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658" y="67"/>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02/11/2024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rgbClr val="FF0000"/>
                </a:solidFill>
                <a:latin typeface="Calibri Light"/>
                <a:cs typeface="Calibri Light"/>
              </a:defRPr>
            </a:lvl1pPr>
          </a:lstStyle>
          <a:p>
            <a:endParaRPr/>
          </a:p>
        </p:txBody>
      </p:sp>
      <p:sp>
        <p:nvSpPr>
          <p:cNvPr id="3" name="Holder 3"/>
          <p:cNvSpPr>
            <a:spLocks noGrp="1"/>
          </p:cNvSpPr>
          <p:nvPr>
            <p:ph type="body" idx="1"/>
          </p:nvPr>
        </p:nvSpPr>
        <p:spPr/>
        <p:txBody>
          <a:bodyPr lIns="0" tIns="0" rIns="0" bIns="0"/>
          <a:lstStyle>
            <a:lvl1pPr>
              <a:defRPr sz="2800" b="0" i="0">
                <a:solidFill>
                  <a:srgbClr val="000050"/>
                </a:solidFill>
                <a:latin typeface="Franklin Gothic Medium"/>
                <a:cs typeface="Franklin Gothic Medium"/>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02/11/2024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rgbClr val="FF0000"/>
                </a:solidFill>
                <a:latin typeface="Calibri Light"/>
                <a:cs typeface="Calibri Light"/>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02/11/2024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rgbClr val="FF0000"/>
                </a:solidFill>
                <a:latin typeface="Calibri Light"/>
                <a:cs typeface="Calibri 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02/11/2024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02/11/2024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754885" y="481406"/>
            <a:ext cx="1322705" cy="635000"/>
          </a:xfrm>
          <a:prstGeom prst="rect">
            <a:avLst/>
          </a:prstGeom>
        </p:spPr>
        <p:txBody>
          <a:bodyPr wrap="square" lIns="0" tIns="0" rIns="0" bIns="0">
            <a:spAutoFit/>
          </a:bodyPr>
          <a:lstStyle>
            <a:lvl1pPr>
              <a:defRPr sz="4000" b="0" i="0">
                <a:solidFill>
                  <a:srgbClr val="FF0000"/>
                </a:solidFill>
                <a:latin typeface="Calibri Light"/>
                <a:cs typeface="Calibri Light"/>
              </a:defRPr>
            </a:lvl1pPr>
          </a:lstStyle>
          <a:p>
            <a:endParaRPr/>
          </a:p>
        </p:txBody>
      </p:sp>
      <p:sp>
        <p:nvSpPr>
          <p:cNvPr id="3" name="Holder 3"/>
          <p:cNvSpPr>
            <a:spLocks noGrp="1"/>
          </p:cNvSpPr>
          <p:nvPr>
            <p:ph type="body" idx="1"/>
          </p:nvPr>
        </p:nvSpPr>
        <p:spPr>
          <a:xfrm>
            <a:off x="1346453" y="1071960"/>
            <a:ext cx="8261984" cy="3775075"/>
          </a:xfrm>
          <a:prstGeom prst="rect">
            <a:avLst/>
          </a:prstGeom>
        </p:spPr>
        <p:txBody>
          <a:bodyPr wrap="square" lIns="0" tIns="0" rIns="0" bIns="0">
            <a:spAutoFit/>
          </a:bodyPr>
          <a:lstStyle>
            <a:lvl1pPr>
              <a:defRPr sz="2800" b="0" i="0">
                <a:solidFill>
                  <a:srgbClr val="000050"/>
                </a:solidFill>
                <a:latin typeface="Franklin Gothic Medium"/>
                <a:cs typeface="Franklin Gothic Medium"/>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02/11/2024</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5.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4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5.xml"/><Relationship Id="rId4" Type="http://schemas.openxmlformats.org/officeDocument/2006/relationships/image" Target="../media/image35.jpg"/></Relationships>
</file>

<file path=ppt/slides/_rels/slide7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5.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45591" y="1918716"/>
            <a:ext cx="6414770" cy="5333511"/>
          </a:xfrm>
          <a:prstGeom prst="rect">
            <a:avLst/>
          </a:prstGeom>
          <a:solidFill>
            <a:srgbClr val="B4C6E7"/>
          </a:solidFill>
          <a:ln w="12700">
            <a:solidFill>
              <a:srgbClr val="001F5F"/>
            </a:solidFill>
          </a:ln>
        </p:spPr>
        <p:txBody>
          <a:bodyPr vert="horz" wrap="square" lIns="0" tIns="367030" rIns="0" bIns="0" rtlCol="0">
            <a:spAutoFit/>
          </a:bodyPr>
          <a:lstStyle/>
          <a:p>
            <a:pPr marL="471805" marR="456565" indent="-2540" algn="ctr">
              <a:lnSpc>
                <a:spcPts val="4320"/>
              </a:lnSpc>
              <a:spcBef>
                <a:spcPts val="2890"/>
              </a:spcBef>
            </a:pPr>
            <a:r>
              <a:rPr spc="-40" dirty="0">
                <a:solidFill>
                  <a:srgbClr val="000000"/>
                </a:solidFill>
              </a:rPr>
              <a:t>Neurological </a:t>
            </a:r>
            <a:r>
              <a:rPr spc="-20" dirty="0">
                <a:solidFill>
                  <a:srgbClr val="000000"/>
                </a:solidFill>
              </a:rPr>
              <a:t>and </a:t>
            </a:r>
            <a:r>
              <a:rPr spc="-15" dirty="0">
                <a:solidFill>
                  <a:srgbClr val="000000"/>
                </a:solidFill>
              </a:rPr>
              <a:t> </a:t>
            </a:r>
            <a:r>
              <a:rPr spc="-40" dirty="0">
                <a:solidFill>
                  <a:srgbClr val="000000"/>
                </a:solidFill>
              </a:rPr>
              <a:t>Dermatological</a:t>
            </a:r>
            <a:r>
              <a:rPr spc="-114" dirty="0">
                <a:solidFill>
                  <a:srgbClr val="000000"/>
                </a:solidFill>
              </a:rPr>
              <a:t> </a:t>
            </a:r>
            <a:r>
              <a:rPr spc="-40" dirty="0">
                <a:solidFill>
                  <a:srgbClr val="000000"/>
                </a:solidFill>
              </a:rPr>
              <a:t>disorders</a:t>
            </a:r>
            <a:r>
              <a:rPr spc="-114" dirty="0">
                <a:solidFill>
                  <a:srgbClr val="000000"/>
                </a:solidFill>
              </a:rPr>
              <a:t> </a:t>
            </a:r>
            <a:r>
              <a:rPr spc="-5" dirty="0">
                <a:solidFill>
                  <a:srgbClr val="000000"/>
                </a:solidFill>
              </a:rPr>
              <a:t>in </a:t>
            </a:r>
            <a:r>
              <a:rPr spc="-890" dirty="0">
                <a:solidFill>
                  <a:srgbClr val="000000"/>
                </a:solidFill>
              </a:rPr>
              <a:t> </a:t>
            </a:r>
            <a:r>
              <a:rPr spc="-40" dirty="0" smtClean="0">
                <a:solidFill>
                  <a:srgbClr val="000000"/>
                </a:solidFill>
              </a:rPr>
              <a:t>pregnancy</a:t>
            </a:r>
            <a:r>
              <a:rPr lang="en-US" spc="-40" dirty="0" smtClean="0">
                <a:solidFill>
                  <a:srgbClr val="000000"/>
                </a:solidFill>
              </a:rPr>
              <a:t/>
            </a:r>
            <a:br>
              <a:rPr lang="en-US" spc="-40" dirty="0" smtClean="0">
                <a:solidFill>
                  <a:srgbClr val="000000"/>
                </a:solidFill>
              </a:rPr>
            </a:br>
            <a:r>
              <a:rPr lang="en-US" spc="-40" dirty="0">
                <a:solidFill>
                  <a:srgbClr val="000000"/>
                </a:solidFill>
              </a:rPr>
              <a:t/>
            </a:r>
            <a:br>
              <a:rPr lang="en-US" spc="-40" dirty="0">
                <a:solidFill>
                  <a:srgbClr val="000000"/>
                </a:solidFill>
              </a:rPr>
            </a:br>
            <a:r>
              <a:rPr lang="en-US" spc="-40" dirty="0" err="1" smtClean="0">
                <a:solidFill>
                  <a:srgbClr val="000000"/>
                </a:solidFill>
              </a:rPr>
              <a:t>Nawaf</a:t>
            </a:r>
            <a:r>
              <a:rPr lang="en-US" spc="-40" dirty="0" smtClean="0">
                <a:solidFill>
                  <a:srgbClr val="000000"/>
                </a:solidFill>
              </a:rPr>
              <a:t> </a:t>
            </a:r>
            <a:r>
              <a:rPr lang="en-US" spc="-40" dirty="0" err="1" smtClean="0">
                <a:solidFill>
                  <a:srgbClr val="000000"/>
                </a:solidFill>
              </a:rPr>
              <a:t>Almaaitah</a:t>
            </a:r>
            <a:r>
              <a:rPr lang="en-US" spc="-40" dirty="0" smtClean="0">
                <a:solidFill>
                  <a:srgbClr val="000000"/>
                </a:solidFill>
              </a:rPr>
              <a:t/>
            </a:r>
            <a:br>
              <a:rPr lang="en-US" spc="-40" dirty="0" smtClean="0">
                <a:solidFill>
                  <a:srgbClr val="000000"/>
                </a:solidFill>
              </a:rPr>
            </a:br>
            <a:r>
              <a:rPr lang="en-US" spc="-40" dirty="0" err="1" smtClean="0">
                <a:solidFill>
                  <a:srgbClr val="000000"/>
                </a:solidFill>
              </a:rPr>
              <a:t>Wesam</a:t>
            </a:r>
            <a:r>
              <a:rPr lang="en-US" spc="-40" dirty="0" smtClean="0">
                <a:solidFill>
                  <a:srgbClr val="000000"/>
                </a:solidFill>
              </a:rPr>
              <a:t> </a:t>
            </a:r>
            <a:r>
              <a:rPr lang="en-US" spc="-40" dirty="0" err="1" smtClean="0">
                <a:solidFill>
                  <a:srgbClr val="000000"/>
                </a:solidFill>
              </a:rPr>
              <a:t>Alnawafleh</a:t>
            </a:r>
            <a:r>
              <a:rPr lang="en-US" spc="-40" dirty="0" smtClean="0">
                <a:solidFill>
                  <a:srgbClr val="000000"/>
                </a:solidFill>
              </a:rPr>
              <a:t/>
            </a:r>
            <a:br>
              <a:rPr lang="en-US" spc="-40" dirty="0" smtClean="0">
                <a:solidFill>
                  <a:srgbClr val="000000"/>
                </a:solidFill>
              </a:rPr>
            </a:br>
            <a:r>
              <a:rPr lang="en-US" spc="-40" dirty="0" smtClean="0">
                <a:solidFill>
                  <a:srgbClr val="000000"/>
                </a:solidFill>
              </a:rPr>
              <a:t>Jana </a:t>
            </a:r>
            <a:r>
              <a:rPr lang="en-US" spc="-40" dirty="0" err="1" smtClean="0">
                <a:solidFill>
                  <a:srgbClr val="000000"/>
                </a:solidFill>
              </a:rPr>
              <a:t>Nusair</a:t>
            </a:r>
            <a:r>
              <a:rPr lang="en-US" spc="-40" dirty="0" smtClean="0">
                <a:solidFill>
                  <a:srgbClr val="000000"/>
                </a:solidFill>
              </a:rPr>
              <a:t/>
            </a:r>
            <a:br>
              <a:rPr lang="en-US" spc="-40" dirty="0" smtClean="0">
                <a:solidFill>
                  <a:srgbClr val="000000"/>
                </a:solidFill>
              </a:rPr>
            </a:br>
            <a:r>
              <a:rPr lang="en-US" spc="-40" dirty="0" smtClean="0">
                <a:solidFill>
                  <a:srgbClr val="000000"/>
                </a:solidFill>
              </a:rPr>
              <a:t>Sara </a:t>
            </a:r>
            <a:r>
              <a:rPr lang="en-US" spc="-40" dirty="0" err="1" smtClean="0">
                <a:solidFill>
                  <a:srgbClr val="000000"/>
                </a:solidFill>
              </a:rPr>
              <a:t>Almasri</a:t>
            </a:r>
            <a:r>
              <a:rPr lang="en-US" spc="-40" dirty="0" smtClean="0">
                <a:solidFill>
                  <a:srgbClr val="000000"/>
                </a:solidFill>
              </a:rPr>
              <a:t/>
            </a:r>
            <a:br>
              <a:rPr lang="en-US" spc="-40" dirty="0" smtClean="0">
                <a:solidFill>
                  <a:srgbClr val="000000"/>
                </a:solidFill>
              </a:rPr>
            </a:br>
            <a:r>
              <a:rPr lang="en-US" spc="-40" dirty="0" err="1" smtClean="0">
                <a:solidFill>
                  <a:srgbClr val="000000"/>
                </a:solidFill>
              </a:rPr>
              <a:t>Felasteen</a:t>
            </a:r>
            <a:r>
              <a:rPr lang="en-US" spc="-40" dirty="0" smtClean="0">
                <a:solidFill>
                  <a:srgbClr val="000000"/>
                </a:solidFill>
              </a:rPr>
              <a:t> Ahmad</a:t>
            </a:r>
            <a:endParaRPr spc="-40" dirty="0">
              <a:solidFill>
                <a:srgbClr val="000000"/>
              </a:solidFill>
            </a:endParaRPr>
          </a:p>
        </p:txBody>
      </p:sp>
      <p:pic>
        <p:nvPicPr>
          <p:cNvPr id="3" name="object 3"/>
          <p:cNvPicPr/>
          <p:nvPr/>
        </p:nvPicPr>
        <p:blipFill>
          <a:blip r:embed="rId2" cstate="print"/>
          <a:stretch>
            <a:fillRect/>
          </a:stretch>
        </p:blipFill>
        <p:spPr>
          <a:xfrm>
            <a:off x="7174992" y="248411"/>
            <a:ext cx="5017008" cy="63611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10869" y="724661"/>
            <a:ext cx="10213340" cy="5010150"/>
          </a:xfrm>
          <a:prstGeom prst="rect">
            <a:avLst/>
          </a:prstGeom>
        </p:spPr>
        <p:txBody>
          <a:bodyPr vert="horz" wrap="square" lIns="0" tIns="12700" rIns="0" bIns="0" rtlCol="0">
            <a:spAutoFit/>
          </a:bodyPr>
          <a:lstStyle/>
          <a:p>
            <a:pPr marL="355600" indent="-342900">
              <a:lnSpc>
                <a:spcPct val="100000"/>
              </a:lnSpc>
              <a:spcBef>
                <a:spcPts val="100"/>
              </a:spcBef>
              <a:buClr>
                <a:srgbClr val="FF0000"/>
              </a:buClr>
              <a:buFont typeface="Arial MT"/>
              <a:buChar char="•"/>
              <a:tabLst>
                <a:tab pos="354965" algn="l"/>
                <a:tab pos="355600" algn="l"/>
              </a:tabLst>
            </a:pPr>
            <a:r>
              <a:rPr sz="2400" b="1" spc="-10" dirty="0">
                <a:solidFill>
                  <a:srgbClr val="FF0000"/>
                </a:solidFill>
                <a:latin typeface="Calibri"/>
                <a:cs typeface="Calibri"/>
              </a:rPr>
              <a:t>-Polytherapy:</a:t>
            </a:r>
            <a:endParaRPr sz="2400">
              <a:latin typeface="Calibri"/>
              <a:cs typeface="Calibri"/>
            </a:endParaRPr>
          </a:p>
          <a:p>
            <a:pPr marL="355600">
              <a:lnSpc>
                <a:spcPct val="100000"/>
              </a:lnSpc>
            </a:pPr>
            <a:r>
              <a:rPr sz="2400" spc="-15" dirty="0">
                <a:latin typeface="Calibri"/>
                <a:cs typeface="Calibri"/>
              </a:rPr>
              <a:t>Polytherapy</a:t>
            </a:r>
            <a:r>
              <a:rPr sz="2400" spc="-5" dirty="0">
                <a:latin typeface="Calibri"/>
                <a:cs typeface="Calibri"/>
              </a:rPr>
              <a:t> </a:t>
            </a:r>
            <a:r>
              <a:rPr sz="2400" spc="-5" dirty="0">
                <a:solidFill>
                  <a:srgbClr val="006FC0"/>
                </a:solidFill>
                <a:latin typeface="Calibri"/>
                <a:cs typeface="Calibri"/>
              </a:rPr>
              <a:t>increases </a:t>
            </a:r>
            <a:r>
              <a:rPr sz="2400" dirty="0">
                <a:solidFill>
                  <a:srgbClr val="006FC0"/>
                </a:solidFill>
                <a:latin typeface="Calibri"/>
                <a:cs typeface="Calibri"/>
              </a:rPr>
              <a:t>the</a:t>
            </a:r>
            <a:r>
              <a:rPr sz="2400" spc="5" dirty="0">
                <a:solidFill>
                  <a:srgbClr val="006FC0"/>
                </a:solidFill>
                <a:latin typeface="Calibri"/>
                <a:cs typeface="Calibri"/>
              </a:rPr>
              <a:t> </a:t>
            </a:r>
            <a:r>
              <a:rPr sz="2400" dirty="0">
                <a:solidFill>
                  <a:srgbClr val="006FC0"/>
                </a:solidFill>
                <a:latin typeface="Calibri"/>
                <a:cs typeface="Calibri"/>
              </a:rPr>
              <a:t>risk</a:t>
            </a:r>
            <a:r>
              <a:rPr sz="2400" spc="-15" dirty="0">
                <a:solidFill>
                  <a:srgbClr val="006FC0"/>
                </a:solidFill>
                <a:latin typeface="Calibri"/>
                <a:cs typeface="Calibri"/>
              </a:rPr>
              <a:t> </a:t>
            </a:r>
            <a:r>
              <a:rPr sz="2400" spc="-5" dirty="0">
                <a:solidFill>
                  <a:srgbClr val="006FC0"/>
                </a:solidFill>
                <a:latin typeface="Calibri"/>
                <a:cs typeface="Calibri"/>
              </a:rPr>
              <a:t>of</a:t>
            </a:r>
            <a:r>
              <a:rPr sz="2400" dirty="0">
                <a:solidFill>
                  <a:srgbClr val="006FC0"/>
                </a:solidFill>
                <a:latin typeface="Calibri"/>
                <a:cs typeface="Calibri"/>
              </a:rPr>
              <a:t> major</a:t>
            </a:r>
            <a:r>
              <a:rPr sz="2400" spc="-15" dirty="0">
                <a:solidFill>
                  <a:srgbClr val="006FC0"/>
                </a:solidFill>
                <a:latin typeface="Calibri"/>
                <a:cs typeface="Calibri"/>
              </a:rPr>
              <a:t> </a:t>
            </a:r>
            <a:r>
              <a:rPr sz="2400" spc="-10" dirty="0">
                <a:solidFill>
                  <a:srgbClr val="006FC0"/>
                </a:solidFill>
                <a:latin typeface="Calibri"/>
                <a:cs typeface="Calibri"/>
              </a:rPr>
              <a:t>congenital</a:t>
            </a:r>
            <a:r>
              <a:rPr sz="2400" spc="-25" dirty="0">
                <a:solidFill>
                  <a:srgbClr val="006FC0"/>
                </a:solidFill>
                <a:latin typeface="Calibri"/>
                <a:cs typeface="Calibri"/>
              </a:rPr>
              <a:t> </a:t>
            </a:r>
            <a:r>
              <a:rPr sz="2400" dirty="0">
                <a:solidFill>
                  <a:srgbClr val="006FC0"/>
                </a:solidFill>
                <a:latin typeface="Calibri"/>
                <a:cs typeface="Calibri"/>
              </a:rPr>
              <a:t>abnormality</a:t>
            </a:r>
            <a:r>
              <a:rPr sz="2400" spc="-30" dirty="0">
                <a:solidFill>
                  <a:srgbClr val="006FC0"/>
                </a:solidFill>
                <a:latin typeface="Calibri"/>
                <a:cs typeface="Calibri"/>
              </a:rPr>
              <a:t> </a:t>
            </a:r>
            <a:r>
              <a:rPr sz="2400" spc="-10" dirty="0">
                <a:latin typeface="Calibri"/>
                <a:cs typeface="Calibri"/>
              </a:rPr>
              <a:t>by</a:t>
            </a:r>
            <a:r>
              <a:rPr sz="2400" spc="-5" dirty="0">
                <a:latin typeface="Calibri"/>
                <a:cs typeface="Calibri"/>
              </a:rPr>
              <a:t> about</a:t>
            </a:r>
            <a:r>
              <a:rPr sz="2400" spc="5" dirty="0">
                <a:latin typeface="Calibri"/>
                <a:cs typeface="Calibri"/>
              </a:rPr>
              <a:t> </a:t>
            </a:r>
            <a:r>
              <a:rPr sz="2400" spc="-5" dirty="0">
                <a:latin typeface="Calibri"/>
                <a:cs typeface="Calibri"/>
              </a:rPr>
              <a:t>3%</a:t>
            </a:r>
            <a:r>
              <a:rPr sz="2400" dirty="0">
                <a:latin typeface="Calibri"/>
                <a:cs typeface="Calibri"/>
              </a:rPr>
              <a:t> </a:t>
            </a:r>
            <a:r>
              <a:rPr sz="2400" spc="-25" dirty="0">
                <a:latin typeface="Calibri"/>
                <a:cs typeface="Calibri"/>
              </a:rPr>
              <a:t>for</a:t>
            </a:r>
            <a:endParaRPr sz="2400">
              <a:latin typeface="Calibri"/>
              <a:cs typeface="Calibri"/>
            </a:endParaRPr>
          </a:p>
          <a:p>
            <a:pPr marL="355600">
              <a:lnSpc>
                <a:spcPct val="100000"/>
              </a:lnSpc>
            </a:pPr>
            <a:r>
              <a:rPr sz="2400" dirty="0">
                <a:latin typeface="Calibri"/>
                <a:cs typeface="Calibri"/>
              </a:rPr>
              <a:t>each</a:t>
            </a:r>
            <a:r>
              <a:rPr sz="2400" spc="-40" dirty="0">
                <a:latin typeface="Calibri"/>
                <a:cs typeface="Calibri"/>
              </a:rPr>
              <a:t> </a:t>
            </a:r>
            <a:r>
              <a:rPr sz="2400" dirty="0">
                <a:latin typeface="Calibri"/>
                <a:cs typeface="Calibri"/>
              </a:rPr>
              <a:t>additional</a:t>
            </a:r>
            <a:r>
              <a:rPr sz="2400" spc="-30" dirty="0">
                <a:latin typeface="Calibri"/>
                <a:cs typeface="Calibri"/>
              </a:rPr>
              <a:t> </a:t>
            </a:r>
            <a:r>
              <a:rPr sz="2400" spc="-15" dirty="0">
                <a:latin typeface="Calibri"/>
                <a:cs typeface="Calibri"/>
              </a:rPr>
              <a:t>AED.</a:t>
            </a:r>
            <a:endParaRPr sz="2400">
              <a:latin typeface="Calibri"/>
              <a:cs typeface="Calibri"/>
            </a:endParaRPr>
          </a:p>
          <a:p>
            <a:pPr marL="355600" marR="193040">
              <a:lnSpc>
                <a:spcPct val="100000"/>
              </a:lnSpc>
            </a:pPr>
            <a:r>
              <a:rPr sz="2400" spc="-35" dirty="0">
                <a:latin typeface="Calibri"/>
                <a:cs typeface="Calibri"/>
              </a:rPr>
              <a:t>However,</a:t>
            </a:r>
            <a:r>
              <a:rPr sz="2400" spc="-5" dirty="0">
                <a:latin typeface="Calibri"/>
                <a:cs typeface="Calibri"/>
              </a:rPr>
              <a:t> </a:t>
            </a:r>
            <a:r>
              <a:rPr sz="2400" dirty="0">
                <a:latin typeface="Calibri"/>
                <a:cs typeface="Calibri"/>
              </a:rPr>
              <a:t>the risk</a:t>
            </a:r>
            <a:r>
              <a:rPr sz="2400" spc="-15" dirty="0">
                <a:latin typeface="Calibri"/>
                <a:cs typeface="Calibri"/>
              </a:rPr>
              <a:t> </a:t>
            </a:r>
            <a:r>
              <a:rPr sz="2400" dirty="0">
                <a:latin typeface="Calibri"/>
                <a:cs typeface="Calibri"/>
              </a:rPr>
              <a:t>is </a:t>
            </a:r>
            <a:r>
              <a:rPr sz="2400" spc="-10" dirty="0">
                <a:latin typeface="Calibri"/>
                <a:cs typeface="Calibri"/>
              </a:rPr>
              <a:t>probably</a:t>
            </a:r>
            <a:r>
              <a:rPr sz="2400" spc="-5" dirty="0">
                <a:latin typeface="Calibri"/>
                <a:cs typeface="Calibri"/>
              </a:rPr>
              <a:t> </a:t>
            </a:r>
            <a:r>
              <a:rPr sz="2400" spc="-10" dirty="0">
                <a:latin typeface="Calibri"/>
                <a:cs typeface="Calibri"/>
              </a:rPr>
              <a:t>more dependent</a:t>
            </a:r>
            <a:r>
              <a:rPr sz="2400" dirty="0">
                <a:latin typeface="Calibri"/>
                <a:cs typeface="Calibri"/>
              </a:rPr>
              <a:t> </a:t>
            </a:r>
            <a:r>
              <a:rPr sz="2400" spc="-5" dirty="0">
                <a:latin typeface="Calibri"/>
                <a:cs typeface="Calibri"/>
              </a:rPr>
              <a:t>upon</a:t>
            </a:r>
            <a:r>
              <a:rPr sz="2400" spc="-10" dirty="0">
                <a:latin typeface="Calibri"/>
                <a:cs typeface="Calibri"/>
              </a:rPr>
              <a:t> </a:t>
            </a:r>
            <a:r>
              <a:rPr sz="2400" dirty="0">
                <a:latin typeface="Calibri"/>
                <a:cs typeface="Calibri"/>
              </a:rPr>
              <a:t>the </a:t>
            </a:r>
            <a:r>
              <a:rPr sz="2400" spc="-5" dirty="0">
                <a:latin typeface="Calibri"/>
                <a:cs typeface="Calibri"/>
              </a:rPr>
              <a:t>specific</a:t>
            </a:r>
            <a:r>
              <a:rPr sz="2400" spc="-10" dirty="0">
                <a:latin typeface="Calibri"/>
                <a:cs typeface="Calibri"/>
              </a:rPr>
              <a:t> </a:t>
            </a:r>
            <a:r>
              <a:rPr sz="2400" dirty="0">
                <a:latin typeface="Calibri"/>
                <a:cs typeface="Calibri"/>
              </a:rPr>
              <a:t>ASMs</a:t>
            </a:r>
            <a:r>
              <a:rPr sz="2400" spc="-15" dirty="0">
                <a:latin typeface="Calibri"/>
                <a:cs typeface="Calibri"/>
              </a:rPr>
              <a:t> </a:t>
            </a:r>
            <a:r>
              <a:rPr sz="2400" spc="-5" dirty="0">
                <a:latin typeface="Calibri"/>
                <a:cs typeface="Calibri"/>
              </a:rPr>
              <a:t>used </a:t>
            </a:r>
            <a:r>
              <a:rPr sz="2400" dirty="0">
                <a:latin typeface="Calibri"/>
                <a:cs typeface="Calibri"/>
              </a:rPr>
              <a:t>as </a:t>
            </a:r>
            <a:r>
              <a:rPr sz="2400" spc="-530" dirty="0">
                <a:latin typeface="Calibri"/>
                <a:cs typeface="Calibri"/>
              </a:rPr>
              <a:t> </a:t>
            </a:r>
            <a:r>
              <a:rPr sz="2400" spc="-10" dirty="0">
                <a:latin typeface="Calibri"/>
                <a:cs typeface="Calibri"/>
              </a:rPr>
              <a:t>polytherapy</a:t>
            </a:r>
            <a:r>
              <a:rPr sz="2400" spc="-15" dirty="0">
                <a:latin typeface="Calibri"/>
                <a:cs typeface="Calibri"/>
              </a:rPr>
              <a:t> rather</a:t>
            </a:r>
            <a:r>
              <a:rPr sz="2400" spc="-10" dirty="0">
                <a:latin typeface="Calibri"/>
                <a:cs typeface="Calibri"/>
              </a:rPr>
              <a:t> </a:t>
            </a:r>
            <a:r>
              <a:rPr sz="2400" dirty="0">
                <a:latin typeface="Calibri"/>
                <a:cs typeface="Calibri"/>
              </a:rPr>
              <a:t>than </a:t>
            </a:r>
            <a:r>
              <a:rPr sz="2400" spc="-10" dirty="0">
                <a:latin typeface="Calibri"/>
                <a:cs typeface="Calibri"/>
              </a:rPr>
              <a:t>just</a:t>
            </a:r>
            <a:r>
              <a:rPr sz="2400" spc="-15" dirty="0">
                <a:latin typeface="Calibri"/>
                <a:cs typeface="Calibri"/>
              </a:rPr>
              <a:t> </a:t>
            </a:r>
            <a:r>
              <a:rPr sz="2400" dirty="0">
                <a:latin typeface="Calibri"/>
                <a:cs typeface="Calibri"/>
              </a:rPr>
              <a:t>the </a:t>
            </a:r>
            <a:r>
              <a:rPr sz="2400" spc="-5" dirty="0">
                <a:latin typeface="Calibri"/>
                <a:cs typeface="Calibri"/>
              </a:rPr>
              <a:t>number</a:t>
            </a:r>
            <a:r>
              <a:rPr sz="2400" spc="-15" dirty="0">
                <a:latin typeface="Calibri"/>
                <a:cs typeface="Calibri"/>
              </a:rPr>
              <a:t> </a:t>
            </a:r>
            <a:r>
              <a:rPr sz="2400" spc="-5" dirty="0">
                <a:latin typeface="Calibri"/>
                <a:cs typeface="Calibri"/>
              </a:rPr>
              <a:t>of </a:t>
            </a:r>
            <a:r>
              <a:rPr sz="2400" dirty="0">
                <a:latin typeface="Calibri"/>
                <a:cs typeface="Calibri"/>
              </a:rPr>
              <a:t>ASMs.</a:t>
            </a:r>
            <a:endParaRPr sz="2400">
              <a:latin typeface="Calibri"/>
              <a:cs typeface="Calibri"/>
            </a:endParaRPr>
          </a:p>
          <a:p>
            <a:pPr marL="355600" indent="-342900">
              <a:lnSpc>
                <a:spcPct val="100000"/>
              </a:lnSpc>
              <a:spcBef>
                <a:spcPts val="600"/>
              </a:spcBef>
              <a:buFont typeface="Arial MT"/>
              <a:buChar char="•"/>
              <a:tabLst>
                <a:tab pos="354965" algn="l"/>
                <a:tab pos="355600" algn="l"/>
              </a:tabLst>
            </a:pPr>
            <a:r>
              <a:rPr sz="2400" spc="-15" dirty="0">
                <a:latin typeface="Calibri"/>
                <a:cs typeface="Calibri"/>
              </a:rPr>
              <a:t>Polytherapy</a:t>
            </a:r>
            <a:r>
              <a:rPr sz="2400" spc="-10" dirty="0">
                <a:latin typeface="Calibri"/>
                <a:cs typeface="Calibri"/>
              </a:rPr>
              <a:t> </a:t>
            </a:r>
            <a:r>
              <a:rPr sz="2400" dirty="0">
                <a:latin typeface="Calibri"/>
                <a:cs typeface="Calibri"/>
              </a:rPr>
              <a:t>with</a:t>
            </a:r>
            <a:r>
              <a:rPr sz="2400" spc="-15" dirty="0">
                <a:latin typeface="Calibri"/>
                <a:cs typeface="Calibri"/>
              </a:rPr>
              <a:t> </a:t>
            </a:r>
            <a:r>
              <a:rPr sz="2400" dirty="0">
                <a:latin typeface="Calibri"/>
                <a:cs typeface="Calibri"/>
              </a:rPr>
              <a:t>a</a:t>
            </a:r>
            <a:r>
              <a:rPr sz="2400" spc="5" dirty="0">
                <a:latin typeface="Calibri"/>
                <a:cs typeface="Calibri"/>
              </a:rPr>
              <a:t> </a:t>
            </a:r>
            <a:r>
              <a:rPr sz="2400" spc="-5" dirty="0">
                <a:latin typeface="Calibri"/>
                <a:cs typeface="Calibri"/>
              </a:rPr>
              <a:t>regimen </a:t>
            </a:r>
            <a:r>
              <a:rPr sz="2400" spc="-10" dirty="0">
                <a:latin typeface="Calibri"/>
                <a:cs typeface="Calibri"/>
              </a:rPr>
              <a:t>that</a:t>
            </a:r>
            <a:r>
              <a:rPr sz="2400" spc="-15" dirty="0">
                <a:latin typeface="Calibri"/>
                <a:cs typeface="Calibri"/>
              </a:rPr>
              <a:t> </a:t>
            </a:r>
            <a:r>
              <a:rPr sz="2400" dirty="0">
                <a:latin typeface="Calibri"/>
                <a:cs typeface="Calibri"/>
              </a:rPr>
              <a:t>includes</a:t>
            </a:r>
            <a:r>
              <a:rPr sz="2400" spc="-20" dirty="0">
                <a:latin typeface="Calibri"/>
                <a:cs typeface="Calibri"/>
              </a:rPr>
              <a:t> </a:t>
            </a:r>
            <a:r>
              <a:rPr sz="2400" b="1" spc="-15" dirty="0">
                <a:solidFill>
                  <a:srgbClr val="006FC0"/>
                </a:solidFill>
                <a:latin typeface="Calibri"/>
                <a:cs typeface="Calibri"/>
              </a:rPr>
              <a:t>valproate</a:t>
            </a:r>
            <a:r>
              <a:rPr sz="2400" b="1" spc="-10" dirty="0">
                <a:solidFill>
                  <a:srgbClr val="006FC0"/>
                </a:solidFill>
                <a:latin typeface="Calibri"/>
                <a:cs typeface="Calibri"/>
              </a:rPr>
              <a:t> </a:t>
            </a:r>
            <a:r>
              <a:rPr sz="2400" b="1" dirty="0">
                <a:solidFill>
                  <a:srgbClr val="006FC0"/>
                </a:solidFill>
                <a:latin typeface="Calibri"/>
                <a:cs typeface="Calibri"/>
              </a:rPr>
              <a:t>or</a:t>
            </a:r>
            <a:r>
              <a:rPr sz="2400" b="1" spc="-5" dirty="0">
                <a:solidFill>
                  <a:srgbClr val="006FC0"/>
                </a:solidFill>
                <a:latin typeface="Calibri"/>
                <a:cs typeface="Calibri"/>
              </a:rPr>
              <a:t> </a:t>
            </a:r>
            <a:r>
              <a:rPr sz="2400" b="1" spc="-15" dirty="0">
                <a:solidFill>
                  <a:srgbClr val="006FC0"/>
                </a:solidFill>
                <a:latin typeface="Calibri"/>
                <a:cs typeface="Calibri"/>
              </a:rPr>
              <a:t>topiramate</a:t>
            </a:r>
            <a:r>
              <a:rPr sz="2400" b="1" spc="-20" dirty="0">
                <a:solidFill>
                  <a:srgbClr val="006FC0"/>
                </a:solidFill>
                <a:latin typeface="Calibri"/>
                <a:cs typeface="Calibri"/>
              </a:rPr>
              <a:t> </a:t>
            </a:r>
            <a:r>
              <a:rPr sz="2400" spc="-10" dirty="0">
                <a:latin typeface="Calibri"/>
                <a:cs typeface="Calibri"/>
              </a:rPr>
              <a:t>represents</a:t>
            </a:r>
            <a:r>
              <a:rPr sz="2400" spc="5" dirty="0">
                <a:latin typeface="Calibri"/>
                <a:cs typeface="Calibri"/>
              </a:rPr>
              <a:t> </a:t>
            </a:r>
            <a:r>
              <a:rPr sz="2400" dirty="0">
                <a:latin typeface="Calibri"/>
                <a:cs typeface="Calibri"/>
              </a:rPr>
              <a:t>a</a:t>
            </a:r>
            <a:endParaRPr sz="2400">
              <a:latin typeface="Calibri"/>
              <a:cs typeface="Calibri"/>
            </a:endParaRPr>
          </a:p>
          <a:p>
            <a:pPr marL="355600">
              <a:lnSpc>
                <a:spcPct val="100000"/>
              </a:lnSpc>
            </a:pPr>
            <a:r>
              <a:rPr sz="2400" spc="-5" dirty="0">
                <a:latin typeface="Calibri"/>
                <a:cs typeface="Calibri"/>
              </a:rPr>
              <a:t>particularly</a:t>
            </a:r>
            <a:r>
              <a:rPr sz="2400" spc="-35" dirty="0">
                <a:latin typeface="Calibri"/>
                <a:cs typeface="Calibri"/>
              </a:rPr>
              <a:t> </a:t>
            </a:r>
            <a:r>
              <a:rPr sz="2400" spc="-5" dirty="0">
                <a:latin typeface="Calibri"/>
                <a:cs typeface="Calibri"/>
              </a:rPr>
              <a:t>high</a:t>
            </a:r>
            <a:r>
              <a:rPr sz="2400" spc="-25" dirty="0">
                <a:latin typeface="Calibri"/>
                <a:cs typeface="Calibri"/>
              </a:rPr>
              <a:t> </a:t>
            </a:r>
            <a:r>
              <a:rPr sz="2400" dirty="0">
                <a:latin typeface="Calibri"/>
                <a:cs typeface="Calibri"/>
              </a:rPr>
              <a:t>risk</a:t>
            </a:r>
            <a:r>
              <a:rPr sz="2400" spc="-5" dirty="0">
                <a:latin typeface="Calibri"/>
                <a:cs typeface="Calibri"/>
              </a:rPr>
              <a:t> </a:t>
            </a:r>
            <a:r>
              <a:rPr sz="2400" spc="-20" dirty="0">
                <a:latin typeface="Calibri"/>
                <a:cs typeface="Calibri"/>
              </a:rPr>
              <a:t>for</a:t>
            </a:r>
            <a:r>
              <a:rPr sz="2400" spc="-10" dirty="0">
                <a:latin typeface="Calibri"/>
                <a:cs typeface="Calibri"/>
              </a:rPr>
              <a:t> </a:t>
            </a:r>
            <a:r>
              <a:rPr sz="2400" dirty="0">
                <a:latin typeface="Calibri"/>
                <a:cs typeface="Calibri"/>
              </a:rPr>
              <a:t>major</a:t>
            </a:r>
            <a:r>
              <a:rPr sz="2400" spc="-20" dirty="0">
                <a:latin typeface="Calibri"/>
                <a:cs typeface="Calibri"/>
              </a:rPr>
              <a:t> </a:t>
            </a:r>
            <a:r>
              <a:rPr sz="2400" spc="-10" dirty="0">
                <a:latin typeface="Calibri"/>
                <a:cs typeface="Calibri"/>
              </a:rPr>
              <a:t>malformations.</a:t>
            </a:r>
            <a:endParaRPr sz="2400">
              <a:latin typeface="Calibri"/>
              <a:cs typeface="Calibri"/>
            </a:endParaRPr>
          </a:p>
          <a:p>
            <a:pPr marL="12700" marR="5080">
              <a:lnSpc>
                <a:spcPct val="100000"/>
              </a:lnSpc>
              <a:spcBef>
                <a:spcPts val="600"/>
              </a:spcBef>
            </a:pPr>
            <a:r>
              <a:rPr sz="2400" b="1" spc="-5" dirty="0">
                <a:solidFill>
                  <a:srgbClr val="FF0000"/>
                </a:solidFill>
                <a:latin typeface="Calibri"/>
                <a:cs typeface="Calibri"/>
              </a:rPr>
              <a:t>-Timing and </a:t>
            </a:r>
            <a:r>
              <a:rPr sz="2400" b="1" dirty="0">
                <a:solidFill>
                  <a:srgbClr val="FF0000"/>
                </a:solidFill>
                <a:latin typeface="Calibri"/>
                <a:cs typeface="Calibri"/>
              </a:rPr>
              <a:t>dose of ASM: </a:t>
            </a:r>
            <a:r>
              <a:rPr sz="2400" dirty="0">
                <a:latin typeface="Calibri"/>
                <a:cs typeface="Calibri"/>
              </a:rPr>
              <a:t>In </a:t>
            </a:r>
            <a:r>
              <a:rPr sz="2400" spc="-5" dirty="0">
                <a:latin typeface="Calibri"/>
                <a:cs typeface="Calibri"/>
              </a:rPr>
              <a:t>addition </a:t>
            </a:r>
            <a:r>
              <a:rPr sz="2400" spc="-15" dirty="0">
                <a:latin typeface="Calibri"/>
                <a:cs typeface="Calibri"/>
              </a:rPr>
              <a:t>to </a:t>
            </a:r>
            <a:r>
              <a:rPr sz="2400" dirty="0">
                <a:latin typeface="Calibri"/>
                <a:cs typeface="Calibri"/>
              </a:rPr>
              <a:t>the </a:t>
            </a:r>
            <a:r>
              <a:rPr sz="2400" spc="-5" dirty="0">
                <a:latin typeface="Calibri"/>
                <a:cs typeface="Calibri"/>
              </a:rPr>
              <a:t>specific </a:t>
            </a:r>
            <a:r>
              <a:rPr sz="2400" dirty="0">
                <a:latin typeface="Calibri"/>
                <a:cs typeface="Calibri"/>
              </a:rPr>
              <a:t>ASM </a:t>
            </a:r>
            <a:r>
              <a:rPr sz="2400" spc="-5" dirty="0">
                <a:latin typeface="Calibri"/>
                <a:cs typeface="Calibri"/>
              </a:rPr>
              <a:t>used </a:t>
            </a:r>
            <a:r>
              <a:rPr sz="2400" dirty="0">
                <a:latin typeface="Calibri"/>
                <a:cs typeface="Calibri"/>
              </a:rPr>
              <a:t>alone </a:t>
            </a:r>
            <a:r>
              <a:rPr sz="2400" spc="-5" dirty="0">
                <a:latin typeface="Calibri"/>
                <a:cs typeface="Calibri"/>
              </a:rPr>
              <a:t>or </a:t>
            </a:r>
            <a:r>
              <a:rPr sz="2400" dirty="0">
                <a:latin typeface="Calibri"/>
                <a:cs typeface="Calibri"/>
              </a:rPr>
              <a:t>in </a:t>
            </a:r>
            <a:r>
              <a:rPr sz="2400" spc="5" dirty="0">
                <a:latin typeface="Calibri"/>
                <a:cs typeface="Calibri"/>
              </a:rPr>
              <a:t> </a:t>
            </a:r>
            <a:r>
              <a:rPr sz="2400" spc="-10" dirty="0">
                <a:latin typeface="Calibri"/>
                <a:cs typeface="Calibri"/>
              </a:rPr>
              <a:t>combination, </a:t>
            </a:r>
            <a:r>
              <a:rPr sz="2400" dirty="0">
                <a:latin typeface="Calibri"/>
                <a:cs typeface="Calibri"/>
              </a:rPr>
              <a:t>the </a:t>
            </a:r>
            <a:r>
              <a:rPr sz="2400" spc="-10" dirty="0">
                <a:latin typeface="Calibri"/>
                <a:cs typeface="Calibri"/>
              </a:rPr>
              <a:t>gestational </a:t>
            </a:r>
            <a:r>
              <a:rPr sz="2400" dirty="0">
                <a:latin typeface="Calibri"/>
                <a:cs typeface="Calibri"/>
              </a:rPr>
              <a:t>timing </a:t>
            </a:r>
            <a:r>
              <a:rPr sz="2400" spc="-5" dirty="0">
                <a:latin typeface="Calibri"/>
                <a:cs typeface="Calibri"/>
              </a:rPr>
              <a:t>of </a:t>
            </a:r>
            <a:r>
              <a:rPr sz="2400" dirty="0">
                <a:latin typeface="Calibri"/>
                <a:cs typeface="Calibri"/>
              </a:rPr>
              <a:t>the </a:t>
            </a:r>
            <a:r>
              <a:rPr sz="2400" spc="-15" dirty="0">
                <a:latin typeface="Calibri"/>
                <a:cs typeface="Calibri"/>
              </a:rPr>
              <a:t>exposure </a:t>
            </a:r>
            <a:r>
              <a:rPr sz="2400" dirty="0">
                <a:latin typeface="Calibri"/>
                <a:cs typeface="Calibri"/>
              </a:rPr>
              <a:t>and the </a:t>
            </a:r>
            <a:r>
              <a:rPr sz="2400" spc="-5" dirty="0">
                <a:latin typeface="Calibri"/>
                <a:cs typeface="Calibri"/>
              </a:rPr>
              <a:t>dose of </a:t>
            </a:r>
            <a:r>
              <a:rPr sz="2400" dirty="0">
                <a:latin typeface="Calibri"/>
                <a:cs typeface="Calibri"/>
              </a:rPr>
              <a:t>the ASM </a:t>
            </a:r>
            <a:r>
              <a:rPr sz="2400" spc="-5" dirty="0">
                <a:latin typeface="Calibri"/>
                <a:cs typeface="Calibri"/>
              </a:rPr>
              <a:t>used </a:t>
            </a:r>
            <a:r>
              <a:rPr sz="2400" spc="-530" dirty="0">
                <a:latin typeface="Calibri"/>
                <a:cs typeface="Calibri"/>
              </a:rPr>
              <a:t> </a:t>
            </a:r>
            <a:r>
              <a:rPr sz="2400" spc="-15" dirty="0">
                <a:latin typeface="Calibri"/>
                <a:cs typeface="Calibri"/>
              </a:rPr>
              <a:t>are</a:t>
            </a:r>
            <a:r>
              <a:rPr sz="2400" dirty="0">
                <a:latin typeface="Calibri"/>
                <a:cs typeface="Calibri"/>
              </a:rPr>
              <a:t> also</a:t>
            </a:r>
            <a:r>
              <a:rPr sz="2400" spc="-5" dirty="0">
                <a:latin typeface="Calibri"/>
                <a:cs typeface="Calibri"/>
              </a:rPr>
              <a:t> </a:t>
            </a:r>
            <a:r>
              <a:rPr sz="2400" spc="-15" dirty="0">
                <a:latin typeface="Calibri"/>
                <a:cs typeface="Calibri"/>
              </a:rPr>
              <a:t>likely to</a:t>
            </a:r>
            <a:r>
              <a:rPr sz="2400" spc="-25" dirty="0">
                <a:latin typeface="Calibri"/>
                <a:cs typeface="Calibri"/>
              </a:rPr>
              <a:t> </a:t>
            </a:r>
            <a:r>
              <a:rPr sz="2400" spc="-5" dirty="0">
                <a:latin typeface="Calibri"/>
                <a:cs typeface="Calibri"/>
              </a:rPr>
              <a:t>be</a:t>
            </a:r>
            <a:r>
              <a:rPr sz="2400" dirty="0">
                <a:latin typeface="Calibri"/>
                <a:cs typeface="Calibri"/>
              </a:rPr>
              <a:t> </a:t>
            </a:r>
            <a:r>
              <a:rPr sz="2400" spc="-5" dirty="0">
                <a:latin typeface="Calibri"/>
                <a:cs typeface="Calibri"/>
              </a:rPr>
              <a:t>important.</a:t>
            </a:r>
            <a:r>
              <a:rPr sz="2400" spc="-25" dirty="0">
                <a:latin typeface="Calibri"/>
                <a:cs typeface="Calibri"/>
              </a:rPr>
              <a:t> </a:t>
            </a:r>
            <a:r>
              <a:rPr sz="2400" spc="-5" dirty="0">
                <a:solidFill>
                  <a:srgbClr val="006FC0"/>
                </a:solidFill>
                <a:latin typeface="Calibri"/>
                <a:cs typeface="Calibri"/>
              </a:rPr>
              <a:t>These</a:t>
            </a:r>
            <a:r>
              <a:rPr sz="2400" spc="10" dirty="0">
                <a:solidFill>
                  <a:srgbClr val="006FC0"/>
                </a:solidFill>
                <a:latin typeface="Calibri"/>
                <a:cs typeface="Calibri"/>
              </a:rPr>
              <a:t> </a:t>
            </a:r>
            <a:r>
              <a:rPr sz="2400" spc="-20" dirty="0">
                <a:solidFill>
                  <a:srgbClr val="006FC0"/>
                </a:solidFill>
                <a:latin typeface="Calibri"/>
                <a:cs typeface="Calibri"/>
              </a:rPr>
              <a:t>have</a:t>
            </a:r>
            <a:r>
              <a:rPr sz="2400" spc="5" dirty="0">
                <a:solidFill>
                  <a:srgbClr val="006FC0"/>
                </a:solidFill>
                <a:latin typeface="Calibri"/>
                <a:cs typeface="Calibri"/>
              </a:rPr>
              <a:t> </a:t>
            </a:r>
            <a:r>
              <a:rPr sz="2400" spc="-5" dirty="0">
                <a:solidFill>
                  <a:srgbClr val="006FC0"/>
                </a:solidFill>
                <a:latin typeface="Calibri"/>
                <a:cs typeface="Calibri"/>
              </a:rPr>
              <a:t>been</a:t>
            </a:r>
            <a:r>
              <a:rPr sz="2400" dirty="0">
                <a:solidFill>
                  <a:srgbClr val="006FC0"/>
                </a:solidFill>
                <a:latin typeface="Calibri"/>
                <a:cs typeface="Calibri"/>
              </a:rPr>
              <a:t> </a:t>
            </a:r>
            <a:r>
              <a:rPr sz="2400" spc="-10" dirty="0">
                <a:solidFill>
                  <a:srgbClr val="006FC0"/>
                </a:solidFill>
                <a:latin typeface="Calibri"/>
                <a:cs typeface="Calibri"/>
              </a:rPr>
              <a:t>best</a:t>
            </a:r>
            <a:r>
              <a:rPr sz="2400" dirty="0">
                <a:solidFill>
                  <a:srgbClr val="006FC0"/>
                </a:solidFill>
                <a:latin typeface="Calibri"/>
                <a:cs typeface="Calibri"/>
              </a:rPr>
              <a:t> </a:t>
            </a:r>
            <a:r>
              <a:rPr sz="2400" spc="-10" dirty="0">
                <a:solidFill>
                  <a:srgbClr val="006FC0"/>
                </a:solidFill>
                <a:latin typeface="Calibri"/>
                <a:cs typeface="Calibri"/>
              </a:rPr>
              <a:t>associated</a:t>
            </a:r>
            <a:r>
              <a:rPr sz="2400" spc="-5" dirty="0">
                <a:solidFill>
                  <a:srgbClr val="006FC0"/>
                </a:solidFill>
                <a:latin typeface="Calibri"/>
                <a:cs typeface="Calibri"/>
              </a:rPr>
              <a:t> </a:t>
            </a:r>
            <a:r>
              <a:rPr sz="2400" dirty="0">
                <a:solidFill>
                  <a:srgbClr val="006FC0"/>
                </a:solidFill>
                <a:latin typeface="Calibri"/>
                <a:cs typeface="Calibri"/>
              </a:rPr>
              <a:t>with</a:t>
            </a:r>
            <a:r>
              <a:rPr sz="2400" spc="-15" dirty="0">
                <a:solidFill>
                  <a:srgbClr val="006FC0"/>
                </a:solidFill>
                <a:latin typeface="Calibri"/>
                <a:cs typeface="Calibri"/>
              </a:rPr>
              <a:t> valproate</a:t>
            </a:r>
            <a:r>
              <a:rPr sz="2400" spc="-15" dirty="0">
                <a:latin typeface="Calibri"/>
                <a:cs typeface="Calibri"/>
              </a:rPr>
              <a:t>.</a:t>
            </a:r>
            <a:endParaRPr sz="2400">
              <a:latin typeface="Calibri"/>
              <a:cs typeface="Calibri"/>
            </a:endParaRPr>
          </a:p>
          <a:p>
            <a:pPr marL="12700" marR="28575" indent="68580">
              <a:lnSpc>
                <a:spcPct val="100000"/>
              </a:lnSpc>
              <a:spcBef>
                <a:spcPts val="605"/>
              </a:spcBef>
            </a:pPr>
            <a:r>
              <a:rPr sz="2400" b="1" spc="-10" dirty="0">
                <a:solidFill>
                  <a:srgbClr val="FF0000"/>
                </a:solidFill>
                <a:latin typeface="Calibri"/>
                <a:cs typeface="Calibri"/>
              </a:rPr>
              <a:t>-History</a:t>
            </a:r>
            <a:r>
              <a:rPr sz="2400" b="1" spc="5" dirty="0">
                <a:solidFill>
                  <a:srgbClr val="FF0000"/>
                </a:solidFill>
                <a:latin typeface="Calibri"/>
                <a:cs typeface="Calibri"/>
              </a:rPr>
              <a:t> </a:t>
            </a:r>
            <a:r>
              <a:rPr sz="2400" b="1" dirty="0">
                <a:solidFill>
                  <a:srgbClr val="FF0000"/>
                </a:solidFill>
                <a:latin typeface="Calibri"/>
                <a:cs typeface="Calibri"/>
              </a:rPr>
              <a:t>of</a:t>
            </a:r>
            <a:r>
              <a:rPr sz="2400" b="1" spc="-10" dirty="0">
                <a:solidFill>
                  <a:srgbClr val="FF0000"/>
                </a:solidFill>
                <a:latin typeface="Calibri"/>
                <a:cs typeface="Calibri"/>
              </a:rPr>
              <a:t> malformation: </a:t>
            </a:r>
            <a:r>
              <a:rPr sz="2400" dirty="0">
                <a:latin typeface="Calibri"/>
                <a:cs typeface="Calibri"/>
              </a:rPr>
              <a:t>A</a:t>
            </a:r>
            <a:r>
              <a:rPr sz="2400" spc="5" dirty="0">
                <a:latin typeface="Calibri"/>
                <a:cs typeface="Calibri"/>
              </a:rPr>
              <a:t> </a:t>
            </a:r>
            <a:r>
              <a:rPr sz="2400" spc="-10" dirty="0">
                <a:latin typeface="Calibri"/>
                <a:cs typeface="Calibri"/>
              </a:rPr>
              <a:t>previous</a:t>
            </a:r>
            <a:r>
              <a:rPr sz="2400" spc="5" dirty="0">
                <a:latin typeface="Calibri"/>
                <a:cs typeface="Calibri"/>
              </a:rPr>
              <a:t> </a:t>
            </a:r>
            <a:r>
              <a:rPr sz="2400" spc="-10" dirty="0">
                <a:latin typeface="Calibri"/>
                <a:cs typeface="Calibri"/>
              </a:rPr>
              <a:t>ASM-exposed</a:t>
            </a:r>
            <a:r>
              <a:rPr sz="2400" spc="-5" dirty="0">
                <a:latin typeface="Calibri"/>
                <a:cs typeface="Calibri"/>
              </a:rPr>
              <a:t> pregnancy</a:t>
            </a:r>
            <a:r>
              <a:rPr sz="2400" spc="5" dirty="0">
                <a:latin typeface="Calibri"/>
                <a:cs typeface="Calibri"/>
              </a:rPr>
              <a:t> </a:t>
            </a:r>
            <a:r>
              <a:rPr sz="2400" spc="-5" dirty="0">
                <a:latin typeface="Calibri"/>
                <a:cs typeface="Calibri"/>
              </a:rPr>
              <a:t>resulting</a:t>
            </a:r>
            <a:r>
              <a:rPr sz="2400" spc="-10" dirty="0">
                <a:latin typeface="Calibri"/>
                <a:cs typeface="Calibri"/>
              </a:rPr>
              <a:t> </a:t>
            </a:r>
            <a:r>
              <a:rPr sz="2400" dirty="0">
                <a:latin typeface="Calibri"/>
                <a:cs typeface="Calibri"/>
              </a:rPr>
              <a:t>in</a:t>
            </a:r>
            <a:r>
              <a:rPr sz="2400" spc="10" dirty="0">
                <a:latin typeface="Calibri"/>
                <a:cs typeface="Calibri"/>
              </a:rPr>
              <a:t> </a:t>
            </a:r>
            <a:r>
              <a:rPr sz="2400" dirty="0">
                <a:latin typeface="Calibri"/>
                <a:cs typeface="Calibri"/>
              </a:rPr>
              <a:t>major </a:t>
            </a:r>
            <a:r>
              <a:rPr sz="2400" spc="5" dirty="0">
                <a:latin typeface="Calibri"/>
                <a:cs typeface="Calibri"/>
              </a:rPr>
              <a:t> </a:t>
            </a:r>
            <a:r>
              <a:rPr sz="2400" spc="-10" dirty="0">
                <a:latin typeface="Calibri"/>
                <a:cs typeface="Calibri"/>
              </a:rPr>
              <a:t>malformations </a:t>
            </a:r>
            <a:r>
              <a:rPr sz="2400" dirty="0">
                <a:latin typeface="Calibri"/>
                <a:cs typeface="Calibri"/>
              </a:rPr>
              <a:t>is </a:t>
            </a:r>
            <a:r>
              <a:rPr sz="2400" spc="-10" dirty="0">
                <a:latin typeface="Calibri"/>
                <a:cs typeface="Calibri"/>
              </a:rPr>
              <a:t>associated </a:t>
            </a:r>
            <a:r>
              <a:rPr sz="2400" dirty="0">
                <a:latin typeface="Calibri"/>
                <a:cs typeface="Calibri"/>
              </a:rPr>
              <a:t>with an </a:t>
            </a:r>
            <a:r>
              <a:rPr sz="2400" spc="-5" dirty="0">
                <a:latin typeface="Calibri"/>
                <a:cs typeface="Calibri"/>
              </a:rPr>
              <a:t>increased </a:t>
            </a:r>
            <a:r>
              <a:rPr sz="2400" dirty="0">
                <a:latin typeface="Calibri"/>
                <a:cs typeface="Calibri"/>
              </a:rPr>
              <a:t>risk in </a:t>
            </a:r>
            <a:r>
              <a:rPr sz="2400" spc="-10" dirty="0">
                <a:latin typeface="Calibri"/>
                <a:cs typeface="Calibri"/>
              </a:rPr>
              <a:t>subsequent </a:t>
            </a:r>
            <a:r>
              <a:rPr sz="2400" spc="-5" dirty="0">
                <a:latin typeface="Calibri"/>
                <a:cs typeface="Calibri"/>
              </a:rPr>
              <a:t>pregnancies. The </a:t>
            </a:r>
            <a:r>
              <a:rPr sz="2400" spc="-530" dirty="0">
                <a:latin typeface="Calibri"/>
                <a:cs typeface="Calibri"/>
              </a:rPr>
              <a:t> </a:t>
            </a:r>
            <a:r>
              <a:rPr sz="2400" dirty="0">
                <a:latin typeface="Calibri"/>
                <a:cs typeface="Calibri"/>
              </a:rPr>
              <a:t>risk</a:t>
            </a:r>
            <a:r>
              <a:rPr sz="2400" spc="-20" dirty="0">
                <a:latin typeface="Calibri"/>
                <a:cs typeface="Calibri"/>
              </a:rPr>
              <a:t> </a:t>
            </a:r>
            <a:r>
              <a:rPr sz="2400" spc="-5" dirty="0">
                <a:latin typeface="Calibri"/>
                <a:cs typeface="Calibri"/>
              </a:rPr>
              <a:t>appears </a:t>
            </a:r>
            <a:r>
              <a:rPr sz="2400" spc="-15" dirty="0">
                <a:latin typeface="Calibri"/>
                <a:cs typeface="Calibri"/>
              </a:rPr>
              <a:t>to</a:t>
            </a:r>
            <a:r>
              <a:rPr sz="2400" spc="-25" dirty="0">
                <a:latin typeface="Calibri"/>
                <a:cs typeface="Calibri"/>
              </a:rPr>
              <a:t> </a:t>
            </a:r>
            <a:r>
              <a:rPr sz="2400" spc="-5" dirty="0">
                <a:latin typeface="Calibri"/>
                <a:cs typeface="Calibri"/>
              </a:rPr>
              <a:t>be particularly</a:t>
            </a:r>
            <a:r>
              <a:rPr sz="2400" spc="-25" dirty="0">
                <a:latin typeface="Calibri"/>
                <a:cs typeface="Calibri"/>
              </a:rPr>
              <a:t> </a:t>
            </a:r>
            <a:r>
              <a:rPr sz="2400" spc="-5" dirty="0">
                <a:latin typeface="Calibri"/>
                <a:cs typeface="Calibri"/>
              </a:rPr>
              <a:t>high</a:t>
            </a:r>
            <a:r>
              <a:rPr sz="2400" spc="-10" dirty="0">
                <a:latin typeface="Calibri"/>
                <a:cs typeface="Calibri"/>
              </a:rPr>
              <a:t> </a:t>
            </a:r>
            <a:r>
              <a:rPr sz="2400" spc="-20" dirty="0">
                <a:latin typeface="Calibri"/>
                <a:cs typeface="Calibri"/>
              </a:rPr>
              <a:t>for</a:t>
            </a:r>
            <a:r>
              <a:rPr sz="2400" spc="30" dirty="0">
                <a:latin typeface="Calibri"/>
                <a:cs typeface="Calibri"/>
              </a:rPr>
              <a:t> </a:t>
            </a:r>
            <a:r>
              <a:rPr sz="2400" spc="-15" dirty="0">
                <a:solidFill>
                  <a:srgbClr val="006FC0"/>
                </a:solidFill>
                <a:latin typeface="Calibri"/>
                <a:cs typeface="Calibri"/>
              </a:rPr>
              <a:t>valproate</a:t>
            </a:r>
            <a:r>
              <a:rPr sz="2400" spc="-10" dirty="0">
                <a:solidFill>
                  <a:srgbClr val="006FC0"/>
                </a:solidFill>
                <a:latin typeface="Calibri"/>
                <a:cs typeface="Calibri"/>
              </a:rPr>
              <a:t> </a:t>
            </a:r>
            <a:r>
              <a:rPr sz="2400" dirty="0">
                <a:solidFill>
                  <a:srgbClr val="006FC0"/>
                </a:solidFill>
                <a:latin typeface="Calibri"/>
                <a:cs typeface="Calibri"/>
              </a:rPr>
              <a:t>and</a:t>
            </a:r>
            <a:r>
              <a:rPr sz="2400" spc="-5" dirty="0">
                <a:solidFill>
                  <a:srgbClr val="006FC0"/>
                </a:solidFill>
                <a:latin typeface="Calibri"/>
                <a:cs typeface="Calibri"/>
              </a:rPr>
              <a:t> </a:t>
            </a:r>
            <a:r>
              <a:rPr sz="2400" spc="-15" dirty="0">
                <a:solidFill>
                  <a:srgbClr val="006FC0"/>
                </a:solidFill>
                <a:latin typeface="Calibri"/>
                <a:cs typeface="Calibri"/>
              </a:rPr>
              <a:t>topiramate</a:t>
            </a:r>
            <a:r>
              <a:rPr sz="2400" spc="-15" dirty="0">
                <a:latin typeface="Calibri"/>
                <a:cs typeface="Calibri"/>
              </a:rPr>
              <a:t>.</a:t>
            </a:r>
            <a:endParaRPr sz="2400">
              <a:latin typeface="Calibri"/>
              <a:cs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95655" y="317119"/>
            <a:ext cx="9460865" cy="1793875"/>
          </a:xfrm>
          <a:prstGeom prst="rect">
            <a:avLst/>
          </a:prstGeom>
        </p:spPr>
        <p:txBody>
          <a:bodyPr vert="horz" wrap="square" lIns="0" tIns="88900" rIns="0" bIns="0" rtlCol="0">
            <a:spAutoFit/>
          </a:bodyPr>
          <a:lstStyle/>
          <a:p>
            <a:pPr marL="12700">
              <a:lnSpc>
                <a:spcPct val="100000"/>
              </a:lnSpc>
              <a:spcBef>
                <a:spcPts val="700"/>
              </a:spcBef>
            </a:pPr>
            <a:r>
              <a:rPr sz="2400" b="1" spc="-5" dirty="0">
                <a:solidFill>
                  <a:srgbClr val="FF0000"/>
                </a:solidFill>
                <a:latin typeface="Calibri"/>
                <a:cs typeface="Calibri"/>
              </a:rPr>
              <a:t>-Other</a:t>
            </a:r>
            <a:r>
              <a:rPr sz="2400" b="1" spc="-10" dirty="0">
                <a:solidFill>
                  <a:srgbClr val="FF0000"/>
                </a:solidFill>
                <a:latin typeface="Calibri"/>
                <a:cs typeface="Calibri"/>
              </a:rPr>
              <a:t> </a:t>
            </a:r>
            <a:r>
              <a:rPr sz="2400" b="1" spc="-5" dirty="0">
                <a:solidFill>
                  <a:srgbClr val="FF0000"/>
                </a:solidFill>
                <a:latin typeface="Calibri"/>
                <a:cs typeface="Calibri"/>
              </a:rPr>
              <a:t>risk</a:t>
            </a:r>
            <a:r>
              <a:rPr sz="2400" b="1" spc="-40" dirty="0">
                <a:solidFill>
                  <a:srgbClr val="FF0000"/>
                </a:solidFill>
                <a:latin typeface="Calibri"/>
                <a:cs typeface="Calibri"/>
              </a:rPr>
              <a:t> </a:t>
            </a:r>
            <a:r>
              <a:rPr sz="2400" b="1" spc="-15" dirty="0">
                <a:solidFill>
                  <a:srgbClr val="FF0000"/>
                </a:solidFill>
                <a:latin typeface="Calibri"/>
                <a:cs typeface="Calibri"/>
              </a:rPr>
              <a:t>factors:</a:t>
            </a:r>
            <a:endParaRPr sz="2400">
              <a:latin typeface="Calibri"/>
              <a:cs typeface="Calibri"/>
            </a:endParaRPr>
          </a:p>
          <a:p>
            <a:pPr marL="355600" indent="-342900">
              <a:lnSpc>
                <a:spcPct val="100000"/>
              </a:lnSpc>
              <a:spcBef>
                <a:spcPts val="600"/>
              </a:spcBef>
              <a:buFont typeface="Arial MT"/>
              <a:buChar char="•"/>
              <a:tabLst>
                <a:tab pos="354965" algn="l"/>
                <a:tab pos="355600" algn="l"/>
              </a:tabLst>
            </a:pPr>
            <a:r>
              <a:rPr sz="2400" dirty="0">
                <a:latin typeface="Calibri"/>
                <a:cs typeface="Calibri"/>
              </a:rPr>
              <a:t>A</a:t>
            </a:r>
            <a:r>
              <a:rPr sz="2400" spc="-15" dirty="0">
                <a:latin typeface="Calibri"/>
                <a:cs typeface="Calibri"/>
              </a:rPr>
              <a:t> </a:t>
            </a:r>
            <a:r>
              <a:rPr sz="2400" spc="-10" dirty="0">
                <a:latin typeface="Calibri"/>
                <a:cs typeface="Calibri"/>
              </a:rPr>
              <a:t>family history</a:t>
            </a:r>
            <a:r>
              <a:rPr sz="2400" spc="-5" dirty="0">
                <a:latin typeface="Calibri"/>
                <a:cs typeface="Calibri"/>
              </a:rPr>
              <a:t> of </a:t>
            </a:r>
            <a:r>
              <a:rPr sz="2400" spc="-10" dirty="0">
                <a:latin typeface="Calibri"/>
                <a:cs typeface="Calibri"/>
              </a:rPr>
              <a:t>congenital</a:t>
            </a:r>
            <a:r>
              <a:rPr sz="2400" spc="-15" dirty="0">
                <a:latin typeface="Calibri"/>
                <a:cs typeface="Calibri"/>
              </a:rPr>
              <a:t> </a:t>
            </a:r>
            <a:r>
              <a:rPr sz="2400" spc="-5" dirty="0">
                <a:latin typeface="Calibri"/>
                <a:cs typeface="Calibri"/>
              </a:rPr>
              <a:t>anomalies,</a:t>
            </a:r>
            <a:r>
              <a:rPr sz="2400" spc="-15" dirty="0">
                <a:latin typeface="Calibri"/>
                <a:cs typeface="Calibri"/>
              </a:rPr>
              <a:t> </a:t>
            </a:r>
            <a:r>
              <a:rPr sz="2400" dirty="0">
                <a:latin typeface="Calibri"/>
                <a:cs typeface="Calibri"/>
              </a:rPr>
              <a:t>including</a:t>
            </a:r>
            <a:r>
              <a:rPr sz="2400" spc="-10" dirty="0">
                <a:latin typeface="Calibri"/>
                <a:cs typeface="Calibri"/>
              </a:rPr>
              <a:t> </a:t>
            </a:r>
            <a:r>
              <a:rPr sz="2400" spc="-15" dirty="0">
                <a:latin typeface="Calibri"/>
                <a:cs typeface="Calibri"/>
              </a:rPr>
              <a:t>from </a:t>
            </a:r>
            <a:r>
              <a:rPr sz="2400" dirty="0">
                <a:latin typeface="Calibri"/>
                <a:cs typeface="Calibri"/>
              </a:rPr>
              <a:t>the </a:t>
            </a:r>
            <a:r>
              <a:rPr sz="2400" spc="-10" dirty="0">
                <a:latin typeface="Calibri"/>
                <a:cs typeface="Calibri"/>
              </a:rPr>
              <a:t>paternal</a:t>
            </a:r>
            <a:r>
              <a:rPr sz="2400" spc="-15" dirty="0">
                <a:latin typeface="Calibri"/>
                <a:cs typeface="Calibri"/>
              </a:rPr>
              <a:t> </a:t>
            </a:r>
            <a:r>
              <a:rPr sz="2400" spc="-5" dirty="0">
                <a:latin typeface="Calibri"/>
                <a:cs typeface="Calibri"/>
              </a:rPr>
              <a:t>side.</a:t>
            </a:r>
            <a:endParaRPr sz="2400">
              <a:latin typeface="Calibri"/>
              <a:cs typeface="Calibri"/>
            </a:endParaRPr>
          </a:p>
          <a:p>
            <a:pPr marL="355600" indent="-342900">
              <a:lnSpc>
                <a:spcPct val="100000"/>
              </a:lnSpc>
              <a:spcBef>
                <a:spcPts val="600"/>
              </a:spcBef>
              <a:buFont typeface="Arial MT"/>
              <a:buChar char="•"/>
              <a:tabLst>
                <a:tab pos="354965" algn="l"/>
                <a:tab pos="355600" algn="l"/>
              </a:tabLst>
            </a:pPr>
            <a:r>
              <a:rPr sz="2400" dirty="0">
                <a:latin typeface="Calibri"/>
                <a:cs typeface="Calibri"/>
              </a:rPr>
              <a:t>a </a:t>
            </a:r>
            <a:r>
              <a:rPr sz="2400" spc="-10" dirty="0">
                <a:latin typeface="Calibri"/>
                <a:cs typeface="Calibri"/>
              </a:rPr>
              <a:t>low</a:t>
            </a:r>
            <a:r>
              <a:rPr sz="2400" spc="-15" dirty="0">
                <a:latin typeface="Calibri"/>
                <a:cs typeface="Calibri"/>
              </a:rPr>
              <a:t> </a:t>
            </a:r>
            <a:r>
              <a:rPr sz="2400" spc="-10" dirty="0">
                <a:latin typeface="Calibri"/>
                <a:cs typeface="Calibri"/>
              </a:rPr>
              <a:t>maternal level</a:t>
            </a:r>
            <a:r>
              <a:rPr sz="2400" spc="5" dirty="0">
                <a:latin typeface="Calibri"/>
                <a:cs typeface="Calibri"/>
              </a:rPr>
              <a:t> </a:t>
            </a:r>
            <a:r>
              <a:rPr sz="2400" spc="-5" dirty="0">
                <a:latin typeface="Calibri"/>
                <a:cs typeface="Calibri"/>
              </a:rPr>
              <a:t>of</a:t>
            </a:r>
            <a:r>
              <a:rPr sz="2400" spc="-10" dirty="0">
                <a:latin typeface="Calibri"/>
                <a:cs typeface="Calibri"/>
              </a:rPr>
              <a:t> education.</a:t>
            </a:r>
            <a:endParaRPr sz="2400">
              <a:latin typeface="Calibri"/>
              <a:cs typeface="Calibri"/>
            </a:endParaRPr>
          </a:p>
          <a:p>
            <a:pPr marL="355600" indent="-342900">
              <a:lnSpc>
                <a:spcPct val="100000"/>
              </a:lnSpc>
              <a:spcBef>
                <a:spcPts val="600"/>
              </a:spcBef>
              <a:buFont typeface="Arial MT"/>
              <a:buChar char="•"/>
              <a:tabLst>
                <a:tab pos="354965" algn="l"/>
                <a:tab pos="355600" algn="l"/>
              </a:tabLst>
            </a:pPr>
            <a:r>
              <a:rPr sz="2400" spc="-10" dirty="0">
                <a:latin typeface="Calibri"/>
                <a:cs typeface="Calibri"/>
              </a:rPr>
              <a:t>Low</a:t>
            </a:r>
            <a:r>
              <a:rPr sz="2400" spc="-30" dirty="0">
                <a:latin typeface="Calibri"/>
                <a:cs typeface="Calibri"/>
              </a:rPr>
              <a:t> </a:t>
            </a:r>
            <a:r>
              <a:rPr sz="2400" spc="-20" dirty="0">
                <a:latin typeface="Calibri"/>
                <a:cs typeface="Calibri"/>
              </a:rPr>
              <a:t>folate</a:t>
            </a:r>
            <a:r>
              <a:rPr sz="2400" spc="-25" dirty="0">
                <a:latin typeface="Calibri"/>
                <a:cs typeface="Calibri"/>
              </a:rPr>
              <a:t> </a:t>
            </a:r>
            <a:r>
              <a:rPr sz="2400" spc="-5" dirty="0">
                <a:latin typeface="Calibri"/>
                <a:cs typeface="Calibri"/>
              </a:rPr>
              <a:t>levels</a:t>
            </a:r>
            <a:r>
              <a:rPr sz="2400" b="1" spc="-5" dirty="0">
                <a:latin typeface="Calibri"/>
                <a:cs typeface="Calibri"/>
              </a:rPr>
              <a:t>.</a:t>
            </a:r>
            <a:endParaRPr sz="2400">
              <a:latin typeface="Calibri"/>
              <a:cs typeface="Calibri"/>
            </a:endParaRPr>
          </a:p>
        </p:txBody>
      </p:sp>
      <p:pic>
        <p:nvPicPr>
          <p:cNvPr id="3" name="object 3"/>
          <p:cNvPicPr/>
          <p:nvPr/>
        </p:nvPicPr>
        <p:blipFill>
          <a:blip r:embed="rId2" cstate="print"/>
          <a:stretch>
            <a:fillRect/>
          </a:stretch>
        </p:blipFill>
        <p:spPr>
          <a:xfrm>
            <a:off x="0" y="2537460"/>
            <a:ext cx="11829287" cy="347929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74610" y="498729"/>
            <a:ext cx="3068320" cy="372110"/>
          </a:xfrm>
          <a:prstGeom prst="rect">
            <a:avLst/>
          </a:prstGeom>
          <a:solidFill>
            <a:srgbClr val="FFFF00"/>
          </a:solidFill>
        </p:spPr>
        <p:txBody>
          <a:bodyPr vert="horz" wrap="square" lIns="0" tIns="0" rIns="0" bIns="0" rtlCol="0">
            <a:spAutoFit/>
          </a:bodyPr>
          <a:lstStyle/>
          <a:p>
            <a:pPr>
              <a:lnSpc>
                <a:spcPts val="2775"/>
              </a:lnSpc>
            </a:pPr>
            <a:r>
              <a:rPr sz="2400" b="1" spc="-5" dirty="0">
                <a:latin typeface="Calibri"/>
                <a:cs typeface="Calibri"/>
              </a:rPr>
              <a:t>Risks</a:t>
            </a:r>
            <a:r>
              <a:rPr sz="2400" b="1" spc="-35" dirty="0">
                <a:latin typeface="Calibri"/>
                <a:cs typeface="Calibri"/>
              </a:rPr>
              <a:t> </a:t>
            </a:r>
            <a:r>
              <a:rPr sz="2400" b="1" spc="-5" dirty="0">
                <a:latin typeface="Calibri"/>
                <a:cs typeface="Calibri"/>
              </a:rPr>
              <a:t>with</a:t>
            </a:r>
            <a:r>
              <a:rPr sz="2400" b="1" spc="-40" dirty="0">
                <a:latin typeface="Calibri"/>
                <a:cs typeface="Calibri"/>
              </a:rPr>
              <a:t> </a:t>
            </a:r>
            <a:r>
              <a:rPr sz="2400" b="1" dirty="0">
                <a:latin typeface="Calibri"/>
                <a:cs typeface="Calibri"/>
              </a:rPr>
              <a:t>specific</a:t>
            </a:r>
            <a:r>
              <a:rPr sz="2400" b="1" spc="-35" dirty="0">
                <a:latin typeface="Calibri"/>
                <a:cs typeface="Calibri"/>
              </a:rPr>
              <a:t> </a:t>
            </a:r>
            <a:r>
              <a:rPr sz="2400" b="1" dirty="0">
                <a:latin typeface="Calibri"/>
                <a:cs typeface="Calibri"/>
              </a:rPr>
              <a:t>ASMs</a:t>
            </a:r>
            <a:endParaRPr sz="2400">
              <a:latin typeface="Calibri"/>
              <a:cs typeface="Calibri"/>
            </a:endParaRPr>
          </a:p>
        </p:txBody>
      </p:sp>
      <p:sp>
        <p:nvSpPr>
          <p:cNvPr id="3" name="object 3"/>
          <p:cNvSpPr txBox="1"/>
          <p:nvPr/>
        </p:nvSpPr>
        <p:spPr>
          <a:xfrm>
            <a:off x="962050" y="876427"/>
            <a:ext cx="10420985" cy="4720590"/>
          </a:xfrm>
          <a:prstGeom prst="rect">
            <a:avLst/>
          </a:prstGeom>
        </p:spPr>
        <p:txBody>
          <a:bodyPr vert="horz" wrap="square" lIns="0" tIns="12700" rIns="0" bIns="0" rtlCol="0">
            <a:spAutoFit/>
          </a:bodyPr>
          <a:lstStyle/>
          <a:p>
            <a:pPr marL="12700">
              <a:lnSpc>
                <a:spcPct val="100000"/>
              </a:lnSpc>
              <a:spcBef>
                <a:spcPts val="100"/>
              </a:spcBef>
            </a:pPr>
            <a:r>
              <a:rPr sz="2400" b="1" spc="-20" dirty="0">
                <a:solidFill>
                  <a:srgbClr val="FF0000"/>
                </a:solidFill>
                <a:latin typeface="Calibri"/>
                <a:cs typeface="Calibri"/>
              </a:rPr>
              <a:t>1-Valproate:</a:t>
            </a:r>
            <a:endParaRPr sz="2400">
              <a:latin typeface="Calibri"/>
              <a:cs typeface="Calibri"/>
            </a:endParaRPr>
          </a:p>
          <a:p>
            <a:pPr marL="12700">
              <a:lnSpc>
                <a:spcPct val="100000"/>
              </a:lnSpc>
            </a:pPr>
            <a:r>
              <a:rPr sz="2400" b="1" spc="-25" dirty="0">
                <a:latin typeface="Calibri"/>
                <a:cs typeface="Calibri"/>
              </a:rPr>
              <a:t>-Valproate</a:t>
            </a:r>
            <a:r>
              <a:rPr sz="2400" b="1" dirty="0">
                <a:latin typeface="Calibri"/>
                <a:cs typeface="Calibri"/>
              </a:rPr>
              <a:t> </a:t>
            </a:r>
            <a:r>
              <a:rPr sz="2400" b="1" dirty="0">
                <a:solidFill>
                  <a:srgbClr val="006FC0"/>
                </a:solidFill>
                <a:latin typeface="Calibri"/>
                <a:cs typeface="Calibri"/>
              </a:rPr>
              <a:t>should</a:t>
            </a:r>
            <a:r>
              <a:rPr sz="2400" b="1" spc="-10" dirty="0">
                <a:solidFill>
                  <a:srgbClr val="006FC0"/>
                </a:solidFill>
                <a:latin typeface="Calibri"/>
                <a:cs typeface="Calibri"/>
              </a:rPr>
              <a:t> </a:t>
            </a:r>
            <a:r>
              <a:rPr sz="2400" b="1" spc="-5" dirty="0">
                <a:solidFill>
                  <a:srgbClr val="006FC0"/>
                </a:solidFill>
                <a:latin typeface="Calibri"/>
                <a:cs typeface="Calibri"/>
              </a:rPr>
              <a:t>be</a:t>
            </a:r>
            <a:r>
              <a:rPr sz="2400" b="1" spc="5" dirty="0">
                <a:solidFill>
                  <a:srgbClr val="006FC0"/>
                </a:solidFill>
                <a:latin typeface="Calibri"/>
                <a:cs typeface="Calibri"/>
              </a:rPr>
              <a:t> </a:t>
            </a:r>
            <a:r>
              <a:rPr sz="2400" b="1" spc="-10" dirty="0">
                <a:solidFill>
                  <a:srgbClr val="006FC0"/>
                </a:solidFill>
                <a:latin typeface="Calibri"/>
                <a:cs typeface="Calibri"/>
              </a:rPr>
              <a:t>avoided</a:t>
            </a:r>
            <a:r>
              <a:rPr sz="2400" b="1" spc="-15" dirty="0">
                <a:solidFill>
                  <a:srgbClr val="006FC0"/>
                </a:solidFill>
                <a:latin typeface="Calibri"/>
                <a:cs typeface="Calibri"/>
              </a:rPr>
              <a:t> </a:t>
            </a:r>
            <a:r>
              <a:rPr sz="2400" b="1" dirty="0">
                <a:solidFill>
                  <a:srgbClr val="006FC0"/>
                </a:solidFill>
                <a:latin typeface="Calibri"/>
                <a:cs typeface="Calibri"/>
              </a:rPr>
              <a:t>in</a:t>
            </a:r>
            <a:r>
              <a:rPr sz="2400" b="1" spc="-10" dirty="0">
                <a:solidFill>
                  <a:srgbClr val="006FC0"/>
                </a:solidFill>
                <a:latin typeface="Calibri"/>
                <a:cs typeface="Calibri"/>
              </a:rPr>
              <a:t> pregnancy</a:t>
            </a:r>
            <a:r>
              <a:rPr sz="2400" b="1" spc="-5" dirty="0">
                <a:solidFill>
                  <a:srgbClr val="006FC0"/>
                </a:solidFill>
                <a:latin typeface="Calibri"/>
                <a:cs typeface="Calibri"/>
              </a:rPr>
              <a:t> </a:t>
            </a:r>
            <a:r>
              <a:rPr sz="2400" b="1" dirty="0">
                <a:latin typeface="Calibri"/>
                <a:cs typeface="Calibri"/>
              </a:rPr>
              <a:t>if </a:t>
            </a:r>
            <a:r>
              <a:rPr sz="2400" b="1" spc="-5" dirty="0">
                <a:latin typeface="Calibri"/>
                <a:cs typeface="Calibri"/>
              </a:rPr>
              <a:t>possible.</a:t>
            </a:r>
            <a:endParaRPr sz="2400">
              <a:latin typeface="Calibri"/>
              <a:cs typeface="Calibri"/>
            </a:endParaRPr>
          </a:p>
          <a:p>
            <a:pPr marL="12700" marR="23495">
              <a:lnSpc>
                <a:spcPct val="100000"/>
              </a:lnSpc>
              <a:spcBef>
                <a:spcPts val="600"/>
              </a:spcBef>
            </a:pPr>
            <a:r>
              <a:rPr sz="2400" b="1" spc="-25" dirty="0">
                <a:latin typeface="Calibri"/>
                <a:cs typeface="Calibri"/>
              </a:rPr>
              <a:t>-Valproate</a:t>
            </a:r>
            <a:r>
              <a:rPr sz="2400" b="1" spc="-5" dirty="0">
                <a:latin typeface="Calibri"/>
                <a:cs typeface="Calibri"/>
              </a:rPr>
              <a:t> </a:t>
            </a:r>
            <a:r>
              <a:rPr sz="2400" b="1" spc="-15" dirty="0">
                <a:latin typeface="Calibri"/>
                <a:cs typeface="Calibri"/>
              </a:rPr>
              <a:t>exposure</a:t>
            </a:r>
            <a:r>
              <a:rPr sz="2400" b="1" spc="-10" dirty="0">
                <a:latin typeface="Calibri"/>
                <a:cs typeface="Calibri"/>
              </a:rPr>
              <a:t> </a:t>
            </a:r>
            <a:r>
              <a:rPr sz="2400" b="1" dirty="0">
                <a:latin typeface="Calibri"/>
                <a:cs typeface="Calibri"/>
              </a:rPr>
              <a:t>in</a:t>
            </a:r>
            <a:r>
              <a:rPr sz="2400" b="1" spc="-10" dirty="0">
                <a:latin typeface="Calibri"/>
                <a:cs typeface="Calibri"/>
              </a:rPr>
              <a:t> </a:t>
            </a:r>
            <a:r>
              <a:rPr sz="2400" b="1" spc="-15" dirty="0">
                <a:latin typeface="Calibri"/>
                <a:cs typeface="Calibri"/>
              </a:rPr>
              <a:t>utero</a:t>
            </a:r>
            <a:r>
              <a:rPr sz="2400" b="1" spc="5" dirty="0">
                <a:latin typeface="Calibri"/>
                <a:cs typeface="Calibri"/>
              </a:rPr>
              <a:t> </a:t>
            </a:r>
            <a:r>
              <a:rPr sz="2400" b="1" dirty="0">
                <a:latin typeface="Calibri"/>
                <a:cs typeface="Calibri"/>
              </a:rPr>
              <a:t>is </a:t>
            </a:r>
            <a:r>
              <a:rPr sz="2400" b="1" spc="-5" dirty="0">
                <a:latin typeface="Calibri"/>
                <a:cs typeface="Calibri"/>
              </a:rPr>
              <a:t>associated</a:t>
            </a:r>
            <a:r>
              <a:rPr sz="2400" b="1" spc="-15" dirty="0">
                <a:latin typeface="Calibri"/>
                <a:cs typeface="Calibri"/>
              </a:rPr>
              <a:t> </a:t>
            </a:r>
            <a:r>
              <a:rPr sz="2400" b="1" spc="-5" dirty="0">
                <a:latin typeface="Calibri"/>
                <a:cs typeface="Calibri"/>
              </a:rPr>
              <a:t>with</a:t>
            </a:r>
            <a:r>
              <a:rPr sz="2400" b="1" spc="5" dirty="0">
                <a:latin typeface="Calibri"/>
                <a:cs typeface="Calibri"/>
              </a:rPr>
              <a:t> </a:t>
            </a:r>
            <a:r>
              <a:rPr sz="2400" b="1" spc="-5" dirty="0">
                <a:latin typeface="Calibri"/>
                <a:cs typeface="Calibri"/>
              </a:rPr>
              <a:t>the</a:t>
            </a:r>
            <a:r>
              <a:rPr sz="2400" b="1" spc="5" dirty="0">
                <a:latin typeface="Calibri"/>
                <a:cs typeface="Calibri"/>
              </a:rPr>
              <a:t> </a:t>
            </a:r>
            <a:r>
              <a:rPr sz="2400" b="1" spc="-10" dirty="0">
                <a:latin typeface="Calibri"/>
                <a:cs typeface="Calibri"/>
              </a:rPr>
              <a:t>development</a:t>
            </a:r>
            <a:r>
              <a:rPr sz="2400" b="1" spc="-5" dirty="0">
                <a:latin typeface="Calibri"/>
                <a:cs typeface="Calibri"/>
              </a:rPr>
              <a:t> </a:t>
            </a:r>
            <a:r>
              <a:rPr sz="2400" b="1" dirty="0">
                <a:latin typeface="Calibri"/>
                <a:cs typeface="Calibri"/>
              </a:rPr>
              <a:t>of </a:t>
            </a:r>
            <a:r>
              <a:rPr sz="2400" b="1" spc="-15" dirty="0">
                <a:latin typeface="Calibri"/>
                <a:cs typeface="Calibri"/>
              </a:rPr>
              <a:t>neural</a:t>
            </a:r>
            <a:r>
              <a:rPr sz="2400" b="1" spc="5" dirty="0">
                <a:latin typeface="Calibri"/>
                <a:cs typeface="Calibri"/>
              </a:rPr>
              <a:t> </a:t>
            </a:r>
            <a:r>
              <a:rPr sz="2400" b="1" dirty="0">
                <a:latin typeface="Calibri"/>
                <a:cs typeface="Calibri"/>
              </a:rPr>
              <a:t>tube- </a:t>
            </a:r>
            <a:r>
              <a:rPr sz="2400" b="1" spc="5" dirty="0">
                <a:latin typeface="Calibri"/>
                <a:cs typeface="Calibri"/>
              </a:rPr>
              <a:t> </a:t>
            </a:r>
            <a:r>
              <a:rPr sz="2400" b="1" spc="-20" dirty="0">
                <a:latin typeface="Calibri"/>
                <a:cs typeface="Calibri"/>
              </a:rPr>
              <a:t>like</a:t>
            </a:r>
            <a:r>
              <a:rPr sz="2400" b="1" spc="-15" dirty="0">
                <a:latin typeface="Calibri"/>
                <a:cs typeface="Calibri"/>
              </a:rPr>
              <a:t> </a:t>
            </a:r>
            <a:r>
              <a:rPr sz="2400" b="1" spc="-10" dirty="0">
                <a:latin typeface="Calibri"/>
                <a:cs typeface="Calibri"/>
              </a:rPr>
              <a:t>defects</a:t>
            </a:r>
            <a:r>
              <a:rPr sz="2400" b="1" dirty="0">
                <a:latin typeface="Calibri"/>
                <a:cs typeface="Calibri"/>
              </a:rPr>
              <a:t> </a:t>
            </a:r>
            <a:r>
              <a:rPr sz="2400" b="1" spc="5" dirty="0">
                <a:latin typeface="Calibri"/>
                <a:cs typeface="Calibri"/>
              </a:rPr>
              <a:t>(eg, </a:t>
            </a:r>
            <a:r>
              <a:rPr sz="2400" b="1" spc="-5" dirty="0">
                <a:latin typeface="Calibri"/>
                <a:cs typeface="Calibri"/>
              </a:rPr>
              <a:t>spina</a:t>
            </a:r>
            <a:r>
              <a:rPr sz="2400" b="1" spc="10" dirty="0">
                <a:latin typeface="Calibri"/>
                <a:cs typeface="Calibri"/>
              </a:rPr>
              <a:t> </a:t>
            </a:r>
            <a:r>
              <a:rPr sz="2400" b="1" spc="-10" dirty="0">
                <a:latin typeface="Calibri"/>
                <a:cs typeface="Calibri"/>
              </a:rPr>
              <a:t>bifida</a:t>
            </a:r>
            <a:r>
              <a:rPr sz="2400" b="1" spc="20" dirty="0">
                <a:latin typeface="Calibri"/>
                <a:cs typeface="Calibri"/>
              </a:rPr>
              <a:t> </a:t>
            </a:r>
            <a:r>
              <a:rPr sz="2400" b="1" spc="-5" dirty="0">
                <a:latin typeface="Calibri"/>
                <a:cs typeface="Calibri"/>
              </a:rPr>
              <a:t>aperta,</a:t>
            </a:r>
            <a:r>
              <a:rPr sz="2400" b="1" spc="5" dirty="0">
                <a:latin typeface="Calibri"/>
                <a:cs typeface="Calibri"/>
              </a:rPr>
              <a:t> </a:t>
            </a:r>
            <a:r>
              <a:rPr sz="2400" b="1" dirty="0">
                <a:latin typeface="Calibri"/>
                <a:cs typeface="Calibri"/>
              </a:rPr>
              <a:t>open </a:t>
            </a:r>
            <a:r>
              <a:rPr sz="2400" b="1" spc="-5" dirty="0">
                <a:latin typeface="Calibri"/>
                <a:cs typeface="Calibri"/>
              </a:rPr>
              <a:t>lumbosacral</a:t>
            </a:r>
            <a:r>
              <a:rPr sz="2400" b="1" spc="-20" dirty="0">
                <a:latin typeface="Calibri"/>
                <a:cs typeface="Calibri"/>
              </a:rPr>
              <a:t> </a:t>
            </a:r>
            <a:r>
              <a:rPr sz="2400" b="1" spc="-10" dirty="0">
                <a:latin typeface="Calibri"/>
                <a:cs typeface="Calibri"/>
              </a:rPr>
              <a:t>myelocele)</a:t>
            </a:r>
            <a:r>
              <a:rPr sz="2400" b="1" spc="-20" dirty="0">
                <a:latin typeface="Calibri"/>
                <a:cs typeface="Calibri"/>
              </a:rPr>
              <a:t> </a:t>
            </a:r>
            <a:r>
              <a:rPr sz="2400" b="1" dirty="0">
                <a:latin typeface="Calibri"/>
                <a:cs typeface="Calibri"/>
              </a:rPr>
              <a:t>in</a:t>
            </a:r>
            <a:r>
              <a:rPr sz="2400" b="1" spc="-10" dirty="0">
                <a:latin typeface="Calibri"/>
                <a:cs typeface="Calibri"/>
              </a:rPr>
              <a:t> </a:t>
            </a:r>
            <a:r>
              <a:rPr sz="2400" b="1" dirty="0">
                <a:latin typeface="Calibri"/>
                <a:cs typeface="Calibri"/>
              </a:rPr>
              <a:t>1</a:t>
            </a:r>
            <a:r>
              <a:rPr sz="2400" b="1" spc="-20" dirty="0">
                <a:latin typeface="Calibri"/>
                <a:cs typeface="Calibri"/>
              </a:rPr>
              <a:t> </a:t>
            </a:r>
            <a:r>
              <a:rPr sz="2400" b="1" spc="-15" dirty="0">
                <a:latin typeface="Calibri"/>
                <a:cs typeface="Calibri"/>
              </a:rPr>
              <a:t>to</a:t>
            </a:r>
            <a:r>
              <a:rPr sz="2400" b="1" dirty="0">
                <a:latin typeface="Calibri"/>
                <a:cs typeface="Calibri"/>
              </a:rPr>
              <a:t> 2 </a:t>
            </a:r>
            <a:r>
              <a:rPr sz="2400" b="1" spc="-15" dirty="0">
                <a:latin typeface="Calibri"/>
                <a:cs typeface="Calibri"/>
              </a:rPr>
              <a:t>percent </a:t>
            </a:r>
            <a:r>
              <a:rPr sz="2400" b="1" spc="-525" dirty="0">
                <a:latin typeface="Calibri"/>
                <a:cs typeface="Calibri"/>
              </a:rPr>
              <a:t> </a:t>
            </a:r>
            <a:r>
              <a:rPr sz="2400" b="1" dirty="0">
                <a:latin typeface="Calibri"/>
                <a:cs typeface="Calibri"/>
              </a:rPr>
              <a:t>of </a:t>
            </a:r>
            <a:r>
              <a:rPr sz="2400" b="1" spc="-10" dirty="0">
                <a:latin typeface="Calibri"/>
                <a:cs typeface="Calibri"/>
              </a:rPr>
              <a:t>fetuses,</a:t>
            </a:r>
            <a:r>
              <a:rPr sz="2400" b="1" spc="10" dirty="0">
                <a:latin typeface="Calibri"/>
                <a:cs typeface="Calibri"/>
              </a:rPr>
              <a:t> </a:t>
            </a:r>
            <a:r>
              <a:rPr sz="2400" b="1" spc="-5" dirty="0">
                <a:latin typeface="Calibri"/>
                <a:cs typeface="Calibri"/>
              </a:rPr>
              <a:t>which</a:t>
            </a:r>
            <a:r>
              <a:rPr sz="2400" b="1" spc="-20" dirty="0">
                <a:latin typeface="Calibri"/>
                <a:cs typeface="Calibri"/>
              </a:rPr>
              <a:t> </a:t>
            </a:r>
            <a:r>
              <a:rPr sz="2400" b="1" spc="-10" dirty="0">
                <a:latin typeface="Calibri"/>
                <a:cs typeface="Calibri"/>
              </a:rPr>
              <a:t>represents</a:t>
            </a:r>
            <a:r>
              <a:rPr sz="2400" b="1" spc="10" dirty="0">
                <a:latin typeface="Calibri"/>
                <a:cs typeface="Calibri"/>
              </a:rPr>
              <a:t> </a:t>
            </a:r>
            <a:r>
              <a:rPr sz="2400" b="1" dirty="0">
                <a:latin typeface="Calibri"/>
                <a:cs typeface="Calibri"/>
              </a:rPr>
              <a:t>a 10-</a:t>
            </a:r>
            <a:r>
              <a:rPr sz="2400" b="1" spc="-10" dirty="0">
                <a:latin typeface="Calibri"/>
                <a:cs typeface="Calibri"/>
              </a:rPr>
              <a:t> </a:t>
            </a:r>
            <a:r>
              <a:rPr sz="2400" b="1" spc="-15" dirty="0">
                <a:latin typeface="Calibri"/>
                <a:cs typeface="Calibri"/>
              </a:rPr>
              <a:t>to</a:t>
            </a:r>
            <a:r>
              <a:rPr sz="2400" b="1" spc="5" dirty="0">
                <a:latin typeface="Calibri"/>
                <a:cs typeface="Calibri"/>
              </a:rPr>
              <a:t> </a:t>
            </a:r>
            <a:r>
              <a:rPr sz="2400" b="1" spc="-10" dirty="0">
                <a:latin typeface="Calibri"/>
                <a:cs typeface="Calibri"/>
              </a:rPr>
              <a:t>20-fold</a:t>
            </a:r>
            <a:r>
              <a:rPr sz="2400" b="1" spc="5" dirty="0">
                <a:latin typeface="Calibri"/>
                <a:cs typeface="Calibri"/>
              </a:rPr>
              <a:t> </a:t>
            </a:r>
            <a:r>
              <a:rPr sz="2400" b="1" spc="-10" dirty="0">
                <a:latin typeface="Calibri"/>
                <a:cs typeface="Calibri"/>
              </a:rPr>
              <a:t>increase over </a:t>
            </a:r>
            <a:r>
              <a:rPr sz="2400" b="1" spc="-5" dirty="0">
                <a:latin typeface="Calibri"/>
                <a:cs typeface="Calibri"/>
              </a:rPr>
              <a:t>the</a:t>
            </a:r>
            <a:r>
              <a:rPr sz="2400" b="1" spc="5" dirty="0">
                <a:latin typeface="Calibri"/>
                <a:cs typeface="Calibri"/>
              </a:rPr>
              <a:t> </a:t>
            </a:r>
            <a:r>
              <a:rPr sz="2400" b="1" spc="-15" dirty="0">
                <a:latin typeface="Calibri"/>
                <a:cs typeface="Calibri"/>
              </a:rPr>
              <a:t>general </a:t>
            </a:r>
            <a:r>
              <a:rPr sz="2400" b="1" spc="-5" dirty="0">
                <a:latin typeface="Calibri"/>
                <a:cs typeface="Calibri"/>
              </a:rPr>
              <a:t>population.</a:t>
            </a:r>
            <a:endParaRPr sz="2400">
              <a:latin typeface="Calibri"/>
              <a:cs typeface="Calibri"/>
            </a:endParaRPr>
          </a:p>
          <a:p>
            <a:pPr marL="12700" marR="762635">
              <a:lnSpc>
                <a:spcPct val="100000"/>
              </a:lnSpc>
              <a:spcBef>
                <a:spcPts val="600"/>
              </a:spcBef>
            </a:pPr>
            <a:r>
              <a:rPr sz="2400" spc="-5" dirty="0">
                <a:latin typeface="Calibri"/>
                <a:cs typeface="Calibri"/>
              </a:rPr>
              <a:t>-Additional</a:t>
            </a:r>
            <a:r>
              <a:rPr sz="2400" spc="5" dirty="0">
                <a:latin typeface="Calibri"/>
                <a:cs typeface="Calibri"/>
              </a:rPr>
              <a:t> </a:t>
            </a:r>
            <a:r>
              <a:rPr sz="2400" spc="-15" dirty="0">
                <a:latin typeface="Calibri"/>
                <a:cs typeface="Calibri"/>
              </a:rPr>
              <a:t>patterns</a:t>
            </a:r>
            <a:r>
              <a:rPr sz="2400" spc="-10" dirty="0">
                <a:latin typeface="Calibri"/>
                <a:cs typeface="Calibri"/>
              </a:rPr>
              <a:t> </a:t>
            </a:r>
            <a:r>
              <a:rPr sz="2400" spc="-5" dirty="0">
                <a:latin typeface="Calibri"/>
                <a:cs typeface="Calibri"/>
              </a:rPr>
              <a:t>of</a:t>
            </a:r>
            <a:r>
              <a:rPr sz="2400" spc="5" dirty="0">
                <a:latin typeface="Calibri"/>
                <a:cs typeface="Calibri"/>
              </a:rPr>
              <a:t> </a:t>
            </a:r>
            <a:r>
              <a:rPr sz="2400" spc="-5" dirty="0">
                <a:latin typeface="Calibri"/>
                <a:cs typeface="Calibri"/>
              </a:rPr>
              <a:t>major</a:t>
            </a:r>
            <a:r>
              <a:rPr sz="2400" spc="-15" dirty="0">
                <a:latin typeface="Calibri"/>
                <a:cs typeface="Calibri"/>
              </a:rPr>
              <a:t> </a:t>
            </a:r>
            <a:r>
              <a:rPr sz="2400" spc="-10" dirty="0">
                <a:latin typeface="Calibri"/>
                <a:cs typeface="Calibri"/>
              </a:rPr>
              <a:t>malformations</a:t>
            </a:r>
            <a:r>
              <a:rPr sz="2400" spc="-25" dirty="0">
                <a:latin typeface="Calibri"/>
                <a:cs typeface="Calibri"/>
              </a:rPr>
              <a:t> </a:t>
            </a:r>
            <a:r>
              <a:rPr sz="2400" spc="-10" dirty="0">
                <a:latin typeface="Calibri"/>
                <a:cs typeface="Calibri"/>
              </a:rPr>
              <a:t>associated</a:t>
            </a:r>
            <a:r>
              <a:rPr sz="2400" dirty="0">
                <a:latin typeface="Calibri"/>
                <a:cs typeface="Calibri"/>
              </a:rPr>
              <a:t> with</a:t>
            </a:r>
            <a:r>
              <a:rPr sz="2400" spc="-10" dirty="0">
                <a:latin typeface="Calibri"/>
                <a:cs typeface="Calibri"/>
              </a:rPr>
              <a:t> first-trimester </a:t>
            </a:r>
            <a:r>
              <a:rPr sz="2400" spc="-5" dirty="0">
                <a:latin typeface="Calibri"/>
                <a:cs typeface="Calibri"/>
              </a:rPr>
              <a:t> </a:t>
            </a:r>
            <a:r>
              <a:rPr sz="2400" spc="-15" dirty="0">
                <a:latin typeface="Calibri"/>
                <a:cs typeface="Calibri"/>
              </a:rPr>
              <a:t>valproate exposure </a:t>
            </a:r>
            <a:r>
              <a:rPr sz="2400" dirty="0">
                <a:latin typeface="Calibri"/>
                <a:cs typeface="Calibri"/>
              </a:rPr>
              <a:t>include </a:t>
            </a:r>
            <a:r>
              <a:rPr sz="2400" spc="-15" dirty="0">
                <a:solidFill>
                  <a:srgbClr val="006FC0"/>
                </a:solidFill>
                <a:latin typeface="Calibri"/>
                <a:cs typeface="Calibri"/>
              </a:rPr>
              <a:t>oral </a:t>
            </a:r>
            <a:r>
              <a:rPr sz="2400" spc="-5" dirty="0">
                <a:solidFill>
                  <a:srgbClr val="006FC0"/>
                </a:solidFill>
                <a:latin typeface="Calibri"/>
                <a:cs typeface="Calibri"/>
              </a:rPr>
              <a:t>clefts</a:t>
            </a:r>
            <a:r>
              <a:rPr sz="2400" spc="-5" dirty="0">
                <a:latin typeface="Calibri"/>
                <a:cs typeface="Calibri"/>
              </a:rPr>
              <a:t>, </a:t>
            </a:r>
            <a:r>
              <a:rPr sz="2400" dirty="0">
                <a:latin typeface="Calibri"/>
                <a:cs typeface="Calibri"/>
              </a:rPr>
              <a:t>as </a:t>
            </a:r>
            <a:r>
              <a:rPr sz="2400" spc="-10" dirty="0">
                <a:latin typeface="Calibri"/>
                <a:cs typeface="Calibri"/>
              </a:rPr>
              <a:t>well </a:t>
            </a:r>
            <a:r>
              <a:rPr sz="2400" dirty="0">
                <a:latin typeface="Calibri"/>
                <a:cs typeface="Calibri"/>
              </a:rPr>
              <a:t>as </a:t>
            </a:r>
            <a:r>
              <a:rPr sz="2400" spc="-10" dirty="0">
                <a:solidFill>
                  <a:srgbClr val="006FC0"/>
                </a:solidFill>
                <a:latin typeface="Calibri"/>
                <a:cs typeface="Calibri"/>
              </a:rPr>
              <a:t>cardiovascular </a:t>
            </a:r>
            <a:r>
              <a:rPr sz="2400" dirty="0">
                <a:solidFill>
                  <a:srgbClr val="006FC0"/>
                </a:solidFill>
                <a:latin typeface="Calibri"/>
                <a:cs typeface="Calibri"/>
              </a:rPr>
              <a:t>and </a:t>
            </a:r>
            <a:r>
              <a:rPr sz="2400" spc="-10" dirty="0">
                <a:solidFill>
                  <a:srgbClr val="006FC0"/>
                </a:solidFill>
                <a:latin typeface="Calibri"/>
                <a:cs typeface="Calibri"/>
              </a:rPr>
              <a:t>urogenital </a:t>
            </a:r>
            <a:r>
              <a:rPr sz="2400" spc="-530" dirty="0">
                <a:solidFill>
                  <a:srgbClr val="006FC0"/>
                </a:solidFill>
                <a:latin typeface="Calibri"/>
                <a:cs typeface="Calibri"/>
              </a:rPr>
              <a:t> </a:t>
            </a:r>
            <a:r>
              <a:rPr sz="2400" spc="-10" dirty="0">
                <a:solidFill>
                  <a:srgbClr val="006FC0"/>
                </a:solidFill>
                <a:latin typeface="Calibri"/>
                <a:cs typeface="Calibri"/>
              </a:rPr>
              <a:t>malformations</a:t>
            </a:r>
            <a:r>
              <a:rPr sz="2400" spc="-40" dirty="0">
                <a:solidFill>
                  <a:srgbClr val="006FC0"/>
                </a:solidFill>
                <a:latin typeface="Calibri"/>
                <a:cs typeface="Calibri"/>
              </a:rPr>
              <a:t> </a:t>
            </a:r>
            <a:r>
              <a:rPr sz="2400" dirty="0">
                <a:solidFill>
                  <a:srgbClr val="006FC0"/>
                </a:solidFill>
                <a:latin typeface="Calibri"/>
                <a:cs typeface="Calibri"/>
              </a:rPr>
              <a:t>and</a:t>
            </a:r>
            <a:r>
              <a:rPr sz="2400" spc="5" dirty="0">
                <a:solidFill>
                  <a:srgbClr val="006FC0"/>
                </a:solidFill>
                <a:latin typeface="Calibri"/>
                <a:cs typeface="Calibri"/>
              </a:rPr>
              <a:t> </a:t>
            </a:r>
            <a:r>
              <a:rPr sz="2400" dirty="0">
                <a:solidFill>
                  <a:srgbClr val="006FC0"/>
                </a:solidFill>
                <a:latin typeface="Calibri"/>
                <a:cs typeface="Calibri"/>
              </a:rPr>
              <a:t>multiple</a:t>
            </a:r>
            <a:r>
              <a:rPr sz="2400" spc="-25" dirty="0">
                <a:solidFill>
                  <a:srgbClr val="006FC0"/>
                </a:solidFill>
                <a:latin typeface="Calibri"/>
                <a:cs typeface="Calibri"/>
              </a:rPr>
              <a:t> </a:t>
            </a:r>
            <a:r>
              <a:rPr sz="2400" spc="-10" dirty="0">
                <a:solidFill>
                  <a:srgbClr val="006FC0"/>
                </a:solidFill>
                <a:latin typeface="Calibri"/>
                <a:cs typeface="Calibri"/>
              </a:rPr>
              <a:t>malformations.</a:t>
            </a:r>
            <a:endParaRPr sz="2400">
              <a:latin typeface="Calibri"/>
              <a:cs typeface="Calibri"/>
            </a:endParaRPr>
          </a:p>
          <a:p>
            <a:pPr marL="12700" marR="8890">
              <a:lnSpc>
                <a:spcPct val="100000"/>
              </a:lnSpc>
              <a:spcBef>
                <a:spcPts val="605"/>
              </a:spcBef>
            </a:pPr>
            <a:r>
              <a:rPr sz="2400" spc="-5" dirty="0">
                <a:latin typeface="Calibri"/>
                <a:cs typeface="Calibri"/>
              </a:rPr>
              <a:t>-The</a:t>
            </a:r>
            <a:r>
              <a:rPr sz="2400" spc="5" dirty="0">
                <a:latin typeface="Calibri"/>
                <a:cs typeface="Calibri"/>
              </a:rPr>
              <a:t> </a:t>
            </a:r>
            <a:r>
              <a:rPr sz="2400" spc="-20" dirty="0">
                <a:latin typeface="Calibri"/>
                <a:cs typeface="Calibri"/>
              </a:rPr>
              <a:t>effect</a:t>
            </a:r>
            <a:r>
              <a:rPr sz="2400" spc="5" dirty="0">
                <a:latin typeface="Calibri"/>
                <a:cs typeface="Calibri"/>
              </a:rPr>
              <a:t> </a:t>
            </a:r>
            <a:r>
              <a:rPr sz="2400" spc="-5" dirty="0">
                <a:latin typeface="Calibri"/>
                <a:cs typeface="Calibri"/>
              </a:rPr>
              <a:t>of</a:t>
            </a:r>
            <a:r>
              <a:rPr sz="2400" spc="5" dirty="0">
                <a:latin typeface="Calibri"/>
                <a:cs typeface="Calibri"/>
              </a:rPr>
              <a:t> </a:t>
            </a:r>
            <a:r>
              <a:rPr sz="2400" spc="-70" dirty="0">
                <a:latin typeface="Calibri"/>
                <a:cs typeface="Calibri"/>
              </a:rPr>
              <a:t>VPA</a:t>
            </a:r>
            <a:r>
              <a:rPr sz="2400" spc="5" dirty="0">
                <a:latin typeface="Calibri"/>
                <a:cs typeface="Calibri"/>
              </a:rPr>
              <a:t> </a:t>
            </a:r>
            <a:r>
              <a:rPr sz="2400" spc="-5" dirty="0">
                <a:latin typeface="Calibri"/>
                <a:cs typeface="Calibri"/>
              </a:rPr>
              <a:t>on </a:t>
            </a:r>
            <a:r>
              <a:rPr sz="2400" spc="-10" dirty="0">
                <a:latin typeface="Calibri"/>
                <a:cs typeface="Calibri"/>
              </a:rPr>
              <a:t>malformation</a:t>
            </a:r>
            <a:r>
              <a:rPr sz="2400" spc="-20" dirty="0">
                <a:latin typeface="Calibri"/>
                <a:cs typeface="Calibri"/>
              </a:rPr>
              <a:t> </a:t>
            </a:r>
            <a:r>
              <a:rPr sz="2400" dirty="0">
                <a:latin typeface="Calibri"/>
                <a:cs typeface="Calibri"/>
              </a:rPr>
              <a:t>risk</a:t>
            </a:r>
            <a:r>
              <a:rPr sz="2400" spc="-10" dirty="0">
                <a:latin typeface="Calibri"/>
                <a:cs typeface="Calibri"/>
              </a:rPr>
              <a:t> </a:t>
            </a:r>
            <a:r>
              <a:rPr sz="2400" dirty="0">
                <a:latin typeface="Calibri"/>
                <a:cs typeface="Calibri"/>
              </a:rPr>
              <a:t>is </a:t>
            </a:r>
            <a:r>
              <a:rPr sz="2400" spc="-5" dirty="0">
                <a:latin typeface="Calibri"/>
                <a:cs typeface="Calibri"/>
              </a:rPr>
              <a:t>dose-dependent,</a:t>
            </a:r>
            <a:r>
              <a:rPr sz="2400" spc="15" dirty="0">
                <a:latin typeface="Calibri"/>
                <a:cs typeface="Calibri"/>
              </a:rPr>
              <a:t> </a:t>
            </a:r>
            <a:r>
              <a:rPr sz="2400" spc="-5" dirty="0">
                <a:latin typeface="Calibri"/>
                <a:cs typeface="Calibri"/>
              </a:rPr>
              <a:t>but</a:t>
            </a:r>
            <a:r>
              <a:rPr sz="2400" spc="5" dirty="0">
                <a:latin typeface="Calibri"/>
                <a:cs typeface="Calibri"/>
              </a:rPr>
              <a:t> </a:t>
            </a:r>
            <a:r>
              <a:rPr sz="2400" dirty="0">
                <a:latin typeface="Calibri"/>
                <a:cs typeface="Calibri"/>
              </a:rPr>
              <a:t>the</a:t>
            </a:r>
            <a:r>
              <a:rPr sz="2400" spc="5" dirty="0">
                <a:latin typeface="Calibri"/>
                <a:cs typeface="Calibri"/>
              </a:rPr>
              <a:t> </a:t>
            </a:r>
            <a:r>
              <a:rPr sz="2400" spc="-15" dirty="0">
                <a:latin typeface="Calibri"/>
                <a:cs typeface="Calibri"/>
              </a:rPr>
              <a:t>lowest</a:t>
            </a:r>
            <a:r>
              <a:rPr sz="2400" spc="-10" dirty="0">
                <a:latin typeface="Calibri"/>
                <a:cs typeface="Calibri"/>
              </a:rPr>
              <a:t> </a:t>
            </a:r>
            <a:r>
              <a:rPr sz="2400" spc="-20" dirty="0">
                <a:latin typeface="Calibri"/>
                <a:cs typeface="Calibri"/>
              </a:rPr>
              <a:t>safe</a:t>
            </a:r>
            <a:r>
              <a:rPr sz="2400" dirty="0">
                <a:latin typeface="Calibri"/>
                <a:cs typeface="Calibri"/>
              </a:rPr>
              <a:t> </a:t>
            </a:r>
            <a:r>
              <a:rPr sz="2400" spc="-5" dirty="0">
                <a:latin typeface="Calibri"/>
                <a:cs typeface="Calibri"/>
              </a:rPr>
              <a:t>dose </a:t>
            </a:r>
            <a:r>
              <a:rPr sz="2400" spc="-525" dirty="0">
                <a:latin typeface="Calibri"/>
                <a:cs typeface="Calibri"/>
              </a:rPr>
              <a:t> </a:t>
            </a:r>
            <a:r>
              <a:rPr sz="2400" spc="-5" dirty="0">
                <a:latin typeface="Calibri"/>
                <a:cs typeface="Calibri"/>
              </a:rPr>
              <a:t>has</a:t>
            </a:r>
            <a:r>
              <a:rPr sz="2400" spc="-10" dirty="0">
                <a:latin typeface="Calibri"/>
                <a:cs typeface="Calibri"/>
              </a:rPr>
              <a:t> </a:t>
            </a:r>
            <a:r>
              <a:rPr sz="2400" spc="-5" dirty="0">
                <a:latin typeface="Calibri"/>
                <a:cs typeface="Calibri"/>
              </a:rPr>
              <a:t>not</a:t>
            </a:r>
            <a:r>
              <a:rPr sz="2400" spc="-15" dirty="0">
                <a:latin typeface="Calibri"/>
                <a:cs typeface="Calibri"/>
              </a:rPr>
              <a:t> </a:t>
            </a:r>
            <a:r>
              <a:rPr sz="2400" spc="-5" dirty="0">
                <a:latin typeface="Calibri"/>
                <a:cs typeface="Calibri"/>
              </a:rPr>
              <a:t>been established.</a:t>
            </a:r>
            <a:endParaRPr sz="2400">
              <a:latin typeface="Calibri"/>
              <a:cs typeface="Calibri"/>
            </a:endParaRPr>
          </a:p>
          <a:p>
            <a:pPr marL="12700" marR="5080">
              <a:lnSpc>
                <a:spcPct val="100000"/>
              </a:lnSpc>
              <a:spcBef>
                <a:spcPts val="600"/>
              </a:spcBef>
            </a:pPr>
            <a:r>
              <a:rPr sz="2400" spc="-10" dirty="0">
                <a:latin typeface="Calibri"/>
                <a:cs typeface="Calibri"/>
              </a:rPr>
              <a:t>-Rare</a:t>
            </a:r>
            <a:r>
              <a:rPr sz="2400" spc="10" dirty="0">
                <a:latin typeface="Calibri"/>
                <a:cs typeface="Calibri"/>
              </a:rPr>
              <a:t> </a:t>
            </a:r>
            <a:r>
              <a:rPr sz="2400" spc="-5" dirty="0">
                <a:latin typeface="Calibri"/>
                <a:cs typeface="Calibri"/>
              </a:rPr>
              <a:t>cases of</a:t>
            </a:r>
            <a:r>
              <a:rPr sz="2400" spc="10" dirty="0">
                <a:latin typeface="Calibri"/>
                <a:cs typeface="Calibri"/>
              </a:rPr>
              <a:t> </a:t>
            </a:r>
            <a:r>
              <a:rPr sz="2400" spc="-10" dirty="0">
                <a:latin typeface="Calibri"/>
                <a:cs typeface="Calibri"/>
              </a:rPr>
              <a:t>neonatal</a:t>
            </a:r>
            <a:r>
              <a:rPr sz="2400" spc="-5" dirty="0">
                <a:latin typeface="Calibri"/>
                <a:cs typeface="Calibri"/>
              </a:rPr>
              <a:t> </a:t>
            </a:r>
            <a:r>
              <a:rPr sz="2400" spc="-15" dirty="0">
                <a:latin typeface="Calibri"/>
                <a:cs typeface="Calibri"/>
              </a:rPr>
              <a:t>coagulopathy</a:t>
            </a:r>
            <a:r>
              <a:rPr sz="2400" dirty="0">
                <a:latin typeface="Calibri"/>
                <a:cs typeface="Calibri"/>
              </a:rPr>
              <a:t> </a:t>
            </a:r>
            <a:r>
              <a:rPr sz="2400" spc="-5" dirty="0">
                <a:latin typeface="Calibri"/>
                <a:cs typeface="Calibri"/>
              </a:rPr>
              <a:t>due</a:t>
            </a:r>
            <a:r>
              <a:rPr sz="2400" spc="20" dirty="0">
                <a:latin typeface="Calibri"/>
                <a:cs typeface="Calibri"/>
              </a:rPr>
              <a:t> </a:t>
            </a:r>
            <a:r>
              <a:rPr sz="2400" spc="-15" dirty="0">
                <a:latin typeface="Calibri"/>
                <a:cs typeface="Calibri"/>
              </a:rPr>
              <a:t>to </a:t>
            </a:r>
            <a:r>
              <a:rPr sz="2400" spc="-20" dirty="0">
                <a:latin typeface="Calibri"/>
                <a:cs typeface="Calibri"/>
              </a:rPr>
              <a:t>VPA-induced</a:t>
            </a:r>
            <a:r>
              <a:rPr sz="2400" spc="10" dirty="0">
                <a:latin typeface="Calibri"/>
                <a:cs typeface="Calibri"/>
              </a:rPr>
              <a:t> </a:t>
            </a:r>
            <a:r>
              <a:rPr sz="2400" b="1" spc="-10" dirty="0">
                <a:latin typeface="Calibri"/>
                <a:cs typeface="Calibri"/>
              </a:rPr>
              <a:t>hypofibrinogenemia</a:t>
            </a:r>
            <a:r>
              <a:rPr sz="2400" b="1" spc="20" dirty="0">
                <a:latin typeface="Calibri"/>
                <a:cs typeface="Calibri"/>
              </a:rPr>
              <a:t> </a:t>
            </a:r>
            <a:r>
              <a:rPr sz="2400" spc="-20" dirty="0">
                <a:latin typeface="Calibri"/>
                <a:cs typeface="Calibri"/>
              </a:rPr>
              <a:t>have </a:t>
            </a:r>
            <a:r>
              <a:rPr sz="2400" spc="-530" dirty="0">
                <a:latin typeface="Calibri"/>
                <a:cs typeface="Calibri"/>
              </a:rPr>
              <a:t> </a:t>
            </a:r>
            <a:r>
              <a:rPr sz="2400" spc="-5" dirty="0">
                <a:latin typeface="Calibri"/>
                <a:cs typeface="Calibri"/>
              </a:rPr>
              <a:t>been</a:t>
            </a:r>
            <a:r>
              <a:rPr sz="2400" spc="-10" dirty="0">
                <a:latin typeface="Calibri"/>
                <a:cs typeface="Calibri"/>
              </a:rPr>
              <a:t> reported.</a:t>
            </a:r>
            <a:endParaRPr sz="2400">
              <a:latin typeface="Calibri"/>
              <a:cs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44041" y="940434"/>
            <a:ext cx="9595485" cy="2006600"/>
          </a:xfrm>
          <a:prstGeom prst="rect">
            <a:avLst/>
          </a:prstGeom>
        </p:spPr>
        <p:txBody>
          <a:bodyPr vert="horz" wrap="square" lIns="0" tIns="88265" rIns="0" bIns="0" rtlCol="0">
            <a:spAutoFit/>
          </a:bodyPr>
          <a:lstStyle/>
          <a:p>
            <a:pPr marL="12700">
              <a:lnSpc>
                <a:spcPct val="100000"/>
              </a:lnSpc>
              <a:spcBef>
                <a:spcPts val="695"/>
              </a:spcBef>
            </a:pPr>
            <a:r>
              <a:rPr sz="2400" b="1" spc="-10" dirty="0">
                <a:solidFill>
                  <a:srgbClr val="FF0000"/>
                </a:solidFill>
                <a:latin typeface="Calibri"/>
                <a:cs typeface="Calibri"/>
              </a:rPr>
              <a:t>2-Phenytoin:</a:t>
            </a:r>
            <a:endParaRPr sz="2400">
              <a:latin typeface="Calibri"/>
              <a:cs typeface="Calibri"/>
            </a:endParaRPr>
          </a:p>
          <a:p>
            <a:pPr marL="355600" indent="-343535">
              <a:lnSpc>
                <a:spcPct val="100000"/>
              </a:lnSpc>
              <a:spcBef>
                <a:spcPts val="600"/>
              </a:spcBef>
              <a:buFont typeface="Arial MT"/>
              <a:buChar char="•"/>
              <a:tabLst>
                <a:tab pos="354965" algn="l"/>
                <a:tab pos="356235" algn="l"/>
              </a:tabLst>
            </a:pPr>
            <a:r>
              <a:rPr sz="2400" b="1" spc="-10" dirty="0">
                <a:solidFill>
                  <a:srgbClr val="006FC0"/>
                </a:solidFill>
                <a:latin typeface="Calibri"/>
                <a:cs typeface="Calibri"/>
              </a:rPr>
              <a:t>Orofacial</a:t>
            </a:r>
            <a:r>
              <a:rPr sz="2400" b="1" spc="-25" dirty="0">
                <a:solidFill>
                  <a:srgbClr val="006FC0"/>
                </a:solidFill>
                <a:latin typeface="Calibri"/>
                <a:cs typeface="Calibri"/>
              </a:rPr>
              <a:t> </a:t>
            </a:r>
            <a:r>
              <a:rPr sz="2400" b="1" spc="-5" dirty="0">
                <a:solidFill>
                  <a:srgbClr val="006FC0"/>
                </a:solidFill>
                <a:latin typeface="Calibri"/>
                <a:cs typeface="Calibri"/>
              </a:rPr>
              <a:t>clefts,</a:t>
            </a:r>
            <a:r>
              <a:rPr sz="2400" b="1" spc="15" dirty="0">
                <a:solidFill>
                  <a:srgbClr val="006FC0"/>
                </a:solidFill>
                <a:latin typeface="Calibri"/>
                <a:cs typeface="Calibri"/>
              </a:rPr>
              <a:t> </a:t>
            </a:r>
            <a:r>
              <a:rPr sz="2400" b="1" spc="-10" dirty="0">
                <a:solidFill>
                  <a:srgbClr val="006FC0"/>
                </a:solidFill>
                <a:latin typeface="Calibri"/>
                <a:cs typeface="Calibri"/>
              </a:rPr>
              <a:t>cardiac</a:t>
            </a:r>
            <a:r>
              <a:rPr sz="2400" b="1" spc="-15" dirty="0">
                <a:solidFill>
                  <a:srgbClr val="006FC0"/>
                </a:solidFill>
                <a:latin typeface="Calibri"/>
                <a:cs typeface="Calibri"/>
              </a:rPr>
              <a:t> </a:t>
            </a:r>
            <a:r>
              <a:rPr sz="2400" b="1" spc="-5" dirty="0">
                <a:solidFill>
                  <a:srgbClr val="006FC0"/>
                </a:solidFill>
                <a:latin typeface="Calibri"/>
                <a:cs typeface="Calibri"/>
              </a:rPr>
              <a:t>malformations, </a:t>
            </a:r>
            <a:r>
              <a:rPr sz="2400" b="1" dirty="0">
                <a:solidFill>
                  <a:srgbClr val="006FC0"/>
                </a:solidFill>
                <a:latin typeface="Calibri"/>
                <a:cs typeface="Calibri"/>
              </a:rPr>
              <a:t>and</a:t>
            </a:r>
            <a:r>
              <a:rPr sz="2400" b="1" spc="-10" dirty="0">
                <a:solidFill>
                  <a:srgbClr val="006FC0"/>
                </a:solidFill>
                <a:latin typeface="Calibri"/>
                <a:cs typeface="Calibri"/>
              </a:rPr>
              <a:t> genitourinary</a:t>
            </a:r>
            <a:r>
              <a:rPr sz="2400" b="1" spc="5" dirty="0">
                <a:solidFill>
                  <a:srgbClr val="006FC0"/>
                </a:solidFill>
                <a:latin typeface="Calibri"/>
                <a:cs typeface="Calibri"/>
              </a:rPr>
              <a:t> </a:t>
            </a:r>
            <a:r>
              <a:rPr sz="2400" b="1" spc="-10" dirty="0">
                <a:solidFill>
                  <a:srgbClr val="006FC0"/>
                </a:solidFill>
                <a:latin typeface="Calibri"/>
                <a:cs typeface="Calibri"/>
              </a:rPr>
              <a:t>defects</a:t>
            </a:r>
            <a:r>
              <a:rPr sz="2400" b="1" dirty="0">
                <a:solidFill>
                  <a:srgbClr val="006FC0"/>
                </a:solidFill>
                <a:latin typeface="Calibri"/>
                <a:cs typeface="Calibri"/>
              </a:rPr>
              <a:t> </a:t>
            </a:r>
            <a:r>
              <a:rPr sz="2400" b="1" spc="-10" dirty="0">
                <a:latin typeface="Calibri"/>
                <a:cs typeface="Calibri"/>
              </a:rPr>
              <a:t>are </a:t>
            </a:r>
            <a:r>
              <a:rPr sz="2400" b="1" spc="-5" dirty="0">
                <a:latin typeface="Calibri"/>
                <a:cs typeface="Calibri"/>
              </a:rPr>
              <a:t>the</a:t>
            </a:r>
            <a:endParaRPr sz="2400">
              <a:latin typeface="Calibri"/>
              <a:cs typeface="Calibri"/>
            </a:endParaRPr>
          </a:p>
          <a:p>
            <a:pPr marL="355600">
              <a:lnSpc>
                <a:spcPct val="100000"/>
              </a:lnSpc>
              <a:spcBef>
                <a:spcPts val="5"/>
              </a:spcBef>
            </a:pPr>
            <a:r>
              <a:rPr sz="2400" b="1" spc="-5" dirty="0">
                <a:latin typeface="Calibri"/>
                <a:cs typeface="Calibri"/>
              </a:rPr>
              <a:t>major</a:t>
            </a:r>
            <a:r>
              <a:rPr sz="2400" b="1" spc="-25" dirty="0">
                <a:latin typeface="Calibri"/>
                <a:cs typeface="Calibri"/>
              </a:rPr>
              <a:t> </a:t>
            </a:r>
            <a:r>
              <a:rPr sz="2400" b="1" spc="-10" dirty="0">
                <a:latin typeface="Calibri"/>
                <a:cs typeface="Calibri"/>
              </a:rPr>
              <a:t>malformations </a:t>
            </a:r>
            <a:r>
              <a:rPr sz="2400" b="1" spc="-5" dirty="0">
                <a:latin typeface="Calibri"/>
                <a:cs typeface="Calibri"/>
              </a:rPr>
              <a:t>described with</a:t>
            </a:r>
            <a:r>
              <a:rPr sz="2400" b="1" spc="5" dirty="0">
                <a:latin typeface="Calibri"/>
                <a:cs typeface="Calibri"/>
              </a:rPr>
              <a:t> </a:t>
            </a:r>
            <a:r>
              <a:rPr sz="2400" b="1" spc="-10" dirty="0">
                <a:latin typeface="Calibri"/>
                <a:cs typeface="Calibri"/>
              </a:rPr>
              <a:t>phenytoin.</a:t>
            </a:r>
            <a:endParaRPr sz="2400">
              <a:latin typeface="Calibri"/>
              <a:cs typeface="Calibri"/>
            </a:endParaRPr>
          </a:p>
          <a:p>
            <a:pPr marL="355600" marR="257175">
              <a:lnSpc>
                <a:spcPct val="100000"/>
              </a:lnSpc>
            </a:pPr>
            <a:r>
              <a:rPr sz="2400" b="1" spc="-5" dirty="0">
                <a:latin typeface="Calibri"/>
                <a:cs typeface="Calibri"/>
              </a:rPr>
              <a:t>-About one-third </a:t>
            </a:r>
            <a:r>
              <a:rPr sz="2400" b="1" dirty="0">
                <a:latin typeface="Calibri"/>
                <a:cs typeface="Calibri"/>
              </a:rPr>
              <a:t>of </a:t>
            </a:r>
            <a:r>
              <a:rPr sz="2400" b="1" spc="-10" dirty="0">
                <a:latin typeface="Calibri"/>
                <a:cs typeface="Calibri"/>
              </a:rPr>
              <a:t>children </a:t>
            </a:r>
            <a:r>
              <a:rPr sz="2400" b="1" spc="-5" dirty="0">
                <a:latin typeface="Calibri"/>
                <a:cs typeface="Calibri"/>
              </a:rPr>
              <a:t>whose </a:t>
            </a:r>
            <a:r>
              <a:rPr sz="2400" b="1" spc="-10" dirty="0">
                <a:latin typeface="Calibri"/>
                <a:cs typeface="Calibri"/>
              </a:rPr>
              <a:t>mothers are </a:t>
            </a:r>
            <a:r>
              <a:rPr sz="2400" b="1" spc="-5" dirty="0">
                <a:latin typeface="Calibri"/>
                <a:cs typeface="Calibri"/>
              </a:rPr>
              <a:t>taking this drug during </a:t>
            </a:r>
            <a:r>
              <a:rPr sz="2400" b="1" spc="-530" dirty="0">
                <a:latin typeface="Calibri"/>
                <a:cs typeface="Calibri"/>
              </a:rPr>
              <a:t> </a:t>
            </a:r>
            <a:r>
              <a:rPr sz="2400" b="1" spc="-10" dirty="0">
                <a:latin typeface="Calibri"/>
                <a:cs typeface="Calibri"/>
              </a:rPr>
              <a:t>pregnancy </a:t>
            </a:r>
            <a:r>
              <a:rPr sz="2400" b="1" spc="-5" dirty="0">
                <a:latin typeface="Calibri"/>
                <a:cs typeface="Calibri"/>
              </a:rPr>
              <a:t>typically</a:t>
            </a:r>
            <a:r>
              <a:rPr sz="2400" b="1" dirty="0">
                <a:latin typeface="Calibri"/>
                <a:cs typeface="Calibri"/>
              </a:rPr>
              <a:t> </a:t>
            </a:r>
            <a:r>
              <a:rPr sz="2400" b="1" spc="-20" dirty="0">
                <a:latin typeface="Calibri"/>
                <a:cs typeface="Calibri"/>
              </a:rPr>
              <a:t>have</a:t>
            </a:r>
            <a:r>
              <a:rPr sz="2400" b="1" spc="5" dirty="0">
                <a:latin typeface="Calibri"/>
                <a:cs typeface="Calibri"/>
              </a:rPr>
              <a:t> </a:t>
            </a:r>
            <a:r>
              <a:rPr sz="2400" b="1" spc="-20" dirty="0">
                <a:solidFill>
                  <a:srgbClr val="006FC0"/>
                </a:solidFill>
                <a:latin typeface="Calibri"/>
                <a:cs typeface="Calibri"/>
              </a:rPr>
              <a:t>fetal</a:t>
            </a:r>
            <a:r>
              <a:rPr sz="2400" b="1" spc="5" dirty="0">
                <a:solidFill>
                  <a:srgbClr val="006FC0"/>
                </a:solidFill>
                <a:latin typeface="Calibri"/>
                <a:cs typeface="Calibri"/>
              </a:rPr>
              <a:t> </a:t>
            </a:r>
            <a:r>
              <a:rPr sz="2400" b="1" spc="-20" dirty="0">
                <a:solidFill>
                  <a:srgbClr val="006FC0"/>
                </a:solidFill>
                <a:latin typeface="Calibri"/>
                <a:cs typeface="Calibri"/>
              </a:rPr>
              <a:t>hydantoin</a:t>
            </a:r>
            <a:r>
              <a:rPr sz="2400" b="1" spc="5" dirty="0">
                <a:solidFill>
                  <a:srgbClr val="006FC0"/>
                </a:solidFill>
                <a:latin typeface="Calibri"/>
                <a:cs typeface="Calibri"/>
              </a:rPr>
              <a:t> </a:t>
            </a:r>
            <a:r>
              <a:rPr sz="2400" b="1" spc="-10" dirty="0">
                <a:solidFill>
                  <a:srgbClr val="006FC0"/>
                </a:solidFill>
                <a:latin typeface="Calibri"/>
                <a:cs typeface="Calibri"/>
              </a:rPr>
              <a:t>syndrome</a:t>
            </a:r>
            <a:r>
              <a:rPr sz="2400" b="1" spc="-10" dirty="0">
                <a:latin typeface="Calibri"/>
                <a:cs typeface="Calibri"/>
              </a:rPr>
              <a:t>.</a:t>
            </a:r>
            <a:endParaRPr sz="2400">
              <a:latin typeface="Calibri"/>
              <a:cs typeface="Calibri"/>
            </a:endParaRPr>
          </a:p>
        </p:txBody>
      </p:sp>
      <p:sp>
        <p:nvSpPr>
          <p:cNvPr id="3" name="object 3"/>
          <p:cNvSpPr txBox="1"/>
          <p:nvPr/>
        </p:nvSpPr>
        <p:spPr>
          <a:xfrm>
            <a:off x="1399539" y="3023616"/>
            <a:ext cx="3568700" cy="372110"/>
          </a:xfrm>
          <a:prstGeom prst="rect">
            <a:avLst/>
          </a:prstGeom>
          <a:solidFill>
            <a:srgbClr val="FFFF00"/>
          </a:solidFill>
        </p:spPr>
        <p:txBody>
          <a:bodyPr vert="horz" wrap="square" lIns="0" tIns="0" rIns="0" bIns="0" rtlCol="0">
            <a:spAutoFit/>
          </a:bodyPr>
          <a:lstStyle/>
          <a:p>
            <a:pPr>
              <a:lnSpc>
                <a:spcPts val="2775"/>
              </a:lnSpc>
            </a:pPr>
            <a:r>
              <a:rPr sz="2400" b="1" spc="-15" dirty="0">
                <a:latin typeface="Calibri"/>
                <a:cs typeface="Calibri"/>
              </a:rPr>
              <a:t>Fetal</a:t>
            </a:r>
            <a:r>
              <a:rPr sz="2400" b="1" spc="-20" dirty="0">
                <a:latin typeface="Calibri"/>
                <a:cs typeface="Calibri"/>
              </a:rPr>
              <a:t> hydantoin</a:t>
            </a:r>
            <a:r>
              <a:rPr sz="2400" b="1" spc="-15" dirty="0">
                <a:latin typeface="Calibri"/>
                <a:cs typeface="Calibri"/>
              </a:rPr>
              <a:t> </a:t>
            </a:r>
            <a:r>
              <a:rPr sz="2400" b="1" spc="-10" dirty="0">
                <a:latin typeface="Calibri"/>
                <a:cs typeface="Calibri"/>
              </a:rPr>
              <a:t>syndrome</a:t>
            </a:r>
            <a:r>
              <a:rPr sz="2400" b="1" spc="-25" dirty="0">
                <a:latin typeface="Calibri"/>
                <a:cs typeface="Calibri"/>
              </a:rPr>
              <a:t> </a:t>
            </a:r>
            <a:r>
              <a:rPr sz="2400" b="1" dirty="0">
                <a:latin typeface="Calibri"/>
                <a:cs typeface="Calibri"/>
              </a:rPr>
              <a:t>is</a:t>
            </a:r>
            <a:endParaRPr sz="2400">
              <a:latin typeface="Calibri"/>
              <a:cs typeface="Calibri"/>
            </a:endParaRPr>
          </a:p>
        </p:txBody>
      </p:sp>
      <p:sp>
        <p:nvSpPr>
          <p:cNvPr id="4" name="object 4"/>
          <p:cNvSpPr txBox="1"/>
          <p:nvPr/>
        </p:nvSpPr>
        <p:spPr>
          <a:xfrm>
            <a:off x="1044041" y="2997530"/>
            <a:ext cx="9687560" cy="391795"/>
          </a:xfrm>
          <a:prstGeom prst="rect">
            <a:avLst/>
          </a:prstGeom>
        </p:spPr>
        <p:txBody>
          <a:bodyPr vert="horz" wrap="square" lIns="0" tIns="12700" rIns="0" bIns="0" rtlCol="0">
            <a:spAutoFit/>
          </a:bodyPr>
          <a:lstStyle/>
          <a:p>
            <a:pPr marL="3980179" indent="-3968115">
              <a:lnSpc>
                <a:spcPct val="100000"/>
              </a:lnSpc>
              <a:spcBef>
                <a:spcPts val="100"/>
              </a:spcBef>
              <a:buFont typeface="Arial MT"/>
              <a:buChar char="•"/>
              <a:tabLst>
                <a:tab pos="3980179" algn="l"/>
                <a:tab pos="3980815" algn="l"/>
              </a:tabLst>
            </a:pPr>
            <a:r>
              <a:rPr sz="2400" dirty="0">
                <a:latin typeface="Calibri"/>
                <a:cs typeface="Calibri"/>
              </a:rPr>
              <a:t>a</a:t>
            </a:r>
            <a:r>
              <a:rPr sz="2400" spc="-15" dirty="0">
                <a:latin typeface="Calibri"/>
                <a:cs typeface="Calibri"/>
              </a:rPr>
              <a:t> </a:t>
            </a:r>
            <a:r>
              <a:rPr sz="2400" spc="-10" dirty="0">
                <a:latin typeface="Calibri"/>
                <a:cs typeface="Calibri"/>
              </a:rPr>
              <a:t>characteristic</a:t>
            </a:r>
            <a:r>
              <a:rPr sz="2400" spc="-45" dirty="0">
                <a:latin typeface="Calibri"/>
                <a:cs typeface="Calibri"/>
              </a:rPr>
              <a:t> </a:t>
            </a:r>
            <a:r>
              <a:rPr sz="2400" spc="-15" dirty="0">
                <a:latin typeface="Calibri"/>
                <a:cs typeface="Calibri"/>
              </a:rPr>
              <a:t>pattern</a:t>
            </a:r>
            <a:r>
              <a:rPr sz="2400" spc="-5" dirty="0">
                <a:latin typeface="Calibri"/>
                <a:cs typeface="Calibri"/>
              </a:rPr>
              <a:t> of </a:t>
            </a:r>
            <a:r>
              <a:rPr sz="2400" spc="-10" dirty="0">
                <a:latin typeface="Calibri"/>
                <a:cs typeface="Calibri"/>
              </a:rPr>
              <a:t>mental</a:t>
            </a:r>
            <a:r>
              <a:rPr sz="2400" spc="-25" dirty="0">
                <a:latin typeface="Calibri"/>
                <a:cs typeface="Calibri"/>
              </a:rPr>
              <a:t> </a:t>
            </a:r>
            <a:r>
              <a:rPr sz="2400" dirty="0">
                <a:latin typeface="Calibri"/>
                <a:cs typeface="Calibri"/>
              </a:rPr>
              <a:t>and</a:t>
            </a:r>
            <a:r>
              <a:rPr sz="2400" spc="5" dirty="0">
                <a:latin typeface="Calibri"/>
                <a:cs typeface="Calibri"/>
              </a:rPr>
              <a:t> </a:t>
            </a:r>
            <a:r>
              <a:rPr sz="2400" spc="-15" dirty="0">
                <a:latin typeface="Calibri"/>
                <a:cs typeface="Calibri"/>
              </a:rPr>
              <a:t>physical</a:t>
            </a:r>
            <a:endParaRPr sz="2400">
              <a:latin typeface="Calibri"/>
              <a:cs typeface="Calibri"/>
            </a:endParaRPr>
          </a:p>
        </p:txBody>
      </p:sp>
      <p:sp>
        <p:nvSpPr>
          <p:cNvPr id="5" name="object 5"/>
          <p:cNvSpPr txBox="1"/>
          <p:nvPr/>
        </p:nvSpPr>
        <p:spPr>
          <a:xfrm>
            <a:off x="1044041" y="3363848"/>
            <a:ext cx="10059035" cy="2296795"/>
          </a:xfrm>
          <a:prstGeom prst="rect">
            <a:avLst/>
          </a:prstGeom>
        </p:spPr>
        <p:txBody>
          <a:bodyPr vert="horz" wrap="square" lIns="0" tIns="12700" rIns="0" bIns="0" rtlCol="0">
            <a:spAutoFit/>
          </a:bodyPr>
          <a:lstStyle/>
          <a:p>
            <a:pPr marL="355600" marR="5080">
              <a:lnSpc>
                <a:spcPct val="100000"/>
              </a:lnSpc>
              <a:spcBef>
                <a:spcPts val="100"/>
              </a:spcBef>
            </a:pPr>
            <a:r>
              <a:rPr sz="2400" spc="-5" dirty="0">
                <a:latin typeface="Calibri"/>
                <a:cs typeface="Calibri"/>
              </a:rPr>
              <a:t>birth </a:t>
            </a:r>
            <a:r>
              <a:rPr sz="2400" spc="-15" dirty="0">
                <a:latin typeface="Calibri"/>
                <a:cs typeface="Calibri"/>
              </a:rPr>
              <a:t>defects </a:t>
            </a:r>
            <a:r>
              <a:rPr sz="2400" spc="-10" dirty="0">
                <a:latin typeface="Calibri"/>
                <a:cs typeface="Calibri"/>
              </a:rPr>
              <a:t>that results </a:t>
            </a:r>
            <a:r>
              <a:rPr sz="2400" spc="-15" dirty="0">
                <a:latin typeface="Calibri"/>
                <a:cs typeface="Calibri"/>
              </a:rPr>
              <a:t>from </a:t>
            </a:r>
            <a:r>
              <a:rPr sz="2400" spc="-10" dirty="0">
                <a:latin typeface="Calibri"/>
                <a:cs typeface="Calibri"/>
              </a:rPr>
              <a:t>maternal </a:t>
            </a:r>
            <a:r>
              <a:rPr sz="2400" spc="-5" dirty="0">
                <a:latin typeface="Calibri"/>
                <a:cs typeface="Calibri"/>
              </a:rPr>
              <a:t>use of </a:t>
            </a:r>
            <a:r>
              <a:rPr sz="2400" spc="-10" dirty="0">
                <a:latin typeface="Calibri"/>
                <a:cs typeface="Calibri"/>
              </a:rPr>
              <a:t>phenytoin </a:t>
            </a:r>
            <a:r>
              <a:rPr sz="2400" spc="-5" dirty="0">
                <a:latin typeface="Calibri"/>
                <a:cs typeface="Calibri"/>
              </a:rPr>
              <a:t>(Dilantin) during </a:t>
            </a:r>
            <a:r>
              <a:rPr sz="2400" dirty="0">
                <a:latin typeface="Calibri"/>
                <a:cs typeface="Calibri"/>
              </a:rPr>
              <a:t> </a:t>
            </a:r>
            <a:r>
              <a:rPr sz="2400" spc="-20" dirty="0">
                <a:latin typeface="Calibri"/>
                <a:cs typeface="Calibri"/>
              </a:rPr>
              <a:t>pregnancy. </a:t>
            </a:r>
            <a:r>
              <a:rPr sz="2400" spc="-5" dirty="0">
                <a:latin typeface="Calibri"/>
                <a:cs typeface="Calibri"/>
              </a:rPr>
              <a:t>The </a:t>
            </a:r>
            <a:r>
              <a:rPr sz="2400" spc="-15" dirty="0">
                <a:latin typeface="Calibri"/>
                <a:cs typeface="Calibri"/>
              </a:rPr>
              <a:t>range </a:t>
            </a:r>
            <a:r>
              <a:rPr sz="2400" dirty="0">
                <a:latin typeface="Calibri"/>
                <a:cs typeface="Calibri"/>
              </a:rPr>
              <a:t>and </a:t>
            </a:r>
            <a:r>
              <a:rPr sz="2400" spc="-5" dirty="0">
                <a:latin typeface="Calibri"/>
                <a:cs typeface="Calibri"/>
              </a:rPr>
              <a:t>severity of </a:t>
            </a:r>
            <a:r>
              <a:rPr sz="2400" spc="-10" dirty="0">
                <a:latin typeface="Calibri"/>
                <a:cs typeface="Calibri"/>
              </a:rPr>
              <a:t>associated </a:t>
            </a:r>
            <a:r>
              <a:rPr sz="2400" dirty="0">
                <a:latin typeface="Calibri"/>
                <a:cs typeface="Calibri"/>
              </a:rPr>
              <a:t>abnormalities will </a:t>
            </a:r>
            <a:r>
              <a:rPr sz="2400" spc="-10" dirty="0">
                <a:latin typeface="Calibri"/>
                <a:cs typeface="Calibri"/>
              </a:rPr>
              <a:t>vary greatly </a:t>
            </a:r>
            <a:r>
              <a:rPr sz="2400" spc="-530" dirty="0">
                <a:latin typeface="Calibri"/>
                <a:cs typeface="Calibri"/>
              </a:rPr>
              <a:t> </a:t>
            </a:r>
            <a:r>
              <a:rPr sz="2400" spc="-15" dirty="0">
                <a:latin typeface="Calibri"/>
                <a:cs typeface="Calibri"/>
              </a:rPr>
              <a:t>from</a:t>
            </a:r>
            <a:r>
              <a:rPr sz="2400" spc="-25" dirty="0">
                <a:latin typeface="Calibri"/>
                <a:cs typeface="Calibri"/>
              </a:rPr>
              <a:t> </a:t>
            </a:r>
            <a:r>
              <a:rPr sz="2400" spc="-5" dirty="0">
                <a:latin typeface="Calibri"/>
                <a:cs typeface="Calibri"/>
              </a:rPr>
              <a:t>one</a:t>
            </a:r>
            <a:r>
              <a:rPr sz="2400" spc="5" dirty="0">
                <a:latin typeface="Calibri"/>
                <a:cs typeface="Calibri"/>
              </a:rPr>
              <a:t> </a:t>
            </a:r>
            <a:r>
              <a:rPr sz="2400" spc="-15" dirty="0">
                <a:latin typeface="Calibri"/>
                <a:cs typeface="Calibri"/>
              </a:rPr>
              <a:t>infant</a:t>
            </a:r>
            <a:r>
              <a:rPr sz="2400" dirty="0">
                <a:latin typeface="Calibri"/>
                <a:cs typeface="Calibri"/>
              </a:rPr>
              <a:t> </a:t>
            </a:r>
            <a:r>
              <a:rPr sz="2400" spc="-15" dirty="0">
                <a:latin typeface="Calibri"/>
                <a:cs typeface="Calibri"/>
              </a:rPr>
              <a:t>to</a:t>
            </a:r>
            <a:r>
              <a:rPr sz="2400" spc="-25" dirty="0">
                <a:latin typeface="Calibri"/>
                <a:cs typeface="Calibri"/>
              </a:rPr>
              <a:t> </a:t>
            </a:r>
            <a:r>
              <a:rPr sz="2400" spc="-30" dirty="0">
                <a:latin typeface="Calibri"/>
                <a:cs typeface="Calibri"/>
              </a:rPr>
              <a:t>another.</a:t>
            </a:r>
            <a:endParaRPr sz="2400">
              <a:latin typeface="Calibri"/>
              <a:cs typeface="Calibri"/>
            </a:endParaRPr>
          </a:p>
          <a:p>
            <a:pPr marL="355600" marR="141605" indent="-343535">
              <a:lnSpc>
                <a:spcPct val="100000"/>
              </a:lnSpc>
              <a:spcBef>
                <a:spcPts val="600"/>
              </a:spcBef>
              <a:buFont typeface="Arial MT"/>
              <a:buChar char="•"/>
              <a:tabLst>
                <a:tab pos="354965" algn="l"/>
                <a:tab pos="356235" algn="l"/>
              </a:tabLst>
            </a:pPr>
            <a:r>
              <a:rPr sz="2400" b="1" spc="-5" dirty="0">
                <a:latin typeface="Calibri"/>
                <a:cs typeface="Calibri"/>
              </a:rPr>
              <a:t>The </a:t>
            </a:r>
            <a:r>
              <a:rPr sz="2400" b="1" spc="-10" dirty="0">
                <a:latin typeface="Calibri"/>
                <a:cs typeface="Calibri"/>
              </a:rPr>
              <a:t>characteristics</a:t>
            </a:r>
            <a:r>
              <a:rPr sz="2400" b="1" spc="-15" dirty="0">
                <a:latin typeface="Calibri"/>
                <a:cs typeface="Calibri"/>
              </a:rPr>
              <a:t> </a:t>
            </a:r>
            <a:r>
              <a:rPr sz="2400" b="1" dirty="0">
                <a:latin typeface="Calibri"/>
                <a:cs typeface="Calibri"/>
              </a:rPr>
              <a:t>of</a:t>
            </a:r>
            <a:r>
              <a:rPr sz="2400" b="1" spc="-15" dirty="0">
                <a:latin typeface="Calibri"/>
                <a:cs typeface="Calibri"/>
              </a:rPr>
              <a:t> </a:t>
            </a:r>
            <a:r>
              <a:rPr sz="2400" b="1" spc="-20" dirty="0">
                <a:latin typeface="Calibri"/>
                <a:cs typeface="Calibri"/>
              </a:rPr>
              <a:t>fetal</a:t>
            </a:r>
            <a:r>
              <a:rPr sz="2400" b="1" spc="10" dirty="0">
                <a:latin typeface="Calibri"/>
                <a:cs typeface="Calibri"/>
              </a:rPr>
              <a:t> </a:t>
            </a:r>
            <a:r>
              <a:rPr sz="2400" b="1" spc="-20" dirty="0">
                <a:latin typeface="Calibri"/>
                <a:cs typeface="Calibri"/>
              </a:rPr>
              <a:t>hydantoin</a:t>
            </a:r>
            <a:r>
              <a:rPr sz="2400" b="1" dirty="0">
                <a:latin typeface="Calibri"/>
                <a:cs typeface="Calibri"/>
              </a:rPr>
              <a:t> </a:t>
            </a:r>
            <a:r>
              <a:rPr sz="2400" b="1" spc="-10" dirty="0">
                <a:latin typeface="Calibri"/>
                <a:cs typeface="Calibri"/>
              </a:rPr>
              <a:t>syndrome</a:t>
            </a:r>
            <a:r>
              <a:rPr sz="2400" b="1" spc="-20" dirty="0">
                <a:latin typeface="Calibri"/>
                <a:cs typeface="Calibri"/>
              </a:rPr>
              <a:t> </a:t>
            </a:r>
            <a:r>
              <a:rPr sz="2400" b="1" spc="-5" dirty="0">
                <a:latin typeface="Calibri"/>
                <a:cs typeface="Calibri"/>
              </a:rPr>
              <a:t>include</a:t>
            </a:r>
            <a:r>
              <a:rPr sz="2400" b="1" spc="20" dirty="0">
                <a:latin typeface="Calibri"/>
                <a:cs typeface="Calibri"/>
              </a:rPr>
              <a:t> </a:t>
            </a:r>
            <a:r>
              <a:rPr sz="2400" b="1" spc="-5" dirty="0">
                <a:solidFill>
                  <a:srgbClr val="006FC0"/>
                </a:solidFill>
                <a:latin typeface="Calibri"/>
                <a:cs typeface="Calibri"/>
              </a:rPr>
              <a:t>IUGR</a:t>
            </a:r>
            <a:r>
              <a:rPr sz="2400" b="1" spc="-15" dirty="0">
                <a:solidFill>
                  <a:srgbClr val="006FC0"/>
                </a:solidFill>
                <a:latin typeface="Calibri"/>
                <a:cs typeface="Calibri"/>
              </a:rPr>
              <a:t> </a:t>
            </a:r>
            <a:r>
              <a:rPr sz="2400" b="1" spc="-5" dirty="0">
                <a:solidFill>
                  <a:srgbClr val="006FC0"/>
                </a:solidFill>
                <a:latin typeface="Calibri"/>
                <a:cs typeface="Calibri"/>
              </a:rPr>
              <a:t>with</a:t>
            </a:r>
            <a:r>
              <a:rPr sz="2400" b="1" dirty="0">
                <a:solidFill>
                  <a:srgbClr val="006FC0"/>
                </a:solidFill>
                <a:latin typeface="Calibri"/>
                <a:cs typeface="Calibri"/>
              </a:rPr>
              <a:t> small </a:t>
            </a:r>
            <a:r>
              <a:rPr sz="2400" b="1" spc="5" dirty="0">
                <a:solidFill>
                  <a:srgbClr val="006FC0"/>
                </a:solidFill>
                <a:latin typeface="Calibri"/>
                <a:cs typeface="Calibri"/>
              </a:rPr>
              <a:t> </a:t>
            </a:r>
            <a:r>
              <a:rPr sz="2400" b="1" dirty="0">
                <a:solidFill>
                  <a:srgbClr val="006FC0"/>
                </a:solidFill>
                <a:latin typeface="Calibri"/>
                <a:cs typeface="Calibri"/>
              </a:rPr>
              <a:t>head</a:t>
            </a:r>
            <a:r>
              <a:rPr sz="2400" b="1" spc="10" dirty="0">
                <a:solidFill>
                  <a:srgbClr val="006FC0"/>
                </a:solidFill>
                <a:latin typeface="Calibri"/>
                <a:cs typeface="Calibri"/>
              </a:rPr>
              <a:t> </a:t>
            </a:r>
            <a:r>
              <a:rPr sz="2400" b="1" spc="-15" dirty="0">
                <a:solidFill>
                  <a:srgbClr val="006FC0"/>
                </a:solidFill>
                <a:latin typeface="Calibri"/>
                <a:cs typeface="Calibri"/>
              </a:rPr>
              <a:t>circumference, </a:t>
            </a:r>
            <a:r>
              <a:rPr sz="2400" b="1" spc="-5" dirty="0">
                <a:solidFill>
                  <a:srgbClr val="006FC0"/>
                </a:solidFill>
                <a:latin typeface="Calibri"/>
                <a:cs typeface="Calibri"/>
              </a:rPr>
              <a:t>dysmorphic</a:t>
            </a:r>
            <a:r>
              <a:rPr sz="2400" b="1" spc="-15" dirty="0">
                <a:solidFill>
                  <a:srgbClr val="006FC0"/>
                </a:solidFill>
                <a:latin typeface="Calibri"/>
                <a:cs typeface="Calibri"/>
              </a:rPr>
              <a:t> </a:t>
            </a:r>
            <a:r>
              <a:rPr sz="2400" b="1" spc="-5" dirty="0">
                <a:solidFill>
                  <a:srgbClr val="006FC0"/>
                </a:solidFill>
                <a:latin typeface="Calibri"/>
                <a:cs typeface="Calibri"/>
              </a:rPr>
              <a:t>facies,</a:t>
            </a:r>
            <a:r>
              <a:rPr sz="2400" b="1" spc="10" dirty="0">
                <a:solidFill>
                  <a:srgbClr val="006FC0"/>
                </a:solidFill>
                <a:latin typeface="Calibri"/>
                <a:cs typeface="Calibri"/>
              </a:rPr>
              <a:t> </a:t>
            </a:r>
            <a:r>
              <a:rPr sz="2400" b="1" spc="-10" dirty="0">
                <a:solidFill>
                  <a:srgbClr val="006FC0"/>
                </a:solidFill>
                <a:latin typeface="Calibri"/>
                <a:cs typeface="Calibri"/>
              </a:rPr>
              <a:t>orofacial</a:t>
            </a:r>
            <a:r>
              <a:rPr sz="2400" b="1" spc="-30" dirty="0">
                <a:solidFill>
                  <a:srgbClr val="006FC0"/>
                </a:solidFill>
                <a:latin typeface="Calibri"/>
                <a:cs typeface="Calibri"/>
              </a:rPr>
              <a:t> </a:t>
            </a:r>
            <a:r>
              <a:rPr sz="2400" b="1" spc="-5" dirty="0">
                <a:solidFill>
                  <a:srgbClr val="006FC0"/>
                </a:solidFill>
                <a:latin typeface="Calibri"/>
                <a:cs typeface="Calibri"/>
              </a:rPr>
              <a:t>clefts,</a:t>
            </a:r>
            <a:r>
              <a:rPr sz="2400" b="1" spc="20" dirty="0">
                <a:solidFill>
                  <a:srgbClr val="006FC0"/>
                </a:solidFill>
                <a:latin typeface="Calibri"/>
                <a:cs typeface="Calibri"/>
              </a:rPr>
              <a:t> </a:t>
            </a:r>
            <a:r>
              <a:rPr sz="2400" b="1" spc="-10" dirty="0">
                <a:solidFill>
                  <a:srgbClr val="006FC0"/>
                </a:solidFill>
                <a:latin typeface="Calibri"/>
                <a:cs typeface="Calibri"/>
              </a:rPr>
              <a:t>cardiac</a:t>
            </a:r>
            <a:r>
              <a:rPr sz="2400" b="1" spc="-20" dirty="0">
                <a:solidFill>
                  <a:srgbClr val="006FC0"/>
                </a:solidFill>
                <a:latin typeface="Calibri"/>
                <a:cs typeface="Calibri"/>
              </a:rPr>
              <a:t> </a:t>
            </a:r>
            <a:r>
              <a:rPr sz="2400" b="1" spc="-10" dirty="0">
                <a:solidFill>
                  <a:srgbClr val="006FC0"/>
                </a:solidFill>
                <a:latin typeface="Calibri"/>
                <a:cs typeface="Calibri"/>
              </a:rPr>
              <a:t>defects,</a:t>
            </a:r>
            <a:r>
              <a:rPr sz="2400" b="1" spc="20" dirty="0">
                <a:solidFill>
                  <a:srgbClr val="006FC0"/>
                </a:solidFill>
                <a:latin typeface="Calibri"/>
                <a:cs typeface="Calibri"/>
              </a:rPr>
              <a:t> </a:t>
            </a:r>
            <a:r>
              <a:rPr sz="2400" b="1" dirty="0">
                <a:solidFill>
                  <a:srgbClr val="006FC0"/>
                </a:solidFill>
                <a:latin typeface="Calibri"/>
                <a:cs typeface="Calibri"/>
              </a:rPr>
              <a:t>and </a:t>
            </a:r>
            <a:r>
              <a:rPr sz="2400" b="1" spc="-530" dirty="0">
                <a:solidFill>
                  <a:srgbClr val="006FC0"/>
                </a:solidFill>
                <a:latin typeface="Calibri"/>
                <a:cs typeface="Calibri"/>
              </a:rPr>
              <a:t> </a:t>
            </a:r>
            <a:r>
              <a:rPr sz="2400" b="1" spc="-15" dirty="0">
                <a:solidFill>
                  <a:srgbClr val="006FC0"/>
                </a:solidFill>
                <a:latin typeface="Calibri"/>
                <a:cs typeface="Calibri"/>
              </a:rPr>
              <a:t>distal</a:t>
            </a:r>
            <a:r>
              <a:rPr sz="2400" b="1" spc="5" dirty="0">
                <a:solidFill>
                  <a:srgbClr val="006FC0"/>
                </a:solidFill>
                <a:latin typeface="Calibri"/>
                <a:cs typeface="Calibri"/>
              </a:rPr>
              <a:t> </a:t>
            </a:r>
            <a:r>
              <a:rPr sz="2400" b="1" spc="-10" dirty="0">
                <a:solidFill>
                  <a:srgbClr val="006FC0"/>
                </a:solidFill>
                <a:latin typeface="Calibri"/>
                <a:cs typeface="Calibri"/>
              </a:rPr>
              <a:t>digital</a:t>
            </a:r>
            <a:r>
              <a:rPr sz="2400" b="1" dirty="0">
                <a:solidFill>
                  <a:srgbClr val="006FC0"/>
                </a:solidFill>
                <a:latin typeface="Calibri"/>
                <a:cs typeface="Calibri"/>
              </a:rPr>
              <a:t> </a:t>
            </a:r>
            <a:r>
              <a:rPr sz="2400" b="1" spc="-10" dirty="0">
                <a:solidFill>
                  <a:srgbClr val="006FC0"/>
                </a:solidFill>
                <a:latin typeface="Calibri"/>
                <a:cs typeface="Calibri"/>
              </a:rPr>
              <a:t>hypoplasia</a:t>
            </a:r>
            <a:r>
              <a:rPr sz="2400" b="1" dirty="0">
                <a:solidFill>
                  <a:srgbClr val="006FC0"/>
                </a:solidFill>
                <a:latin typeface="Calibri"/>
                <a:cs typeface="Calibri"/>
              </a:rPr>
              <a:t> </a:t>
            </a:r>
            <a:r>
              <a:rPr sz="2400" b="1" spc="-5" dirty="0">
                <a:solidFill>
                  <a:srgbClr val="006FC0"/>
                </a:solidFill>
                <a:latin typeface="Calibri"/>
                <a:cs typeface="Calibri"/>
              </a:rPr>
              <a:t>with</a:t>
            </a:r>
            <a:r>
              <a:rPr sz="2400" b="1" dirty="0">
                <a:solidFill>
                  <a:srgbClr val="006FC0"/>
                </a:solidFill>
                <a:latin typeface="Calibri"/>
                <a:cs typeface="Calibri"/>
              </a:rPr>
              <a:t> small</a:t>
            </a:r>
            <a:r>
              <a:rPr sz="2400" b="1" spc="-10" dirty="0">
                <a:solidFill>
                  <a:srgbClr val="006FC0"/>
                </a:solidFill>
                <a:latin typeface="Calibri"/>
                <a:cs typeface="Calibri"/>
              </a:rPr>
              <a:t> </a:t>
            </a:r>
            <a:r>
              <a:rPr sz="2400" b="1" spc="-5" dirty="0">
                <a:solidFill>
                  <a:srgbClr val="006FC0"/>
                </a:solidFill>
                <a:latin typeface="Calibri"/>
                <a:cs typeface="Calibri"/>
              </a:rPr>
              <a:t>nails.</a:t>
            </a:r>
            <a:endParaRPr sz="2400">
              <a:latin typeface="Calibri"/>
              <a:cs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309497" y="1097407"/>
            <a:ext cx="9455150" cy="4720590"/>
          </a:xfrm>
          <a:prstGeom prst="rect">
            <a:avLst/>
          </a:prstGeom>
        </p:spPr>
        <p:txBody>
          <a:bodyPr vert="horz" wrap="square" lIns="0" tIns="12700" rIns="0" bIns="0" rtlCol="0">
            <a:spAutoFit/>
          </a:bodyPr>
          <a:lstStyle/>
          <a:p>
            <a:pPr marL="12700" marR="546735">
              <a:lnSpc>
                <a:spcPct val="100000"/>
              </a:lnSpc>
              <a:spcBef>
                <a:spcPts val="100"/>
              </a:spcBef>
              <a:buClr>
                <a:srgbClr val="FF0000"/>
              </a:buClr>
              <a:buSzPct val="95833"/>
              <a:buFont typeface="Calibri"/>
              <a:buAutoNum type="arabicPlain" startAt="3"/>
              <a:tabLst>
                <a:tab pos="260985" algn="l"/>
              </a:tabLst>
            </a:pPr>
            <a:r>
              <a:rPr sz="2400" b="1" spc="-10" dirty="0">
                <a:solidFill>
                  <a:srgbClr val="FF0000"/>
                </a:solidFill>
                <a:latin typeface="Calibri"/>
                <a:cs typeface="Calibri"/>
              </a:rPr>
              <a:t>Phenobarbital:</a:t>
            </a:r>
            <a:r>
              <a:rPr sz="2400" b="1" spc="35" dirty="0">
                <a:solidFill>
                  <a:srgbClr val="FF0000"/>
                </a:solidFill>
                <a:latin typeface="Calibri"/>
                <a:cs typeface="Calibri"/>
              </a:rPr>
              <a:t> </a:t>
            </a:r>
            <a:r>
              <a:rPr sz="2400" b="1" spc="-10" dirty="0">
                <a:latin typeface="Calibri"/>
                <a:cs typeface="Calibri"/>
              </a:rPr>
              <a:t>Malformations </a:t>
            </a:r>
            <a:r>
              <a:rPr sz="2400" b="1" dirty="0">
                <a:latin typeface="Calibri"/>
                <a:cs typeface="Calibri"/>
              </a:rPr>
              <a:t>of</a:t>
            </a:r>
            <a:r>
              <a:rPr sz="2400" b="1" spc="10" dirty="0">
                <a:latin typeface="Calibri"/>
                <a:cs typeface="Calibri"/>
              </a:rPr>
              <a:t> </a:t>
            </a:r>
            <a:r>
              <a:rPr sz="2400" b="1" spc="-5" dirty="0">
                <a:latin typeface="Calibri"/>
                <a:cs typeface="Calibri"/>
              </a:rPr>
              <a:t>the</a:t>
            </a:r>
            <a:r>
              <a:rPr sz="2400" b="1" spc="5" dirty="0">
                <a:latin typeface="Calibri"/>
                <a:cs typeface="Calibri"/>
              </a:rPr>
              <a:t> </a:t>
            </a:r>
            <a:r>
              <a:rPr sz="2400" b="1" dirty="0">
                <a:solidFill>
                  <a:srgbClr val="006FC0"/>
                </a:solidFill>
                <a:latin typeface="Calibri"/>
                <a:cs typeface="Calibri"/>
              </a:rPr>
              <a:t>heart,</a:t>
            </a:r>
            <a:r>
              <a:rPr sz="2400" b="1" spc="15" dirty="0">
                <a:solidFill>
                  <a:srgbClr val="006FC0"/>
                </a:solidFill>
                <a:latin typeface="Calibri"/>
                <a:cs typeface="Calibri"/>
              </a:rPr>
              <a:t> </a:t>
            </a:r>
            <a:r>
              <a:rPr sz="2400" b="1" spc="-5" dirty="0">
                <a:solidFill>
                  <a:srgbClr val="006FC0"/>
                </a:solidFill>
                <a:latin typeface="Calibri"/>
                <a:cs typeface="Calibri"/>
              </a:rPr>
              <a:t>orofacial,</a:t>
            </a:r>
            <a:r>
              <a:rPr sz="2400" b="1" spc="-25" dirty="0">
                <a:solidFill>
                  <a:srgbClr val="006FC0"/>
                </a:solidFill>
                <a:latin typeface="Calibri"/>
                <a:cs typeface="Calibri"/>
              </a:rPr>
              <a:t> </a:t>
            </a:r>
            <a:r>
              <a:rPr sz="2400" b="1" dirty="0">
                <a:solidFill>
                  <a:srgbClr val="006FC0"/>
                </a:solidFill>
                <a:latin typeface="Calibri"/>
                <a:cs typeface="Calibri"/>
              </a:rPr>
              <a:t>and</a:t>
            </a:r>
            <a:r>
              <a:rPr sz="2400" b="1" spc="-5" dirty="0">
                <a:solidFill>
                  <a:srgbClr val="006FC0"/>
                </a:solidFill>
                <a:latin typeface="Calibri"/>
                <a:cs typeface="Calibri"/>
              </a:rPr>
              <a:t> </a:t>
            </a:r>
            <a:r>
              <a:rPr sz="2400" b="1" spc="-15" dirty="0">
                <a:solidFill>
                  <a:srgbClr val="006FC0"/>
                </a:solidFill>
                <a:latin typeface="Calibri"/>
                <a:cs typeface="Calibri"/>
              </a:rPr>
              <a:t>urogenital </a:t>
            </a:r>
            <a:r>
              <a:rPr sz="2400" b="1" spc="-525" dirty="0">
                <a:solidFill>
                  <a:srgbClr val="006FC0"/>
                </a:solidFill>
                <a:latin typeface="Calibri"/>
                <a:cs typeface="Calibri"/>
              </a:rPr>
              <a:t> </a:t>
            </a:r>
            <a:r>
              <a:rPr sz="2400" b="1" spc="-5" dirty="0">
                <a:latin typeface="Calibri"/>
                <a:cs typeface="Calibri"/>
              </a:rPr>
              <a:t>structures</a:t>
            </a:r>
            <a:r>
              <a:rPr sz="2400" b="1" spc="10" dirty="0">
                <a:latin typeface="Calibri"/>
                <a:cs typeface="Calibri"/>
              </a:rPr>
              <a:t> </a:t>
            </a:r>
            <a:r>
              <a:rPr sz="2400" b="1" dirty="0">
                <a:latin typeface="Calibri"/>
                <a:cs typeface="Calibri"/>
              </a:rPr>
              <a:t>occur</a:t>
            </a:r>
            <a:r>
              <a:rPr sz="2400" b="1" spc="-25" dirty="0">
                <a:latin typeface="Calibri"/>
                <a:cs typeface="Calibri"/>
              </a:rPr>
              <a:t> </a:t>
            </a:r>
            <a:r>
              <a:rPr sz="2400" b="1" spc="-5" dirty="0">
                <a:latin typeface="Calibri"/>
                <a:cs typeface="Calibri"/>
              </a:rPr>
              <a:t>with</a:t>
            </a:r>
            <a:r>
              <a:rPr sz="2400" b="1" dirty="0">
                <a:latin typeface="Calibri"/>
                <a:cs typeface="Calibri"/>
              </a:rPr>
              <a:t> </a:t>
            </a:r>
            <a:r>
              <a:rPr sz="2400" b="1" spc="-5" dirty="0">
                <a:latin typeface="Calibri"/>
                <a:cs typeface="Calibri"/>
              </a:rPr>
              <a:t>increased</a:t>
            </a:r>
            <a:r>
              <a:rPr sz="2400" b="1" spc="-20" dirty="0">
                <a:latin typeface="Calibri"/>
                <a:cs typeface="Calibri"/>
              </a:rPr>
              <a:t> </a:t>
            </a:r>
            <a:r>
              <a:rPr sz="2400" b="1" spc="-5" dirty="0">
                <a:latin typeface="Calibri"/>
                <a:cs typeface="Calibri"/>
              </a:rPr>
              <a:t>frequency</a:t>
            </a:r>
            <a:r>
              <a:rPr sz="2400" b="1" spc="5" dirty="0">
                <a:latin typeface="Calibri"/>
                <a:cs typeface="Calibri"/>
              </a:rPr>
              <a:t> </a:t>
            </a:r>
            <a:r>
              <a:rPr sz="2400" b="1" spc="-5" dirty="0">
                <a:latin typeface="Calibri"/>
                <a:cs typeface="Calibri"/>
              </a:rPr>
              <a:t>with phenobarbital.</a:t>
            </a:r>
            <a:endParaRPr sz="2400">
              <a:latin typeface="Calibri"/>
              <a:cs typeface="Calibri"/>
            </a:endParaRPr>
          </a:p>
          <a:p>
            <a:pPr marL="260985" indent="-248920">
              <a:lnSpc>
                <a:spcPct val="100000"/>
              </a:lnSpc>
              <a:spcBef>
                <a:spcPts val="600"/>
              </a:spcBef>
              <a:buSzPct val="95833"/>
              <a:buAutoNum type="arabicPlain" startAt="3"/>
              <a:tabLst>
                <a:tab pos="261620" algn="l"/>
              </a:tabLst>
            </a:pPr>
            <a:r>
              <a:rPr sz="2400" b="1" spc="-10" dirty="0">
                <a:solidFill>
                  <a:srgbClr val="FF0000"/>
                </a:solidFill>
                <a:latin typeface="Calibri"/>
                <a:cs typeface="Calibri"/>
              </a:rPr>
              <a:t>Carbamazepine:</a:t>
            </a:r>
            <a:r>
              <a:rPr sz="2400" b="1" spc="10" dirty="0">
                <a:solidFill>
                  <a:srgbClr val="FF0000"/>
                </a:solidFill>
                <a:latin typeface="Calibri"/>
                <a:cs typeface="Calibri"/>
              </a:rPr>
              <a:t> </a:t>
            </a:r>
            <a:r>
              <a:rPr sz="2400" b="1" dirty="0">
                <a:latin typeface="Calibri"/>
                <a:cs typeface="Calibri"/>
              </a:rPr>
              <a:t>is </a:t>
            </a:r>
            <a:r>
              <a:rPr sz="2400" b="1" spc="-5" dirty="0">
                <a:latin typeface="Calibri"/>
                <a:cs typeface="Calibri"/>
              </a:rPr>
              <a:t>associated</a:t>
            </a:r>
            <a:r>
              <a:rPr sz="2400" b="1" dirty="0">
                <a:latin typeface="Calibri"/>
                <a:cs typeface="Calibri"/>
              </a:rPr>
              <a:t> </a:t>
            </a:r>
            <a:r>
              <a:rPr sz="2400" b="1" spc="-5" dirty="0">
                <a:latin typeface="Calibri"/>
                <a:cs typeface="Calibri"/>
              </a:rPr>
              <a:t>with</a:t>
            </a:r>
            <a:r>
              <a:rPr sz="2400" b="1" dirty="0">
                <a:latin typeface="Calibri"/>
                <a:cs typeface="Calibri"/>
              </a:rPr>
              <a:t> a</a:t>
            </a:r>
            <a:r>
              <a:rPr sz="2400" b="1" spc="-10" dirty="0">
                <a:latin typeface="Calibri"/>
                <a:cs typeface="Calibri"/>
              </a:rPr>
              <a:t> relatively</a:t>
            </a:r>
            <a:r>
              <a:rPr sz="2400" b="1" spc="10" dirty="0">
                <a:latin typeface="Calibri"/>
                <a:cs typeface="Calibri"/>
              </a:rPr>
              <a:t> </a:t>
            </a:r>
            <a:r>
              <a:rPr sz="2400" b="1" spc="-5" dirty="0">
                <a:latin typeface="Calibri"/>
                <a:cs typeface="Calibri"/>
              </a:rPr>
              <a:t>modest</a:t>
            </a:r>
            <a:r>
              <a:rPr sz="2400" b="1" dirty="0">
                <a:latin typeface="Calibri"/>
                <a:cs typeface="Calibri"/>
              </a:rPr>
              <a:t> </a:t>
            </a:r>
            <a:r>
              <a:rPr sz="2400" b="1" spc="-30" dirty="0">
                <a:latin typeface="Calibri"/>
                <a:cs typeface="Calibri"/>
              </a:rPr>
              <a:t>rate</a:t>
            </a:r>
            <a:r>
              <a:rPr sz="2400" b="1" spc="-5" dirty="0">
                <a:latin typeface="Calibri"/>
                <a:cs typeface="Calibri"/>
              </a:rPr>
              <a:t> </a:t>
            </a:r>
            <a:r>
              <a:rPr sz="2400" b="1" dirty="0">
                <a:latin typeface="Calibri"/>
                <a:cs typeface="Calibri"/>
              </a:rPr>
              <a:t>of</a:t>
            </a:r>
            <a:r>
              <a:rPr sz="2400" b="1" spc="-15" dirty="0">
                <a:latin typeface="Calibri"/>
                <a:cs typeface="Calibri"/>
              </a:rPr>
              <a:t> </a:t>
            </a:r>
            <a:r>
              <a:rPr sz="2400" b="1" dirty="0">
                <a:latin typeface="Calibri"/>
                <a:cs typeface="Calibri"/>
              </a:rPr>
              <a:t>major</a:t>
            </a:r>
            <a:endParaRPr sz="2400">
              <a:latin typeface="Calibri"/>
              <a:cs typeface="Calibri"/>
            </a:endParaRPr>
          </a:p>
          <a:p>
            <a:pPr marL="12700">
              <a:lnSpc>
                <a:spcPct val="100000"/>
              </a:lnSpc>
            </a:pPr>
            <a:r>
              <a:rPr sz="2400" b="1" spc="-5" dirty="0">
                <a:latin typeface="Calibri"/>
                <a:cs typeface="Calibri"/>
              </a:rPr>
              <a:t>malformations</a:t>
            </a:r>
            <a:r>
              <a:rPr sz="2400" b="1" spc="-10" dirty="0">
                <a:latin typeface="Calibri"/>
                <a:cs typeface="Calibri"/>
              </a:rPr>
              <a:t> overall,</a:t>
            </a:r>
            <a:r>
              <a:rPr sz="2400" b="1" spc="-5" dirty="0">
                <a:latin typeface="Calibri"/>
                <a:cs typeface="Calibri"/>
              </a:rPr>
              <a:t> </a:t>
            </a:r>
            <a:r>
              <a:rPr sz="2400" b="1" dirty="0">
                <a:latin typeface="Calibri"/>
                <a:cs typeface="Calibri"/>
              </a:rPr>
              <a:t>but the</a:t>
            </a:r>
            <a:r>
              <a:rPr sz="2400" b="1" spc="10" dirty="0">
                <a:latin typeface="Calibri"/>
                <a:cs typeface="Calibri"/>
              </a:rPr>
              <a:t> </a:t>
            </a:r>
            <a:r>
              <a:rPr sz="2400" b="1" spc="-5" dirty="0">
                <a:latin typeface="Calibri"/>
                <a:cs typeface="Calibri"/>
              </a:rPr>
              <a:t>increased</a:t>
            </a:r>
            <a:r>
              <a:rPr sz="2400" b="1" spc="-20" dirty="0">
                <a:latin typeface="Calibri"/>
                <a:cs typeface="Calibri"/>
              </a:rPr>
              <a:t> </a:t>
            </a:r>
            <a:r>
              <a:rPr sz="2400" b="1" spc="-25" dirty="0">
                <a:latin typeface="Calibri"/>
                <a:cs typeface="Calibri"/>
              </a:rPr>
              <a:t>rates</a:t>
            </a:r>
            <a:r>
              <a:rPr sz="2400" b="1" spc="5" dirty="0">
                <a:latin typeface="Calibri"/>
                <a:cs typeface="Calibri"/>
              </a:rPr>
              <a:t> </a:t>
            </a:r>
            <a:r>
              <a:rPr sz="2400" b="1" dirty="0">
                <a:latin typeface="Calibri"/>
                <a:cs typeface="Calibri"/>
              </a:rPr>
              <a:t>include</a:t>
            </a:r>
            <a:r>
              <a:rPr sz="2400" b="1" spc="-105" dirty="0">
                <a:latin typeface="Calibri"/>
                <a:cs typeface="Calibri"/>
              </a:rPr>
              <a:t> </a:t>
            </a:r>
            <a:r>
              <a:rPr sz="2400" b="1" spc="-10" dirty="0">
                <a:solidFill>
                  <a:srgbClr val="006FC0"/>
                </a:solidFill>
                <a:latin typeface="Calibri"/>
                <a:cs typeface="Calibri"/>
              </a:rPr>
              <a:t>neural</a:t>
            </a:r>
            <a:r>
              <a:rPr sz="2400" b="1" dirty="0">
                <a:solidFill>
                  <a:srgbClr val="006FC0"/>
                </a:solidFill>
                <a:latin typeface="Calibri"/>
                <a:cs typeface="Calibri"/>
              </a:rPr>
              <a:t> </a:t>
            </a:r>
            <a:r>
              <a:rPr sz="2400" b="1" spc="-5" dirty="0">
                <a:solidFill>
                  <a:srgbClr val="006FC0"/>
                </a:solidFill>
                <a:latin typeface="Calibri"/>
                <a:cs typeface="Calibri"/>
              </a:rPr>
              <a:t>tube</a:t>
            </a:r>
            <a:r>
              <a:rPr sz="2400" b="1" spc="5" dirty="0">
                <a:solidFill>
                  <a:srgbClr val="006FC0"/>
                </a:solidFill>
                <a:latin typeface="Calibri"/>
                <a:cs typeface="Calibri"/>
              </a:rPr>
              <a:t> </a:t>
            </a:r>
            <a:r>
              <a:rPr sz="2400" b="1" spc="-10" dirty="0">
                <a:solidFill>
                  <a:srgbClr val="006FC0"/>
                </a:solidFill>
                <a:latin typeface="Calibri"/>
                <a:cs typeface="Calibri"/>
              </a:rPr>
              <a:t>defects</a:t>
            </a:r>
            <a:r>
              <a:rPr sz="2400" b="1" spc="-10" dirty="0">
                <a:latin typeface="Calibri"/>
                <a:cs typeface="Calibri"/>
              </a:rPr>
              <a:t>.</a:t>
            </a:r>
            <a:endParaRPr sz="2400">
              <a:latin typeface="Calibri"/>
              <a:cs typeface="Calibri"/>
            </a:endParaRPr>
          </a:p>
          <a:p>
            <a:pPr marL="260350" indent="-248285">
              <a:lnSpc>
                <a:spcPct val="100000"/>
              </a:lnSpc>
              <a:spcBef>
                <a:spcPts val="600"/>
              </a:spcBef>
              <a:buSzPct val="95833"/>
              <a:buAutoNum type="arabicPlain" startAt="5"/>
              <a:tabLst>
                <a:tab pos="260985" algn="l"/>
              </a:tabLst>
            </a:pPr>
            <a:r>
              <a:rPr sz="2400" b="1" spc="-30" dirty="0">
                <a:solidFill>
                  <a:srgbClr val="FF0000"/>
                </a:solidFill>
                <a:latin typeface="Calibri"/>
                <a:cs typeface="Calibri"/>
              </a:rPr>
              <a:t>Topiramate:</a:t>
            </a:r>
            <a:endParaRPr sz="2400">
              <a:latin typeface="Calibri"/>
              <a:cs typeface="Calibri"/>
            </a:endParaRPr>
          </a:p>
          <a:p>
            <a:pPr marL="12700" marR="509905">
              <a:lnSpc>
                <a:spcPct val="100000"/>
              </a:lnSpc>
            </a:pPr>
            <a:r>
              <a:rPr sz="2400" b="1" spc="-5" dirty="0">
                <a:latin typeface="Calibri"/>
                <a:cs typeface="Calibri"/>
              </a:rPr>
              <a:t>-The</a:t>
            </a:r>
            <a:r>
              <a:rPr sz="2400" b="1" spc="5" dirty="0">
                <a:latin typeface="Calibri"/>
                <a:cs typeface="Calibri"/>
              </a:rPr>
              <a:t> </a:t>
            </a:r>
            <a:r>
              <a:rPr sz="2400" b="1" spc="-5" dirty="0">
                <a:latin typeface="Calibri"/>
                <a:cs typeface="Calibri"/>
              </a:rPr>
              <a:t>risk</a:t>
            </a:r>
            <a:r>
              <a:rPr sz="2400" b="1" spc="-20" dirty="0">
                <a:latin typeface="Calibri"/>
                <a:cs typeface="Calibri"/>
              </a:rPr>
              <a:t> </a:t>
            </a:r>
            <a:r>
              <a:rPr sz="2400" b="1" dirty="0">
                <a:latin typeface="Calibri"/>
                <a:cs typeface="Calibri"/>
              </a:rPr>
              <a:t>of</a:t>
            </a:r>
            <a:r>
              <a:rPr sz="2400" b="1" spc="5" dirty="0">
                <a:latin typeface="Calibri"/>
                <a:cs typeface="Calibri"/>
              </a:rPr>
              <a:t> </a:t>
            </a:r>
            <a:r>
              <a:rPr sz="2400" b="1" spc="-20" dirty="0">
                <a:latin typeface="Calibri"/>
                <a:cs typeface="Calibri"/>
              </a:rPr>
              <a:t>fetal</a:t>
            </a:r>
            <a:r>
              <a:rPr sz="2400" b="1" dirty="0">
                <a:latin typeface="Calibri"/>
                <a:cs typeface="Calibri"/>
              </a:rPr>
              <a:t> </a:t>
            </a:r>
            <a:r>
              <a:rPr sz="2400" b="1" spc="-10" dirty="0">
                <a:latin typeface="Calibri"/>
                <a:cs typeface="Calibri"/>
              </a:rPr>
              <a:t>malformations</a:t>
            </a:r>
            <a:r>
              <a:rPr sz="2400" b="1" spc="-15" dirty="0">
                <a:latin typeface="Calibri"/>
                <a:cs typeface="Calibri"/>
              </a:rPr>
              <a:t> </a:t>
            </a:r>
            <a:r>
              <a:rPr sz="2400" b="1" dirty="0">
                <a:latin typeface="Calibri"/>
                <a:cs typeface="Calibri"/>
              </a:rPr>
              <a:t>is</a:t>
            </a:r>
            <a:r>
              <a:rPr sz="2400" b="1" spc="5" dirty="0">
                <a:latin typeface="Calibri"/>
                <a:cs typeface="Calibri"/>
              </a:rPr>
              <a:t> </a:t>
            </a:r>
            <a:r>
              <a:rPr sz="2400" b="1" spc="-5" dirty="0">
                <a:latin typeface="Calibri"/>
                <a:cs typeface="Calibri"/>
              </a:rPr>
              <a:t>increased</a:t>
            </a:r>
            <a:r>
              <a:rPr sz="2400" b="1" spc="-15" dirty="0">
                <a:latin typeface="Calibri"/>
                <a:cs typeface="Calibri"/>
              </a:rPr>
              <a:t> </a:t>
            </a:r>
            <a:r>
              <a:rPr sz="2400" b="1" spc="-10" dirty="0">
                <a:latin typeface="Calibri"/>
                <a:cs typeface="Calibri"/>
              </a:rPr>
              <a:t>further</a:t>
            </a:r>
            <a:r>
              <a:rPr sz="2400" b="1" spc="25" dirty="0">
                <a:latin typeface="Calibri"/>
                <a:cs typeface="Calibri"/>
              </a:rPr>
              <a:t> </a:t>
            </a:r>
            <a:r>
              <a:rPr sz="2400" b="1" dirty="0">
                <a:latin typeface="Calibri"/>
                <a:cs typeface="Calibri"/>
              </a:rPr>
              <a:t>in</a:t>
            </a:r>
            <a:r>
              <a:rPr sz="2400" b="1" spc="-10" dirty="0">
                <a:latin typeface="Calibri"/>
                <a:cs typeface="Calibri"/>
              </a:rPr>
              <a:t> </a:t>
            </a:r>
            <a:r>
              <a:rPr sz="2400" b="1" spc="-5" dirty="0">
                <a:latin typeface="Calibri"/>
                <a:cs typeface="Calibri"/>
              </a:rPr>
              <a:t>association</a:t>
            </a:r>
            <a:r>
              <a:rPr sz="2400" b="1" spc="-15" dirty="0">
                <a:latin typeface="Calibri"/>
                <a:cs typeface="Calibri"/>
              </a:rPr>
              <a:t> </a:t>
            </a:r>
            <a:r>
              <a:rPr sz="2400" b="1" spc="-5" dirty="0">
                <a:latin typeface="Calibri"/>
                <a:cs typeface="Calibri"/>
              </a:rPr>
              <a:t>with </a:t>
            </a:r>
            <a:r>
              <a:rPr sz="2400" b="1" spc="-525" dirty="0">
                <a:latin typeface="Calibri"/>
                <a:cs typeface="Calibri"/>
              </a:rPr>
              <a:t> </a:t>
            </a:r>
            <a:r>
              <a:rPr sz="2400" b="1" spc="-5" dirty="0">
                <a:latin typeface="Calibri"/>
                <a:cs typeface="Calibri"/>
              </a:rPr>
              <a:t>polytherapy</a:t>
            </a:r>
            <a:r>
              <a:rPr sz="2400" b="1" dirty="0">
                <a:latin typeface="Calibri"/>
                <a:cs typeface="Calibri"/>
              </a:rPr>
              <a:t> </a:t>
            </a:r>
            <a:r>
              <a:rPr sz="2400" b="1" spc="-5" dirty="0">
                <a:latin typeface="Calibri"/>
                <a:cs typeface="Calibri"/>
              </a:rPr>
              <a:t>regimens</a:t>
            </a:r>
            <a:r>
              <a:rPr sz="2400" b="1" spc="-15" dirty="0">
                <a:latin typeface="Calibri"/>
                <a:cs typeface="Calibri"/>
              </a:rPr>
              <a:t> </a:t>
            </a:r>
            <a:r>
              <a:rPr sz="2400" b="1" spc="-10" dirty="0">
                <a:latin typeface="Calibri"/>
                <a:cs typeface="Calibri"/>
              </a:rPr>
              <a:t>that</a:t>
            </a:r>
            <a:r>
              <a:rPr sz="2400" b="1" spc="15" dirty="0">
                <a:latin typeface="Calibri"/>
                <a:cs typeface="Calibri"/>
              </a:rPr>
              <a:t> </a:t>
            </a:r>
            <a:r>
              <a:rPr sz="2400" b="1" dirty="0">
                <a:latin typeface="Calibri"/>
                <a:cs typeface="Calibri"/>
              </a:rPr>
              <a:t>include </a:t>
            </a:r>
            <a:r>
              <a:rPr sz="2400" b="1" spc="-15" dirty="0">
                <a:latin typeface="Calibri"/>
                <a:cs typeface="Calibri"/>
              </a:rPr>
              <a:t>topiramate.</a:t>
            </a:r>
            <a:endParaRPr sz="2400">
              <a:latin typeface="Calibri"/>
              <a:cs typeface="Calibri"/>
            </a:endParaRPr>
          </a:p>
          <a:p>
            <a:pPr marL="12700" marR="153035">
              <a:lnSpc>
                <a:spcPct val="100000"/>
              </a:lnSpc>
              <a:spcBef>
                <a:spcPts val="5"/>
              </a:spcBef>
            </a:pPr>
            <a:r>
              <a:rPr sz="2400" b="1" spc="-30" dirty="0">
                <a:latin typeface="Calibri"/>
                <a:cs typeface="Calibri"/>
              </a:rPr>
              <a:t>-Topiramate</a:t>
            </a:r>
            <a:r>
              <a:rPr sz="2400" b="1" spc="-15" dirty="0">
                <a:latin typeface="Calibri"/>
                <a:cs typeface="Calibri"/>
              </a:rPr>
              <a:t> </a:t>
            </a:r>
            <a:r>
              <a:rPr sz="2400" b="1" dirty="0">
                <a:latin typeface="Calibri"/>
                <a:cs typeface="Calibri"/>
              </a:rPr>
              <a:t>use in</a:t>
            </a:r>
            <a:r>
              <a:rPr sz="2400" b="1" spc="-5" dirty="0">
                <a:latin typeface="Calibri"/>
                <a:cs typeface="Calibri"/>
              </a:rPr>
              <a:t> </a:t>
            </a:r>
            <a:r>
              <a:rPr sz="2400" b="1" spc="-10" dirty="0">
                <a:latin typeface="Calibri"/>
                <a:cs typeface="Calibri"/>
              </a:rPr>
              <a:t>pregnancy </a:t>
            </a:r>
            <a:r>
              <a:rPr sz="2400" b="1" dirty="0">
                <a:latin typeface="Calibri"/>
                <a:cs typeface="Calibri"/>
              </a:rPr>
              <a:t>is </a:t>
            </a:r>
            <a:r>
              <a:rPr sz="2400" b="1" spc="-10" dirty="0">
                <a:latin typeface="Calibri"/>
                <a:cs typeface="Calibri"/>
              </a:rPr>
              <a:t>associated</a:t>
            </a:r>
            <a:r>
              <a:rPr sz="2400" b="1" dirty="0">
                <a:latin typeface="Calibri"/>
                <a:cs typeface="Calibri"/>
              </a:rPr>
              <a:t> </a:t>
            </a:r>
            <a:r>
              <a:rPr sz="2400" b="1" spc="-5" dirty="0">
                <a:latin typeface="Calibri"/>
                <a:cs typeface="Calibri"/>
              </a:rPr>
              <a:t>with</a:t>
            </a:r>
            <a:r>
              <a:rPr sz="2400" b="1" dirty="0">
                <a:latin typeface="Calibri"/>
                <a:cs typeface="Calibri"/>
              </a:rPr>
              <a:t> an</a:t>
            </a:r>
            <a:r>
              <a:rPr sz="2400" b="1" spc="-10" dirty="0">
                <a:latin typeface="Calibri"/>
                <a:cs typeface="Calibri"/>
              </a:rPr>
              <a:t> </a:t>
            </a:r>
            <a:r>
              <a:rPr sz="2400" b="1" spc="-5" dirty="0">
                <a:latin typeface="Calibri"/>
                <a:cs typeface="Calibri"/>
              </a:rPr>
              <a:t>increased</a:t>
            </a:r>
            <a:r>
              <a:rPr sz="2400" b="1" spc="-10" dirty="0">
                <a:latin typeface="Calibri"/>
                <a:cs typeface="Calibri"/>
              </a:rPr>
              <a:t> </a:t>
            </a:r>
            <a:r>
              <a:rPr sz="2400" b="1" spc="-5" dirty="0">
                <a:latin typeface="Calibri"/>
                <a:cs typeface="Calibri"/>
              </a:rPr>
              <a:t>risk </a:t>
            </a:r>
            <a:r>
              <a:rPr sz="2400" b="1" spc="-15" dirty="0">
                <a:latin typeface="Calibri"/>
                <a:cs typeface="Calibri"/>
              </a:rPr>
              <a:t>for</a:t>
            </a:r>
            <a:r>
              <a:rPr sz="2400" b="1" spc="15" dirty="0">
                <a:latin typeface="Calibri"/>
                <a:cs typeface="Calibri"/>
              </a:rPr>
              <a:t> </a:t>
            </a:r>
            <a:r>
              <a:rPr sz="2400" b="1" spc="-20" dirty="0">
                <a:solidFill>
                  <a:srgbClr val="006FC0"/>
                </a:solidFill>
                <a:latin typeface="Calibri"/>
                <a:cs typeface="Calibri"/>
              </a:rPr>
              <a:t>fetal </a:t>
            </a:r>
            <a:r>
              <a:rPr sz="2400" b="1" spc="-525" dirty="0">
                <a:solidFill>
                  <a:srgbClr val="006FC0"/>
                </a:solidFill>
                <a:latin typeface="Calibri"/>
                <a:cs typeface="Calibri"/>
              </a:rPr>
              <a:t> </a:t>
            </a:r>
            <a:r>
              <a:rPr sz="2400" b="1" spc="-5" dirty="0">
                <a:solidFill>
                  <a:srgbClr val="006FC0"/>
                </a:solidFill>
                <a:latin typeface="Calibri"/>
                <a:cs typeface="Calibri"/>
              </a:rPr>
              <a:t>growth</a:t>
            </a:r>
            <a:r>
              <a:rPr sz="2400" b="1" spc="-35" dirty="0">
                <a:solidFill>
                  <a:srgbClr val="006FC0"/>
                </a:solidFill>
                <a:latin typeface="Calibri"/>
                <a:cs typeface="Calibri"/>
              </a:rPr>
              <a:t> </a:t>
            </a:r>
            <a:r>
              <a:rPr sz="2400" b="1" spc="-5" dirty="0">
                <a:solidFill>
                  <a:srgbClr val="006FC0"/>
                </a:solidFill>
                <a:latin typeface="Calibri"/>
                <a:cs typeface="Calibri"/>
              </a:rPr>
              <a:t>restriction</a:t>
            </a:r>
            <a:r>
              <a:rPr sz="2400" b="1" dirty="0">
                <a:solidFill>
                  <a:srgbClr val="006FC0"/>
                </a:solidFill>
                <a:latin typeface="Calibri"/>
                <a:cs typeface="Calibri"/>
              </a:rPr>
              <a:t> and</a:t>
            </a:r>
            <a:r>
              <a:rPr sz="2400" b="1" spc="-10" dirty="0">
                <a:solidFill>
                  <a:srgbClr val="006FC0"/>
                </a:solidFill>
                <a:latin typeface="Calibri"/>
                <a:cs typeface="Calibri"/>
              </a:rPr>
              <a:t> </a:t>
            </a:r>
            <a:r>
              <a:rPr sz="2400" b="1" dirty="0">
                <a:solidFill>
                  <a:srgbClr val="006FC0"/>
                </a:solidFill>
                <a:latin typeface="Calibri"/>
                <a:cs typeface="Calibri"/>
              </a:rPr>
              <a:t>low</a:t>
            </a:r>
            <a:r>
              <a:rPr sz="2400" b="1" spc="-15" dirty="0">
                <a:solidFill>
                  <a:srgbClr val="006FC0"/>
                </a:solidFill>
                <a:latin typeface="Calibri"/>
                <a:cs typeface="Calibri"/>
              </a:rPr>
              <a:t> </a:t>
            </a:r>
            <a:r>
              <a:rPr sz="2400" b="1" dirty="0">
                <a:solidFill>
                  <a:srgbClr val="006FC0"/>
                </a:solidFill>
                <a:latin typeface="Calibri"/>
                <a:cs typeface="Calibri"/>
              </a:rPr>
              <a:t>birth </a:t>
            </a:r>
            <a:r>
              <a:rPr sz="2400" b="1" spc="-10" dirty="0">
                <a:solidFill>
                  <a:srgbClr val="006FC0"/>
                </a:solidFill>
                <a:latin typeface="Calibri"/>
                <a:cs typeface="Calibri"/>
              </a:rPr>
              <a:t>weight.</a:t>
            </a:r>
            <a:endParaRPr sz="2400">
              <a:latin typeface="Calibri"/>
              <a:cs typeface="Calibri"/>
            </a:endParaRPr>
          </a:p>
          <a:p>
            <a:pPr marL="260350" indent="-248285">
              <a:lnSpc>
                <a:spcPct val="100000"/>
              </a:lnSpc>
              <a:spcBef>
                <a:spcPts val="600"/>
              </a:spcBef>
              <a:buSzPct val="95833"/>
              <a:buAutoNum type="arabicPlain" startAt="6"/>
              <a:tabLst>
                <a:tab pos="260985" algn="l"/>
              </a:tabLst>
            </a:pPr>
            <a:r>
              <a:rPr sz="2400" b="1" spc="-5" dirty="0">
                <a:solidFill>
                  <a:srgbClr val="FF0000"/>
                </a:solidFill>
                <a:latin typeface="Calibri"/>
                <a:cs typeface="Calibri"/>
              </a:rPr>
              <a:t>lamotrigine</a:t>
            </a:r>
            <a:r>
              <a:rPr sz="2400" b="1" spc="-25" dirty="0">
                <a:solidFill>
                  <a:srgbClr val="FF0000"/>
                </a:solidFill>
                <a:latin typeface="Calibri"/>
                <a:cs typeface="Calibri"/>
              </a:rPr>
              <a:t> </a:t>
            </a:r>
            <a:r>
              <a:rPr sz="2400" b="1" dirty="0">
                <a:solidFill>
                  <a:srgbClr val="FF0000"/>
                </a:solidFill>
                <a:latin typeface="Calibri"/>
                <a:cs typeface="Calibri"/>
              </a:rPr>
              <a:t>and</a:t>
            </a:r>
            <a:r>
              <a:rPr sz="2400" b="1" spc="-25" dirty="0">
                <a:solidFill>
                  <a:srgbClr val="FF0000"/>
                </a:solidFill>
                <a:latin typeface="Calibri"/>
                <a:cs typeface="Calibri"/>
              </a:rPr>
              <a:t> </a:t>
            </a:r>
            <a:r>
              <a:rPr sz="2400" b="1" spc="-10" dirty="0">
                <a:solidFill>
                  <a:srgbClr val="FF0000"/>
                </a:solidFill>
                <a:latin typeface="Calibri"/>
                <a:cs typeface="Calibri"/>
              </a:rPr>
              <a:t>levetiracetam:</a:t>
            </a:r>
            <a:endParaRPr sz="2400">
              <a:latin typeface="Calibri"/>
              <a:cs typeface="Calibri"/>
            </a:endParaRPr>
          </a:p>
          <a:p>
            <a:pPr marL="12700">
              <a:lnSpc>
                <a:spcPct val="100000"/>
              </a:lnSpc>
              <a:spcBef>
                <a:spcPts val="600"/>
              </a:spcBef>
            </a:pPr>
            <a:r>
              <a:rPr sz="2400" b="1" spc="-15" dirty="0">
                <a:latin typeface="Calibri"/>
                <a:cs typeface="Calibri"/>
              </a:rPr>
              <a:t>Data</a:t>
            </a:r>
            <a:r>
              <a:rPr sz="2400" b="1" spc="10" dirty="0">
                <a:latin typeface="Calibri"/>
                <a:cs typeface="Calibri"/>
              </a:rPr>
              <a:t> </a:t>
            </a:r>
            <a:r>
              <a:rPr sz="2400" b="1" dirty="0">
                <a:latin typeface="Calibri"/>
                <a:cs typeface="Calibri"/>
              </a:rPr>
              <a:t>on</a:t>
            </a:r>
            <a:r>
              <a:rPr sz="2400" b="1" spc="-10" dirty="0">
                <a:latin typeface="Calibri"/>
                <a:cs typeface="Calibri"/>
              </a:rPr>
              <a:t> </a:t>
            </a:r>
            <a:r>
              <a:rPr sz="2400" b="1" dirty="0">
                <a:latin typeface="Calibri"/>
                <a:cs typeface="Calibri"/>
              </a:rPr>
              <a:t>lamotrigine</a:t>
            </a:r>
            <a:r>
              <a:rPr sz="2400" b="1" spc="-10" dirty="0">
                <a:latin typeface="Calibri"/>
                <a:cs typeface="Calibri"/>
              </a:rPr>
              <a:t> exposure</a:t>
            </a:r>
            <a:r>
              <a:rPr sz="2400" b="1" spc="-15" dirty="0">
                <a:latin typeface="Calibri"/>
                <a:cs typeface="Calibri"/>
              </a:rPr>
              <a:t> </a:t>
            </a:r>
            <a:r>
              <a:rPr sz="2400" b="1" spc="-10" dirty="0">
                <a:latin typeface="Calibri"/>
                <a:cs typeface="Calibri"/>
              </a:rPr>
              <a:t>are</a:t>
            </a:r>
            <a:r>
              <a:rPr sz="2400" b="1" spc="-60" dirty="0">
                <a:latin typeface="Calibri"/>
                <a:cs typeface="Calibri"/>
              </a:rPr>
              <a:t> </a:t>
            </a:r>
            <a:r>
              <a:rPr sz="2400" b="1" spc="-10" dirty="0">
                <a:solidFill>
                  <a:srgbClr val="006FC0"/>
                </a:solidFill>
                <a:latin typeface="Calibri"/>
                <a:cs typeface="Calibri"/>
              </a:rPr>
              <a:t>mostly </a:t>
            </a:r>
            <a:r>
              <a:rPr sz="2400" b="1" spc="-5" dirty="0">
                <a:solidFill>
                  <a:srgbClr val="006FC0"/>
                </a:solidFill>
                <a:latin typeface="Calibri"/>
                <a:cs typeface="Calibri"/>
              </a:rPr>
              <a:t>reassuring</a:t>
            </a:r>
            <a:r>
              <a:rPr sz="2400" b="1" dirty="0">
                <a:solidFill>
                  <a:srgbClr val="006FC0"/>
                </a:solidFill>
                <a:latin typeface="Calibri"/>
                <a:cs typeface="Calibri"/>
              </a:rPr>
              <a:t> </a:t>
            </a:r>
            <a:r>
              <a:rPr sz="2400" b="1" spc="-5" dirty="0">
                <a:latin typeface="Calibri"/>
                <a:cs typeface="Calibri"/>
              </a:rPr>
              <a:t>especially</a:t>
            </a:r>
            <a:r>
              <a:rPr sz="2400" b="1" spc="-20" dirty="0">
                <a:latin typeface="Calibri"/>
                <a:cs typeface="Calibri"/>
              </a:rPr>
              <a:t> </a:t>
            </a:r>
            <a:r>
              <a:rPr sz="2400" b="1" spc="-5" dirty="0">
                <a:latin typeface="Calibri"/>
                <a:cs typeface="Calibri"/>
              </a:rPr>
              <a:t>when</a:t>
            </a:r>
            <a:r>
              <a:rPr sz="2400" b="1" dirty="0">
                <a:latin typeface="Calibri"/>
                <a:cs typeface="Calibri"/>
              </a:rPr>
              <a:t> </a:t>
            </a:r>
            <a:r>
              <a:rPr sz="2400" b="1" spc="-5" dirty="0">
                <a:latin typeface="Calibri"/>
                <a:cs typeface="Calibri"/>
              </a:rPr>
              <a:t>using</a:t>
            </a:r>
            <a:endParaRPr sz="2400">
              <a:latin typeface="Calibri"/>
              <a:cs typeface="Calibri"/>
            </a:endParaRPr>
          </a:p>
          <a:p>
            <a:pPr marL="12700">
              <a:lnSpc>
                <a:spcPct val="100000"/>
              </a:lnSpc>
            </a:pPr>
            <a:r>
              <a:rPr sz="2400" b="1" dirty="0">
                <a:latin typeface="Calibri"/>
                <a:cs typeface="Calibri"/>
              </a:rPr>
              <a:t>them</a:t>
            </a:r>
            <a:r>
              <a:rPr sz="2400" b="1" spc="-10" dirty="0">
                <a:latin typeface="Calibri"/>
                <a:cs typeface="Calibri"/>
              </a:rPr>
              <a:t> </a:t>
            </a:r>
            <a:r>
              <a:rPr sz="2400" b="1" dirty="0">
                <a:latin typeface="Calibri"/>
                <a:cs typeface="Calibri"/>
              </a:rPr>
              <a:t>as</a:t>
            </a:r>
            <a:r>
              <a:rPr sz="2400" b="1" spc="-5" dirty="0">
                <a:latin typeface="Calibri"/>
                <a:cs typeface="Calibri"/>
              </a:rPr>
              <a:t> </a:t>
            </a:r>
            <a:r>
              <a:rPr sz="2400" b="1" dirty="0">
                <a:latin typeface="Calibri"/>
                <a:cs typeface="Calibri"/>
              </a:rPr>
              <a:t>a</a:t>
            </a:r>
            <a:r>
              <a:rPr sz="2400" b="1" spc="-10" dirty="0">
                <a:latin typeface="Calibri"/>
                <a:cs typeface="Calibri"/>
              </a:rPr>
              <a:t> </a:t>
            </a:r>
            <a:r>
              <a:rPr sz="2400" b="1" spc="-20" dirty="0">
                <a:latin typeface="Calibri"/>
                <a:cs typeface="Calibri"/>
              </a:rPr>
              <a:t>monotherapy.</a:t>
            </a:r>
            <a:endParaRPr sz="2400">
              <a:latin typeface="Calibri"/>
              <a:cs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91807" y="542798"/>
            <a:ext cx="5532120" cy="372110"/>
          </a:xfrm>
          <a:prstGeom prst="rect">
            <a:avLst/>
          </a:prstGeom>
          <a:solidFill>
            <a:srgbClr val="FFFF00"/>
          </a:solidFill>
        </p:spPr>
        <p:txBody>
          <a:bodyPr vert="horz" wrap="square" lIns="0" tIns="0" rIns="0" bIns="0" rtlCol="0">
            <a:spAutoFit/>
          </a:bodyPr>
          <a:lstStyle/>
          <a:p>
            <a:pPr>
              <a:lnSpc>
                <a:spcPts val="2770"/>
              </a:lnSpc>
            </a:pPr>
            <a:r>
              <a:rPr sz="2400" b="1" spc="-10" dirty="0">
                <a:solidFill>
                  <a:srgbClr val="000000"/>
                </a:solidFill>
                <a:latin typeface="Calibri"/>
                <a:cs typeface="Calibri"/>
              </a:rPr>
              <a:t>Preconception</a:t>
            </a:r>
            <a:r>
              <a:rPr sz="2400" b="1" spc="-15" dirty="0">
                <a:solidFill>
                  <a:srgbClr val="000000"/>
                </a:solidFill>
                <a:latin typeface="Calibri"/>
                <a:cs typeface="Calibri"/>
              </a:rPr>
              <a:t> </a:t>
            </a:r>
            <a:r>
              <a:rPr sz="2400" b="1" spc="-5" dirty="0">
                <a:solidFill>
                  <a:srgbClr val="000000"/>
                </a:solidFill>
                <a:latin typeface="Calibri"/>
                <a:cs typeface="Calibri"/>
              </a:rPr>
              <a:t>counseling</a:t>
            </a:r>
            <a:r>
              <a:rPr sz="2400" b="1" spc="-20" dirty="0">
                <a:solidFill>
                  <a:srgbClr val="000000"/>
                </a:solidFill>
                <a:latin typeface="Calibri"/>
                <a:cs typeface="Calibri"/>
              </a:rPr>
              <a:t> </a:t>
            </a:r>
            <a:r>
              <a:rPr sz="2400" b="1" dirty="0">
                <a:solidFill>
                  <a:srgbClr val="000000"/>
                </a:solidFill>
                <a:latin typeface="Calibri"/>
                <a:cs typeface="Calibri"/>
              </a:rPr>
              <a:t>and</a:t>
            </a:r>
            <a:r>
              <a:rPr sz="2400" b="1" spc="-10" dirty="0">
                <a:solidFill>
                  <a:srgbClr val="000000"/>
                </a:solidFill>
                <a:latin typeface="Calibri"/>
                <a:cs typeface="Calibri"/>
              </a:rPr>
              <a:t> management</a:t>
            </a:r>
            <a:endParaRPr sz="2400">
              <a:latin typeface="Calibri"/>
              <a:cs typeface="Calibri"/>
            </a:endParaRPr>
          </a:p>
        </p:txBody>
      </p:sp>
      <p:sp>
        <p:nvSpPr>
          <p:cNvPr id="3" name="object 3"/>
          <p:cNvSpPr txBox="1"/>
          <p:nvPr/>
        </p:nvSpPr>
        <p:spPr>
          <a:xfrm>
            <a:off x="579221" y="885570"/>
            <a:ext cx="11005820" cy="4904105"/>
          </a:xfrm>
          <a:prstGeom prst="rect">
            <a:avLst/>
          </a:prstGeom>
        </p:spPr>
        <p:txBody>
          <a:bodyPr vert="horz" wrap="square" lIns="0" tIns="13335" rIns="0" bIns="0" rtlCol="0">
            <a:spAutoFit/>
          </a:bodyPr>
          <a:lstStyle/>
          <a:p>
            <a:pPr marL="12700" marR="236854">
              <a:lnSpc>
                <a:spcPct val="100000"/>
              </a:lnSpc>
              <a:spcBef>
                <a:spcPts val="105"/>
              </a:spcBef>
            </a:pPr>
            <a:r>
              <a:rPr sz="2000" b="1" spc="-5" dirty="0">
                <a:latin typeface="Calibri"/>
                <a:cs typeface="Calibri"/>
              </a:rPr>
              <a:t>-Counseling all women </a:t>
            </a:r>
            <a:r>
              <a:rPr sz="2000" b="1" dirty="0">
                <a:latin typeface="Calibri"/>
                <a:cs typeface="Calibri"/>
              </a:rPr>
              <a:t>of </a:t>
            </a:r>
            <a:r>
              <a:rPr sz="2000" b="1" spc="-5" dirty="0">
                <a:latin typeface="Calibri"/>
                <a:cs typeface="Calibri"/>
              </a:rPr>
              <a:t>childbearing </a:t>
            </a:r>
            <a:r>
              <a:rPr sz="2000" b="1" spc="-10" dirty="0">
                <a:latin typeface="Calibri"/>
                <a:cs typeface="Calibri"/>
              </a:rPr>
              <a:t>age </a:t>
            </a:r>
            <a:r>
              <a:rPr sz="2000" b="1" dirty="0">
                <a:latin typeface="Calibri"/>
                <a:cs typeface="Calibri"/>
              </a:rPr>
              <a:t>about </a:t>
            </a:r>
            <a:r>
              <a:rPr sz="2000" b="1" spc="-5" dirty="0">
                <a:latin typeface="Calibri"/>
                <a:cs typeface="Calibri"/>
              </a:rPr>
              <a:t>potential future pregnancies </a:t>
            </a:r>
            <a:r>
              <a:rPr sz="2000" b="1" dirty="0">
                <a:latin typeface="Calibri"/>
                <a:cs typeface="Calibri"/>
              </a:rPr>
              <a:t>is </a:t>
            </a:r>
            <a:r>
              <a:rPr sz="2000" b="1" spc="-5" dirty="0">
                <a:latin typeface="Calibri"/>
                <a:cs typeface="Calibri"/>
              </a:rPr>
              <a:t>important </a:t>
            </a:r>
            <a:r>
              <a:rPr sz="2000" b="1" dirty="0">
                <a:latin typeface="Calibri"/>
                <a:cs typeface="Calibri"/>
              </a:rPr>
              <a:t>because </a:t>
            </a:r>
            <a:r>
              <a:rPr sz="2000" b="1" spc="5" dirty="0">
                <a:latin typeface="Calibri"/>
                <a:cs typeface="Calibri"/>
              </a:rPr>
              <a:t> </a:t>
            </a:r>
            <a:r>
              <a:rPr sz="2000" b="1" spc="-10" dirty="0">
                <a:latin typeface="Calibri"/>
                <a:cs typeface="Calibri"/>
              </a:rPr>
              <a:t>approximately </a:t>
            </a:r>
            <a:r>
              <a:rPr sz="2000" b="1" dirty="0">
                <a:latin typeface="Calibri"/>
                <a:cs typeface="Calibri"/>
              </a:rPr>
              <a:t>one-half of </a:t>
            </a:r>
            <a:r>
              <a:rPr sz="2000" b="1" spc="-5" dirty="0">
                <a:latin typeface="Calibri"/>
                <a:cs typeface="Calibri"/>
              </a:rPr>
              <a:t>pregnancies </a:t>
            </a:r>
            <a:r>
              <a:rPr sz="2000" b="1" spc="-15" dirty="0">
                <a:latin typeface="Calibri"/>
                <a:cs typeface="Calibri"/>
              </a:rPr>
              <a:t>are </a:t>
            </a:r>
            <a:r>
              <a:rPr sz="2000" b="1" dirty="0">
                <a:latin typeface="Calibri"/>
                <a:cs typeface="Calibri"/>
              </a:rPr>
              <a:t>unplanned and the </a:t>
            </a:r>
            <a:r>
              <a:rPr sz="2000" b="1" spc="-5" dirty="0">
                <a:latin typeface="Calibri"/>
                <a:cs typeface="Calibri"/>
              </a:rPr>
              <a:t>risks </a:t>
            </a:r>
            <a:r>
              <a:rPr sz="2000" b="1" dirty="0">
                <a:latin typeface="Calibri"/>
                <a:cs typeface="Calibri"/>
              </a:rPr>
              <a:t>of </a:t>
            </a:r>
            <a:r>
              <a:rPr sz="2000" b="1" spc="-5" dirty="0">
                <a:latin typeface="Calibri"/>
                <a:cs typeface="Calibri"/>
              </a:rPr>
              <a:t>complications can </a:t>
            </a:r>
            <a:r>
              <a:rPr sz="2000" b="1" dirty="0">
                <a:latin typeface="Calibri"/>
                <a:cs typeface="Calibri"/>
              </a:rPr>
              <a:t>be </a:t>
            </a:r>
            <a:r>
              <a:rPr sz="2000" b="1" spc="-10" dirty="0">
                <a:latin typeface="Calibri"/>
                <a:cs typeface="Calibri"/>
              </a:rPr>
              <a:t>minimized </a:t>
            </a:r>
            <a:r>
              <a:rPr sz="2000" b="1" spc="-440" dirty="0">
                <a:latin typeface="Calibri"/>
                <a:cs typeface="Calibri"/>
              </a:rPr>
              <a:t> </a:t>
            </a:r>
            <a:r>
              <a:rPr sz="2000" b="1" spc="-5" dirty="0">
                <a:latin typeface="Calibri"/>
                <a:cs typeface="Calibri"/>
              </a:rPr>
              <a:t>by</a:t>
            </a:r>
            <a:r>
              <a:rPr sz="2000" b="1" spc="-10" dirty="0">
                <a:latin typeface="Calibri"/>
                <a:cs typeface="Calibri"/>
              </a:rPr>
              <a:t> interventions</a:t>
            </a:r>
            <a:r>
              <a:rPr sz="2000" b="1" dirty="0">
                <a:latin typeface="Calibri"/>
                <a:cs typeface="Calibri"/>
              </a:rPr>
              <a:t> </a:t>
            </a:r>
            <a:r>
              <a:rPr sz="2000" b="1" spc="-15" dirty="0">
                <a:latin typeface="Calibri"/>
                <a:cs typeface="Calibri"/>
              </a:rPr>
              <a:t>before</a:t>
            </a:r>
            <a:r>
              <a:rPr sz="2000" b="1" spc="-5" dirty="0">
                <a:latin typeface="Calibri"/>
                <a:cs typeface="Calibri"/>
              </a:rPr>
              <a:t> </a:t>
            </a:r>
            <a:r>
              <a:rPr sz="2000" b="1" dirty="0">
                <a:latin typeface="Calibri"/>
                <a:cs typeface="Calibri"/>
              </a:rPr>
              <a:t>and </a:t>
            </a:r>
            <a:r>
              <a:rPr sz="2000" b="1" spc="-5" dirty="0">
                <a:latin typeface="Calibri"/>
                <a:cs typeface="Calibri"/>
              </a:rPr>
              <a:t>early</a:t>
            </a:r>
            <a:r>
              <a:rPr sz="2000" b="1" spc="-10" dirty="0">
                <a:latin typeface="Calibri"/>
                <a:cs typeface="Calibri"/>
              </a:rPr>
              <a:t> </a:t>
            </a:r>
            <a:r>
              <a:rPr sz="2000" b="1" dirty="0">
                <a:latin typeface="Calibri"/>
                <a:cs typeface="Calibri"/>
              </a:rPr>
              <a:t>on</a:t>
            </a:r>
            <a:r>
              <a:rPr sz="2000" b="1" spc="-5" dirty="0">
                <a:latin typeface="Calibri"/>
                <a:cs typeface="Calibri"/>
              </a:rPr>
              <a:t> </a:t>
            </a:r>
            <a:r>
              <a:rPr sz="2000" b="1" dirty="0">
                <a:latin typeface="Calibri"/>
                <a:cs typeface="Calibri"/>
              </a:rPr>
              <a:t>in</a:t>
            </a:r>
            <a:r>
              <a:rPr sz="2000" b="1" spc="-5" dirty="0">
                <a:latin typeface="Calibri"/>
                <a:cs typeface="Calibri"/>
              </a:rPr>
              <a:t> </a:t>
            </a:r>
            <a:r>
              <a:rPr sz="2000" b="1" spc="-20" dirty="0">
                <a:latin typeface="Calibri"/>
                <a:cs typeface="Calibri"/>
              </a:rPr>
              <a:t>pregnancy.</a:t>
            </a:r>
            <a:endParaRPr sz="2000">
              <a:latin typeface="Calibri"/>
              <a:cs typeface="Calibri"/>
            </a:endParaRPr>
          </a:p>
          <a:p>
            <a:pPr>
              <a:lnSpc>
                <a:spcPct val="100000"/>
              </a:lnSpc>
              <a:spcBef>
                <a:spcPts val="15"/>
              </a:spcBef>
            </a:pPr>
            <a:endParaRPr sz="1950">
              <a:latin typeface="Calibri"/>
              <a:cs typeface="Calibri"/>
            </a:endParaRPr>
          </a:p>
          <a:p>
            <a:pPr marL="12700">
              <a:lnSpc>
                <a:spcPct val="100000"/>
              </a:lnSpc>
            </a:pPr>
            <a:r>
              <a:rPr sz="2000" b="1" spc="-10" dirty="0">
                <a:latin typeface="Calibri"/>
                <a:cs typeface="Calibri"/>
              </a:rPr>
              <a:t>-Therefore,</a:t>
            </a:r>
            <a:r>
              <a:rPr sz="2000" b="1" dirty="0">
                <a:latin typeface="Calibri"/>
                <a:cs typeface="Calibri"/>
              </a:rPr>
              <a:t> </a:t>
            </a:r>
            <a:r>
              <a:rPr sz="2000" b="1" spc="-5" dirty="0">
                <a:latin typeface="Calibri"/>
                <a:cs typeface="Calibri"/>
              </a:rPr>
              <a:t>clinicians</a:t>
            </a:r>
            <a:r>
              <a:rPr sz="2000" b="1" spc="-20" dirty="0">
                <a:latin typeface="Calibri"/>
                <a:cs typeface="Calibri"/>
              </a:rPr>
              <a:t> </a:t>
            </a:r>
            <a:r>
              <a:rPr sz="2000" b="1" dirty="0">
                <a:latin typeface="Calibri"/>
                <a:cs typeface="Calibri"/>
              </a:rPr>
              <a:t>should</a:t>
            </a:r>
            <a:r>
              <a:rPr sz="2000" b="1" spc="-20" dirty="0">
                <a:latin typeface="Calibri"/>
                <a:cs typeface="Calibri"/>
              </a:rPr>
              <a:t> </a:t>
            </a:r>
            <a:r>
              <a:rPr sz="2000" b="1" dirty="0">
                <a:latin typeface="Calibri"/>
                <a:cs typeface="Calibri"/>
              </a:rPr>
              <a:t>discuss</a:t>
            </a:r>
            <a:r>
              <a:rPr sz="2000" b="1" spc="-25" dirty="0">
                <a:latin typeface="Calibri"/>
                <a:cs typeface="Calibri"/>
              </a:rPr>
              <a:t> </a:t>
            </a:r>
            <a:r>
              <a:rPr sz="2000" b="1" dirty="0">
                <a:latin typeface="Calibri"/>
                <a:cs typeface="Calibri"/>
              </a:rPr>
              <a:t>the </a:t>
            </a:r>
            <a:r>
              <a:rPr sz="2000" b="1" spc="-5" dirty="0">
                <a:latin typeface="Calibri"/>
                <a:cs typeface="Calibri"/>
              </a:rPr>
              <a:t>importance</a:t>
            </a:r>
            <a:r>
              <a:rPr sz="2000" b="1" spc="-10" dirty="0">
                <a:latin typeface="Calibri"/>
                <a:cs typeface="Calibri"/>
              </a:rPr>
              <a:t> </a:t>
            </a:r>
            <a:r>
              <a:rPr sz="2000" b="1" dirty="0">
                <a:latin typeface="Calibri"/>
                <a:cs typeface="Calibri"/>
              </a:rPr>
              <a:t>of</a:t>
            </a:r>
            <a:r>
              <a:rPr sz="2000" b="1" spc="5" dirty="0">
                <a:latin typeface="Calibri"/>
                <a:cs typeface="Calibri"/>
              </a:rPr>
              <a:t> </a:t>
            </a:r>
            <a:r>
              <a:rPr sz="2000" b="1" dirty="0">
                <a:latin typeface="Calibri"/>
                <a:cs typeface="Calibri"/>
              </a:rPr>
              <a:t>planning</a:t>
            </a:r>
            <a:r>
              <a:rPr sz="2000" b="1" spc="-35" dirty="0">
                <a:latin typeface="Calibri"/>
                <a:cs typeface="Calibri"/>
              </a:rPr>
              <a:t> </a:t>
            </a:r>
            <a:r>
              <a:rPr sz="2000" b="1" dirty="0">
                <a:latin typeface="Calibri"/>
                <a:cs typeface="Calibri"/>
              </a:rPr>
              <a:t>a </a:t>
            </a:r>
            <a:r>
              <a:rPr sz="2000" b="1" spc="-5" dirty="0">
                <a:latin typeface="Calibri"/>
                <a:cs typeface="Calibri"/>
              </a:rPr>
              <a:t>pregnancy</a:t>
            </a:r>
            <a:r>
              <a:rPr sz="2000" b="1" spc="10" dirty="0">
                <a:latin typeface="Calibri"/>
                <a:cs typeface="Calibri"/>
              </a:rPr>
              <a:t> </a:t>
            </a:r>
            <a:r>
              <a:rPr sz="2000" b="1" spc="-10" dirty="0">
                <a:latin typeface="Calibri"/>
                <a:cs typeface="Calibri"/>
              </a:rPr>
              <a:t>for</a:t>
            </a:r>
            <a:r>
              <a:rPr sz="2000" b="1" spc="10" dirty="0">
                <a:latin typeface="Calibri"/>
                <a:cs typeface="Calibri"/>
              </a:rPr>
              <a:t> </a:t>
            </a:r>
            <a:r>
              <a:rPr sz="2000" b="1" spc="-5" dirty="0">
                <a:latin typeface="Calibri"/>
                <a:cs typeface="Calibri"/>
              </a:rPr>
              <a:t>women</a:t>
            </a:r>
            <a:r>
              <a:rPr sz="2000" b="1" spc="-15" dirty="0">
                <a:latin typeface="Calibri"/>
                <a:cs typeface="Calibri"/>
              </a:rPr>
              <a:t> </a:t>
            </a:r>
            <a:r>
              <a:rPr sz="2000" b="1" dirty="0">
                <a:latin typeface="Calibri"/>
                <a:cs typeface="Calibri"/>
              </a:rPr>
              <a:t>with</a:t>
            </a:r>
            <a:r>
              <a:rPr sz="2000" b="1" spc="-10" dirty="0">
                <a:latin typeface="Calibri"/>
                <a:cs typeface="Calibri"/>
              </a:rPr>
              <a:t> epilepsy</a:t>
            </a:r>
            <a:endParaRPr sz="2000">
              <a:latin typeface="Calibri"/>
              <a:cs typeface="Calibri"/>
            </a:endParaRPr>
          </a:p>
          <a:p>
            <a:pPr marL="12700">
              <a:lnSpc>
                <a:spcPct val="100000"/>
              </a:lnSpc>
              <a:spcBef>
                <a:spcPts val="5"/>
              </a:spcBef>
            </a:pPr>
            <a:r>
              <a:rPr sz="2000" b="1" spc="-5" dirty="0">
                <a:latin typeface="Calibri"/>
                <a:cs typeface="Calibri"/>
              </a:rPr>
              <a:t>who</a:t>
            </a:r>
            <a:r>
              <a:rPr sz="2000" b="1" spc="-20" dirty="0">
                <a:latin typeface="Calibri"/>
                <a:cs typeface="Calibri"/>
              </a:rPr>
              <a:t> </a:t>
            </a:r>
            <a:r>
              <a:rPr sz="2000" b="1" spc="-10" dirty="0">
                <a:latin typeface="Calibri"/>
                <a:cs typeface="Calibri"/>
              </a:rPr>
              <a:t>are </a:t>
            </a:r>
            <a:r>
              <a:rPr sz="2000" b="1" dirty="0">
                <a:latin typeface="Calibri"/>
                <a:cs typeface="Calibri"/>
              </a:rPr>
              <a:t>of</a:t>
            </a:r>
            <a:r>
              <a:rPr sz="2000" b="1" spc="-10" dirty="0">
                <a:latin typeface="Calibri"/>
                <a:cs typeface="Calibri"/>
              </a:rPr>
              <a:t> </a:t>
            </a:r>
            <a:r>
              <a:rPr sz="2000" b="1" dirty="0">
                <a:latin typeface="Calibri"/>
                <a:cs typeface="Calibri"/>
              </a:rPr>
              <a:t>childbearing</a:t>
            </a:r>
            <a:r>
              <a:rPr sz="2000" b="1" spc="-30" dirty="0">
                <a:latin typeface="Calibri"/>
                <a:cs typeface="Calibri"/>
              </a:rPr>
              <a:t> </a:t>
            </a:r>
            <a:r>
              <a:rPr sz="2000" b="1" spc="-5" dirty="0">
                <a:latin typeface="Calibri"/>
                <a:cs typeface="Calibri"/>
              </a:rPr>
              <a:t>potential</a:t>
            </a:r>
            <a:r>
              <a:rPr sz="2000" b="1" spc="-40" dirty="0">
                <a:latin typeface="Calibri"/>
                <a:cs typeface="Calibri"/>
              </a:rPr>
              <a:t> </a:t>
            </a:r>
            <a:r>
              <a:rPr sz="2000" b="1" spc="-15" dirty="0">
                <a:latin typeface="Calibri"/>
                <a:cs typeface="Calibri"/>
              </a:rPr>
              <a:t>at</a:t>
            </a:r>
            <a:r>
              <a:rPr sz="2000" b="1" spc="-5" dirty="0">
                <a:latin typeface="Calibri"/>
                <a:cs typeface="Calibri"/>
              </a:rPr>
              <a:t> each</a:t>
            </a:r>
            <a:r>
              <a:rPr sz="2000" b="1" spc="-10" dirty="0">
                <a:latin typeface="Calibri"/>
                <a:cs typeface="Calibri"/>
              </a:rPr>
              <a:t> </a:t>
            </a:r>
            <a:r>
              <a:rPr sz="2000" b="1" spc="-5" dirty="0">
                <a:latin typeface="Calibri"/>
                <a:cs typeface="Calibri"/>
              </a:rPr>
              <a:t>visit.</a:t>
            </a:r>
            <a:endParaRPr sz="2000">
              <a:latin typeface="Calibri"/>
              <a:cs typeface="Calibri"/>
            </a:endParaRPr>
          </a:p>
          <a:p>
            <a:pPr>
              <a:lnSpc>
                <a:spcPct val="100000"/>
              </a:lnSpc>
              <a:spcBef>
                <a:spcPts val="20"/>
              </a:spcBef>
            </a:pPr>
            <a:endParaRPr sz="1950">
              <a:latin typeface="Calibri"/>
              <a:cs typeface="Calibri"/>
            </a:endParaRPr>
          </a:p>
          <a:p>
            <a:pPr marL="12700" marR="390525">
              <a:lnSpc>
                <a:spcPct val="100000"/>
              </a:lnSpc>
            </a:pPr>
            <a:r>
              <a:rPr sz="2000" b="1" dirty="0">
                <a:latin typeface="Calibri"/>
                <a:cs typeface="Calibri"/>
              </a:rPr>
              <a:t>-Such counseling should include </a:t>
            </a:r>
            <a:r>
              <a:rPr sz="2000" b="1" spc="-5" dirty="0">
                <a:solidFill>
                  <a:srgbClr val="006FC0"/>
                </a:solidFill>
                <a:latin typeface="Calibri"/>
                <a:cs typeface="Calibri"/>
              </a:rPr>
              <a:t>information </a:t>
            </a:r>
            <a:r>
              <a:rPr sz="2000" b="1" dirty="0">
                <a:solidFill>
                  <a:srgbClr val="006FC0"/>
                </a:solidFill>
                <a:latin typeface="Calibri"/>
                <a:cs typeface="Calibri"/>
              </a:rPr>
              <a:t>about birth </a:t>
            </a:r>
            <a:r>
              <a:rPr sz="2000" b="1" spc="-10" dirty="0">
                <a:solidFill>
                  <a:srgbClr val="006FC0"/>
                </a:solidFill>
                <a:latin typeface="Calibri"/>
                <a:cs typeface="Calibri"/>
              </a:rPr>
              <a:t>control, </a:t>
            </a:r>
            <a:r>
              <a:rPr sz="2000" b="1" dirty="0">
                <a:solidFill>
                  <a:srgbClr val="006FC0"/>
                </a:solidFill>
                <a:latin typeface="Calibri"/>
                <a:cs typeface="Calibri"/>
              </a:rPr>
              <a:t>the </a:t>
            </a:r>
            <a:r>
              <a:rPr sz="2000" b="1" spc="-10" dirty="0">
                <a:solidFill>
                  <a:srgbClr val="006FC0"/>
                </a:solidFill>
                <a:latin typeface="Calibri"/>
                <a:cs typeface="Calibri"/>
              </a:rPr>
              <a:t>potential </a:t>
            </a:r>
            <a:r>
              <a:rPr sz="2000" b="1" dirty="0">
                <a:solidFill>
                  <a:srgbClr val="006FC0"/>
                </a:solidFill>
                <a:latin typeface="Calibri"/>
                <a:cs typeface="Calibri"/>
              </a:rPr>
              <a:t>of </a:t>
            </a:r>
            <a:r>
              <a:rPr sz="2000" b="1" spc="-5" dirty="0">
                <a:solidFill>
                  <a:srgbClr val="006FC0"/>
                </a:solidFill>
                <a:latin typeface="Calibri"/>
                <a:cs typeface="Calibri"/>
              </a:rPr>
              <a:t>antiseizure </a:t>
            </a:r>
            <a:r>
              <a:rPr sz="2000" b="1" dirty="0">
                <a:solidFill>
                  <a:srgbClr val="006FC0"/>
                </a:solidFill>
                <a:latin typeface="Calibri"/>
                <a:cs typeface="Calibri"/>
              </a:rPr>
              <a:t> </a:t>
            </a:r>
            <a:r>
              <a:rPr sz="2000" b="1" spc="-5" dirty="0">
                <a:solidFill>
                  <a:srgbClr val="006FC0"/>
                </a:solidFill>
                <a:latin typeface="Calibri"/>
                <a:cs typeface="Calibri"/>
              </a:rPr>
              <a:t>medications </a:t>
            </a:r>
            <a:r>
              <a:rPr sz="2000" b="1" dirty="0">
                <a:solidFill>
                  <a:srgbClr val="006FC0"/>
                </a:solidFill>
                <a:latin typeface="Calibri"/>
                <a:cs typeface="Calibri"/>
              </a:rPr>
              <a:t>(ASMs) </a:t>
            </a:r>
            <a:r>
              <a:rPr sz="2000" b="1" spc="-15" dirty="0">
                <a:solidFill>
                  <a:srgbClr val="006FC0"/>
                </a:solidFill>
                <a:latin typeface="Calibri"/>
                <a:cs typeface="Calibri"/>
              </a:rPr>
              <a:t>to </a:t>
            </a:r>
            <a:r>
              <a:rPr sz="2000" b="1" spc="-5" dirty="0">
                <a:solidFill>
                  <a:srgbClr val="006FC0"/>
                </a:solidFill>
                <a:latin typeface="Calibri"/>
                <a:cs typeface="Calibri"/>
              </a:rPr>
              <a:t>cause </a:t>
            </a:r>
            <a:r>
              <a:rPr sz="2000" b="1" spc="-10" dirty="0">
                <a:solidFill>
                  <a:srgbClr val="006FC0"/>
                </a:solidFill>
                <a:latin typeface="Calibri"/>
                <a:cs typeface="Calibri"/>
              </a:rPr>
              <a:t>contraceptive failure, contraceptive </a:t>
            </a:r>
            <a:r>
              <a:rPr sz="2000" b="1" spc="-5" dirty="0">
                <a:solidFill>
                  <a:srgbClr val="006FC0"/>
                </a:solidFill>
                <a:latin typeface="Calibri"/>
                <a:cs typeface="Calibri"/>
              </a:rPr>
              <a:t>efficacy </a:t>
            </a:r>
            <a:r>
              <a:rPr sz="2000" b="1" dirty="0">
                <a:solidFill>
                  <a:srgbClr val="006FC0"/>
                </a:solidFill>
                <a:latin typeface="Calibri"/>
                <a:cs typeface="Calibri"/>
              </a:rPr>
              <a:t>considering the </a:t>
            </a:r>
            <a:r>
              <a:rPr sz="2000" b="1" spc="-5" dirty="0">
                <a:solidFill>
                  <a:srgbClr val="006FC0"/>
                </a:solidFill>
                <a:latin typeface="Calibri"/>
                <a:cs typeface="Calibri"/>
              </a:rPr>
              <a:t>ASM </a:t>
            </a:r>
            <a:r>
              <a:rPr sz="2000" b="1" dirty="0">
                <a:solidFill>
                  <a:srgbClr val="006FC0"/>
                </a:solidFill>
                <a:latin typeface="Calibri"/>
                <a:cs typeface="Calibri"/>
              </a:rPr>
              <a:t> </a:t>
            </a:r>
            <a:r>
              <a:rPr sz="2000" b="1" spc="-5" dirty="0">
                <a:solidFill>
                  <a:srgbClr val="006FC0"/>
                </a:solidFill>
                <a:latin typeface="Calibri"/>
                <a:cs typeface="Calibri"/>
              </a:rPr>
              <a:t>prescribed, </a:t>
            </a:r>
            <a:r>
              <a:rPr sz="2000" b="1" dirty="0">
                <a:solidFill>
                  <a:srgbClr val="006FC0"/>
                </a:solidFill>
                <a:latin typeface="Calibri"/>
                <a:cs typeface="Calibri"/>
              </a:rPr>
              <a:t>the </a:t>
            </a:r>
            <a:r>
              <a:rPr sz="2000" b="1" spc="-5" dirty="0">
                <a:solidFill>
                  <a:srgbClr val="006FC0"/>
                </a:solidFill>
                <a:latin typeface="Calibri"/>
                <a:cs typeface="Calibri"/>
              </a:rPr>
              <a:t>risks </a:t>
            </a:r>
            <a:r>
              <a:rPr sz="2000" b="1" dirty="0">
                <a:solidFill>
                  <a:srgbClr val="006FC0"/>
                </a:solidFill>
                <a:latin typeface="Calibri"/>
                <a:cs typeface="Calibri"/>
              </a:rPr>
              <a:t>of ASMs on </a:t>
            </a:r>
            <a:r>
              <a:rPr sz="2000" b="1" spc="-5" dirty="0">
                <a:solidFill>
                  <a:srgbClr val="006FC0"/>
                </a:solidFill>
                <a:latin typeface="Calibri"/>
                <a:cs typeface="Calibri"/>
              </a:rPr>
              <a:t>pregnancy outcomes, </a:t>
            </a:r>
            <a:r>
              <a:rPr sz="2000" b="1" dirty="0">
                <a:solidFill>
                  <a:srgbClr val="006FC0"/>
                </a:solidFill>
                <a:latin typeface="Calibri"/>
                <a:cs typeface="Calibri"/>
              </a:rPr>
              <a:t>possible </a:t>
            </a:r>
            <a:r>
              <a:rPr sz="2000" b="1" spc="-5" dirty="0">
                <a:solidFill>
                  <a:srgbClr val="006FC0"/>
                </a:solidFill>
                <a:latin typeface="Calibri"/>
                <a:cs typeface="Calibri"/>
              </a:rPr>
              <a:t>changes </a:t>
            </a:r>
            <a:r>
              <a:rPr sz="2000" b="1" dirty="0">
                <a:solidFill>
                  <a:srgbClr val="006FC0"/>
                </a:solidFill>
                <a:latin typeface="Calibri"/>
                <a:cs typeface="Calibri"/>
              </a:rPr>
              <a:t>needed </a:t>
            </a:r>
            <a:r>
              <a:rPr sz="2000" b="1" spc="-10" dirty="0">
                <a:solidFill>
                  <a:srgbClr val="006FC0"/>
                </a:solidFill>
                <a:latin typeface="Calibri"/>
                <a:cs typeface="Calibri"/>
              </a:rPr>
              <a:t>to </a:t>
            </a:r>
            <a:r>
              <a:rPr sz="2000" b="1" spc="-5" dirty="0">
                <a:solidFill>
                  <a:srgbClr val="006FC0"/>
                </a:solidFill>
                <a:latin typeface="Calibri"/>
                <a:cs typeface="Calibri"/>
              </a:rPr>
              <a:t>optimize </a:t>
            </a:r>
            <a:r>
              <a:rPr sz="2000" b="1" dirty="0">
                <a:solidFill>
                  <a:srgbClr val="006FC0"/>
                </a:solidFill>
                <a:latin typeface="Calibri"/>
                <a:cs typeface="Calibri"/>
              </a:rPr>
              <a:t>the ASM </a:t>
            </a:r>
            <a:r>
              <a:rPr sz="2000" b="1" spc="-440" dirty="0">
                <a:solidFill>
                  <a:srgbClr val="006FC0"/>
                </a:solidFill>
                <a:latin typeface="Calibri"/>
                <a:cs typeface="Calibri"/>
              </a:rPr>
              <a:t> </a:t>
            </a:r>
            <a:r>
              <a:rPr sz="2000" b="1" spc="-10" dirty="0">
                <a:solidFill>
                  <a:srgbClr val="006FC0"/>
                </a:solidFill>
                <a:latin typeface="Calibri"/>
                <a:cs typeface="Calibri"/>
              </a:rPr>
              <a:t>regimen, </a:t>
            </a:r>
            <a:r>
              <a:rPr sz="2000" b="1" dirty="0">
                <a:solidFill>
                  <a:srgbClr val="006FC0"/>
                </a:solidFill>
                <a:latin typeface="Calibri"/>
                <a:cs typeface="Calibri"/>
              </a:rPr>
              <a:t>and</a:t>
            </a:r>
            <a:r>
              <a:rPr sz="2000" b="1" spc="-5" dirty="0">
                <a:solidFill>
                  <a:srgbClr val="006FC0"/>
                </a:solidFill>
                <a:latin typeface="Calibri"/>
                <a:cs typeface="Calibri"/>
              </a:rPr>
              <a:t> </a:t>
            </a:r>
            <a:r>
              <a:rPr sz="2000" b="1" dirty="0">
                <a:solidFill>
                  <a:srgbClr val="006FC0"/>
                </a:solidFill>
                <a:latin typeface="Calibri"/>
                <a:cs typeface="Calibri"/>
              </a:rPr>
              <a:t>the</a:t>
            </a:r>
            <a:r>
              <a:rPr sz="2000" b="1" spc="5" dirty="0">
                <a:solidFill>
                  <a:srgbClr val="006FC0"/>
                </a:solidFill>
                <a:latin typeface="Calibri"/>
                <a:cs typeface="Calibri"/>
              </a:rPr>
              <a:t> </a:t>
            </a:r>
            <a:r>
              <a:rPr sz="2000" b="1" spc="-5" dirty="0">
                <a:solidFill>
                  <a:srgbClr val="006FC0"/>
                </a:solidFill>
                <a:latin typeface="Calibri"/>
                <a:cs typeface="Calibri"/>
              </a:rPr>
              <a:t>importance</a:t>
            </a:r>
            <a:r>
              <a:rPr sz="2000" b="1" spc="-15" dirty="0">
                <a:solidFill>
                  <a:srgbClr val="006FC0"/>
                </a:solidFill>
                <a:latin typeface="Calibri"/>
                <a:cs typeface="Calibri"/>
              </a:rPr>
              <a:t> </a:t>
            </a:r>
            <a:r>
              <a:rPr sz="2000" b="1" dirty="0">
                <a:solidFill>
                  <a:srgbClr val="006FC0"/>
                </a:solidFill>
                <a:latin typeface="Calibri"/>
                <a:cs typeface="Calibri"/>
              </a:rPr>
              <a:t>of</a:t>
            </a:r>
            <a:r>
              <a:rPr sz="2000" b="1" spc="5" dirty="0">
                <a:solidFill>
                  <a:srgbClr val="006FC0"/>
                </a:solidFill>
                <a:latin typeface="Calibri"/>
                <a:cs typeface="Calibri"/>
              </a:rPr>
              <a:t> </a:t>
            </a:r>
            <a:r>
              <a:rPr sz="2000" b="1" spc="-10" dirty="0">
                <a:solidFill>
                  <a:srgbClr val="006FC0"/>
                </a:solidFill>
                <a:latin typeface="Calibri"/>
                <a:cs typeface="Calibri"/>
              </a:rPr>
              <a:t>folic</a:t>
            </a:r>
            <a:r>
              <a:rPr sz="2000" b="1" dirty="0">
                <a:solidFill>
                  <a:srgbClr val="006FC0"/>
                </a:solidFill>
                <a:latin typeface="Calibri"/>
                <a:cs typeface="Calibri"/>
              </a:rPr>
              <a:t> acid</a:t>
            </a:r>
            <a:r>
              <a:rPr sz="2000" b="1" spc="-15" dirty="0">
                <a:solidFill>
                  <a:srgbClr val="006FC0"/>
                </a:solidFill>
                <a:latin typeface="Calibri"/>
                <a:cs typeface="Calibri"/>
              </a:rPr>
              <a:t> </a:t>
            </a:r>
            <a:r>
              <a:rPr sz="2000" b="1" spc="-5" dirty="0">
                <a:solidFill>
                  <a:srgbClr val="006FC0"/>
                </a:solidFill>
                <a:latin typeface="Calibri"/>
                <a:cs typeface="Calibri"/>
              </a:rPr>
              <a:t>supplementation</a:t>
            </a:r>
            <a:r>
              <a:rPr sz="2000" b="1" spc="-25" dirty="0">
                <a:solidFill>
                  <a:srgbClr val="006FC0"/>
                </a:solidFill>
                <a:latin typeface="Calibri"/>
                <a:cs typeface="Calibri"/>
              </a:rPr>
              <a:t> </a:t>
            </a:r>
            <a:r>
              <a:rPr sz="2000" b="1" spc="-15" dirty="0">
                <a:solidFill>
                  <a:srgbClr val="006FC0"/>
                </a:solidFill>
                <a:latin typeface="Calibri"/>
                <a:cs typeface="Calibri"/>
              </a:rPr>
              <a:t>to prevent</a:t>
            </a:r>
            <a:r>
              <a:rPr sz="2000" b="1" spc="20" dirty="0">
                <a:solidFill>
                  <a:srgbClr val="006FC0"/>
                </a:solidFill>
                <a:latin typeface="Calibri"/>
                <a:cs typeface="Calibri"/>
              </a:rPr>
              <a:t> </a:t>
            </a:r>
            <a:r>
              <a:rPr sz="2000" b="1" spc="-10" dirty="0">
                <a:solidFill>
                  <a:srgbClr val="006FC0"/>
                </a:solidFill>
                <a:latin typeface="Calibri"/>
                <a:cs typeface="Calibri"/>
              </a:rPr>
              <a:t>neural</a:t>
            </a:r>
            <a:r>
              <a:rPr sz="2000" b="1" dirty="0">
                <a:solidFill>
                  <a:srgbClr val="006FC0"/>
                </a:solidFill>
                <a:latin typeface="Calibri"/>
                <a:cs typeface="Calibri"/>
              </a:rPr>
              <a:t> tube</a:t>
            </a:r>
            <a:r>
              <a:rPr sz="2000" b="1" spc="-15" dirty="0">
                <a:solidFill>
                  <a:srgbClr val="006FC0"/>
                </a:solidFill>
                <a:latin typeface="Calibri"/>
                <a:cs typeface="Calibri"/>
              </a:rPr>
              <a:t> </a:t>
            </a:r>
            <a:r>
              <a:rPr sz="2000" b="1" spc="-10" dirty="0">
                <a:solidFill>
                  <a:srgbClr val="006FC0"/>
                </a:solidFill>
                <a:latin typeface="Calibri"/>
                <a:cs typeface="Calibri"/>
              </a:rPr>
              <a:t>defects</a:t>
            </a:r>
            <a:r>
              <a:rPr sz="2000" b="1" spc="-10" dirty="0">
                <a:latin typeface="Calibri"/>
                <a:cs typeface="Calibri"/>
              </a:rPr>
              <a:t>.</a:t>
            </a:r>
            <a:endParaRPr sz="2000">
              <a:latin typeface="Calibri"/>
              <a:cs typeface="Calibri"/>
            </a:endParaRPr>
          </a:p>
          <a:p>
            <a:pPr>
              <a:lnSpc>
                <a:spcPct val="100000"/>
              </a:lnSpc>
              <a:spcBef>
                <a:spcPts val="20"/>
              </a:spcBef>
            </a:pPr>
            <a:endParaRPr sz="1950">
              <a:latin typeface="Calibri"/>
              <a:cs typeface="Calibri"/>
            </a:endParaRPr>
          </a:p>
          <a:p>
            <a:pPr marL="12700" marR="5080">
              <a:lnSpc>
                <a:spcPct val="100000"/>
              </a:lnSpc>
            </a:pPr>
            <a:r>
              <a:rPr sz="2000" b="1" spc="-5" dirty="0">
                <a:latin typeface="Calibri"/>
                <a:cs typeface="Calibri"/>
              </a:rPr>
              <a:t>-For women taking </a:t>
            </a:r>
            <a:r>
              <a:rPr sz="2000" b="1" dirty="0">
                <a:latin typeface="Calibri"/>
                <a:cs typeface="Calibri"/>
              </a:rPr>
              <a:t>hormonal </a:t>
            </a:r>
            <a:r>
              <a:rPr sz="2000" b="1" spc="-10" dirty="0">
                <a:latin typeface="Calibri"/>
                <a:cs typeface="Calibri"/>
              </a:rPr>
              <a:t>contraceptives, </a:t>
            </a:r>
            <a:r>
              <a:rPr sz="2000" b="1" dirty="0">
                <a:latin typeface="Calibri"/>
                <a:cs typeface="Calibri"/>
              </a:rPr>
              <a:t>the use of </a:t>
            </a:r>
            <a:r>
              <a:rPr sz="2000" b="1" spc="-5" dirty="0">
                <a:latin typeface="Calibri"/>
                <a:cs typeface="Calibri"/>
              </a:rPr>
              <a:t>enzyme-inducing </a:t>
            </a:r>
            <a:r>
              <a:rPr sz="2000" b="1" dirty="0">
                <a:latin typeface="Calibri"/>
                <a:cs typeface="Calibri"/>
              </a:rPr>
              <a:t>ASMs is </a:t>
            </a:r>
            <a:r>
              <a:rPr sz="2000" b="1" spc="-5" dirty="0">
                <a:latin typeface="Calibri"/>
                <a:cs typeface="Calibri"/>
              </a:rPr>
              <a:t>associated with </a:t>
            </a:r>
            <a:r>
              <a:rPr sz="2000" b="1" dirty="0">
                <a:latin typeface="Calibri"/>
                <a:cs typeface="Calibri"/>
              </a:rPr>
              <a:t>an </a:t>
            </a:r>
            <a:r>
              <a:rPr sz="2000" b="1" spc="5" dirty="0">
                <a:latin typeface="Calibri"/>
                <a:cs typeface="Calibri"/>
              </a:rPr>
              <a:t> </a:t>
            </a:r>
            <a:r>
              <a:rPr sz="2000" b="1" spc="-15" dirty="0">
                <a:latin typeface="Calibri"/>
                <a:cs typeface="Calibri"/>
              </a:rPr>
              <a:t>elevated </a:t>
            </a:r>
            <a:r>
              <a:rPr sz="2000" b="1" spc="-5" dirty="0">
                <a:latin typeface="Calibri"/>
                <a:cs typeface="Calibri"/>
              </a:rPr>
              <a:t>risk </a:t>
            </a:r>
            <a:r>
              <a:rPr sz="2000" b="1" dirty="0">
                <a:latin typeface="Calibri"/>
                <a:cs typeface="Calibri"/>
              </a:rPr>
              <a:t>of unplanned </a:t>
            </a:r>
            <a:r>
              <a:rPr sz="2000" b="1" spc="-5" dirty="0">
                <a:latin typeface="Calibri"/>
                <a:cs typeface="Calibri"/>
              </a:rPr>
              <a:t>pregnancies. </a:t>
            </a:r>
            <a:r>
              <a:rPr sz="2000" b="1" dirty="0">
                <a:latin typeface="Calibri"/>
                <a:cs typeface="Calibri"/>
              </a:rPr>
              <a:t>Thus, </a:t>
            </a:r>
            <a:r>
              <a:rPr sz="2000" b="1" spc="-15" dirty="0">
                <a:latin typeface="Calibri"/>
                <a:cs typeface="Calibri"/>
              </a:rPr>
              <a:t>for </a:t>
            </a:r>
            <a:r>
              <a:rPr sz="2000" b="1" spc="-5" dirty="0">
                <a:latin typeface="Calibri"/>
                <a:cs typeface="Calibri"/>
              </a:rPr>
              <a:t>women </a:t>
            </a:r>
            <a:r>
              <a:rPr sz="2000" b="1" dirty="0">
                <a:latin typeface="Calibri"/>
                <a:cs typeface="Calibri"/>
              </a:rPr>
              <a:t>on these ASMs, it is ideal </a:t>
            </a:r>
            <a:r>
              <a:rPr sz="2000" b="1" spc="-15" dirty="0">
                <a:latin typeface="Calibri"/>
                <a:cs typeface="Calibri"/>
              </a:rPr>
              <a:t>to </a:t>
            </a:r>
            <a:r>
              <a:rPr sz="2000" b="1" dirty="0">
                <a:latin typeface="Calibri"/>
                <a:cs typeface="Calibri"/>
              </a:rPr>
              <a:t>use one of the </a:t>
            </a:r>
            <a:r>
              <a:rPr sz="2000" b="1" spc="5" dirty="0">
                <a:latin typeface="Calibri"/>
                <a:cs typeface="Calibri"/>
              </a:rPr>
              <a:t> </a:t>
            </a:r>
            <a:r>
              <a:rPr sz="2000" b="1" spc="-5" dirty="0">
                <a:latin typeface="Calibri"/>
                <a:cs typeface="Calibri"/>
              </a:rPr>
              <a:t>long-acting</a:t>
            </a:r>
            <a:r>
              <a:rPr sz="2000" b="1" spc="-25" dirty="0">
                <a:latin typeface="Calibri"/>
                <a:cs typeface="Calibri"/>
              </a:rPr>
              <a:t> </a:t>
            </a:r>
            <a:r>
              <a:rPr sz="2000" b="1" spc="-10" dirty="0">
                <a:latin typeface="Calibri"/>
                <a:cs typeface="Calibri"/>
              </a:rPr>
              <a:t>reversible</a:t>
            </a:r>
            <a:r>
              <a:rPr sz="2000" b="1" spc="25" dirty="0">
                <a:latin typeface="Calibri"/>
                <a:cs typeface="Calibri"/>
              </a:rPr>
              <a:t> </a:t>
            </a:r>
            <a:r>
              <a:rPr sz="2000" b="1" spc="-10" dirty="0">
                <a:latin typeface="Calibri"/>
                <a:cs typeface="Calibri"/>
              </a:rPr>
              <a:t>contraceptives</a:t>
            </a:r>
            <a:r>
              <a:rPr sz="2000" b="1" dirty="0">
                <a:latin typeface="Calibri"/>
                <a:cs typeface="Calibri"/>
              </a:rPr>
              <a:t> </a:t>
            </a:r>
            <a:r>
              <a:rPr sz="2000" b="1" spc="-5" dirty="0">
                <a:latin typeface="Calibri"/>
                <a:cs typeface="Calibri"/>
              </a:rPr>
              <a:t>(LARC),</a:t>
            </a:r>
            <a:r>
              <a:rPr sz="2000" b="1" spc="5" dirty="0">
                <a:latin typeface="Calibri"/>
                <a:cs typeface="Calibri"/>
              </a:rPr>
              <a:t> </a:t>
            </a:r>
            <a:r>
              <a:rPr sz="2000" b="1" dirty="0">
                <a:latin typeface="Calibri"/>
                <a:cs typeface="Calibri"/>
              </a:rPr>
              <a:t>such</a:t>
            </a:r>
            <a:r>
              <a:rPr sz="2000" b="1" spc="5" dirty="0">
                <a:latin typeface="Calibri"/>
                <a:cs typeface="Calibri"/>
              </a:rPr>
              <a:t> </a:t>
            </a:r>
            <a:r>
              <a:rPr sz="2000" b="1" spc="-5" dirty="0">
                <a:latin typeface="Calibri"/>
                <a:cs typeface="Calibri"/>
              </a:rPr>
              <a:t>as</a:t>
            </a:r>
            <a:r>
              <a:rPr sz="2000" b="1" spc="10" dirty="0">
                <a:latin typeface="Calibri"/>
                <a:cs typeface="Calibri"/>
              </a:rPr>
              <a:t> </a:t>
            </a:r>
            <a:r>
              <a:rPr sz="2000" b="1" spc="-5" dirty="0">
                <a:latin typeface="Calibri"/>
                <a:cs typeface="Calibri"/>
              </a:rPr>
              <a:t>an</a:t>
            </a:r>
            <a:r>
              <a:rPr sz="2000" b="1" spc="30" dirty="0">
                <a:latin typeface="Calibri"/>
                <a:cs typeface="Calibri"/>
              </a:rPr>
              <a:t> </a:t>
            </a:r>
            <a:r>
              <a:rPr sz="2000" b="1" spc="-10" dirty="0">
                <a:solidFill>
                  <a:srgbClr val="006FC0"/>
                </a:solidFill>
                <a:latin typeface="Calibri"/>
                <a:cs typeface="Calibri"/>
              </a:rPr>
              <a:t>intrauterine</a:t>
            </a:r>
            <a:r>
              <a:rPr sz="2000" b="1" dirty="0">
                <a:solidFill>
                  <a:srgbClr val="006FC0"/>
                </a:solidFill>
                <a:latin typeface="Calibri"/>
                <a:cs typeface="Calibri"/>
              </a:rPr>
              <a:t> </a:t>
            </a:r>
            <a:r>
              <a:rPr sz="2000" b="1" spc="-5" dirty="0">
                <a:solidFill>
                  <a:srgbClr val="006FC0"/>
                </a:solidFill>
                <a:latin typeface="Calibri"/>
                <a:cs typeface="Calibri"/>
              </a:rPr>
              <a:t>device</a:t>
            </a:r>
            <a:r>
              <a:rPr sz="2000" b="1" spc="15" dirty="0">
                <a:solidFill>
                  <a:srgbClr val="006FC0"/>
                </a:solidFill>
                <a:latin typeface="Calibri"/>
                <a:cs typeface="Calibri"/>
              </a:rPr>
              <a:t> </a:t>
            </a:r>
            <a:r>
              <a:rPr sz="2000" b="1" dirty="0">
                <a:solidFill>
                  <a:srgbClr val="006FC0"/>
                </a:solidFill>
                <a:latin typeface="Calibri"/>
                <a:cs typeface="Calibri"/>
              </a:rPr>
              <a:t>(IUD)</a:t>
            </a:r>
            <a:r>
              <a:rPr sz="2000" b="1" spc="-5" dirty="0">
                <a:solidFill>
                  <a:srgbClr val="006FC0"/>
                </a:solidFill>
                <a:latin typeface="Calibri"/>
                <a:cs typeface="Calibri"/>
              </a:rPr>
              <a:t> </a:t>
            </a:r>
            <a:r>
              <a:rPr sz="2000" b="1" dirty="0">
                <a:solidFill>
                  <a:srgbClr val="006FC0"/>
                </a:solidFill>
                <a:latin typeface="Calibri"/>
                <a:cs typeface="Calibri"/>
              </a:rPr>
              <a:t>or</a:t>
            </a:r>
            <a:r>
              <a:rPr sz="2000" b="1" spc="-5" dirty="0">
                <a:solidFill>
                  <a:srgbClr val="006FC0"/>
                </a:solidFill>
                <a:latin typeface="Calibri"/>
                <a:cs typeface="Calibri"/>
              </a:rPr>
              <a:t> </a:t>
            </a:r>
            <a:r>
              <a:rPr sz="2000" b="1" spc="-10" dirty="0">
                <a:solidFill>
                  <a:srgbClr val="006FC0"/>
                </a:solidFill>
                <a:latin typeface="Calibri"/>
                <a:cs typeface="Calibri"/>
              </a:rPr>
              <a:t>intramuscular</a:t>
            </a:r>
            <a:r>
              <a:rPr sz="2000" b="1" spc="-25" dirty="0">
                <a:solidFill>
                  <a:srgbClr val="006FC0"/>
                </a:solidFill>
                <a:latin typeface="Calibri"/>
                <a:cs typeface="Calibri"/>
              </a:rPr>
              <a:t> </a:t>
            </a:r>
            <a:r>
              <a:rPr sz="2000" b="1" dirty="0">
                <a:solidFill>
                  <a:srgbClr val="006FC0"/>
                </a:solidFill>
                <a:latin typeface="Calibri"/>
                <a:cs typeface="Calibri"/>
              </a:rPr>
              <a:t>depot </a:t>
            </a:r>
            <a:r>
              <a:rPr sz="2000" b="1" spc="-434" dirty="0">
                <a:solidFill>
                  <a:srgbClr val="006FC0"/>
                </a:solidFill>
                <a:latin typeface="Calibri"/>
                <a:cs typeface="Calibri"/>
              </a:rPr>
              <a:t> </a:t>
            </a:r>
            <a:r>
              <a:rPr sz="2000" b="1" spc="-15" dirty="0">
                <a:solidFill>
                  <a:srgbClr val="006FC0"/>
                </a:solidFill>
                <a:latin typeface="Calibri"/>
                <a:cs typeface="Calibri"/>
              </a:rPr>
              <a:t>medroxyprogesterone acetate</a:t>
            </a:r>
            <a:r>
              <a:rPr sz="2000" b="1" spc="-5" dirty="0">
                <a:solidFill>
                  <a:srgbClr val="006FC0"/>
                </a:solidFill>
                <a:latin typeface="Calibri"/>
                <a:cs typeface="Calibri"/>
              </a:rPr>
              <a:t> </a:t>
            </a:r>
            <a:r>
              <a:rPr sz="2000" b="1" spc="-20" dirty="0">
                <a:solidFill>
                  <a:srgbClr val="006FC0"/>
                </a:solidFill>
                <a:latin typeface="Calibri"/>
                <a:cs typeface="Calibri"/>
              </a:rPr>
              <a:t>(DMPA).</a:t>
            </a:r>
            <a:endParaRPr sz="2000">
              <a:latin typeface="Calibri"/>
              <a:cs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32587" y="225552"/>
            <a:ext cx="11675745" cy="2194560"/>
          </a:xfrm>
          <a:custGeom>
            <a:avLst/>
            <a:gdLst/>
            <a:ahLst/>
            <a:cxnLst/>
            <a:rect l="l" t="t" r="r" b="b"/>
            <a:pathLst>
              <a:path w="11675745" h="2194560">
                <a:moveTo>
                  <a:pt x="0" y="2194560"/>
                </a:moveTo>
                <a:lnTo>
                  <a:pt x="11675364" y="2194560"/>
                </a:lnTo>
                <a:lnTo>
                  <a:pt x="11675364" y="0"/>
                </a:lnTo>
                <a:lnTo>
                  <a:pt x="0" y="0"/>
                </a:lnTo>
                <a:lnTo>
                  <a:pt x="0" y="2194560"/>
                </a:lnTo>
                <a:close/>
              </a:path>
            </a:pathLst>
          </a:custGeom>
          <a:ln w="9525">
            <a:solidFill>
              <a:srgbClr val="1F4E79"/>
            </a:solidFill>
          </a:ln>
        </p:spPr>
        <p:txBody>
          <a:bodyPr wrap="square" lIns="0" tIns="0" rIns="0" bIns="0" rtlCol="0"/>
          <a:lstStyle/>
          <a:p>
            <a:endParaRPr/>
          </a:p>
        </p:txBody>
      </p:sp>
      <p:sp>
        <p:nvSpPr>
          <p:cNvPr id="3" name="object 3"/>
          <p:cNvSpPr txBox="1"/>
          <p:nvPr/>
        </p:nvSpPr>
        <p:spPr>
          <a:xfrm>
            <a:off x="211327" y="222605"/>
            <a:ext cx="11214735" cy="2129155"/>
          </a:xfrm>
          <a:prstGeom prst="rect">
            <a:avLst/>
          </a:prstGeom>
        </p:spPr>
        <p:txBody>
          <a:bodyPr vert="horz" wrap="square" lIns="0" tIns="58419" rIns="0" bIns="0" rtlCol="0">
            <a:spAutoFit/>
          </a:bodyPr>
          <a:lstStyle/>
          <a:p>
            <a:pPr marL="12700">
              <a:lnSpc>
                <a:spcPct val="100000"/>
              </a:lnSpc>
              <a:spcBef>
                <a:spcPts val="459"/>
              </a:spcBef>
            </a:pPr>
            <a:r>
              <a:rPr sz="2000" b="1" spc="-5" dirty="0">
                <a:solidFill>
                  <a:srgbClr val="FF0000"/>
                </a:solidFill>
                <a:latin typeface="Calibri"/>
                <a:cs typeface="Calibri"/>
              </a:rPr>
              <a:t>Preconceptual</a:t>
            </a:r>
            <a:r>
              <a:rPr sz="2000" b="1" spc="-20" dirty="0">
                <a:solidFill>
                  <a:srgbClr val="FF0000"/>
                </a:solidFill>
                <a:latin typeface="Calibri"/>
                <a:cs typeface="Calibri"/>
              </a:rPr>
              <a:t> </a:t>
            </a:r>
            <a:r>
              <a:rPr sz="2000" b="1" spc="-10" dirty="0">
                <a:solidFill>
                  <a:srgbClr val="FF0000"/>
                </a:solidFill>
                <a:latin typeface="Calibri"/>
                <a:cs typeface="Calibri"/>
              </a:rPr>
              <a:t>management</a:t>
            </a:r>
            <a:r>
              <a:rPr sz="2000" b="1" dirty="0">
                <a:solidFill>
                  <a:srgbClr val="FF0000"/>
                </a:solidFill>
                <a:latin typeface="Calibri"/>
                <a:cs typeface="Calibri"/>
              </a:rPr>
              <a:t> of</a:t>
            </a:r>
            <a:r>
              <a:rPr sz="2000" b="1" spc="10" dirty="0">
                <a:solidFill>
                  <a:srgbClr val="FF0000"/>
                </a:solidFill>
                <a:latin typeface="Calibri"/>
                <a:cs typeface="Calibri"/>
              </a:rPr>
              <a:t> </a:t>
            </a:r>
            <a:r>
              <a:rPr sz="2000" b="1" spc="-5" dirty="0">
                <a:solidFill>
                  <a:srgbClr val="FF0000"/>
                </a:solidFill>
                <a:latin typeface="Calibri"/>
                <a:cs typeface="Calibri"/>
              </a:rPr>
              <a:t>women with</a:t>
            </a:r>
            <a:r>
              <a:rPr sz="2000" b="1" spc="-15" dirty="0">
                <a:solidFill>
                  <a:srgbClr val="FF0000"/>
                </a:solidFill>
                <a:latin typeface="Calibri"/>
                <a:cs typeface="Calibri"/>
              </a:rPr>
              <a:t> </a:t>
            </a:r>
            <a:r>
              <a:rPr sz="2000" b="1" spc="-10" dirty="0">
                <a:solidFill>
                  <a:srgbClr val="FF0000"/>
                </a:solidFill>
                <a:latin typeface="Calibri"/>
                <a:cs typeface="Calibri"/>
              </a:rPr>
              <a:t>epilepsy</a:t>
            </a:r>
            <a:r>
              <a:rPr sz="2000" b="1" dirty="0">
                <a:solidFill>
                  <a:srgbClr val="FF0000"/>
                </a:solidFill>
                <a:latin typeface="Calibri"/>
                <a:cs typeface="Calibri"/>
              </a:rPr>
              <a:t> includes</a:t>
            </a:r>
            <a:r>
              <a:rPr sz="2000" b="1" spc="-5" dirty="0">
                <a:solidFill>
                  <a:srgbClr val="FF0000"/>
                </a:solidFill>
                <a:latin typeface="Calibri"/>
                <a:cs typeface="Calibri"/>
              </a:rPr>
              <a:t> </a:t>
            </a:r>
            <a:r>
              <a:rPr sz="2000" b="1" dirty="0">
                <a:solidFill>
                  <a:srgbClr val="FF0000"/>
                </a:solidFill>
                <a:latin typeface="Calibri"/>
                <a:cs typeface="Calibri"/>
              </a:rPr>
              <a:t>the</a:t>
            </a:r>
            <a:r>
              <a:rPr sz="2000" b="1" spc="-5" dirty="0">
                <a:solidFill>
                  <a:srgbClr val="FF0000"/>
                </a:solidFill>
                <a:latin typeface="Calibri"/>
                <a:cs typeface="Calibri"/>
              </a:rPr>
              <a:t> following</a:t>
            </a:r>
            <a:r>
              <a:rPr sz="2000" b="1" spc="-5" dirty="0">
                <a:solidFill>
                  <a:srgbClr val="44536A"/>
                </a:solidFill>
                <a:latin typeface="Calibri"/>
                <a:cs typeface="Calibri"/>
              </a:rPr>
              <a:t>:</a:t>
            </a:r>
            <a:endParaRPr sz="2000">
              <a:latin typeface="Calibri"/>
              <a:cs typeface="Calibri"/>
            </a:endParaRPr>
          </a:p>
          <a:p>
            <a:pPr marL="355600" indent="-342900">
              <a:lnSpc>
                <a:spcPct val="100000"/>
              </a:lnSpc>
              <a:spcBef>
                <a:spcPts val="359"/>
              </a:spcBef>
              <a:buFont typeface="Times New Roman"/>
              <a:buChar char="●"/>
              <a:tabLst>
                <a:tab pos="354965" algn="l"/>
                <a:tab pos="355600" algn="l"/>
              </a:tabLst>
            </a:pPr>
            <a:r>
              <a:rPr sz="2000" b="1" spc="-20" dirty="0">
                <a:latin typeface="Calibri"/>
                <a:cs typeface="Calibri"/>
              </a:rPr>
              <a:t>Attempt</a:t>
            </a:r>
            <a:r>
              <a:rPr sz="2000" b="1" spc="-40" dirty="0">
                <a:latin typeface="Calibri"/>
                <a:cs typeface="Calibri"/>
              </a:rPr>
              <a:t> </a:t>
            </a:r>
            <a:r>
              <a:rPr sz="2000" b="1" spc="-15" dirty="0">
                <a:latin typeface="Calibri"/>
                <a:cs typeface="Calibri"/>
              </a:rPr>
              <a:t>to</a:t>
            </a:r>
            <a:r>
              <a:rPr sz="2000" b="1" spc="-10" dirty="0">
                <a:latin typeface="Calibri"/>
                <a:cs typeface="Calibri"/>
              </a:rPr>
              <a:t> </a:t>
            </a:r>
            <a:r>
              <a:rPr sz="2000" b="1" spc="-5" dirty="0">
                <a:latin typeface="Calibri"/>
                <a:cs typeface="Calibri"/>
              </a:rPr>
              <a:t>decrease pharmacotherapy</a:t>
            </a:r>
            <a:r>
              <a:rPr sz="2000" b="1" spc="-10" dirty="0">
                <a:latin typeface="Calibri"/>
                <a:cs typeface="Calibri"/>
              </a:rPr>
              <a:t> </a:t>
            </a:r>
            <a:r>
              <a:rPr sz="2000" b="1" spc="-15" dirty="0">
                <a:latin typeface="Calibri"/>
                <a:cs typeface="Calibri"/>
              </a:rPr>
              <a:t>to</a:t>
            </a:r>
            <a:r>
              <a:rPr sz="2000" b="1" spc="-10" dirty="0">
                <a:latin typeface="Calibri"/>
                <a:cs typeface="Calibri"/>
              </a:rPr>
              <a:t> monotherapy</a:t>
            </a:r>
            <a:endParaRPr sz="2000">
              <a:latin typeface="Calibri"/>
              <a:cs typeface="Calibri"/>
            </a:endParaRPr>
          </a:p>
          <a:p>
            <a:pPr marL="355600" indent="-342900">
              <a:lnSpc>
                <a:spcPct val="100000"/>
              </a:lnSpc>
              <a:spcBef>
                <a:spcPts val="359"/>
              </a:spcBef>
              <a:buFont typeface="Times New Roman"/>
              <a:buChar char="●"/>
              <a:tabLst>
                <a:tab pos="354965" algn="l"/>
                <a:tab pos="355600" algn="l"/>
              </a:tabLst>
            </a:pPr>
            <a:r>
              <a:rPr sz="2000" b="1" spc="-30" dirty="0">
                <a:latin typeface="Calibri"/>
                <a:cs typeface="Calibri"/>
              </a:rPr>
              <a:t>Taper</a:t>
            </a:r>
            <a:r>
              <a:rPr sz="2000" b="1" dirty="0">
                <a:latin typeface="Calibri"/>
                <a:cs typeface="Calibri"/>
              </a:rPr>
              <a:t> </a:t>
            </a:r>
            <a:r>
              <a:rPr sz="2000" b="1" spc="-5" dirty="0">
                <a:latin typeface="Calibri"/>
                <a:cs typeface="Calibri"/>
              </a:rPr>
              <a:t>dosages </a:t>
            </a:r>
            <a:r>
              <a:rPr sz="2000" b="1" dirty="0">
                <a:latin typeface="Calibri"/>
                <a:cs typeface="Calibri"/>
              </a:rPr>
              <a:t>of</a:t>
            </a:r>
            <a:r>
              <a:rPr sz="2000" b="1" spc="-10" dirty="0">
                <a:latin typeface="Calibri"/>
                <a:cs typeface="Calibri"/>
              </a:rPr>
              <a:t> </a:t>
            </a:r>
            <a:r>
              <a:rPr sz="2000" b="1" spc="-5" dirty="0">
                <a:latin typeface="Calibri"/>
                <a:cs typeface="Calibri"/>
              </a:rPr>
              <a:t>AEDs </a:t>
            </a:r>
            <a:r>
              <a:rPr sz="2000" b="1" spc="-10" dirty="0">
                <a:latin typeface="Calibri"/>
                <a:cs typeface="Calibri"/>
              </a:rPr>
              <a:t>to</a:t>
            </a:r>
            <a:r>
              <a:rPr sz="2000" b="1" spc="-20" dirty="0">
                <a:latin typeface="Calibri"/>
                <a:cs typeface="Calibri"/>
              </a:rPr>
              <a:t> </a:t>
            </a:r>
            <a:r>
              <a:rPr sz="2000" b="1" dirty="0">
                <a:latin typeface="Calibri"/>
                <a:cs typeface="Calibri"/>
              </a:rPr>
              <a:t>the </a:t>
            </a:r>
            <a:r>
              <a:rPr sz="2000" b="1" spc="-10" dirty="0">
                <a:latin typeface="Calibri"/>
                <a:cs typeface="Calibri"/>
              </a:rPr>
              <a:t>lowest</a:t>
            </a:r>
            <a:r>
              <a:rPr sz="2000" b="1" spc="-20" dirty="0">
                <a:latin typeface="Calibri"/>
                <a:cs typeface="Calibri"/>
              </a:rPr>
              <a:t> </a:t>
            </a:r>
            <a:r>
              <a:rPr sz="2000" b="1" dirty="0">
                <a:latin typeface="Calibri"/>
                <a:cs typeface="Calibri"/>
              </a:rPr>
              <a:t>possible</a:t>
            </a:r>
            <a:r>
              <a:rPr sz="2000" b="1" spc="-35" dirty="0">
                <a:latin typeface="Calibri"/>
                <a:cs typeface="Calibri"/>
              </a:rPr>
              <a:t> </a:t>
            </a:r>
            <a:r>
              <a:rPr sz="2000" b="1" dirty="0">
                <a:latin typeface="Calibri"/>
                <a:cs typeface="Calibri"/>
              </a:rPr>
              <a:t>dose</a:t>
            </a:r>
            <a:endParaRPr sz="2000">
              <a:latin typeface="Calibri"/>
              <a:cs typeface="Calibri"/>
            </a:endParaRPr>
          </a:p>
          <a:p>
            <a:pPr marL="355600" indent="-342900">
              <a:lnSpc>
                <a:spcPct val="100000"/>
              </a:lnSpc>
              <a:spcBef>
                <a:spcPts val="359"/>
              </a:spcBef>
              <a:buFont typeface="Times New Roman"/>
              <a:buChar char="●"/>
              <a:tabLst>
                <a:tab pos="354965" algn="l"/>
                <a:tab pos="355600" algn="l"/>
              </a:tabLst>
            </a:pPr>
            <a:r>
              <a:rPr sz="2000" b="1" dirty="0">
                <a:latin typeface="Calibri"/>
                <a:cs typeface="Calibri"/>
              </a:rPr>
              <a:t>In </a:t>
            </a:r>
            <a:r>
              <a:rPr sz="2000" b="1" spc="-5" dirty="0">
                <a:latin typeface="Calibri"/>
                <a:cs typeface="Calibri"/>
              </a:rPr>
              <a:t>women</a:t>
            </a:r>
            <a:r>
              <a:rPr sz="2000" b="1" spc="-10" dirty="0">
                <a:latin typeface="Calibri"/>
                <a:cs typeface="Calibri"/>
              </a:rPr>
              <a:t> </a:t>
            </a:r>
            <a:r>
              <a:rPr sz="2000" b="1" spc="-5" dirty="0">
                <a:latin typeface="Calibri"/>
                <a:cs typeface="Calibri"/>
              </a:rPr>
              <a:t>who </a:t>
            </a:r>
            <a:r>
              <a:rPr sz="2000" b="1" spc="-15" dirty="0">
                <a:latin typeface="Calibri"/>
                <a:cs typeface="Calibri"/>
              </a:rPr>
              <a:t>have</a:t>
            </a:r>
            <a:r>
              <a:rPr sz="2000" b="1" dirty="0">
                <a:latin typeface="Calibri"/>
                <a:cs typeface="Calibri"/>
              </a:rPr>
              <a:t> not</a:t>
            </a:r>
            <a:r>
              <a:rPr sz="2000" b="1" spc="-15" dirty="0">
                <a:latin typeface="Calibri"/>
                <a:cs typeface="Calibri"/>
              </a:rPr>
              <a:t> </a:t>
            </a:r>
            <a:r>
              <a:rPr sz="2000" b="1" dirty="0">
                <a:latin typeface="Calibri"/>
                <a:cs typeface="Calibri"/>
              </a:rPr>
              <a:t>had</a:t>
            </a:r>
            <a:r>
              <a:rPr sz="2000" b="1" spc="-15" dirty="0">
                <a:latin typeface="Calibri"/>
                <a:cs typeface="Calibri"/>
              </a:rPr>
              <a:t> </a:t>
            </a:r>
            <a:r>
              <a:rPr sz="2000" b="1" dirty="0">
                <a:latin typeface="Calibri"/>
                <a:cs typeface="Calibri"/>
              </a:rPr>
              <a:t>a</a:t>
            </a:r>
            <a:r>
              <a:rPr sz="2000" b="1" spc="5" dirty="0">
                <a:latin typeface="Calibri"/>
                <a:cs typeface="Calibri"/>
              </a:rPr>
              <a:t> </a:t>
            </a:r>
            <a:r>
              <a:rPr sz="2000" b="1" spc="-5" dirty="0">
                <a:latin typeface="Calibri"/>
                <a:cs typeface="Calibri"/>
              </a:rPr>
              <a:t>seizure</a:t>
            </a:r>
            <a:r>
              <a:rPr sz="2000" b="1" spc="20" dirty="0">
                <a:latin typeface="Calibri"/>
                <a:cs typeface="Calibri"/>
              </a:rPr>
              <a:t> </a:t>
            </a:r>
            <a:r>
              <a:rPr sz="2000" b="1" spc="-15" dirty="0">
                <a:latin typeface="Calibri"/>
                <a:cs typeface="Calibri"/>
              </a:rPr>
              <a:t>for</a:t>
            </a:r>
            <a:r>
              <a:rPr sz="2000" b="1" spc="5" dirty="0">
                <a:latin typeface="Calibri"/>
                <a:cs typeface="Calibri"/>
              </a:rPr>
              <a:t> </a:t>
            </a:r>
            <a:r>
              <a:rPr sz="2000" b="1" dirty="0">
                <a:latin typeface="Calibri"/>
                <a:cs typeface="Calibri"/>
              </a:rPr>
              <a:t>2-5</a:t>
            </a:r>
            <a:r>
              <a:rPr sz="2000" b="1" spc="-10" dirty="0">
                <a:latin typeface="Calibri"/>
                <a:cs typeface="Calibri"/>
              </a:rPr>
              <a:t> </a:t>
            </a:r>
            <a:r>
              <a:rPr sz="2000" b="1" spc="-15" dirty="0">
                <a:latin typeface="Calibri"/>
                <a:cs typeface="Calibri"/>
              </a:rPr>
              <a:t>years,</a:t>
            </a:r>
            <a:r>
              <a:rPr sz="2000" b="1" spc="10" dirty="0">
                <a:latin typeface="Calibri"/>
                <a:cs typeface="Calibri"/>
              </a:rPr>
              <a:t> </a:t>
            </a:r>
            <a:r>
              <a:rPr sz="2000" b="1" spc="-15" dirty="0">
                <a:latin typeface="Calibri"/>
                <a:cs typeface="Calibri"/>
              </a:rPr>
              <a:t>attempt</a:t>
            </a:r>
            <a:r>
              <a:rPr sz="2000" b="1" spc="-25" dirty="0">
                <a:latin typeface="Calibri"/>
                <a:cs typeface="Calibri"/>
              </a:rPr>
              <a:t> </a:t>
            </a:r>
            <a:r>
              <a:rPr sz="2000" b="1" spc="-5" dirty="0">
                <a:latin typeface="Calibri"/>
                <a:cs typeface="Calibri"/>
              </a:rPr>
              <a:t>complete</a:t>
            </a:r>
            <a:r>
              <a:rPr sz="2000" b="1" spc="-20" dirty="0">
                <a:latin typeface="Calibri"/>
                <a:cs typeface="Calibri"/>
              </a:rPr>
              <a:t> </a:t>
            </a:r>
            <a:r>
              <a:rPr sz="2000" b="1" spc="-15" dirty="0">
                <a:latin typeface="Calibri"/>
                <a:cs typeface="Calibri"/>
              </a:rPr>
              <a:t>withdrawal</a:t>
            </a:r>
            <a:r>
              <a:rPr sz="2000" b="1" spc="-20" dirty="0">
                <a:latin typeface="Calibri"/>
                <a:cs typeface="Calibri"/>
              </a:rPr>
              <a:t> </a:t>
            </a:r>
            <a:r>
              <a:rPr sz="2000" b="1" dirty="0">
                <a:latin typeface="Calibri"/>
                <a:cs typeface="Calibri"/>
              </a:rPr>
              <a:t>of</a:t>
            </a:r>
            <a:r>
              <a:rPr sz="2000" b="1" spc="5" dirty="0">
                <a:latin typeface="Calibri"/>
                <a:cs typeface="Calibri"/>
              </a:rPr>
              <a:t> </a:t>
            </a:r>
            <a:r>
              <a:rPr sz="2000" b="1" spc="-5" dirty="0">
                <a:latin typeface="Calibri"/>
                <a:cs typeface="Calibri"/>
              </a:rPr>
              <a:t>pharmacotherapy</a:t>
            </a:r>
            <a:endParaRPr sz="2000">
              <a:latin typeface="Calibri"/>
              <a:cs typeface="Calibri"/>
            </a:endParaRPr>
          </a:p>
          <a:p>
            <a:pPr marL="355600" indent="-342900">
              <a:lnSpc>
                <a:spcPct val="100000"/>
              </a:lnSpc>
              <a:spcBef>
                <a:spcPts val="359"/>
              </a:spcBef>
              <a:buFont typeface="Times New Roman"/>
              <a:buChar char="●"/>
              <a:tabLst>
                <a:tab pos="354965" algn="l"/>
                <a:tab pos="355600" algn="l"/>
              </a:tabLst>
            </a:pPr>
            <a:r>
              <a:rPr sz="2000" b="1" spc="-5" dirty="0">
                <a:latin typeface="Calibri"/>
                <a:cs typeface="Calibri"/>
              </a:rPr>
              <a:t>Consider preconceptual</a:t>
            </a:r>
            <a:r>
              <a:rPr sz="2000" b="1" spc="-20" dirty="0">
                <a:latin typeface="Calibri"/>
                <a:cs typeface="Calibri"/>
              </a:rPr>
              <a:t> </a:t>
            </a:r>
            <a:r>
              <a:rPr sz="2000" b="1" spc="-10" dirty="0">
                <a:latin typeface="Calibri"/>
                <a:cs typeface="Calibri"/>
              </a:rPr>
              <a:t>genetic</a:t>
            </a:r>
            <a:r>
              <a:rPr sz="2000" b="1" dirty="0">
                <a:latin typeface="Calibri"/>
                <a:cs typeface="Calibri"/>
              </a:rPr>
              <a:t> </a:t>
            </a:r>
            <a:r>
              <a:rPr sz="2000" b="1" spc="-5" dirty="0">
                <a:latin typeface="Calibri"/>
                <a:cs typeface="Calibri"/>
              </a:rPr>
              <a:t>counseling</a:t>
            </a:r>
            <a:endParaRPr sz="2000">
              <a:latin typeface="Calibri"/>
              <a:cs typeface="Calibri"/>
            </a:endParaRPr>
          </a:p>
          <a:p>
            <a:pPr marL="355600" indent="-342900">
              <a:lnSpc>
                <a:spcPct val="100000"/>
              </a:lnSpc>
              <a:spcBef>
                <a:spcPts val="360"/>
              </a:spcBef>
              <a:buFont typeface="Times New Roman"/>
              <a:buChar char="●"/>
              <a:tabLst>
                <a:tab pos="354965" algn="l"/>
                <a:tab pos="355600" algn="l"/>
              </a:tabLst>
            </a:pPr>
            <a:r>
              <a:rPr sz="2000" b="1" dirty="0">
                <a:latin typeface="Calibri"/>
                <a:cs typeface="Calibri"/>
              </a:rPr>
              <a:t>Supplement</a:t>
            </a:r>
            <a:r>
              <a:rPr sz="2000" b="1" spc="-25" dirty="0">
                <a:latin typeface="Calibri"/>
                <a:cs typeface="Calibri"/>
              </a:rPr>
              <a:t> </a:t>
            </a:r>
            <a:r>
              <a:rPr sz="2000" b="1" dirty="0">
                <a:latin typeface="Calibri"/>
                <a:cs typeface="Calibri"/>
              </a:rPr>
              <a:t>the</a:t>
            </a:r>
            <a:r>
              <a:rPr sz="2000" b="1" spc="-20" dirty="0">
                <a:latin typeface="Calibri"/>
                <a:cs typeface="Calibri"/>
              </a:rPr>
              <a:t> </a:t>
            </a:r>
            <a:r>
              <a:rPr sz="2000" b="1" spc="-5" dirty="0">
                <a:latin typeface="Calibri"/>
                <a:cs typeface="Calibri"/>
              </a:rPr>
              <a:t>diet</a:t>
            </a:r>
            <a:r>
              <a:rPr sz="2000" b="1" spc="-15" dirty="0">
                <a:latin typeface="Calibri"/>
                <a:cs typeface="Calibri"/>
              </a:rPr>
              <a:t> </a:t>
            </a:r>
            <a:r>
              <a:rPr sz="2000" b="1" spc="-5" dirty="0">
                <a:latin typeface="Calibri"/>
                <a:cs typeface="Calibri"/>
              </a:rPr>
              <a:t>with</a:t>
            </a:r>
            <a:r>
              <a:rPr sz="2000" b="1" spc="-35" dirty="0">
                <a:latin typeface="Calibri"/>
                <a:cs typeface="Calibri"/>
              </a:rPr>
              <a:t> </a:t>
            </a:r>
            <a:r>
              <a:rPr sz="2000" b="1" spc="-15" dirty="0">
                <a:latin typeface="Calibri"/>
                <a:cs typeface="Calibri"/>
              </a:rPr>
              <a:t>folate at</a:t>
            </a:r>
            <a:r>
              <a:rPr sz="2000" b="1" dirty="0">
                <a:latin typeface="Calibri"/>
                <a:cs typeface="Calibri"/>
              </a:rPr>
              <a:t> 4</a:t>
            </a:r>
            <a:r>
              <a:rPr sz="2000" b="1" spc="-5" dirty="0">
                <a:latin typeface="Calibri"/>
                <a:cs typeface="Calibri"/>
              </a:rPr>
              <a:t> </a:t>
            </a:r>
            <a:r>
              <a:rPr sz="2000" b="1" spc="15" dirty="0">
                <a:latin typeface="Calibri"/>
                <a:cs typeface="Calibri"/>
              </a:rPr>
              <a:t>mg/d</a:t>
            </a:r>
            <a:endParaRPr sz="2000">
              <a:latin typeface="Calibri"/>
              <a:cs typeface="Calibri"/>
            </a:endParaRPr>
          </a:p>
        </p:txBody>
      </p:sp>
      <p:pic>
        <p:nvPicPr>
          <p:cNvPr id="4" name="object 4"/>
          <p:cNvPicPr/>
          <p:nvPr/>
        </p:nvPicPr>
        <p:blipFill>
          <a:blip r:embed="rId2" cstate="print"/>
          <a:stretch>
            <a:fillRect/>
          </a:stretch>
        </p:blipFill>
        <p:spPr>
          <a:xfrm>
            <a:off x="1211435" y="2715797"/>
            <a:ext cx="9283639" cy="379593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18705" y="252602"/>
            <a:ext cx="4692650" cy="372110"/>
          </a:xfrm>
          <a:prstGeom prst="rect">
            <a:avLst/>
          </a:prstGeom>
          <a:solidFill>
            <a:srgbClr val="FFFF00"/>
          </a:solidFill>
        </p:spPr>
        <p:txBody>
          <a:bodyPr vert="horz" wrap="square" lIns="0" tIns="0" rIns="0" bIns="0" rtlCol="0">
            <a:spAutoFit/>
          </a:bodyPr>
          <a:lstStyle/>
          <a:p>
            <a:pPr>
              <a:lnSpc>
                <a:spcPts val="2775"/>
              </a:lnSpc>
            </a:pPr>
            <a:r>
              <a:rPr sz="2400" b="1" spc="-10" dirty="0">
                <a:solidFill>
                  <a:srgbClr val="000000"/>
                </a:solidFill>
                <a:latin typeface="Calibri"/>
                <a:cs typeface="Calibri"/>
              </a:rPr>
              <a:t>MANAGEMENT</a:t>
            </a:r>
            <a:r>
              <a:rPr sz="2400" b="1" spc="-45" dirty="0">
                <a:solidFill>
                  <a:srgbClr val="000000"/>
                </a:solidFill>
                <a:latin typeface="Calibri"/>
                <a:cs typeface="Calibri"/>
              </a:rPr>
              <a:t> </a:t>
            </a:r>
            <a:r>
              <a:rPr sz="2400" b="1" spc="-5" dirty="0">
                <a:solidFill>
                  <a:srgbClr val="000000"/>
                </a:solidFill>
                <a:latin typeface="Calibri"/>
                <a:cs typeface="Calibri"/>
              </a:rPr>
              <a:t>DURING</a:t>
            </a:r>
            <a:r>
              <a:rPr sz="2400" b="1" spc="-40" dirty="0">
                <a:solidFill>
                  <a:srgbClr val="000000"/>
                </a:solidFill>
                <a:latin typeface="Calibri"/>
                <a:cs typeface="Calibri"/>
              </a:rPr>
              <a:t> </a:t>
            </a:r>
            <a:r>
              <a:rPr sz="2400" b="1" spc="-10" dirty="0">
                <a:solidFill>
                  <a:srgbClr val="000000"/>
                </a:solidFill>
                <a:latin typeface="Calibri"/>
                <a:cs typeface="Calibri"/>
              </a:rPr>
              <a:t>PREGNANCY</a:t>
            </a:r>
            <a:endParaRPr sz="2400">
              <a:latin typeface="Calibri"/>
              <a:cs typeface="Calibri"/>
            </a:endParaRPr>
          </a:p>
        </p:txBody>
      </p:sp>
      <p:sp>
        <p:nvSpPr>
          <p:cNvPr id="3" name="object 3"/>
          <p:cNvSpPr txBox="1"/>
          <p:nvPr/>
        </p:nvSpPr>
        <p:spPr>
          <a:xfrm>
            <a:off x="706018" y="597509"/>
            <a:ext cx="10951210" cy="5977890"/>
          </a:xfrm>
          <a:prstGeom prst="rect">
            <a:avLst/>
          </a:prstGeom>
        </p:spPr>
        <p:txBody>
          <a:bodyPr vert="horz" wrap="square" lIns="0" tIns="12700" rIns="0" bIns="0" rtlCol="0">
            <a:spAutoFit/>
          </a:bodyPr>
          <a:lstStyle/>
          <a:p>
            <a:pPr marL="12700" marR="405130">
              <a:lnSpc>
                <a:spcPct val="107000"/>
              </a:lnSpc>
              <a:spcBef>
                <a:spcPts val="100"/>
              </a:spcBef>
            </a:pPr>
            <a:r>
              <a:rPr sz="2000" b="1" spc="-5" dirty="0">
                <a:latin typeface="Calibri"/>
                <a:cs typeface="Calibri"/>
              </a:rPr>
              <a:t>Adequate </a:t>
            </a:r>
            <a:r>
              <a:rPr sz="2000" b="1" dirty="0">
                <a:latin typeface="Calibri"/>
                <a:cs typeface="Calibri"/>
              </a:rPr>
              <a:t>counseling about trying </a:t>
            </a:r>
            <a:r>
              <a:rPr sz="2000" b="1" spc="-15" dirty="0">
                <a:latin typeface="Calibri"/>
                <a:cs typeface="Calibri"/>
              </a:rPr>
              <a:t>to </a:t>
            </a:r>
            <a:r>
              <a:rPr sz="2000" b="1" spc="-5" dirty="0">
                <a:latin typeface="Calibri"/>
                <a:cs typeface="Calibri"/>
              </a:rPr>
              <a:t>reduce </a:t>
            </a:r>
            <a:r>
              <a:rPr sz="2000" b="1" spc="-10" dirty="0">
                <a:latin typeface="Calibri"/>
                <a:cs typeface="Calibri"/>
              </a:rPr>
              <a:t>seizure triggers </a:t>
            </a:r>
            <a:r>
              <a:rPr sz="2000" b="1" dirty="0">
                <a:latin typeface="Calibri"/>
                <a:cs typeface="Calibri"/>
              </a:rPr>
              <a:t>and emphasizing </a:t>
            </a:r>
            <a:r>
              <a:rPr sz="2000" b="1" spc="-5" dirty="0">
                <a:latin typeface="Calibri"/>
                <a:cs typeface="Calibri"/>
              </a:rPr>
              <a:t>medication adherence </a:t>
            </a:r>
            <a:r>
              <a:rPr sz="2000" b="1" spc="-440" dirty="0">
                <a:latin typeface="Calibri"/>
                <a:cs typeface="Calibri"/>
              </a:rPr>
              <a:t> </a:t>
            </a:r>
            <a:r>
              <a:rPr sz="2000" b="1" dirty="0">
                <a:latin typeface="Calibri"/>
                <a:cs typeface="Calibri"/>
              </a:rPr>
              <a:t>during</a:t>
            </a:r>
            <a:r>
              <a:rPr sz="2000" b="1" spc="-35" dirty="0">
                <a:latin typeface="Calibri"/>
                <a:cs typeface="Calibri"/>
              </a:rPr>
              <a:t> </a:t>
            </a:r>
            <a:r>
              <a:rPr sz="2000" b="1" spc="-5" dirty="0">
                <a:latin typeface="Calibri"/>
                <a:cs typeface="Calibri"/>
              </a:rPr>
              <a:t>pregnancy can</a:t>
            </a:r>
            <a:r>
              <a:rPr sz="2000" b="1" spc="-10" dirty="0">
                <a:latin typeface="Calibri"/>
                <a:cs typeface="Calibri"/>
              </a:rPr>
              <a:t> </a:t>
            </a:r>
            <a:r>
              <a:rPr sz="2000" b="1" spc="-15" dirty="0">
                <a:latin typeface="Calibri"/>
                <a:cs typeface="Calibri"/>
              </a:rPr>
              <a:t>mitigate</a:t>
            </a:r>
            <a:r>
              <a:rPr sz="2000" b="1" spc="-25" dirty="0">
                <a:latin typeface="Calibri"/>
                <a:cs typeface="Calibri"/>
              </a:rPr>
              <a:t> </a:t>
            </a:r>
            <a:r>
              <a:rPr sz="2000" b="1" dirty="0">
                <a:latin typeface="Calibri"/>
                <a:cs typeface="Calibri"/>
              </a:rPr>
              <a:t>the </a:t>
            </a:r>
            <a:r>
              <a:rPr sz="2000" b="1" spc="-5" dirty="0">
                <a:latin typeface="Calibri"/>
                <a:cs typeface="Calibri"/>
              </a:rPr>
              <a:t>risks.</a:t>
            </a:r>
            <a:endParaRPr sz="2000">
              <a:latin typeface="Calibri"/>
              <a:cs typeface="Calibri"/>
            </a:endParaRPr>
          </a:p>
          <a:p>
            <a:pPr marL="220345" indent="-208279">
              <a:lnSpc>
                <a:spcPct val="100000"/>
              </a:lnSpc>
              <a:spcBef>
                <a:spcPts val="969"/>
              </a:spcBef>
              <a:buSzPct val="95000"/>
              <a:buAutoNum type="arabicPlain"/>
              <a:tabLst>
                <a:tab pos="220979" algn="l"/>
              </a:tabLst>
            </a:pPr>
            <a:r>
              <a:rPr sz="2000" b="1" spc="-5" dirty="0">
                <a:solidFill>
                  <a:srgbClr val="FF0000"/>
                </a:solidFill>
                <a:latin typeface="Calibri"/>
                <a:cs typeface="Calibri"/>
              </a:rPr>
              <a:t>Continued</a:t>
            </a:r>
            <a:r>
              <a:rPr sz="2000" b="1" spc="-40" dirty="0">
                <a:solidFill>
                  <a:srgbClr val="FF0000"/>
                </a:solidFill>
                <a:latin typeface="Calibri"/>
                <a:cs typeface="Calibri"/>
              </a:rPr>
              <a:t> </a:t>
            </a:r>
            <a:r>
              <a:rPr sz="2000" b="1" spc="-10" dirty="0">
                <a:solidFill>
                  <a:srgbClr val="FF0000"/>
                </a:solidFill>
                <a:latin typeface="Calibri"/>
                <a:cs typeface="Calibri"/>
              </a:rPr>
              <a:t>folic</a:t>
            </a:r>
            <a:r>
              <a:rPr sz="2000" b="1" spc="-5" dirty="0">
                <a:solidFill>
                  <a:srgbClr val="FF0000"/>
                </a:solidFill>
                <a:latin typeface="Calibri"/>
                <a:cs typeface="Calibri"/>
              </a:rPr>
              <a:t> </a:t>
            </a:r>
            <a:r>
              <a:rPr sz="2000" b="1" dirty="0">
                <a:solidFill>
                  <a:srgbClr val="FF0000"/>
                </a:solidFill>
                <a:latin typeface="Calibri"/>
                <a:cs typeface="Calibri"/>
              </a:rPr>
              <a:t>acid</a:t>
            </a:r>
            <a:r>
              <a:rPr sz="2000" b="1" spc="-10" dirty="0">
                <a:solidFill>
                  <a:srgbClr val="FF0000"/>
                </a:solidFill>
                <a:latin typeface="Calibri"/>
                <a:cs typeface="Calibri"/>
              </a:rPr>
              <a:t> </a:t>
            </a:r>
            <a:r>
              <a:rPr sz="2000" b="1" spc="-5" dirty="0">
                <a:solidFill>
                  <a:srgbClr val="FF0000"/>
                </a:solidFill>
                <a:latin typeface="Calibri"/>
                <a:cs typeface="Calibri"/>
              </a:rPr>
              <a:t>supplementation</a:t>
            </a:r>
            <a:endParaRPr sz="2000">
              <a:latin typeface="Calibri"/>
              <a:cs typeface="Calibri"/>
            </a:endParaRPr>
          </a:p>
          <a:p>
            <a:pPr marL="220345" indent="-208279">
              <a:lnSpc>
                <a:spcPct val="100000"/>
              </a:lnSpc>
              <a:spcBef>
                <a:spcPts val="969"/>
              </a:spcBef>
              <a:buSzPct val="95000"/>
              <a:buAutoNum type="arabicPlain"/>
              <a:tabLst>
                <a:tab pos="220979" algn="l"/>
              </a:tabLst>
            </a:pPr>
            <a:r>
              <a:rPr sz="2000" b="1" spc="-5" dirty="0">
                <a:solidFill>
                  <a:srgbClr val="FF0000"/>
                </a:solidFill>
                <a:latin typeface="Calibri"/>
                <a:cs typeface="Calibri"/>
              </a:rPr>
              <a:t>Antiseizure</a:t>
            </a:r>
            <a:r>
              <a:rPr sz="2000" b="1" spc="-10" dirty="0">
                <a:solidFill>
                  <a:srgbClr val="FF0000"/>
                </a:solidFill>
                <a:latin typeface="Calibri"/>
                <a:cs typeface="Calibri"/>
              </a:rPr>
              <a:t> </a:t>
            </a:r>
            <a:r>
              <a:rPr sz="2000" b="1" spc="-5" dirty="0">
                <a:solidFill>
                  <a:srgbClr val="FF0000"/>
                </a:solidFill>
                <a:latin typeface="Calibri"/>
                <a:cs typeface="Calibri"/>
              </a:rPr>
              <a:t>medication</a:t>
            </a:r>
            <a:r>
              <a:rPr sz="2000" b="1" spc="-25" dirty="0">
                <a:solidFill>
                  <a:srgbClr val="FF0000"/>
                </a:solidFill>
                <a:latin typeface="Calibri"/>
                <a:cs typeface="Calibri"/>
              </a:rPr>
              <a:t> </a:t>
            </a:r>
            <a:r>
              <a:rPr sz="2000" b="1" spc="-5" dirty="0">
                <a:solidFill>
                  <a:srgbClr val="FF0000"/>
                </a:solidFill>
                <a:latin typeface="Calibri"/>
                <a:cs typeface="Calibri"/>
              </a:rPr>
              <a:t>monitoring</a:t>
            </a:r>
            <a:r>
              <a:rPr sz="2000" b="1" spc="-35" dirty="0">
                <a:solidFill>
                  <a:srgbClr val="FF0000"/>
                </a:solidFill>
                <a:latin typeface="Calibri"/>
                <a:cs typeface="Calibri"/>
              </a:rPr>
              <a:t> </a:t>
            </a:r>
            <a:r>
              <a:rPr sz="2000" b="1" dirty="0">
                <a:solidFill>
                  <a:srgbClr val="FF0000"/>
                </a:solidFill>
                <a:latin typeface="Calibri"/>
                <a:cs typeface="Calibri"/>
              </a:rPr>
              <a:t>and</a:t>
            </a:r>
            <a:r>
              <a:rPr sz="2000" b="1" spc="-5" dirty="0">
                <a:solidFill>
                  <a:srgbClr val="FF0000"/>
                </a:solidFill>
                <a:latin typeface="Calibri"/>
                <a:cs typeface="Calibri"/>
              </a:rPr>
              <a:t> </a:t>
            </a:r>
            <a:r>
              <a:rPr sz="2000" b="1" dirty="0">
                <a:solidFill>
                  <a:srgbClr val="FF0000"/>
                </a:solidFill>
                <a:latin typeface="Calibri"/>
                <a:cs typeface="Calibri"/>
              </a:rPr>
              <a:t>dose</a:t>
            </a:r>
            <a:r>
              <a:rPr sz="2000" b="1" spc="-20" dirty="0">
                <a:solidFill>
                  <a:srgbClr val="FF0000"/>
                </a:solidFill>
                <a:latin typeface="Calibri"/>
                <a:cs typeface="Calibri"/>
              </a:rPr>
              <a:t> </a:t>
            </a:r>
            <a:r>
              <a:rPr sz="2000" b="1" spc="-5" dirty="0">
                <a:solidFill>
                  <a:srgbClr val="FF0000"/>
                </a:solidFill>
                <a:latin typeface="Calibri"/>
                <a:cs typeface="Calibri"/>
              </a:rPr>
              <a:t>adjustment:</a:t>
            </a:r>
            <a:endParaRPr sz="2000">
              <a:latin typeface="Calibri"/>
              <a:cs typeface="Calibri"/>
            </a:endParaRPr>
          </a:p>
          <a:p>
            <a:pPr marL="12700">
              <a:lnSpc>
                <a:spcPct val="100000"/>
              </a:lnSpc>
              <a:spcBef>
                <a:spcPts val="170"/>
              </a:spcBef>
            </a:pPr>
            <a:r>
              <a:rPr sz="2000" spc="-10" dirty="0">
                <a:latin typeface="Calibri"/>
                <a:cs typeface="Calibri"/>
              </a:rPr>
              <a:t>-Routinely at</a:t>
            </a:r>
            <a:r>
              <a:rPr sz="2000" spc="15" dirty="0">
                <a:latin typeface="Calibri"/>
                <a:cs typeface="Calibri"/>
              </a:rPr>
              <a:t> </a:t>
            </a:r>
            <a:r>
              <a:rPr sz="2000" spc="-10" dirty="0">
                <a:latin typeface="Calibri"/>
                <a:cs typeface="Calibri"/>
              </a:rPr>
              <a:t>four-week</a:t>
            </a:r>
            <a:r>
              <a:rPr sz="2000" spc="5" dirty="0">
                <a:latin typeface="Calibri"/>
                <a:cs typeface="Calibri"/>
              </a:rPr>
              <a:t> </a:t>
            </a:r>
            <a:r>
              <a:rPr sz="2000" spc="-10" dirty="0">
                <a:latin typeface="Calibri"/>
                <a:cs typeface="Calibri"/>
              </a:rPr>
              <a:t>intervals</a:t>
            </a:r>
            <a:r>
              <a:rPr sz="2000" spc="20" dirty="0">
                <a:latin typeface="Calibri"/>
                <a:cs typeface="Calibri"/>
              </a:rPr>
              <a:t> </a:t>
            </a:r>
            <a:r>
              <a:rPr sz="2000" spc="-5" dirty="0">
                <a:latin typeface="Calibri"/>
                <a:cs typeface="Calibri"/>
              </a:rPr>
              <a:t>throughout</a:t>
            </a:r>
            <a:r>
              <a:rPr sz="2000" spc="-25" dirty="0">
                <a:latin typeface="Calibri"/>
                <a:cs typeface="Calibri"/>
              </a:rPr>
              <a:t> </a:t>
            </a:r>
            <a:r>
              <a:rPr sz="2000" spc="-15" dirty="0">
                <a:latin typeface="Calibri"/>
                <a:cs typeface="Calibri"/>
              </a:rPr>
              <a:t>pregnancy, </a:t>
            </a:r>
            <a:r>
              <a:rPr sz="2000" dirty="0">
                <a:latin typeface="Calibri"/>
                <a:cs typeface="Calibri"/>
              </a:rPr>
              <a:t>and</a:t>
            </a:r>
            <a:r>
              <a:rPr sz="2000" spc="-10" dirty="0">
                <a:latin typeface="Calibri"/>
                <a:cs typeface="Calibri"/>
              </a:rPr>
              <a:t> </a:t>
            </a:r>
            <a:r>
              <a:rPr sz="2000" spc="-5" dirty="0">
                <a:latin typeface="Calibri"/>
                <a:cs typeface="Calibri"/>
              </a:rPr>
              <a:t>beginning</a:t>
            </a:r>
            <a:r>
              <a:rPr sz="2000" spc="-20" dirty="0">
                <a:latin typeface="Calibri"/>
                <a:cs typeface="Calibri"/>
              </a:rPr>
              <a:t> </a:t>
            </a:r>
            <a:r>
              <a:rPr sz="2000" spc="-5" dirty="0">
                <a:latin typeface="Calibri"/>
                <a:cs typeface="Calibri"/>
              </a:rPr>
              <a:t>when</a:t>
            </a:r>
            <a:r>
              <a:rPr sz="2000" spc="5" dirty="0">
                <a:latin typeface="Calibri"/>
                <a:cs typeface="Calibri"/>
              </a:rPr>
              <a:t> </a:t>
            </a:r>
            <a:r>
              <a:rPr sz="2000" spc="-5" dirty="0">
                <a:latin typeface="Calibri"/>
                <a:cs typeface="Calibri"/>
              </a:rPr>
              <a:t>pregnancy</a:t>
            </a:r>
            <a:r>
              <a:rPr sz="2000" spc="-20" dirty="0">
                <a:latin typeface="Calibri"/>
                <a:cs typeface="Calibri"/>
              </a:rPr>
              <a:t> </a:t>
            </a:r>
            <a:r>
              <a:rPr sz="2000" dirty="0">
                <a:latin typeface="Calibri"/>
                <a:cs typeface="Calibri"/>
              </a:rPr>
              <a:t>is</a:t>
            </a:r>
            <a:r>
              <a:rPr sz="2000" spc="5" dirty="0">
                <a:latin typeface="Calibri"/>
                <a:cs typeface="Calibri"/>
              </a:rPr>
              <a:t> </a:t>
            </a:r>
            <a:r>
              <a:rPr sz="2000" spc="-10" dirty="0">
                <a:latin typeface="Calibri"/>
                <a:cs typeface="Calibri"/>
              </a:rPr>
              <a:t>reported</a:t>
            </a:r>
            <a:endParaRPr sz="2000">
              <a:latin typeface="Calibri"/>
              <a:cs typeface="Calibri"/>
            </a:endParaRPr>
          </a:p>
          <a:p>
            <a:pPr marL="12700">
              <a:lnSpc>
                <a:spcPct val="100000"/>
              </a:lnSpc>
              <a:spcBef>
                <a:spcPts val="170"/>
              </a:spcBef>
            </a:pPr>
            <a:r>
              <a:rPr sz="2000" dirty="0">
                <a:latin typeface="Calibri"/>
                <a:cs typeface="Calibri"/>
              </a:rPr>
              <a:t>-Once</a:t>
            </a:r>
            <a:r>
              <a:rPr sz="2000" spc="-10" dirty="0">
                <a:latin typeface="Calibri"/>
                <a:cs typeface="Calibri"/>
              </a:rPr>
              <a:t> </a:t>
            </a:r>
            <a:r>
              <a:rPr sz="2000" spc="-15" dirty="0">
                <a:latin typeface="Calibri"/>
                <a:cs typeface="Calibri"/>
              </a:rPr>
              <a:t>at</a:t>
            </a:r>
            <a:r>
              <a:rPr sz="2000" spc="-5" dirty="0">
                <a:latin typeface="Calibri"/>
                <a:cs typeface="Calibri"/>
              </a:rPr>
              <a:t> </a:t>
            </a:r>
            <a:r>
              <a:rPr sz="2000" dirty="0">
                <a:latin typeface="Calibri"/>
                <a:cs typeface="Calibri"/>
              </a:rPr>
              <a:t>the</a:t>
            </a:r>
            <a:r>
              <a:rPr sz="2000" spc="-5" dirty="0">
                <a:latin typeface="Calibri"/>
                <a:cs typeface="Calibri"/>
              </a:rPr>
              <a:t> six-week</a:t>
            </a:r>
            <a:r>
              <a:rPr sz="2000" dirty="0">
                <a:latin typeface="Calibri"/>
                <a:cs typeface="Calibri"/>
              </a:rPr>
              <a:t> </a:t>
            </a:r>
            <a:r>
              <a:rPr sz="2000" spc="-5" dirty="0">
                <a:latin typeface="Calibri"/>
                <a:cs typeface="Calibri"/>
              </a:rPr>
              <a:t>postpartum visit</a:t>
            </a:r>
            <a:endParaRPr sz="2000">
              <a:latin typeface="Calibri"/>
              <a:cs typeface="Calibri"/>
            </a:endParaRPr>
          </a:p>
          <a:p>
            <a:pPr marL="12700" marR="830580">
              <a:lnSpc>
                <a:spcPct val="107000"/>
              </a:lnSpc>
            </a:pPr>
            <a:r>
              <a:rPr sz="2000" spc="-10" dirty="0">
                <a:latin typeface="Calibri"/>
                <a:cs typeface="Calibri"/>
              </a:rPr>
              <a:t>-Immediately</a:t>
            </a:r>
            <a:r>
              <a:rPr sz="2000" spc="30" dirty="0">
                <a:latin typeface="Calibri"/>
                <a:cs typeface="Calibri"/>
              </a:rPr>
              <a:t> </a:t>
            </a:r>
            <a:r>
              <a:rPr sz="2000" dirty="0">
                <a:latin typeface="Calibri"/>
                <a:cs typeface="Calibri"/>
              </a:rPr>
              <a:t>if</a:t>
            </a:r>
            <a:r>
              <a:rPr sz="2000" spc="10" dirty="0">
                <a:latin typeface="Calibri"/>
                <a:cs typeface="Calibri"/>
              </a:rPr>
              <a:t> </a:t>
            </a:r>
            <a:r>
              <a:rPr sz="2000" dirty="0">
                <a:latin typeface="Calibri"/>
                <a:cs typeface="Calibri"/>
              </a:rPr>
              <a:t>the</a:t>
            </a:r>
            <a:r>
              <a:rPr sz="2000" spc="10" dirty="0">
                <a:latin typeface="Calibri"/>
                <a:cs typeface="Calibri"/>
              </a:rPr>
              <a:t> </a:t>
            </a:r>
            <a:r>
              <a:rPr sz="2000" spc="-10" dirty="0">
                <a:latin typeface="Calibri"/>
                <a:cs typeface="Calibri"/>
              </a:rPr>
              <a:t>patient</a:t>
            </a:r>
            <a:r>
              <a:rPr sz="2000" spc="20" dirty="0">
                <a:latin typeface="Calibri"/>
                <a:cs typeface="Calibri"/>
              </a:rPr>
              <a:t> </a:t>
            </a:r>
            <a:r>
              <a:rPr sz="2000" spc="-5" dirty="0">
                <a:latin typeface="Calibri"/>
                <a:cs typeface="Calibri"/>
              </a:rPr>
              <a:t>reports</a:t>
            </a:r>
            <a:r>
              <a:rPr sz="2000" spc="10" dirty="0">
                <a:latin typeface="Calibri"/>
                <a:cs typeface="Calibri"/>
              </a:rPr>
              <a:t> </a:t>
            </a:r>
            <a:r>
              <a:rPr sz="2000" spc="-5" dirty="0">
                <a:latin typeface="Calibri"/>
                <a:cs typeface="Calibri"/>
              </a:rPr>
              <a:t>or </a:t>
            </a:r>
            <a:r>
              <a:rPr sz="2000" spc="-10" dirty="0">
                <a:latin typeface="Calibri"/>
                <a:cs typeface="Calibri"/>
              </a:rPr>
              <a:t>presents</a:t>
            </a:r>
            <a:r>
              <a:rPr sz="2000" spc="30" dirty="0">
                <a:latin typeface="Calibri"/>
                <a:cs typeface="Calibri"/>
              </a:rPr>
              <a:t> </a:t>
            </a:r>
            <a:r>
              <a:rPr sz="2000" spc="-5" dirty="0">
                <a:latin typeface="Calibri"/>
                <a:cs typeface="Calibri"/>
              </a:rPr>
              <a:t>with</a:t>
            </a:r>
            <a:r>
              <a:rPr sz="2000" spc="10" dirty="0">
                <a:latin typeface="Calibri"/>
                <a:cs typeface="Calibri"/>
              </a:rPr>
              <a:t> </a:t>
            </a:r>
            <a:r>
              <a:rPr sz="2000" spc="-5" dirty="0">
                <a:latin typeface="Calibri"/>
                <a:cs typeface="Calibri"/>
              </a:rPr>
              <a:t>increased</a:t>
            </a:r>
            <a:r>
              <a:rPr sz="2000" spc="25" dirty="0">
                <a:latin typeface="Calibri"/>
                <a:cs typeface="Calibri"/>
              </a:rPr>
              <a:t> </a:t>
            </a:r>
            <a:r>
              <a:rPr sz="2000" spc="-10" dirty="0">
                <a:latin typeface="Calibri"/>
                <a:cs typeface="Calibri"/>
              </a:rPr>
              <a:t>seizure</a:t>
            </a:r>
            <a:r>
              <a:rPr sz="2000" spc="10" dirty="0">
                <a:latin typeface="Calibri"/>
                <a:cs typeface="Calibri"/>
              </a:rPr>
              <a:t> </a:t>
            </a:r>
            <a:r>
              <a:rPr sz="2000" dirty="0">
                <a:latin typeface="Calibri"/>
                <a:cs typeface="Calibri"/>
              </a:rPr>
              <a:t>activity</a:t>
            </a:r>
            <a:r>
              <a:rPr sz="2000" spc="20" dirty="0">
                <a:latin typeface="Calibri"/>
                <a:cs typeface="Calibri"/>
              </a:rPr>
              <a:t> </a:t>
            </a:r>
            <a:r>
              <a:rPr sz="2000" spc="-5" dirty="0">
                <a:latin typeface="Calibri"/>
                <a:cs typeface="Calibri"/>
              </a:rPr>
              <a:t>or </a:t>
            </a:r>
            <a:r>
              <a:rPr sz="2000" spc="-15" dirty="0">
                <a:latin typeface="Calibri"/>
                <a:cs typeface="Calibri"/>
              </a:rPr>
              <a:t>worsened</a:t>
            </a:r>
            <a:r>
              <a:rPr sz="2000" spc="10" dirty="0">
                <a:latin typeface="Calibri"/>
                <a:cs typeface="Calibri"/>
              </a:rPr>
              <a:t> </a:t>
            </a:r>
            <a:r>
              <a:rPr sz="2000" spc="-10" dirty="0">
                <a:latin typeface="Calibri"/>
                <a:cs typeface="Calibri"/>
              </a:rPr>
              <a:t>seizure </a:t>
            </a:r>
            <a:r>
              <a:rPr sz="2000" spc="-434" dirty="0">
                <a:latin typeface="Calibri"/>
                <a:cs typeface="Calibri"/>
              </a:rPr>
              <a:t> </a:t>
            </a:r>
            <a:r>
              <a:rPr sz="2000" spc="-10" dirty="0">
                <a:latin typeface="Calibri"/>
                <a:cs typeface="Calibri"/>
              </a:rPr>
              <a:t>severity</a:t>
            </a:r>
            <a:endParaRPr sz="2000">
              <a:latin typeface="Calibri"/>
              <a:cs typeface="Calibri"/>
            </a:endParaRPr>
          </a:p>
          <a:p>
            <a:pPr marL="12700">
              <a:lnSpc>
                <a:spcPct val="100000"/>
              </a:lnSpc>
              <a:spcBef>
                <a:spcPts val="170"/>
              </a:spcBef>
            </a:pPr>
            <a:r>
              <a:rPr sz="2000" spc="-5" dirty="0">
                <a:latin typeface="Calibri"/>
                <a:cs typeface="Calibri"/>
              </a:rPr>
              <a:t>-Immediately</a:t>
            </a:r>
            <a:r>
              <a:rPr sz="2000" spc="25" dirty="0">
                <a:latin typeface="Calibri"/>
                <a:cs typeface="Calibri"/>
              </a:rPr>
              <a:t> </a:t>
            </a:r>
            <a:r>
              <a:rPr sz="2000" dirty="0">
                <a:latin typeface="Calibri"/>
                <a:cs typeface="Calibri"/>
              </a:rPr>
              <a:t>if</a:t>
            </a:r>
            <a:r>
              <a:rPr sz="2000" spc="15" dirty="0">
                <a:latin typeface="Calibri"/>
                <a:cs typeface="Calibri"/>
              </a:rPr>
              <a:t> </a:t>
            </a:r>
            <a:r>
              <a:rPr sz="2000" dirty="0">
                <a:latin typeface="Calibri"/>
                <a:cs typeface="Calibri"/>
              </a:rPr>
              <a:t>the</a:t>
            </a:r>
            <a:r>
              <a:rPr sz="2000" spc="10" dirty="0">
                <a:latin typeface="Calibri"/>
                <a:cs typeface="Calibri"/>
              </a:rPr>
              <a:t> </a:t>
            </a:r>
            <a:r>
              <a:rPr sz="2000" spc="-10" dirty="0">
                <a:latin typeface="Calibri"/>
                <a:cs typeface="Calibri"/>
              </a:rPr>
              <a:t>patient</a:t>
            </a:r>
            <a:r>
              <a:rPr sz="2000" spc="25" dirty="0">
                <a:latin typeface="Calibri"/>
                <a:cs typeface="Calibri"/>
              </a:rPr>
              <a:t> </a:t>
            </a:r>
            <a:r>
              <a:rPr sz="2000" spc="-10" dirty="0">
                <a:latin typeface="Calibri"/>
                <a:cs typeface="Calibri"/>
              </a:rPr>
              <a:t>experiences</a:t>
            </a:r>
            <a:r>
              <a:rPr sz="2000" spc="15" dirty="0">
                <a:latin typeface="Calibri"/>
                <a:cs typeface="Calibri"/>
              </a:rPr>
              <a:t> </a:t>
            </a:r>
            <a:r>
              <a:rPr sz="2000" spc="-5" dirty="0">
                <a:latin typeface="Calibri"/>
                <a:cs typeface="Calibri"/>
              </a:rPr>
              <a:t>dizziness,</a:t>
            </a:r>
            <a:r>
              <a:rPr sz="2000" spc="30" dirty="0">
                <a:latin typeface="Calibri"/>
                <a:cs typeface="Calibri"/>
              </a:rPr>
              <a:t> </a:t>
            </a:r>
            <a:r>
              <a:rPr sz="2000" spc="-10" dirty="0">
                <a:latin typeface="Calibri"/>
                <a:cs typeface="Calibri"/>
              </a:rPr>
              <a:t>blurred</a:t>
            </a:r>
            <a:r>
              <a:rPr sz="2000" dirty="0">
                <a:latin typeface="Calibri"/>
                <a:cs typeface="Calibri"/>
              </a:rPr>
              <a:t> </a:t>
            </a:r>
            <a:r>
              <a:rPr sz="2000" spc="-5" dirty="0">
                <a:latin typeface="Calibri"/>
                <a:cs typeface="Calibri"/>
              </a:rPr>
              <a:t>vision,</a:t>
            </a:r>
            <a:r>
              <a:rPr sz="2000" spc="20" dirty="0">
                <a:latin typeface="Calibri"/>
                <a:cs typeface="Calibri"/>
              </a:rPr>
              <a:t> </a:t>
            </a:r>
            <a:r>
              <a:rPr sz="2000" dirty="0">
                <a:latin typeface="Calibri"/>
                <a:cs typeface="Calibri"/>
              </a:rPr>
              <a:t>or</a:t>
            </a:r>
            <a:r>
              <a:rPr sz="2000" spc="-10" dirty="0">
                <a:latin typeface="Calibri"/>
                <a:cs typeface="Calibri"/>
              </a:rPr>
              <a:t> </a:t>
            </a:r>
            <a:r>
              <a:rPr sz="2000" spc="-5" dirty="0">
                <a:latin typeface="Calibri"/>
                <a:cs typeface="Calibri"/>
              </a:rPr>
              <a:t>other common</a:t>
            </a:r>
            <a:r>
              <a:rPr sz="2000" dirty="0">
                <a:latin typeface="Calibri"/>
                <a:cs typeface="Calibri"/>
              </a:rPr>
              <a:t> </a:t>
            </a:r>
            <a:r>
              <a:rPr sz="2000" spc="-10" dirty="0">
                <a:latin typeface="Calibri"/>
                <a:cs typeface="Calibri"/>
              </a:rPr>
              <a:t>complaints</a:t>
            </a:r>
            <a:r>
              <a:rPr sz="2000" spc="15" dirty="0">
                <a:latin typeface="Calibri"/>
                <a:cs typeface="Calibri"/>
              </a:rPr>
              <a:t> </a:t>
            </a:r>
            <a:r>
              <a:rPr sz="2000" spc="-10" dirty="0">
                <a:latin typeface="Calibri"/>
                <a:cs typeface="Calibri"/>
              </a:rPr>
              <a:t>associated</a:t>
            </a:r>
            <a:endParaRPr sz="2000">
              <a:latin typeface="Calibri"/>
              <a:cs typeface="Calibri"/>
            </a:endParaRPr>
          </a:p>
          <a:p>
            <a:pPr marL="12700">
              <a:lnSpc>
                <a:spcPct val="100000"/>
              </a:lnSpc>
              <a:spcBef>
                <a:spcPts val="170"/>
              </a:spcBef>
            </a:pPr>
            <a:r>
              <a:rPr sz="2000" spc="-5" dirty="0">
                <a:latin typeface="Calibri"/>
                <a:cs typeface="Calibri"/>
              </a:rPr>
              <a:t>with </a:t>
            </a:r>
            <a:r>
              <a:rPr sz="2000" dirty="0">
                <a:latin typeface="Calibri"/>
                <a:cs typeface="Calibri"/>
              </a:rPr>
              <a:t>ASM</a:t>
            </a:r>
            <a:r>
              <a:rPr sz="2000" spc="-20" dirty="0">
                <a:latin typeface="Calibri"/>
                <a:cs typeface="Calibri"/>
              </a:rPr>
              <a:t> </a:t>
            </a:r>
            <a:r>
              <a:rPr sz="2000" spc="-5" dirty="0">
                <a:latin typeface="Calibri"/>
                <a:cs typeface="Calibri"/>
              </a:rPr>
              <a:t>medication</a:t>
            </a:r>
            <a:r>
              <a:rPr sz="2000" spc="-10" dirty="0">
                <a:latin typeface="Calibri"/>
                <a:cs typeface="Calibri"/>
              </a:rPr>
              <a:t> toxicity</a:t>
            </a:r>
            <a:endParaRPr sz="2000">
              <a:latin typeface="Calibri"/>
              <a:cs typeface="Calibri"/>
            </a:endParaRPr>
          </a:p>
          <a:p>
            <a:pPr marL="220345" indent="-208279">
              <a:lnSpc>
                <a:spcPct val="100000"/>
              </a:lnSpc>
              <a:spcBef>
                <a:spcPts val="960"/>
              </a:spcBef>
              <a:buSzPct val="95000"/>
              <a:buAutoNum type="arabicPlain" startAt="3"/>
              <a:tabLst>
                <a:tab pos="220979" algn="l"/>
              </a:tabLst>
            </a:pPr>
            <a:r>
              <a:rPr sz="2000" b="1" spc="-5" dirty="0">
                <a:solidFill>
                  <a:srgbClr val="FF0000"/>
                </a:solidFill>
                <a:latin typeface="Calibri"/>
                <a:cs typeface="Calibri"/>
              </a:rPr>
              <a:t>Screening</a:t>
            </a:r>
            <a:r>
              <a:rPr sz="2000" b="1" spc="-30" dirty="0">
                <a:solidFill>
                  <a:srgbClr val="FF0000"/>
                </a:solidFill>
                <a:latin typeface="Calibri"/>
                <a:cs typeface="Calibri"/>
              </a:rPr>
              <a:t> </a:t>
            </a:r>
            <a:r>
              <a:rPr sz="2000" b="1" spc="-15" dirty="0">
                <a:solidFill>
                  <a:srgbClr val="FF0000"/>
                </a:solidFill>
                <a:latin typeface="Calibri"/>
                <a:cs typeface="Calibri"/>
              </a:rPr>
              <a:t>for</a:t>
            </a:r>
            <a:r>
              <a:rPr sz="2000" b="1" spc="-20" dirty="0">
                <a:solidFill>
                  <a:srgbClr val="FF0000"/>
                </a:solidFill>
                <a:latin typeface="Calibri"/>
                <a:cs typeface="Calibri"/>
              </a:rPr>
              <a:t> </a:t>
            </a:r>
            <a:r>
              <a:rPr sz="2000" b="1" spc="-5" dirty="0">
                <a:solidFill>
                  <a:srgbClr val="FF0000"/>
                </a:solidFill>
                <a:latin typeface="Calibri"/>
                <a:cs typeface="Calibri"/>
              </a:rPr>
              <a:t>malformations</a:t>
            </a:r>
            <a:endParaRPr sz="2000">
              <a:latin typeface="Calibri"/>
              <a:cs typeface="Calibri"/>
            </a:endParaRPr>
          </a:p>
          <a:p>
            <a:pPr marL="12700" marR="208915">
              <a:lnSpc>
                <a:spcPct val="107000"/>
              </a:lnSpc>
            </a:pPr>
            <a:r>
              <a:rPr sz="2000" b="1" spc="-5" dirty="0">
                <a:latin typeface="Calibri"/>
                <a:cs typeface="Calibri"/>
              </a:rPr>
              <a:t>-Ultrasound</a:t>
            </a:r>
            <a:r>
              <a:rPr sz="2000" b="1" spc="-25" dirty="0">
                <a:latin typeface="Calibri"/>
                <a:cs typeface="Calibri"/>
              </a:rPr>
              <a:t> </a:t>
            </a:r>
            <a:r>
              <a:rPr sz="2000" b="1" spc="-5" dirty="0">
                <a:latin typeface="Calibri"/>
                <a:cs typeface="Calibri"/>
              </a:rPr>
              <a:t>screening</a:t>
            </a:r>
            <a:r>
              <a:rPr sz="2000" b="1" spc="5" dirty="0">
                <a:latin typeface="Calibri"/>
                <a:cs typeface="Calibri"/>
              </a:rPr>
              <a:t> </a:t>
            </a:r>
            <a:r>
              <a:rPr sz="2000" spc="-15" dirty="0">
                <a:latin typeface="Calibri"/>
                <a:cs typeface="Calibri"/>
              </a:rPr>
              <a:t>for</a:t>
            </a:r>
            <a:r>
              <a:rPr sz="2000" spc="-5" dirty="0">
                <a:latin typeface="Calibri"/>
                <a:cs typeface="Calibri"/>
              </a:rPr>
              <a:t> morphologic</a:t>
            </a:r>
            <a:r>
              <a:rPr sz="2000" spc="-20" dirty="0">
                <a:latin typeface="Calibri"/>
                <a:cs typeface="Calibri"/>
              </a:rPr>
              <a:t> </a:t>
            </a:r>
            <a:r>
              <a:rPr sz="2000" dirty="0">
                <a:latin typeface="Calibri"/>
                <a:cs typeface="Calibri"/>
              </a:rPr>
              <a:t>anomalies</a:t>
            </a:r>
            <a:r>
              <a:rPr sz="2000" spc="15" dirty="0">
                <a:latin typeface="Calibri"/>
                <a:cs typeface="Calibri"/>
              </a:rPr>
              <a:t> </a:t>
            </a:r>
            <a:r>
              <a:rPr sz="2000" dirty="0">
                <a:latin typeface="Calibri"/>
                <a:cs typeface="Calibri"/>
              </a:rPr>
              <a:t>in the</a:t>
            </a:r>
            <a:r>
              <a:rPr sz="2000" spc="5" dirty="0">
                <a:latin typeface="Calibri"/>
                <a:cs typeface="Calibri"/>
              </a:rPr>
              <a:t> </a:t>
            </a:r>
            <a:r>
              <a:rPr sz="2000" spc="-15" dirty="0">
                <a:latin typeface="Calibri"/>
                <a:cs typeface="Calibri"/>
              </a:rPr>
              <a:t>fetus</a:t>
            </a:r>
            <a:r>
              <a:rPr sz="2000" spc="5" dirty="0">
                <a:latin typeface="Calibri"/>
                <a:cs typeface="Calibri"/>
              </a:rPr>
              <a:t> </a:t>
            </a:r>
            <a:r>
              <a:rPr sz="2000" dirty="0">
                <a:latin typeface="Calibri"/>
                <a:cs typeface="Calibri"/>
              </a:rPr>
              <a:t>can </a:t>
            </a:r>
            <a:r>
              <a:rPr sz="2000" spc="-5" dirty="0">
                <a:latin typeface="Calibri"/>
                <a:cs typeface="Calibri"/>
              </a:rPr>
              <a:t>be </a:t>
            </a:r>
            <a:r>
              <a:rPr sz="2000" spc="-10" dirty="0">
                <a:latin typeface="Calibri"/>
                <a:cs typeface="Calibri"/>
              </a:rPr>
              <a:t>definitively</a:t>
            </a:r>
            <a:r>
              <a:rPr sz="2000" spc="25" dirty="0">
                <a:latin typeface="Calibri"/>
                <a:cs typeface="Calibri"/>
              </a:rPr>
              <a:t> </a:t>
            </a:r>
            <a:r>
              <a:rPr sz="2000" spc="-10" dirty="0">
                <a:latin typeface="Calibri"/>
                <a:cs typeface="Calibri"/>
              </a:rPr>
              <a:t>undertaken </a:t>
            </a:r>
            <a:r>
              <a:rPr sz="2000" spc="-15" dirty="0">
                <a:latin typeface="Calibri"/>
                <a:cs typeface="Calibri"/>
              </a:rPr>
              <a:t>at</a:t>
            </a:r>
            <a:r>
              <a:rPr sz="2000" spc="45" dirty="0">
                <a:latin typeface="Calibri"/>
                <a:cs typeface="Calibri"/>
              </a:rPr>
              <a:t> </a:t>
            </a:r>
            <a:r>
              <a:rPr sz="2000" dirty="0">
                <a:latin typeface="Calibri"/>
                <a:cs typeface="Calibri"/>
              </a:rPr>
              <a:t>17</a:t>
            </a:r>
            <a:r>
              <a:rPr sz="2000" spc="-10" dirty="0">
                <a:latin typeface="Calibri"/>
                <a:cs typeface="Calibri"/>
              </a:rPr>
              <a:t> </a:t>
            </a:r>
            <a:r>
              <a:rPr sz="2000" spc="-15" dirty="0">
                <a:latin typeface="Calibri"/>
                <a:cs typeface="Calibri"/>
              </a:rPr>
              <a:t>to</a:t>
            </a:r>
            <a:r>
              <a:rPr sz="2000" spc="5" dirty="0">
                <a:latin typeface="Calibri"/>
                <a:cs typeface="Calibri"/>
              </a:rPr>
              <a:t> </a:t>
            </a:r>
            <a:r>
              <a:rPr sz="2000" dirty="0">
                <a:latin typeface="Calibri"/>
                <a:cs typeface="Calibri"/>
              </a:rPr>
              <a:t>20 </a:t>
            </a:r>
            <a:r>
              <a:rPr sz="2000" spc="-434" dirty="0">
                <a:latin typeface="Calibri"/>
                <a:cs typeface="Calibri"/>
              </a:rPr>
              <a:t> </a:t>
            </a:r>
            <a:r>
              <a:rPr sz="2000" spc="-10" dirty="0">
                <a:latin typeface="Calibri"/>
                <a:cs typeface="Calibri"/>
              </a:rPr>
              <a:t>weeks</a:t>
            </a:r>
            <a:r>
              <a:rPr sz="2000" spc="5" dirty="0">
                <a:latin typeface="Calibri"/>
                <a:cs typeface="Calibri"/>
              </a:rPr>
              <a:t> </a:t>
            </a:r>
            <a:r>
              <a:rPr sz="2000" spc="-10" dirty="0">
                <a:latin typeface="Calibri"/>
                <a:cs typeface="Calibri"/>
              </a:rPr>
              <a:t>gestation.</a:t>
            </a:r>
            <a:endParaRPr sz="2000">
              <a:latin typeface="Calibri"/>
              <a:cs typeface="Calibri"/>
            </a:endParaRPr>
          </a:p>
          <a:p>
            <a:pPr marL="12700" marR="5080">
              <a:lnSpc>
                <a:spcPct val="107000"/>
              </a:lnSpc>
            </a:pPr>
            <a:r>
              <a:rPr sz="2000" dirty="0">
                <a:latin typeface="Calibri"/>
                <a:cs typeface="Calibri"/>
              </a:rPr>
              <a:t>-If</a:t>
            </a:r>
            <a:r>
              <a:rPr sz="2000" spc="-5" dirty="0">
                <a:latin typeface="Calibri"/>
                <a:cs typeface="Calibri"/>
              </a:rPr>
              <a:t> </a:t>
            </a:r>
            <a:r>
              <a:rPr sz="2000" dirty="0">
                <a:latin typeface="Calibri"/>
                <a:cs typeface="Calibri"/>
              </a:rPr>
              <a:t>additional</a:t>
            </a:r>
            <a:r>
              <a:rPr sz="2000" spc="5" dirty="0">
                <a:latin typeface="Calibri"/>
                <a:cs typeface="Calibri"/>
              </a:rPr>
              <a:t> </a:t>
            </a:r>
            <a:r>
              <a:rPr sz="2000" spc="-10" dirty="0">
                <a:latin typeface="Calibri"/>
                <a:cs typeface="Calibri"/>
              </a:rPr>
              <a:t>reassurance</a:t>
            </a:r>
            <a:r>
              <a:rPr sz="2000" spc="20" dirty="0">
                <a:latin typeface="Calibri"/>
                <a:cs typeface="Calibri"/>
              </a:rPr>
              <a:t> </a:t>
            </a:r>
            <a:r>
              <a:rPr sz="2000" dirty="0">
                <a:latin typeface="Calibri"/>
                <a:cs typeface="Calibri"/>
              </a:rPr>
              <a:t>is </a:t>
            </a:r>
            <a:r>
              <a:rPr sz="2000" spc="-5" dirty="0">
                <a:latin typeface="Calibri"/>
                <a:cs typeface="Calibri"/>
              </a:rPr>
              <a:t>desired,</a:t>
            </a:r>
            <a:r>
              <a:rPr sz="2000" spc="20" dirty="0">
                <a:latin typeface="Calibri"/>
                <a:cs typeface="Calibri"/>
              </a:rPr>
              <a:t> </a:t>
            </a:r>
            <a:r>
              <a:rPr sz="2000" spc="-5" dirty="0">
                <a:latin typeface="Calibri"/>
                <a:cs typeface="Calibri"/>
              </a:rPr>
              <a:t>measurement</a:t>
            </a:r>
            <a:r>
              <a:rPr sz="2000" spc="20" dirty="0">
                <a:latin typeface="Calibri"/>
                <a:cs typeface="Calibri"/>
              </a:rPr>
              <a:t> </a:t>
            </a:r>
            <a:r>
              <a:rPr sz="2000" dirty="0">
                <a:latin typeface="Calibri"/>
                <a:cs typeface="Calibri"/>
              </a:rPr>
              <a:t>of</a:t>
            </a:r>
            <a:r>
              <a:rPr sz="2000" spc="-10" dirty="0">
                <a:latin typeface="Calibri"/>
                <a:cs typeface="Calibri"/>
              </a:rPr>
              <a:t> </a:t>
            </a:r>
            <a:r>
              <a:rPr sz="2000" dirty="0">
                <a:latin typeface="Calibri"/>
                <a:cs typeface="Calibri"/>
              </a:rPr>
              <a:t>the</a:t>
            </a:r>
            <a:r>
              <a:rPr sz="2000" spc="20" dirty="0">
                <a:latin typeface="Calibri"/>
                <a:cs typeface="Calibri"/>
              </a:rPr>
              <a:t> </a:t>
            </a:r>
            <a:r>
              <a:rPr sz="2000" b="1" dirty="0">
                <a:latin typeface="Calibri"/>
                <a:cs typeface="Calibri"/>
              </a:rPr>
              <a:t>serum</a:t>
            </a:r>
            <a:r>
              <a:rPr sz="2000" b="1" spc="-5" dirty="0">
                <a:latin typeface="Calibri"/>
                <a:cs typeface="Calibri"/>
              </a:rPr>
              <a:t> </a:t>
            </a:r>
            <a:r>
              <a:rPr sz="2000" b="1" spc="-10" dirty="0">
                <a:latin typeface="Calibri"/>
                <a:cs typeface="Calibri"/>
              </a:rPr>
              <a:t>alpha-fetoprotein</a:t>
            </a:r>
            <a:r>
              <a:rPr sz="2000" b="1" spc="-25" dirty="0">
                <a:latin typeface="Calibri"/>
                <a:cs typeface="Calibri"/>
              </a:rPr>
              <a:t> </a:t>
            </a:r>
            <a:r>
              <a:rPr sz="2000" b="1" dirty="0">
                <a:latin typeface="Calibri"/>
                <a:cs typeface="Calibri"/>
              </a:rPr>
              <a:t>(AFP</a:t>
            </a:r>
            <a:r>
              <a:rPr sz="2000" dirty="0">
                <a:latin typeface="Calibri"/>
                <a:cs typeface="Calibri"/>
              </a:rPr>
              <a:t>)</a:t>
            </a:r>
            <a:r>
              <a:rPr sz="2000" spc="-15" dirty="0">
                <a:latin typeface="Calibri"/>
                <a:cs typeface="Calibri"/>
              </a:rPr>
              <a:t> </a:t>
            </a:r>
            <a:r>
              <a:rPr sz="2000" spc="-10" dirty="0">
                <a:latin typeface="Calibri"/>
                <a:cs typeface="Calibri"/>
              </a:rPr>
              <a:t>concentration</a:t>
            </a:r>
            <a:r>
              <a:rPr sz="2000" dirty="0">
                <a:latin typeface="Calibri"/>
                <a:cs typeface="Calibri"/>
              </a:rPr>
              <a:t> </a:t>
            </a:r>
            <a:r>
              <a:rPr sz="2000" spc="-5" dirty="0">
                <a:latin typeface="Calibri"/>
                <a:cs typeface="Calibri"/>
              </a:rPr>
              <a:t>or </a:t>
            </a:r>
            <a:r>
              <a:rPr sz="2000" spc="-440" dirty="0">
                <a:latin typeface="Calibri"/>
                <a:cs typeface="Calibri"/>
              </a:rPr>
              <a:t> </a:t>
            </a:r>
            <a:r>
              <a:rPr sz="2000" b="1" spc="-5" dirty="0">
                <a:latin typeface="Calibri"/>
                <a:cs typeface="Calibri"/>
              </a:rPr>
              <a:t>amniocentesis</a:t>
            </a:r>
            <a:r>
              <a:rPr sz="2000" b="1" spc="20" dirty="0">
                <a:latin typeface="Calibri"/>
                <a:cs typeface="Calibri"/>
              </a:rPr>
              <a:t> </a:t>
            </a:r>
            <a:r>
              <a:rPr sz="2000" b="1" spc="-15" dirty="0">
                <a:latin typeface="Calibri"/>
                <a:cs typeface="Calibri"/>
              </a:rPr>
              <a:t>for</a:t>
            </a:r>
            <a:r>
              <a:rPr sz="2000" b="1" spc="50" dirty="0">
                <a:latin typeface="Calibri"/>
                <a:cs typeface="Calibri"/>
              </a:rPr>
              <a:t> </a:t>
            </a:r>
            <a:r>
              <a:rPr sz="2000" b="1" dirty="0">
                <a:latin typeface="Calibri"/>
                <a:cs typeface="Calibri"/>
              </a:rPr>
              <a:t>amniotic</a:t>
            </a:r>
            <a:r>
              <a:rPr sz="2000" b="1" spc="20" dirty="0">
                <a:latin typeface="Calibri"/>
                <a:cs typeface="Calibri"/>
              </a:rPr>
              <a:t> </a:t>
            </a:r>
            <a:r>
              <a:rPr sz="2000" b="1" spc="-5" dirty="0">
                <a:latin typeface="Calibri"/>
                <a:cs typeface="Calibri"/>
              </a:rPr>
              <a:t>fluid</a:t>
            </a:r>
            <a:r>
              <a:rPr sz="2000" b="1" spc="35" dirty="0">
                <a:latin typeface="Calibri"/>
                <a:cs typeface="Calibri"/>
              </a:rPr>
              <a:t> </a:t>
            </a:r>
            <a:r>
              <a:rPr sz="2000" b="1" dirty="0">
                <a:latin typeface="Calibri"/>
                <a:cs typeface="Calibri"/>
              </a:rPr>
              <a:t>AFP</a:t>
            </a:r>
            <a:r>
              <a:rPr sz="2000" b="1" spc="30" dirty="0">
                <a:latin typeface="Calibri"/>
                <a:cs typeface="Calibri"/>
              </a:rPr>
              <a:t> </a:t>
            </a:r>
            <a:r>
              <a:rPr sz="2000" b="1" spc="-10" dirty="0">
                <a:latin typeface="Calibri"/>
                <a:cs typeface="Calibri"/>
              </a:rPr>
              <a:t>levels</a:t>
            </a:r>
            <a:r>
              <a:rPr sz="2000" b="1" spc="60" dirty="0">
                <a:latin typeface="Calibri"/>
                <a:cs typeface="Calibri"/>
              </a:rPr>
              <a:t> </a:t>
            </a:r>
            <a:r>
              <a:rPr sz="2000" spc="-5" dirty="0">
                <a:latin typeface="Calibri"/>
                <a:cs typeface="Calibri"/>
              </a:rPr>
              <a:t>should</a:t>
            </a:r>
            <a:r>
              <a:rPr sz="2000" spc="30" dirty="0">
                <a:latin typeface="Calibri"/>
                <a:cs typeface="Calibri"/>
              </a:rPr>
              <a:t> </a:t>
            </a:r>
            <a:r>
              <a:rPr sz="2000" spc="-5" dirty="0">
                <a:latin typeface="Calibri"/>
                <a:cs typeface="Calibri"/>
              </a:rPr>
              <a:t>be</a:t>
            </a:r>
            <a:r>
              <a:rPr sz="2000" spc="45" dirty="0">
                <a:latin typeface="Calibri"/>
                <a:cs typeface="Calibri"/>
              </a:rPr>
              <a:t> </a:t>
            </a:r>
            <a:r>
              <a:rPr sz="2000" spc="-5" dirty="0">
                <a:latin typeface="Calibri"/>
                <a:cs typeface="Calibri"/>
              </a:rPr>
              <a:t>performed</a:t>
            </a:r>
            <a:r>
              <a:rPr sz="2000" spc="50" dirty="0">
                <a:latin typeface="Calibri"/>
                <a:cs typeface="Calibri"/>
              </a:rPr>
              <a:t> </a:t>
            </a:r>
            <a:r>
              <a:rPr sz="2000" spc="-5" dirty="0">
                <a:latin typeface="Calibri"/>
                <a:cs typeface="Calibri"/>
              </a:rPr>
              <a:t>between</a:t>
            </a:r>
            <a:r>
              <a:rPr sz="2000" spc="40" dirty="0">
                <a:latin typeface="Calibri"/>
                <a:cs typeface="Calibri"/>
              </a:rPr>
              <a:t> </a:t>
            </a:r>
            <a:r>
              <a:rPr sz="2000" spc="-15" dirty="0">
                <a:latin typeface="Calibri"/>
                <a:cs typeface="Calibri"/>
              </a:rPr>
              <a:t>at</a:t>
            </a:r>
            <a:r>
              <a:rPr sz="2000" spc="50" dirty="0">
                <a:latin typeface="Calibri"/>
                <a:cs typeface="Calibri"/>
              </a:rPr>
              <a:t> </a:t>
            </a:r>
            <a:r>
              <a:rPr sz="2000" spc="-5" dirty="0">
                <a:latin typeface="Calibri"/>
                <a:cs typeface="Calibri"/>
              </a:rPr>
              <a:t>or</a:t>
            </a:r>
            <a:r>
              <a:rPr sz="2000" spc="45" dirty="0">
                <a:latin typeface="Calibri"/>
                <a:cs typeface="Calibri"/>
              </a:rPr>
              <a:t> </a:t>
            </a:r>
            <a:r>
              <a:rPr sz="2000" spc="-10" dirty="0">
                <a:latin typeface="Calibri"/>
                <a:cs typeface="Calibri"/>
              </a:rPr>
              <a:t>after</a:t>
            </a:r>
            <a:r>
              <a:rPr sz="2000" spc="65" dirty="0">
                <a:latin typeface="Calibri"/>
                <a:cs typeface="Calibri"/>
              </a:rPr>
              <a:t> </a:t>
            </a:r>
            <a:r>
              <a:rPr sz="2000" dirty="0">
                <a:latin typeface="Calibri"/>
                <a:cs typeface="Calibri"/>
              </a:rPr>
              <a:t>16</a:t>
            </a:r>
            <a:r>
              <a:rPr sz="2000" spc="30" dirty="0">
                <a:latin typeface="Calibri"/>
                <a:cs typeface="Calibri"/>
              </a:rPr>
              <a:t> </a:t>
            </a:r>
            <a:r>
              <a:rPr sz="2000" spc="-10" dirty="0">
                <a:latin typeface="Calibri"/>
                <a:cs typeface="Calibri"/>
              </a:rPr>
              <a:t>weeks, </a:t>
            </a:r>
            <a:r>
              <a:rPr sz="2000" spc="-5" dirty="0">
                <a:latin typeface="Calibri"/>
                <a:cs typeface="Calibri"/>
              </a:rPr>
              <a:t> </a:t>
            </a:r>
            <a:r>
              <a:rPr sz="2000" dirty="0">
                <a:latin typeface="Calibri"/>
                <a:cs typeface="Calibri"/>
              </a:rPr>
              <a:t>especially</a:t>
            </a:r>
            <a:r>
              <a:rPr sz="2000" spc="10" dirty="0">
                <a:latin typeface="Calibri"/>
                <a:cs typeface="Calibri"/>
              </a:rPr>
              <a:t> </a:t>
            </a:r>
            <a:r>
              <a:rPr sz="2000" dirty="0">
                <a:latin typeface="Calibri"/>
                <a:cs typeface="Calibri"/>
              </a:rPr>
              <a:t>in</a:t>
            </a:r>
            <a:r>
              <a:rPr sz="2000" spc="-10" dirty="0">
                <a:latin typeface="Calibri"/>
                <a:cs typeface="Calibri"/>
              </a:rPr>
              <a:t> women</a:t>
            </a:r>
            <a:r>
              <a:rPr sz="2000" dirty="0">
                <a:latin typeface="Calibri"/>
                <a:cs typeface="Calibri"/>
              </a:rPr>
              <a:t> </a:t>
            </a:r>
            <a:r>
              <a:rPr sz="2000" spc="-15" dirty="0">
                <a:latin typeface="Calibri"/>
                <a:cs typeface="Calibri"/>
              </a:rPr>
              <a:t>treated</a:t>
            </a:r>
            <a:r>
              <a:rPr sz="2000" spc="15" dirty="0">
                <a:latin typeface="Calibri"/>
                <a:cs typeface="Calibri"/>
              </a:rPr>
              <a:t> </a:t>
            </a:r>
            <a:r>
              <a:rPr sz="2000" spc="-5" dirty="0">
                <a:latin typeface="Calibri"/>
                <a:cs typeface="Calibri"/>
              </a:rPr>
              <a:t>with</a:t>
            </a:r>
            <a:r>
              <a:rPr sz="2000" spc="5" dirty="0">
                <a:latin typeface="Calibri"/>
                <a:cs typeface="Calibri"/>
              </a:rPr>
              <a:t> </a:t>
            </a:r>
            <a:r>
              <a:rPr sz="2000" spc="-15" dirty="0">
                <a:latin typeface="Calibri"/>
                <a:cs typeface="Calibri"/>
              </a:rPr>
              <a:t>valproate</a:t>
            </a:r>
            <a:r>
              <a:rPr sz="2000" spc="10" dirty="0">
                <a:latin typeface="Calibri"/>
                <a:cs typeface="Calibri"/>
              </a:rPr>
              <a:t> </a:t>
            </a:r>
            <a:r>
              <a:rPr sz="2000" dirty="0">
                <a:latin typeface="Calibri"/>
                <a:cs typeface="Calibri"/>
              </a:rPr>
              <a:t>and</a:t>
            </a:r>
            <a:r>
              <a:rPr sz="2000" spc="-15" dirty="0">
                <a:latin typeface="Calibri"/>
                <a:cs typeface="Calibri"/>
              </a:rPr>
              <a:t> </a:t>
            </a:r>
            <a:r>
              <a:rPr sz="2000" spc="-5" dirty="0">
                <a:latin typeface="Calibri"/>
                <a:cs typeface="Calibri"/>
              </a:rPr>
              <a:t>carbamazepine.</a:t>
            </a:r>
            <a:endParaRPr sz="2000">
              <a:latin typeface="Calibri"/>
              <a:cs typeface="Calibri"/>
            </a:endParaRPr>
          </a:p>
          <a:p>
            <a:pPr marL="12700">
              <a:lnSpc>
                <a:spcPct val="100000"/>
              </a:lnSpc>
              <a:spcBef>
                <a:spcPts val="969"/>
              </a:spcBef>
            </a:pPr>
            <a:r>
              <a:rPr sz="2000" spc="-5" dirty="0">
                <a:solidFill>
                  <a:srgbClr val="006FC0"/>
                </a:solidFill>
                <a:latin typeface="Calibri"/>
                <a:cs typeface="Calibri"/>
              </a:rPr>
              <a:t>Increased </a:t>
            </a:r>
            <a:r>
              <a:rPr sz="2000" spc="-10" dirty="0">
                <a:solidFill>
                  <a:srgbClr val="006FC0"/>
                </a:solidFill>
                <a:latin typeface="Calibri"/>
                <a:cs typeface="Calibri"/>
              </a:rPr>
              <a:t>level</a:t>
            </a:r>
            <a:r>
              <a:rPr sz="2000" spc="5" dirty="0">
                <a:solidFill>
                  <a:srgbClr val="006FC0"/>
                </a:solidFill>
                <a:latin typeface="Calibri"/>
                <a:cs typeface="Calibri"/>
              </a:rPr>
              <a:t> </a:t>
            </a:r>
            <a:r>
              <a:rPr sz="2000" spc="-5" dirty="0">
                <a:solidFill>
                  <a:srgbClr val="006FC0"/>
                </a:solidFill>
                <a:latin typeface="Calibri"/>
                <a:cs typeface="Calibri"/>
              </a:rPr>
              <a:t>of</a:t>
            </a:r>
            <a:r>
              <a:rPr sz="2000" spc="-10" dirty="0">
                <a:solidFill>
                  <a:srgbClr val="006FC0"/>
                </a:solidFill>
                <a:latin typeface="Calibri"/>
                <a:cs typeface="Calibri"/>
              </a:rPr>
              <a:t> </a:t>
            </a:r>
            <a:r>
              <a:rPr sz="2000" dirty="0">
                <a:solidFill>
                  <a:srgbClr val="006FC0"/>
                </a:solidFill>
                <a:latin typeface="Calibri"/>
                <a:cs typeface="Calibri"/>
              </a:rPr>
              <a:t>AFP – </a:t>
            </a:r>
            <a:r>
              <a:rPr sz="2000" spc="-10" dirty="0">
                <a:solidFill>
                  <a:srgbClr val="006FC0"/>
                </a:solidFill>
                <a:latin typeface="Calibri"/>
                <a:cs typeface="Calibri"/>
              </a:rPr>
              <a:t>neural</a:t>
            </a:r>
            <a:r>
              <a:rPr sz="2000" dirty="0">
                <a:solidFill>
                  <a:srgbClr val="006FC0"/>
                </a:solidFill>
                <a:latin typeface="Calibri"/>
                <a:cs typeface="Calibri"/>
              </a:rPr>
              <a:t> tube</a:t>
            </a:r>
            <a:r>
              <a:rPr sz="2000" spc="-10" dirty="0">
                <a:solidFill>
                  <a:srgbClr val="006FC0"/>
                </a:solidFill>
                <a:latin typeface="Calibri"/>
                <a:cs typeface="Calibri"/>
              </a:rPr>
              <a:t> defect</a:t>
            </a:r>
            <a:endParaRPr sz="2000">
              <a:latin typeface="Calibri"/>
              <a:cs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030" y="698880"/>
            <a:ext cx="3594100" cy="372110"/>
          </a:xfrm>
          <a:prstGeom prst="rect">
            <a:avLst/>
          </a:prstGeom>
          <a:solidFill>
            <a:srgbClr val="FFFF00"/>
          </a:solidFill>
        </p:spPr>
        <p:txBody>
          <a:bodyPr vert="horz" wrap="square" lIns="0" tIns="0" rIns="0" bIns="0" rtlCol="0">
            <a:spAutoFit/>
          </a:bodyPr>
          <a:lstStyle/>
          <a:p>
            <a:pPr>
              <a:lnSpc>
                <a:spcPts val="2775"/>
              </a:lnSpc>
            </a:pPr>
            <a:r>
              <a:rPr sz="2400" b="1" spc="-10" dirty="0">
                <a:solidFill>
                  <a:srgbClr val="000000"/>
                </a:solidFill>
                <a:latin typeface="Calibri"/>
                <a:cs typeface="Calibri"/>
              </a:rPr>
              <a:t>MANAGEMENT</a:t>
            </a:r>
            <a:r>
              <a:rPr sz="2400" b="1" spc="-50" dirty="0">
                <a:solidFill>
                  <a:srgbClr val="000000"/>
                </a:solidFill>
                <a:latin typeface="Calibri"/>
                <a:cs typeface="Calibri"/>
              </a:rPr>
              <a:t> </a:t>
            </a:r>
            <a:r>
              <a:rPr sz="2400" b="1" spc="-100" dirty="0">
                <a:solidFill>
                  <a:srgbClr val="000000"/>
                </a:solidFill>
                <a:latin typeface="Calibri"/>
                <a:cs typeface="Calibri"/>
              </a:rPr>
              <a:t>AT</a:t>
            </a:r>
            <a:r>
              <a:rPr sz="2400" b="1" spc="-20" dirty="0">
                <a:solidFill>
                  <a:srgbClr val="000000"/>
                </a:solidFill>
                <a:latin typeface="Calibri"/>
                <a:cs typeface="Calibri"/>
              </a:rPr>
              <a:t> </a:t>
            </a:r>
            <a:r>
              <a:rPr sz="2400" b="1" spc="-10" dirty="0">
                <a:solidFill>
                  <a:srgbClr val="000000"/>
                </a:solidFill>
                <a:latin typeface="Calibri"/>
                <a:cs typeface="Calibri"/>
              </a:rPr>
              <a:t>DELIVERY</a:t>
            </a:r>
            <a:endParaRPr sz="2400">
              <a:latin typeface="Calibri"/>
              <a:cs typeface="Calibri"/>
            </a:endParaRPr>
          </a:p>
        </p:txBody>
      </p:sp>
      <p:sp>
        <p:nvSpPr>
          <p:cNvPr id="3" name="object 3"/>
          <p:cNvSpPr txBox="1"/>
          <p:nvPr/>
        </p:nvSpPr>
        <p:spPr>
          <a:xfrm>
            <a:off x="431393" y="1043787"/>
            <a:ext cx="11076940" cy="1003935"/>
          </a:xfrm>
          <a:prstGeom prst="rect">
            <a:avLst/>
          </a:prstGeom>
        </p:spPr>
        <p:txBody>
          <a:bodyPr vert="horz" wrap="square" lIns="0" tIns="12700" rIns="0" bIns="0" rtlCol="0">
            <a:spAutoFit/>
          </a:bodyPr>
          <a:lstStyle/>
          <a:p>
            <a:pPr marL="12700" marR="5080" algn="just">
              <a:lnSpc>
                <a:spcPct val="107000"/>
              </a:lnSpc>
              <a:spcBef>
                <a:spcPts val="100"/>
              </a:spcBef>
            </a:pPr>
            <a:r>
              <a:rPr sz="2000" b="1" spc="-5" dirty="0">
                <a:latin typeface="Calibri"/>
                <a:cs typeface="Calibri"/>
              </a:rPr>
              <a:t>Most women with </a:t>
            </a:r>
            <a:r>
              <a:rPr sz="2000" b="1" spc="-10" dirty="0">
                <a:latin typeface="Calibri"/>
                <a:cs typeface="Calibri"/>
              </a:rPr>
              <a:t>epilepsy </a:t>
            </a:r>
            <a:r>
              <a:rPr sz="2000" b="1" spc="-15" dirty="0">
                <a:latin typeface="Calibri"/>
                <a:cs typeface="Calibri"/>
              </a:rPr>
              <a:t>have </a:t>
            </a:r>
            <a:r>
              <a:rPr sz="2000" b="1" dirty="0">
                <a:latin typeface="Calibri"/>
                <a:cs typeface="Calibri"/>
              </a:rPr>
              <a:t>a </a:t>
            </a:r>
            <a:r>
              <a:rPr sz="2000" b="1" dirty="0">
                <a:solidFill>
                  <a:srgbClr val="006FC0"/>
                </a:solidFill>
                <a:latin typeface="Calibri"/>
                <a:cs typeface="Calibri"/>
              </a:rPr>
              <a:t>normal </a:t>
            </a:r>
            <a:r>
              <a:rPr sz="2000" b="1" spc="-5" dirty="0">
                <a:solidFill>
                  <a:srgbClr val="006FC0"/>
                </a:solidFill>
                <a:latin typeface="Calibri"/>
                <a:cs typeface="Calibri"/>
              </a:rPr>
              <a:t>vaginal delivery </a:t>
            </a:r>
            <a:r>
              <a:rPr sz="2000" dirty="0">
                <a:latin typeface="Calibri"/>
                <a:cs typeface="Calibri"/>
              </a:rPr>
              <a:t>and the mode </a:t>
            </a:r>
            <a:r>
              <a:rPr sz="2000" spc="-5" dirty="0">
                <a:latin typeface="Calibri"/>
                <a:cs typeface="Calibri"/>
              </a:rPr>
              <a:t>of </a:t>
            </a:r>
            <a:r>
              <a:rPr sz="2000" spc="-10" dirty="0">
                <a:latin typeface="Calibri"/>
                <a:cs typeface="Calibri"/>
              </a:rPr>
              <a:t>delivery </a:t>
            </a:r>
            <a:r>
              <a:rPr sz="2000" spc="-5" dirty="0">
                <a:latin typeface="Calibri"/>
                <a:cs typeface="Calibri"/>
              </a:rPr>
              <a:t>should be </a:t>
            </a:r>
            <a:r>
              <a:rPr sz="2000" spc="-10" dirty="0">
                <a:latin typeface="Calibri"/>
                <a:cs typeface="Calibri"/>
              </a:rPr>
              <a:t>dictated </a:t>
            </a:r>
            <a:r>
              <a:rPr sz="2000" spc="-5" dirty="0">
                <a:latin typeface="Calibri"/>
                <a:cs typeface="Calibri"/>
              </a:rPr>
              <a:t>by </a:t>
            </a:r>
            <a:r>
              <a:rPr sz="2000" spc="-440" dirty="0">
                <a:latin typeface="Calibri"/>
                <a:cs typeface="Calibri"/>
              </a:rPr>
              <a:t> </a:t>
            </a:r>
            <a:r>
              <a:rPr sz="2000" spc="-10" dirty="0">
                <a:latin typeface="Calibri"/>
                <a:cs typeface="Calibri"/>
              </a:rPr>
              <a:t>obstetric </a:t>
            </a:r>
            <a:r>
              <a:rPr sz="2000" spc="-5" dirty="0">
                <a:latin typeface="Calibri"/>
                <a:cs typeface="Calibri"/>
              </a:rPr>
              <a:t>indications. </a:t>
            </a:r>
            <a:r>
              <a:rPr sz="2000" spc="-35" dirty="0">
                <a:latin typeface="Calibri"/>
                <a:cs typeface="Calibri"/>
              </a:rPr>
              <a:t>However, </a:t>
            </a:r>
            <a:r>
              <a:rPr sz="2000" spc="-5" dirty="0">
                <a:latin typeface="Calibri"/>
                <a:cs typeface="Calibri"/>
              </a:rPr>
              <a:t>peripartum </a:t>
            </a:r>
            <a:r>
              <a:rPr sz="2000" dirty="0">
                <a:latin typeface="Calibri"/>
                <a:cs typeface="Calibri"/>
              </a:rPr>
              <a:t>is a </a:t>
            </a:r>
            <a:r>
              <a:rPr sz="2000" spc="-5" dirty="0">
                <a:latin typeface="Calibri"/>
                <a:cs typeface="Calibri"/>
              </a:rPr>
              <a:t>time of increased </a:t>
            </a:r>
            <a:r>
              <a:rPr sz="2000" spc="-10" dirty="0">
                <a:latin typeface="Calibri"/>
                <a:cs typeface="Calibri"/>
              </a:rPr>
              <a:t>seizure </a:t>
            </a:r>
            <a:r>
              <a:rPr sz="2000" spc="-5" dirty="0">
                <a:latin typeface="Calibri"/>
                <a:cs typeface="Calibri"/>
              </a:rPr>
              <a:t>risk. </a:t>
            </a:r>
            <a:r>
              <a:rPr sz="2000" spc="-10" dirty="0">
                <a:latin typeface="Calibri"/>
                <a:cs typeface="Calibri"/>
              </a:rPr>
              <a:t>Antiseizure </a:t>
            </a:r>
            <a:r>
              <a:rPr sz="2000" spc="-5" dirty="0">
                <a:latin typeface="Calibri"/>
                <a:cs typeface="Calibri"/>
              </a:rPr>
              <a:t>medication </a:t>
            </a:r>
            <a:r>
              <a:rPr sz="2000" dirty="0">
                <a:latin typeface="Calibri"/>
                <a:cs typeface="Calibri"/>
              </a:rPr>
              <a:t>(ASM) </a:t>
            </a:r>
            <a:r>
              <a:rPr sz="2000" spc="5" dirty="0">
                <a:latin typeface="Calibri"/>
                <a:cs typeface="Calibri"/>
              </a:rPr>
              <a:t> </a:t>
            </a:r>
            <a:r>
              <a:rPr sz="2000" spc="-5" dirty="0">
                <a:latin typeface="Calibri"/>
                <a:cs typeface="Calibri"/>
              </a:rPr>
              <a:t>doses</a:t>
            </a:r>
            <a:r>
              <a:rPr sz="2000" dirty="0">
                <a:latin typeface="Calibri"/>
                <a:cs typeface="Calibri"/>
              </a:rPr>
              <a:t> </a:t>
            </a:r>
            <a:r>
              <a:rPr sz="2000" spc="-10" dirty="0">
                <a:latin typeface="Calibri"/>
                <a:cs typeface="Calibri"/>
              </a:rPr>
              <a:t>must</a:t>
            </a:r>
            <a:r>
              <a:rPr sz="2000" dirty="0">
                <a:latin typeface="Calibri"/>
                <a:cs typeface="Calibri"/>
              </a:rPr>
              <a:t> </a:t>
            </a:r>
            <a:r>
              <a:rPr sz="2000" spc="-5" dirty="0">
                <a:latin typeface="Calibri"/>
                <a:cs typeface="Calibri"/>
              </a:rPr>
              <a:t>not </a:t>
            </a:r>
            <a:r>
              <a:rPr sz="2000" dirty="0">
                <a:latin typeface="Calibri"/>
                <a:cs typeface="Calibri"/>
              </a:rPr>
              <a:t>be</a:t>
            </a:r>
            <a:r>
              <a:rPr sz="2000" spc="-10" dirty="0">
                <a:latin typeface="Calibri"/>
                <a:cs typeface="Calibri"/>
              </a:rPr>
              <a:t> </a:t>
            </a:r>
            <a:r>
              <a:rPr sz="2000" spc="-5" dirty="0">
                <a:latin typeface="Calibri"/>
                <a:cs typeface="Calibri"/>
              </a:rPr>
              <a:t>missed</a:t>
            </a:r>
            <a:r>
              <a:rPr sz="2000" spc="15" dirty="0">
                <a:latin typeface="Calibri"/>
                <a:cs typeface="Calibri"/>
              </a:rPr>
              <a:t> </a:t>
            </a:r>
            <a:r>
              <a:rPr sz="2000" spc="-5" dirty="0">
                <a:latin typeface="Calibri"/>
                <a:cs typeface="Calibri"/>
              </a:rPr>
              <a:t>during</a:t>
            </a:r>
            <a:r>
              <a:rPr sz="2000" spc="-25" dirty="0">
                <a:latin typeface="Calibri"/>
                <a:cs typeface="Calibri"/>
              </a:rPr>
              <a:t> </a:t>
            </a:r>
            <a:r>
              <a:rPr sz="2000" dirty="0">
                <a:latin typeface="Calibri"/>
                <a:cs typeface="Calibri"/>
              </a:rPr>
              <a:t>the </a:t>
            </a:r>
            <a:r>
              <a:rPr sz="2000" spc="-5" dirty="0">
                <a:latin typeface="Calibri"/>
                <a:cs typeface="Calibri"/>
              </a:rPr>
              <a:t>period</a:t>
            </a:r>
            <a:r>
              <a:rPr sz="2000" spc="-10" dirty="0">
                <a:latin typeface="Calibri"/>
                <a:cs typeface="Calibri"/>
              </a:rPr>
              <a:t> </a:t>
            </a:r>
            <a:r>
              <a:rPr sz="2000" dirty="0">
                <a:latin typeface="Calibri"/>
                <a:cs typeface="Calibri"/>
              </a:rPr>
              <a:t>of</a:t>
            </a:r>
            <a:r>
              <a:rPr sz="2000" spc="-15" dirty="0">
                <a:latin typeface="Calibri"/>
                <a:cs typeface="Calibri"/>
              </a:rPr>
              <a:t> </a:t>
            </a:r>
            <a:r>
              <a:rPr sz="2000" spc="-35" dirty="0">
                <a:latin typeface="Calibri"/>
                <a:cs typeface="Calibri"/>
              </a:rPr>
              <a:t>labor.</a:t>
            </a:r>
            <a:endParaRPr sz="2000">
              <a:latin typeface="Calibri"/>
              <a:cs typeface="Calibri"/>
            </a:endParaRPr>
          </a:p>
        </p:txBody>
      </p:sp>
      <p:sp>
        <p:nvSpPr>
          <p:cNvPr id="4" name="object 4"/>
          <p:cNvSpPr txBox="1"/>
          <p:nvPr/>
        </p:nvSpPr>
        <p:spPr>
          <a:xfrm>
            <a:off x="444030" y="2597785"/>
            <a:ext cx="5720080" cy="372110"/>
          </a:xfrm>
          <a:prstGeom prst="rect">
            <a:avLst/>
          </a:prstGeom>
          <a:solidFill>
            <a:srgbClr val="FFFF00"/>
          </a:solidFill>
        </p:spPr>
        <p:txBody>
          <a:bodyPr vert="horz" wrap="square" lIns="0" tIns="0" rIns="0" bIns="0" rtlCol="0">
            <a:spAutoFit/>
          </a:bodyPr>
          <a:lstStyle/>
          <a:p>
            <a:pPr>
              <a:lnSpc>
                <a:spcPts val="2775"/>
              </a:lnSpc>
            </a:pPr>
            <a:r>
              <a:rPr sz="2400" b="1" spc="-10" dirty="0">
                <a:latin typeface="Calibri"/>
                <a:cs typeface="Calibri"/>
              </a:rPr>
              <a:t>MANAGEMENT</a:t>
            </a:r>
            <a:r>
              <a:rPr sz="2400" b="1" spc="-45" dirty="0">
                <a:latin typeface="Calibri"/>
                <a:cs typeface="Calibri"/>
              </a:rPr>
              <a:t> </a:t>
            </a:r>
            <a:r>
              <a:rPr sz="2400" b="1" dirty="0">
                <a:latin typeface="Calibri"/>
                <a:cs typeface="Calibri"/>
              </a:rPr>
              <a:t>IN</a:t>
            </a:r>
            <a:r>
              <a:rPr sz="2400" b="1" spc="-10" dirty="0">
                <a:latin typeface="Calibri"/>
                <a:cs typeface="Calibri"/>
              </a:rPr>
              <a:t> </a:t>
            </a:r>
            <a:r>
              <a:rPr sz="2400" b="1" spc="-5" dirty="0">
                <a:latin typeface="Calibri"/>
                <a:cs typeface="Calibri"/>
              </a:rPr>
              <a:t>THE</a:t>
            </a:r>
            <a:r>
              <a:rPr sz="2400" b="1" spc="-25" dirty="0">
                <a:latin typeface="Calibri"/>
                <a:cs typeface="Calibri"/>
              </a:rPr>
              <a:t> POSTPARTUM</a:t>
            </a:r>
            <a:r>
              <a:rPr sz="2400" b="1" spc="-10" dirty="0">
                <a:latin typeface="Calibri"/>
                <a:cs typeface="Calibri"/>
              </a:rPr>
              <a:t> </a:t>
            </a:r>
            <a:r>
              <a:rPr sz="2400" b="1" spc="-5" dirty="0">
                <a:latin typeface="Calibri"/>
                <a:cs typeface="Calibri"/>
              </a:rPr>
              <a:t>PERIOD</a:t>
            </a:r>
            <a:endParaRPr sz="2400">
              <a:latin typeface="Calibri"/>
              <a:cs typeface="Calibri"/>
            </a:endParaRPr>
          </a:p>
        </p:txBody>
      </p:sp>
      <p:sp>
        <p:nvSpPr>
          <p:cNvPr id="5" name="object 5"/>
          <p:cNvSpPr txBox="1"/>
          <p:nvPr/>
        </p:nvSpPr>
        <p:spPr>
          <a:xfrm>
            <a:off x="431393" y="2943274"/>
            <a:ext cx="11281410" cy="2912745"/>
          </a:xfrm>
          <a:prstGeom prst="rect">
            <a:avLst/>
          </a:prstGeom>
        </p:spPr>
        <p:txBody>
          <a:bodyPr vert="horz" wrap="square" lIns="0" tIns="33655" rIns="0" bIns="0" rtlCol="0">
            <a:spAutoFit/>
          </a:bodyPr>
          <a:lstStyle/>
          <a:p>
            <a:pPr marL="220345" indent="-208279">
              <a:lnSpc>
                <a:spcPct val="100000"/>
              </a:lnSpc>
              <a:spcBef>
                <a:spcPts val="265"/>
              </a:spcBef>
              <a:buSzPct val="95000"/>
              <a:buAutoNum type="arabicPlain"/>
              <a:tabLst>
                <a:tab pos="220979" algn="l"/>
              </a:tabLst>
            </a:pPr>
            <a:r>
              <a:rPr sz="2000" b="1" spc="-5" dirty="0">
                <a:solidFill>
                  <a:srgbClr val="FF0000"/>
                </a:solidFill>
                <a:latin typeface="Calibri"/>
                <a:cs typeface="Calibri"/>
              </a:rPr>
              <a:t>Postpartum</a:t>
            </a:r>
            <a:r>
              <a:rPr sz="2000" b="1" spc="-40" dirty="0">
                <a:solidFill>
                  <a:srgbClr val="FF0000"/>
                </a:solidFill>
                <a:latin typeface="Calibri"/>
                <a:cs typeface="Calibri"/>
              </a:rPr>
              <a:t> </a:t>
            </a:r>
            <a:r>
              <a:rPr sz="2000" b="1" spc="-5" dirty="0">
                <a:solidFill>
                  <a:srgbClr val="FF0000"/>
                </a:solidFill>
                <a:latin typeface="Calibri"/>
                <a:cs typeface="Calibri"/>
              </a:rPr>
              <a:t>antiseizure</a:t>
            </a:r>
            <a:r>
              <a:rPr sz="2000" b="1" dirty="0">
                <a:solidFill>
                  <a:srgbClr val="FF0000"/>
                </a:solidFill>
                <a:latin typeface="Calibri"/>
                <a:cs typeface="Calibri"/>
              </a:rPr>
              <a:t> </a:t>
            </a:r>
            <a:r>
              <a:rPr sz="2000" b="1" spc="-5" dirty="0">
                <a:solidFill>
                  <a:srgbClr val="FF0000"/>
                </a:solidFill>
                <a:latin typeface="Calibri"/>
                <a:cs typeface="Calibri"/>
              </a:rPr>
              <a:t>drug</a:t>
            </a:r>
            <a:r>
              <a:rPr sz="2000" b="1" spc="-10" dirty="0">
                <a:solidFill>
                  <a:srgbClr val="FF0000"/>
                </a:solidFill>
                <a:latin typeface="Calibri"/>
                <a:cs typeface="Calibri"/>
              </a:rPr>
              <a:t> </a:t>
            </a:r>
            <a:r>
              <a:rPr sz="2000" b="1" spc="-5" dirty="0">
                <a:solidFill>
                  <a:srgbClr val="FF0000"/>
                </a:solidFill>
                <a:latin typeface="Calibri"/>
                <a:cs typeface="Calibri"/>
              </a:rPr>
              <a:t>tapering</a:t>
            </a:r>
            <a:r>
              <a:rPr sz="2000" b="1" dirty="0">
                <a:solidFill>
                  <a:srgbClr val="FF0000"/>
                </a:solidFill>
                <a:latin typeface="Calibri"/>
                <a:cs typeface="Calibri"/>
              </a:rPr>
              <a:t> </a:t>
            </a:r>
            <a:r>
              <a:rPr sz="2000" b="1" dirty="0">
                <a:latin typeface="Calibri"/>
                <a:cs typeface="Calibri"/>
              </a:rPr>
              <a:t>—</a:t>
            </a:r>
            <a:r>
              <a:rPr sz="2000" b="1" spc="5" dirty="0">
                <a:latin typeface="Calibri"/>
                <a:cs typeface="Calibri"/>
              </a:rPr>
              <a:t> </a:t>
            </a:r>
            <a:r>
              <a:rPr sz="2000" b="1" dirty="0">
                <a:latin typeface="Calibri"/>
                <a:cs typeface="Calibri"/>
              </a:rPr>
              <a:t>The</a:t>
            </a:r>
            <a:r>
              <a:rPr sz="2000" b="1" spc="-20" dirty="0">
                <a:latin typeface="Calibri"/>
                <a:cs typeface="Calibri"/>
              </a:rPr>
              <a:t> </a:t>
            </a:r>
            <a:r>
              <a:rPr sz="2000" b="1" spc="-30" dirty="0">
                <a:latin typeface="Calibri"/>
                <a:cs typeface="Calibri"/>
              </a:rPr>
              <a:t>rate</a:t>
            </a:r>
            <a:r>
              <a:rPr sz="2000" b="1" spc="20" dirty="0">
                <a:latin typeface="Calibri"/>
                <a:cs typeface="Calibri"/>
              </a:rPr>
              <a:t> </a:t>
            </a:r>
            <a:r>
              <a:rPr sz="2000" b="1" dirty="0">
                <a:latin typeface="Calibri"/>
                <a:cs typeface="Calibri"/>
              </a:rPr>
              <a:t>of</a:t>
            </a:r>
            <a:r>
              <a:rPr sz="2000" b="1" spc="5" dirty="0">
                <a:latin typeface="Calibri"/>
                <a:cs typeface="Calibri"/>
              </a:rPr>
              <a:t> </a:t>
            </a:r>
            <a:r>
              <a:rPr sz="2000" b="1" spc="-5" dirty="0">
                <a:latin typeface="Calibri"/>
                <a:cs typeface="Calibri"/>
              </a:rPr>
              <a:t>taper</a:t>
            </a:r>
            <a:r>
              <a:rPr sz="2000" b="1" spc="10" dirty="0">
                <a:latin typeface="Calibri"/>
                <a:cs typeface="Calibri"/>
              </a:rPr>
              <a:t> </a:t>
            </a:r>
            <a:r>
              <a:rPr sz="2000" b="1" dirty="0">
                <a:latin typeface="Calibri"/>
                <a:cs typeface="Calibri"/>
              </a:rPr>
              <a:t>of ASMs</a:t>
            </a:r>
            <a:r>
              <a:rPr sz="2000" b="1" spc="-5" dirty="0">
                <a:latin typeface="Calibri"/>
                <a:cs typeface="Calibri"/>
              </a:rPr>
              <a:t> </a:t>
            </a:r>
            <a:r>
              <a:rPr sz="2000" b="1" dirty="0">
                <a:latin typeface="Calibri"/>
                <a:cs typeface="Calibri"/>
              </a:rPr>
              <a:t>back</a:t>
            </a:r>
            <a:r>
              <a:rPr sz="2000" b="1" spc="10" dirty="0">
                <a:latin typeface="Calibri"/>
                <a:cs typeface="Calibri"/>
              </a:rPr>
              <a:t> </a:t>
            </a:r>
            <a:r>
              <a:rPr sz="2000" b="1" spc="-15" dirty="0">
                <a:latin typeface="Calibri"/>
                <a:cs typeface="Calibri"/>
              </a:rPr>
              <a:t>to </a:t>
            </a:r>
            <a:r>
              <a:rPr sz="2000" b="1" spc="-10" dirty="0">
                <a:latin typeface="Calibri"/>
                <a:cs typeface="Calibri"/>
              </a:rPr>
              <a:t>prepregnancy</a:t>
            </a:r>
            <a:r>
              <a:rPr sz="2000" b="1" spc="20" dirty="0">
                <a:latin typeface="Calibri"/>
                <a:cs typeface="Calibri"/>
              </a:rPr>
              <a:t> </a:t>
            </a:r>
            <a:r>
              <a:rPr sz="2000" b="1" dirty="0">
                <a:latin typeface="Calibri"/>
                <a:cs typeface="Calibri"/>
              </a:rPr>
              <a:t>dose</a:t>
            </a:r>
            <a:r>
              <a:rPr sz="2000" b="1" spc="-20" dirty="0">
                <a:latin typeface="Calibri"/>
                <a:cs typeface="Calibri"/>
              </a:rPr>
              <a:t> </a:t>
            </a:r>
            <a:r>
              <a:rPr sz="2000" b="1" dirty="0">
                <a:latin typeface="Calibri"/>
                <a:cs typeface="Calibri"/>
              </a:rPr>
              <a:t>or</a:t>
            </a:r>
            <a:r>
              <a:rPr sz="2000" b="1" spc="5" dirty="0">
                <a:latin typeface="Calibri"/>
                <a:cs typeface="Calibri"/>
              </a:rPr>
              <a:t> </a:t>
            </a:r>
            <a:r>
              <a:rPr sz="2000" b="1" spc="-5" dirty="0">
                <a:latin typeface="Calibri"/>
                <a:cs typeface="Calibri"/>
              </a:rPr>
              <a:t>slightly</a:t>
            </a:r>
            <a:endParaRPr sz="2000">
              <a:latin typeface="Calibri"/>
              <a:cs typeface="Calibri"/>
            </a:endParaRPr>
          </a:p>
          <a:p>
            <a:pPr marL="12700">
              <a:lnSpc>
                <a:spcPct val="100000"/>
              </a:lnSpc>
              <a:spcBef>
                <a:spcPts val="165"/>
              </a:spcBef>
            </a:pPr>
            <a:r>
              <a:rPr sz="2000" b="1" spc="-5" dirty="0">
                <a:latin typeface="Calibri"/>
                <a:cs typeface="Calibri"/>
              </a:rPr>
              <a:t>above</a:t>
            </a:r>
            <a:r>
              <a:rPr sz="2000" b="1" spc="-15" dirty="0">
                <a:latin typeface="Calibri"/>
                <a:cs typeface="Calibri"/>
              </a:rPr>
              <a:t> </a:t>
            </a:r>
            <a:r>
              <a:rPr sz="2000" b="1" dirty="0">
                <a:latin typeface="Calibri"/>
                <a:cs typeface="Calibri"/>
              </a:rPr>
              <a:t>depends</a:t>
            </a:r>
            <a:r>
              <a:rPr sz="2000" b="1" spc="5" dirty="0">
                <a:latin typeface="Calibri"/>
                <a:cs typeface="Calibri"/>
              </a:rPr>
              <a:t> </a:t>
            </a:r>
            <a:r>
              <a:rPr sz="2000" b="1" spc="-5" dirty="0">
                <a:latin typeface="Calibri"/>
                <a:cs typeface="Calibri"/>
              </a:rPr>
              <a:t>mainly</a:t>
            </a:r>
            <a:r>
              <a:rPr sz="2000" b="1" spc="-20" dirty="0">
                <a:latin typeface="Calibri"/>
                <a:cs typeface="Calibri"/>
              </a:rPr>
              <a:t> </a:t>
            </a:r>
            <a:r>
              <a:rPr sz="2000" b="1" dirty="0">
                <a:latin typeface="Calibri"/>
                <a:cs typeface="Calibri"/>
              </a:rPr>
              <a:t>on</a:t>
            </a:r>
            <a:r>
              <a:rPr sz="2000" b="1" spc="-5" dirty="0">
                <a:latin typeface="Calibri"/>
                <a:cs typeface="Calibri"/>
              </a:rPr>
              <a:t> </a:t>
            </a:r>
            <a:r>
              <a:rPr sz="2000" b="1" dirty="0">
                <a:latin typeface="Calibri"/>
                <a:cs typeface="Calibri"/>
              </a:rPr>
              <a:t>the</a:t>
            </a:r>
            <a:r>
              <a:rPr sz="2000" b="1" spc="-15" dirty="0">
                <a:latin typeface="Calibri"/>
                <a:cs typeface="Calibri"/>
              </a:rPr>
              <a:t> </a:t>
            </a:r>
            <a:r>
              <a:rPr sz="2000" b="1" dirty="0">
                <a:latin typeface="Calibri"/>
                <a:cs typeface="Calibri"/>
              </a:rPr>
              <a:t>primary</a:t>
            </a:r>
            <a:r>
              <a:rPr sz="2000" b="1" spc="-5" dirty="0">
                <a:latin typeface="Calibri"/>
                <a:cs typeface="Calibri"/>
              </a:rPr>
              <a:t> </a:t>
            </a:r>
            <a:r>
              <a:rPr sz="2000" b="1" spc="-10" dirty="0">
                <a:latin typeface="Calibri"/>
                <a:cs typeface="Calibri"/>
              </a:rPr>
              <a:t>route</a:t>
            </a:r>
            <a:r>
              <a:rPr sz="2000" b="1" spc="-15" dirty="0">
                <a:latin typeface="Calibri"/>
                <a:cs typeface="Calibri"/>
              </a:rPr>
              <a:t> </a:t>
            </a:r>
            <a:r>
              <a:rPr sz="2000" b="1" dirty="0">
                <a:latin typeface="Calibri"/>
                <a:cs typeface="Calibri"/>
              </a:rPr>
              <a:t>of </a:t>
            </a:r>
            <a:r>
              <a:rPr sz="2000" b="1" spc="-5" dirty="0">
                <a:latin typeface="Calibri"/>
                <a:cs typeface="Calibri"/>
              </a:rPr>
              <a:t>elimination</a:t>
            </a:r>
            <a:r>
              <a:rPr sz="2000" b="1" spc="-25" dirty="0">
                <a:latin typeface="Calibri"/>
                <a:cs typeface="Calibri"/>
              </a:rPr>
              <a:t> </a:t>
            </a:r>
            <a:r>
              <a:rPr sz="2000" b="1" spc="-10" dirty="0">
                <a:latin typeface="Calibri"/>
                <a:cs typeface="Calibri"/>
              </a:rPr>
              <a:t>for</a:t>
            </a:r>
            <a:r>
              <a:rPr sz="2000" b="1" dirty="0">
                <a:latin typeface="Calibri"/>
                <a:cs typeface="Calibri"/>
              </a:rPr>
              <a:t> </a:t>
            </a:r>
            <a:r>
              <a:rPr sz="2000" b="1" spc="-5" dirty="0">
                <a:latin typeface="Calibri"/>
                <a:cs typeface="Calibri"/>
              </a:rPr>
              <a:t>each</a:t>
            </a:r>
            <a:r>
              <a:rPr sz="2000" b="1" dirty="0">
                <a:latin typeface="Calibri"/>
                <a:cs typeface="Calibri"/>
              </a:rPr>
              <a:t> ASM</a:t>
            </a:r>
            <a:endParaRPr sz="2000">
              <a:latin typeface="Calibri"/>
              <a:cs typeface="Calibri"/>
            </a:endParaRPr>
          </a:p>
          <a:p>
            <a:pPr marL="12700" marR="5080">
              <a:lnSpc>
                <a:spcPct val="107000"/>
              </a:lnSpc>
              <a:spcBef>
                <a:spcPts val="805"/>
              </a:spcBef>
              <a:buSzPct val="95000"/>
              <a:buAutoNum type="arabicPlain" startAt="2"/>
              <a:tabLst>
                <a:tab pos="220979" algn="l"/>
              </a:tabLst>
            </a:pPr>
            <a:r>
              <a:rPr sz="2000" b="1" spc="-10" dirty="0">
                <a:solidFill>
                  <a:srgbClr val="FF0000"/>
                </a:solidFill>
                <a:latin typeface="Calibri"/>
                <a:cs typeface="Calibri"/>
              </a:rPr>
              <a:t>Avoiding </a:t>
            </a:r>
            <a:r>
              <a:rPr sz="2000" b="1" dirty="0">
                <a:solidFill>
                  <a:srgbClr val="FF0000"/>
                </a:solidFill>
                <a:latin typeface="Calibri"/>
                <a:cs typeface="Calibri"/>
              </a:rPr>
              <a:t>sleep </a:t>
            </a:r>
            <a:r>
              <a:rPr sz="2000" b="1" spc="-5" dirty="0">
                <a:solidFill>
                  <a:srgbClr val="FF0000"/>
                </a:solidFill>
                <a:latin typeface="Calibri"/>
                <a:cs typeface="Calibri"/>
              </a:rPr>
              <a:t>deprivation </a:t>
            </a:r>
            <a:r>
              <a:rPr sz="2000" b="1" dirty="0">
                <a:latin typeface="Calibri"/>
                <a:cs typeface="Calibri"/>
              </a:rPr>
              <a:t>— The </a:t>
            </a:r>
            <a:r>
              <a:rPr sz="2000" b="1" spc="-5" dirty="0">
                <a:latin typeface="Calibri"/>
                <a:cs typeface="Calibri"/>
              </a:rPr>
              <a:t>risk </a:t>
            </a:r>
            <a:r>
              <a:rPr sz="2000" b="1" dirty="0">
                <a:latin typeface="Calibri"/>
                <a:cs typeface="Calibri"/>
              </a:rPr>
              <a:t>of </a:t>
            </a:r>
            <a:r>
              <a:rPr sz="2000" b="1" spc="-5" dirty="0">
                <a:latin typeface="Calibri"/>
                <a:cs typeface="Calibri"/>
              </a:rPr>
              <a:t>seizures </a:t>
            </a:r>
            <a:r>
              <a:rPr sz="2000" b="1" spc="-15" dirty="0">
                <a:latin typeface="Calibri"/>
                <a:cs typeface="Calibri"/>
              </a:rPr>
              <a:t>may </a:t>
            </a:r>
            <a:r>
              <a:rPr sz="2000" b="1" dirty="0">
                <a:latin typeface="Calibri"/>
                <a:cs typeface="Calibri"/>
              </a:rPr>
              <a:t>be </a:t>
            </a:r>
            <a:r>
              <a:rPr sz="2000" b="1" spc="-5" dirty="0">
                <a:latin typeface="Calibri"/>
                <a:cs typeface="Calibri"/>
              </a:rPr>
              <a:t>increased </a:t>
            </a:r>
            <a:r>
              <a:rPr sz="2000" b="1" dirty="0">
                <a:latin typeface="Calibri"/>
                <a:cs typeface="Calibri"/>
              </a:rPr>
              <a:t>in the postpartum period, sometimes </a:t>
            </a:r>
            <a:r>
              <a:rPr sz="2000" b="1" spc="-440" dirty="0">
                <a:latin typeface="Calibri"/>
                <a:cs typeface="Calibri"/>
              </a:rPr>
              <a:t> </a:t>
            </a:r>
            <a:r>
              <a:rPr sz="2000" b="1" spc="-15" dirty="0">
                <a:latin typeface="Calibri"/>
                <a:cs typeface="Calibri"/>
              </a:rPr>
              <a:t>for</a:t>
            </a:r>
            <a:r>
              <a:rPr sz="2000" b="1" dirty="0">
                <a:latin typeface="Calibri"/>
                <a:cs typeface="Calibri"/>
              </a:rPr>
              <a:t> </a:t>
            </a:r>
            <a:r>
              <a:rPr sz="2000" b="1" spc="-15" dirty="0">
                <a:latin typeface="Calibri"/>
                <a:cs typeface="Calibri"/>
              </a:rPr>
              <a:t>several</a:t>
            </a:r>
            <a:r>
              <a:rPr sz="2000" b="1" spc="5" dirty="0">
                <a:latin typeface="Calibri"/>
                <a:cs typeface="Calibri"/>
              </a:rPr>
              <a:t> </a:t>
            </a:r>
            <a:r>
              <a:rPr sz="2000" b="1" spc="-5" dirty="0">
                <a:latin typeface="Calibri"/>
                <a:cs typeface="Calibri"/>
              </a:rPr>
              <a:t>months,</a:t>
            </a:r>
            <a:r>
              <a:rPr sz="2000" b="1" spc="-35" dirty="0">
                <a:latin typeface="Calibri"/>
                <a:cs typeface="Calibri"/>
              </a:rPr>
              <a:t> </a:t>
            </a:r>
            <a:r>
              <a:rPr sz="2000" b="1" dirty="0">
                <a:latin typeface="Calibri"/>
                <a:cs typeface="Calibri"/>
              </a:rPr>
              <a:t>due</a:t>
            </a:r>
            <a:r>
              <a:rPr sz="2000" b="1" spc="-10" dirty="0">
                <a:latin typeface="Calibri"/>
                <a:cs typeface="Calibri"/>
              </a:rPr>
              <a:t> </a:t>
            </a:r>
            <a:r>
              <a:rPr sz="2000" b="1" spc="-15" dirty="0">
                <a:latin typeface="Calibri"/>
                <a:cs typeface="Calibri"/>
              </a:rPr>
              <a:t>to</a:t>
            </a:r>
            <a:r>
              <a:rPr sz="2000" b="1" spc="-10" dirty="0">
                <a:latin typeface="Calibri"/>
                <a:cs typeface="Calibri"/>
              </a:rPr>
              <a:t> </a:t>
            </a:r>
            <a:r>
              <a:rPr sz="2000" b="1" dirty="0">
                <a:latin typeface="Calibri"/>
                <a:cs typeface="Calibri"/>
              </a:rPr>
              <a:t>sleep</a:t>
            </a:r>
            <a:r>
              <a:rPr sz="2000" b="1" spc="-5" dirty="0">
                <a:latin typeface="Calibri"/>
                <a:cs typeface="Calibri"/>
              </a:rPr>
              <a:t> deprivation.</a:t>
            </a:r>
            <a:endParaRPr sz="2000">
              <a:latin typeface="Calibri"/>
              <a:cs typeface="Calibri"/>
            </a:endParaRPr>
          </a:p>
          <a:p>
            <a:pPr marL="220345" indent="-208279">
              <a:lnSpc>
                <a:spcPct val="100000"/>
              </a:lnSpc>
              <a:spcBef>
                <a:spcPts val="975"/>
              </a:spcBef>
              <a:buSzPct val="95000"/>
              <a:buAutoNum type="arabicPlain" startAt="2"/>
              <a:tabLst>
                <a:tab pos="220979" algn="l"/>
              </a:tabLst>
            </a:pPr>
            <a:r>
              <a:rPr sz="2000" b="1" spc="-10" dirty="0">
                <a:solidFill>
                  <a:srgbClr val="FF0000"/>
                </a:solidFill>
                <a:latin typeface="Calibri"/>
                <a:cs typeface="Calibri"/>
              </a:rPr>
              <a:t>Safety </a:t>
            </a:r>
            <a:r>
              <a:rPr sz="2000" b="1" spc="-5" dirty="0">
                <a:solidFill>
                  <a:srgbClr val="FF0000"/>
                </a:solidFill>
                <a:latin typeface="Calibri"/>
                <a:cs typeface="Calibri"/>
              </a:rPr>
              <a:t>precautions</a:t>
            </a:r>
            <a:r>
              <a:rPr sz="2000" b="1" spc="-10" dirty="0">
                <a:solidFill>
                  <a:srgbClr val="FF0000"/>
                </a:solidFill>
                <a:latin typeface="Calibri"/>
                <a:cs typeface="Calibri"/>
              </a:rPr>
              <a:t> </a:t>
            </a:r>
            <a:r>
              <a:rPr sz="2000" b="1" dirty="0">
                <a:latin typeface="Calibri"/>
                <a:cs typeface="Calibri"/>
              </a:rPr>
              <a:t>—</a:t>
            </a:r>
            <a:r>
              <a:rPr sz="2000" b="1" spc="-10" dirty="0">
                <a:latin typeface="Calibri"/>
                <a:cs typeface="Calibri"/>
              </a:rPr>
              <a:t> </a:t>
            </a:r>
            <a:r>
              <a:rPr sz="2000" b="1" spc="-5" dirty="0">
                <a:latin typeface="Calibri"/>
                <a:cs typeface="Calibri"/>
              </a:rPr>
              <a:t>Common</a:t>
            </a:r>
            <a:r>
              <a:rPr sz="2000" b="1" spc="-10" dirty="0">
                <a:latin typeface="Calibri"/>
                <a:cs typeface="Calibri"/>
              </a:rPr>
              <a:t> </a:t>
            </a:r>
            <a:r>
              <a:rPr sz="2000" b="1" dirty="0">
                <a:latin typeface="Calibri"/>
                <a:cs typeface="Calibri"/>
              </a:rPr>
              <a:t>sense</a:t>
            </a:r>
            <a:r>
              <a:rPr sz="2000" b="1" spc="5" dirty="0">
                <a:latin typeface="Calibri"/>
                <a:cs typeface="Calibri"/>
              </a:rPr>
              <a:t> </a:t>
            </a:r>
            <a:r>
              <a:rPr sz="2000" b="1" spc="-10" dirty="0">
                <a:latin typeface="Calibri"/>
                <a:cs typeface="Calibri"/>
              </a:rPr>
              <a:t>safety</a:t>
            </a:r>
            <a:r>
              <a:rPr sz="2000" b="1" spc="5" dirty="0">
                <a:latin typeface="Calibri"/>
                <a:cs typeface="Calibri"/>
              </a:rPr>
              <a:t> </a:t>
            </a:r>
            <a:r>
              <a:rPr sz="2000" b="1" spc="-5" dirty="0">
                <a:latin typeface="Calibri"/>
                <a:cs typeface="Calibri"/>
              </a:rPr>
              <a:t>considerations</a:t>
            </a:r>
            <a:r>
              <a:rPr sz="2000" b="1" spc="-20" dirty="0">
                <a:latin typeface="Calibri"/>
                <a:cs typeface="Calibri"/>
              </a:rPr>
              <a:t> </a:t>
            </a:r>
            <a:r>
              <a:rPr sz="2000" b="1" spc="-5" dirty="0">
                <a:latin typeface="Calibri"/>
                <a:cs typeface="Calibri"/>
              </a:rPr>
              <a:t>must</a:t>
            </a:r>
            <a:r>
              <a:rPr sz="2000" b="1" spc="-25" dirty="0">
                <a:latin typeface="Calibri"/>
                <a:cs typeface="Calibri"/>
              </a:rPr>
              <a:t> </a:t>
            </a:r>
            <a:r>
              <a:rPr sz="2000" b="1" dirty="0">
                <a:latin typeface="Calibri"/>
                <a:cs typeface="Calibri"/>
              </a:rPr>
              <a:t>be</a:t>
            </a:r>
            <a:r>
              <a:rPr sz="2000" b="1" spc="10" dirty="0">
                <a:latin typeface="Calibri"/>
                <a:cs typeface="Calibri"/>
              </a:rPr>
              <a:t> </a:t>
            </a:r>
            <a:r>
              <a:rPr sz="2000" b="1" dirty="0">
                <a:latin typeface="Calibri"/>
                <a:cs typeface="Calibri"/>
              </a:rPr>
              <a:t>discussed;</a:t>
            </a:r>
            <a:r>
              <a:rPr sz="2000" b="1" spc="-30" dirty="0">
                <a:latin typeface="Calibri"/>
                <a:cs typeface="Calibri"/>
              </a:rPr>
              <a:t> </a:t>
            </a:r>
            <a:r>
              <a:rPr sz="2000" b="1" dirty="0">
                <a:latin typeface="Calibri"/>
                <a:cs typeface="Calibri"/>
              </a:rPr>
              <a:t>these</a:t>
            </a:r>
            <a:r>
              <a:rPr sz="2000" b="1" spc="-20" dirty="0">
                <a:latin typeface="Calibri"/>
                <a:cs typeface="Calibri"/>
              </a:rPr>
              <a:t> </a:t>
            </a:r>
            <a:r>
              <a:rPr sz="2000" b="1" dirty="0">
                <a:latin typeface="Calibri"/>
                <a:cs typeface="Calibri"/>
              </a:rPr>
              <a:t>include</a:t>
            </a:r>
            <a:r>
              <a:rPr sz="2000" b="1" spc="-15" dirty="0">
                <a:latin typeface="Calibri"/>
                <a:cs typeface="Calibri"/>
              </a:rPr>
              <a:t> </a:t>
            </a:r>
            <a:r>
              <a:rPr sz="2000" b="1" dirty="0">
                <a:latin typeface="Calibri"/>
                <a:cs typeface="Calibri"/>
              </a:rPr>
              <a:t>not</a:t>
            </a:r>
            <a:r>
              <a:rPr sz="2000" b="1" spc="-15" dirty="0">
                <a:latin typeface="Calibri"/>
                <a:cs typeface="Calibri"/>
              </a:rPr>
              <a:t> </a:t>
            </a:r>
            <a:r>
              <a:rPr sz="2000" b="1" dirty="0">
                <a:latin typeface="Calibri"/>
                <a:cs typeface="Calibri"/>
              </a:rPr>
              <a:t>driving,</a:t>
            </a:r>
            <a:endParaRPr sz="2000">
              <a:latin typeface="Calibri"/>
              <a:cs typeface="Calibri"/>
            </a:endParaRPr>
          </a:p>
          <a:p>
            <a:pPr marL="12700">
              <a:lnSpc>
                <a:spcPct val="100000"/>
              </a:lnSpc>
              <a:spcBef>
                <a:spcPts val="165"/>
              </a:spcBef>
            </a:pPr>
            <a:r>
              <a:rPr sz="2000" b="1" dirty="0">
                <a:latin typeface="Calibri"/>
                <a:cs typeface="Calibri"/>
              </a:rPr>
              <a:t>not</a:t>
            </a:r>
            <a:r>
              <a:rPr sz="2000" b="1" spc="-20" dirty="0">
                <a:latin typeface="Calibri"/>
                <a:cs typeface="Calibri"/>
              </a:rPr>
              <a:t> </a:t>
            </a:r>
            <a:r>
              <a:rPr sz="2000" b="1" spc="-5" dirty="0">
                <a:latin typeface="Calibri"/>
                <a:cs typeface="Calibri"/>
              </a:rPr>
              <a:t>having</a:t>
            </a:r>
            <a:r>
              <a:rPr sz="2000" b="1" spc="-25" dirty="0">
                <a:latin typeface="Calibri"/>
                <a:cs typeface="Calibri"/>
              </a:rPr>
              <a:t> </a:t>
            </a:r>
            <a:r>
              <a:rPr sz="2000" b="1" dirty="0">
                <a:latin typeface="Calibri"/>
                <a:cs typeface="Calibri"/>
              </a:rPr>
              <a:t>the</a:t>
            </a:r>
            <a:r>
              <a:rPr sz="2000" b="1" spc="-10" dirty="0">
                <a:latin typeface="Calibri"/>
                <a:cs typeface="Calibri"/>
              </a:rPr>
              <a:t> </a:t>
            </a:r>
            <a:r>
              <a:rPr sz="2000" b="1" spc="-5" dirty="0">
                <a:latin typeface="Calibri"/>
                <a:cs typeface="Calibri"/>
              </a:rPr>
              <a:t>mother</a:t>
            </a:r>
            <a:r>
              <a:rPr sz="2000" b="1" spc="-25" dirty="0">
                <a:latin typeface="Calibri"/>
                <a:cs typeface="Calibri"/>
              </a:rPr>
              <a:t> </a:t>
            </a:r>
            <a:r>
              <a:rPr sz="2000" b="1" spc="-5" dirty="0">
                <a:latin typeface="Calibri"/>
                <a:cs typeface="Calibri"/>
              </a:rPr>
              <a:t>bathe</a:t>
            </a:r>
            <a:r>
              <a:rPr sz="2000" b="1" spc="-10" dirty="0">
                <a:latin typeface="Calibri"/>
                <a:cs typeface="Calibri"/>
              </a:rPr>
              <a:t> </a:t>
            </a:r>
            <a:r>
              <a:rPr sz="2000" b="1" dirty="0">
                <a:latin typeface="Calibri"/>
                <a:cs typeface="Calibri"/>
              </a:rPr>
              <a:t>the</a:t>
            </a:r>
            <a:r>
              <a:rPr sz="2000" b="1" spc="-10" dirty="0">
                <a:latin typeface="Calibri"/>
                <a:cs typeface="Calibri"/>
              </a:rPr>
              <a:t> </a:t>
            </a:r>
            <a:r>
              <a:rPr sz="2000" b="1" spc="-5" dirty="0">
                <a:latin typeface="Calibri"/>
                <a:cs typeface="Calibri"/>
              </a:rPr>
              <a:t>baby</a:t>
            </a:r>
            <a:r>
              <a:rPr sz="2000" b="1" spc="-10" dirty="0">
                <a:latin typeface="Calibri"/>
                <a:cs typeface="Calibri"/>
              </a:rPr>
              <a:t> </a:t>
            </a:r>
            <a:r>
              <a:rPr sz="2000" b="1" dirty="0">
                <a:latin typeface="Calibri"/>
                <a:cs typeface="Calibri"/>
              </a:rPr>
              <a:t>alone,</a:t>
            </a:r>
            <a:r>
              <a:rPr sz="2000" b="1" spc="-5" dirty="0">
                <a:latin typeface="Calibri"/>
                <a:cs typeface="Calibri"/>
              </a:rPr>
              <a:t> </a:t>
            </a:r>
            <a:r>
              <a:rPr sz="2000" b="1" dirty="0">
                <a:latin typeface="Calibri"/>
                <a:cs typeface="Calibri"/>
              </a:rPr>
              <a:t>and not</a:t>
            </a:r>
            <a:r>
              <a:rPr sz="2000" b="1" spc="-20" dirty="0">
                <a:latin typeface="Calibri"/>
                <a:cs typeface="Calibri"/>
              </a:rPr>
              <a:t> </a:t>
            </a:r>
            <a:r>
              <a:rPr sz="2000" b="1" dirty="0">
                <a:latin typeface="Calibri"/>
                <a:cs typeface="Calibri"/>
              </a:rPr>
              <a:t>co-sleeping</a:t>
            </a:r>
            <a:r>
              <a:rPr sz="2000" b="1" spc="-25" dirty="0">
                <a:latin typeface="Calibri"/>
                <a:cs typeface="Calibri"/>
              </a:rPr>
              <a:t> </a:t>
            </a:r>
            <a:r>
              <a:rPr sz="2000" b="1" dirty="0">
                <a:latin typeface="Calibri"/>
                <a:cs typeface="Calibri"/>
              </a:rPr>
              <a:t>with</a:t>
            </a:r>
            <a:r>
              <a:rPr sz="2000" b="1" spc="-20" dirty="0">
                <a:latin typeface="Calibri"/>
                <a:cs typeface="Calibri"/>
              </a:rPr>
              <a:t> </a:t>
            </a:r>
            <a:r>
              <a:rPr sz="2000" b="1" dirty="0">
                <a:latin typeface="Calibri"/>
                <a:cs typeface="Calibri"/>
              </a:rPr>
              <a:t>the</a:t>
            </a:r>
            <a:r>
              <a:rPr sz="2000" b="1" spc="-10" dirty="0">
                <a:latin typeface="Calibri"/>
                <a:cs typeface="Calibri"/>
              </a:rPr>
              <a:t> </a:t>
            </a:r>
            <a:r>
              <a:rPr sz="2000" b="1" spc="-25" dirty="0">
                <a:latin typeface="Calibri"/>
                <a:cs typeface="Calibri"/>
              </a:rPr>
              <a:t>baby.</a:t>
            </a:r>
            <a:endParaRPr sz="2000">
              <a:latin typeface="Calibri"/>
              <a:cs typeface="Calibri"/>
            </a:endParaRPr>
          </a:p>
          <a:p>
            <a:pPr marL="12700" marR="519430">
              <a:lnSpc>
                <a:spcPct val="100000"/>
              </a:lnSpc>
              <a:spcBef>
                <a:spcPts val="915"/>
              </a:spcBef>
              <a:buSzPct val="95000"/>
              <a:buAutoNum type="arabicPlain" startAt="4"/>
              <a:tabLst>
                <a:tab pos="220979" algn="l"/>
              </a:tabLst>
            </a:pPr>
            <a:r>
              <a:rPr sz="2000" b="1" spc="-10" dirty="0">
                <a:solidFill>
                  <a:srgbClr val="FF0000"/>
                </a:solidFill>
                <a:latin typeface="Calibri"/>
                <a:cs typeface="Calibri"/>
              </a:rPr>
              <a:t>Breastfeeding </a:t>
            </a:r>
            <a:r>
              <a:rPr sz="2000" b="1" dirty="0">
                <a:latin typeface="Calibri"/>
                <a:cs typeface="Calibri"/>
              </a:rPr>
              <a:t>— </a:t>
            </a:r>
            <a:r>
              <a:rPr sz="2000" b="1" spc="-10" dirty="0">
                <a:latin typeface="Calibri"/>
                <a:cs typeface="Calibri"/>
              </a:rPr>
              <a:t>Given </a:t>
            </a:r>
            <a:r>
              <a:rPr sz="2000" b="1" dirty="0">
                <a:latin typeface="Calibri"/>
                <a:cs typeface="Calibri"/>
              </a:rPr>
              <a:t>the </a:t>
            </a:r>
            <a:r>
              <a:rPr sz="2000" b="1" spc="-5" dirty="0">
                <a:latin typeface="Calibri"/>
                <a:cs typeface="Calibri"/>
              </a:rPr>
              <a:t>benefits </a:t>
            </a:r>
            <a:r>
              <a:rPr sz="2000" b="1" spc="-15" dirty="0">
                <a:latin typeface="Calibri"/>
                <a:cs typeface="Calibri"/>
              </a:rPr>
              <a:t>to </a:t>
            </a:r>
            <a:r>
              <a:rPr sz="2000" b="1" spc="-10" dirty="0">
                <a:latin typeface="Calibri"/>
                <a:cs typeface="Calibri"/>
              </a:rPr>
              <a:t>breastfeeding </a:t>
            </a:r>
            <a:r>
              <a:rPr sz="2000" b="1" dirty="0">
                <a:latin typeface="Calibri"/>
                <a:cs typeface="Calibri"/>
              </a:rPr>
              <a:t>concerning both short- and </a:t>
            </a:r>
            <a:r>
              <a:rPr sz="2000" b="1" spc="-5" dirty="0">
                <a:latin typeface="Calibri"/>
                <a:cs typeface="Calibri"/>
              </a:rPr>
              <a:t>long-term neonatal </a:t>
            </a:r>
            <a:r>
              <a:rPr sz="2000" b="1" spc="-440" dirty="0">
                <a:latin typeface="Calibri"/>
                <a:cs typeface="Calibri"/>
              </a:rPr>
              <a:t> </a:t>
            </a:r>
            <a:r>
              <a:rPr sz="2000" b="1" dirty="0">
                <a:latin typeface="Calibri"/>
                <a:cs typeface="Calibri"/>
              </a:rPr>
              <a:t>health,</a:t>
            </a:r>
            <a:r>
              <a:rPr sz="2000" b="1" spc="-30" dirty="0">
                <a:latin typeface="Calibri"/>
                <a:cs typeface="Calibri"/>
              </a:rPr>
              <a:t> </a:t>
            </a:r>
            <a:r>
              <a:rPr sz="2000" b="1" spc="-5" dirty="0">
                <a:solidFill>
                  <a:srgbClr val="006FC0"/>
                </a:solidFill>
                <a:latin typeface="Calibri"/>
                <a:cs typeface="Calibri"/>
              </a:rPr>
              <a:t>taking</a:t>
            </a:r>
            <a:r>
              <a:rPr sz="2000" b="1" spc="-10" dirty="0">
                <a:solidFill>
                  <a:srgbClr val="006FC0"/>
                </a:solidFill>
                <a:latin typeface="Calibri"/>
                <a:cs typeface="Calibri"/>
              </a:rPr>
              <a:t> </a:t>
            </a:r>
            <a:r>
              <a:rPr sz="2000" b="1" dirty="0">
                <a:solidFill>
                  <a:srgbClr val="006FC0"/>
                </a:solidFill>
                <a:latin typeface="Calibri"/>
                <a:cs typeface="Calibri"/>
              </a:rPr>
              <a:t>ASMs</a:t>
            </a:r>
            <a:r>
              <a:rPr sz="2000" b="1" spc="-15" dirty="0">
                <a:solidFill>
                  <a:srgbClr val="006FC0"/>
                </a:solidFill>
                <a:latin typeface="Calibri"/>
                <a:cs typeface="Calibri"/>
              </a:rPr>
              <a:t> </a:t>
            </a:r>
            <a:r>
              <a:rPr sz="2000" b="1" dirty="0">
                <a:solidFill>
                  <a:srgbClr val="006FC0"/>
                </a:solidFill>
                <a:latin typeface="Calibri"/>
                <a:cs typeface="Calibri"/>
              </a:rPr>
              <a:t>does not</a:t>
            </a:r>
            <a:r>
              <a:rPr sz="2000" b="1" spc="-15" dirty="0">
                <a:solidFill>
                  <a:srgbClr val="006FC0"/>
                </a:solidFill>
                <a:latin typeface="Calibri"/>
                <a:cs typeface="Calibri"/>
              </a:rPr>
              <a:t> </a:t>
            </a:r>
            <a:r>
              <a:rPr sz="2000" b="1" spc="-10" dirty="0">
                <a:solidFill>
                  <a:srgbClr val="006FC0"/>
                </a:solidFill>
                <a:latin typeface="Calibri"/>
                <a:cs typeface="Calibri"/>
              </a:rPr>
              <a:t>contraindicate</a:t>
            </a:r>
            <a:r>
              <a:rPr sz="2000" b="1" spc="-25" dirty="0">
                <a:solidFill>
                  <a:srgbClr val="006FC0"/>
                </a:solidFill>
                <a:latin typeface="Calibri"/>
                <a:cs typeface="Calibri"/>
              </a:rPr>
              <a:t> </a:t>
            </a:r>
            <a:r>
              <a:rPr sz="2000" b="1" spc="-10" dirty="0">
                <a:solidFill>
                  <a:srgbClr val="006FC0"/>
                </a:solidFill>
                <a:latin typeface="Calibri"/>
                <a:cs typeface="Calibri"/>
              </a:rPr>
              <a:t>breastfeeding</a:t>
            </a:r>
            <a:r>
              <a:rPr sz="2000" b="1" spc="-10" dirty="0">
                <a:latin typeface="Calibri"/>
                <a:cs typeface="Calibri"/>
              </a:rPr>
              <a:t>.</a:t>
            </a:r>
            <a:endParaRPr sz="2000">
              <a:latin typeface="Calibri"/>
              <a:cs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82497" y="505790"/>
            <a:ext cx="4940935" cy="635000"/>
          </a:xfrm>
          <a:prstGeom prst="rect">
            <a:avLst/>
          </a:prstGeom>
        </p:spPr>
        <p:txBody>
          <a:bodyPr vert="horz" wrap="square" lIns="0" tIns="12065" rIns="0" bIns="0" rtlCol="0">
            <a:spAutoFit/>
          </a:bodyPr>
          <a:lstStyle/>
          <a:p>
            <a:pPr marL="12700">
              <a:lnSpc>
                <a:spcPct val="100000"/>
              </a:lnSpc>
              <a:spcBef>
                <a:spcPts val="95"/>
              </a:spcBef>
            </a:pPr>
            <a:r>
              <a:rPr spc="-30" dirty="0">
                <a:solidFill>
                  <a:srgbClr val="C00000"/>
                </a:solidFill>
              </a:rPr>
              <a:t>Carpal</a:t>
            </a:r>
            <a:r>
              <a:rPr spc="-105" dirty="0">
                <a:solidFill>
                  <a:srgbClr val="C00000"/>
                </a:solidFill>
              </a:rPr>
              <a:t> </a:t>
            </a:r>
            <a:r>
              <a:rPr spc="-30" dirty="0">
                <a:solidFill>
                  <a:srgbClr val="C00000"/>
                </a:solidFill>
              </a:rPr>
              <a:t>tunnel</a:t>
            </a:r>
            <a:r>
              <a:rPr spc="-114" dirty="0">
                <a:solidFill>
                  <a:srgbClr val="C00000"/>
                </a:solidFill>
              </a:rPr>
              <a:t> </a:t>
            </a:r>
            <a:r>
              <a:rPr spc="-50" dirty="0">
                <a:solidFill>
                  <a:srgbClr val="C00000"/>
                </a:solidFill>
              </a:rPr>
              <a:t>syndrome:</a:t>
            </a:r>
          </a:p>
        </p:txBody>
      </p:sp>
      <p:sp>
        <p:nvSpPr>
          <p:cNvPr id="3" name="object 3"/>
          <p:cNvSpPr txBox="1"/>
          <p:nvPr/>
        </p:nvSpPr>
        <p:spPr>
          <a:xfrm>
            <a:off x="263448" y="1323213"/>
            <a:ext cx="11597005" cy="4775200"/>
          </a:xfrm>
          <a:prstGeom prst="rect">
            <a:avLst/>
          </a:prstGeom>
        </p:spPr>
        <p:txBody>
          <a:bodyPr vert="horz" wrap="square" lIns="0" tIns="53975" rIns="0" bIns="0" rtlCol="0">
            <a:spAutoFit/>
          </a:bodyPr>
          <a:lstStyle/>
          <a:p>
            <a:pPr marL="241300" marR="629285" indent="-228600">
              <a:lnSpc>
                <a:spcPts val="2590"/>
              </a:lnSpc>
              <a:spcBef>
                <a:spcPts val="425"/>
              </a:spcBef>
              <a:buFont typeface="Arial MT"/>
              <a:buChar char="•"/>
              <a:tabLst>
                <a:tab pos="241300" algn="l"/>
              </a:tabLst>
            </a:pPr>
            <a:r>
              <a:rPr sz="2400" b="1" spc="-5" dirty="0">
                <a:latin typeface="Calibri"/>
                <a:cs typeface="Calibri"/>
              </a:rPr>
              <a:t>(CTS)</a:t>
            </a:r>
            <a:r>
              <a:rPr sz="2400" b="1" spc="5" dirty="0">
                <a:latin typeface="Calibri"/>
                <a:cs typeface="Calibri"/>
              </a:rPr>
              <a:t> </a:t>
            </a:r>
            <a:r>
              <a:rPr sz="2400" b="1" spc="-20" dirty="0">
                <a:latin typeface="Calibri"/>
                <a:cs typeface="Calibri"/>
              </a:rPr>
              <a:t>refers </a:t>
            </a:r>
            <a:r>
              <a:rPr sz="2400" b="1" spc="-15" dirty="0">
                <a:latin typeface="Calibri"/>
                <a:cs typeface="Calibri"/>
              </a:rPr>
              <a:t>to</a:t>
            </a:r>
            <a:r>
              <a:rPr sz="2400" b="1" dirty="0">
                <a:latin typeface="Calibri"/>
                <a:cs typeface="Calibri"/>
              </a:rPr>
              <a:t> </a:t>
            </a:r>
            <a:r>
              <a:rPr sz="2400" b="1" spc="-10" dirty="0">
                <a:latin typeface="Calibri"/>
                <a:cs typeface="Calibri"/>
              </a:rPr>
              <a:t>paresthesia</a:t>
            </a:r>
            <a:r>
              <a:rPr sz="2400" b="1" spc="15" dirty="0">
                <a:latin typeface="Calibri"/>
                <a:cs typeface="Calibri"/>
              </a:rPr>
              <a:t> </a:t>
            </a:r>
            <a:r>
              <a:rPr sz="2400" b="1" dirty="0">
                <a:latin typeface="Calibri"/>
                <a:cs typeface="Calibri"/>
              </a:rPr>
              <a:t>,</a:t>
            </a:r>
            <a:r>
              <a:rPr sz="2400" b="1" spc="5" dirty="0">
                <a:latin typeface="Calibri"/>
                <a:cs typeface="Calibri"/>
              </a:rPr>
              <a:t> </a:t>
            </a:r>
            <a:r>
              <a:rPr sz="2400" b="1" spc="-10" dirty="0">
                <a:latin typeface="Calibri"/>
                <a:cs typeface="Calibri"/>
              </a:rPr>
              <a:t>hypesthesia,</a:t>
            </a:r>
            <a:r>
              <a:rPr sz="2400" b="1" spc="20" dirty="0">
                <a:latin typeface="Calibri"/>
                <a:cs typeface="Calibri"/>
              </a:rPr>
              <a:t> </a:t>
            </a:r>
            <a:r>
              <a:rPr sz="2400" b="1" spc="-5" dirty="0">
                <a:latin typeface="Calibri"/>
                <a:cs typeface="Calibri"/>
              </a:rPr>
              <a:t>pain,</a:t>
            </a:r>
            <a:r>
              <a:rPr sz="2400" b="1" spc="5" dirty="0">
                <a:latin typeface="Calibri"/>
                <a:cs typeface="Calibri"/>
              </a:rPr>
              <a:t> </a:t>
            </a:r>
            <a:r>
              <a:rPr sz="2400" b="1" dirty="0">
                <a:latin typeface="Calibri"/>
                <a:cs typeface="Calibri"/>
              </a:rPr>
              <a:t>or</a:t>
            </a:r>
            <a:r>
              <a:rPr sz="2400" b="1" spc="-20" dirty="0">
                <a:latin typeface="Calibri"/>
                <a:cs typeface="Calibri"/>
              </a:rPr>
              <a:t> </a:t>
            </a:r>
            <a:r>
              <a:rPr sz="2400" b="1" spc="-5" dirty="0">
                <a:latin typeface="Calibri"/>
                <a:cs typeface="Calibri"/>
              </a:rPr>
              <a:t>numbness</a:t>
            </a:r>
            <a:r>
              <a:rPr sz="2400" b="1" spc="10" dirty="0">
                <a:latin typeface="Calibri"/>
                <a:cs typeface="Calibri"/>
              </a:rPr>
              <a:t> </a:t>
            </a:r>
            <a:r>
              <a:rPr sz="2400" b="1" dirty="0">
                <a:latin typeface="Calibri"/>
                <a:cs typeface="Calibri"/>
              </a:rPr>
              <a:t>of</a:t>
            </a:r>
            <a:r>
              <a:rPr sz="2400" b="1" spc="5" dirty="0">
                <a:latin typeface="Calibri"/>
                <a:cs typeface="Calibri"/>
              </a:rPr>
              <a:t> </a:t>
            </a:r>
            <a:r>
              <a:rPr sz="2400" b="1" spc="-5" dirty="0">
                <a:latin typeface="Calibri"/>
                <a:cs typeface="Calibri"/>
              </a:rPr>
              <a:t>the</a:t>
            </a:r>
            <a:r>
              <a:rPr sz="2400" b="1" spc="5" dirty="0">
                <a:latin typeface="Calibri"/>
                <a:cs typeface="Calibri"/>
              </a:rPr>
              <a:t> </a:t>
            </a:r>
            <a:r>
              <a:rPr sz="2400" b="1" spc="-5" dirty="0">
                <a:latin typeface="Calibri"/>
                <a:cs typeface="Calibri"/>
              </a:rPr>
              <a:t>thumb,</a:t>
            </a:r>
            <a:r>
              <a:rPr sz="2400" b="1" spc="10" dirty="0">
                <a:latin typeface="Calibri"/>
                <a:cs typeface="Calibri"/>
              </a:rPr>
              <a:t> </a:t>
            </a:r>
            <a:r>
              <a:rPr sz="2400" b="1" spc="-10" dirty="0">
                <a:latin typeface="Calibri"/>
                <a:cs typeface="Calibri"/>
              </a:rPr>
              <a:t>index,</a:t>
            </a:r>
            <a:r>
              <a:rPr sz="2400" b="1" dirty="0">
                <a:latin typeface="Calibri"/>
                <a:cs typeface="Calibri"/>
              </a:rPr>
              <a:t> and </a:t>
            </a:r>
            <a:r>
              <a:rPr sz="2400" b="1" spc="-525" dirty="0">
                <a:latin typeface="Calibri"/>
                <a:cs typeface="Calibri"/>
              </a:rPr>
              <a:t> </a:t>
            </a:r>
            <a:r>
              <a:rPr sz="2400" b="1" spc="-10" dirty="0">
                <a:latin typeface="Calibri"/>
                <a:cs typeface="Calibri"/>
              </a:rPr>
              <a:t>middle</a:t>
            </a:r>
            <a:r>
              <a:rPr sz="2400" b="1" spc="-5" dirty="0">
                <a:latin typeface="Calibri"/>
                <a:cs typeface="Calibri"/>
              </a:rPr>
              <a:t> </a:t>
            </a:r>
            <a:r>
              <a:rPr sz="2400" b="1" spc="-15" dirty="0">
                <a:latin typeface="Calibri"/>
                <a:cs typeface="Calibri"/>
              </a:rPr>
              <a:t>fingers</a:t>
            </a:r>
            <a:r>
              <a:rPr sz="2400" b="1" dirty="0">
                <a:latin typeface="Calibri"/>
                <a:cs typeface="Calibri"/>
              </a:rPr>
              <a:t> as</a:t>
            </a:r>
            <a:r>
              <a:rPr sz="2400" b="1" spc="5" dirty="0">
                <a:latin typeface="Calibri"/>
                <a:cs typeface="Calibri"/>
              </a:rPr>
              <a:t> </a:t>
            </a:r>
            <a:r>
              <a:rPr sz="2400" b="1" dirty="0">
                <a:latin typeface="Calibri"/>
                <a:cs typeface="Calibri"/>
              </a:rPr>
              <a:t>a</a:t>
            </a:r>
            <a:r>
              <a:rPr sz="2400" b="1" spc="-10" dirty="0">
                <a:latin typeface="Calibri"/>
                <a:cs typeface="Calibri"/>
              </a:rPr>
              <a:t> result</a:t>
            </a:r>
            <a:r>
              <a:rPr sz="2400" b="1" dirty="0">
                <a:latin typeface="Calibri"/>
                <a:cs typeface="Calibri"/>
              </a:rPr>
              <a:t> of</a:t>
            </a:r>
            <a:r>
              <a:rPr sz="2400" b="1" spc="-5" dirty="0">
                <a:latin typeface="Calibri"/>
                <a:cs typeface="Calibri"/>
              </a:rPr>
              <a:t> compression</a:t>
            </a:r>
            <a:r>
              <a:rPr sz="2400" b="1" spc="-25" dirty="0">
                <a:latin typeface="Calibri"/>
                <a:cs typeface="Calibri"/>
              </a:rPr>
              <a:t> </a:t>
            </a:r>
            <a:r>
              <a:rPr sz="2400" b="1" dirty="0">
                <a:latin typeface="Calibri"/>
                <a:cs typeface="Calibri"/>
              </a:rPr>
              <a:t>of</a:t>
            </a:r>
            <a:r>
              <a:rPr sz="2400" b="1" spc="-15" dirty="0">
                <a:latin typeface="Calibri"/>
                <a:cs typeface="Calibri"/>
              </a:rPr>
              <a:t> </a:t>
            </a:r>
            <a:r>
              <a:rPr sz="2400" b="1" spc="-5" dirty="0">
                <a:latin typeface="Calibri"/>
                <a:cs typeface="Calibri"/>
              </a:rPr>
              <a:t>the</a:t>
            </a:r>
            <a:r>
              <a:rPr sz="2400" b="1" spc="10" dirty="0">
                <a:latin typeface="Calibri"/>
                <a:cs typeface="Calibri"/>
              </a:rPr>
              <a:t> </a:t>
            </a:r>
            <a:r>
              <a:rPr sz="2400" b="1" spc="-5" dirty="0">
                <a:latin typeface="Calibri"/>
                <a:cs typeface="Calibri"/>
              </a:rPr>
              <a:t>median</a:t>
            </a:r>
            <a:r>
              <a:rPr sz="2400" b="1" dirty="0">
                <a:latin typeface="Calibri"/>
                <a:cs typeface="Calibri"/>
              </a:rPr>
              <a:t> </a:t>
            </a:r>
            <a:r>
              <a:rPr sz="2400" b="1" spc="-5" dirty="0">
                <a:latin typeface="Calibri"/>
                <a:cs typeface="Calibri"/>
              </a:rPr>
              <a:t>nerve</a:t>
            </a:r>
            <a:r>
              <a:rPr sz="2400" b="1" dirty="0">
                <a:latin typeface="Calibri"/>
                <a:cs typeface="Calibri"/>
              </a:rPr>
              <a:t> in</a:t>
            </a:r>
            <a:r>
              <a:rPr sz="2400" b="1" spc="-10" dirty="0">
                <a:latin typeface="Calibri"/>
                <a:cs typeface="Calibri"/>
              </a:rPr>
              <a:t> </a:t>
            </a:r>
            <a:r>
              <a:rPr sz="2400" b="1" spc="-5" dirty="0">
                <a:latin typeface="Calibri"/>
                <a:cs typeface="Calibri"/>
              </a:rPr>
              <a:t>the</a:t>
            </a:r>
            <a:r>
              <a:rPr sz="2400" b="1" spc="10" dirty="0">
                <a:latin typeface="Calibri"/>
                <a:cs typeface="Calibri"/>
              </a:rPr>
              <a:t> </a:t>
            </a:r>
            <a:r>
              <a:rPr sz="2400" b="1" spc="-5" dirty="0">
                <a:latin typeface="Calibri"/>
                <a:cs typeface="Calibri"/>
              </a:rPr>
              <a:t>carpal</a:t>
            </a:r>
            <a:r>
              <a:rPr sz="2400" b="1" spc="-30" dirty="0">
                <a:latin typeface="Calibri"/>
                <a:cs typeface="Calibri"/>
              </a:rPr>
              <a:t> </a:t>
            </a:r>
            <a:r>
              <a:rPr sz="2400" b="1" spc="-5" dirty="0">
                <a:latin typeface="Calibri"/>
                <a:cs typeface="Calibri"/>
              </a:rPr>
              <a:t>tunnel.</a:t>
            </a:r>
            <a:endParaRPr sz="2400">
              <a:latin typeface="Calibri"/>
              <a:cs typeface="Calibri"/>
            </a:endParaRPr>
          </a:p>
          <a:p>
            <a:pPr marL="241300" marR="354330" indent="-228600">
              <a:lnSpc>
                <a:spcPts val="2590"/>
              </a:lnSpc>
              <a:spcBef>
                <a:spcPts val="1015"/>
              </a:spcBef>
              <a:buFont typeface="Arial MT"/>
              <a:buChar char="•"/>
              <a:tabLst>
                <a:tab pos="309245" algn="l"/>
                <a:tab pos="309880" algn="l"/>
              </a:tabLst>
            </a:pPr>
            <a:r>
              <a:rPr dirty="0"/>
              <a:t>	</a:t>
            </a:r>
            <a:r>
              <a:rPr sz="2400" spc="-15" dirty="0">
                <a:latin typeface="Calibri"/>
                <a:cs typeface="Calibri"/>
              </a:rPr>
              <a:t>Affected</a:t>
            </a:r>
            <a:r>
              <a:rPr sz="2400" spc="-10" dirty="0">
                <a:latin typeface="Calibri"/>
                <a:cs typeface="Calibri"/>
              </a:rPr>
              <a:t> patients</a:t>
            </a:r>
            <a:r>
              <a:rPr sz="2400" dirty="0">
                <a:latin typeface="Calibri"/>
                <a:cs typeface="Calibri"/>
              </a:rPr>
              <a:t> </a:t>
            </a:r>
            <a:r>
              <a:rPr sz="2400" spc="-10" dirty="0">
                <a:latin typeface="Calibri"/>
                <a:cs typeface="Calibri"/>
              </a:rPr>
              <a:t>often</a:t>
            </a:r>
            <a:r>
              <a:rPr sz="2400" spc="5" dirty="0">
                <a:latin typeface="Calibri"/>
                <a:cs typeface="Calibri"/>
              </a:rPr>
              <a:t> </a:t>
            </a:r>
            <a:r>
              <a:rPr sz="2400" spc="-25" dirty="0">
                <a:latin typeface="Calibri"/>
                <a:cs typeface="Calibri"/>
              </a:rPr>
              <a:t>awake</a:t>
            </a:r>
            <a:r>
              <a:rPr sz="2400" spc="-20" dirty="0">
                <a:latin typeface="Calibri"/>
                <a:cs typeface="Calibri"/>
              </a:rPr>
              <a:t> </a:t>
            </a:r>
            <a:r>
              <a:rPr sz="2400" dirty="0">
                <a:latin typeface="Calibri"/>
                <a:cs typeface="Calibri"/>
              </a:rPr>
              <a:t>with</a:t>
            </a:r>
            <a:r>
              <a:rPr sz="2400" spc="-10" dirty="0">
                <a:latin typeface="Calibri"/>
                <a:cs typeface="Calibri"/>
              </a:rPr>
              <a:t> </a:t>
            </a:r>
            <a:r>
              <a:rPr sz="2400" spc="-5" dirty="0">
                <a:latin typeface="Calibri"/>
                <a:cs typeface="Calibri"/>
              </a:rPr>
              <a:t>burning,</a:t>
            </a:r>
            <a:r>
              <a:rPr sz="2400" dirty="0">
                <a:latin typeface="Calibri"/>
                <a:cs typeface="Calibri"/>
              </a:rPr>
              <a:t> </a:t>
            </a:r>
            <a:r>
              <a:rPr sz="2400" spc="-5" dirty="0">
                <a:latin typeface="Calibri"/>
                <a:cs typeface="Calibri"/>
              </a:rPr>
              <a:t>numbness,</a:t>
            </a:r>
            <a:r>
              <a:rPr sz="2400" dirty="0">
                <a:latin typeface="Calibri"/>
                <a:cs typeface="Calibri"/>
              </a:rPr>
              <a:t> and</a:t>
            </a:r>
            <a:r>
              <a:rPr sz="2400" spc="-5" dirty="0">
                <a:latin typeface="Calibri"/>
                <a:cs typeface="Calibri"/>
              </a:rPr>
              <a:t> </a:t>
            </a:r>
            <a:r>
              <a:rPr sz="2400" dirty="0">
                <a:latin typeface="Calibri"/>
                <a:cs typeface="Calibri"/>
              </a:rPr>
              <a:t>tingling</a:t>
            </a:r>
            <a:r>
              <a:rPr sz="2400" spc="-20" dirty="0">
                <a:latin typeface="Calibri"/>
                <a:cs typeface="Calibri"/>
              </a:rPr>
              <a:t> </a:t>
            </a:r>
            <a:r>
              <a:rPr sz="2400" dirty="0">
                <a:latin typeface="Calibri"/>
                <a:cs typeface="Calibri"/>
              </a:rPr>
              <a:t>in the</a:t>
            </a:r>
            <a:r>
              <a:rPr sz="2400" spc="5" dirty="0">
                <a:latin typeface="Calibri"/>
                <a:cs typeface="Calibri"/>
              </a:rPr>
              <a:t> </a:t>
            </a:r>
            <a:r>
              <a:rPr sz="2400" spc="-5" dirty="0">
                <a:latin typeface="Calibri"/>
                <a:cs typeface="Calibri"/>
              </a:rPr>
              <a:t>median</a:t>
            </a:r>
            <a:r>
              <a:rPr sz="2400" spc="-15" dirty="0">
                <a:latin typeface="Calibri"/>
                <a:cs typeface="Calibri"/>
              </a:rPr>
              <a:t> </a:t>
            </a:r>
            <a:r>
              <a:rPr sz="2400" spc="-5" dirty="0">
                <a:latin typeface="Calibri"/>
                <a:cs typeface="Calibri"/>
              </a:rPr>
              <a:t>nerve </a:t>
            </a:r>
            <a:r>
              <a:rPr sz="2400" spc="-525" dirty="0">
                <a:latin typeface="Calibri"/>
                <a:cs typeface="Calibri"/>
              </a:rPr>
              <a:t> </a:t>
            </a:r>
            <a:r>
              <a:rPr sz="2400" spc="-5" dirty="0">
                <a:latin typeface="Calibri"/>
                <a:cs typeface="Calibri"/>
              </a:rPr>
              <a:t>distribution,</a:t>
            </a:r>
            <a:r>
              <a:rPr sz="2400" spc="-25" dirty="0">
                <a:latin typeface="Calibri"/>
                <a:cs typeface="Calibri"/>
              </a:rPr>
              <a:t> </a:t>
            </a:r>
            <a:r>
              <a:rPr sz="2400" dirty="0">
                <a:latin typeface="Calibri"/>
                <a:cs typeface="Calibri"/>
              </a:rPr>
              <a:t>which</a:t>
            </a:r>
            <a:r>
              <a:rPr sz="2400" spc="-10" dirty="0">
                <a:latin typeface="Calibri"/>
                <a:cs typeface="Calibri"/>
              </a:rPr>
              <a:t> </a:t>
            </a:r>
            <a:r>
              <a:rPr sz="2400" dirty="0">
                <a:latin typeface="Calibri"/>
                <a:cs typeface="Calibri"/>
              </a:rPr>
              <a:t>is </a:t>
            </a:r>
            <a:r>
              <a:rPr sz="2400" spc="-15" dirty="0">
                <a:latin typeface="Calibri"/>
                <a:cs typeface="Calibri"/>
              </a:rPr>
              <a:t>bilateral </a:t>
            </a:r>
            <a:r>
              <a:rPr sz="2400" dirty="0">
                <a:latin typeface="Calibri"/>
                <a:cs typeface="Calibri"/>
              </a:rPr>
              <a:t>in </a:t>
            </a:r>
            <a:r>
              <a:rPr sz="2400" spc="-5" dirty="0">
                <a:latin typeface="Calibri"/>
                <a:cs typeface="Calibri"/>
              </a:rPr>
              <a:t>75</a:t>
            </a:r>
            <a:r>
              <a:rPr sz="2400" spc="-20" dirty="0">
                <a:latin typeface="Calibri"/>
                <a:cs typeface="Calibri"/>
              </a:rPr>
              <a:t> </a:t>
            </a:r>
            <a:r>
              <a:rPr sz="2400" spc="-10" dirty="0">
                <a:latin typeface="Calibri"/>
                <a:cs typeface="Calibri"/>
              </a:rPr>
              <a:t>percent</a:t>
            </a:r>
            <a:r>
              <a:rPr sz="2400" dirty="0">
                <a:latin typeface="Calibri"/>
                <a:cs typeface="Calibri"/>
              </a:rPr>
              <a:t> </a:t>
            </a:r>
            <a:r>
              <a:rPr sz="2400" spc="-5" dirty="0">
                <a:latin typeface="Calibri"/>
                <a:cs typeface="Calibri"/>
              </a:rPr>
              <a:t>of cases.</a:t>
            </a:r>
            <a:endParaRPr sz="2400">
              <a:latin typeface="Calibri"/>
              <a:cs typeface="Calibri"/>
            </a:endParaRPr>
          </a:p>
          <a:p>
            <a:pPr marL="241300" indent="-228600">
              <a:lnSpc>
                <a:spcPct val="100000"/>
              </a:lnSpc>
              <a:spcBef>
                <a:spcPts val="675"/>
              </a:spcBef>
              <a:buFont typeface="Arial MT"/>
              <a:buChar char="•"/>
              <a:tabLst>
                <a:tab pos="241300" algn="l"/>
              </a:tabLst>
            </a:pPr>
            <a:r>
              <a:rPr sz="2400" spc="-15" dirty="0">
                <a:latin typeface="Calibri"/>
                <a:cs typeface="Calibri"/>
              </a:rPr>
              <a:t>Patients</a:t>
            </a:r>
            <a:r>
              <a:rPr sz="2400" spc="-20" dirty="0">
                <a:latin typeface="Calibri"/>
                <a:cs typeface="Calibri"/>
              </a:rPr>
              <a:t> </a:t>
            </a:r>
            <a:r>
              <a:rPr sz="2400" spc="-10" dirty="0">
                <a:latin typeface="Calibri"/>
                <a:cs typeface="Calibri"/>
              </a:rPr>
              <a:t>commonly</a:t>
            </a:r>
            <a:r>
              <a:rPr sz="2400" spc="-20" dirty="0">
                <a:latin typeface="Calibri"/>
                <a:cs typeface="Calibri"/>
              </a:rPr>
              <a:t> </a:t>
            </a:r>
            <a:r>
              <a:rPr sz="2400" spc="-10" dirty="0">
                <a:latin typeface="Calibri"/>
                <a:cs typeface="Calibri"/>
              </a:rPr>
              <a:t>report </a:t>
            </a:r>
            <a:r>
              <a:rPr sz="2400" spc="-5" dirty="0">
                <a:latin typeface="Calibri"/>
                <a:cs typeface="Calibri"/>
              </a:rPr>
              <a:t>shaking </a:t>
            </a:r>
            <a:r>
              <a:rPr sz="2400" dirty="0">
                <a:latin typeface="Calibri"/>
                <a:cs typeface="Calibri"/>
              </a:rPr>
              <a:t>the</a:t>
            </a:r>
            <a:r>
              <a:rPr sz="2400" spc="-15" dirty="0">
                <a:latin typeface="Calibri"/>
                <a:cs typeface="Calibri"/>
              </a:rPr>
              <a:t> </a:t>
            </a:r>
            <a:r>
              <a:rPr sz="2400" spc="-5" dirty="0">
                <a:latin typeface="Calibri"/>
                <a:cs typeface="Calibri"/>
              </a:rPr>
              <a:t>hand</a:t>
            </a:r>
            <a:r>
              <a:rPr sz="2400" spc="10" dirty="0">
                <a:latin typeface="Calibri"/>
                <a:cs typeface="Calibri"/>
              </a:rPr>
              <a:t> </a:t>
            </a:r>
            <a:r>
              <a:rPr sz="2400" spc="-15" dirty="0">
                <a:latin typeface="Calibri"/>
                <a:cs typeface="Calibri"/>
              </a:rPr>
              <a:t>to</a:t>
            </a:r>
            <a:r>
              <a:rPr sz="2400" spc="-25" dirty="0">
                <a:latin typeface="Calibri"/>
                <a:cs typeface="Calibri"/>
              </a:rPr>
              <a:t> </a:t>
            </a:r>
            <a:r>
              <a:rPr sz="2400" spc="-10" dirty="0">
                <a:latin typeface="Calibri"/>
                <a:cs typeface="Calibri"/>
              </a:rPr>
              <a:t>relieve</a:t>
            </a:r>
            <a:r>
              <a:rPr sz="2400" spc="15" dirty="0">
                <a:latin typeface="Calibri"/>
                <a:cs typeface="Calibri"/>
              </a:rPr>
              <a:t> </a:t>
            </a:r>
            <a:r>
              <a:rPr sz="2400" dirty="0">
                <a:latin typeface="Calibri"/>
                <a:cs typeface="Calibri"/>
              </a:rPr>
              <a:t>the</a:t>
            </a:r>
            <a:r>
              <a:rPr sz="2400" spc="-10" dirty="0">
                <a:latin typeface="Calibri"/>
                <a:cs typeface="Calibri"/>
              </a:rPr>
              <a:t> </a:t>
            </a:r>
            <a:r>
              <a:rPr sz="2400" spc="-15" dirty="0">
                <a:latin typeface="Calibri"/>
                <a:cs typeface="Calibri"/>
              </a:rPr>
              <a:t>discomfort.</a:t>
            </a:r>
            <a:endParaRPr sz="2400">
              <a:latin typeface="Calibri"/>
              <a:cs typeface="Calibri"/>
            </a:endParaRPr>
          </a:p>
          <a:p>
            <a:pPr marL="241300" marR="5080" indent="-228600">
              <a:lnSpc>
                <a:spcPts val="2590"/>
              </a:lnSpc>
              <a:spcBef>
                <a:spcPts val="1035"/>
              </a:spcBef>
              <a:buFont typeface="Arial MT"/>
              <a:buChar char="•"/>
              <a:tabLst>
                <a:tab pos="241300" algn="l"/>
              </a:tabLst>
            </a:pPr>
            <a:r>
              <a:rPr sz="2400" spc="-5" dirty="0">
                <a:latin typeface="Calibri"/>
                <a:cs typeface="Calibri"/>
              </a:rPr>
              <a:t>The</a:t>
            </a:r>
            <a:r>
              <a:rPr sz="2400" spc="10" dirty="0">
                <a:latin typeface="Calibri"/>
                <a:cs typeface="Calibri"/>
              </a:rPr>
              <a:t> </a:t>
            </a:r>
            <a:r>
              <a:rPr sz="2400" spc="-5" dirty="0">
                <a:latin typeface="Calibri"/>
                <a:cs typeface="Calibri"/>
              </a:rPr>
              <a:t>diagnosis</a:t>
            </a:r>
            <a:r>
              <a:rPr sz="2400" spc="5" dirty="0">
                <a:latin typeface="Calibri"/>
                <a:cs typeface="Calibri"/>
              </a:rPr>
              <a:t> </a:t>
            </a:r>
            <a:r>
              <a:rPr sz="2400" dirty="0">
                <a:latin typeface="Calibri"/>
                <a:cs typeface="Calibri"/>
              </a:rPr>
              <a:t>is</a:t>
            </a:r>
            <a:r>
              <a:rPr sz="2400" spc="-5" dirty="0">
                <a:latin typeface="Calibri"/>
                <a:cs typeface="Calibri"/>
              </a:rPr>
              <a:t> based</a:t>
            </a:r>
            <a:r>
              <a:rPr sz="2400" dirty="0">
                <a:latin typeface="Calibri"/>
                <a:cs typeface="Calibri"/>
              </a:rPr>
              <a:t> </a:t>
            </a:r>
            <a:r>
              <a:rPr sz="2400" spc="-5" dirty="0">
                <a:latin typeface="Calibri"/>
                <a:cs typeface="Calibri"/>
              </a:rPr>
              <a:t>upon</a:t>
            </a:r>
            <a:r>
              <a:rPr sz="2400" dirty="0">
                <a:latin typeface="Calibri"/>
                <a:cs typeface="Calibri"/>
              </a:rPr>
              <a:t> </a:t>
            </a:r>
            <a:r>
              <a:rPr sz="2400" spc="-10" dirty="0">
                <a:latin typeface="Calibri"/>
                <a:cs typeface="Calibri"/>
              </a:rPr>
              <a:t>presence</a:t>
            </a:r>
            <a:r>
              <a:rPr sz="2400" spc="10" dirty="0">
                <a:latin typeface="Calibri"/>
                <a:cs typeface="Calibri"/>
              </a:rPr>
              <a:t> </a:t>
            </a:r>
            <a:r>
              <a:rPr sz="2400" spc="-5" dirty="0">
                <a:latin typeface="Calibri"/>
                <a:cs typeface="Calibri"/>
              </a:rPr>
              <a:t>of</a:t>
            </a:r>
            <a:r>
              <a:rPr sz="2400" spc="15" dirty="0">
                <a:latin typeface="Calibri"/>
                <a:cs typeface="Calibri"/>
              </a:rPr>
              <a:t> </a:t>
            </a:r>
            <a:r>
              <a:rPr sz="2400" spc="-10" dirty="0">
                <a:latin typeface="Calibri"/>
                <a:cs typeface="Calibri"/>
              </a:rPr>
              <a:t>characteristic</a:t>
            </a:r>
            <a:r>
              <a:rPr sz="2400" spc="-45" dirty="0">
                <a:latin typeface="Calibri"/>
                <a:cs typeface="Calibri"/>
              </a:rPr>
              <a:t> </a:t>
            </a:r>
            <a:r>
              <a:rPr sz="2400" spc="-15" dirty="0">
                <a:latin typeface="Calibri"/>
                <a:cs typeface="Calibri"/>
              </a:rPr>
              <a:t>symptoms</a:t>
            </a:r>
            <a:r>
              <a:rPr sz="2400" spc="-20" dirty="0">
                <a:latin typeface="Calibri"/>
                <a:cs typeface="Calibri"/>
              </a:rPr>
              <a:t> </a:t>
            </a:r>
            <a:r>
              <a:rPr sz="2400" dirty="0">
                <a:latin typeface="Calibri"/>
                <a:cs typeface="Calibri"/>
              </a:rPr>
              <a:t>and </a:t>
            </a:r>
            <a:r>
              <a:rPr sz="2400" spc="-10" dirty="0">
                <a:latin typeface="Calibri"/>
                <a:cs typeface="Calibri"/>
              </a:rPr>
              <a:t>objective</a:t>
            </a:r>
            <a:r>
              <a:rPr sz="2400" spc="-5" dirty="0">
                <a:latin typeface="Calibri"/>
                <a:cs typeface="Calibri"/>
              </a:rPr>
              <a:t> findings</a:t>
            </a:r>
            <a:r>
              <a:rPr sz="2400" dirty="0">
                <a:latin typeface="Calibri"/>
                <a:cs typeface="Calibri"/>
              </a:rPr>
              <a:t> and </a:t>
            </a:r>
            <a:r>
              <a:rPr sz="2400" spc="-525" dirty="0">
                <a:latin typeface="Calibri"/>
                <a:cs typeface="Calibri"/>
              </a:rPr>
              <a:t> </a:t>
            </a:r>
            <a:r>
              <a:rPr sz="2400" dirty="0">
                <a:latin typeface="Calibri"/>
                <a:cs typeface="Calibri"/>
              </a:rPr>
              <a:t>is</a:t>
            </a:r>
            <a:r>
              <a:rPr sz="2400" spc="-5" dirty="0">
                <a:latin typeface="Calibri"/>
                <a:cs typeface="Calibri"/>
              </a:rPr>
              <a:t> similar</a:t>
            </a:r>
            <a:r>
              <a:rPr sz="2400" spc="-20" dirty="0">
                <a:latin typeface="Calibri"/>
                <a:cs typeface="Calibri"/>
              </a:rPr>
              <a:t> </a:t>
            </a:r>
            <a:r>
              <a:rPr sz="2400" spc="-15" dirty="0">
                <a:latin typeface="Calibri"/>
                <a:cs typeface="Calibri"/>
              </a:rPr>
              <a:t>to</a:t>
            </a:r>
            <a:r>
              <a:rPr sz="2400" spc="-10" dirty="0">
                <a:latin typeface="Calibri"/>
                <a:cs typeface="Calibri"/>
              </a:rPr>
              <a:t> that</a:t>
            </a:r>
            <a:r>
              <a:rPr sz="2400" spc="-15" dirty="0">
                <a:latin typeface="Calibri"/>
                <a:cs typeface="Calibri"/>
              </a:rPr>
              <a:t> </a:t>
            </a:r>
            <a:r>
              <a:rPr sz="2400" dirty="0">
                <a:latin typeface="Calibri"/>
                <a:cs typeface="Calibri"/>
              </a:rPr>
              <a:t>in </a:t>
            </a:r>
            <a:r>
              <a:rPr sz="2400" spc="-10" dirty="0">
                <a:latin typeface="Calibri"/>
                <a:cs typeface="Calibri"/>
              </a:rPr>
              <a:t>nonpregnant</a:t>
            </a:r>
            <a:r>
              <a:rPr sz="2400" spc="5" dirty="0">
                <a:latin typeface="Calibri"/>
                <a:cs typeface="Calibri"/>
              </a:rPr>
              <a:t> </a:t>
            </a:r>
            <a:r>
              <a:rPr sz="2400" dirty="0">
                <a:latin typeface="Calibri"/>
                <a:cs typeface="Calibri"/>
              </a:rPr>
              <a:t>individuals.</a:t>
            </a:r>
            <a:endParaRPr sz="2400">
              <a:latin typeface="Calibri"/>
              <a:cs typeface="Calibri"/>
            </a:endParaRPr>
          </a:p>
          <a:p>
            <a:pPr marL="241300" indent="-228600">
              <a:lnSpc>
                <a:spcPct val="100000"/>
              </a:lnSpc>
              <a:spcBef>
                <a:spcPts val="685"/>
              </a:spcBef>
              <a:buFont typeface="Arial MT"/>
              <a:buChar char="•"/>
              <a:tabLst>
                <a:tab pos="241300" algn="l"/>
              </a:tabLst>
            </a:pPr>
            <a:r>
              <a:rPr sz="2400" b="1" spc="-5" dirty="0">
                <a:solidFill>
                  <a:srgbClr val="001F5F"/>
                </a:solidFill>
                <a:latin typeface="Calibri"/>
                <a:cs typeface="Calibri"/>
              </a:rPr>
              <a:t>CTS</a:t>
            </a:r>
            <a:r>
              <a:rPr sz="2400" b="1" dirty="0">
                <a:solidFill>
                  <a:srgbClr val="001F5F"/>
                </a:solidFill>
                <a:latin typeface="Calibri"/>
                <a:cs typeface="Calibri"/>
              </a:rPr>
              <a:t> is</a:t>
            </a:r>
            <a:r>
              <a:rPr sz="2400" b="1" spc="5" dirty="0">
                <a:solidFill>
                  <a:srgbClr val="001F5F"/>
                </a:solidFill>
                <a:latin typeface="Calibri"/>
                <a:cs typeface="Calibri"/>
              </a:rPr>
              <a:t> </a:t>
            </a:r>
            <a:r>
              <a:rPr sz="2400" b="1" spc="-10" dirty="0">
                <a:solidFill>
                  <a:srgbClr val="001F5F"/>
                </a:solidFill>
                <a:latin typeface="Calibri"/>
                <a:cs typeface="Calibri"/>
              </a:rPr>
              <a:t>relatively</a:t>
            </a:r>
            <a:r>
              <a:rPr sz="2400" b="1" spc="-5" dirty="0">
                <a:solidFill>
                  <a:srgbClr val="001F5F"/>
                </a:solidFill>
                <a:latin typeface="Calibri"/>
                <a:cs typeface="Calibri"/>
              </a:rPr>
              <a:t> common</a:t>
            </a:r>
            <a:r>
              <a:rPr sz="2400" b="1" spc="-35" dirty="0">
                <a:solidFill>
                  <a:srgbClr val="001F5F"/>
                </a:solidFill>
                <a:latin typeface="Calibri"/>
                <a:cs typeface="Calibri"/>
              </a:rPr>
              <a:t> </a:t>
            </a:r>
            <a:r>
              <a:rPr sz="2400" b="1" spc="-10" dirty="0">
                <a:solidFill>
                  <a:srgbClr val="001F5F"/>
                </a:solidFill>
                <a:latin typeface="Calibri"/>
                <a:cs typeface="Calibri"/>
              </a:rPr>
              <a:t>during</a:t>
            </a:r>
            <a:r>
              <a:rPr sz="2400" b="1" dirty="0">
                <a:solidFill>
                  <a:srgbClr val="001F5F"/>
                </a:solidFill>
                <a:latin typeface="Calibri"/>
                <a:cs typeface="Calibri"/>
              </a:rPr>
              <a:t> </a:t>
            </a:r>
            <a:r>
              <a:rPr sz="2400" b="1" spc="-25" dirty="0">
                <a:solidFill>
                  <a:srgbClr val="001F5F"/>
                </a:solidFill>
                <a:latin typeface="Calibri"/>
                <a:cs typeface="Calibri"/>
              </a:rPr>
              <a:t>pregnancy,</a:t>
            </a:r>
            <a:r>
              <a:rPr sz="2400" b="1" spc="-10" dirty="0">
                <a:solidFill>
                  <a:srgbClr val="001F5F"/>
                </a:solidFill>
                <a:latin typeface="Calibri"/>
                <a:cs typeface="Calibri"/>
              </a:rPr>
              <a:t> </a:t>
            </a:r>
            <a:r>
              <a:rPr sz="2400" b="1" spc="-5" dirty="0">
                <a:solidFill>
                  <a:srgbClr val="001F5F"/>
                </a:solidFill>
                <a:latin typeface="Calibri"/>
                <a:cs typeface="Calibri"/>
              </a:rPr>
              <a:t>with</a:t>
            </a:r>
            <a:r>
              <a:rPr sz="2400" b="1" spc="5" dirty="0">
                <a:solidFill>
                  <a:srgbClr val="001F5F"/>
                </a:solidFill>
                <a:latin typeface="Calibri"/>
                <a:cs typeface="Calibri"/>
              </a:rPr>
              <a:t> </a:t>
            </a:r>
            <a:r>
              <a:rPr sz="2400" b="1" dirty="0">
                <a:solidFill>
                  <a:srgbClr val="001F5F"/>
                </a:solidFill>
                <a:latin typeface="Calibri"/>
                <a:cs typeface="Calibri"/>
              </a:rPr>
              <a:t>an</a:t>
            </a:r>
            <a:r>
              <a:rPr sz="2400" b="1" spc="5" dirty="0">
                <a:solidFill>
                  <a:srgbClr val="001F5F"/>
                </a:solidFill>
                <a:latin typeface="Calibri"/>
                <a:cs typeface="Calibri"/>
              </a:rPr>
              <a:t> </a:t>
            </a:r>
            <a:r>
              <a:rPr sz="2400" b="1" spc="-5" dirty="0">
                <a:solidFill>
                  <a:srgbClr val="001F5F"/>
                </a:solidFill>
                <a:latin typeface="Calibri"/>
                <a:cs typeface="Calibri"/>
              </a:rPr>
              <a:t>incidence</a:t>
            </a:r>
            <a:r>
              <a:rPr sz="2400" b="1" spc="-15" dirty="0">
                <a:solidFill>
                  <a:srgbClr val="001F5F"/>
                </a:solidFill>
                <a:latin typeface="Calibri"/>
                <a:cs typeface="Calibri"/>
              </a:rPr>
              <a:t> </a:t>
            </a:r>
            <a:r>
              <a:rPr sz="2400" b="1" dirty="0">
                <a:solidFill>
                  <a:srgbClr val="001F5F"/>
                </a:solidFill>
                <a:latin typeface="Calibri"/>
                <a:cs typeface="Calibri"/>
              </a:rPr>
              <a:t>of</a:t>
            </a:r>
            <a:r>
              <a:rPr sz="2400" b="1" spc="5" dirty="0">
                <a:solidFill>
                  <a:srgbClr val="001F5F"/>
                </a:solidFill>
                <a:latin typeface="Calibri"/>
                <a:cs typeface="Calibri"/>
              </a:rPr>
              <a:t> </a:t>
            </a:r>
            <a:r>
              <a:rPr sz="2400" b="1" dirty="0">
                <a:solidFill>
                  <a:srgbClr val="001F5F"/>
                </a:solidFill>
                <a:latin typeface="Calibri"/>
                <a:cs typeface="Calibri"/>
              </a:rPr>
              <a:t>2</a:t>
            </a:r>
            <a:r>
              <a:rPr sz="2400" b="1" spc="-5" dirty="0">
                <a:solidFill>
                  <a:srgbClr val="001F5F"/>
                </a:solidFill>
                <a:latin typeface="Calibri"/>
                <a:cs typeface="Calibri"/>
              </a:rPr>
              <a:t> </a:t>
            </a:r>
            <a:r>
              <a:rPr sz="2400" b="1" spc="-20" dirty="0">
                <a:solidFill>
                  <a:srgbClr val="001F5F"/>
                </a:solidFill>
                <a:latin typeface="Calibri"/>
                <a:cs typeface="Calibri"/>
              </a:rPr>
              <a:t>to</a:t>
            </a:r>
            <a:r>
              <a:rPr sz="2400" b="1" dirty="0">
                <a:solidFill>
                  <a:srgbClr val="001F5F"/>
                </a:solidFill>
                <a:latin typeface="Calibri"/>
                <a:cs typeface="Calibri"/>
              </a:rPr>
              <a:t> 35</a:t>
            </a:r>
            <a:r>
              <a:rPr sz="2400" b="1" spc="-10" dirty="0">
                <a:solidFill>
                  <a:srgbClr val="001F5F"/>
                </a:solidFill>
                <a:latin typeface="Calibri"/>
                <a:cs typeface="Calibri"/>
              </a:rPr>
              <a:t> </a:t>
            </a:r>
            <a:r>
              <a:rPr sz="2400" b="1" dirty="0">
                <a:solidFill>
                  <a:srgbClr val="001F5F"/>
                </a:solidFill>
                <a:latin typeface="Calibri"/>
                <a:cs typeface="Calibri"/>
              </a:rPr>
              <a:t>%.</a:t>
            </a:r>
            <a:endParaRPr sz="2400">
              <a:latin typeface="Calibri"/>
              <a:cs typeface="Calibri"/>
            </a:endParaRPr>
          </a:p>
          <a:p>
            <a:pPr marL="241300" marR="338455" indent="-228600">
              <a:lnSpc>
                <a:spcPts val="2590"/>
              </a:lnSpc>
              <a:spcBef>
                <a:spcPts val="1035"/>
              </a:spcBef>
              <a:buFont typeface="Arial MT"/>
              <a:buChar char="•"/>
              <a:tabLst>
                <a:tab pos="241300" algn="l"/>
              </a:tabLst>
            </a:pPr>
            <a:r>
              <a:rPr sz="2400" b="1" dirty="0">
                <a:solidFill>
                  <a:srgbClr val="001F5F"/>
                </a:solidFill>
                <a:latin typeface="Calibri"/>
                <a:cs typeface="Calibri"/>
              </a:rPr>
              <a:t>In</a:t>
            </a:r>
            <a:r>
              <a:rPr sz="2400" b="1" spc="-10" dirty="0">
                <a:solidFill>
                  <a:srgbClr val="001F5F"/>
                </a:solidFill>
                <a:latin typeface="Calibri"/>
                <a:cs typeface="Calibri"/>
              </a:rPr>
              <a:t> </a:t>
            </a:r>
            <a:r>
              <a:rPr sz="2400" b="1" dirty="0">
                <a:solidFill>
                  <a:srgbClr val="001F5F"/>
                </a:solidFill>
                <a:latin typeface="Calibri"/>
                <a:cs typeface="Calibri"/>
              </a:rPr>
              <a:t>one </a:t>
            </a:r>
            <a:r>
              <a:rPr sz="2400" b="1" spc="-10" dirty="0">
                <a:solidFill>
                  <a:srgbClr val="001F5F"/>
                </a:solidFill>
                <a:latin typeface="Calibri"/>
                <a:cs typeface="Calibri"/>
              </a:rPr>
              <a:t>large</a:t>
            </a:r>
            <a:r>
              <a:rPr sz="2400" b="1" spc="-20" dirty="0">
                <a:solidFill>
                  <a:srgbClr val="001F5F"/>
                </a:solidFill>
                <a:latin typeface="Calibri"/>
                <a:cs typeface="Calibri"/>
              </a:rPr>
              <a:t> </a:t>
            </a:r>
            <a:r>
              <a:rPr sz="2400" b="1" dirty="0">
                <a:solidFill>
                  <a:srgbClr val="001F5F"/>
                </a:solidFill>
                <a:latin typeface="Calibri"/>
                <a:cs typeface="Calibri"/>
              </a:rPr>
              <a:t>series,</a:t>
            </a:r>
            <a:r>
              <a:rPr sz="2400" b="1" spc="15" dirty="0">
                <a:solidFill>
                  <a:srgbClr val="001F5F"/>
                </a:solidFill>
                <a:latin typeface="Calibri"/>
                <a:cs typeface="Calibri"/>
              </a:rPr>
              <a:t> </a:t>
            </a:r>
            <a:r>
              <a:rPr sz="2400" b="1" spc="-10" dirty="0">
                <a:solidFill>
                  <a:srgbClr val="001F5F"/>
                </a:solidFill>
                <a:latin typeface="Calibri"/>
                <a:cs typeface="Calibri"/>
              </a:rPr>
              <a:t>pregnancy</a:t>
            </a:r>
            <a:r>
              <a:rPr sz="2400" b="1" spc="-5" dirty="0">
                <a:solidFill>
                  <a:srgbClr val="001F5F"/>
                </a:solidFill>
                <a:latin typeface="Calibri"/>
                <a:cs typeface="Calibri"/>
              </a:rPr>
              <a:t> </a:t>
            </a:r>
            <a:r>
              <a:rPr sz="2400" b="1" spc="-10" dirty="0">
                <a:solidFill>
                  <a:srgbClr val="001F5F"/>
                </a:solidFill>
                <a:latin typeface="Calibri"/>
                <a:cs typeface="Calibri"/>
              </a:rPr>
              <a:t>accounted</a:t>
            </a:r>
            <a:r>
              <a:rPr sz="2400" b="1" spc="-20" dirty="0">
                <a:solidFill>
                  <a:srgbClr val="001F5F"/>
                </a:solidFill>
                <a:latin typeface="Calibri"/>
                <a:cs typeface="Calibri"/>
              </a:rPr>
              <a:t> </a:t>
            </a:r>
            <a:r>
              <a:rPr sz="2400" b="1" spc="-15" dirty="0">
                <a:solidFill>
                  <a:srgbClr val="001F5F"/>
                </a:solidFill>
                <a:latin typeface="Calibri"/>
                <a:cs typeface="Calibri"/>
              </a:rPr>
              <a:t>for</a:t>
            </a:r>
            <a:r>
              <a:rPr sz="2400" b="1" spc="-5" dirty="0">
                <a:solidFill>
                  <a:srgbClr val="001F5F"/>
                </a:solidFill>
                <a:latin typeface="Calibri"/>
                <a:cs typeface="Calibri"/>
              </a:rPr>
              <a:t> </a:t>
            </a:r>
            <a:r>
              <a:rPr sz="2400" b="1" dirty="0">
                <a:solidFill>
                  <a:srgbClr val="001F5F"/>
                </a:solidFill>
                <a:latin typeface="Calibri"/>
                <a:cs typeface="Calibri"/>
              </a:rPr>
              <a:t>7</a:t>
            </a:r>
            <a:r>
              <a:rPr sz="2400" b="1" spc="-10" dirty="0">
                <a:solidFill>
                  <a:srgbClr val="001F5F"/>
                </a:solidFill>
                <a:latin typeface="Calibri"/>
                <a:cs typeface="Calibri"/>
              </a:rPr>
              <a:t> </a:t>
            </a:r>
            <a:r>
              <a:rPr sz="2400" b="1" dirty="0">
                <a:solidFill>
                  <a:srgbClr val="001F5F"/>
                </a:solidFill>
                <a:latin typeface="Calibri"/>
                <a:cs typeface="Calibri"/>
              </a:rPr>
              <a:t>% of</a:t>
            </a:r>
            <a:r>
              <a:rPr sz="2400" b="1" spc="-15" dirty="0">
                <a:solidFill>
                  <a:srgbClr val="001F5F"/>
                </a:solidFill>
                <a:latin typeface="Calibri"/>
                <a:cs typeface="Calibri"/>
              </a:rPr>
              <a:t> </a:t>
            </a:r>
            <a:r>
              <a:rPr sz="2400" b="1" spc="-5" dirty="0">
                <a:solidFill>
                  <a:srgbClr val="001F5F"/>
                </a:solidFill>
                <a:latin typeface="Calibri"/>
                <a:cs typeface="Calibri"/>
              </a:rPr>
              <a:t>cases</a:t>
            </a:r>
            <a:r>
              <a:rPr sz="2400" b="1" spc="5" dirty="0">
                <a:solidFill>
                  <a:srgbClr val="001F5F"/>
                </a:solidFill>
                <a:latin typeface="Calibri"/>
                <a:cs typeface="Calibri"/>
              </a:rPr>
              <a:t> </a:t>
            </a:r>
            <a:r>
              <a:rPr sz="2400" b="1" dirty="0">
                <a:solidFill>
                  <a:srgbClr val="001F5F"/>
                </a:solidFill>
                <a:latin typeface="Calibri"/>
                <a:cs typeface="Calibri"/>
              </a:rPr>
              <a:t>of</a:t>
            </a:r>
            <a:r>
              <a:rPr sz="2400" b="1" spc="-15" dirty="0">
                <a:solidFill>
                  <a:srgbClr val="001F5F"/>
                </a:solidFill>
                <a:latin typeface="Calibri"/>
                <a:cs typeface="Calibri"/>
              </a:rPr>
              <a:t> </a:t>
            </a:r>
            <a:r>
              <a:rPr sz="2400" b="1" spc="-5" dirty="0">
                <a:solidFill>
                  <a:srgbClr val="001F5F"/>
                </a:solidFill>
                <a:latin typeface="Calibri"/>
                <a:cs typeface="Calibri"/>
              </a:rPr>
              <a:t>CTS</a:t>
            </a:r>
            <a:r>
              <a:rPr sz="2400" b="1" spc="5" dirty="0">
                <a:solidFill>
                  <a:srgbClr val="001F5F"/>
                </a:solidFill>
                <a:latin typeface="Calibri"/>
                <a:cs typeface="Calibri"/>
              </a:rPr>
              <a:t> </a:t>
            </a:r>
            <a:r>
              <a:rPr sz="2400" b="1" dirty="0">
                <a:solidFill>
                  <a:srgbClr val="001F5F"/>
                </a:solidFill>
                <a:latin typeface="Calibri"/>
                <a:cs typeface="Calibri"/>
              </a:rPr>
              <a:t>in </a:t>
            </a:r>
            <a:r>
              <a:rPr sz="2400" b="1" spc="-10" dirty="0">
                <a:solidFill>
                  <a:srgbClr val="001F5F"/>
                </a:solidFill>
                <a:latin typeface="Calibri"/>
                <a:cs typeface="Calibri"/>
              </a:rPr>
              <a:t>women</a:t>
            </a:r>
            <a:r>
              <a:rPr sz="2400" b="1" dirty="0">
                <a:solidFill>
                  <a:srgbClr val="001F5F"/>
                </a:solidFill>
                <a:latin typeface="Calibri"/>
                <a:cs typeface="Calibri"/>
              </a:rPr>
              <a:t> </a:t>
            </a:r>
            <a:r>
              <a:rPr sz="2400" b="1" spc="-10" dirty="0">
                <a:solidFill>
                  <a:srgbClr val="001F5F"/>
                </a:solidFill>
                <a:latin typeface="Calibri"/>
                <a:cs typeface="Calibri"/>
              </a:rPr>
              <a:t>between</a:t>
            </a:r>
            <a:r>
              <a:rPr sz="2400" b="1" dirty="0">
                <a:solidFill>
                  <a:srgbClr val="001F5F"/>
                </a:solidFill>
                <a:latin typeface="Calibri"/>
                <a:cs typeface="Calibri"/>
              </a:rPr>
              <a:t> the </a:t>
            </a:r>
            <a:r>
              <a:rPr sz="2400" b="1" spc="-525" dirty="0">
                <a:solidFill>
                  <a:srgbClr val="001F5F"/>
                </a:solidFill>
                <a:latin typeface="Calibri"/>
                <a:cs typeface="Calibri"/>
              </a:rPr>
              <a:t> </a:t>
            </a:r>
            <a:r>
              <a:rPr sz="2400" b="1" spc="-10" dirty="0">
                <a:solidFill>
                  <a:srgbClr val="001F5F"/>
                </a:solidFill>
                <a:latin typeface="Calibri"/>
                <a:cs typeface="Calibri"/>
              </a:rPr>
              <a:t>ages </a:t>
            </a:r>
            <a:r>
              <a:rPr sz="2400" b="1" dirty="0">
                <a:solidFill>
                  <a:srgbClr val="001F5F"/>
                </a:solidFill>
                <a:latin typeface="Calibri"/>
                <a:cs typeface="Calibri"/>
              </a:rPr>
              <a:t>of</a:t>
            </a:r>
            <a:r>
              <a:rPr sz="2400" b="1" spc="-20" dirty="0">
                <a:solidFill>
                  <a:srgbClr val="001F5F"/>
                </a:solidFill>
                <a:latin typeface="Calibri"/>
                <a:cs typeface="Calibri"/>
              </a:rPr>
              <a:t> </a:t>
            </a:r>
            <a:r>
              <a:rPr sz="2400" b="1" dirty="0">
                <a:solidFill>
                  <a:srgbClr val="001F5F"/>
                </a:solidFill>
                <a:latin typeface="Calibri"/>
                <a:cs typeface="Calibri"/>
              </a:rPr>
              <a:t>15</a:t>
            </a:r>
            <a:r>
              <a:rPr sz="2400" b="1" spc="-10" dirty="0">
                <a:solidFill>
                  <a:srgbClr val="001F5F"/>
                </a:solidFill>
                <a:latin typeface="Calibri"/>
                <a:cs typeface="Calibri"/>
              </a:rPr>
              <a:t> </a:t>
            </a:r>
            <a:r>
              <a:rPr sz="2400" b="1" dirty="0">
                <a:solidFill>
                  <a:srgbClr val="001F5F"/>
                </a:solidFill>
                <a:latin typeface="Calibri"/>
                <a:cs typeface="Calibri"/>
              </a:rPr>
              <a:t>and</a:t>
            </a:r>
            <a:r>
              <a:rPr sz="2400" b="1" spc="-10" dirty="0">
                <a:solidFill>
                  <a:srgbClr val="001F5F"/>
                </a:solidFill>
                <a:latin typeface="Calibri"/>
                <a:cs typeface="Calibri"/>
              </a:rPr>
              <a:t> </a:t>
            </a:r>
            <a:r>
              <a:rPr sz="2400" b="1" spc="-5" dirty="0">
                <a:solidFill>
                  <a:srgbClr val="001F5F"/>
                </a:solidFill>
                <a:latin typeface="Calibri"/>
                <a:cs typeface="Calibri"/>
              </a:rPr>
              <a:t>44.</a:t>
            </a:r>
            <a:endParaRPr sz="2400">
              <a:latin typeface="Calibri"/>
              <a:cs typeface="Calibri"/>
            </a:endParaRPr>
          </a:p>
          <a:p>
            <a:pPr marL="241300" marR="736600" indent="-228600">
              <a:lnSpc>
                <a:spcPts val="2590"/>
              </a:lnSpc>
              <a:spcBef>
                <a:spcPts val="1000"/>
              </a:spcBef>
              <a:buFont typeface="Arial MT"/>
              <a:buChar char="•"/>
              <a:tabLst>
                <a:tab pos="241300" algn="l"/>
              </a:tabLst>
            </a:pPr>
            <a:r>
              <a:rPr sz="2400" b="1" spc="-5" dirty="0">
                <a:solidFill>
                  <a:srgbClr val="001F5F"/>
                </a:solidFill>
                <a:latin typeface="Calibri"/>
                <a:cs typeface="Calibri"/>
              </a:rPr>
              <a:t>The</a:t>
            </a:r>
            <a:r>
              <a:rPr sz="2400" b="1" spc="-10" dirty="0">
                <a:solidFill>
                  <a:srgbClr val="001F5F"/>
                </a:solidFill>
                <a:latin typeface="Calibri"/>
                <a:cs typeface="Calibri"/>
              </a:rPr>
              <a:t> </a:t>
            </a:r>
            <a:r>
              <a:rPr sz="2400" b="1" spc="-5" dirty="0">
                <a:solidFill>
                  <a:srgbClr val="001F5F"/>
                </a:solidFill>
                <a:latin typeface="Calibri"/>
                <a:cs typeface="Calibri"/>
              </a:rPr>
              <a:t>increased</a:t>
            </a:r>
            <a:r>
              <a:rPr sz="2400" b="1" dirty="0">
                <a:solidFill>
                  <a:srgbClr val="001F5F"/>
                </a:solidFill>
                <a:latin typeface="Calibri"/>
                <a:cs typeface="Calibri"/>
              </a:rPr>
              <a:t> </a:t>
            </a:r>
            <a:r>
              <a:rPr sz="2400" b="1" spc="-10" dirty="0">
                <a:solidFill>
                  <a:srgbClr val="001F5F"/>
                </a:solidFill>
                <a:latin typeface="Calibri"/>
                <a:cs typeface="Calibri"/>
              </a:rPr>
              <a:t>prevalence </a:t>
            </a:r>
            <a:r>
              <a:rPr sz="2400" b="1" dirty="0">
                <a:solidFill>
                  <a:srgbClr val="001F5F"/>
                </a:solidFill>
                <a:latin typeface="Calibri"/>
                <a:cs typeface="Calibri"/>
              </a:rPr>
              <a:t>in</a:t>
            </a:r>
            <a:r>
              <a:rPr sz="2400" b="1" spc="-10" dirty="0">
                <a:solidFill>
                  <a:srgbClr val="001F5F"/>
                </a:solidFill>
                <a:latin typeface="Calibri"/>
                <a:cs typeface="Calibri"/>
              </a:rPr>
              <a:t> pregnant</a:t>
            </a:r>
            <a:r>
              <a:rPr sz="2400" b="1" dirty="0">
                <a:solidFill>
                  <a:srgbClr val="001F5F"/>
                </a:solidFill>
                <a:latin typeface="Calibri"/>
                <a:cs typeface="Calibri"/>
              </a:rPr>
              <a:t> </a:t>
            </a:r>
            <a:r>
              <a:rPr sz="2400" b="1" spc="-5" dirty="0">
                <a:solidFill>
                  <a:srgbClr val="001F5F"/>
                </a:solidFill>
                <a:latin typeface="Calibri"/>
                <a:cs typeface="Calibri"/>
              </a:rPr>
              <a:t>women</a:t>
            </a:r>
            <a:r>
              <a:rPr sz="2400" b="1" spc="-20" dirty="0">
                <a:solidFill>
                  <a:srgbClr val="001F5F"/>
                </a:solidFill>
                <a:latin typeface="Calibri"/>
                <a:cs typeface="Calibri"/>
              </a:rPr>
              <a:t> </a:t>
            </a:r>
            <a:r>
              <a:rPr sz="2400" b="1" dirty="0">
                <a:solidFill>
                  <a:srgbClr val="001F5F"/>
                </a:solidFill>
                <a:latin typeface="Calibri"/>
                <a:cs typeface="Calibri"/>
              </a:rPr>
              <a:t>is </a:t>
            </a:r>
            <a:r>
              <a:rPr sz="2400" b="1" spc="-10" dirty="0">
                <a:solidFill>
                  <a:srgbClr val="001F5F"/>
                </a:solidFill>
                <a:latin typeface="Calibri"/>
                <a:cs typeface="Calibri"/>
              </a:rPr>
              <a:t>thought</a:t>
            </a:r>
            <a:r>
              <a:rPr sz="2400" b="1" dirty="0">
                <a:solidFill>
                  <a:srgbClr val="001F5F"/>
                </a:solidFill>
                <a:latin typeface="Calibri"/>
                <a:cs typeface="Calibri"/>
              </a:rPr>
              <a:t> </a:t>
            </a:r>
            <a:r>
              <a:rPr sz="2400" b="1" spc="-15" dirty="0">
                <a:solidFill>
                  <a:srgbClr val="001F5F"/>
                </a:solidFill>
                <a:latin typeface="Calibri"/>
                <a:cs typeface="Calibri"/>
              </a:rPr>
              <a:t>to</a:t>
            </a:r>
            <a:r>
              <a:rPr sz="2400" b="1" dirty="0">
                <a:solidFill>
                  <a:srgbClr val="001F5F"/>
                </a:solidFill>
                <a:latin typeface="Calibri"/>
                <a:cs typeface="Calibri"/>
              </a:rPr>
              <a:t> be</a:t>
            </a:r>
            <a:r>
              <a:rPr sz="2400" b="1" spc="10" dirty="0">
                <a:solidFill>
                  <a:srgbClr val="001F5F"/>
                </a:solidFill>
                <a:latin typeface="Calibri"/>
                <a:cs typeface="Calibri"/>
              </a:rPr>
              <a:t> </a:t>
            </a:r>
            <a:r>
              <a:rPr sz="2400" b="1" spc="-5" dirty="0">
                <a:solidFill>
                  <a:srgbClr val="001F5F"/>
                </a:solidFill>
                <a:latin typeface="Calibri"/>
                <a:cs typeface="Calibri"/>
              </a:rPr>
              <a:t>caused</a:t>
            </a:r>
            <a:r>
              <a:rPr sz="2400" b="1" spc="-15" dirty="0">
                <a:solidFill>
                  <a:srgbClr val="001F5F"/>
                </a:solidFill>
                <a:latin typeface="Calibri"/>
                <a:cs typeface="Calibri"/>
              </a:rPr>
              <a:t> </a:t>
            </a:r>
            <a:r>
              <a:rPr sz="2400" b="1" spc="-10" dirty="0">
                <a:solidFill>
                  <a:srgbClr val="001F5F"/>
                </a:solidFill>
                <a:latin typeface="Calibri"/>
                <a:cs typeface="Calibri"/>
              </a:rPr>
              <a:t>by</a:t>
            </a:r>
            <a:r>
              <a:rPr sz="2400" b="1" dirty="0">
                <a:solidFill>
                  <a:srgbClr val="001F5F"/>
                </a:solidFill>
                <a:latin typeface="Calibri"/>
                <a:cs typeface="Calibri"/>
              </a:rPr>
              <a:t> </a:t>
            </a:r>
            <a:r>
              <a:rPr sz="2400" b="1" spc="-5" dirty="0">
                <a:solidFill>
                  <a:srgbClr val="001F5F"/>
                </a:solidFill>
                <a:latin typeface="Calibri"/>
                <a:cs typeface="Calibri"/>
              </a:rPr>
              <a:t>pregnancy- </a:t>
            </a:r>
            <a:r>
              <a:rPr sz="2400" b="1" spc="-530" dirty="0">
                <a:solidFill>
                  <a:srgbClr val="001F5F"/>
                </a:solidFill>
                <a:latin typeface="Calibri"/>
                <a:cs typeface="Calibri"/>
              </a:rPr>
              <a:t> </a:t>
            </a:r>
            <a:r>
              <a:rPr sz="2400" b="1" spc="-15" dirty="0">
                <a:solidFill>
                  <a:srgbClr val="001F5F"/>
                </a:solidFill>
                <a:latin typeface="Calibri"/>
                <a:cs typeface="Calibri"/>
              </a:rPr>
              <a:t>related</a:t>
            </a:r>
            <a:r>
              <a:rPr sz="2400" b="1" spc="-5" dirty="0">
                <a:solidFill>
                  <a:srgbClr val="001F5F"/>
                </a:solidFill>
                <a:latin typeface="Calibri"/>
                <a:cs typeface="Calibri"/>
              </a:rPr>
              <a:t> fluid</a:t>
            </a:r>
            <a:r>
              <a:rPr sz="2400" b="1" dirty="0">
                <a:solidFill>
                  <a:srgbClr val="001F5F"/>
                </a:solidFill>
                <a:latin typeface="Calibri"/>
                <a:cs typeface="Calibri"/>
              </a:rPr>
              <a:t> </a:t>
            </a:r>
            <a:r>
              <a:rPr sz="2400" b="1" spc="-15" dirty="0">
                <a:solidFill>
                  <a:srgbClr val="001F5F"/>
                </a:solidFill>
                <a:latin typeface="Calibri"/>
                <a:cs typeface="Calibri"/>
              </a:rPr>
              <a:t>retention</a:t>
            </a:r>
            <a:r>
              <a:rPr sz="2400" b="1" dirty="0">
                <a:solidFill>
                  <a:srgbClr val="001F5F"/>
                </a:solidFill>
                <a:latin typeface="Calibri"/>
                <a:cs typeface="Calibri"/>
              </a:rPr>
              <a:t> </a:t>
            </a:r>
            <a:r>
              <a:rPr sz="2400" b="1" spc="-10" dirty="0">
                <a:solidFill>
                  <a:srgbClr val="001F5F"/>
                </a:solidFill>
                <a:latin typeface="Calibri"/>
                <a:cs typeface="Calibri"/>
              </a:rPr>
              <a:t>leading</a:t>
            </a:r>
            <a:r>
              <a:rPr sz="2400" b="1" dirty="0">
                <a:solidFill>
                  <a:srgbClr val="001F5F"/>
                </a:solidFill>
                <a:latin typeface="Calibri"/>
                <a:cs typeface="Calibri"/>
              </a:rPr>
              <a:t> </a:t>
            </a:r>
            <a:r>
              <a:rPr sz="2400" b="1" spc="-20" dirty="0">
                <a:solidFill>
                  <a:srgbClr val="001F5F"/>
                </a:solidFill>
                <a:latin typeface="Calibri"/>
                <a:cs typeface="Calibri"/>
              </a:rPr>
              <a:t>to</a:t>
            </a:r>
            <a:r>
              <a:rPr sz="2400" b="1" dirty="0">
                <a:solidFill>
                  <a:srgbClr val="001F5F"/>
                </a:solidFill>
                <a:latin typeface="Calibri"/>
                <a:cs typeface="Calibri"/>
              </a:rPr>
              <a:t> </a:t>
            </a:r>
            <a:r>
              <a:rPr sz="2400" b="1" spc="-5" dirty="0">
                <a:solidFill>
                  <a:srgbClr val="001F5F"/>
                </a:solidFill>
                <a:latin typeface="Calibri"/>
                <a:cs typeface="Calibri"/>
              </a:rPr>
              <a:t>compression</a:t>
            </a:r>
            <a:r>
              <a:rPr sz="2400" b="1" spc="-25" dirty="0">
                <a:solidFill>
                  <a:srgbClr val="001F5F"/>
                </a:solidFill>
                <a:latin typeface="Calibri"/>
                <a:cs typeface="Calibri"/>
              </a:rPr>
              <a:t> </a:t>
            </a:r>
            <a:r>
              <a:rPr sz="2400" b="1" dirty="0">
                <a:solidFill>
                  <a:srgbClr val="001F5F"/>
                </a:solidFill>
                <a:latin typeface="Calibri"/>
                <a:cs typeface="Calibri"/>
              </a:rPr>
              <a:t>of </a:t>
            </a:r>
            <a:r>
              <a:rPr sz="2400" b="1" spc="-5" dirty="0">
                <a:solidFill>
                  <a:srgbClr val="001F5F"/>
                </a:solidFill>
                <a:latin typeface="Calibri"/>
                <a:cs typeface="Calibri"/>
              </a:rPr>
              <a:t>the</a:t>
            </a:r>
            <a:r>
              <a:rPr sz="2400" b="1" spc="5" dirty="0">
                <a:solidFill>
                  <a:srgbClr val="001F5F"/>
                </a:solidFill>
                <a:latin typeface="Calibri"/>
                <a:cs typeface="Calibri"/>
              </a:rPr>
              <a:t> </a:t>
            </a:r>
            <a:r>
              <a:rPr sz="2400" b="1" dirty="0">
                <a:solidFill>
                  <a:srgbClr val="001F5F"/>
                </a:solidFill>
                <a:latin typeface="Calibri"/>
                <a:cs typeface="Calibri"/>
              </a:rPr>
              <a:t>nerve</a:t>
            </a:r>
            <a:r>
              <a:rPr sz="2400" b="1" spc="-15" dirty="0">
                <a:solidFill>
                  <a:srgbClr val="001F5F"/>
                </a:solidFill>
                <a:latin typeface="Calibri"/>
                <a:cs typeface="Calibri"/>
              </a:rPr>
              <a:t> </a:t>
            </a:r>
            <a:r>
              <a:rPr sz="2400" b="1" dirty="0">
                <a:solidFill>
                  <a:srgbClr val="001F5F"/>
                </a:solidFill>
                <a:latin typeface="Calibri"/>
                <a:cs typeface="Calibri"/>
              </a:rPr>
              <a:t>in</a:t>
            </a:r>
            <a:r>
              <a:rPr sz="2400" b="1" spc="-5" dirty="0">
                <a:solidFill>
                  <a:srgbClr val="001F5F"/>
                </a:solidFill>
                <a:latin typeface="Calibri"/>
                <a:cs typeface="Calibri"/>
              </a:rPr>
              <a:t> the</a:t>
            </a:r>
            <a:r>
              <a:rPr sz="2400" b="1" dirty="0">
                <a:solidFill>
                  <a:srgbClr val="001F5F"/>
                </a:solidFill>
                <a:latin typeface="Calibri"/>
                <a:cs typeface="Calibri"/>
              </a:rPr>
              <a:t> </a:t>
            </a:r>
            <a:r>
              <a:rPr sz="2400" b="1" spc="-5" dirty="0">
                <a:solidFill>
                  <a:srgbClr val="001F5F"/>
                </a:solidFill>
                <a:latin typeface="Calibri"/>
                <a:cs typeface="Calibri"/>
              </a:rPr>
              <a:t>carpal</a:t>
            </a:r>
            <a:r>
              <a:rPr sz="2400" b="1" spc="-10" dirty="0">
                <a:solidFill>
                  <a:srgbClr val="001F5F"/>
                </a:solidFill>
                <a:latin typeface="Calibri"/>
                <a:cs typeface="Calibri"/>
              </a:rPr>
              <a:t> tunnel</a:t>
            </a:r>
            <a:endParaRPr sz="2400">
              <a:latin typeface="Calibri"/>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57425" y="2338832"/>
            <a:ext cx="7682865" cy="1300480"/>
          </a:xfrm>
          <a:prstGeom prst="rect">
            <a:avLst/>
          </a:prstGeom>
        </p:spPr>
        <p:txBody>
          <a:bodyPr vert="horz" wrap="square" lIns="0" tIns="89535" rIns="0" bIns="0" rtlCol="0">
            <a:spAutoFit/>
          </a:bodyPr>
          <a:lstStyle/>
          <a:p>
            <a:pPr marL="2242185" marR="5080" indent="-2230120">
              <a:lnSpc>
                <a:spcPts val="4750"/>
              </a:lnSpc>
              <a:spcBef>
                <a:spcPts val="705"/>
              </a:spcBef>
            </a:pPr>
            <a:r>
              <a:rPr sz="4400" spc="-254" dirty="0">
                <a:solidFill>
                  <a:srgbClr val="000000"/>
                </a:solidFill>
                <a:latin typeface="Times New Roman"/>
                <a:cs typeface="Times New Roman"/>
              </a:rPr>
              <a:t>NEUROLOGICAL </a:t>
            </a:r>
            <a:r>
              <a:rPr sz="4400" spc="-204" dirty="0">
                <a:solidFill>
                  <a:srgbClr val="000000"/>
                </a:solidFill>
                <a:latin typeface="Times New Roman"/>
                <a:cs typeface="Times New Roman"/>
              </a:rPr>
              <a:t>DISORDERS </a:t>
            </a:r>
            <a:r>
              <a:rPr sz="4400" spc="-245" dirty="0">
                <a:solidFill>
                  <a:srgbClr val="000000"/>
                </a:solidFill>
                <a:latin typeface="Times New Roman"/>
                <a:cs typeface="Times New Roman"/>
              </a:rPr>
              <a:t>IN  </a:t>
            </a:r>
            <a:r>
              <a:rPr sz="4400" spc="-200" dirty="0">
                <a:solidFill>
                  <a:srgbClr val="000000"/>
                </a:solidFill>
                <a:latin typeface="Times New Roman"/>
                <a:cs typeface="Times New Roman"/>
              </a:rPr>
              <a:t>PREGNANCY</a:t>
            </a:r>
            <a:endParaRPr sz="4400">
              <a:latin typeface="Times New Roman"/>
              <a:cs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17398" y="1044321"/>
            <a:ext cx="11389360" cy="4415790"/>
          </a:xfrm>
          <a:prstGeom prst="rect">
            <a:avLst/>
          </a:prstGeom>
        </p:spPr>
        <p:txBody>
          <a:bodyPr vert="horz" wrap="square" lIns="0" tIns="12700" rIns="0" bIns="0" rtlCol="0">
            <a:spAutoFit/>
          </a:bodyPr>
          <a:lstStyle/>
          <a:p>
            <a:pPr marL="299085" indent="-287020">
              <a:lnSpc>
                <a:spcPct val="100000"/>
              </a:lnSpc>
              <a:spcBef>
                <a:spcPts val="100"/>
              </a:spcBef>
              <a:buFont typeface="Arial MT"/>
              <a:buChar char="•"/>
              <a:tabLst>
                <a:tab pos="299085" algn="l"/>
                <a:tab pos="299720" algn="l"/>
              </a:tabLst>
            </a:pPr>
            <a:r>
              <a:rPr sz="2400" b="1" spc="-10" dirty="0">
                <a:latin typeface="Calibri"/>
                <a:cs typeface="Calibri"/>
              </a:rPr>
              <a:t>Symptoms</a:t>
            </a:r>
            <a:r>
              <a:rPr sz="2400" b="1" spc="-15" dirty="0">
                <a:latin typeface="Calibri"/>
                <a:cs typeface="Calibri"/>
              </a:rPr>
              <a:t> </a:t>
            </a:r>
            <a:r>
              <a:rPr sz="2400" b="1" spc="-10" dirty="0">
                <a:latin typeface="Calibri"/>
                <a:cs typeface="Calibri"/>
              </a:rPr>
              <a:t>tend</a:t>
            </a:r>
            <a:r>
              <a:rPr sz="2400" b="1" spc="-5" dirty="0">
                <a:latin typeface="Calibri"/>
                <a:cs typeface="Calibri"/>
              </a:rPr>
              <a:t> </a:t>
            </a:r>
            <a:r>
              <a:rPr sz="2400" b="1" spc="-15" dirty="0">
                <a:latin typeface="Calibri"/>
                <a:cs typeface="Calibri"/>
              </a:rPr>
              <a:t>to</a:t>
            </a:r>
            <a:r>
              <a:rPr sz="2400" b="1" dirty="0">
                <a:latin typeface="Calibri"/>
                <a:cs typeface="Calibri"/>
              </a:rPr>
              <a:t> occur</a:t>
            </a:r>
            <a:r>
              <a:rPr sz="2400" b="1" spc="-25" dirty="0">
                <a:latin typeface="Calibri"/>
                <a:cs typeface="Calibri"/>
              </a:rPr>
              <a:t> </a:t>
            </a:r>
            <a:r>
              <a:rPr sz="2400" b="1" spc="-5" dirty="0">
                <a:latin typeface="Calibri"/>
                <a:cs typeface="Calibri"/>
              </a:rPr>
              <a:t>during the</a:t>
            </a:r>
            <a:r>
              <a:rPr sz="2400" b="1" spc="25" dirty="0">
                <a:latin typeface="Calibri"/>
                <a:cs typeface="Calibri"/>
              </a:rPr>
              <a:t> </a:t>
            </a:r>
            <a:r>
              <a:rPr sz="2400" b="1" spc="-10" dirty="0">
                <a:solidFill>
                  <a:srgbClr val="006FC0"/>
                </a:solidFill>
                <a:latin typeface="Calibri"/>
                <a:cs typeface="Calibri"/>
              </a:rPr>
              <a:t>last</a:t>
            </a:r>
            <a:r>
              <a:rPr sz="2400" b="1" spc="5" dirty="0">
                <a:solidFill>
                  <a:srgbClr val="006FC0"/>
                </a:solidFill>
                <a:latin typeface="Calibri"/>
                <a:cs typeface="Calibri"/>
              </a:rPr>
              <a:t> </a:t>
            </a:r>
            <a:r>
              <a:rPr sz="2400" b="1" spc="-10" dirty="0">
                <a:solidFill>
                  <a:srgbClr val="006FC0"/>
                </a:solidFill>
                <a:latin typeface="Calibri"/>
                <a:cs typeface="Calibri"/>
              </a:rPr>
              <a:t>trimester</a:t>
            </a:r>
            <a:r>
              <a:rPr sz="2400" b="1" spc="-5" dirty="0">
                <a:solidFill>
                  <a:srgbClr val="006FC0"/>
                </a:solidFill>
                <a:latin typeface="Calibri"/>
                <a:cs typeface="Calibri"/>
              </a:rPr>
              <a:t> </a:t>
            </a:r>
            <a:r>
              <a:rPr sz="2400" b="1" spc="-5" dirty="0">
                <a:latin typeface="Calibri"/>
                <a:cs typeface="Calibri"/>
              </a:rPr>
              <a:t>but</a:t>
            </a:r>
            <a:r>
              <a:rPr sz="2400" b="1" dirty="0">
                <a:latin typeface="Calibri"/>
                <a:cs typeface="Calibri"/>
              </a:rPr>
              <a:t> </a:t>
            </a:r>
            <a:r>
              <a:rPr sz="2400" b="1" spc="-5" dirty="0">
                <a:latin typeface="Calibri"/>
                <a:cs typeface="Calibri"/>
              </a:rPr>
              <a:t>can</a:t>
            </a:r>
            <a:r>
              <a:rPr sz="2400" b="1" spc="-20" dirty="0">
                <a:latin typeface="Calibri"/>
                <a:cs typeface="Calibri"/>
              </a:rPr>
              <a:t> </a:t>
            </a:r>
            <a:r>
              <a:rPr sz="2400" b="1" spc="-5" dirty="0">
                <a:latin typeface="Calibri"/>
                <a:cs typeface="Calibri"/>
              </a:rPr>
              <a:t>occur</a:t>
            </a:r>
            <a:r>
              <a:rPr sz="2400" b="1" spc="-30" dirty="0">
                <a:latin typeface="Calibri"/>
                <a:cs typeface="Calibri"/>
              </a:rPr>
              <a:t> </a:t>
            </a:r>
            <a:r>
              <a:rPr sz="2400" b="1" spc="-15" dirty="0">
                <a:latin typeface="Calibri"/>
                <a:cs typeface="Calibri"/>
              </a:rPr>
              <a:t>at</a:t>
            </a:r>
            <a:r>
              <a:rPr sz="2400" b="1" dirty="0">
                <a:latin typeface="Calibri"/>
                <a:cs typeface="Calibri"/>
              </a:rPr>
              <a:t> </a:t>
            </a:r>
            <a:r>
              <a:rPr sz="2400" b="1" spc="-15" dirty="0">
                <a:latin typeface="Calibri"/>
                <a:cs typeface="Calibri"/>
              </a:rPr>
              <a:t>any</a:t>
            </a:r>
            <a:r>
              <a:rPr sz="2400" b="1" spc="5" dirty="0">
                <a:latin typeface="Calibri"/>
                <a:cs typeface="Calibri"/>
              </a:rPr>
              <a:t> </a:t>
            </a:r>
            <a:r>
              <a:rPr sz="2400" b="1" spc="-5" dirty="0">
                <a:latin typeface="Calibri"/>
                <a:cs typeface="Calibri"/>
              </a:rPr>
              <a:t>time.</a:t>
            </a:r>
            <a:endParaRPr sz="2400">
              <a:latin typeface="Calibri"/>
              <a:cs typeface="Calibri"/>
            </a:endParaRPr>
          </a:p>
          <a:p>
            <a:pPr>
              <a:lnSpc>
                <a:spcPct val="100000"/>
              </a:lnSpc>
              <a:spcBef>
                <a:spcPts val="10"/>
              </a:spcBef>
              <a:buChar char="•"/>
            </a:pPr>
            <a:endParaRPr sz="2350">
              <a:latin typeface="Calibri"/>
              <a:cs typeface="Calibri"/>
            </a:endParaRPr>
          </a:p>
          <a:p>
            <a:pPr marL="299085" marR="298450" indent="-287020">
              <a:lnSpc>
                <a:spcPct val="100000"/>
              </a:lnSpc>
              <a:buFont typeface="Arial MT"/>
              <a:buChar char="•"/>
              <a:tabLst>
                <a:tab pos="299085" algn="l"/>
                <a:tab pos="299720" algn="l"/>
              </a:tabLst>
            </a:pPr>
            <a:r>
              <a:rPr sz="2400" b="1" dirty="0">
                <a:solidFill>
                  <a:srgbClr val="001F5F"/>
                </a:solidFill>
                <a:latin typeface="Calibri"/>
                <a:cs typeface="Calibri"/>
              </a:rPr>
              <a:t>In</a:t>
            </a:r>
            <a:r>
              <a:rPr sz="2400" b="1" spc="-15" dirty="0">
                <a:solidFill>
                  <a:srgbClr val="001F5F"/>
                </a:solidFill>
                <a:latin typeface="Calibri"/>
                <a:cs typeface="Calibri"/>
              </a:rPr>
              <a:t> </a:t>
            </a:r>
            <a:r>
              <a:rPr sz="2400" b="1" spc="-10" dirty="0">
                <a:solidFill>
                  <a:srgbClr val="001F5F"/>
                </a:solidFill>
                <a:latin typeface="Calibri"/>
                <a:cs typeface="Calibri"/>
              </a:rPr>
              <a:t>most</a:t>
            </a:r>
            <a:r>
              <a:rPr sz="2400" b="1" spc="-5" dirty="0">
                <a:solidFill>
                  <a:srgbClr val="001F5F"/>
                </a:solidFill>
                <a:latin typeface="Calibri"/>
                <a:cs typeface="Calibri"/>
              </a:rPr>
              <a:t> </a:t>
            </a:r>
            <a:r>
              <a:rPr sz="2400" b="1" dirty="0">
                <a:solidFill>
                  <a:srgbClr val="001F5F"/>
                </a:solidFill>
                <a:latin typeface="Calibri"/>
                <a:cs typeface="Calibri"/>
              </a:rPr>
              <a:t>cases,</a:t>
            </a:r>
            <a:r>
              <a:rPr sz="2400" b="1" spc="-5" dirty="0">
                <a:solidFill>
                  <a:srgbClr val="001F5F"/>
                </a:solidFill>
                <a:latin typeface="Calibri"/>
                <a:cs typeface="Calibri"/>
              </a:rPr>
              <a:t> </a:t>
            </a:r>
            <a:r>
              <a:rPr sz="2400" b="1" spc="-10" dirty="0">
                <a:solidFill>
                  <a:srgbClr val="001F5F"/>
                </a:solidFill>
                <a:latin typeface="Calibri"/>
                <a:cs typeface="Calibri"/>
              </a:rPr>
              <a:t>they</a:t>
            </a:r>
            <a:r>
              <a:rPr sz="2400" b="1" spc="10" dirty="0">
                <a:solidFill>
                  <a:srgbClr val="001F5F"/>
                </a:solidFill>
                <a:latin typeface="Calibri"/>
                <a:cs typeface="Calibri"/>
              </a:rPr>
              <a:t> </a:t>
            </a:r>
            <a:r>
              <a:rPr sz="2400" b="1" spc="-10" dirty="0">
                <a:solidFill>
                  <a:srgbClr val="001F5F"/>
                </a:solidFill>
                <a:latin typeface="Calibri"/>
                <a:cs typeface="Calibri"/>
              </a:rPr>
              <a:t>gradually</a:t>
            </a:r>
            <a:r>
              <a:rPr sz="2400" b="1" spc="-15" dirty="0">
                <a:solidFill>
                  <a:srgbClr val="001F5F"/>
                </a:solidFill>
                <a:latin typeface="Calibri"/>
                <a:cs typeface="Calibri"/>
              </a:rPr>
              <a:t> </a:t>
            </a:r>
            <a:r>
              <a:rPr sz="2400" b="1" spc="-10" dirty="0">
                <a:solidFill>
                  <a:srgbClr val="001F5F"/>
                </a:solidFill>
                <a:latin typeface="Calibri"/>
                <a:cs typeface="Calibri"/>
              </a:rPr>
              <a:t>resolve</a:t>
            </a:r>
            <a:r>
              <a:rPr sz="2400" b="1" spc="-15" dirty="0">
                <a:solidFill>
                  <a:srgbClr val="001F5F"/>
                </a:solidFill>
                <a:latin typeface="Calibri"/>
                <a:cs typeface="Calibri"/>
              </a:rPr>
              <a:t> </a:t>
            </a:r>
            <a:r>
              <a:rPr sz="2400" b="1" spc="-10" dirty="0">
                <a:solidFill>
                  <a:srgbClr val="001F5F"/>
                </a:solidFill>
                <a:latin typeface="Calibri"/>
                <a:cs typeface="Calibri"/>
              </a:rPr>
              <a:t>over </a:t>
            </a:r>
            <a:r>
              <a:rPr sz="2400" b="1" dirty="0">
                <a:solidFill>
                  <a:srgbClr val="001F5F"/>
                </a:solidFill>
                <a:latin typeface="Calibri"/>
                <a:cs typeface="Calibri"/>
              </a:rPr>
              <a:t>a</a:t>
            </a:r>
            <a:r>
              <a:rPr sz="2400" b="1" spc="5" dirty="0">
                <a:solidFill>
                  <a:srgbClr val="001F5F"/>
                </a:solidFill>
                <a:latin typeface="Calibri"/>
                <a:cs typeface="Calibri"/>
              </a:rPr>
              <a:t> </a:t>
            </a:r>
            <a:r>
              <a:rPr sz="2400" b="1" spc="-5" dirty="0">
                <a:solidFill>
                  <a:srgbClr val="001F5F"/>
                </a:solidFill>
                <a:latin typeface="Calibri"/>
                <a:cs typeface="Calibri"/>
              </a:rPr>
              <a:t>period</a:t>
            </a:r>
            <a:r>
              <a:rPr sz="2400" b="1" spc="-15" dirty="0">
                <a:solidFill>
                  <a:srgbClr val="001F5F"/>
                </a:solidFill>
                <a:latin typeface="Calibri"/>
                <a:cs typeface="Calibri"/>
              </a:rPr>
              <a:t> </a:t>
            </a:r>
            <a:r>
              <a:rPr sz="2400" b="1" dirty="0">
                <a:solidFill>
                  <a:srgbClr val="001F5F"/>
                </a:solidFill>
                <a:latin typeface="Calibri"/>
                <a:cs typeface="Calibri"/>
              </a:rPr>
              <a:t>of</a:t>
            </a:r>
            <a:r>
              <a:rPr sz="2400" b="1" spc="5" dirty="0">
                <a:solidFill>
                  <a:srgbClr val="001F5F"/>
                </a:solidFill>
                <a:latin typeface="Calibri"/>
                <a:cs typeface="Calibri"/>
              </a:rPr>
              <a:t> </a:t>
            </a:r>
            <a:r>
              <a:rPr sz="2400" b="1" spc="-15" dirty="0">
                <a:solidFill>
                  <a:srgbClr val="001F5F"/>
                </a:solidFill>
                <a:latin typeface="Calibri"/>
                <a:cs typeface="Calibri"/>
              </a:rPr>
              <a:t>weeks</a:t>
            </a:r>
            <a:r>
              <a:rPr sz="2400" b="1" spc="5" dirty="0">
                <a:solidFill>
                  <a:srgbClr val="001F5F"/>
                </a:solidFill>
                <a:latin typeface="Calibri"/>
                <a:cs typeface="Calibri"/>
              </a:rPr>
              <a:t> </a:t>
            </a:r>
            <a:r>
              <a:rPr sz="2400" b="1" spc="-15" dirty="0">
                <a:solidFill>
                  <a:srgbClr val="001F5F"/>
                </a:solidFill>
                <a:latin typeface="Calibri"/>
                <a:cs typeface="Calibri"/>
              </a:rPr>
              <a:t>to</a:t>
            </a:r>
            <a:r>
              <a:rPr sz="2400" b="1" spc="5" dirty="0">
                <a:solidFill>
                  <a:srgbClr val="001F5F"/>
                </a:solidFill>
                <a:latin typeface="Calibri"/>
                <a:cs typeface="Calibri"/>
              </a:rPr>
              <a:t> </a:t>
            </a:r>
            <a:r>
              <a:rPr sz="2400" b="1" spc="-10" dirty="0">
                <a:solidFill>
                  <a:srgbClr val="001F5F"/>
                </a:solidFill>
                <a:latin typeface="Calibri"/>
                <a:cs typeface="Calibri"/>
              </a:rPr>
              <a:t>months</a:t>
            </a:r>
            <a:r>
              <a:rPr sz="2400" b="1" spc="5" dirty="0">
                <a:solidFill>
                  <a:srgbClr val="001F5F"/>
                </a:solidFill>
                <a:latin typeface="Calibri"/>
                <a:cs typeface="Calibri"/>
              </a:rPr>
              <a:t> </a:t>
            </a:r>
            <a:r>
              <a:rPr sz="2400" b="1" spc="-15" dirty="0">
                <a:solidFill>
                  <a:srgbClr val="001F5F"/>
                </a:solidFill>
                <a:latin typeface="Calibri"/>
                <a:cs typeface="Calibri"/>
              </a:rPr>
              <a:t>after</a:t>
            </a:r>
            <a:r>
              <a:rPr sz="2400" b="1" dirty="0">
                <a:solidFill>
                  <a:srgbClr val="001F5F"/>
                </a:solidFill>
                <a:latin typeface="Calibri"/>
                <a:cs typeface="Calibri"/>
              </a:rPr>
              <a:t> delivery</a:t>
            </a:r>
            <a:r>
              <a:rPr sz="2400" b="1" dirty="0">
                <a:latin typeface="Calibri"/>
                <a:cs typeface="Calibri"/>
              </a:rPr>
              <a:t>; </a:t>
            </a:r>
            <a:r>
              <a:rPr sz="2400" b="1" spc="-530" dirty="0">
                <a:latin typeface="Calibri"/>
                <a:cs typeface="Calibri"/>
              </a:rPr>
              <a:t> </a:t>
            </a:r>
            <a:r>
              <a:rPr sz="2400" b="1" spc="-30" dirty="0">
                <a:latin typeface="Calibri"/>
                <a:cs typeface="Calibri"/>
              </a:rPr>
              <a:t>however,</a:t>
            </a:r>
            <a:r>
              <a:rPr sz="2400" b="1" dirty="0">
                <a:latin typeface="Calibri"/>
                <a:cs typeface="Calibri"/>
              </a:rPr>
              <a:t> </a:t>
            </a:r>
            <a:r>
              <a:rPr sz="2400" b="1" spc="-10" dirty="0">
                <a:latin typeface="Calibri"/>
                <a:cs typeface="Calibri"/>
              </a:rPr>
              <a:t>symptoms</a:t>
            </a:r>
            <a:r>
              <a:rPr sz="2400" b="1" spc="-15" dirty="0">
                <a:latin typeface="Calibri"/>
                <a:cs typeface="Calibri"/>
              </a:rPr>
              <a:t> </a:t>
            </a:r>
            <a:r>
              <a:rPr sz="2400" b="1" spc="-5" dirty="0">
                <a:latin typeface="Calibri"/>
                <a:cs typeface="Calibri"/>
              </a:rPr>
              <a:t>can</a:t>
            </a:r>
            <a:r>
              <a:rPr sz="2400" b="1" spc="-20" dirty="0">
                <a:latin typeface="Calibri"/>
                <a:cs typeface="Calibri"/>
              </a:rPr>
              <a:t> </a:t>
            </a:r>
            <a:r>
              <a:rPr sz="2400" b="1" dirty="0">
                <a:latin typeface="Calibri"/>
                <a:cs typeface="Calibri"/>
              </a:rPr>
              <a:t>be</a:t>
            </a:r>
            <a:r>
              <a:rPr sz="2400" b="1" spc="5" dirty="0">
                <a:latin typeface="Calibri"/>
                <a:cs typeface="Calibri"/>
              </a:rPr>
              <a:t> </a:t>
            </a:r>
            <a:r>
              <a:rPr sz="2400" b="1" spc="-10" dirty="0">
                <a:latin typeface="Calibri"/>
                <a:cs typeface="Calibri"/>
              </a:rPr>
              <a:t>prolonged</a:t>
            </a:r>
            <a:r>
              <a:rPr sz="2400" b="1" spc="-30" dirty="0">
                <a:latin typeface="Calibri"/>
                <a:cs typeface="Calibri"/>
              </a:rPr>
              <a:t> </a:t>
            </a:r>
            <a:r>
              <a:rPr sz="2400" b="1" spc="-15" dirty="0">
                <a:latin typeface="Calibri"/>
                <a:cs typeface="Calibri"/>
              </a:rPr>
              <a:t>for</a:t>
            </a:r>
            <a:r>
              <a:rPr sz="2400" b="1" spc="-10" dirty="0">
                <a:latin typeface="Calibri"/>
                <a:cs typeface="Calibri"/>
              </a:rPr>
              <a:t> </a:t>
            </a:r>
            <a:r>
              <a:rPr sz="2400" b="1" spc="-15" dirty="0">
                <a:latin typeface="Calibri"/>
                <a:cs typeface="Calibri"/>
              </a:rPr>
              <a:t>several</a:t>
            </a:r>
            <a:r>
              <a:rPr sz="2400" b="1" spc="5" dirty="0">
                <a:latin typeface="Calibri"/>
                <a:cs typeface="Calibri"/>
              </a:rPr>
              <a:t> </a:t>
            </a:r>
            <a:r>
              <a:rPr sz="2400" b="1" spc="-10" dirty="0">
                <a:latin typeface="Calibri"/>
                <a:cs typeface="Calibri"/>
              </a:rPr>
              <a:t>months</a:t>
            </a:r>
            <a:r>
              <a:rPr sz="2400" b="1" dirty="0">
                <a:latin typeface="Calibri"/>
                <a:cs typeface="Calibri"/>
              </a:rPr>
              <a:t> in</a:t>
            </a:r>
            <a:r>
              <a:rPr sz="2400" b="1" spc="-10" dirty="0">
                <a:latin typeface="Calibri"/>
                <a:cs typeface="Calibri"/>
              </a:rPr>
              <a:t> women</a:t>
            </a:r>
            <a:r>
              <a:rPr sz="2400" b="1" spc="-20" dirty="0">
                <a:latin typeface="Calibri"/>
                <a:cs typeface="Calibri"/>
              </a:rPr>
              <a:t> </a:t>
            </a:r>
            <a:r>
              <a:rPr sz="2400" b="1" spc="-5" dirty="0">
                <a:latin typeface="Calibri"/>
                <a:cs typeface="Calibri"/>
              </a:rPr>
              <a:t>who </a:t>
            </a:r>
            <a:r>
              <a:rPr sz="2400" b="1" spc="-10" dirty="0">
                <a:latin typeface="Calibri"/>
                <a:cs typeface="Calibri"/>
              </a:rPr>
              <a:t>are </a:t>
            </a:r>
            <a:r>
              <a:rPr sz="2400" b="1" spc="-5" dirty="0">
                <a:latin typeface="Calibri"/>
                <a:cs typeface="Calibri"/>
              </a:rPr>
              <a:t> </a:t>
            </a:r>
            <a:r>
              <a:rPr sz="2400" b="1" spc="-10" dirty="0">
                <a:latin typeface="Calibri"/>
                <a:cs typeface="Calibri"/>
              </a:rPr>
              <a:t>breastfeeding.</a:t>
            </a:r>
            <a:endParaRPr sz="2400">
              <a:latin typeface="Calibri"/>
              <a:cs typeface="Calibri"/>
            </a:endParaRPr>
          </a:p>
          <a:p>
            <a:pPr>
              <a:lnSpc>
                <a:spcPct val="100000"/>
              </a:lnSpc>
              <a:spcBef>
                <a:spcPts val="15"/>
              </a:spcBef>
              <a:buChar char="•"/>
            </a:pPr>
            <a:endParaRPr sz="2350">
              <a:latin typeface="Calibri"/>
              <a:cs typeface="Calibri"/>
            </a:endParaRPr>
          </a:p>
          <a:p>
            <a:pPr marL="299085" indent="-287020">
              <a:lnSpc>
                <a:spcPct val="100000"/>
              </a:lnSpc>
              <a:buFont typeface="Arial MT"/>
              <a:buChar char="•"/>
              <a:tabLst>
                <a:tab pos="299085" algn="l"/>
                <a:tab pos="299720" algn="l"/>
              </a:tabLst>
            </a:pPr>
            <a:r>
              <a:rPr sz="2400" b="1" spc="-20" dirty="0">
                <a:latin typeface="Calibri"/>
                <a:cs typeface="Calibri"/>
              </a:rPr>
              <a:t>Patients</a:t>
            </a:r>
            <a:r>
              <a:rPr sz="2400" b="1" spc="20" dirty="0">
                <a:latin typeface="Calibri"/>
                <a:cs typeface="Calibri"/>
              </a:rPr>
              <a:t> </a:t>
            </a:r>
            <a:r>
              <a:rPr sz="2400" b="1" spc="-20" dirty="0">
                <a:latin typeface="Calibri"/>
                <a:cs typeface="Calibri"/>
              </a:rPr>
              <a:t>may</a:t>
            </a:r>
            <a:r>
              <a:rPr sz="2400" b="1" spc="10" dirty="0">
                <a:latin typeface="Calibri"/>
                <a:cs typeface="Calibri"/>
              </a:rPr>
              <a:t> </a:t>
            </a:r>
            <a:r>
              <a:rPr sz="2400" b="1" spc="-10" dirty="0">
                <a:latin typeface="Calibri"/>
                <a:cs typeface="Calibri"/>
              </a:rPr>
              <a:t>receive</a:t>
            </a:r>
            <a:r>
              <a:rPr sz="2400" b="1" spc="-5" dirty="0">
                <a:latin typeface="Calibri"/>
                <a:cs typeface="Calibri"/>
              </a:rPr>
              <a:t> benefit</a:t>
            </a:r>
            <a:r>
              <a:rPr sz="2400" b="1" dirty="0">
                <a:latin typeface="Calibri"/>
                <a:cs typeface="Calibri"/>
              </a:rPr>
              <a:t> </a:t>
            </a:r>
            <a:r>
              <a:rPr sz="2400" b="1" spc="-10" dirty="0">
                <a:latin typeface="Calibri"/>
                <a:cs typeface="Calibri"/>
              </a:rPr>
              <a:t>from splinting</a:t>
            </a:r>
            <a:r>
              <a:rPr sz="2400" b="1" spc="20" dirty="0">
                <a:latin typeface="Calibri"/>
                <a:cs typeface="Calibri"/>
              </a:rPr>
              <a:t> </a:t>
            </a:r>
            <a:r>
              <a:rPr sz="2400" b="1" spc="-5" dirty="0">
                <a:latin typeface="Calibri"/>
                <a:cs typeface="Calibri"/>
              </a:rPr>
              <a:t>the</a:t>
            </a:r>
            <a:r>
              <a:rPr sz="2400" b="1" spc="15" dirty="0">
                <a:latin typeface="Calibri"/>
                <a:cs typeface="Calibri"/>
              </a:rPr>
              <a:t> </a:t>
            </a:r>
            <a:r>
              <a:rPr sz="2400" b="1" spc="-10" dirty="0">
                <a:latin typeface="Calibri"/>
                <a:cs typeface="Calibri"/>
              </a:rPr>
              <a:t>wrist</a:t>
            </a:r>
            <a:r>
              <a:rPr sz="2400" b="1" dirty="0">
                <a:latin typeface="Calibri"/>
                <a:cs typeface="Calibri"/>
              </a:rPr>
              <a:t> </a:t>
            </a:r>
            <a:r>
              <a:rPr sz="2400" b="1" spc="-15" dirty="0">
                <a:latin typeface="Calibri"/>
                <a:cs typeface="Calibri"/>
              </a:rPr>
              <a:t>at</a:t>
            </a:r>
            <a:r>
              <a:rPr sz="2400" b="1" spc="10" dirty="0">
                <a:latin typeface="Calibri"/>
                <a:cs typeface="Calibri"/>
              </a:rPr>
              <a:t> </a:t>
            </a:r>
            <a:r>
              <a:rPr sz="2400" b="1" spc="-10" dirty="0">
                <a:latin typeface="Calibri"/>
                <a:cs typeface="Calibri"/>
              </a:rPr>
              <a:t>night</a:t>
            </a:r>
            <a:r>
              <a:rPr sz="2400" b="1" spc="10" dirty="0">
                <a:latin typeface="Calibri"/>
                <a:cs typeface="Calibri"/>
              </a:rPr>
              <a:t> </a:t>
            </a:r>
            <a:r>
              <a:rPr sz="2400" b="1" dirty="0">
                <a:latin typeface="Calibri"/>
                <a:cs typeface="Calibri"/>
              </a:rPr>
              <a:t>in a</a:t>
            </a:r>
            <a:r>
              <a:rPr sz="2400" b="1" spc="5" dirty="0">
                <a:latin typeface="Calibri"/>
                <a:cs typeface="Calibri"/>
              </a:rPr>
              <a:t> </a:t>
            </a:r>
            <a:r>
              <a:rPr sz="2400" b="1" spc="-15" dirty="0">
                <a:latin typeface="Calibri"/>
                <a:cs typeface="Calibri"/>
              </a:rPr>
              <a:t>neutral</a:t>
            </a:r>
            <a:r>
              <a:rPr sz="2400" b="1" spc="10" dirty="0">
                <a:latin typeface="Calibri"/>
                <a:cs typeface="Calibri"/>
              </a:rPr>
              <a:t> </a:t>
            </a:r>
            <a:r>
              <a:rPr sz="2400" b="1" spc="-5" dirty="0">
                <a:latin typeface="Calibri"/>
                <a:cs typeface="Calibri"/>
              </a:rPr>
              <a:t>position</a:t>
            </a:r>
            <a:r>
              <a:rPr sz="2400" b="1" dirty="0">
                <a:latin typeface="Calibri"/>
                <a:cs typeface="Calibri"/>
              </a:rPr>
              <a:t> or</a:t>
            </a:r>
            <a:endParaRPr sz="2400">
              <a:latin typeface="Calibri"/>
              <a:cs typeface="Calibri"/>
            </a:endParaRPr>
          </a:p>
          <a:p>
            <a:pPr marL="299085">
              <a:lnSpc>
                <a:spcPct val="100000"/>
              </a:lnSpc>
            </a:pPr>
            <a:r>
              <a:rPr sz="2400" b="1" spc="-5" dirty="0">
                <a:latin typeface="Calibri"/>
                <a:cs typeface="Calibri"/>
              </a:rPr>
              <a:t>slight</a:t>
            </a:r>
            <a:r>
              <a:rPr sz="2400" b="1" dirty="0">
                <a:latin typeface="Calibri"/>
                <a:cs typeface="Calibri"/>
              </a:rPr>
              <a:t> </a:t>
            </a:r>
            <a:r>
              <a:rPr sz="2400" b="1" spc="-10" dirty="0">
                <a:latin typeface="Calibri"/>
                <a:cs typeface="Calibri"/>
              </a:rPr>
              <a:t>extension.</a:t>
            </a:r>
            <a:r>
              <a:rPr sz="2400" b="1" spc="15" dirty="0">
                <a:latin typeface="Calibri"/>
                <a:cs typeface="Calibri"/>
              </a:rPr>
              <a:t> </a:t>
            </a:r>
            <a:r>
              <a:rPr sz="2400" b="1" spc="-25" dirty="0">
                <a:solidFill>
                  <a:srgbClr val="C00000"/>
                </a:solidFill>
                <a:latin typeface="Calibri"/>
                <a:cs typeface="Calibri"/>
              </a:rPr>
              <a:t>Wrist</a:t>
            </a:r>
            <a:r>
              <a:rPr sz="2400" b="1" spc="-5" dirty="0">
                <a:solidFill>
                  <a:srgbClr val="C00000"/>
                </a:solidFill>
                <a:latin typeface="Calibri"/>
                <a:cs typeface="Calibri"/>
              </a:rPr>
              <a:t> </a:t>
            </a:r>
            <a:r>
              <a:rPr sz="2400" b="1" spc="-10" dirty="0">
                <a:solidFill>
                  <a:srgbClr val="C00000"/>
                </a:solidFill>
                <a:latin typeface="Calibri"/>
                <a:cs typeface="Calibri"/>
              </a:rPr>
              <a:t>splints</a:t>
            </a:r>
            <a:r>
              <a:rPr sz="2400" b="1" spc="20" dirty="0">
                <a:solidFill>
                  <a:srgbClr val="C00000"/>
                </a:solidFill>
                <a:latin typeface="Calibri"/>
                <a:cs typeface="Calibri"/>
              </a:rPr>
              <a:t> </a:t>
            </a:r>
            <a:r>
              <a:rPr sz="2400" b="1" spc="-15" dirty="0">
                <a:latin typeface="Calibri"/>
                <a:cs typeface="Calibri"/>
              </a:rPr>
              <a:t>may</a:t>
            </a:r>
            <a:r>
              <a:rPr sz="2400" b="1" spc="-5" dirty="0">
                <a:latin typeface="Calibri"/>
                <a:cs typeface="Calibri"/>
              </a:rPr>
              <a:t> </a:t>
            </a:r>
            <a:r>
              <a:rPr sz="2400" b="1" dirty="0">
                <a:latin typeface="Calibri"/>
                <a:cs typeface="Calibri"/>
              </a:rPr>
              <a:t>need</a:t>
            </a:r>
            <a:r>
              <a:rPr sz="2400" b="1" spc="5" dirty="0">
                <a:latin typeface="Calibri"/>
                <a:cs typeface="Calibri"/>
              </a:rPr>
              <a:t> </a:t>
            </a:r>
            <a:r>
              <a:rPr sz="2400" b="1" spc="-20" dirty="0">
                <a:latin typeface="Calibri"/>
                <a:cs typeface="Calibri"/>
              </a:rPr>
              <a:t>to</a:t>
            </a:r>
            <a:r>
              <a:rPr sz="2400" b="1" spc="10" dirty="0">
                <a:latin typeface="Calibri"/>
                <a:cs typeface="Calibri"/>
              </a:rPr>
              <a:t> </a:t>
            </a:r>
            <a:r>
              <a:rPr sz="2400" b="1" dirty="0">
                <a:latin typeface="Calibri"/>
                <a:cs typeface="Calibri"/>
              </a:rPr>
              <a:t>be</a:t>
            </a:r>
            <a:r>
              <a:rPr sz="2400" b="1" spc="10" dirty="0">
                <a:latin typeface="Calibri"/>
                <a:cs typeface="Calibri"/>
              </a:rPr>
              <a:t> </a:t>
            </a:r>
            <a:r>
              <a:rPr sz="2400" b="1" spc="-10" dirty="0">
                <a:latin typeface="Calibri"/>
                <a:cs typeface="Calibri"/>
              </a:rPr>
              <a:t>worn</a:t>
            </a:r>
            <a:r>
              <a:rPr sz="2400" b="1" spc="-15" dirty="0">
                <a:latin typeface="Calibri"/>
                <a:cs typeface="Calibri"/>
              </a:rPr>
              <a:t> </a:t>
            </a:r>
            <a:r>
              <a:rPr sz="2400" b="1" spc="-5" dirty="0">
                <a:latin typeface="Calibri"/>
                <a:cs typeface="Calibri"/>
              </a:rPr>
              <a:t>throughout </a:t>
            </a:r>
            <a:r>
              <a:rPr sz="2400" b="1" dirty="0">
                <a:latin typeface="Calibri"/>
                <a:cs typeface="Calibri"/>
              </a:rPr>
              <a:t>the</a:t>
            </a:r>
            <a:r>
              <a:rPr sz="2400" b="1" spc="10" dirty="0">
                <a:latin typeface="Calibri"/>
                <a:cs typeface="Calibri"/>
              </a:rPr>
              <a:t> </a:t>
            </a:r>
            <a:r>
              <a:rPr sz="2400" b="1" spc="-15" dirty="0">
                <a:latin typeface="Calibri"/>
                <a:cs typeface="Calibri"/>
              </a:rPr>
              <a:t>day</a:t>
            </a:r>
            <a:r>
              <a:rPr sz="2400" b="1" spc="5" dirty="0">
                <a:latin typeface="Calibri"/>
                <a:cs typeface="Calibri"/>
              </a:rPr>
              <a:t> </a:t>
            </a:r>
            <a:r>
              <a:rPr sz="2400" b="1" dirty="0">
                <a:latin typeface="Calibri"/>
                <a:cs typeface="Calibri"/>
              </a:rPr>
              <a:t>in</a:t>
            </a:r>
            <a:r>
              <a:rPr sz="2400" b="1" spc="5" dirty="0">
                <a:latin typeface="Calibri"/>
                <a:cs typeface="Calibri"/>
              </a:rPr>
              <a:t> </a:t>
            </a:r>
            <a:r>
              <a:rPr sz="2400" b="1" spc="-10" dirty="0">
                <a:latin typeface="Calibri"/>
                <a:cs typeface="Calibri"/>
              </a:rPr>
              <a:t>severe</a:t>
            </a:r>
            <a:r>
              <a:rPr sz="2400" b="1" dirty="0">
                <a:latin typeface="Calibri"/>
                <a:cs typeface="Calibri"/>
              </a:rPr>
              <a:t> </a:t>
            </a:r>
            <a:r>
              <a:rPr sz="2400" b="1" spc="-5" dirty="0">
                <a:latin typeface="Calibri"/>
                <a:cs typeface="Calibri"/>
              </a:rPr>
              <a:t>cases.</a:t>
            </a:r>
            <a:endParaRPr sz="2400">
              <a:latin typeface="Calibri"/>
              <a:cs typeface="Calibri"/>
            </a:endParaRPr>
          </a:p>
          <a:p>
            <a:pPr>
              <a:lnSpc>
                <a:spcPct val="100000"/>
              </a:lnSpc>
              <a:spcBef>
                <a:spcPts val="10"/>
              </a:spcBef>
            </a:pPr>
            <a:endParaRPr sz="2350">
              <a:latin typeface="Calibri"/>
              <a:cs typeface="Calibri"/>
            </a:endParaRPr>
          </a:p>
          <a:p>
            <a:pPr marL="299085" marR="5080" indent="-287020">
              <a:lnSpc>
                <a:spcPct val="100000"/>
              </a:lnSpc>
              <a:spcBef>
                <a:spcPts val="5"/>
              </a:spcBef>
              <a:buFont typeface="Arial MT"/>
              <a:buChar char="•"/>
              <a:tabLst>
                <a:tab pos="299085" algn="l"/>
                <a:tab pos="299720" algn="l"/>
              </a:tabLst>
            </a:pPr>
            <a:r>
              <a:rPr sz="2400" b="1" spc="-10" dirty="0">
                <a:solidFill>
                  <a:srgbClr val="001F5F"/>
                </a:solidFill>
                <a:latin typeface="Calibri"/>
                <a:cs typeface="Calibri"/>
              </a:rPr>
              <a:t>Corticosteroid</a:t>
            </a:r>
            <a:r>
              <a:rPr sz="2400" b="1" spc="-25" dirty="0">
                <a:solidFill>
                  <a:srgbClr val="001F5F"/>
                </a:solidFill>
                <a:latin typeface="Calibri"/>
                <a:cs typeface="Calibri"/>
              </a:rPr>
              <a:t> </a:t>
            </a:r>
            <a:r>
              <a:rPr sz="2400" b="1" spc="-5" dirty="0">
                <a:solidFill>
                  <a:srgbClr val="001F5F"/>
                </a:solidFill>
                <a:latin typeface="Calibri"/>
                <a:cs typeface="Calibri"/>
              </a:rPr>
              <a:t>injection</a:t>
            </a:r>
            <a:r>
              <a:rPr sz="2400" b="1" spc="5" dirty="0">
                <a:solidFill>
                  <a:srgbClr val="001F5F"/>
                </a:solidFill>
                <a:latin typeface="Calibri"/>
                <a:cs typeface="Calibri"/>
              </a:rPr>
              <a:t> </a:t>
            </a:r>
            <a:r>
              <a:rPr sz="2400" b="1" dirty="0">
                <a:solidFill>
                  <a:srgbClr val="001F5F"/>
                </a:solidFill>
                <a:latin typeface="Calibri"/>
                <a:cs typeface="Calibri"/>
              </a:rPr>
              <a:t>or</a:t>
            </a:r>
            <a:r>
              <a:rPr sz="2400" b="1" spc="-10" dirty="0">
                <a:solidFill>
                  <a:srgbClr val="001F5F"/>
                </a:solidFill>
                <a:latin typeface="Calibri"/>
                <a:cs typeface="Calibri"/>
              </a:rPr>
              <a:t> surgery</a:t>
            </a:r>
            <a:r>
              <a:rPr sz="2400" b="1" spc="-5" dirty="0">
                <a:solidFill>
                  <a:srgbClr val="001F5F"/>
                </a:solidFill>
                <a:latin typeface="Calibri"/>
                <a:cs typeface="Calibri"/>
              </a:rPr>
              <a:t> </a:t>
            </a:r>
            <a:r>
              <a:rPr sz="2400" b="1" spc="-15" dirty="0">
                <a:solidFill>
                  <a:srgbClr val="001F5F"/>
                </a:solidFill>
                <a:latin typeface="Calibri"/>
                <a:cs typeface="Calibri"/>
              </a:rPr>
              <a:t>to</a:t>
            </a:r>
            <a:r>
              <a:rPr sz="2400" b="1" spc="-5" dirty="0">
                <a:solidFill>
                  <a:srgbClr val="001F5F"/>
                </a:solidFill>
                <a:latin typeface="Calibri"/>
                <a:cs typeface="Calibri"/>
              </a:rPr>
              <a:t> </a:t>
            </a:r>
            <a:r>
              <a:rPr sz="2400" b="1" spc="-10" dirty="0">
                <a:solidFill>
                  <a:srgbClr val="001F5F"/>
                </a:solidFill>
                <a:latin typeface="Calibri"/>
                <a:cs typeface="Calibri"/>
              </a:rPr>
              <a:t>release</a:t>
            </a:r>
            <a:r>
              <a:rPr sz="2400" b="1" spc="5" dirty="0">
                <a:solidFill>
                  <a:srgbClr val="001F5F"/>
                </a:solidFill>
                <a:latin typeface="Calibri"/>
                <a:cs typeface="Calibri"/>
              </a:rPr>
              <a:t> </a:t>
            </a:r>
            <a:r>
              <a:rPr sz="2400" b="1" dirty="0">
                <a:solidFill>
                  <a:srgbClr val="001F5F"/>
                </a:solidFill>
                <a:latin typeface="Calibri"/>
                <a:cs typeface="Calibri"/>
              </a:rPr>
              <a:t>the</a:t>
            </a:r>
            <a:r>
              <a:rPr sz="2400" b="1" spc="15" dirty="0">
                <a:solidFill>
                  <a:srgbClr val="001F5F"/>
                </a:solidFill>
                <a:latin typeface="Calibri"/>
                <a:cs typeface="Calibri"/>
              </a:rPr>
              <a:t> </a:t>
            </a:r>
            <a:r>
              <a:rPr sz="2400" b="1" spc="-20" dirty="0">
                <a:solidFill>
                  <a:srgbClr val="001F5F"/>
                </a:solidFill>
                <a:latin typeface="Calibri"/>
                <a:cs typeface="Calibri"/>
              </a:rPr>
              <a:t>flexor</a:t>
            </a:r>
            <a:r>
              <a:rPr sz="2400" b="1" spc="-5" dirty="0">
                <a:solidFill>
                  <a:srgbClr val="001F5F"/>
                </a:solidFill>
                <a:latin typeface="Calibri"/>
                <a:cs typeface="Calibri"/>
              </a:rPr>
              <a:t> </a:t>
            </a:r>
            <a:r>
              <a:rPr sz="2400" b="1" spc="-10" dirty="0">
                <a:solidFill>
                  <a:srgbClr val="001F5F"/>
                </a:solidFill>
                <a:latin typeface="Calibri"/>
                <a:cs typeface="Calibri"/>
              </a:rPr>
              <a:t>retinaculum</a:t>
            </a:r>
            <a:r>
              <a:rPr sz="2400" b="1" dirty="0">
                <a:solidFill>
                  <a:srgbClr val="001F5F"/>
                </a:solidFill>
                <a:latin typeface="Calibri"/>
                <a:cs typeface="Calibri"/>
              </a:rPr>
              <a:t> is</a:t>
            </a:r>
            <a:r>
              <a:rPr sz="2400" b="1" spc="5" dirty="0">
                <a:solidFill>
                  <a:srgbClr val="001F5F"/>
                </a:solidFill>
                <a:latin typeface="Calibri"/>
                <a:cs typeface="Calibri"/>
              </a:rPr>
              <a:t> </a:t>
            </a:r>
            <a:r>
              <a:rPr sz="2400" b="1" spc="-15" dirty="0">
                <a:solidFill>
                  <a:srgbClr val="001F5F"/>
                </a:solidFill>
                <a:latin typeface="Calibri"/>
                <a:cs typeface="Calibri"/>
              </a:rPr>
              <a:t>rarely indicated </a:t>
            </a:r>
            <a:r>
              <a:rPr sz="2400" b="1" spc="-10" dirty="0">
                <a:solidFill>
                  <a:srgbClr val="001F5F"/>
                </a:solidFill>
                <a:latin typeface="Calibri"/>
                <a:cs typeface="Calibri"/>
              </a:rPr>
              <a:t> during</a:t>
            </a:r>
            <a:r>
              <a:rPr sz="2400" b="1" dirty="0">
                <a:solidFill>
                  <a:srgbClr val="001F5F"/>
                </a:solidFill>
                <a:latin typeface="Calibri"/>
                <a:cs typeface="Calibri"/>
              </a:rPr>
              <a:t> </a:t>
            </a:r>
            <a:r>
              <a:rPr sz="2400" b="1" spc="-10" dirty="0">
                <a:solidFill>
                  <a:srgbClr val="001F5F"/>
                </a:solidFill>
                <a:latin typeface="Calibri"/>
                <a:cs typeface="Calibri"/>
              </a:rPr>
              <a:t>pregnancy</a:t>
            </a:r>
            <a:r>
              <a:rPr sz="2400" b="1" spc="-15" dirty="0">
                <a:solidFill>
                  <a:srgbClr val="001F5F"/>
                </a:solidFill>
                <a:latin typeface="Calibri"/>
                <a:cs typeface="Calibri"/>
              </a:rPr>
              <a:t> </a:t>
            </a:r>
            <a:r>
              <a:rPr sz="2400" b="1" spc="-5" dirty="0">
                <a:solidFill>
                  <a:srgbClr val="001F5F"/>
                </a:solidFill>
                <a:latin typeface="Calibri"/>
                <a:cs typeface="Calibri"/>
              </a:rPr>
              <a:t>since</a:t>
            </a:r>
            <a:r>
              <a:rPr sz="2400" b="1" spc="5" dirty="0">
                <a:solidFill>
                  <a:srgbClr val="001F5F"/>
                </a:solidFill>
                <a:latin typeface="Calibri"/>
                <a:cs typeface="Calibri"/>
              </a:rPr>
              <a:t> </a:t>
            </a:r>
            <a:r>
              <a:rPr sz="2400" b="1" spc="-5" dirty="0">
                <a:solidFill>
                  <a:srgbClr val="001F5F"/>
                </a:solidFill>
                <a:latin typeface="Calibri"/>
                <a:cs typeface="Calibri"/>
              </a:rPr>
              <a:t>the</a:t>
            </a:r>
            <a:r>
              <a:rPr sz="2400" b="1" spc="5" dirty="0">
                <a:solidFill>
                  <a:srgbClr val="001F5F"/>
                </a:solidFill>
                <a:latin typeface="Calibri"/>
                <a:cs typeface="Calibri"/>
              </a:rPr>
              <a:t> </a:t>
            </a:r>
            <a:r>
              <a:rPr sz="2400" b="1" dirty="0">
                <a:solidFill>
                  <a:srgbClr val="001F5F"/>
                </a:solidFill>
                <a:latin typeface="Calibri"/>
                <a:cs typeface="Calibri"/>
              </a:rPr>
              <a:t>disease</a:t>
            </a:r>
            <a:r>
              <a:rPr sz="2400" b="1" spc="10" dirty="0">
                <a:solidFill>
                  <a:srgbClr val="001F5F"/>
                </a:solidFill>
                <a:latin typeface="Calibri"/>
                <a:cs typeface="Calibri"/>
              </a:rPr>
              <a:t> </a:t>
            </a:r>
            <a:r>
              <a:rPr sz="2400" b="1" spc="-5" dirty="0">
                <a:solidFill>
                  <a:srgbClr val="001F5F"/>
                </a:solidFill>
                <a:latin typeface="Calibri"/>
                <a:cs typeface="Calibri"/>
              </a:rPr>
              <a:t>has</a:t>
            </a:r>
            <a:r>
              <a:rPr sz="2400" b="1" spc="15" dirty="0">
                <a:solidFill>
                  <a:srgbClr val="001F5F"/>
                </a:solidFill>
                <a:latin typeface="Calibri"/>
                <a:cs typeface="Calibri"/>
              </a:rPr>
              <a:t> </a:t>
            </a:r>
            <a:r>
              <a:rPr sz="2400" b="1" dirty="0">
                <a:solidFill>
                  <a:srgbClr val="001F5F"/>
                </a:solidFill>
                <a:latin typeface="Calibri"/>
                <a:cs typeface="Calibri"/>
              </a:rPr>
              <a:t>a</a:t>
            </a:r>
            <a:r>
              <a:rPr sz="2400" b="1" spc="-10" dirty="0">
                <a:solidFill>
                  <a:srgbClr val="001F5F"/>
                </a:solidFill>
                <a:latin typeface="Calibri"/>
                <a:cs typeface="Calibri"/>
              </a:rPr>
              <a:t> </a:t>
            </a:r>
            <a:r>
              <a:rPr sz="2400" b="1" spc="-15" dirty="0">
                <a:solidFill>
                  <a:srgbClr val="001F5F"/>
                </a:solidFill>
                <a:latin typeface="Calibri"/>
                <a:cs typeface="Calibri"/>
              </a:rPr>
              <a:t>better</a:t>
            </a:r>
            <a:r>
              <a:rPr sz="2400" b="1" spc="15" dirty="0">
                <a:solidFill>
                  <a:srgbClr val="001F5F"/>
                </a:solidFill>
                <a:latin typeface="Calibri"/>
                <a:cs typeface="Calibri"/>
              </a:rPr>
              <a:t> </a:t>
            </a:r>
            <a:r>
              <a:rPr sz="2400" b="1" spc="-5" dirty="0">
                <a:solidFill>
                  <a:srgbClr val="001F5F"/>
                </a:solidFill>
                <a:latin typeface="Calibri"/>
                <a:cs typeface="Calibri"/>
              </a:rPr>
              <a:t>prognosis</a:t>
            </a:r>
            <a:r>
              <a:rPr sz="2400" b="1" spc="-20" dirty="0">
                <a:solidFill>
                  <a:srgbClr val="001F5F"/>
                </a:solidFill>
                <a:latin typeface="Calibri"/>
                <a:cs typeface="Calibri"/>
              </a:rPr>
              <a:t> </a:t>
            </a:r>
            <a:r>
              <a:rPr sz="2400" b="1" spc="-5" dirty="0">
                <a:solidFill>
                  <a:srgbClr val="001F5F"/>
                </a:solidFill>
                <a:latin typeface="Calibri"/>
                <a:cs typeface="Calibri"/>
              </a:rPr>
              <a:t>than</a:t>
            </a:r>
            <a:r>
              <a:rPr sz="2400" b="1" spc="20" dirty="0">
                <a:solidFill>
                  <a:srgbClr val="001F5F"/>
                </a:solidFill>
                <a:latin typeface="Calibri"/>
                <a:cs typeface="Calibri"/>
              </a:rPr>
              <a:t> </a:t>
            </a:r>
            <a:r>
              <a:rPr sz="2400" b="1" spc="-5" dirty="0">
                <a:solidFill>
                  <a:srgbClr val="001F5F"/>
                </a:solidFill>
                <a:latin typeface="Calibri"/>
                <a:cs typeface="Calibri"/>
              </a:rPr>
              <a:t>idiopathic</a:t>
            </a:r>
            <a:r>
              <a:rPr sz="2400" b="1" spc="5" dirty="0">
                <a:solidFill>
                  <a:srgbClr val="001F5F"/>
                </a:solidFill>
                <a:latin typeface="Calibri"/>
                <a:cs typeface="Calibri"/>
              </a:rPr>
              <a:t> </a:t>
            </a:r>
            <a:r>
              <a:rPr sz="2400" b="1" spc="-5" dirty="0">
                <a:solidFill>
                  <a:srgbClr val="001F5F"/>
                </a:solidFill>
                <a:latin typeface="Calibri"/>
                <a:cs typeface="Calibri"/>
              </a:rPr>
              <a:t>CTS </a:t>
            </a:r>
            <a:r>
              <a:rPr sz="2400" b="1" dirty="0">
                <a:solidFill>
                  <a:srgbClr val="001F5F"/>
                </a:solidFill>
                <a:latin typeface="Calibri"/>
                <a:cs typeface="Calibri"/>
              </a:rPr>
              <a:t>and </a:t>
            </a:r>
            <a:r>
              <a:rPr sz="2400" b="1" spc="-10" dirty="0">
                <a:solidFill>
                  <a:srgbClr val="001F5F"/>
                </a:solidFill>
                <a:latin typeface="Calibri"/>
                <a:cs typeface="Calibri"/>
              </a:rPr>
              <a:t>often </a:t>
            </a:r>
            <a:r>
              <a:rPr sz="2400" b="1" spc="-525" dirty="0">
                <a:solidFill>
                  <a:srgbClr val="001F5F"/>
                </a:solidFill>
                <a:latin typeface="Calibri"/>
                <a:cs typeface="Calibri"/>
              </a:rPr>
              <a:t> </a:t>
            </a:r>
            <a:r>
              <a:rPr sz="2400" b="1" spc="-10" dirty="0">
                <a:solidFill>
                  <a:srgbClr val="001F5F"/>
                </a:solidFill>
                <a:latin typeface="Calibri"/>
                <a:cs typeface="Calibri"/>
              </a:rPr>
              <a:t>resolves</a:t>
            </a:r>
            <a:r>
              <a:rPr sz="2400" b="1" spc="-15" dirty="0">
                <a:solidFill>
                  <a:srgbClr val="001F5F"/>
                </a:solidFill>
                <a:latin typeface="Calibri"/>
                <a:cs typeface="Calibri"/>
              </a:rPr>
              <a:t> </a:t>
            </a:r>
            <a:r>
              <a:rPr sz="2400" b="1" spc="-5" dirty="0">
                <a:solidFill>
                  <a:srgbClr val="001F5F"/>
                </a:solidFill>
                <a:latin typeface="Calibri"/>
                <a:cs typeface="Calibri"/>
              </a:rPr>
              <a:t>postpartum.</a:t>
            </a:r>
            <a:endParaRPr sz="2400">
              <a:latin typeface="Calibri"/>
              <a:cs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43502" y="406984"/>
            <a:ext cx="2776220" cy="757555"/>
          </a:xfrm>
          <a:prstGeom prst="rect">
            <a:avLst/>
          </a:prstGeom>
        </p:spPr>
        <p:txBody>
          <a:bodyPr vert="horz" wrap="square" lIns="0" tIns="12700" rIns="0" bIns="0" rtlCol="0">
            <a:spAutoFit/>
          </a:bodyPr>
          <a:lstStyle/>
          <a:p>
            <a:pPr marL="12700">
              <a:lnSpc>
                <a:spcPct val="100000"/>
              </a:lnSpc>
              <a:spcBef>
                <a:spcPts val="100"/>
              </a:spcBef>
            </a:pPr>
            <a:r>
              <a:rPr sz="4800" b="1" spc="-50" dirty="0">
                <a:solidFill>
                  <a:srgbClr val="C00000"/>
                </a:solidFill>
                <a:latin typeface="Calibri"/>
                <a:cs typeface="Calibri"/>
              </a:rPr>
              <a:t>Bell’s</a:t>
            </a:r>
            <a:r>
              <a:rPr sz="4800" b="1" spc="-100" dirty="0">
                <a:solidFill>
                  <a:srgbClr val="C00000"/>
                </a:solidFill>
                <a:latin typeface="Calibri"/>
                <a:cs typeface="Calibri"/>
              </a:rPr>
              <a:t> </a:t>
            </a:r>
            <a:r>
              <a:rPr sz="4800" b="1" spc="-15" dirty="0">
                <a:solidFill>
                  <a:srgbClr val="C00000"/>
                </a:solidFill>
                <a:latin typeface="Calibri"/>
                <a:cs typeface="Calibri"/>
              </a:rPr>
              <a:t>palsy</a:t>
            </a:r>
            <a:endParaRPr sz="4800">
              <a:latin typeface="Calibri"/>
              <a:cs typeface="Calibri"/>
            </a:endParaRPr>
          </a:p>
        </p:txBody>
      </p:sp>
      <p:sp>
        <p:nvSpPr>
          <p:cNvPr id="3" name="object 3"/>
          <p:cNvSpPr txBox="1"/>
          <p:nvPr/>
        </p:nvSpPr>
        <p:spPr>
          <a:xfrm>
            <a:off x="1006551" y="1481073"/>
            <a:ext cx="9968865" cy="3683635"/>
          </a:xfrm>
          <a:prstGeom prst="rect">
            <a:avLst/>
          </a:prstGeom>
        </p:spPr>
        <p:txBody>
          <a:bodyPr vert="horz" wrap="square" lIns="0" tIns="12700" rIns="0" bIns="0" rtlCol="0">
            <a:spAutoFit/>
          </a:bodyPr>
          <a:lstStyle/>
          <a:p>
            <a:pPr marL="355600" marR="297815" indent="-343535">
              <a:lnSpc>
                <a:spcPct val="100000"/>
              </a:lnSpc>
              <a:spcBef>
                <a:spcPts val="100"/>
              </a:spcBef>
              <a:buFont typeface="Arial MT"/>
              <a:buChar char="•"/>
              <a:tabLst>
                <a:tab pos="354965" algn="l"/>
                <a:tab pos="356235" algn="l"/>
              </a:tabLst>
            </a:pPr>
            <a:r>
              <a:rPr sz="2400" spc="-5" dirty="0">
                <a:latin typeface="Calibri"/>
                <a:cs typeface="Calibri"/>
              </a:rPr>
              <a:t>The</a:t>
            </a:r>
            <a:r>
              <a:rPr sz="2400" spc="5" dirty="0">
                <a:latin typeface="Calibri"/>
                <a:cs typeface="Calibri"/>
              </a:rPr>
              <a:t> </a:t>
            </a:r>
            <a:r>
              <a:rPr sz="2400" spc="-5" dirty="0">
                <a:latin typeface="Calibri"/>
                <a:cs typeface="Calibri"/>
              </a:rPr>
              <a:t>incidence of </a:t>
            </a:r>
            <a:r>
              <a:rPr sz="2400" spc="-25" dirty="0">
                <a:latin typeface="Calibri"/>
                <a:cs typeface="Calibri"/>
              </a:rPr>
              <a:t>Bell’s</a:t>
            </a:r>
            <a:r>
              <a:rPr sz="2400" spc="-20" dirty="0">
                <a:latin typeface="Calibri"/>
                <a:cs typeface="Calibri"/>
              </a:rPr>
              <a:t> </a:t>
            </a:r>
            <a:r>
              <a:rPr sz="2400" spc="-15" dirty="0">
                <a:latin typeface="Calibri"/>
                <a:cs typeface="Calibri"/>
              </a:rPr>
              <a:t>palsy</a:t>
            </a:r>
            <a:r>
              <a:rPr sz="2400" spc="5" dirty="0">
                <a:latin typeface="Calibri"/>
                <a:cs typeface="Calibri"/>
              </a:rPr>
              <a:t> </a:t>
            </a:r>
            <a:r>
              <a:rPr sz="2400" dirty="0">
                <a:latin typeface="Calibri"/>
                <a:cs typeface="Calibri"/>
              </a:rPr>
              <a:t>is</a:t>
            </a:r>
            <a:r>
              <a:rPr sz="2400" spc="-10" dirty="0">
                <a:latin typeface="Calibri"/>
                <a:cs typeface="Calibri"/>
              </a:rPr>
              <a:t> </a:t>
            </a:r>
            <a:r>
              <a:rPr sz="2400" spc="-5" dirty="0">
                <a:latin typeface="Calibri"/>
                <a:cs typeface="Calibri"/>
              </a:rPr>
              <a:t>increased</a:t>
            </a:r>
            <a:r>
              <a:rPr sz="2400" spc="20" dirty="0">
                <a:latin typeface="Calibri"/>
                <a:cs typeface="Calibri"/>
              </a:rPr>
              <a:t> </a:t>
            </a:r>
            <a:r>
              <a:rPr sz="2400" b="1" spc="-10" dirty="0">
                <a:latin typeface="Calibri"/>
                <a:cs typeface="Calibri"/>
              </a:rPr>
              <a:t>4-fold</a:t>
            </a:r>
            <a:r>
              <a:rPr sz="2400" b="1" spc="-5" dirty="0">
                <a:latin typeface="Calibri"/>
                <a:cs typeface="Calibri"/>
              </a:rPr>
              <a:t> </a:t>
            </a:r>
            <a:r>
              <a:rPr sz="2400" spc="-5" dirty="0">
                <a:latin typeface="Calibri"/>
                <a:cs typeface="Calibri"/>
              </a:rPr>
              <a:t>during</a:t>
            </a:r>
            <a:r>
              <a:rPr sz="2400" dirty="0">
                <a:latin typeface="Calibri"/>
                <a:cs typeface="Calibri"/>
              </a:rPr>
              <a:t> the</a:t>
            </a:r>
            <a:r>
              <a:rPr sz="2400" spc="5" dirty="0">
                <a:latin typeface="Calibri"/>
                <a:cs typeface="Calibri"/>
              </a:rPr>
              <a:t> </a:t>
            </a:r>
            <a:r>
              <a:rPr sz="2400" spc="-10" dirty="0">
                <a:latin typeface="Calibri"/>
                <a:cs typeface="Calibri"/>
              </a:rPr>
              <a:t>third</a:t>
            </a:r>
            <a:r>
              <a:rPr sz="2400" dirty="0">
                <a:latin typeface="Calibri"/>
                <a:cs typeface="Calibri"/>
              </a:rPr>
              <a:t> </a:t>
            </a:r>
            <a:r>
              <a:rPr sz="2400" spc="-10" dirty="0">
                <a:latin typeface="Calibri"/>
                <a:cs typeface="Calibri"/>
              </a:rPr>
              <a:t>trimester</a:t>
            </a:r>
            <a:r>
              <a:rPr sz="2400" spc="-35" dirty="0">
                <a:latin typeface="Calibri"/>
                <a:cs typeface="Calibri"/>
              </a:rPr>
              <a:t> </a:t>
            </a:r>
            <a:r>
              <a:rPr sz="2400" spc="-5" dirty="0">
                <a:latin typeface="Calibri"/>
                <a:cs typeface="Calibri"/>
              </a:rPr>
              <a:t>of </a:t>
            </a:r>
            <a:r>
              <a:rPr sz="2400" spc="-525" dirty="0">
                <a:latin typeface="Calibri"/>
                <a:cs typeface="Calibri"/>
              </a:rPr>
              <a:t> </a:t>
            </a:r>
            <a:r>
              <a:rPr sz="2400" spc="-20" dirty="0">
                <a:latin typeface="Calibri"/>
                <a:cs typeface="Calibri"/>
              </a:rPr>
              <a:t>pregnancy.</a:t>
            </a:r>
            <a:endParaRPr sz="2400">
              <a:latin typeface="Calibri"/>
              <a:cs typeface="Calibri"/>
            </a:endParaRPr>
          </a:p>
          <a:p>
            <a:pPr>
              <a:lnSpc>
                <a:spcPct val="100000"/>
              </a:lnSpc>
              <a:spcBef>
                <a:spcPts val="10"/>
              </a:spcBef>
              <a:buFont typeface="Arial MT"/>
              <a:buChar char="•"/>
            </a:pPr>
            <a:endParaRPr sz="2350">
              <a:latin typeface="Calibri"/>
              <a:cs typeface="Calibri"/>
            </a:endParaRPr>
          </a:p>
          <a:p>
            <a:pPr marL="355600" indent="-343535">
              <a:lnSpc>
                <a:spcPct val="100000"/>
              </a:lnSpc>
              <a:buFont typeface="Arial MT"/>
              <a:buChar char="•"/>
              <a:tabLst>
                <a:tab pos="354965" algn="l"/>
                <a:tab pos="356235" algn="l"/>
              </a:tabLst>
            </a:pPr>
            <a:r>
              <a:rPr sz="2400" spc="-15" dirty="0">
                <a:latin typeface="Calibri"/>
                <a:cs typeface="Calibri"/>
              </a:rPr>
              <a:t>Several</a:t>
            </a:r>
            <a:r>
              <a:rPr sz="2400" dirty="0">
                <a:latin typeface="Calibri"/>
                <a:cs typeface="Calibri"/>
              </a:rPr>
              <a:t> theories</a:t>
            </a:r>
            <a:r>
              <a:rPr sz="2400" spc="-25" dirty="0">
                <a:latin typeface="Calibri"/>
                <a:cs typeface="Calibri"/>
              </a:rPr>
              <a:t> </a:t>
            </a:r>
            <a:r>
              <a:rPr sz="2400" spc="-15" dirty="0">
                <a:latin typeface="Calibri"/>
                <a:cs typeface="Calibri"/>
              </a:rPr>
              <a:t>exist</a:t>
            </a:r>
            <a:r>
              <a:rPr sz="2400" spc="-20" dirty="0">
                <a:latin typeface="Calibri"/>
                <a:cs typeface="Calibri"/>
              </a:rPr>
              <a:t> </a:t>
            </a:r>
            <a:r>
              <a:rPr sz="2400" dirty="0">
                <a:latin typeface="Calibri"/>
                <a:cs typeface="Calibri"/>
              </a:rPr>
              <a:t>as </a:t>
            </a:r>
            <a:r>
              <a:rPr sz="2400" spc="-15" dirty="0">
                <a:latin typeface="Calibri"/>
                <a:cs typeface="Calibri"/>
              </a:rPr>
              <a:t>to </a:t>
            </a:r>
            <a:r>
              <a:rPr sz="2400" b="1" spc="-25" dirty="0">
                <a:latin typeface="Calibri"/>
                <a:cs typeface="Calibri"/>
              </a:rPr>
              <a:t>why</a:t>
            </a:r>
            <a:r>
              <a:rPr sz="2400" b="1" dirty="0">
                <a:latin typeface="Calibri"/>
                <a:cs typeface="Calibri"/>
              </a:rPr>
              <a:t> </a:t>
            </a:r>
            <a:r>
              <a:rPr sz="2400" b="1" spc="-10" dirty="0">
                <a:latin typeface="Calibri"/>
                <a:cs typeface="Calibri"/>
              </a:rPr>
              <a:t>there</a:t>
            </a:r>
            <a:r>
              <a:rPr sz="2400" b="1" spc="5" dirty="0">
                <a:latin typeface="Calibri"/>
                <a:cs typeface="Calibri"/>
              </a:rPr>
              <a:t> </a:t>
            </a:r>
            <a:r>
              <a:rPr sz="2400" b="1" dirty="0">
                <a:latin typeface="Calibri"/>
                <a:cs typeface="Calibri"/>
              </a:rPr>
              <a:t>is an</a:t>
            </a:r>
            <a:r>
              <a:rPr sz="2400" b="1" spc="-5" dirty="0">
                <a:latin typeface="Calibri"/>
                <a:cs typeface="Calibri"/>
              </a:rPr>
              <a:t> increased</a:t>
            </a:r>
            <a:r>
              <a:rPr sz="2400" b="1" spc="-20" dirty="0">
                <a:latin typeface="Calibri"/>
                <a:cs typeface="Calibri"/>
              </a:rPr>
              <a:t> </a:t>
            </a:r>
            <a:r>
              <a:rPr sz="2400" b="1" spc="-5" dirty="0">
                <a:latin typeface="Calibri"/>
                <a:cs typeface="Calibri"/>
              </a:rPr>
              <a:t>incidence</a:t>
            </a:r>
            <a:r>
              <a:rPr sz="2400" b="1" spc="15" dirty="0">
                <a:latin typeface="Calibri"/>
                <a:cs typeface="Calibri"/>
              </a:rPr>
              <a:t> </a:t>
            </a:r>
            <a:r>
              <a:rPr sz="2400" spc="-5" dirty="0">
                <a:latin typeface="Calibri"/>
                <a:cs typeface="Calibri"/>
              </a:rPr>
              <a:t>of</a:t>
            </a:r>
            <a:r>
              <a:rPr sz="2400" spc="-15" dirty="0">
                <a:latin typeface="Calibri"/>
                <a:cs typeface="Calibri"/>
              </a:rPr>
              <a:t> </a:t>
            </a:r>
            <a:r>
              <a:rPr sz="2400" spc="-25" dirty="0">
                <a:latin typeface="Calibri"/>
                <a:cs typeface="Calibri"/>
              </a:rPr>
              <a:t>Bell’s</a:t>
            </a:r>
            <a:r>
              <a:rPr sz="2400" spc="-20" dirty="0">
                <a:latin typeface="Calibri"/>
                <a:cs typeface="Calibri"/>
              </a:rPr>
              <a:t> </a:t>
            </a:r>
            <a:r>
              <a:rPr sz="2400" spc="-15" dirty="0">
                <a:latin typeface="Calibri"/>
                <a:cs typeface="Calibri"/>
              </a:rPr>
              <a:t>palsy</a:t>
            </a:r>
            <a:endParaRPr sz="2400">
              <a:latin typeface="Calibri"/>
              <a:cs typeface="Calibri"/>
            </a:endParaRPr>
          </a:p>
          <a:p>
            <a:pPr marL="355600">
              <a:lnSpc>
                <a:spcPct val="100000"/>
              </a:lnSpc>
              <a:spcBef>
                <a:spcPts val="5"/>
              </a:spcBef>
            </a:pPr>
            <a:r>
              <a:rPr sz="2400" dirty="0">
                <a:latin typeface="Calibri"/>
                <a:cs typeface="Calibri"/>
              </a:rPr>
              <a:t>in</a:t>
            </a:r>
            <a:r>
              <a:rPr sz="2400" spc="-20" dirty="0">
                <a:latin typeface="Calibri"/>
                <a:cs typeface="Calibri"/>
              </a:rPr>
              <a:t> </a:t>
            </a:r>
            <a:r>
              <a:rPr sz="2400" spc="-5" dirty="0">
                <a:latin typeface="Calibri"/>
                <a:cs typeface="Calibri"/>
              </a:rPr>
              <a:t>pregnancy</a:t>
            </a:r>
            <a:r>
              <a:rPr sz="2400" spc="-25" dirty="0">
                <a:latin typeface="Calibri"/>
                <a:cs typeface="Calibri"/>
              </a:rPr>
              <a:t> </a:t>
            </a:r>
            <a:r>
              <a:rPr sz="2400" dirty="0">
                <a:latin typeface="Calibri"/>
                <a:cs typeface="Calibri"/>
              </a:rPr>
              <a:t>include</a:t>
            </a:r>
            <a:r>
              <a:rPr sz="2400" spc="-25" dirty="0">
                <a:latin typeface="Calibri"/>
                <a:cs typeface="Calibri"/>
              </a:rPr>
              <a:t> </a:t>
            </a:r>
            <a:r>
              <a:rPr sz="2400" dirty="0">
                <a:latin typeface="Calibri"/>
                <a:cs typeface="Calibri"/>
              </a:rPr>
              <a:t>the</a:t>
            </a:r>
            <a:r>
              <a:rPr sz="2400" spc="-15" dirty="0">
                <a:latin typeface="Calibri"/>
                <a:cs typeface="Calibri"/>
              </a:rPr>
              <a:t> </a:t>
            </a:r>
            <a:r>
              <a:rPr sz="2400" spc="-10" dirty="0">
                <a:latin typeface="Calibri"/>
                <a:cs typeface="Calibri"/>
              </a:rPr>
              <a:t>following:</a:t>
            </a:r>
            <a:endParaRPr sz="2400">
              <a:latin typeface="Calibri"/>
              <a:cs typeface="Calibri"/>
            </a:endParaRPr>
          </a:p>
          <a:p>
            <a:pPr marL="355600" marR="5080" indent="-343535">
              <a:lnSpc>
                <a:spcPct val="100000"/>
              </a:lnSpc>
              <a:buFont typeface="Wingdings"/>
              <a:buChar char=""/>
              <a:tabLst>
                <a:tab pos="356235" algn="l"/>
              </a:tabLst>
            </a:pPr>
            <a:r>
              <a:rPr sz="2400" b="1" spc="-5" dirty="0">
                <a:solidFill>
                  <a:srgbClr val="006FC0"/>
                </a:solidFill>
                <a:latin typeface="Calibri"/>
                <a:cs typeface="Calibri"/>
              </a:rPr>
              <a:t>Increased</a:t>
            </a:r>
            <a:r>
              <a:rPr sz="2400" b="1" dirty="0">
                <a:solidFill>
                  <a:srgbClr val="006FC0"/>
                </a:solidFill>
                <a:latin typeface="Calibri"/>
                <a:cs typeface="Calibri"/>
              </a:rPr>
              <a:t> </a:t>
            </a:r>
            <a:r>
              <a:rPr sz="2400" b="1" spc="-15" dirty="0">
                <a:solidFill>
                  <a:srgbClr val="006FC0"/>
                </a:solidFill>
                <a:latin typeface="Calibri"/>
                <a:cs typeface="Calibri"/>
              </a:rPr>
              <a:t>total</a:t>
            </a:r>
            <a:r>
              <a:rPr sz="2400" b="1" dirty="0">
                <a:solidFill>
                  <a:srgbClr val="006FC0"/>
                </a:solidFill>
                <a:latin typeface="Calibri"/>
                <a:cs typeface="Calibri"/>
              </a:rPr>
              <a:t> </a:t>
            </a:r>
            <a:r>
              <a:rPr sz="2400" b="1" spc="-5" dirty="0">
                <a:solidFill>
                  <a:srgbClr val="006FC0"/>
                </a:solidFill>
                <a:latin typeface="Calibri"/>
                <a:cs typeface="Calibri"/>
              </a:rPr>
              <a:t>body</a:t>
            </a:r>
            <a:r>
              <a:rPr sz="2400" b="1" dirty="0">
                <a:solidFill>
                  <a:srgbClr val="006FC0"/>
                </a:solidFill>
                <a:latin typeface="Calibri"/>
                <a:cs typeface="Calibri"/>
              </a:rPr>
              <a:t> </a:t>
            </a:r>
            <a:r>
              <a:rPr sz="2400" b="1" spc="-20" dirty="0">
                <a:solidFill>
                  <a:srgbClr val="006FC0"/>
                </a:solidFill>
                <a:latin typeface="Calibri"/>
                <a:cs typeface="Calibri"/>
              </a:rPr>
              <a:t>water</a:t>
            </a:r>
            <a:r>
              <a:rPr sz="2400" b="1" spc="-5" dirty="0">
                <a:solidFill>
                  <a:srgbClr val="006FC0"/>
                </a:solidFill>
                <a:latin typeface="Calibri"/>
                <a:cs typeface="Calibri"/>
              </a:rPr>
              <a:t> </a:t>
            </a:r>
            <a:r>
              <a:rPr sz="2400" b="1" dirty="0">
                <a:solidFill>
                  <a:srgbClr val="006FC0"/>
                </a:solidFill>
                <a:latin typeface="Calibri"/>
                <a:cs typeface="Calibri"/>
              </a:rPr>
              <a:t>leading </a:t>
            </a:r>
            <a:r>
              <a:rPr sz="2400" b="1" spc="-20" dirty="0">
                <a:solidFill>
                  <a:srgbClr val="006FC0"/>
                </a:solidFill>
                <a:latin typeface="Calibri"/>
                <a:cs typeface="Calibri"/>
              </a:rPr>
              <a:t>to</a:t>
            </a:r>
            <a:r>
              <a:rPr sz="2400" b="1" dirty="0">
                <a:solidFill>
                  <a:srgbClr val="006FC0"/>
                </a:solidFill>
                <a:latin typeface="Calibri"/>
                <a:cs typeface="Calibri"/>
              </a:rPr>
              <a:t> </a:t>
            </a:r>
            <a:r>
              <a:rPr sz="2400" b="1" spc="-10" dirty="0">
                <a:solidFill>
                  <a:srgbClr val="006FC0"/>
                </a:solidFill>
                <a:latin typeface="Calibri"/>
                <a:cs typeface="Calibri"/>
              </a:rPr>
              <a:t>swelling</a:t>
            </a:r>
            <a:r>
              <a:rPr sz="2400" b="1" spc="-5" dirty="0">
                <a:solidFill>
                  <a:srgbClr val="006FC0"/>
                </a:solidFill>
                <a:latin typeface="Calibri"/>
                <a:cs typeface="Calibri"/>
              </a:rPr>
              <a:t> </a:t>
            </a:r>
            <a:r>
              <a:rPr sz="2400" b="1" dirty="0">
                <a:solidFill>
                  <a:srgbClr val="006FC0"/>
                </a:solidFill>
                <a:latin typeface="Calibri"/>
                <a:cs typeface="Calibri"/>
              </a:rPr>
              <a:t>and</a:t>
            </a:r>
            <a:r>
              <a:rPr sz="2400" b="1" spc="-10" dirty="0">
                <a:solidFill>
                  <a:srgbClr val="006FC0"/>
                </a:solidFill>
                <a:latin typeface="Calibri"/>
                <a:cs typeface="Calibri"/>
              </a:rPr>
              <a:t> </a:t>
            </a:r>
            <a:r>
              <a:rPr sz="2400" b="1" spc="-5" dirty="0">
                <a:solidFill>
                  <a:srgbClr val="006FC0"/>
                </a:solidFill>
                <a:latin typeface="Calibri"/>
                <a:cs typeface="Calibri"/>
              </a:rPr>
              <a:t>compression</a:t>
            </a:r>
            <a:r>
              <a:rPr sz="2400" b="1" spc="-30" dirty="0">
                <a:solidFill>
                  <a:srgbClr val="006FC0"/>
                </a:solidFill>
                <a:latin typeface="Calibri"/>
                <a:cs typeface="Calibri"/>
              </a:rPr>
              <a:t> </a:t>
            </a:r>
            <a:r>
              <a:rPr sz="2400" b="1" dirty="0">
                <a:solidFill>
                  <a:srgbClr val="006FC0"/>
                </a:solidFill>
                <a:latin typeface="Calibri"/>
                <a:cs typeface="Calibri"/>
              </a:rPr>
              <a:t>of </a:t>
            </a:r>
            <a:r>
              <a:rPr sz="2400" b="1" spc="-5" dirty="0">
                <a:solidFill>
                  <a:srgbClr val="006FC0"/>
                </a:solidFill>
                <a:latin typeface="Calibri"/>
                <a:cs typeface="Calibri"/>
              </a:rPr>
              <a:t>the</a:t>
            </a:r>
            <a:r>
              <a:rPr sz="2400" b="1" spc="5" dirty="0">
                <a:solidFill>
                  <a:srgbClr val="006FC0"/>
                </a:solidFill>
                <a:latin typeface="Calibri"/>
                <a:cs typeface="Calibri"/>
              </a:rPr>
              <a:t> </a:t>
            </a:r>
            <a:r>
              <a:rPr sz="2400" b="1" spc="-10" dirty="0">
                <a:solidFill>
                  <a:srgbClr val="006FC0"/>
                </a:solidFill>
                <a:latin typeface="Calibri"/>
                <a:cs typeface="Calibri"/>
              </a:rPr>
              <a:t>facial </a:t>
            </a:r>
            <a:r>
              <a:rPr sz="2400" b="1" spc="-525" dirty="0">
                <a:solidFill>
                  <a:srgbClr val="006FC0"/>
                </a:solidFill>
                <a:latin typeface="Calibri"/>
                <a:cs typeface="Calibri"/>
              </a:rPr>
              <a:t> </a:t>
            </a:r>
            <a:r>
              <a:rPr sz="2400" b="1" dirty="0">
                <a:solidFill>
                  <a:srgbClr val="006FC0"/>
                </a:solidFill>
                <a:latin typeface="Calibri"/>
                <a:cs typeface="Calibri"/>
              </a:rPr>
              <a:t>nerve</a:t>
            </a:r>
            <a:endParaRPr sz="2400">
              <a:latin typeface="Calibri"/>
              <a:cs typeface="Calibri"/>
            </a:endParaRPr>
          </a:p>
          <a:p>
            <a:pPr marL="355600" indent="-343535">
              <a:lnSpc>
                <a:spcPct val="100000"/>
              </a:lnSpc>
              <a:buFont typeface="Wingdings"/>
              <a:buChar char=""/>
              <a:tabLst>
                <a:tab pos="356235" algn="l"/>
              </a:tabLst>
            </a:pPr>
            <a:r>
              <a:rPr sz="2400" b="1" spc="-25" dirty="0">
                <a:solidFill>
                  <a:srgbClr val="006FC0"/>
                </a:solidFill>
                <a:latin typeface="Calibri"/>
                <a:cs typeface="Calibri"/>
              </a:rPr>
              <a:t>Weakened</a:t>
            </a:r>
            <a:r>
              <a:rPr sz="2400" b="1" spc="-10" dirty="0">
                <a:solidFill>
                  <a:srgbClr val="006FC0"/>
                </a:solidFill>
                <a:latin typeface="Calibri"/>
                <a:cs typeface="Calibri"/>
              </a:rPr>
              <a:t> </a:t>
            </a:r>
            <a:r>
              <a:rPr sz="2400" b="1" spc="-5" dirty="0">
                <a:solidFill>
                  <a:srgbClr val="006FC0"/>
                </a:solidFill>
                <a:latin typeface="Calibri"/>
                <a:cs typeface="Calibri"/>
              </a:rPr>
              <a:t>immune</a:t>
            </a:r>
            <a:r>
              <a:rPr sz="2400" b="1" spc="-10" dirty="0">
                <a:solidFill>
                  <a:srgbClr val="006FC0"/>
                </a:solidFill>
                <a:latin typeface="Calibri"/>
                <a:cs typeface="Calibri"/>
              </a:rPr>
              <a:t> </a:t>
            </a:r>
            <a:r>
              <a:rPr sz="2400" b="1" spc="-15" dirty="0">
                <a:solidFill>
                  <a:srgbClr val="006FC0"/>
                </a:solidFill>
                <a:latin typeface="Calibri"/>
                <a:cs typeface="Calibri"/>
              </a:rPr>
              <a:t>system,</a:t>
            </a:r>
            <a:r>
              <a:rPr sz="2400" b="1" spc="10" dirty="0">
                <a:solidFill>
                  <a:srgbClr val="006FC0"/>
                </a:solidFill>
                <a:latin typeface="Calibri"/>
                <a:cs typeface="Calibri"/>
              </a:rPr>
              <a:t> </a:t>
            </a:r>
            <a:r>
              <a:rPr sz="2400" b="1" spc="-5" dirty="0">
                <a:solidFill>
                  <a:srgbClr val="006FC0"/>
                </a:solidFill>
                <a:latin typeface="Calibri"/>
                <a:cs typeface="Calibri"/>
              </a:rPr>
              <a:t>especially</a:t>
            </a:r>
            <a:r>
              <a:rPr sz="2400" b="1" spc="-20" dirty="0">
                <a:solidFill>
                  <a:srgbClr val="006FC0"/>
                </a:solidFill>
                <a:latin typeface="Calibri"/>
                <a:cs typeface="Calibri"/>
              </a:rPr>
              <a:t> </a:t>
            </a:r>
            <a:r>
              <a:rPr sz="2400" b="1" dirty="0">
                <a:solidFill>
                  <a:srgbClr val="006FC0"/>
                </a:solidFill>
                <a:latin typeface="Calibri"/>
                <a:cs typeface="Calibri"/>
              </a:rPr>
              <a:t>in</a:t>
            </a:r>
            <a:r>
              <a:rPr sz="2400" b="1" spc="-5" dirty="0">
                <a:solidFill>
                  <a:srgbClr val="006FC0"/>
                </a:solidFill>
                <a:latin typeface="Calibri"/>
                <a:cs typeface="Calibri"/>
              </a:rPr>
              <a:t> the</a:t>
            </a:r>
            <a:r>
              <a:rPr sz="2400" b="1" spc="5" dirty="0">
                <a:solidFill>
                  <a:srgbClr val="006FC0"/>
                </a:solidFill>
                <a:latin typeface="Calibri"/>
                <a:cs typeface="Calibri"/>
              </a:rPr>
              <a:t> </a:t>
            </a:r>
            <a:r>
              <a:rPr sz="2400" b="1" spc="-10" dirty="0">
                <a:solidFill>
                  <a:srgbClr val="006FC0"/>
                </a:solidFill>
                <a:latin typeface="Calibri"/>
                <a:cs typeface="Calibri"/>
              </a:rPr>
              <a:t>third</a:t>
            </a:r>
            <a:r>
              <a:rPr sz="2400" b="1" spc="5" dirty="0">
                <a:solidFill>
                  <a:srgbClr val="006FC0"/>
                </a:solidFill>
                <a:latin typeface="Calibri"/>
                <a:cs typeface="Calibri"/>
              </a:rPr>
              <a:t> </a:t>
            </a:r>
            <a:r>
              <a:rPr sz="2400" b="1" spc="-25" dirty="0">
                <a:solidFill>
                  <a:srgbClr val="006FC0"/>
                </a:solidFill>
                <a:latin typeface="Calibri"/>
                <a:cs typeface="Calibri"/>
              </a:rPr>
              <a:t>trimester,</a:t>
            </a:r>
            <a:r>
              <a:rPr sz="2400" b="1" dirty="0">
                <a:solidFill>
                  <a:srgbClr val="006FC0"/>
                </a:solidFill>
                <a:latin typeface="Calibri"/>
                <a:cs typeface="Calibri"/>
              </a:rPr>
              <a:t> </a:t>
            </a:r>
            <a:r>
              <a:rPr sz="2400" b="1" spc="-5" dirty="0">
                <a:solidFill>
                  <a:srgbClr val="006FC0"/>
                </a:solidFill>
                <a:latin typeface="Calibri"/>
                <a:cs typeface="Calibri"/>
              </a:rPr>
              <a:t>which</a:t>
            </a:r>
            <a:r>
              <a:rPr sz="2400" b="1" dirty="0">
                <a:solidFill>
                  <a:srgbClr val="006FC0"/>
                </a:solidFill>
                <a:latin typeface="Calibri"/>
                <a:cs typeface="Calibri"/>
              </a:rPr>
              <a:t> </a:t>
            </a:r>
            <a:r>
              <a:rPr sz="2400" b="1" spc="-10" dirty="0">
                <a:solidFill>
                  <a:srgbClr val="006FC0"/>
                </a:solidFill>
                <a:latin typeface="Calibri"/>
                <a:cs typeface="Calibri"/>
              </a:rPr>
              <a:t>can</a:t>
            </a:r>
            <a:r>
              <a:rPr sz="2400" b="1" spc="-15" dirty="0">
                <a:solidFill>
                  <a:srgbClr val="006FC0"/>
                </a:solidFill>
                <a:latin typeface="Calibri"/>
                <a:cs typeface="Calibri"/>
              </a:rPr>
              <a:t> </a:t>
            </a:r>
            <a:r>
              <a:rPr sz="2400" b="1" dirty="0">
                <a:solidFill>
                  <a:srgbClr val="006FC0"/>
                </a:solidFill>
                <a:latin typeface="Calibri"/>
                <a:cs typeface="Calibri"/>
              </a:rPr>
              <a:t>lead</a:t>
            </a:r>
            <a:endParaRPr sz="2400">
              <a:latin typeface="Calibri"/>
              <a:cs typeface="Calibri"/>
            </a:endParaRPr>
          </a:p>
          <a:p>
            <a:pPr marL="355600">
              <a:lnSpc>
                <a:spcPct val="100000"/>
              </a:lnSpc>
            </a:pPr>
            <a:r>
              <a:rPr sz="2400" b="1" spc="-15" dirty="0">
                <a:solidFill>
                  <a:srgbClr val="006FC0"/>
                </a:solidFill>
                <a:latin typeface="Calibri"/>
                <a:cs typeface="Calibri"/>
              </a:rPr>
              <a:t>to</a:t>
            </a:r>
            <a:r>
              <a:rPr sz="2400" b="1" spc="-10" dirty="0">
                <a:solidFill>
                  <a:srgbClr val="006FC0"/>
                </a:solidFill>
                <a:latin typeface="Calibri"/>
                <a:cs typeface="Calibri"/>
              </a:rPr>
              <a:t> </a:t>
            </a:r>
            <a:r>
              <a:rPr sz="2400" b="1" spc="-5" dirty="0">
                <a:solidFill>
                  <a:srgbClr val="006FC0"/>
                </a:solidFill>
                <a:latin typeface="Calibri"/>
                <a:cs typeface="Calibri"/>
              </a:rPr>
              <a:t>the </a:t>
            </a:r>
            <a:r>
              <a:rPr sz="2400" b="1" spc="-10" dirty="0">
                <a:solidFill>
                  <a:srgbClr val="006FC0"/>
                </a:solidFill>
                <a:latin typeface="Calibri"/>
                <a:cs typeface="Calibri"/>
              </a:rPr>
              <a:t>reactivation </a:t>
            </a:r>
            <a:r>
              <a:rPr sz="2400" b="1" dirty="0">
                <a:solidFill>
                  <a:srgbClr val="006FC0"/>
                </a:solidFill>
                <a:latin typeface="Calibri"/>
                <a:cs typeface="Calibri"/>
              </a:rPr>
              <a:t>of</a:t>
            </a:r>
            <a:r>
              <a:rPr sz="2400" b="1" spc="-20" dirty="0">
                <a:solidFill>
                  <a:srgbClr val="006FC0"/>
                </a:solidFill>
                <a:latin typeface="Calibri"/>
                <a:cs typeface="Calibri"/>
              </a:rPr>
              <a:t> </a:t>
            </a:r>
            <a:r>
              <a:rPr sz="2400" b="1" spc="-5" dirty="0">
                <a:solidFill>
                  <a:srgbClr val="006FC0"/>
                </a:solidFill>
                <a:latin typeface="Calibri"/>
                <a:cs typeface="Calibri"/>
              </a:rPr>
              <a:t>the </a:t>
            </a:r>
            <a:r>
              <a:rPr sz="2400" b="1" dirty="0">
                <a:solidFill>
                  <a:srgbClr val="006FC0"/>
                </a:solidFill>
                <a:latin typeface="Calibri"/>
                <a:cs typeface="Calibri"/>
              </a:rPr>
              <a:t>herpes </a:t>
            </a:r>
            <a:r>
              <a:rPr sz="2400" b="1" spc="-5" dirty="0">
                <a:solidFill>
                  <a:srgbClr val="006FC0"/>
                </a:solidFill>
                <a:latin typeface="Calibri"/>
                <a:cs typeface="Calibri"/>
              </a:rPr>
              <a:t>simplex</a:t>
            </a:r>
            <a:r>
              <a:rPr sz="2400" b="1" spc="-20" dirty="0">
                <a:solidFill>
                  <a:srgbClr val="006FC0"/>
                </a:solidFill>
                <a:latin typeface="Calibri"/>
                <a:cs typeface="Calibri"/>
              </a:rPr>
              <a:t> </a:t>
            </a:r>
            <a:r>
              <a:rPr sz="2400" b="1" spc="-5" dirty="0">
                <a:solidFill>
                  <a:srgbClr val="006FC0"/>
                </a:solidFill>
                <a:latin typeface="Calibri"/>
                <a:cs typeface="Calibri"/>
              </a:rPr>
              <a:t>virus</a:t>
            </a:r>
            <a:r>
              <a:rPr sz="2400" b="1" spc="-15" dirty="0">
                <a:solidFill>
                  <a:srgbClr val="006FC0"/>
                </a:solidFill>
                <a:latin typeface="Calibri"/>
                <a:cs typeface="Calibri"/>
              </a:rPr>
              <a:t> </a:t>
            </a:r>
            <a:r>
              <a:rPr sz="2400" b="1" spc="-10" dirty="0">
                <a:solidFill>
                  <a:srgbClr val="006FC0"/>
                </a:solidFill>
                <a:latin typeface="Calibri"/>
                <a:cs typeface="Calibri"/>
              </a:rPr>
              <a:t>(HSV)</a:t>
            </a:r>
            <a:endParaRPr sz="2400">
              <a:latin typeface="Calibri"/>
              <a:cs typeface="Calibri"/>
            </a:endParaRPr>
          </a:p>
          <a:p>
            <a:pPr marL="355600" indent="-343535">
              <a:lnSpc>
                <a:spcPct val="100000"/>
              </a:lnSpc>
              <a:buFont typeface="Wingdings"/>
              <a:buChar char=""/>
              <a:tabLst>
                <a:tab pos="356235" algn="l"/>
              </a:tabLst>
            </a:pPr>
            <a:r>
              <a:rPr sz="2400" b="1" spc="-5" dirty="0">
                <a:solidFill>
                  <a:srgbClr val="006FC0"/>
                </a:solidFill>
                <a:latin typeface="Calibri"/>
                <a:cs typeface="Calibri"/>
              </a:rPr>
              <a:t>Increased</a:t>
            </a:r>
            <a:r>
              <a:rPr sz="2400" b="1" spc="-10" dirty="0">
                <a:solidFill>
                  <a:srgbClr val="006FC0"/>
                </a:solidFill>
                <a:latin typeface="Calibri"/>
                <a:cs typeface="Calibri"/>
              </a:rPr>
              <a:t> </a:t>
            </a:r>
            <a:r>
              <a:rPr sz="2400" b="1" spc="-5" dirty="0">
                <a:solidFill>
                  <a:srgbClr val="006FC0"/>
                </a:solidFill>
                <a:latin typeface="Calibri"/>
                <a:cs typeface="Calibri"/>
              </a:rPr>
              <a:t>blood</a:t>
            </a:r>
            <a:r>
              <a:rPr sz="2400" b="1" spc="-25" dirty="0">
                <a:solidFill>
                  <a:srgbClr val="006FC0"/>
                </a:solidFill>
                <a:latin typeface="Calibri"/>
                <a:cs typeface="Calibri"/>
              </a:rPr>
              <a:t> </a:t>
            </a:r>
            <a:r>
              <a:rPr sz="2400" b="1" spc="-10" dirty="0">
                <a:solidFill>
                  <a:srgbClr val="006FC0"/>
                </a:solidFill>
                <a:latin typeface="Calibri"/>
                <a:cs typeface="Calibri"/>
              </a:rPr>
              <a:t>clotting</a:t>
            </a:r>
            <a:r>
              <a:rPr sz="2400" b="1" spc="-25" dirty="0">
                <a:solidFill>
                  <a:srgbClr val="006FC0"/>
                </a:solidFill>
                <a:latin typeface="Calibri"/>
                <a:cs typeface="Calibri"/>
              </a:rPr>
              <a:t> </a:t>
            </a:r>
            <a:r>
              <a:rPr sz="2400" b="1" spc="-15" dirty="0">
                <a:solidFill>
                  <a:srgbClr val="006FC0"/>
                </a:solidFill>
                <a:latin typeface="Calibri"/>
                <a:cs typeface="Calibri"/>
              </a:rPr>
              <a:t>factors</a:t>
            </a:r>
            <a:endParaRPr sz="2400">
              <a:latin typeface="Calibri"/>
              <a:cs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59332" y="1237234"/>
            <a:ext cx="10323195" cy="3317875"/>
          </a:xfrm>
          <a:prstGeom prst="rect">
            <a:avLst/>
          </a:prstGeom>
        </p:spPr>
        <p:txBody>
          <a:bodyPr vert="horz" wrap="square" lIns="0" tIns="12700" rIns="0" bIns="0" rtlCol="0">
            <a:spAutoFit/>
          </a:bodyPr>
          <a:lstStyle/>
          <a:p>
            <a:pPr marL="355600" indent="-342900">
              <a:lnSpc>
                <a:spcPct val="100000"/>
              </a:lnSpc>
              <a:spcBef>
                <a:spcPts val="100"/>
              </a:spcBef>
              <a:buClr>
                <a:srgbClr val="001F5F"/>
              </a:buClr>
              <a:buFont typeface="Wingdings"/>
              <a:buChar char=""/>
              <a:tabLst>
                <a:tab pos="355600" algn="l"/>
              </a:tabLst>
            </a:pPr>
            <a:r>
              <a:rPr sz="2400" b="1" spc="-5" dirty="0">
                <a:solidFill>
                  <a:srgbClr val="001F5F"/>
                </a:solidFill>
                <a:latin typeface="Calibri"/>
                <a:cs typeface="Calibri"/>
              </a:rPr>
              <a:t>The</a:t>
            </a:r>
            <a:r>
              <a:rPr sz="2400" b="1" spc="-15" dirty="0">
                <a:solidFill>
                  <a:srgbClr val="001F5F"/>
                </a:solidFill>
                <a:latin typeface="Calibri"/>
                <a:cs typeface="Calibri"/>
              </a:rPr>
              <a:t> </a:t>
            </a:r>
            <a:r>
              <a:rPr sz="2400" b="1" spc="-10" dirty="0">
                <a:solidFill>
                  <a:srgbClr val="001F5F"/>
                </a:solidFill>
                <a:latin typeface="Calibri"/>
                <a:cs typeface="Calibri"/>
              </a:rPr>
              <a:t>outcome</a:t>
            </a:r>
            <a:r>
              <a:rPr sz="2400" b="1" spc="-20" dirty="0">
                <a:solidFill>
                  <a:srgbClr val="001F5F"/>
                </a:solidFill>
                <a:latin typeface="Calibri"/>
                <a:cs typeface="Calibri"/>
              </a:rPr>
              <a:t> </a:t>
            </a:r>
            <a:r>
              <a:rPr sz="2400" b="1" dirty="0">
                <a:solidFill>
                  <a:srgbClr val="001F5F"/>
                </a:solidFill>
                <a:latin typeface="Calibri"/>
                <a:cs typeface="Calibri"/>
              </a:rPr>
              <a:t>is</a:t>
            </a:r>
            <a:r>
              <a:rPr sz="2400" b="1" spc="-5" dirty="0">
                <a:solidFill>
                  <a:srgbClr val="001F5F"/>
                </a:solidFill>
                <a:latin typeface="Calibri"/>
                <a:cs typeface="Calibri"/>
              </a:rPr>
              <a:t> </a:t>
            </a:r>
            <a:r>
              <a:rPr sz="2400" b="1" spc="-10" dirty="0">
                <a:solidFill>
                  <a:srgbClr val="001F5F"/>
                </a:solidFill>
                <a:latin typeface="Calibri"/>
                <a:cs typeface="Calibri"/>
              </a:rPr>
              <a:t>generally</a:t>
            </a:r>
            <a:r>
              <a:rPr sz="2400" b="1" spc="-20" dirty="0">
                <a:solidFill>
                  <a:srgbClr val="001F5F"/>
                </a:solidFill>
                <a:latin typeface="Calibri"/>
                <a:cs typeface="Calibri"/>
              </a:rPr>
              <a:t> </a:t>
            </a:r>
            <a:r>
              <a:rPr sz="2400" b="1" spc="-5" dirty="0">
                <a:solidFill>
                  <a:srgbClr val="001F5F"/>
                </a:solidFill>
                <a:latin typeface="Calibri"/>
                <a:cs typeface="Calibri"/>
              </a:rPr>
              <a:t>good</a:t>
            </a:r>
            <a:r>
              <a:rPr sz="2400" b="1" spc="-30" dirty="0">
                <a:solidFill>
                  <a:srgbClr val="001F5F"/>
                </a:solidFill>
                <a:latin typeface="Calibri"/>
                <a:cs typeface="Calibri"/>
              </a:rPr>
              <a:t> </a:t>
            </a:r>
            <a:r>
              <a:rPr sz="2400" b="1" dirty="0">
                <a:solidFill>
                  <a:srgbClr val="001F5F"/>
                </a:solidFill>
                <a:latin typeface="Calibri"/>
                <a:cs typeface="Calibri"/>
              </a:rPr>
              <a:t>and</a:t>
            </a:r>
            <a:r>
              <a:rPr sz="2400" b="1" spc="-10" dirty="0">
                <a:solidFill>
                  <a:srgbClr val="001F5F"/>
                </a:solidFill>
                <a:latin typeface="Calibri"/>
                <a:cs typeface="Calibri"/>
              </a:rPr>
              <a:t> complete</a:t>
            </a:r>
            <a:r>
              <a:rPr sz="2400" b="1" spc="-25" dirty="0">
                <a:solidFill>
                  <a:srgbClr val="001F5F"/>
                </a:solidFill>
                <a:latin typeface="Calibri"/>
                <a:cs typeface="Calibri"/>
              </a:rPr>
              <a:t> </a:t>
            </a:r>
            <a:r>
              <a:rPr sz="2400" b="1" spc="-10" dirty="0">
                <a:solidFill>
                  <a:srgbClr val="001F5F"/>
                </a:solidFill>
                <a:latin typeface="Calibri"/>
                <a:cs typeface="Calibri"/>
              </a:rPr>
              <a:t>recovery</a:t>
            </a:r>
            <a:endParaRPr sz="2400">
              <a:latin typeface="Calibri"/>
              <a:cs typeface="Calibri"/>
            </a:endParaRPr>
          </a:p>
          <a:p>
            <a:pPr marL="355600" marR="5080" indent="-342900">
              <a:lnSpc>
                <a:spcPct val="100000"/>
              </a:lnSpc>
              <a:buFont typeface="Wingdings"/>
              <a:buChar char=""/>
              <a:tabLst>
                <a:tab pos="355600" algn="l"/>
              </a:tabLst>
            </a:pPr>
            <a:r>
              <a:rPr sz="2400" spc="-5" dirty="0">
                <a:latin typeface="Calibri"/>
                <a:cs typeface="Calibri"/>
              </a:rPr>
              <a:t>The </a:t>
            </a:r>
            <a:r>
              <a:rPr sz="2400" spc="-15" dirty="0">
                <a:latin typeface="Calibri"/>
                <a:cs typeface="Calibri"/>
              </a:rPr>
              <a:t>role </a:t>
            </a:r>
            <a:r>
              <a:rPr sz="2400" spc="-5" dirty="0">
                <a:latin typeface="Calibri"/>
                <a:cs typeface="Calibri"/>
              </a:rPr>
              <a:t>of </a:t>
            </a:r>
            <a:r>
              <a:rPr sz="2400" b="1" spc="-10" dirty="0">
                <a:solidFill>
                  <a:srgbClr val="001F5F"/>
                </a:solidFill>
                <a:latin typeface="Calibri"/>
                <a:cs typeface="Calibri"/>
              </a:rPr>
              <a:t>corticosteroids </a:t>
            </a:r>
            <a:r>
              <a:rPr sz="2400" b="1" dirty="0">
                <a:solidFill>
                  <a:srgbClr val="001F5F"/>
                </a:solidFill>
                <a:latin typeface="Calibri"/>
                <a:cs typeface="Calibri"/>
              </a:rPr>
              <a:t>and </a:t>
            </a:r>
            <a:r>
              <a:rPr sz="2400" b="1" spc="-10" dirty="0">
                <a:solidFill>
                  <a:srgbClr val="001F5F"/>
                </a:solidFill>
                <a:latin typeface="Calibri"/>
                <a:cs typeface="Calibri"/>
              </a:rPr>
              <a:t>antivirals </a:t>
            </a:r>
            <a:r>
              <a:rPr sz="2400" dirty="0">
                <a:latin typeface="Calibri"/>
                <a:cs typeface="Calibri"/>
              </a:rPr>
              <a:t>is </a:t>
            </a:r>
            <a:r>
              <a:rPr sz="2400" spc="-15" dirty="0">
                <a:latin typeface="Calibri"/>
                <a:cs typeface="Calibri"/>
              </a:rPr>
              <a:t>controversial </a:t>
            </a:r>
            <a:r>
              <a:rPr sz="2400" spc="-5" dirty="0">
                <a:latin typeface="Calibri"/>
                <a:cs typeface="Calibri"/>
              </a:rPr>
              <a:t>but both can be used </a:t>
            </a:r>
            <a:r>
              <a:rPr sz="2400" dirty="0">
                <a:latin typeface="Calibri"/>
                <a:cs typeface="Calibri"/>
              </a:rPr>
              <a:t>in </a:t>
            </a:r>
            <a:r>
              <a:rPr sz="2400" spc="-530" dirty="0">
                <a:latin typeface="Calibri"/>
                <a:cs typeface="Calibri"/>
              </a:rPr>
              <a:t> </a:t>
            </a:r>
            <a:r>
              <a:rPr sz="2400" spc="-5" dirty="0">
                <a:latin typeface="Calibri"/>
                <a:cs typeface="Calibri"/>
              </a:rPr>
              <a:t>pregnancy</a:t>
            </a:r>
            <a:endParaRPr sz="2400">
              <a:latin typeface="Calibri"/>
              <a:cs typeface="Calibri"/>
            </a:endParaRPr>
          </a:p>
          <a:p>
            <a:pPr>
              <a:lnSpc>
                <a:spcPct val="100000"/>
              </a:lnSpc>
              <a:spcBef>
                <a:spcPts val="10"/>
              </a:spcBef>
            </a:pPr>
            <a:endParaRPr sz="2350">
              <a:latin typeface="Calibri"/>
              <a:cs typeface="Calibri"/>
            </a:endParaRPr>
          </a:p>
          <a:p>
            <a:pPr marL="469265" indent="-457200">
              <a:lnSpc>
                <a:spcPct val="100000"/>
              </a:lnSpc>
              <a:spcBef>
                <a:spcPts val="5"/>
              </a:spcBef>
              <a:buFont typeface="Wingdings"/>
              <a:buChar char=""/>
              <a:tabLst>
                <a:tab pos="469265" algn="l"/>
                <a:tab pos="469900" algn="l"/>
              </a:tabLst>
            </a:pPr>
            <a:r>
              <a:rPr sz="2400" dirty="0">
                <a:latin typeface="Calibri"/>
                <a:cs typeface="Calibri"/>
              </a:rPr>
              <a:t>early</a:t>
            </a:r>
            <a:r>
              <a:rPr sz="2400" spc="-10" dirty="0">
                <a:latin typeface="Calibri"/>
                <a:cs typeface="Calibri"/>
              </a:rPr>
              <a:t> treatment</a:t>
            </a:r>
            <a:r>
              <a:rPr sz="2400" spc="-15" dirty="0">
                <a:latin typeface="Calibri"/>
                <a:cs typeface="Calibri"/>
              </a:rPr>
              <a:t> </a:t>
            </a:r>
            <a:r>
              <a:rPr sz="2400" dirty="0">
                <a:latin typeface="Calibri"/>
                <a:cs typeface="Calibri"/>
              </a:rPr>
              <a:t>with</a:t>
            </a:r>
            <a:r>
              <a:rPr sz="2400" spc="-10" dirty="0">
                <a:latin typeface="Calibri"/>
                <a:cs typeface="Calibri"/>
              </a:rPr>
              <a:t> </a:t>
            </a:r>
            <a:r>
              <a:rPr sz="2400" spc="-15" dirty="0">
                <a:latin typeface="Calibri"/>
                <a:cs typeface="Calibri"/>
              </a:rPr>
              <a:t>corticosteroids</a:t>
            </a:r>
            <a:r>
              <a:rPr sz="2400" spc="-35" dirty="0">
                <a:latin typeface="Calibri"/>
                <a:cs typeface="Calibri"/>
              </a:rPr>
              <a:t> </a:t>
            </a:r>
            <a:r>
              <a:rPr sz="2400" spc="-20" dirty="0">
                <a:latin typeface="Calibri"/>
                <a:cs typeface="Calibri"/>
              </a:rPr>
              <a:t>for</a:t>
            </a:r>
            <a:r>
              <a:rPr sz="2400" spc="-5" dirty="0">
                <a:latin typeface="Calibri"/>
                <a:cs typeface="Calibri"/>
              </a:rPr>
              <a:t> 10 </a:t>
            </a:r>
            <a:r>
              <a:rPr sz="2400" spc="-20" dirty="0">
                <a:latin typeface="Calibri"/>
                <a:cs typeface="Calibri"/>
              </a:rPr>
              <a:t>days</a:t>
            </a:r>
            <a:r>
              <a:rPr sz="2400" spc="-5" dirty="0">
                <a:latin typeface="Calibri"/>
                <a:cs typeface="Calibri"/>
              </a:rPr>
              <a:t> </a:t>
            </a:r>
            <a:r>
              <a:rPr sz="2400" dirty="0">
                <a:latin typeface="Calibri"/>
                <a:cs typeface="Calibri"/>
              </a:rPr>
              <a:t>is</a:t>
            </a:r>
            <a:r>
              <a:rPr sz="2400" spc="-5" dirty="0">
                <a:latin typeface="Calibri"/>
                <a:cs typeface="Calibri"/>
              </a:rPr>
              <a:t> highly</a:t>
            </a:r>
            <a:r>
              <a:rPr sz="2400" spc="-20" dirty="0">
                <a:latin typeface="Calibri"/>
                <a:cs typeface="Calibri"/>
              </a:rPr>
              <a:t> </a:t>
            </a:r>
            <a:r>
              <a:rPr sz="2400" spc="-10" dirty="0">
                <a:latin typeface="Calibri"/>
                <a:cs typeface="Calibri"/>
              </a:rPr>
              <a:t>recommended.</a:t>
            </a:r>
            <a:endParaRPr sz="2400">
              <a:latin typeface="Calibri"/>
              <a:cs typeface="Calibri"/>
            </a:endParaRPr>
          </a:p>
          <a:p>
            <a:pPr marL="469265" marR="66675" indent="-457200">
              <a:lnSpc>
                <a:spcPct val="100000"/>
              </a:lnSpc>
              <a:buFont typeface="Wingdings"/>
              <a:buChar char=""/>
              <a:tabLst>
                <a:tab pos="469265" algn="l"/>
                <a:tab pos="469900" algn="l"/>
              </a:tabLst>
            </a:pPr>
            <a:r>
              <a:rPr sz="2400" spc="-5" dirty="0">
                <a:latin typeface="Calibri"/>
                <a:cs typeface="Calibri"/>
              </a:rPr>
              <a:t>Pregnancy </a:t>
            </a:r>
            <a:r>
              <a:rPr sz="2400" dirty="0">
                <a:latin typeface="Calibri"/>
                <a:cs typeface="Calibri"/>
              </a:rPr>
              <a:t>itself and </a:t>
            </a:r>
            <a:r>
              <a:rPr sz="2400" spc="-15" dirty="0">
                <a:latin typeface="Calibri"/>
                <a:cs typeface="Calibri"/>
              </a:rPr>
              <a:t>delay </a:t>
            </a:r>
            <a:r>
              <a:rPr sz="2400" dirty="0">
                <a:latin typeface="Calibri"/>
                <a:cs typeface="Calibri"/>
              </a:rPr>
              <a:t>in </a:t>
            </a:r>
            <a:r>
              <a:rPr sz="2400" spc="-10" dirty="0">
                <a:latin typeface="Calibri"/>
                <a:cs typeface="Calibri"/>
              </a:rPr>
              <a:t>treatment </a:t>
            </a:r>
            <a:r>
              <a:rPr sz="2400" spc="-5" dirty="0">
                <a:latin typeface="Calibri"/>
                <a:cs typeface="Calibri"/>
              </a:rPr>
              <a:t>initiation </a:t>
            </a:r>
            <a:r>
              <a:rPr sz="2400" spc="-15" dirty="0">
                <a:latin typeface="Calibri"/>
                <a:cs typeface="Calibri"/>
              </a:rPr>
              <a:t>are </a:t>
            </a:r>
            <a:r>
              <a:rPr sz="2400" spc="-5" dirty="0">
                <a:latin typeface="Calibri"/>
                <a:cs typeface="Calibri"/>
              </a:rPr>
              <a:t>associated </a:t>
            </a:r>
            <a:r>
              <a:rPr sz="2400" dirty="0">
                <a:latin typeface="Calibri"/>
                <a:cs typeface="Calibri"/>
              </a:rPr>
              <a:t>with </a:t>
            </a:r>
            <a:r>
              <a:rPr sz="2400" spc="-15" dirty="0">
                <a:latin typeface="Calibri"/>
                <a:cs typeface="Calibri"/>
              </a:rPr>
              <a:t>persistent </a:t>
            </a:r>
            <a:r>
              <a:rPr sz="2400" spc="-530" dirty="0">
                <a:latin typeface="Calibri"/>
                <a:cs typeface="Calibri"/>
              </a:rPr>
              <a:t> </a:t>
            </a:r>
            <a:r>
              <a:rPr sz="2400" spc="-5" dirty="0">
                <a:latin typeface="Calibri"/>
                <a:cs typeface="Calibri"/>
              </a:rPr>
              <a:t>nerve </a:t>
            </a:r>
            <a:r>
              <a:rPr sz="2400" spc="-40" dirty="0">
                <a:latin typeface="Calibri"/>
                <a:cs typeface="Calibri"/>
              </a:rPr>
              <a:t>palsy,</a:t>
            </a:r>
            <a:r>
              <a:rPr sz="2400" dirty="0">
                <a:latin typeface="Calibri"/>
                <a:cs typeface="Calibri"/>
              </a:rPr>
              <a:t> </a:t>
            </a:r>
            <a:r>
              <a:rPr sz="2400" spc="-5" dirty="0">
                <a:latin typeface="Calibri"/>
                <a:cs typeface="Calibri"/>
              </a:rPr>
              <a:t>whereas </a:t>
            </a:r>
            <a:r>
              <a:rPr sz="2400" spc="-10" dirty="0">
                <a:latin typeface="Calibri"/>
                <a:cs typeface="Calibri"/>
              </a:rPr>
              <a:t>treatment</a:t>
            </a:r>
            <a:r>
              <a:rPr sz="2400" spc="-30" dirty="0">
                <a:latin typeface="Calibri"/>
                <a:cs typeface="Calibri"/>
              </a:rPr>
              <a:t> </a:t>
            </a:r>
            <a:r>
              <a:rPr sz="2400" spc="-15" dirty="0">
                <a:latin typeface="Calibri"/>
                <a:cs typeface="Calibri"/>
              </a:rPr>
              <a:t>started</a:t>
            </a:r>
            <a:r>
              <a:rPr sz="2400" spc="-10" dirty="0">
                <a:latin typeface="Calibri"/>
                <a:cs typeface="Calibri"/>
              </a:rPr>
              <a:t> </a:t>
            </a:r>
            <a:r>
              <a:rPr sz="2400" dirty="0">
                <a:latin typeface="Calibri"/>
                <a:cs typeface="Calibri"/>
              </a:rPr>
              <a:t>within</a:t>
            </a:r>
            <a:r>
              <a:rPr sz="2400" spc="-15" dirty="0">
                <a:latin typeface="Calibri"/>
                <a:cs typeface="Calibri"/>
              </a:rPr>
              <a:t> </a:t>
            </a:r>
            <a:r>
              <a:rPr sz="2400" dirty="0">
                <a:latin typeface="Calibri"/>
                <a:cs typeface="Calibri"/>
              </a:rPr>
              <a:t>3</a:t>
            </a:r>
            <a:r>
              <a:rPr sz="2400" spc="-10" dirty="0">
                <a:latin typeface="Calibri"/>
                <a:cs typeface="Calibri"/>
              </a:rPr>
              <a:t> </a:t>
            </a:r>
            <a:r>
              <a:rPr sz="2400" spc="-20" dirty="0">
                <a:latin typeface="Calibri"/>
                <a:cs typeface="Calibri"/>
              </a:rPr>
              <a:t>days</a:t>
            </a:r>
            <a:r>
              <a:rPr sz="2400" spc="-5" dirty="0">
                <a:latin typeface="Calibri"/>
                <a:cs typeface="Calibri"/>
              </a:rPr>
              <a:t> </a:t>
            </a:r>
            <a:r>
              <a:rPr sz="2400" spc="-10" dirty="0">
                <a:latin typeface="Calibri"/>
                <a:cs typeface="Calibri"/>
              </a:rPr>
              <a:t>of</a:t>
            </a:r>
            <a:r>
              <a:rPr sz="2400" spc="-5" dirty="0">
                <a:latin typeface="Calibri"/>
                <a:cs typeface="Calibri"/>
              </a:rPr>
              <a:t> </a:t>
            </a:r>
            <a:r>
              <a:rPr sz="2400" spc="-15" dirty="0">
                <a:latin typeface="Calibri"/>
                <a:cs typeface="Calibri"/>
              </a:rPr>
              <a:t>symptom</a:t>
            </a:r>
            <a:r>
              <a:rPr sz="2400" spc="-20" dirty="0">
                <a:latin typeface="Calibri"/>
                <a:cs typeface="Calibri"/>
              </a:rPr>
              <a:t> </a:t>
            </a:r>
            <a:r>
              <a:rPr sz="2400" spc="-5" dirty="0">
                <a:latin typeface="Calibri"/>
                <a:cs typeface="Calibri"/>
              </a:rPr>
              <a:t>onset</a:t>
            </a:r>
            <a:r>
              <a:rPr sz="2400" spc="-10" dirty="0">
                <a:latin typeface="Calibri"/>
                <a:cs typeface="Calibri"/>
              </a:rPr>
              <a:t> </a:t>
            </a:r>
            <a:r>
              <a:rPr sz="2400" dirty="0">
                <a:latin typeface="Calibri"/>
                <a:cs typeface="Calibri"/>
              </a:rPr>
              <a:t>is </a:t>
            </a:r>
            <a:r>
              <a:rPr sz="2400" spc="5" dirty="0">
                <a:latin typeface="Calibri"/>
                <a:cs typeface="Calibri"/>
              </a:rPr>
              <a:t> </a:t>
            </a:r>
            <a:r>
              <a:rPr sz="2400" spc="-5" dirty="0">
                <a:latin typeface="Calibri"/>
                <a:cs typeface="Calibri"/>
              </a:rPr>
              <a:t>usually</a:t>
            </a:r>
            <a:r>
              <a:rPr sz="2400" spc="-25" dirty="0">
                <a:latin typeface="Calibri"/>
                <a:cs typeface="Calibri"/>
              </a:rPr>
              <a:t> </a:t>
            </a:r>
            <a:r>
              <a:rPr sz="2400" spc="-5" dirty="0">
                <a:latin typeface="Calibri"/>
                <a:cs typeface="Calibri"/>
              </a:rPr>
              <a:t>associated</a:t>
            </a:r>
            <a:r>
              <a:rPr sz="2400" spc="-10" dirty="0">
                <a:latin typeface="Calibri"/>
                <a:cs typeface="Calibri"/>
              </a:rPr>
              <a:t> </a:t>
            </a:r>
            <a:r>
              <a:rPr sz="2400" dirty="0">
                <a:latin typeface="Calibri"/>
                <a:cs typeface="Calibri"/>
              </a:rPr>
              <a:t>with</a:t>
            </a:r>
            <a:r>
              <a:rPr sz="2400" spc="-10" dirty="0">
                <a:latin typeface="Calibri"/>
                <a:cs typeface="Calibri"/>
              </a:rPr>
              <a:t> </a:t>
            </a:r>
            <a:r>
              <a:rPr sz="2400" spc="-5" dirty="0">
                <a:latin typeface="Calibri"/>
                <a:cs typeface="Calibri"/>
              </a:rPr>
              <a:t>full </a:t>
            </a:r>
            <a:r>
              <a:rPr sz="2400" spc="-30" dirty="0">
                <a:latin typeface="Calibri"/>
                <a:cs typeface="Calibri"/>
              </a:rPr>
              <a:t>recovery.</a:t>
            </a:r>
            <a:endParaRPr sz="2400">
              <a:latin typeface="Calibri"/>
              <a:cs typeface="Calibri"/>
            </a:endParaRPr>
          </a:p>
          <a:p>
            <a:pPr marL="469265" indent="-457200">
              <a:lnSpc>
                <a:spcPct val="100000"/>
              </a:lnSpc>
              <a:buFont typeface="Wingdings"/>
              <a:buChar char=""/>
              <a:tabLst>
                <a:tab pos="469265" algn="l"/>
                <a:tab pos="469900" algn="l"/>
              </a:tabLst>
            </a:pPr>
            <a:r>
              <a:rPr sz="2400" spc="-10" dirty="0">
                <a:latin typeface="Calibri"/>
                <a:cs typeface="Calibri"/>
              </a:rPr>
              <a:t>Recurrence</a:t>
            </a:r>
            <a:r>
              <a:rPr sz="2400" spc="-30" dirty="0">
                <a:latin typeface="Calibri"/>
                <a:cs typeface="Calibri"/>
              </a:rPr>
              <a:t> </a:t>
            </a:r>
            <a:r>
              <a:rPr sz="2400" spc="-5" dirty="0">
                <a:latin typeface="Calibri"/>
                <a:cs typeface="Calibri"/>
              </a:rPr>
              <a:t>of</a:t>
            </a:r>
            <a:r>
              <a:rPr sz="2400" spc="-15" dirty="0">
                <a:latin typeface="Calibri"/>
                <a:cs typeface="Calibri"/>
              </a:rPr>
              <a:t> </a:t>
            </a:r>
            <a:r>
              <a:rPr sz="2400" dirty="0">
                <a:latin typeface="Calibri"/>
                <a:cs typeface="Calibri"/>
              </a:rPr>
              <a:t>Bell's</a:t>
            </a:r>
            <a:r>
              <a:rPr sz="2400" spc="-25" dirty="0">
                <a:latin typeface="Calibri"/>
                <a:cs typeface="Calibri"/>
              </a:rPr>
              <a:t> </a:t>
            </a:r>
            <a:r>
              <a:rPr sz="2400" spc="-15" dirty="0">
                <a:latin typeface="Calibri"/>
                <a:cs typeface="Calibri"/>
              </a:rPr>
              <a:t>palsy</a:t>
            </a:r>
            <a:r>
              <a:rPr sz="2400" spc="-5" dirty="0">
                <a:latin typeface="Calibri"/>
                <a:cs typeface="Calibri"/>
              </a:rPr>
              <a:t> </a:t>
            </a:r>
            <a:r>
              <a:rPr sz="2400" dirty="0">
                <a:latin typeface="Calibri"/>
                <a:cs typeface="Calibri"/>
              </a:rPr>
              <a:t>in</a:t>
            </a:r>
            <a:r>
              <a:rPr sz="2400" spc="-5" dirty="0">
                <a:latin typeface="Calibri"/>
                <a:cs typeface="Calibri"/>
              </a:rPr>
              <a:t> pregnancy</a:t>
            </a:r>
            <a:r>
              <a:rPr sz="2400" spc="-15" dirty="0">
                <a:latin typeface="Calibri"/>
                <a:cs typeface="Calibri"/>
              </a:rPr>
              <a:t> </a:t>
            </a:r>
            <a:r>
              <a:rPr sz="2400" dirty="0">
                <a:latin typeface="Calibri"/>
                <a:cs typeface="Calibri"/>
              </a:rPr>
              <a:t>is</a:t>
            </a:r>
            <a:r>
              <a:rPr sz="2400" spc="-20" dirty="0">
                <a:latin typeface="Calibri"/>
                <a:cs typeface="Calibri"/>
              </a:rPr>
              <a:t> rare</a:t>
            </a:r>
            <a:endParaRPr sz="2400">
              <a:latin typeface="Calibri"/>
              <a:cs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97477" y="480186"/>
            <a:ext cx="2286635" cy="756920"/>
          </a:xfrm>
          <a:prstGeom prst="rect">
            <a:avLst/>
          </a:prstGeom>
        </p:spPr>
        <p:txBody>
          <a:bodyPr vert="horz" wrap="square" lIns="0" tIns="12700" rIns="0" bIns="0" rtlCol="0">
            <a:spAutoFit/>
          </a:bodyPr>
          <a:lstStyle/>
          <a:p>
            <a:pPr marL="12700">
              <a:lnSpc>
                <a:spcPct val="100000"/>
              </a:lnSpc>
              <a:spcBef>
                <a:spcPts val="100"/>
              </a:spcBef>
            </a:pPr>
            <a:r>
              <a:rPr sz="4800" b="1" spc="-5" dirty="0">
                <a:solidFill>
                  <a:srgbClr val="C00000"/>
                </a:solidFill>
                <a:latin typeface="Calibri"/>
                <a:cs typeface="Calibri"/>
              </a:rPr>
              <a:t>Mig</a:t>
            </a:r>
            <a:r>
              <a:rPr sz="4800" b="1" spc="-105" dirty="0">
                <a:solidFill>
                  <a:srgbClr val="C00000"/>
                </a:solidFill>
                <a:latin typeface="Calibri"/>
                <a:cs typeface="Calibri"/>
              </a:rPr>
              <a:t>r</a:t>
            </a:r>
            <a:r>
              <a:rPr sz="4800" b="1" dirty="0">
                <a:solidFill>
                  <a:srgbClr val="C00000"/>
                </a:solidFill>
                <a:latin typeface="Calibri"/>
                <a:cs typeface="Calibri"/>
              </a:rPr>
              <a:t>aine</a:t>
            </a:r>
            <a:endParaRPr sz="4800">
              <a:latin typeface="Calibri"/>
              <a:cs typeface="Calibri"/>
            </a:endParaRPr>
          </a:p>
        </p:txBody>
      </p:sp>
      <p:sp>
        <p:nvSpPr>
          <p:cNvPr id="3" name="object 3"/>
          <p:cNvSpPr txBox="1"/>
          <p:nvPr/>
        </p:nvSpPr>
        <p:spPr>
          <a:xfrm>
            <a:off x="1108049" y="1614042"/>
            <a:ext cx="10214610" cy="3686810"/>
          </a:xfrm>
          <a:prstGeom prst="rect">
            <a:avLst/>
          </a:prstGeom>
        </p:spPr>
        <p:txBody>
          <a:bodyPr vert="horz" wrap="square" lIns="0" tIns="12700" rIns="0" bIns="0" rtlCol="0">
            <a:spAutoFit/>
          </a:bodyPr>
          <a:lstStyle/>
          <a:p>
            <a:pPr marL="355600" marR="826135" indent="-343535">
              <a:lnSpc>
                <a:spcPct val="100000"/>
              </a:lnSpc>
              <a:spcBef>
                <a:spcPts val="100"/>
              </a:spcBef>
              <a:buFont typeface="Arial MT"/>
              <a:buChar char="•"/>
              <a:tabLst>
                <a:tab pos="354965" algn="l"/>
                <a:tab pos="356235" algn="l"/>
              </a:tabLst>
            </a:pPr>
            <a:r>
              <a:rPr sz="2400" spc="-5" dirty="0">
                <a:latin typeface="Calibri"/>
                <a:cs typeface="Calibri"/>
              </a:rPr>
              <a:t>Between</a:t>
            </a:r>
            <a:r>
              <a:rPr sz="2400" spc="-10" dirty="0">
                <a:latin typeface="Calibri"/>
                <a:cs typeface="Calibri"/>
              </a:rPr>
              <a:t> </a:t>
            </a:r>
            <a:r>
              <a:rPr sz="2400" spc="-5" dirty="0">
                <a:latin typeface="Calibri"/>
                <a:cs typeface="Calibri"/>
              </a:rPr>
              <a:t>50%</a:t>
            </a:r>
            <a:r>
              <a:rPr sz="2400" spc="-10" dirty="0">
                <a:latin typeface="Calibri"/>
                <a:cs typeface="Calibri"/>
              </a:rPr>
              <a:t> </a:t>
            </a:r>
            <a:r>
              <a:rPr sz="2400" spc="-15" dirty="0">
                <a:latin typeface="Calibri"/>
                <a:cs typeface="Calibri"/>
              </a:rPr>
              <a:t>to</a:t>
            </a:r>
            <a:r>
              <a:rPr sz="2400" spc="-5" dirty="0">
                <a:latin typeface="Calibri"/>
                <a:cs typeface="Calibri"/>
              </a:rPr>
              <a:t> 80%</a:t>
            </a:r>
            <a:r>
              <a:rPr sz="2400" spc="5" dirty="0">
                <a:latin typeface="Calibri"/>
                <a:cs typeface="Calibri"/>
              </a:rPr>
              <a:t> </a:t>
            </a:r>
            <a:r>
              <a:rPr sz="2400" spc="-5" dirty="0">
                <a:latin typeface="Calibri"/>
                <a:cs typeface="Calibri"/>
              </a:rPr>
              <a:t>of </a:t>
            </a:r>
            <a:r>
              <a:rPr sz="2400" spc="-10" dirty="0">
                <a:latin typeface="Calibri"/>
                <a:cs typeface="Calibri"/>
              </a:rPr>
              <a:t>pregnant</a:t>
            </a:r>
            <a:r>
              <a:rPr sz="2400" spc="5" dirty="0">
                <a:latin typeface="Calibri"/>
                <a:cs typeface="Calibri"/>
              </a:rPr>
              <a:t> </a:t>
            </a:r>
            <a:r>
              <a:rPr sz="2400" spc="-10" dirty="0">
                <a:latin typeface="Calibri"/>
                <a:cs typeface="Calibri"/>
              </a:rPr>
              <a:t>migraine</a:t>
            </a:r>
            <a:r>
              <a:rPr sz="2400" spc="-5" dirty="0">
                <a:latin typeface="Calibri"/>
                <a:cs typeface="Calibri"/>
              </a:rPr>
              <a:t> </a:t>
            </a:r>
            <a:r>
              <a:rPr sz="2400" spc="-10" dirty="0">
                <a:latin typeface="Calibri"/>
                <a:cs typeface="Calibri"/>
              </a:rPr>
              <a:t>patients</a:t>
            </a:r>
            <a:r>
              <a:rPr sz="2400" spc="-15" dirty="0">
                <a:latin typeface="Calibri"/>
                <a:cs typeface="Calibri"/>
              </a:rPr>
              <a:t> </a:t>
            </a:r>
            <a:r>
              <a:rPr sz="2400" spc="-5" dirty="0">
                <a:latin typeface="Calibri"/>
                <a:cs typeface="Calibri"/>
              </a:rPr>
              <a:t>actually</a:t>
            </a:r>
            <a:r>
              <a:rPr sz="2400" spc="-20" dirty="0">
                <a:latin typeface="Calibri"/>
                <a:cs typeface="Calibri"/>
              </a:rPr>
              <a:t> </a:t>
            </a:r>
            <a:r>
              <a:rPr sz="2400" spc="-5" dirty="0">
                <a:latin typeface="Calibri"/>
                <a:cs typeface="Calibri"/>
              </a:rPr>
              <a:t>experience</a:t>
            </a:r>
            <a:r>
              <a:rPr sz="2400" spc="-10" dirty="0">
                <a:latin typeface="Calibri"/>
                <a:cs typeface="Calibri"/>
              </a:rPr>
              <a:t> </a:t>
            </a:r>
            <a:r>
              <a:rPr sz="2400" dirty="0">
                <a:latin typeface="Calibri"/>
                <a:cs typeface="Calibri"/>
              </a:rPr>
              <a:t>a </a:t>
            </a:r>
            <a:r>
              <a:rPr sz="2400" spc="-525" dirty="0">
                <a:latin typeface="Calibri"/>
                <a:cs typeface="Calibri"/>
              </a:rPr>
              <a:t> </a:t>
            </a:r>
            <a:r>
              <a:rPr sz="2400" b="1" spc="-10" dirty="0">
                <a:solidFill>
                  <a:srgbClr val="006FC0"/>
                </a:solidFill>
                <a:latin typeface="Calibri"/>
                <a:cs typeface="Calibri"/>
              </a:rPr>
              <a:t>reduction</a:t>
            </a:r>
            <a:r>
              <a:rPr sz="2400" b="1" spc="5" dirty="0">
                <a:solidFill>
                  <a:srgbClr val="006FC0"/>
                </a:solidFill>
                <a:latin typeface="Calibri"/>
                <a:cs typeface="Calibri"/>
              </a:rPr>
              <a:t> </a:t>
            </a:r>
            <a:r>
              <a:rPr sz="2400" dirty="0">
                <a:latin typeface="Calibri"/>
                <a:cs typeface="Calibri"/>
              </a:rPr>
              <a:t>in </a:t>
            </a:r>
            <a:r>
              <a:rPr sz="2400" spc="-10" dirty="0">
                <a:latin typeface="Calibri"/>
                <a:cs typeface="Calibri"/>
              </a:rPr>
              <a:t>migraine</a:t>
            </a:r>
            <a:r>
              <a:rPr sz="2400" spc="-15" dirty="0">
                <a:latin typeface="Calibri"/>
                <a:cs typeface="Calibri"/>
              </a:rPr>
              <a:t> </a:t>
            </a:r>
            <a:r>
              <a:rPr sz="2400" spc="-20" dirty="0">
                <a:latin typeface="Calibri"/>
                <a:cs typeface="Calibri"/>
              </a:rPr>
              <a:t>attacks</a:t>
            </a:r>
            <a:r>
              <a:rPr sz="2400" spc="-30" dirty="0">
                <a:latin typeface="Calibri"/>
                <a:cs typeface="Calibri"/>
              </a:rPr>
              <a:t> </a:t>
            </a:r>
            <a:r>
              <a:rPr sz="2400" spc="-5" dirty="0">
                <a:latin typeface="Calibri"/>
                <a:cs typeface="Calibri"/>
              </a:rPr>
              <a:t>during </a:t>
            </a:r>
            <a:r>
              <a:rPr sz="2400" dirty="0">
                <a:latin typeface="Calibri"/>
                <a:cs typeface="Calibri"/>
              </a:rPr>
              <a:t>their</a:t>
            </a:r>
            <a:r>
              <a:rPr sz="2400" spc="-5" dirty="0">
                <a:latin typeface="Calibri"/>
                <a:cs typeface="Calibri"/>
              </a:rPr>
              <a:t> </a:t>
            </a:r>
            <a:r>
              <a:rPr sz="2400" spc="-20" dirty="0">
                <a:latin typeface="Calibri"/>
                <a:cs typeface="Calibri"/>
              </a:rPr>
              <a:t>pregnancy.</a:t>
            </a:r>
            <a:r>
              <a:rPr sz="2400" spc="-25" dirty="0">
                <a:latin typeface="Calibri"/>
                <a:cs typeface="Calibri"/>
              </a:rPr>
              <a:t> </a:t>
            </a:r>
            <a:r>
              <a:rPr sz="2400" spc="-15" dirty="0">
                <a:latin typeface="Calibri"/>
                <a:cs typeface="Calibri"/>
              </a:rPr>
              <a:t>However</a:t>
            </a:r>
            <a:r>
              <a:rPr sz="2400" spc="5" dirty="0">
                <a:latin typeface="Calibri"/>
                <a:cs typeface="Calibri"/>
              </a:rPr>
              <a:t> </a:t>
            </a:r>
            <a:r>
              <a:rPr sz="2400" spc="-5" dirty="0">
                <a:latin typeface="Calibri"/>
                <a:cs typeface="Calibri"/>
              </a:rPr>
              <a:t>some </a:t>
            </a:r>
            <a:r>
              <a:rPr sz="2400" dirty="0">
                <a:latin typeface="Calibri"/>
                <a:cs typeface="Calibri"/>
              </a:rPr>
              <a:t> </a:t>
            </a:r>
            <a:r>
              <a:rPr sz="2400" spc="-5" dirty="0">
                <a:latin typeface="Calibri"/>
                <a:cs typeface="Calibri"/>
              </a:rPr>
              <a:t>experience </a:t>
            </a:r>
            <a:r>
              <a:rPr sz="2400" dirty="0">
                <a:latin typeface="Calibri"/>
                <a:cs typeface="Calibri"/>
              </a:rPr>
              <a:t>an </a:t>
            </a:r>
            <a:r>
              <a:rPr sz="2400" b="1" spc="-10" dirty="0">
                <a:latin typeface="Calibri"/>
                <a:cs typeface="Calibri"/>
              </a:rPr>
              <a:t>increase </a:t>
            </a:r>
            <a:r>
              <a:rPr sz="2400" dirty="0">
                <a:latin typeface="Calibri"/>
                <a:cs typeface="Calibri"/>
              </a:rPr>
              <a:t>in </a:t>
            </a:r>
            <a:r>
              <a:rPr sz="2400" spc="-10" dirty="0">
                <a:latin typeface="Calibri"/>
                <a:cs typeface="Calibri"/>
              </a:rPr>
              <a:t>migraine </a:t>
            </a:r>
            <a:r>
              <a:rPr sz="2400" spc="-15" dirty="0">
                <a:latin typeface="Calibri"/>
                <a:cs typeface="Calibri"/>
              </a:rPr>
              <a:t>symptoms </a:t>
            </a:r>
            <a:r>
              <a:rPr sz="2400" dirty="0">
                <a:latin typeface="Calibri"/>
                <a:cs typeface="Calibri"/>
              </a:rPr>
              <a:t>especially </a:t>
            </a:r>
            <a:r>
              <a:rPr sz="2400" spc="-5" dirty="0">
                <a:latin typeface="Calibri"/>
                <a:cs typeface="Calibri"/>
              </a:rPr>
              <a:t>during </a:t>
            </a:r>
            <a:r>
              <a:rPr sz="2400" dirty="0">
                <a:latin typeface="Calibri"/>
                <a:cs typeface="Calibri"/>
              </a:rPr>
              <a:t>the </a:t>
            </a:r>
            <a:r>
              <a:rPr sz="2400" spc="-15" dirty="0">
                <a:latin typeface="Calibri"/>
                <a:cs typeface="Calibri"/>
              </a:rPr>
              <a:t>first </a:t>
            </a:r>
            <a:r>
              <a:rPr sz="2400" spc="-10" dirty="0">
                <a:latin typeface="Calibri"/>
                <a:cs typeface="Calibri"/>
              </a:rPr>
              <a:t> </a:t>
            </a:r>
            <a:r>
              <a:rPr sz="2400" spc="-30" dirty="0">
                <a:latin typeface="Calibri"/>
                <a:cs typeface="Calibri"/>
              </a:rPr>
              <a:t>trimester.</a:t>
            </a:r>
            <a:endParaRPr sz="2400">
              <a:latin typeface="Calibri"/>
              <a:cs typeface="Calibri"/>
            </a:endParaRPr>
          </a:p>
          <a:p>
            <a:pPr marL="355600" marR="5080" indent="-343535">
              <a:lnSpc>
                <a:spcPct val="100000"/>
              </a:lnSpc>
              <a:buFont typeface="Arial MT"/>
              <a:buChar char="•"/>
              <a:tabLst>
                <a:tab pos="354965" algn="l"/>
                <a:tab pos="356235" algn="l"/>
              </a:tabLst>
            </a:pPr>
            <a:r>
              <a:rPr sz="2400" b="1" spc="-15" dirty="0">
                <a:solidFill>
                  <a:srgbClr val="006FC0"/>
                </a:solidFill>
                <a:latin typeface="Calibri"/>
                <a:cs typeface="Calibri"/>
              </a:rPr>
              <a:t>Overall</a:t>
            </a:r>
            <a:r>
              <a:rPr sz="2400" b="1" spc="-20" dirty="0">
                <a:solidFill>
                  <a:srgbClr val="006FC0"/>
                </a:solidFill>
                <a:latin typeface="Calibri"/>
                <a:cs typeface="Calibri"/>
              </a:rPr>
              <a:t> </a:t>
            </a:r>
            <a:r>
              <a:rPr sz="2400" b="1" spc="-10" dirty="0">
                <a:solidFill>
                  <a:srgbClr val="006FC0"/>
                </a:solidFill>
                <a:latin typeface="Calibri"/>
                <a:cs typeface="Calibri"/>
              </a:rPr>
              <a:t>migraine improves</a:t>
            </a:r>
            <a:r>
              <a:rPr sz="2400" b="1" spc="-5" dirty="0">
                <a:solidFill>
                  <a:srgbClr val="006FC0"/>
                </a:solidFill>
                <a:latin typeface="Calibri"/>
                <a:cs typeface="Calibri"/>
              </a:rPr>
              <a:t> during</a:t>
            </a:r>
            <a:r>
              <a:rPr sz="2400" b="1" dirty="0">
                <a:solidFill>
                  <a:srgbClr val="006FC0"/>
                </a:solidFill>
                <a:latin typeface="Calibri"/>
                <a:cs typeface="Calibri"/>
              </a:rPr>
              <a:t> </a:t>
            </a:r>
            <a:r>
              <a:rPr sz="2400" b="1" spc="-20" dirty="0">
                <a:solidFill>
                  <a:srgbClr val="006FC0"/>
                </a:solidFill>
                <a:latin typeface="Calibri"/>
                <a:cs typeface="Calibri"/>
              </a:rPr>
              <a:t>pregnancy,</a:t>
            </a:r>
            <a:r>
              <a:rPr sz="2400" b="1" spc="-10" dirty="0">
                <a:solidFill>
                  <a:srgbClr val="006FC0"/>
                </a:solidFill>
                <a:latin typeface="Calibri"/>
                <a:cs typeface="Calibri"/>
              </a:rPr>
              <a:t> </a:t>
            </a:r>
            <a:r>
              <a:rPr sz="2400" b="1" spc="-5" dirty="0">
                <a:solidFill>
                  <a:srgbClr val="006FC0"/>
                </a:solidFill>
                <a:latin typeface="Calibri"/>
                <a:cs typeface="Calibri"/>
              </a:rPr>
              <a:t>especially</a:t>
            </a:r>
            <a:r>
              <a:rPr sz="2400" b="1" spc="5" dirty="0">
                <a:solidFill>
                  <a:srgbClr val="006FC0"/>
                </a:solidFill>
                <a:latin typeface="Calibri"/>
                <a:cs typeface="Calibri"/>
              </a:rPr>
              <a:t> </a:t>
            </a:r>
            <a:r>
              <a:rPr sz="2400" b="1" spc="-5" dirty="0">
                <a:solidFill>
                  <a:srgbClr val="006FC0"/>
                </a:solidFill>
                <a:latin typeface="Calibri"/>
                <a:cs typeface="Calibri"/>
              </a:rPr>
              <a:t>during</a:t>
            </a:r>
            <a:r>
              <a:rPr sz="2400" b="1" spc="5" dirty="0">
                <a:solidFill>
                  <a:srgbClr val="006FC0"/>
                </a:solidFill>
                <a:latin typeface="Calibri"/>
                <a:cs typeface="Calibri"/>
              </a:rPr>
              <a:t> </a:t>
            </a:r>
            <a:r>
              <a:rPr sz="2400" b="1" spc="-5" dirty="0">
                <a:solidFill>
                  <a:srgbClr val="006FC0"/>
                </a:solidFill>
                <a:latin typeface="Calibri"/>
                <a:cs typeface="Calibri"/>
              </a:rPr>
              <a:t>the</a:t>
            </a:r>
            <a:r>
              <a:rPr sz="2400" b="1" spc="10" dirty="0">
                <a:solidFill>
                  <a:srgbClr val="006FC0"/>
                </a:solidFill>
                <a:latin typeface="Calibri"/>
                <a:cs typeface="Calibri"/>
              </a:rPr>
              <a:t> </a:t>
            </a:r>
            <a:r>
              <a:rPr sz="2400" b="1" dirty="0">
                <a:solidFill>
                  <a:srgbClr val="006FC0"/>
                </a:solidFill>
                <a:latin typeface="Calibri"/>
                <a:cs typeface="Calibri"/>
              </a:rPr>
              <a:t>second</a:t>
            </a:r>
            <a:r>
              <a:rPr sz="2400" b="1" spc="-20" dirty="0">
                <a:solidFill>
                  <a:srgbClr val="006FC0"/>
                </a:solidFill>
                <a:latin typeface="Calibri"/>
                <a:cs typeface="Calibri"/>
              </a:rPr>
              <a:t> </a:t>
            </a:r>
            <a:r>
              <a:rPr sz="2400" b="1" dirty="0">
                <a:solidFill>
                  <a:srgbClr val="006FC0"/>
                </a:solidFill>
                <a:latin typeface="Calibri"/>
                <a:cs typeface="Calibri"/>
              </a:rPr>
              <a:t>and </a:t>
            </a:r>
            <a:r>
              <a:rPr sz="2400" b="1" spc="-525" dirty="0">
                <a:solidFill>
                  <a:srgbClr val="006FC0"/>
                </a:solidFill>
                <a:latin typeface="Calibri"/>
                <a:cs typeface="Calibri"/>
              </a:rPr>
              <a:t> </a:t>
            </a:r>
            <a:r>
              <a:rPr sz="2400" b="1" spc="-10" dirty="0">
                <a:solidFill>
                  <a:srgbClr val="006FC0"/>
                </a:solidFill>
                <a:latin typeface="Calibri"/>
                <a:cs typeface="Calibri"/>
              </a:rPr>
              <a:t>third</a:t>
            </a:r>
            <a:r>
              <a:rPr sz="2400" b="1" dirty="0">
                <a:solidFill>
                  <a:srgbClr val="006FC0"/>
                </a:solidFill>
                <a:latin typeface="Calibri"/>
                <a:cs typeface="Calibri"/>
              </a:rPr>
              <a:t> </a:t>
            </a:r>
            <a:r>
              <a:rPr sz="2400" b="1" spc="-10" dirty="0">
                <a:solidFill>
                  <a:srgbClr val="006FC0"/>
                </a:solidFill>
                <a:latin typeface="Calibri"/>
                <a:cs typeface="Calibri"/>
              </a:rPr>
              <a:t>trimesters</a:t>
            </a:r>
            <a:r>
              <a:rPr sz="2400" spc="-10" dirty="0">
                <a:latin typeface="Calibri"/>
                <a:cs typeface="Calibri"/>
              </a:rPr>
              <a:t>.</a:t>
            </a:r>
            <a:r>
              <a:rPr sz="2400" spc="5" dirty="0">
                <a:latin typeface="Calibri"/>
                <a:cs typeface="Calibri"/>
              </a:rPr>
              <a:t> </a:t>
            </a:r>
            <a:r>
              <a:rPr sz="2400" spc="-10" dirty="0">
                <a:latin typeface="Calibri"/>
                <a:cs typeface="Calibri"/>
              </a:rPr>
              <a:t>This</a:t>
            </a:r>
            <a:r>
              <a:rPr sz="2400" spc="10" dirty="0">
                <a:latin typeface="Calibri"/>
                <a:cs typeface="Calibri"/>
              </a:rPr>
              <a:t> </a:t>
            </a:r>
            <a:r>
              <a:rPr sz="2400" spc="-10" dirty="0">
                <a:latin typeface="Calibri"/>
                <a:cs typeface="Calibri"/>
              </a:rPr>
              <a:t>improvement</a:t>
            </a:r>
            <a:r>
              <a:rPr sz="2400" spc="-5" dirty="0">
                <a:latin typeface="Calibri"/>
                <a:cs typeface="Calibri"/>
              </a:rPr>
              <a:t> </a:t>
            </a:r>
            <a:r>
              <a:rPr sz="2400" spc="-15" dirty="0">
                <a:latin typeface="Calibri"/>
                <a:cs typeface="Calibri"/>
              </a:rPr>
              <a:t>may</a:t>
            </a:r>
            <a:r>
              <a:rPr sz="2400" dirty="0">
                <a:latin typeface="Calibri"/>
                <a:cs typeface="Calibri"/>
              </a:rPr>
              <a:t> </a:t>
            </a:r>
            <a:r>
              <a:rPr sz="2400" spc="-5" dirty="0">
                <a:latin typeface="Calibri"/>
                <a:cs typeface="Calibri"/>
              </a:rPr>
              <a:t>be</a:t>
            </a:r>
            <a:r>
              <a:rPr sz="2400" spc="5" dirty="0">
                <a:latin typeface="Calibri"/>
                <a:cs typeface="Calibri"/>
              </a:rPr>
              <a:t> </a:t>
            </a:r>
            <a:r>
              <a:rPr sz="2400" spc="-5" dirty="0">
                <a:latin typeface="Calibri"/>
                <a:cs typeface="Calibri"/>
              </a:rPr>
              <a:t>due</a:t>
            </a:r>
            <a:r>
              <a:rPr sz="2400" spc="20" dirty="0">
                <a:latin typeface="Calibri"/>
                <a:cs typeface="Calibri"/>
              </a:rPr>
              <a:t> </a:t>
            </a:r>
            <a:r>
              <a:rPr sz="2400" spc="-15" dirty="0">
                <a:latin typeface="Calibri"/>
                <a:cs typeface="Calibri"/>
              </a:rPr>
              <a:t>to</a:t>
            </a:r>
            <a:r>
              <a:rPr sz="2400" spc="-10" dirty="0">
                <a:latin typeface="Calibri"/>
                <a:cs typeface="Calibri"/>
              </a:rPr>
              <a:t> </a:t>
            </a:r>
            <a:r>
              <a:rPr sz="2400" spc="-5" dirty="0">
                <a:latin typeface="Calibri"/>
                <a:cs typeface="Calibri"/>
              </a:rPr>
              <a:t>increased</a:t>
            </a:r>
            <a:r>
              <a:rPr sz="2400" spc="30" dirty="0">
                <a:latin typeface="Calibri"/>
                <a:cs typeface="Calibri"/>
              </a:rPr>
              <a:t> </a:t>
            </a:r>
            <a:r>
              <a:rPr sz="2400" b="1" spc="-10" dirty="0">
                <a:solidFill>
                  <a:srgbClr val="FF0000"/>
                </a:solidFill>
                <a:latin typeface="Calibri"/>
                <a:cs typeface="Calibri"/>
              </a:rPr>
              <a:t>estrogen </a:t>
            </a:r>
            <a:r>
              <a:rPr sz="2400" spc="-10" dirty="0">
                <a:latin typeface="Calibri"/>
                <a:cs typeface="Calibri"/>
              </a:rPr>
              <a:t>levels </a:t>
            </a:r>
            <a:r>
              <a:rPr sz="2400" spc="-5" dirty="0">
                <a:latin typeface="Calibri"/>
                <a:cs typeface="Calibri"/>
              </a:rPr>
              <a:t> </a:t>
            </a:r>
            <a:r>
              <a:rPr sz="2400" dirty="0">
                <a:latin typeface="Calibri"/>
                <a:cs typeface="Calibri"/>
              </a:rPr>
              <a:t>and </a:t>
            </a:r>
            <a:r>
              <a:rPr sz="2400" spc="-5" dirty="0">
                <a:latin typeface="Calibri"/>
                <a:cs typeface="Calibri"/>
              </a:rPr>
              <a:t>increased</a:t>
            </a:r>
            <a:r>
              <a:rPr sz="2400" dirty="0">
                <a:latin typeface="Calibri"/>
                <a:cs typeface="Calibri"/>
              </a:rPr>
              <a:t> </a:t>
            </a:r>
            <a:r>
              <a:rPr sz="2400" spc="-10" dirty="0">
                <a:latin typeface="Calibri"/>
                <a:cs typeface="Calibri"/>
              </a:rPr>
              <a:t>levels</a:t>
            </a:r>
            <a:r>
              <a:rPr sz="2400" dirty="0">
                <a:latin typeface="Calibri"/>
                <a:cs typeface="Calibri"/>
              </a:rPr>
              <a:t> </a:t>
            </a:r>
            <a:r>
              <a:rPr sz="2400" spc="-10" dirty="0">
                <a:latin typeface="Calibri"/>
                <a:cs typeface="Calibri"/>
              </a:rPr>
              <a:t>of</a:t>
            </a:r>
            <a:r>
              <a:rPr sz="2400" spc="-20" dirty="0">
                <a:latin typeface="Calibri"/>
                <a:cs typeface="Calibri"/>
              </a:rPr>
              <a:t> </a:t>
            </a:r>
            <a:r>
              <a:rPr sz="2400" b="1" spc="-15" dirty="0">
                <a:solidFill>
                  <a:srgbClr val="FF0000"/>
                </a:solidFill>
                <a:latin typeface="Calibri"/>
                <a:cs typeface="Calibri"/>
              </a:rPr>
              <a:t>natural</a:t>
            </a:r>
            <a:r>
              <a:rPr sz="2400" b="1" spc="5" dirty="0">
                <a:solidFill>
                  <a:srgbClr val="FF0000"/>
                </a:solidFill>
                <a:latin typeface="Calibri"/>
                <a:cs typeface="Calibri"/>
              </a:rPr>
              <a:t> </a:t>
            </a:r>
            <a:r>
              <a:rPr sz="2400" b="1" spc="-5" dirty="0">
                <a:solidFill>
                  <a:srgbClr val="FF0000"/>
                </a:solidFill>
                <a:latin typeface="Calibri"/>
                <a:cs typeface="Calibri"/>
              </a:rPr>
              <a:t>pain-killing </a:t>
            </a:r>
            <a:r>
              <a:rPr sz="2400" b="1" dirty="0">
                <a:solidFill>
                  <a:srgbClr val="FF0000"/>
                </a:solidFill>
                <a:latin typeface="Calibri"/>
                <a:cs typeface="Calibri"/>
              </a:rPr>
              <a:t>hormones</a:t>
            </a:r>
            <a:r>
              <a:rPr sz="2400" b="1" spc="-10" dirty="0">
                <a:solidFill>
                  <a:srgbClr val="FF0000"/>
                </a:solidFill>
                <a:latin typeface="Calibri"/>
                <a:cs typeface="Calibri"/>
              </a:rPr>
              <a:t> </a:t>
            </a:r>
            <a:r>
              <a:rPr sz="2400" b="1" spc="-5" dirty="0">
                <a:solidFill>
                  <a:srgbClr val="FF0000"/>
                </a:solidFill>
                <a:latin typeface="Calibri"/>
                <a:cs typeface="Calibri"/>
              </a:rPr>
              <a:t>(endorphins).</a:t>
            </a:r>
            <a:endParaRPr sz="2400">
              <a:latin typeface="Calibri"/>
              <a:cs typeface="Calibri"/>
            </a:endParaRPr>
          </a:p>
          <a:p>
            <a:pPr marL="355600" marR="120014" indent="-343535">
              <a:lnSpc>
                <a:spcPct val="100000"/>
              </a:lnSpc>
              <a:spcBef>
                <a:spcPts val="5"/>
              </a:spcBef>
              <a:buFont typeface="Arial MT"/>
              <a:buChar char="•"/>
              <a:tabLst>
                <a:tab pos="354965" algn="l"/>
                <a:tab pos="356235" algn="l"/>
              </a:tabLst>
            </a:pPr>
            <a:r>
              <a:rPr sz="2400" spc="-15" dirty="0">
                <a:latin typeface="Calibri"/>
                <a:cs typeface="Calibri"/>
              </a:rPr>
              <a:t>For </a:t>
            </a:r>
            <a:r>
              <a:rPr sz="2400" spc="-10" dirty="0">
                <a:latin typeface="Calibri"/>
                <a:cs typeface="Calibri"/>
              </a:rPr>
              <a:t>patients </a:t>
            </a:r>
            <a:r>
              <a:rPr sz="2400" dirty="0">
                <a:latin typeface="Calibri"/>
                <a:cs typeface="Calibri"/>
              </a:rPr>
              <a:t>with a </a:t>
            </a:r>
            <a:r>
              <a:rPr sz="2400" spc="-5" dirty="0">
                <a:latin typeface="Calibri"/>
                <a:cs typeface="Calibri"/>
              </a:rPr>
              <a:t>new </a:t>
            </a:r>
            <a:r>
              <a:rPr sz="2400" spc="-10" dirty="0">
                <a:latin typeface="Calibri"/>
                <a:cs typeface="Calibri"/>
              </a:rPr>
              <a:t>onset </a:t>
            </a:r>
            <a:r>
              <a:rPr sz="2400" spc="-5" dirty="0">
                <a:latin typeface="Calibri"/>
                <a:cs typeface="Calibri"/>
              </a:rPr>
              <a:t>of headache during pregnancy or postpartum, </a:t>
            </a:r>
            <a:r>
              <a:rPr sz="2400" dirty="0">
                <a:latin typeface="Calibri"/>
                <a:cs typeface="Calibri"/>
              </a:rPr>
              <a:t>a </a:t>
            </a:r>
            <a:r>
              <a:rPr sz="2400" spc="5" dirty="0">
                <a:latin typeface="Calibri"/>
                <a:cs typeface="Calibri"/>
              </a:rPr>
              <a:t> </a:t>
            </a:r>
            <a:r>
              <a:rPr sz="2400" spc="-10" dirty="0">
                <a:latin typeface="Calibri"/>
                <a:cs typeface="Calibri"/>
              </a:rPr>
              <a:t>diagnostic evaluation</a:t>
            </a:r>
            <a:r>
              <a:rPr sz="2400" spc="-5" dirty="0">
                <a:latin typeface="Calibri"/>
                <a:cs typeface="Calibri"/>
              </a:rPr>
              <a:t> </a:t>
            </a:r>
            <a:r>
              <a:rPr sz="2400" dirty="0">
                <a:latin typeface="Calibri"/>
                <a:cs typeface="Calibri"/>
              </a:rPr>
              <a:t>is </a:t>
            </a:r>
            <a:r>
              <a:rPr sz="2400" spc="-10" dirty="0">
                <a:latin typeface="Calibri"/>
                <a:cs typeface="Calibri"/>
              </a:rPr>
              <a:t>indicated</a:t>
            </a:r>
            <a:r>
              <a:rPr sz="2400" spc="-5" dirty="0">
                <a:latin typeface="Calibri"/>
                <a:cs typeface="Calibri"/>
              </a:rPr>
              <a:t> </a:t>
            </a:r>
            <a:r>
              <a:rPr sz="2400" dirty="0">
                <a:latin typeface="Calibri"/>
                <a:cs typeface="Calibri"/>
              </a:rPr>
              <a:t>and </a:t>
            </a:r>
            <a:r>
              <a:rPr sz="2400" spc="-5" dirty="0">
                <a:latin typeface="Calibri"/>
                <a:cs typeface="Calibri"/>
              </a:rPr>
              <a:t>should </a:t>
            </a:r>
            <a:r>
              <a:rPr sz="2400" dirty="0">
                <a:latin typeface="Calibri"/>
                <a:cs typeface="Calibri"/>
              </a:rPr>
              <a:t>include</a:t>
            </a:r>
            <a:r>
              <a:rPr sz="2400" spc="-5" dirty="0">
                <a:latin typeface="Calibri"/>
                <a:cs typeface="Calibri"/>
              </a:rPr>
              <a:t> </a:t>
            </a:r>
            <a:r>
              <a:rPr sz="2400" spc="-10" dirty="0">
                <a:latin typeface="Calibri"/>
                <a:cs typeface="Calibri"/>
              </a:rPr>
              <a:t>evaluation</a:t>
            </a:r>
            <a:r>
              <a:rPr sz="2400" spc="-5" dirty="0">
                <a:latin typeface="Calibri"/>
                <a:cs typeface="Calibri"/>
              </a:rPr>
              <a:t> </a:t>
            </a:r>
            <a:r>
              <a:rPr sz="2400" spc="-20" dirty="0">
                <a:latin typeface="Calibri"/>
                <a:cs typeface="Calibri"/>
              </a:rPr>
              <a:t>for</a:t>
            </a:r>
            <a:r>
              <a:rPr sz="2400" spc="-5" dirty="0">
                <a:latin typeface="Calibri"/>
                <a:cs typeface="Calibri"/>
              </a:rPr>
              <a:t> pregnancy-</a:t>
            </a:r>
            <a:endParaRPr sz="2400">
              <a:latin typeface="Calibri"/>
              <a:cs typeface="Calibri"/>
            </a:endParaRPr>
          </a:p>
          <a:p>
            <a:pPr marL="355600">
              <a:lnSpc>
                <a:spcPct val="100000"/>
              </a:lnSpc>
              <a:spcBef>
                <a:spcPts val="25"/>
              </a:spcBef>
            </a:pPr>
            <a:r>
              <a:rPr sz="2400" spc="-15" dirty="0">
                <a:latin typeface="Calibri"/>
                <a:cs typeface="Calibri"/>
              </a:rPr>
              <a:t>related</a:t>
            </a:r>
            <a:r>
              <a:rPr sz="2400" spc="-10" dirty="0">
                <a:latin typeface="Calibri"/>
                <a:cs typeface="Calibri"/>
              </a:rPr>
              <a:t> </a:t>
            </a:r>
            <a:r>
              <a:rPr sz="2400" spc="-5" dirty="0">
                <a:latin typeface="Calibri"/>
                <a:cs typeface="Calibri"/>
              </a:rPr>
              <a:t>causes of headache.</a:t>
            </a:r>
            <a:r>
              <a:rPr sz="2400" spc="-20" dirty="0">
                <a:latin typeface="Calibri"/>
                <a:cs typeface="Calibri"/>
              </a:rPr>
              <a:t> </a:t>
            </a:r>
            <a:r>
              <a:rPr sz="2400" spc="-5" dirty="0">
                <a:latin typeface="Calibri"/>
                <a:cs typeface="Calibri"/>
              </a:rPr>
              <a:t>Preeclampsia</a:t>
            </a:r>
            <a:r>
              <a:rPr sz="2400" spc="-20" dirty="0">
                <a:latin typeface="Calibri"/>
                <a:cs typeface="Calibri"/>
              </a:rPr>
              <a:t> </a:t>
            </a:r>
            <a:r>
              <a:rPr sz="2400" dirty="0">
                <a:latin typeface="Calibri"/>
                <a:cs typeface="Calibri"/>
              </a:rPr>
              <a:t>with</a:t>
            </a:r>
            <a:r>
              <a:rPr sz="2400" spc="-15" dirty="0">
                <a:latin typeface="Calibri"/>
                <a:cs typeface="Calibri"/>
              </a:rPr>
              <a:t> severe</a:t>
            </a:r>
            <a:r>
              <a:rPr sz="2400" spc="10" dirty="0">
                <a:latin typeface="Calibri"/>
                <a:cs typeface="Calibri"/>
              </a:rPr>
              <a:t> </a:t>
            </a:r>
            <a:r>
              <a:rPr sz="2400" spc="-15" dirty="0">
                <a:latin typeface="Calibri"/>
                <a:cs typeface="Calibri"/>
              </a:rPr>
              <a:t>features</a:t>
            </a:r>
            <a:endParaRPr sz="2400">
              <a:latin typeface="Calibri"/>
              <a:cs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06348" y="328929"/>
            <a:ext cx="4617085" cy="1963420"/>
          </a:xfrm>
          <a:prstGeom prst="rect">
            <a:avLst/>
          </a:prstGeom>
        </p:spPr>
        <p:txBody>
          <a:bodyPr vert="horz" wrap="square" lIns="0" tIns="12065" rIns="0" bIns="0" rtlCol="0">
            <a:spAutoFit/>
          </a:bodyPr>
          <a:lstStyle/>
          <a:p>
            <a:pPr marL="584200" indent="-571500">
              <a:lnSpc>
                <a:spcPct val="100000"/>
              </a:lnSpc>
              <a:spcBef>
                <a:spcPts val="95"/>
              </a:spcBef>
              <a:buClr>
                <a:srgbClr val="006FC0"/>
              </a:buClr>
              <a:buFont typeface="Wingdings"/>
              <a:buChar char=""/>
              <a:tabLst>
                <a:tab pos="584200" algn="l"/>
              </a:tabLst>
            </a:pPr>
            <a:r>
              <a:rPr sz="4000" b="1" spc="-15" dirty="0">
                <a:solidFill>
                  <a:srgbClr val="006FC0"/>
                </a:solidFill>
                <a:latin typeface="Calibri"/>
                <a:cs typeface="Calibri"/>
              </a:rPr>
              <a:t>management</a:t>
            </a:r>
            <a:endParaRPr sz="4000">
              <a:latin typeface="Calibri"/>
              <a:cs typeface="Calibri"/>
            </a:endParaRPr>
          </a:p>
          <a:p>
            <a:pPr marL="581660" indent="-259715">
              <a:lnSpc>
                <a:spcPct val="100000"/>
              </a:lnSpc>
              <a:spcBef>
                <a:spcPts val="3045"/>
              </a:spcBef>
              <a:buFont typeface="Wingdings"/>
              <a:buChar char=""/>
              <a:tabLst>
                <a:tab pos="582295" algn="l"/>
              </a:tabLst>
            </a:pPr>
            <a:r>
              <a:rPr sz="2400" spc="-5" dirty="0">
                <a:latin typeface="Calibri"/>
                <a:cs typeface="Calibri"/>
              </a:rPr>
              <a:t>Identify</a:t>
            </a:r>
            <a:r>
              <a:rPr sz="2400" spc="-20" dirty="0">
                <a:latin typeface="Calibri"/>
                <a:cs typeface="Calibri"/>
              </a:rPr>
              <a:t> </a:t>
            </a:r>
            <a:r>
              <a:rPr sz="2400" dirty="0">
                <a:latin typeface="Calibri"/>
                <a:cs typeface="Calibri"/>
              </a:rPr>
              <a:t>and</a:t>
            </a:r>
            <a:r>
              <a:rPr sz="2400" spc="-20" dirty="0">
                <a:latin typeface="Calibri"/>
                <a:cs typeface="Calibri"/>
              </a:rPr>
              <a:t> </a:t>
            </a:r>
            <a:r>
              <a:rPr sz="2400" spc="-15" dirty="0">
                <a:latin typeface="Calibri"/>
                <a:cs typeface="Calibri"/>
              </a:rPr>
              <a:t>avoid</a:t>
            </a:r>
            <a:r>
              <a:rPr sz="2400" spc="-25" dirty="0">
                <a:latin typeface="Calibri"/>
                <a:cs typeface="Calibri"/>
              </a:rPr>
              <a:t> </a:t>
            </a:r>
            <a:r>
              <a:rPr sz="2400" spc="-5" dirty="0">
                <a:latin typeface="Calibri"/>
                <a:cs typeface="Calibri"/>
              </a:rPr>
              <a:t>triggers</a:t>
            </a:r>
            <a:r>
              <a:rPr sz="2400" spc="-40" dirty="0">
                <a:latin typeface="Calibri"/>
                <a:cs typeface="Calibri"/>
              </a:rPr>
              <a:t> </a:t>
            </a:r>
            <a:r>
              <a:rPr sz="2400" spc="-15" dirty="0">
                <a:latin typeface="Calibri"/>
                <a:cs typeface="Calibri"/>
              </a:rPr>
              <a:t>factor</a:t>
            </a:r>
            <a:endParaRPr sz="2400">
              <a:latin typeface="Calibri"/>
              <a:cs typeface="Calibri"/>
            </a:endParaRPr>
          </a:p>
          <a:p>
            <a:pPr marL="563245" indent="-259715">
              <a:lnSpc>
                <a:spcPct val="100000"/>
              </a:lnSpc>
              <a:spcBef>
                <a:spcPts val="1655"/>
              </a:spcBef>
              <a:buFont typeface="Wingdings"/>
              <a:buChar char=""/>
              <a:tabLst>
                <a:tab pos="563880" algn="l"/>
              </a:tabLst>
            </a:pPr>
            <a:r>
              <a:rPr sz="2400" spc="-20" dirty="0">
                <a:latin typeface="Calibri"/>
                <a:cs typeface="Calibri"/>
              </a:rPr>
              <a:t>Make </a:t>
            </a:r>
            <a:r>
              <a:rPr sz="2400" spc="-5" dirty="0">
                <a:latin typeface="Calibri"/>
                <a:cs typeface="Calibri"/>
              </a:rPr>
              <a:t>sleep</a:t>
            </a:r>
            <a:r>
              <a:rPr sz="2400" spc="-20" dirty="0">
                <a:latin typeface="Calibri"/>
                <a:cs typeface="Calibri"/>
              </a:rPr>
              <a:t> </a:t>
            </a:r>
            <a:r>
              <a:rPr sz="2400" dirty="0">
                <a:latin typeface="Calibri"/>
                <a:cs typeface="Calibri"/>
              </a:rPr>
              <a:t>a</a:t>
            </a:r>
            <a:r>
              <a:rPr sz="2400" spc="-20" dirty="0">
                <a:latin typeface="Calibri"/>
                <a:cs typeface="Calibri"/>
              </a:rPr>
              <a:t> </a:t>
            </a:r>
            <a:r>
              <a:rPr sz="2400" spc="-25" dirty="0">
                <a:latin typeface="Calibri"/>
                <a:cs typeface="Calibri"/>
              </a:rPr>
              <a:t>priority.</a:t>
            </a:r>
            <a:endParaRPr sz="2400">
              <a:latin typeface="Calibri"/>
              <a:cs typeface="Calibri"/>
            </a:endParaRPr>
          </a:p>
        </p:txBody>
      </p:sp>
      <p:sp>
        <p:nvSpPr>
          <p:cNvPr id="3" name="object 3"/>
          <p:cNvSpPr txBox="1"/>
          <p:nvPr/>
        </p:nvSpPr>
        <p:spPr>
          <a:xfrm>
            <a:off x="551484" y="2549144"/>
            <a:ext cx="8677275" cy="3557270"/>
          </a:xfrm>
          <a:prstGeom prst="rect">
            <a:avLst/>
          </a:prstGeom>
        </p:spPr>
        <p:txBody>
          <a:bodyPr vert="horz" wrap="square" lIns="0" tIns="12700" rIns="0" bIns="0" rtlCol="0">
            <a:spAutoFit/>
          </a:bodyPr>
          <a:lstStyle/>
          <a:p>
            <a:pPr marL="613410" indent="-259715">
              <a:lnSpc>
                <a:spcPct val="100000"/>
              </a:lnSpc>
              <a:spcBef>
                <a:spcPts val="100"/>
              </a:spcBef>
              <a:buFont typeface="Wingdings"/>
              <a:buChar char=""/>
              <a:tabLst>
                <a:tab pos="614045" algn="l"/>
              </a:tabLst>
            </a:pPr>
            <a:r>
              <a:rPr sz="2400" spc="-20" dirty="0">
                <a:latin typeface="Calibri"/>
                <a:cs typeface="Calibri"/>
              </a:rPr>
              <a:t>Stay</a:t>
            </a:r>
            <a:r>
              <a:rPr sz="2400" spc="-60" dirty="0">
                <a:latin typeface="Calibri"/>
                <a:cs typeface="Calibri"/>
              </a:rPr>
              <a:t> </a:t>
            </a:r>
            <a:r>
              <a:rPr sz="2400" spc="-20" dirty="0">
                <a:latin typeface="Calibri"/>
                <a:cs typeface="Calibri"/>
              </a:rPr>
              <a:t>hydrated.</a:t>
            </a:r>
            <a:endParaRPr sz="2400">
              <a:latin typeface="Calibri"/>
              <a:cs typeface="Calibri"/>
            </a:endParaRPr>
          </a:p>
          <a:p>
            <a:pPr marL="51435">
              <a:lnSpc>
                <a:spcPct val="100000"/>
              </a:lnSpc>
              <a:spcBef>
                <a:spcPts val="2395"/>
              </a:spcBef>
            </a:pPr>
            <a:r>
              <a:rPr sz="2400" b="1" spc="-10" dirty="0">
                <a:solidFill>
                  <a:srgbClr val="006FC0"/>
                </a:solidFill>
                <a:latin typeface="Calibri"/>
                <a:cs typeface="Calibri"/>
              </a:rPr>
              <a:t>First-line:</a:t>
            </a:r>
            <a:r>
              <a:rPr sz="2400" b="1" dirty="0">
                <a:solidFill>
                  <a:srgbClr val="006FC0"/>
                </a:solidFill>
                <a:latin typeface="Calibri"/>
                <a:cs typeface="Calibri"/>
              </a:rPr>
              <a:t> </a:t>
            </a:r>
            <a:r>
              <a:rPr sz="2400" b="1" spc="-5" dirty="0">
                <a:latin typeface="Calibri"/>
                <a:cs typeface="Calibri"/>
              </a:rPr>
              <a:t>acetaminophen</a:t>
            </a:r>
            <a:r>
              <a:rPr sz="2400" b="1" spc="-10" dirty="0">
                <a:latin typeface="Calibri"/>
                <a:cs typeface="Calibri"/>
              </a:rPr>
              <a:t> </a:t>
            </a:r>
            <a:r>
              <a:rPr sz="2400" dirty="0">
                <a:latin typeface="Calibri"/>
                <a:cs typeface="Calibri"/>
              </a:rPr>
              <a:t>(either</a:t>
            </a:r>
            <a:r>
              <a:rPr sz="2400" spc="-5" dirty="0">
                <a:latin typeface="Calibri"/>
                <a:cs typeface="Calibri"/>
              </a:rPr>
              <a:t> </a:t>
            </a:r>
            <a:r>
              <a:rPr sz="2400" dirty="0">
                <a:latin typeface="Calibri"/>
                <a:cs typeface="Calibri"/>
              </a:rPr>
              <a:t>alone </a:t>
            </a:r>
            <a:r>
              <a:rPr sz="2400" spc="-5" dirty="0">
                <a:latin typeface="Calibri"/>
                <a:cs typeface="Calibri"/>
              </a:rPr>
              <a:t>or</a:t>
            </a:r>
            <a:r>
              <a:rPr sz="2400" spc="-15" dirty="0">
                <a:latin typeface="Calibri"/>
                <a:cs typeface="Calibri"/>
              </a:rPr>
              <a:t> </a:t>
            </a:r>
            <a:r>
              <a:rPr sz="2400" spc="-10" dirty="0">
                <a:latin typeface="Calibri"/>
                <a:cs typeface="Calibri"/>
              </a:rPr>
              <a:t>combination </a:t>
            </a:r>
            <a:r>
              <a:rPr sz="2400" dirty="0">
                <a:latin typeface="Calibri"/>
                <a:cs typeface="Calibri"/>
              </a:rPr>
              <a:t>with</a:t>
            </a:r>
            <a:r>
              <a:rPr sz="2400" spc="-10" dirty="0">
                <a:latin typeface="Calibri"/>
                <a:cs typeface="Calibri"/>
              </a:rPr>
              <a:t> </a:t>
            </a:r>
            <a:r>
              <a:rPr sz="2400" spc="-15" dirty="0">
                <a:latin typeface="Calibri"/>
                <a:cs typeface="Calibri"/>
              </a:rPr>
              <a:t>caffeine)</a:t>
            </a:r>
            <a:endParaRPr sz="2400">
              <a:latin typeface="Calibri"/>
              <a:cs typeface="Calibri"/>
            </a:endParaRPr>
          </a:p>
          <a:p>
            <a:pPr marL="66040">
              <a:lnSpc>
                <a:spcPct val="100000"/>
              </a:lnSpc>
              <a:spcBef>
                <a:spcPts val="575"/>
              </a:spcBef>
            </a:pPr>
            <a:r>
              <a:rPr sz="2400" b="1" spc="-5" dirty="0">
                <a:solidFill>
                  <a:srgbClr val="006FC0"/>
                </a:solidFill>
                <a:latin typeface="Calibri"/>
                <a:cs typeface="Calibri"/>
              </a:rPr>
              <a:t>Second-line</a:t>
            </a:r>
            <a:r>
              <a:rPr sz="2400" b="1" spc="-5" dirty="0">
                <a:latin typeface="Calibri"/>
                <a:cs typeface="Calibri"/>
              </a:rPr>
              <a:t>:</a:t>
            </a:r>
            <a:r>
              <a:rPr sz="2400" b="1" spc="-10" dirty="0">
                <a:latin typeface="Calibri"/>
                <a:cs typeface="Calibri"/>
              </a:rPr>
              <a:t> NSAIDs</a:t>
            </a:r>
            <a:r>
              <a:rPr sz="2400" b="1" spc="-25" dirty="0">
                <a:latin typeface="Calibri"/>
                <a:cs typeface="Calibri"/>
              </a:rPr>
              <a:t> </a:t>
            </a:r>
            <a:r>
              <a:rPr sz="2400" spc="-15" dirty="0">
                <a:latin typeface="Calibri"/>
                <a:cs typeface="Calibri"/>
              </a:rPr>
              <a:t>(safe</a:t>
            </a:r>
            <a:r>
              <a:rPr sz="2400" dirty="0">
                <a:latin typeface="Calibri"/>
                <a:cs typeface="Calibri"/>
              </a:rPr>
              <a:t> </a:t>
            </a:r>
            <a:r>
              <a:rPr sz="2400" spc="-10" dirty="0">
                <a:latin typeface="Calibri"/>
                <a:cs typeface="Calibri"/>
              </a:rPr>
              <a:t>to </a:t>
            </a:r>
            <a:r>
              <a:rPr sz="2400" spc="-5" dirty="0">
                <a:latin typeface="Calibri"/>
                <a:cs typeface="Calibri"/>
              </a:rPr>
              <a:t>use until</a:t>
            </a:r>
            <a:r>
              <a:rPr sz="2400" spc="-15" dirty="0">
                <a:latin typeface="Calibri"/>
                <a:cs typeface="Calibri"/>
              </a:rPr>
              <a:t> </a:t>
            </a:r>
            <a:r>
              <a:rPr sz="2400" dirty="0">
                <a:latin typeface="Calibri"/>
                <a:cs typeface="Calibri"/>
              </a:rPr>
              <a:t>the end</a:t>
            </a:r>
            <a:r>
              <a:rPr sz="2400" spc="-5" dirty="0">
                <a:latin typeface="Calibri"/>
                <a:cs typeface="Calibri"/>
              </a:rPr>
              <a:t> of</a:t>
            </a:r>
            <a:r>
              <a:rPr sz="2400" spc="5" dirty="0">
                <a:latin typeface="Calibri"/>
                <a:cs typeface="Calibri"/>
              </a:rPr>
              <a:t> </a:t>
            </a:r>
            <a:r>
              <a:rPr sz="2400" dirty="0">
                <a:latin typeface="Calibri"/>
                <a:cs typeface="Calibri"/>
              </a:rPr>
              <a:t>the</a:t>
            </a:r>
            <a:r>
              <a:rPr sz="2400" spc="-5" dirty="0">
                <a:latin typeface="Calibri"/>
                <a:cs typeface="Calibri"/>
              </a:rPr>
              <a:t> </a:t>
            </a:r>
            <a:r>
              <a:rPr sz="2400" dirty="0">
                <a:latin typeface="Calibri"/>
                <a:cs typeface="Calibri"/>
              </a:rPr>
              <a:t>2nd</a:t>
            </a:r>
            <a:r>
              <a:rPr sz="2400" spc="5" dirty="0">
                <a:latin typeface="Calibri"/>
                <a:cs typeface="Calibri"/>
              </a:rPr>
              <a:t> </a:t>
            </a:r>
            <a:r>
              <a:rPr sz="2400" spc="-5" dirty="0">
                <a:latin typeface="Calibri"/>
                <a:cs typeface="Calibri"/>
              </a:rPr>
              <a:t>trimester</a:t>
            </a:r>
            <a:r>
              <a:rPr sz="2400" spc="-30" dirty="0">
                <a:latin typeface="Calibri"/>
                <a:cs typeface="Calibri"/>
              </a:rPr>
              <a:t> </a:t>
            </a:r>
            <a:r>
              <a:rPr sz="2400" dirty="0">
                <a:latin typeface="Calibri"/>
                <a:cs typeface="Calibri"/>
              </a:rPr>
              <a:t>)</a:t>
            </a:r>
            <a:endParaRPr sz="2400">
              <a:latin typeface="Calibri"/>
              <a:cs typeface="Calibri"/>
            </a:endParaRPr>
          </a:p>
          <a:p>
            <a:pPr marL="12700">
              <a:lnSpc>
                <a:spcPct val="100000"/>
              </a:lnSpc>
              <a:spcBef>
                <a:spcPts val="1770"/>
              </a:spcBef>
            </a:pPr>
            <a:r>
              <a:rPr sz="2400" spc="-15" dirty="0">
                <a:latin typeface="Calibri"/>
                <a:cs typeface="Calibri"/>
              </a:rPr>
              <a:t>Control</a:t>
            </a:r>
            <a:r>
              <a:rPr sz="2400" spc="-35" dirty="0">
                <a:latin typeface="Calibri"/>
                <a:cs typeface="Calibri"/>
              </a:rPr>
              <a:t> </a:t>
            </a:r>
            <a:r>
              <a:rPr sz="2400" spc="-5" dirty="0">
                <a:latin typeface="Calibri"/>
                <a:cs typeface="Calibri"/>
              </a:rPr>
              <a:t>of</a:t>
            </a:r>
            <a:r>
              <a:rPr sz="2400" spc="-10" dirty="0">
                <a:latin typeface="Calibri"/>
                <a:cs typeface="Calibri"/>
              </a:rPr>
              <a:t> </a:t>
            </a:r>
            <a:r>
              <a:rPr sz="2400" b="1" spc="-5" dirty="0">
                <a:solidFill>
                  <a:srgbClr val="006FC0"/>
                </a:solidFill>
                <a:latin typeface="Calibri"/>
                <a:cs typeface="Calibri"/>
              </a:rPr>
              <a:t>nausea/vomiting</a:t>
            </a:r>
            <a:r>
              <a:rPr sz="2400" b="1" spc="5" dirty="0">
                <a:solidFill>
                  <a:srgbClr val="006FC0"/>
                </a:solidFill>
                <a:latin typeface="Calibri"/>
                <a:cs typeface="Calibri"/>
              </a:rPr>
              <a:t> </a:t>
            </a:r>
            <a:r>
              <a:rPr sz="2400" dirty="0">
                <a:latin typeface="Calibri"/>
                <a:cs typeface="Calibri"/>
              </a:rPr>
              <a:t>:</a:t>
            </a:r>
            <a:endParaRPr sz="2400">
              <a:latin typeface="Calibri"/>
              <a:cs typeface="Calibri"/>
            </a:endParaRPr>
          </a:p>
          <a:p>
            <a:pPr marL="12700">
              <a:lnSpc>
                <a:spcPct val="100000"/>
              </a:lnSpc>
            </a:pPr>
            <a:r>
              <a:rPr sz="2400" b="1" spc="-5" dirty="0">
                <a:latin typeface="Calibri"/>
                <a:cs typeface="Calibri"/>
              </a:rPr>
              <a:t>the</a:t>
            </a:r>
            <a:r>
              <a:rPr sz="2400" b="1" spc="5" dirty="0">
                <a:latin typeface="Calibri"/>
                <a:cs typeface="Calibri"/>
              </a:rPr>
              <a:t> </a:t>
            </a:r>
            <a:r>
              <a:rPr sz="2400" b="1" spc="-5" dirty="0">
                <a:latin typeface="Calibri"/>
                <a:cs typeface="Calibri"/>
              </a:rPr>
              <a:t>following</a:t>
            </a:r>
            <a:r>
              <a:rPr sz="2400" b="1" spc="-30" dirty="0">
                <a:latin typeface="Calibri"/>
                <a:cs typeface="Calibri"/>
              </a:rPr>
              <a:t> </a:t>
            </a:r>
            <a:r>
              <a:rPr sz="2400" b="1" spc="-10" dirty="0">
                <a:latin typeface="Calibri"/>
                <a:cs typeface="Calibri"/>
              </a:rPr>
              <a:t>medications</a:t>
            </a:r>
            <a:r>
              <a:rPr sz="2400" b="1" dirty="0">
                <a:latin typeface="Calibri"/>
                <a:cs typeface="Calibri"/>
              </a:rPr>
              <a:t> </a:t>
            </a:r>
            <a:r>
              <a:rPr sz="2400" b="1" spc="-10" dirty="0">
                <a:latin typeface="Calibri"/>
                <a:cs typeface="Calibri"/>
              </a:rPr>
              <a:t>are</a:t>
            </a:r>
            <a:r>
              <a:rPr sz="2400" b="1" spc="-15" dirty="0">
                <a:latin typeface="Calibri"/>
                <a:cs typeface="Calibri"/>
              </a:rPr>
              <a:t> safe</a:t>
            </a:r>
            <a:r>
              <a:rPr sz="2400" b="1" dirty="0">
                <a:latin typeface="Calibri"/>
                <a:cs typeface="Calibri"/>
              </a:rPr>
              <a:t> </a:t>
            </a:r>
            <a:r>
              <a:rPr sz="2400" b="1" spc="-15" dirty="0">
                <a:latin typeface="Calibri"/>
                <a:cs typeface="Calibri"/>
              </a:rPr>
              <a:t>to</a:t>
            </a:r>
            <a:r>
              <a:rPr sz="2400" b="1" dirty="0">
                <a:latin typeface="Calibri"/>
                <a:cs typeface="Calibri"/>
              </a:rPr>
              <a:t> use in</a:t>
            </a:r>
            <a:r>
              <a:rPr sz="2400" b="1" spc="-15" dirty="0">
                <a:latin typeface="Calibri"/>
                <a:cs typeface="Calibri"/>
              </a:rPr>
              <a:t> </a:t>
            </a:r>
            <a:r>
              <a:rPr sz="2400" b="1" spc="-10" dirty="0">
                <a:latin typeface="Calibri"/>
                <a:cs typeface="Calibri"/>
              </a:rPr>
              <a:t>pregnancy</a:t>
            </a:r>
            <a:endParaRPr sz="2400">
              <a:latin typeface="Calibri"/>
              <a:cs typeface="Calibri"/>
            </a:endParaRPr>
          </a:p>
          <a:p>
            <a:pPr marL="355600" indent="-342900">
              <a:lnSpc>
                <a:spcPct val="100000"/>
              </a:lnSpc>
              <a:buFont typeface="Arial MT"/>
              <a:buChar char="•"/>
              <a:tabLst>
                <a:tab pos="354965" algn="l"/>
                <a:tab pos="355600" algn="l"/>
              </a:tabLst>
            </a:pPr>
            <a:r>
              <a:rPr sz="2400" spc="-10" dirty="0">
                <a:latin typeface="Calibri"/>
                <a:cs typeface="Calibri"/>
              </a:rPr>
              <a:t>Diphenhydramine</a:t>
            </a:r>
            <a:endParaRPr sz="2400">
              <a:latin typeface="Calibri"/>
              <a:cs typeface="Calibri"/>
            </a:endParaRPr>
          </a:p>
          <a:p>
            <a:pPr marL="355600" indent="-342900">
              <a:lnSpc>
                <a:spcPct val="100000"/>
              </a:lnSpc>
              <a:buFont typeface="Arial MT"/>
              <a:buChar char="•"/>
              <a:tabLst>
                <a:tab pos="354965" algn="l"/>
                <a:tab pos="355600" algn="l"/>
              </a:tabLst>
            </a:pPr>
            <a:r>
              <a:rPr sz="2400" spc="-10" dirty="0">
                <a:latin typeface="Calibri"/>
                <a:cs typeface="Calibri"/>
              </a:rPr>
              <a:t>Promethazine</a:t>
            </a:r>
            <a:endParaRPr sz="2400">
              <a:latin typeface="Calibri"/>
              <a:cs typeface="Calibri"/>
            </a:endParaRPr>
          </a:p>
          <a:p>
            <a:pPr marL="355600" indent="-342900">
              <a:lnSpc>
                <a:spcPct val="100000"/>
              </a:lnSpc>
              <a:spcBef>
                <a:spcPts val="25"/>
              </a:spcBef>
              <a:buFont typeface="Arial MT"/>
              <a:buChar char="•"/>
              <a:tabLst>
                <a:tab pos="354965" algn="l"/>
                <a:tab pos="355600" algn="l"/>
              </a:tabLst>
            </a:pPr>
            <a:r>
              <a:rPr sz="2400" spc="-10" dirty="0">
                <a:latin typeface="Calibri"/>
                <a:cs typeface="Calibri"/>
              </a:rPr>
              <a:t>Metoclopramide</a:t>
            </a:r>
            <a:endParaRPr sz="2400">
              <a:latin typeface="Calibri"/>
              <a:cs typeface="Calibri"/>
            </a:endParaRPr>
          </a:p>
        </p:txBody>
      </p:sp>
      <p:sp>
        <p:nvSpPr>
          <p:cNvPr id="4" name="object 4"/>
          <p:cNvSpPr txBox="1"/>
          <p:nvPr/>
        </p:nvSpPr>
        <p:spPr>
          <a:xfrm>
            <a:off x="6956297" y="1006602"/>
            <a:ext cx="4417060" cy="1632585"/>
          </a:xfrm>
          <a:prstGeom prst="rect">
            <a:avLst/>
          </a:prstGeom>
          <a:ln w="28575">
            <a:solidFill>
              <a:srgbClr val="006FC0"/>
            </a:solidFill>
          </a:ln>
        </p:spPr>
        <p:txBody>
          <a:bodyPr vert="horz" wrap="square" lIns="0" tIns="28575" rIns="0" bIns="0" rtlCol="0">
            <a:spAutoFit/>
          </a:bodyPr>
          <a:lstStyle/>
          <a:p>
            <a:pPr marL="321310" marR="311785" indent="-635" algn="ctr">
              <a:lnSpc>
                <a:spcPct val="100099"/>
              </a:lnSpc>
              <a:spcBef>
                <a:spcPts val="225"/>
              </a:spcBef>
            </a:pPr>
            <a:r>
              <a:rPr sz="2000" b="1" spc="-10" dirty="0">
                <a:solidFill>
                  <a:srgbClr val="C00000"/>
                </a:solidFill>
                <a:latin typeface="Calibri"/>
                <a:cs typeface="Calibri"/>
              </a:rPr>
              <a:t>Ergotamine </a:t>
            </a:r>
            <a:r>
              <a:rPr sz="2000" b="1" dirty="0">
                <a:latin typeface="Calibri"/>
                <a:cs typeface="Calibri"/>
              </a:rPr>
              <a:t>is </a:t>
            </a:r>
            <a:r>
              <a:rPr sz="2000" b="1" spc="-5" dirty="0">
                <a:latin typeface="Calibri"/>
                <a:cs typeface="Calibri"/>
              </a:rPr>
              <a:t>absolutely </a:t>
            </a:r>
            <a:r>
              <a:rPr sz="2000" b="1" dirty="0">
                <a:latin typeface="Calibri"/>
                <a:cs typeface="Calibri"/>
              </a:rPr>
              <a:t> </a:t>
            </a:r>
            <a:r>
              <a:rPr sz="2000" b="1" spc="-10" dirty="0">
                <a:latin typeface="Calibri"/>
                <a:cs typeface="Calibri"/>
              </a:rPr>
              <a:t>contraindicated </a:t>
            </a:r>
            <a:r>
              <a:rPr sz="2000" b="1" dirty="0">
                <a:latin typeface="Calibri"/>
                <a:cs typeface="Calibri"/>
              </a:rPr>
              <a:t>during </a:t>
            </a:r>
            <a:r>
              <a:rPr sz="2000" b="1" spc="-5" dirty="0">
                <a:latin typeface="Calibri"/>
                <a:cs typeface="Calibri"/>
              </a:rPr>
              <a:t>pregnancy </a:t>
            </a:r>
            <a:r>
              <a:rPr sz="2000" b="1" dirty="0">
                <a:latin typeface="Calibri"/>
                <a:cs typeface="Calibri"/>
              </a:rPr>
              <a:t> because of the </a:t>
            </a:r>
            <a:r>
              <a:rPr sz="2000" b="1" spc="-5" dirty="0">
                <a:latin typeface="Calibri"/>
                <a:cs typeface="Calibri"/>
              </a:rPr>
              <a:t>potential </a:t>
            </a:r>
            <a:r>
              <a:rPr sz="2000" b="1" spc="-10" dirty="0">
                <a:latin typeface="Calibri"/>
                <a:cs typeface="Calibri"/>
              </a:rPr>
              <a:t>to </a:t>
            </a:r>
            <a:r>
              <a:rPr sz="2000" b="1" dirty="0">
                <a:latin typeface="Calibri"/>
                <a:cs typeface="Calibri"/>
              </a:rPr>
              <a:t>induce </a:t>
            </a:r>
            <a:r>
              <a:rPr sz="2000" b="1" spc="5" dirty="0">
                <a:latin typeface="Calibri"/>
                <a:cs typeface="Calibri"/>
              </a:rPr>
              <a:t> </a:t>
            </a:r>
            <a:r>
              <a:rPr sz="2000" b="1" spc="-5" dirty="0">
                <a:latin typeface="Calibri"/>
                <a:cs typeface="Calibri"/>
              </a:rPr>
              <a:t>hypertonic</a:t>
            </a:r>
            <a:r>
              <a:rPr sz="2000" b="1" spc="-25" dirty="0">
                <a:latin typeface="Calibri"/>
                <a:cs typeface="Calibri"/>
              </a:rPr>
              <a:t> </a:t>
            </a:r>
            <a:r>
              <a:rPr sz="2000" b="1" spc="-5" dirty="0">
                <a:latin typeface="Calibri"/>
                <a:cs typeface="Calibri"/>
              </a:rPr>
              <a:t>uterine</a:t>
            </a:r>
            <a:r>
              <a:rPr sz="2000" b="1" spc="-20" dirty="0">
                <a:latin typeface="Calibri"/>
                <a:cs typeface="Calibri"/>
              </a:rPr>
              <a:t> </a:t>
            </a:r>
            <a:r>
              <a:rPr sz="2000" b="1" spc="-10" dirty="0">
                <a:latin typeface="Calibri"/>
                <a:cs typeface="Calibri"/>
              </a:rPr>
              <a:t>contractions</a:t>
            </a:r>
            <a:r>
              <a:rPr sz="2000" b="1" spc="-50" dirty="0">
                <a:latin typeface="Calibri"/>
                <a:cs typeface="Calibri"/>
              </a:rPr>
              <a:t> </a:t>
            </a:r>
            <a:r>
              <a:rPr sz="2000" b="1" dirty="0">
                <a:latin typeface="Calibri"/>
                <a:cs typeface="Calibri"/>
              </a:rPr>
              <a:t>and </a:t>
            </a:r>
            <a:r>
              <a:rPr sz="2000" b="1" spc="-434" dirty="0">
                <a:latin typeface="Calibri"/>
                <a:cs typeface="Calibri"/>
              </a:rPr>
              <a:t> </a:t>
            </a:r>
            <a:r>
              <a:rPr sz="2000" b="1" spc="-5" dirty="0">
                <a:latin typeface="Calibri"/>
                <a:cs typeface="Calibri"/>
              </a:rPr>
              <a:t>vasospasm/vasoconstriction</a:t>
            </a:r>
            <a:endParaRPr sz="2000">
              <a:latin typeface="Calibri"/>
              <a:cs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60877" y="430733"/>
            <a:ext cx="5733415" cy="574675"/>
          </a:xfrm>
          <a:prstGeom prst="rect">
            <a:avLst/>
          </a:prstGeom>
        </p:spPr>
        <p:txBody>
          <a:bodyPr vert="horz" wrap="square" lIns="0" tIns="12700" rIns="0" bIns="0" rtlCol="0">
            <a:spAutoFit/>
          </a:bodyPr>
          <a:lstStyle/>
          <a:p>
            <a:pPr marL="12700">
              <a:lnSpc>
                <a:spcPct val="100000"/>
              </a:lnSpc>
              <a:spcBef>
                <a:spcPts val="100"/>
              </a:spcBef>
            </a:pPr>
            <a:r>
              <a:rPr sz="3600" b="1" spc="-20" dirty="0">
                <a:solidFill>
                  <a:srgbClr val="C00000"/>
                </a:solidFill>
                <a:latin typeface="Calibri"/>
                <a:cs typeface="Calibri"/>
              </a:rPr>
              <a:t>Post-dural</a:t>
            </a:r>
            <a:r>
              <a:rPr sz="3600" b="1" spc="-35" dirty="0">
                <a:solidFill>
                  <a:srgbClr val="C00000"/>
                </a:solidFill>
                <a:latin typeface="Calibri"/>
                <a:cs typeface="Calibri"/>
              </a:rPr>
              <a:t> </a:t>
            </a:r>
            <a:r>
              <a:rPr sz="3600" b="1" spc="-5" dirty="0">
                <a:solidFill>
                  <a:srgbClr val="C00000"/>
                </a:solidFill>
                <a:latin typeface="Calibri"/>
                <a:cs typeface="Calibri"/>
              </a:rPr>
              <a:t>puncture</a:t>
            </a:r>
            <a:r>
              <a:rPr sz="3600" b="1" spc="-15" dirty="0">
                <a:solidFill>
                  <a:srgbClr val="C00000"/>
                </a:solidFill>
                <a:latin typeface="Calibri"/>
                <a:cs typeface="Calibri"/>
              </a:rPr>
              <a:t> </a:t>
            </a:r>
            <a:r>
              <a:rPr sz="3600" b="1" spc="-5" dirty="0">
                <a:solidFill>
                  <a:srgbClr val="C00000"/>
                </a:solidFill>
                <a:latin typeface="Calibri"/>
                <a:cs typeface="Calibri"/>
              </a:rPr>
              <a:t>headache</a:t>
            </a:r>
            <a:endParaRPr sz="3600">
              <a:latin typeface="Calibri"/>
              <a:cs typeface="Calibri"/>
            </a:endParaRPr>
          </a:p>
        </p:txBody>
      </p:sp>
      <p:sp>
        <p:nvSpPr>
          <p:cNvPr id="3" name="object 3"/>
          <p:cNvSpPr txBox="1"/>
          <p:nvPr/>
        </p:nvSpPr>
        <p:spPr>
          <a:xfrm>
            <a:off x="621588" y="995553"/>
            <a:ext cx="10881995" cy="5513070"/>
          </a:xfrm>
          <a:prstGeom prst="rect">
            <a:avLst/>
          </a:prstGeom>
        </p:spPr>
        <p:txBody>
          <a:bodyPr vert="horz" wrap="square" lIns="0" tIns="12700" rIns="0" bIns="0" rtlCol="0">
            <a:spAutoFit/>
          </a:bodyPr>
          <a:lstStyle/>
          <a:p>
            <a:pPr marL="355600" marR="5080" indent="-342900">
              <a:lnSpc>
                <a:spcPct val="100000"/>
              </a:lnSpc>
              <a:spcBef>
                <a:spcPts val="100"/>
              </a:spcBef>
              <a:buFont typeface="Wingdings"/>
              <a:buChar char=""/>
              <a:tabLst>
                <a:tab pos="355600" algn="l"/>
              </a:tabLst>
            </a:pPr>
            <a:r>
              <a:rPr sz="2400" spc="-5" dirty="0">
                <a:latin typeface="Calibri"/>
                <a:cs typeface="Calibri"/>
              </a:rPr>
              <a:t>The</a:t>
            </a:r>
            <a:r>
              <a:rPr sz="2400" spc="5" dirty="0">
                <a:latin typeface="Calibri"/>
                <a:cs typeface="Calibri"/>
              </a:rPr>
              <a:t> </a:t>
            </a:r>
            <a:r>
              <a:rPr sz="2400" spc="-5" dirty="0">
                <a:latin typeface="Calibri"/>
                <a:cs typeface="Calibri"/>
              </a:rPr>
              <a:t>cause of PDPH</a:t>
            </a:r>
            <a:r>
              <a:rPr sz="2400" dirty="0">
                <a:latin typeface="Calibri"/>
                <a:cs typeface="Calibri"/>
              </a:rPr>
              <a:t> is</a:t>
            </a:r>
            <a:r>
              <a:rPr sz="2400" spc="-5" dirty="0">
                <a:latin typeface="Calibri"/>
                <a:cs typeface="Calibri"/>
              </a:rPr>
              <a:t> </a:t>
            </a:r>
            <a:r>
              <a:rPr sz="2400" spc="-10" dirty="0">
                <a:latin typeface="Calibri"/>
                <a:cs typeface="Calibri"/>
              </a:rPr>
              <a:t>believed</a:t>
            </a:r>
            <a:r>
              <a:rPr sz="2400" dirty="0">
                <a:latin typeface="Calibri"/>
                <a:cs typeface="Calibri"/>
              </a:rPr>
              <a:t> </a:t>
            </a:r>
            <a:r>
              <a:rPr sz="2400" spc="-15" dirty="0">
                <a:latin typeface="Calibri"/>
                <a:cs typeface="Calibri"/>
              </a:rPr>
              <a:t>to</a:t>
            </a:r>
            <a:r>
              <a:rPr sz="2400" spc="-5" dirty="0">
                <a:latin typeface="Calibri"/>
                <a:cs typeface="Calibri"/>
              </a:rPr>
              <a:t> be secondary</a:t>
            </a:r>
            <a:r>
              <a:rPr sz="2400" dirty="0">
                <a:latin typeface="Calibri"/>
                <a:cs typeface="Calibri"/>
              </a:rPr>
              <a:t> </a:t>
            </a:r>
            <a:r>
              <a:rPr sz="2400" spc="-15" dirty="0">
                <a:latin typeface="Calibri"/>
                <a:cs typeface="Calibri"/>
              </a:rPr>
              <a:t>to</a:t>
            </a:r>
            <a:r>
              <a:rPr sz="2400" spc="15" dirty="0">
                <a:latin typeface="Calibri"/>
                <a:cs typeface="Calibri"/>
              </a:rPr>
              <a:t> </a:t>
            </a:r>
            <a:r>
              <a:rPr sz="2400" b="1" spc="-15" dirty="0">
                <a:solidFill>
                  <a:srgbClr val="006FC0"/>
                </a:solidFill>
                <a:latin typeface="Calibri"/>
                <a:cs typeface="Calibri"/>
              </a:rPr>
              <a:t>intracranial</a:t>
            </a:r>
            <a:r>
              <a:rPr sz="2400" b="1" spc="-10" dirty="0">
                <a:solidFill>
                  <a:srgbClr val="006FC0"/>
                </a:solidFill>
                <a:latin typeface="Calibri"/>
                <a:cs typeface="Calibri"/>
              </a:rPr>
              <a:t> hypotension</a:t>
            </a:r>
            <a:r>
              <a:rPr sz="2400" b="1" dirty="0">
                <a:solidFill>
                  <a:srgbClr val="006FC0"/>
                </a:solidFill>
                <a:latin typeface="Calibri"/>
                <a:cs typeface="Calibri"/>
              </a:rPr>
              <a:t> </a:t>
            </a:r>
            <a:r>
              <a:rPr sz="2400" spc="-5" dirty="0">
                <a:latin typeface="Calibri"/>
                <a:cs typeface="Calibri"/>
              </a:rPr>
              <a:t>caused </a:t>
            </a:r>
            <a:r>
              <a:rPr sz="2400" spc="-10" dirty="0">
                <a:latin typeface="Calibri"/>
                <a:cs typeface="Calibri"/>
              </a:rPr>
              <a:t>by </a:t>
            </a:r>
            <a:r>
              <a:rPr sz="2400" spc="-525" dirty="0">
                <a:latin typeface="Calibri"/>
                <a:cs typeface="Calibri"/>
              </a:rPr>
              <a:t> </a:t>
            </a:r>
            <a:r>
              <a:rPr sz="2400" spc="-5" dirty="0">
                <a:latin typeface="Calibri"/>
                <a:cs typeface="Calibri"/>
              </a:rPr>
              <a:t>CSF</a:t>
            </a:r>
            <a:r>
              <a:rPr sz="2400" spc="-30" dirty="0">
                <a:latin typeface="Calibri"/>
                <a:cs typeface="Calibri"/>
              </a:rPr>
              <a:t> </a:t>
            </a:r>
            <a:r>
              <a:rPr sz="2400" dirty="0">
                <a:latin typeface="Calibri"/>
                <a:cs typeface="Calibri"/>
              </a:rPr>
              <a:t>leak</a:t>
            </a:r>
            <a:r>
              <a:rPr sz="2400" spc="-10" dirty="0">
                <a:latin typeface="Calibri"/>
                <a:cs typeface="Calibri"/>
              </a:rPr>
              <a:t> through </a:t>
            </a:r>
            <a:r>
              <a:rPr sz="2400" dirty="0">
                <a:latin typeface="Calibri"/>
                <a:cs typeface="Calibri"/>
              </a:rPr>
              <a:t>the </a:t>
            </a:r>
            <a:r>
              <a:rPr sz="2400" spc="-10" dirty="0">
                <a:latin typeface="Calibri"/>
                <a:cs typeface="Calibri"/>
              </a:rPr>
              <a:t>puncture</a:t>
            </a:r>
            <a:r>
              <a:rPr sz="2400" dirty="0">
                <a:latin typeface="Calibri"/>
                <a:cs typeface="Calibri"/>
              </a:rPr>
              <a:t> </a:t>
            </a:r>
            <a:r>
              <a:rPr sz="2400" spc="-10" dirty="0">
                <a:latin typeface="Calibri"/>
                <a:cs typeface="Calibri"/>
              </a:rPr>
              <a:t>site.</a:t>
            </a:r>
            <a:endParaRPr sz="2400">
              <a:latin typeface="Calibri"/>
              <a:cs typeface="Calibri"/>
            </a:endParaRPr>
          </a:p>
          <a:p>
            <a:pPr marL="355600" marR="555625" indent="-342900">
              <a:lnSpc>
                <a:spcPct val="100000"/>
              </a:lnSpc>
              <a:buFont typeface="Wingdings"/>
              <a:buChar char=""/>
              <a:tabLst>
                <a:tab pos="355600" algn="l"/>
              </a:tabLst>
            </a:pPr>
            <a:r>
              <a:rPr sz="2400" spc="-5" dirty="0">
                <a:latin typeface="Calibri"/>
                <a:cs typeface="Calibri"/>
              </a:rPr>
              <a:t>Headaches</a:t>
            </a:r>
            <a:r>
              <a:rPr sz="2400" spc="-10" dirty="0">
                <a:latin typeface="Calibri"/>
                <a:cs typeface="Calibri"/>
              </a:rPr>
              <a:t> </a:t>
            </a:r>
            <a:r>
              <a:rPr sz="2400" spc="-5" dirty="0">
                <a:latin typeface="Calibri"/>
                <a:cs typeface="Calibri"/>
              </a:rPr>
              <a:t>occur </a:t>
            </a:r>
            <a:r>
              <a:rPr sz="2400" dirty="0">
                <a:latin typeface="Calibri"/>
                <a:cs typeface="Calibri"/>
              </a:rPr>
              <a:t>in</a:t>
            </a:r>
            <a:r>
              <a:rPr sz="2400" spc="5" dirty="0">
                <a:latin typeface="Calibri"/>
                <a:cs typeface="Calibri"/>
              </a:rPr>
              <a:t> </a:t>
            </a:r>
            <a:r>
              <a:rPr sz="2400" dirty="0">
                <a:latin typeface="Calibri"/>
                <a:cs typeface="Calibri"/>
              </a:rPr>
              <a:t>the</a:t>
            </a:r>
            <a:r>
              <a:rPr sz="2400" spc="25" dirty="0">
                <a:latin typeface="Calibri"/>
                <a:cs typeface="Calibri"/>
              </a:rPr>
              <a:t> </a:t>
            </a:r>
            <a:r>
              <a:rPr sz="2400" b="1" spc="-15" dirty="0">
                <a:solidFill>
                  <a:srgbClr val="2E5496"/>
                </a:solidFill>
                <a:latin typeface="Calibri"/>
                <a:cs typeface="Calibri"/>
              </a:rPr>
              <a:t>first</a:t>
            </a:r>
            <a:r>
              <a:rPr sz="2400" b="1" spc="-5" dirty="0">
                <a:solidFill>
                  <a:srgbClr val="2E5496"/>
                </a:solidFill>
                <a:latin typeface="Calibri"/>
                <a:cs typeface="Calibri"/>
              </a:rPr>
              <a:t> 48-72 </a:t>
            </a:r>
            <a:r>
              <a:rPr sz="2400" b="1" dirty="0">
                <a:solidFill>
                  <a:srgbClr val="2E5496"/>
                </a:solidFill>
                <a:latin typeface="Calibri"/>
                <a:cs typeface="Calibri"/>
              </a:rPr>
              <a:t>h</a:t>
            </a:r>
            <a:r>
              <a:rPr sz="2400" b="1" spc="5" dirty="0">
                <a:solidFill>
                  <a:srgbClr val="2E5496"/>
                </a:solidFill>
                <a:latin typeface="Calibri"/>
                <a:cs typeface="Calibri"/>
              </a:rPr>
              <a:t> </a:t>
            </a:r>
            <a:r>
              <a:rPr sz="2400" b="1" spc="-15" dirty="0">
                <a:solidFill>
                  <a:srgbClr val="2E5496"/>
                </a:solidFill>
                <a:latin typeface="Calibri"/>
                <a:cs typeface="Calibri"/>
              </a:rPr>
              <a:t>after</a:t>
            </a:r>
            <a:r>
              <a:rPr sz="2400" b="1" spc="15" dirty="0">
                <a:solidFill>
                  <a:srgbClr val="2E5496"/>
                </a:solidFill>
                <a:latin typeface="Calibri"/>
                <a:cs typeface="Calibri"/>
              </a:rPr>
              <a:t> </a:t>
            </a:r>
            <a:r>
              <a:rPr sz="2400" b="1" spc="-15" dirty="0">
                <a:solidFill>
                  <a:srgbClr val="2E5496"/>
                </a:solidFill>
                <a:latin typeface="Calibri"/>
                <a:cs typeface="Calibri"/>
              </a:rPr>
              <a:t>dural</a:t>
            </a:r>
            <a:r>
              <a:rPr sz="2400" b="1" spc="5" dirty="0">
                <a:solidFill>
                  <a:srgbClr val="2E5496"/>
                </a:solidFill>
                <a:latin typeface="Calibri"/>
                <a:cs typeface="Calibri"/>
              </a:rPr>
              <a:t> </a:t>
            </a:r>
            <a:r>
              <a:rPr sz="2400" b="1" spc="-10" dirty="0">
                <a:solidFill>
                  <a:srgbClr val="2E5496"/>
                </a:solidFill>
                <a:latin typeface="Calibri"/>
                <a:cs typeface="Calibri"/>
              </a:rPr>
              <a:t>puncture</a:t>
            </a:r>
            <a:r>
              <a:rPr sz="2400" spc="-10" dirty="0">
                <a:latin typeface="Calibri"/>
                <a:cs typeface="Calibri"/>
              </a:rPr>
              <a:t>.</a:t>
            </a:r>
            <a:r>
              <a:rPr sz="2400" dirty="0">
                <a:latin typeface="Calibri"/>
                <a:cs typeface="Calibri"/>
              </a:rPr>
              <a:t> </a:t>
            </a:r>
            <a:r>
              <a:rPr sz="2400" spc="-15" dirty="0">
                <a:latin typeface="Calibri"/>
                <a:cs typeface="Calibri"/>
              </a:rPr>
              <a:t>Patients</a:t>
            </a:r>
            <a:r>
              <a:rPr sz="2400" spc="10" dirty="0">
                <a:latin typeface="Calibri"/>
                <a:cs typeface="Calibri"/>
              </a:rPr>
              <a:t> </a:t>
            </a:r>
            <a:r>
              <a:rPr sz="2400" spc="-10" dirty="0">
                <a:latin typeface="Calibri"/>
                <a:cs typeface="Calibri"/>
              </a:rPr>
              <a:t>complain</a:t>
            </a:r>
            <a:r>
              <a:rPr sz="2400" spc="-15" dirty="0">
                <a:latin typeface="Calibri"/>
                <a:cs typeface="Calibri"/>
              </a:rPr>
              <a:t> </a:t>
            </a:r>
            <a:r>
              <a:rPr sz="2400" spc="-5" dirty="0">
                <a:latin typeface="Calibri"/>
                <a:cs typeface="Calibri"/>
              </a:rPr>
              <a:t>of </a:t>
            </a:r>
            <a:r>
              <a:rPr sz="2400" dirty="0">
                <a:latin typeface="Calibri"/>
                <a:cs typeface="Calibri"/>
              </a:rPr>
              <a:t>a </a:t>
            </a:r>
            <a:r>
              <a:rPr sz="2400" spc="-525" dirty="0">
                <a:latin typeface="Calibri"/>
                <a:cs typeface="Calibri"/>
              </a:rPr>
              <a:t> </a:t>
            </a:r>
            <a:r>
              <a:rPr sz="2400" spc="-15" dirty="0">
                <a:latin typeface="Calibri"/>
                <a:cs typeface="Calibri"/>
              </a:rPr>
              <a:t>frontal</a:t>
            </a:r>
            <a:r>
              <a:rPr sz="2400" spc="-20" dirty="0">
                <a:latin typeface="Calibri"/>
                <a:cs typeface="Calibri"/>
              </a:rPr>
              <a:t> </a:t>
            </a:r>
            <a:r>
              <a:rPr sz="2400" spc="-5" dirty="0">
                <a:latin typeface="Calibri"/>
                <a:cs typeface="Calibri"/>
              </a:rPr>
              <a:t>or occipital</a:t>
            </a:r>
            <a:r>
              <a:rPr sz="2400" spc="-25" dirty="0">
                <a:latin typeface="Calibri"/>
                <a:cs typeface="Calibri"/>
              </a:rPr>
              <a:t> </a:t>
            </a:r>
            <a:r>
              <a:rPr sz="2400" spc="-5" dirty="0">
                <a:latin typeface="Calibri"/>
                <a:cs typeface="Calibri"/>
              </a:rPr>
              <a:t>headache.</a:t>
            </a:r>
            <a:endParaRPr sz="2400">
              <a:latin typeface="Calibri"/>
              <a:cs typeface="Calibri"/>
            </a:endParaRPr>
          </a:p>
          <a:p>
            <a:pPr marL="355600" marR="170180" indent="-342900">
              <a:lnSpc>
                <a:spcPct val="100000"/>
              </a:lnSpc>
              <a:buFont typeface="Wingdings"/>
              <a:buChar char=""/>
              <a:tabLst>
                <a:tab pos="355600" algn="l"/>
              </a:tabLst>
            </a:pPr>
            <a:r>
              <a:rPr sz="2400" spc="-5" dirty="0">
                <a:latin typeface="Calibri"/>
                <a:cs typeface="Calibri"/>
              </a:rPr>
              <a:t>The</a:t>
            </a:r>
            <a:r>
              <a:rPr sz="2400" spc="5" dirty="0">
                <a:latin typeface="Calibri"/>
                <a:cs typeface="Calibri"/>
              </a:rPr>
              <a:t> </a:t>
            </a:r>
            <a:r>
              <a:rPr sz="2400" spc="-5" dirty="0">
                <a:latin typeface="Calibri"/>
                <a:cs typeface="Calibri"/>
              </a:rPr>
              <a:t>severity</a:t>
            </a:r>
            <a:r>
              <a:rPr sz="2400" spc="-10" dirty="0">
                <a:latin typeface="Calibri"/>
                <a:cs typeface="Calibri"/>
              </a:rPr>
              <a:t> </a:t>
            </a:r>
            <a:r>
              <a:rPr sz="2400" spc="-5" dirty="0">
                <a:latin typeface="Calibri"/>
                <a:cs typeface="Calibri"/>
              </a:rPr>
              <a:t>increases on </a:t>
            </a:r>
            <a:r>
              <a:rPr sz="2400" spc="-10" dirty="0">
                <a:latin typeface="Calibri"/>
                <a:cs typeface="Calibri"/>
              </a:rPr>
              <a:t>sitting</a:t>
            </a:r>
            <a:r>
              <a:rPr sz="2400" spc="-20" dirty="0">
                <a:latin typeface="Calibri"/>
                <a:cs typeface="Calibri"/>
              </a:rPr>
              <a:t> </a:t>
            </a:r>
            <a:r>
              <a:rPr sz="2400" spc="-5" dirty="0">
                <a:latin typeface="Calibri"/>
                <a:cs typeface="Calibri"/>
              </a:rPr>
              <a:t>or standing,</a:t>
            </a:r>
            <a:r>
              <a:rPr sz="2400" spc="-10" dirty="0">
                <a:latin typeface="Calibri"/>
                <a:cs typeface="Calibri"/>
              </a:rPr>
              <a:t> coughing</a:t>
            </a:r>
            <a:r>
              <a:rPr sz="2400" spc="-5" dirty="0">
                <a:latin typeface="Calibri"/>
                <a:cs typeface="Calibri"/>
              </a:rPr>
              <a:t> </a:t>
            </a:r>
            <a:r>
              <a:rPr sz="2400" spc="-10" dirty="0">
                <a:latin typeface="Calibri"/>
                <a:cs typeface="Calibri"/>
              </a:rPr>
              <a:t>or</a:t>
            </a:r>
            <a:r>
              <a:rPr sz="2400" dirty="0">
                <a:latin typeface="Calibri"/>
                <a:cs typeface="Calibri"/>
              </a:rPr>
              <a:t> </a:t>
            </a:r>
            <a:r>
              <a:rPr sz="2400" spc="-10" dirty="0">
                <a:latin typeface="Calibri"/>
                <a:cs typeface="Calibri"/>
              </a:rPr>
              <a:t>straining,</a:t>
            </a:r>
            <a:r>
              <a:rPr sz="2400" spc="-15" dirty="0">
                <a:latin typeface="Calibri"/>
                <a:cs typeface="Calibri"/>
              </a:rPr>
              <a:t> </a:t>
            </a:r>
            <a:r>
              <a:rPr sz="2400" dirty="0">
                <a:latin typeface="Calibri"/>
                <a:cs typeface="Calibri"/>
              </a:rPr>
              <a:t>and</a:t>
            </a:r>
            <a:r>
              <a:rPr sz="2400" spc="-5" dirty="0">
                <a:latin typeface="Calibri"/>
                <a:cs typeface="Calibri"/>
              </a:rPr>
              <a:t> </a:t>
            </a:r>
            <a:r>
              <a:rPr sz="2400" spc="-10" dirty="0">
                <a:latin typeface="Calibri"/>
                <a:cs typeface="Calibri"/>
              </a:rPr>
              <a:t>improves</a:t>
            </a:r>
            <a:r>
              <a:rPr sz="2400" dirty="0">
                <a:latin typeface="Calibri"/>
                <a:cs typeface="Calibri"/>
              </a:rPr>
              <a:t> </a:t>
            </a:r>
            <a:r>
              <a:rPr sz="2400" spc="-5" dirty="0">
                <a:latin typeface="Calibri"/>
                <a:cs typeface="Calibri"/>
              </a:rPr>
              <a:t>on </a:t>
            </a:r>
            <a:r>
              <a:rPr sz="2400" spc="-525" dirty="0">
                <a:latin typeface="Calibri"/>
                <a:cs typeface="Calibri"/>
              </a:rPr>
              <a:t> </a:t>
            </a:r>
            <a:r>
              <a:rPr sz="2400" dirty="0">
                <a:latin typeface="Calibri"/>
                <a:cs typeface="Calibri"/>
              </a:rPr>
              <a:t>lying</a:t>
            </a:r>
            <a:r>
              <a:rPr sz="2400" spc="-20" dirty="0">
                <a:latin typeface="Calibri"/>
                <a:cs typeface="Calibri"/>
              </a:rPr>
              <a:t> </a:t>
            </a:r>
            <a:r>
              <a:rPr sz="2400" spc="-5" dirty="0">
                <a:latin typeface="Calibri"/>
                <a:cs typeface="Calibri"/>
              </a:rPr>
              <a:t>down.</a:t>
            </a:r>
            <a:endParaRPr sz="2400">
              <a:latin typeface="Calibri"/>
              <a:cs typeface="Calibri"/>
            </a:endParaRPr>
          </a:p>
          <a:p>
            <a:pPr marL="355600" indent="-342900">
              <a:lnSpc>
                <a:spcPct val="100000"/>
              </a:lnSpc>
              <a:spcBef>
                <a:spcPts val="5"/>
              </a:spcBef>
              <a:buFont typeface="Wingdings"/>
              <a:buChar char=""/>
              <a:tabLst>
                <a:tab pos="355600" algn="l"/>
              </a:tabLst>
            </a:pPr>
            <a:r>
              <a:rPr sz="2400" spc="-5" dirty="0">
                <a:latin typeface="Calibri"/>
                <a:cs typeface="Calibri"/>
              </a:rPr>
              <a:t>Generally</a:t>
            </a:r>
            <a:r>
              <a:rPr sz="2400" spc="-15" dirty="0">
                <a:latin typeface="Calibri"/>
                <a:cs typeface="Calibri"/>
              </a:rPr>
              <a:t> </a:t>
            </a:r>
            <a:r>
              <a:rPr sz="2400" spc="-5" dirty="0">
                <a:latin typeface="Calibri"/>
                <a:cs typeface="Calibri"/>
              </a:rPr>
              <a:t>lasts</a:t>
            </a:r>
            <a:r>
              <a:rPr sz="2400" spc="-10" dirty="0">
                <a:latin typeface="Calibri"/>
                <a:cs typeface="Calibri"/>
              </a:rPr>
              <a:t> </a:t>
            </a:r>
            <a:r>
              <a:rPr sz="2400" spc="-5" dirty="0">
                <a:solidFill>
                  <a:srgbClr val="006FC0"/>
                </a:solidFill>
                <a:latin typeface="Calibri"/>
                <a:cs typeface="Calibri"/>
              </a:rPr>
              <a:t>1–2</a:t>
            </a:r>
            <a:r>
              <a:rPr sz="2400" spc="-10" dirty="0">
                <a:solidFill>
                  <a:srgbClr val="006FC0"/>
                </a:solidFill>
                <a:latin typeface="Calibri"/>
                <a:cs typeface="Calibri"/>
              </a:rPr>
              <a:t> </a:t>
            </a:r>
            <a:r>
              <a:rPr sz="2400" spc="-20" dirty="0">
                <a:solidFill>
                  <a:srgbClr val="006FC0"/>
                </a:solidFill>
                <a:latin typeface="Calibri"/>
                <a:cs typeface="Calibri"/>
              </a:rPr>
              <a:t>days</a:t>
            </a:r>
            <a:r>
              <a:rPr sz="2400" spc="-5" dirty="0">
                <a:solidFill>
                  <a:srgbClr val="006FC0"/>
                </a:solidFill>
                <a:latin typeface="Calibri"/>
                <a:cs typeface="Calibri"/>
              </a:rPr>
              <a:t> </a:t>
            </a:r>
            <a:r>
              <a:rPr sz="2400" spc="-5" dirty="0">
                <a:latin typeface="Calibri"/>
                <a:cs typeface="Calibri"/>
              </a:rPr>
              <a:t>but</a:t>
            </a:r>
            <a:r>
              <a:rPr sz="2400" spc="-10" dirty="0">
                <a:latin typeface="Calibri"/>
                <a:cs typeface="Calibri"/>
              </a:rPr>
              <a:t> </a:t>
            </a:r>
            <a:r>
              <a:rPr sz="2400" spc="-20" dirty="0">
                <a:latin typeface="Calibri"/>
                <a:cs typeface="Calibri"/>
              </a:rPr>
              <a:t>may</a:t>
            </a:r>
            <a:r>
              <a:rPr sz="2400" spc="-10" dirty="0">
                <a:latin typeface="Calibri"/>
                <a:cs typeface="Calibri"/>
              </a:rPr>
              <a:t> </a:t>
            </a:r>
            <a:r>
              <a:rPr sz="2400" spc="-15" dirty="0">
                <a:latin typeface="Calibri"/>
                <a:cs typeface="Calibri"/>
              </a:rPr>
              <a:t>persist </a:t>
            </a:r>
            <a:r>
              <a:rPr sz="2400" spc="-20" dirty="0">
                <a:latin typeface="Calibri"/>
                <a:cs typeface="Calibri"/>
              </a:rPr>
              <a:t>for</a:t>
            </a:r>
            <a:r>
              <a:rPr sz="2400" spc="-5" dirty="0">
                <a:latin typeface="Calibri"/>
                <a:cs typeface="Calibri"/>
              </a:rPr>
              <a:t> </a:t>
            </a:r>
            <a:r>
              <a:rPr sz="2400" spc="-10" dirty="0">
                <a:latin typeface="Calibri"/>
                <a:cs typeface="Calibri"/>
              </a:rPr>
              <a:t>months</a:t>
            </a:r>
            <a:endParaRPr sz="2400">
              <a:latin typeface="Calibri"/>
              <a:cs typeface="Calibri"/>
            </a:endParaRPr>
          </a:p>
          <a:p>
            <a:pPr marL="355600" marR="138430" indent="-342900">
              <a:lnSpc>
                <a:spcPct val="100000"/>
              </a:lnSpc>
              <a:buFont typeface="Wingdings"/>
              <a:buChar char=""/>
              <a:tabLst>
                <a:tab pos="355600" algn="l"/>
              </a:tabLst>
            </a:pPr>
            <a:r>
              <a:rPr sz="2400" spc="-10" dirty="0">
                <a:latin typeface="Calibri"/>
                <a:cs typeface="Calibri"/>
              </a:rPr>
              <a:t>Associated</a:t>
            </a:r>
            <a:r>
              <a:rPr sz="2400" dirty="0">
                <a:latin typeface="Calibri"/>
                <a:cs typeface="Calibri"/>
              </a:rPr>
              <a:t> </a:t>
            </a:r>
            <a:r>
              <a:rPr sz="2400" spc="-15" dirty="0">
                <a:latin typeface="Calibri"/>
                <a:cs typeface="Calibri"/>
              </a:rPr>
              <a:t>symptoms </a:t>
            </a:r>
            <a:r>
              <a:rPr sz="2400" dirty="0">
                <a:latin typeface="Calibri"/>
                <a:cs typeface="Calibri"/>
              </a:rPr>
              <a:t>include</a:t>
            </a:r>
            <a:r>
              <a:rPr sz="2400" spc="-5" dirty="0">
                <a:latin typeface="Calibri"/>
                <a:cs typeface="Calibri"/>
              </a:rPr>
              <a:t> </a:t>
            </a:r>
            <a:r>
              <a:rPr sz="2400" b="1" dirty="0">
                <a:solidFill>
                  <a:srgbClr val="006FC0"/>
                </a:solidFill>
                <a:latin typeface="Calibri"/>
                <a:cs typeface="Calibri"/>
              </a:rPr>
              <a:t>neck</a:t>
            </a:r>
            <a:r>
              <a:rPr sz="2400" b="1" spc="10" dirty="0">
                <a:solidFill>
                  <a:srgbClr val="006FC0"/>
                </a:solidFill>
                <a:latin typeface="Calibri"/>
                <a:cs typeface="Calibri"/>
              </a:rPr>
              <a:t> </a:t>
            </a:r>
            <a:r>
              <a:rPr sz="2400" b="1" spc="-10" dirty="0">
                <a:solidFill>
                  <a:srgbClr val="006FC0"/>
                </a:solidFill>
                <a:latin typeface="Calibri"/>
                <a:cs typeface="Calibri"/>
              </a:rPr>
              <a:t>stiffness,</a:t>
            </a:r>
            <a:r>
              <a:rPr sz="2400" b="1" spc="30" dirty="0">
                <a:solidFill>
                  <a:srgbClr val="006FC0"/>
                </a:solidFill>
                <a:latin typeface="Calibri"/>
                <a:cs typeface="Calibri"/>
              </a:rPr>
              <a:t> </a:t>
            </a:r>
            <a:r>
              <a:rPr sz="2400" b="1" spc="-5" dirty="0">
                <a:solidFill>
                  <a:srgbClr val="006FC0"/>
                </a:solidFill>
                <a:latin typeface="Calibri"/>
                <a:cs typeface="Calibri"/>
              </a:rPr>
              <a:t>nausea,</a:t>
            </a:r>
            <a:r>
              <a:rPr sz="2400" b="1" spc="20" dirty="0">
                <a:solidFill>
                  <a:srgbClr val="006FC0"/>
                </a:solidFill>
                <a:latin typeface="Calibri"/>
                <a:cs typeface="Calibri"/>
              </a:rPr>
              <a:t> </a:t>
            </a:r>
            <a:r>
              <a:rPr sz="2400" b="1" dirty="0">
                <a:solidFill>
                  <a:srgbClr val="006FC0"/>
                </a:solidFill>
                <a:latin typeface="Calibri"/>
                <a:cs typeface="Calibri"/>
              </a:rPr>
              <a:t>vomiting,</a:t>
            </a:r>
            <a:r>
              <a:rPr sz="2400" b="1" spc="5" dirty="0">
                <a:solidFill>
                  <a:srgbClr val="006FC0"/>
                </a:solidFill>
                <a:latin typeface="Calibri"/>
                <a:cs typeface="Calibri"/>
              </a:rPr>
              <a:t> </a:t>
            </a:r>
            <a:r>
              <a:rPr sz="2400" b="1" spc="-5" dirty="0">
                <a:solidFill>
                  <a:srgbClr val="006FC0"/>
                </a:solidFill>
                <a:latin typeface="Calibri"/>
                <a:cs typeface="Calibri"/>
              </a:rPr>
              <a:t>visual</a:t>
            </a:r>
            <a:r>
              <a:rPr sz="2400" b="1" spc="5" dirty="0">
                <a:solidFill>
                  <a:srgbClr val="006FC0"/>
                </a:solidFill>
                <a:latin typeface="Calibri"/>
                <a:cs typeface="Calibri"/>
              </a:rPr>
              <a:t> </a:t>
            </a:r>
            <a:r>
              <a:rPr sz="2400" b="1" spc="-10" dirty="0">
                <a:solidFill>
                  <a:srgbClr val="006FC0"/>
                </a:solidFill>
                <a:latin typeface="Calibri"/>
                <a:cs typeface="Calibri"/>
              </a:rPr>
              <a:t>disturbances, </a:t>
            </a:r>
            <a:r>
              <a:rPr sz="2400" b="1" spc="-530" dirty="0">
                <a:solidFill>
                  <a:srgbClr val="006FC0"/>
                </a:solidFill>
                <a:latin typeface="Calibri"/>
                <a:cs typeface="Calibri"/>
              </a:rPr>
              <a:t> </a:t>
            </a:r>
            <a:r>
              <a:rPr sz="2400" b="1" spc="-5" dirty="0">
                <a:solidFill>
                  <a:srgbClr val="006FC0"/>
                </a:solidFill>
                <a:latin typeface="Calibri"/>
                <a:cs typeface="Calibri"/>
              </a:rPr>
              <a:t>photophobia,</a:t>
            </a:r>
            <a:r>
              <a:rPr sz="2400" b="1" dirty="0">
                <a:solidFill>
                  <a:srgbClr val="006FC0"/>
                </a:solidFill>
                <a:latin typeface="Calibri"/>
                <a:cs typeface="Calibri"/>
              </a:rPr>
              <a:t> and</a:t>
            </a:r>
            <a:r>
              <a:rPr sz="2400" b="1" spc="-10" dirty="0">
                <a:solidFill>
                  <a:srgbClr val="006FC0"/>
                </a:solidFill>
                <a:latin typeface="Calibri"/>
                <a:cs typeface="Calibri"/>
              </a:rPr>
              <a:t> </a:t>
            </a:r>
            <a:r>
              <a:rPr sz="2400" b="1" spc="-5" dirty="0">
                <a:solidFill>
                  <a:srgbClr val="006FC0"/>
                </a:solidFill>
                <a:latin typeface="Calibri"/>
                <a:cs typeface="Calibri"/>
              </a:rPr>
              <a:t>auditory</a:t>
            </a:r>
            <a:r>
              <a:rPr sz="2400" b="1" dirty="0">
                <a:solidFill>
                  <a:srgbClr val="006FC0"/>
                </a:solidFill>
                <a:latin typeface="Calibri"/>
                <a:cs typeface="Calibri"/>
              </a:rPr>
              <a:t> </a:t>
            </a:r>
            <a:r>
              <a:rPr sz="2400" b="1" spc="-10" dirty="0">
                <a:solidFill>
                  <a:srgbClr val="006FC0"/>
                </a:solidFill>
                <a:latin typeface="Calibri"/>
                <a:cs typeface="Calibri"/>
              </a:rPr>
              <a:t>symptoms</a:t>
            </a:r>
            <a:r>
              <a:rPr sz="2400" spc="-10" dirty="0">
                <a:solidFill>
                  <a:srgbClr val="006FC0"/>
                </a:solidFill>
                <a:latin typeface="Calibri"/>
                <a:cs typeface="Calibri"/>
              </a:rPr>
              <a:t>.</a:t>
            </a:r>
            <a:endParaRPr sz="2400">
              <a:latin typeface="Calibri"/>
              <a:cs typeface="Calibri"/>
            </a:endParaRPr>
          </a:p>
          <a:p>
            <a:pPr>
              <a:lnSpc>
                <a:spcPct val="100000"/>
              </a:lnSpc>
              <a:spcBef>
                <a:spcPts val="50"/>
              </a:spcBef>
            </a:pPr>
            <a:endParaRPr sz="1900">
              <a:latin typeface="Calibri"/>
              <a:cs typeface="Calibri"/>
            </a:endParaRPr>
          </a:p>
          <a:p>
            <a:pPr marL="355600" indent="-342900">
              <a:lnSpc>
                <a:spcPct val="100000"/>
              </a:lnSpc>
              <a:spcBef>
                <a:spcPts val="5"/>
              </a:spcBef>
              <a:buFont typeface="Wingdings"/>
              <a:buChar char=""/>
              <a:tabLst>
                <a:tab pos="355600" algn="l"/>
              </a:tabLst>
            </a:pPr>
            <a:r>
              <a:rPr sz="2800" b="1" spc="-30" dirty="0">
                <a:solidFill>
                  <a:srgbClr val="2E5496"/>
                </a:solidFill>
                <a:latin typeface="Calibri"/>
                <a:cs typeface="Calibri"/>
              </a:rPr>
              <a:t>Treatment</a:t>
            </a:r>
            <a:endParaRPr sz="2800">
              <a:latin typeface="Calibri"/>
              <a:cs typeface="Calibri"/>
            </a:endParaRPr>
          </a:p>
          <a:p>
            <a:pPr marL="812165" lvl="1" indent="-342900">
              <a:lnSpc>
                <a:spcPct val="100000"/>
              </a:lnSpc>
              <a:spcBef>
                <a:spcPts val="25"/>
              </a:spcBef>
              <a:buFont typeface="Arial MT"/>
              <a:buChar char="•"/>
              <a:tabLst>
                <a:tab pos="812165" algn="l"/>
                <a:tab pos="812800" algn="l"/>
              </a:tabLst>
            </a:pPr>
            <a:r>
              <a:rPr sz="2400" spc="-10" dirty="0">
                <a:latin typeface="Calibri"/>
                <a:cs typeface="Calibri"/>
              </a:rPr>
              <a:t>Supportive</a:t>
            </a:r>
            <a:r>
              <a:rPr sz="2400" spc="-30" dirty="0">
                <a:latin typeface="Calibri"/>
                <a:cs typeface="Calibri"/>
              </a:rPr>
              <a:t> </a:t>
            </a:r>
            <a:r>
              <a:rPr sz="2400" spc="-15" dirty="0">
                <a:latin typeface="Calibri"/>
                <a:cs typeface="Calibri"/>
              </a:rPr>
              <a:t>care</a:t>
            </a:r>
            <a:endParaRPr sz="2400">
              <a:latin typeface="Calibri"/>
              <a:cs typeface="Calibri"/>
            </a:endParaRPr>
          </a:p>
          <a:p>
            <a:pPr marL="812165" lvl="1" indent="-342900">
              <a:lnSpc>
                <a:spcPct val="100000"/>
              </a:lnSpc>
              <a:buFont typeface="Arial MT"/>
              <a:buChar char="•"/>
              <a:tabLst>
                <a:tab pos="812165" algn="l"/>
                <a:tab pos="812800" algn="l"/>
              </a:tabLst>
            </a:pPr>
            <a:r>
              <a:rPr sz="2400" spc="-15" dirty="0">
                <a:latin typeface="Calibri"/>
                <a:cs typeface="Calibri"/>
              </a:rPr>
              <a:t>Oral</a:t>
            </a:r>
            <a:r>
              <a:rPr sz="2400" spc="-45" dirty="0">
                <a:latin typeface="Calibri"/>
                <a:cs typeface="Calibri"/>
              </a:rPr>
              <a:t> </a:t>
            </a:r>
            <a:r>
              <a:rPr sz="2400" spc="-5" dirty="0">
                <a:latin typeface="Calibri"/>
                <a:cs typeface="Calibri"/>
              </a:rPr>
              <a:t>analgesics</a:t>
            </a:r>
            <a:endParaRPr sz="2400">
              <a:latin typeface="Calibri"/>
              <a:cs typeface="Calibri"/>
            </a:endParaRPr>
          </a:p>
          <a:p>
            <a:pPr marL="812165" lvl="1" indent="-342900">
              <a:lnSpc>
                <a:spcPct val="100000"/>
              </a:lnSpc>
              <a:buFont typeface="Arial MT"/>
              <a:buChar char="•"/>
              <a:tabLst>
                <a:tab pos="812165" algn="l"/>
                <a:tab pos="812800" algn="l"/>
              </a:tabLst>
            </a:pPr>
            <a:r>
              <a:rPr sz="2400" spc="-5" dirty="0">
                <a:latin typeface="Calibri"/>
                <a:cs typeface="Calibri"/>
              </a:rPr>
              <a:t>Generous</a:t>
            </a:r>
            <a:r>
              <a:rPr sz="2400" spc="-40" dirty="0">
                <a:latin typeface="Calibri"/>
                <a:cs typeface="Calibri"/>
              </a:rPr>
              <a:t> </a:t>
            </a:r>
            <a:r>
              <a:rPr sz="2400" spc="-5" dirty="0">
                <a:latin typeface="Calibri"/>
                <a:cs typeface="Calibri"/>
              </a:rPr>
              <a:t>fluid</a:t>
            </a:r>
            <a:r>
              <a:rPr sz="2400" spc="-25" dirty="0">
                <a:latin typeface="Calibri"/>
                <a:cs typeface="Calibri"/>
              </a:rPr>
              <a:t> </a:t>
            </a:r>
            <a:r>
              <a:rPr sz="2400" spc="-20" dirty="0">
                <a:latin typeface="Calibri"/>
                <a:cs typeface="Calibri"/>
              </a:rPr>
              <a:t>intake</a:t>
            </a:r>
            <a:endParaRPr sz="2400">
              <a:latin typeface="Calibri"/>
              <a:cs typeface="Calibri"/>
            </a:endParaRPr>
          </a:p>
          <a:p>
            <a:pPr marL="812165" lvl="1" indent="-342900">
              <a:lnSpc>
                <a:spcPct val="100000"/>
              </a:lnSpc>
              <a:buFont typeface="Arial MT"/>
              <a:buChar char="•"/>
              <a:tabLst>
                <a:tab pos="812165" algn="l"/>
                <a:tab pos="812800" algn="l"/>
              </a:tabLst>
            </a:pPr>
            <a:r>
              <a:rPr sz="2400" dirty="0">
                <a:latin typeface="Calibri"/>
                <a:cs typeface="Calibri"/>
              </a:rPr>
              <a:t>Bed</a:t>
            </a:r>
            <a:r>
              <a:rPr sz="2400" spc="-55" dirty="0">
                <a:latin typeface="Calibri"/>
                <a:cs typeface="Calibri"/>
              </a:rPr>
              <a:t> </a:t>
            </a:r>
            <a:r>
              <a:rPr sz="2400" spc="-15" dirty="0">
                <a:latin typeface="Calibri"/>
                <a:cs typeface="Calibri"/>
              </a:rPr>
              <a:t>rest</a:t>
            </a:r>
            <a:endParaRPr sz="2400">
              <a:latin typeface="Calibri"/>
              <a:cs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77514" y="851661"/>
            <a:ext cx="421005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C00000"/>
                </a:solidFill>
                <a:latin typeface="Calibri"/>
                <a:cs typeface="Calibri"/>
              </a:rPr>
              <a:t>postpartum</a:t>
            </a:r>
            <a:r>
              <a:rPr sz="3600" b="1" spc="-90" dirty="0">
                <a:solidFill>
                  <a:srgbClr val="C00000"/>
                </a:solidFill>
                <a:latin typeface="Calibri"/>
                <a:cs typeface="Calibri"/>
              </a:rPr>
              <a:t> </a:t>
            </a:r>
            <a:r>
              <a:rPr sz="3600" b="1" dirty="0">
                <a:solidFill>
                  <a:srgbClr val="C00000"/>
                </a:solidFill>
                <a:latin typeface="Calibri"/>
                <a:cs typeface="Calibri"/>
              </a:rPr>
              <a:t>headache</a:t>
            </a:r>
            <a:endParaRPr sz="3600">
              <a:latin typeface="Calibri"/>
              <a:cs typeface="Calibri"/>
            </a:endParaRPr>
          </a:p>
        </p:txBody>
      </p:sp>
      <p:sp>
        <p:nvSpPr>
          <p:cNvPr id="3" name="object 3"/>
          <p:cNvSpPr txBox="1"/>
          <p:nvPr/>
        </p:nvSpPr>
        <p:spPr>
          <a:xfrm>
            <a:off x="986129" y="1761489"/>
            <a:ext cx="10226675" cy="3866515"/>
          </a:xfrm>
          <a:prstGeom prst="rect">
            <a:avLst/>
          </a:prstGeom>
        </p:spPr>
        <p:txBody>
          <a:bodyPr vert="horz" wrap="square" lIns="0" tIns="12065" rIns="0" bIns="0" rtlCol="0">
            <a:spAutoFit/>
          </a:bodyPr>
          <a:lstStyle/>
          <a:p>
            <a:pPr marL="469900" indent="-457834">
              <a:lnSpc>
                <a:spcPct val="100000"/>
              </a:lnSpc>
              <a:spcBef>
                <a:spcPts val="95"/>
              </a:spcBef>
              <a:buFont typeface="Wingdings"/>
              <a:buChar char=""/>
              <a:tabLst>
                <a:tab pos="469900" algn="l"/>
                <a:tab pos="470534" algn="l"/>
              </a:tabLst>
            </a:pPr>
            <a:r>
              <a:rPr sz="2800" spc="-10" dirty="0">
                <a:latin typeface="Calibri"/>
                <a:cs typeface="Calibri"/>
              </a:rPr>
              <a:t>headache</a:t>
            </a:r>
            <a:r>
              <a:rPr sz="2800" spc="10" dirty="0">
                <a:latin typeface="Calibri"/>
                <a:cs typeface="Calibri"/>
              </a:rPr>
              <a:t> </a:t>
            </a:r>
            <a:r>
              <a:rPr sz="2800" spc="-5" dirty="0">
                <a:latin typeface="Calibri"/>
                <a:cs typeface="Calibri"/>
              </a:rPr>
              <a:t>in</a:t>
            </a:r>
            <a:r>
              <a:rPr sz="2800" dirty="0">
                <a:latin typeface="Calibri"/>
                <a:cs typeface="Calibri"/>
              </a:rPr>
              <a:t> </a:t>
            </a:r>
            <a:r>
              <a:rPr sz="2800" spc="-5" dirty="0">
                <a:latin typeface="Calibri"/>
                <a:cs typeface="Calibri"/>
              </a:rPr>
              <a:t>the</a:t>
            </a:r>
            <a:r>
              <a:rPr sz="2800" spc="5" dirty="0">
                <a:latin typeface="Calibri"/>
                <a:cs typeface="Calibri"/>
              </a:rPr>
              <a:t> </a:t>
            </a:r>
            <a:r>
              <a:rPr sz="2800" spc="-25" dirty="0">
                <a:latin typeface="Calibri"/>
                <a:cs typeface="Calibri"/>
              </a:rPr>
              <a:t>first</a:t>
            </a:r>
            <a:r>
              <a:rPr sz="2800" spc="35" dirty="0">
                <a:latin typeface="Calibri"/>
                <a:cs typeface="Calibri"/>
              </a:rPr>
              <a:t> </a:t>
            </a:r>
            <a:r>
              <a:rPr sz="2800" b="1" spc="-5" dirty="0">
                <a:latin typeface="Calibri"/>
                <a:cs typeface="Calibri"/>
              </a:rPr>
              <a:t>6</a:t>
            </a:r>
            <a:r>
              <a:rPr sz="2800" b="1" spc="10" dirty="0">
                <a:latin typeface="Calibri"/>
                <a:cs typeface="Calibri"/>
              </a:rPr>
              <a:t> </a:t>
            </a:r>
            <a:r>
              <a:rPr sz="2800" b="1" spc="-15" dirty="0">
                <a:latin typeface="Calibri"/>
                <a:cs typeface="Calibri"/>
              </a:rPr>
              <a:t>weeks</a:t>
            </a:r>
            <a:r>
              <a:rPr sz="2800" b="1" spc="30" dirty="0">
                <a:latin typeface="Calibri"/>
                <a:cs typeface="Calibri"/>
              </a:rPr>
              <a:t> </a:t>
            </a:r>
            <a:r>
              <a:rPr sz="2800" spc="-10" dirty="0">
                <a:latin typeface="Calibri"/>
                <a:cs typeface="Calibri"/>
              </a:rPr>
              <a:t>after</a:t>
            </a:r>
            <a:r>
              <a:rPr sz="2800" dirty="0">
                <a:latin typeface="Calibri"/>
                <a:cs typeface="Calibri"/>
              </a:rPr>
              <a:t> </a:t>
            </a:r>
            <a:r>
              <a:rPr sz="2800" spc="-10" dirty="0">
                <a:latin typeface="Calibri"/>
                <a:cs typeface="Calibri"/>
              </a:rPr>
              <a:t>delivery</a:t>
            </a:r>
            <a:endParaRPr sz="2800">
              <a:latin typeface="Calibri"/>
              <a:cs typeface="Calibri"/>
            </a:endParaRPr>
          </a:p>
          <a:p>
            <a:pPr>
              <a:lnSpc>
                <a:spcPct val="100000"/>
              </a:lnSpc>
              <a:buChar char=""/>
            </a:pPr>
            <a:endParaRPr sz="2750">
              <a:latin typeface="Calibri"/>
              <a:cs typeface="Calibri"/>
            </a:endParaRPr>
          </a:p>
          <a:p>
            <a:pPr marL="469900" marR="5080" indent="-457834">
              <a:lnSpc>
                <a:spcPct val="100000"/>
              </a:lnSpc>
              <a:spcBef>
                <a:spcPts val="5"/>
              </a:spcBef>
              <a:buFont typeface="Wingdings"/>
              <a:buChar char=""/>
              <a:tabLst>
                <a:tab pos="469900" algn="l"/>
                <a:tab pos="470534" algn="l"/>
              </a:tabLst>
            </a:pPr>
            <a:r>
              <a:rPr sz="2800" spc="-5" dirty="0">
                <a:latin typeface="Calibri"/>
                <a:cs typeface="Calibri"/>
              </a:rPr>
              <a:t>It is</a:t>
            </a:r>
            <a:r>
              <a:rPr sz="2800" dirty="0">
                <a:latin typeface="Calibri"/>
                <a:cs typeface="Calibri"/>
              </a:rPr>
              <a:t> </a:t>
            </a:r>
            <a:r>
              <a:rPr sz="2800" spc="-5" dirty="0">
                <a:latin typeface="Calibri"/>
                <a:cs typeface="Calibri"/>
              </a:rPr>
              <a:t>one</a:t>
            </a:r>
            <a:r>
              <a:rPr sz="2800" dirty="0">
                <a:latin typeface="Calibri"/>
                <a:cs typeface="Calibri"/>
              </a:rPr>
              <a:t> </a:t>
            </a:r>
            <a:r>
              <a:rPr sz="2800" spc="-5" dirty="0">
                <a:latin typeface="Calibri"/>
                <a:cs typeface="Calibri"/>
              </a:rPr>
              <a:t>of the</a:t>
            </a:r>
            <a:r>
              <a:rPr sz="2800" spc="5" dirty="0">
                <a:latin typeface="Calibri"/>
                <a:cs typeface="Calibri"/>
              </a:rPr>
              <a:t> </a:t>
            </a:r>
            <a:r>
              <a:rPr sz="2800" spc="-15" dirty="0">
                <a:latin typeface="Calibri"/>
                <a:cs typeface="Calibri"/>
              </a:rPr>
              <a:t>most</a:t>
            </a:r>
            <a:r>
              <a:rPr sz="2800" spc="15" dirty="0">
                <a:latin typeface="Calibri"/>
                <a:cs typeface="Calibri"/>
              </a:rPr>
              <a:t> </a:t>
            </a:r>
            <a:r>
              <a:rPr sz="2800" spc="-10" dirty="0">
                <a:latin typeface="Calibri"/>
                <a:cs typeface="Calibri"/>
              </a:rPr>
              <a:t>common</a:t>
            </a:r>
            <a:r>
              <a:rPr sz="2800" spc="10" dirty="0">
                <a:latin typeface="Calibri"/>
                <a:cs typeface="Calibri"/>
              </a:rPr>
              <a:t> </a:t>
            </a:r>
            <a:r>
              <a:rPr sz="2800" spc="-20" dirty="0">
                <a:latin typeface="Calibri"/>
                <a:cs typeface="Calibri"/>
              </a:rPr>
              <a:t>symptoms</a:t>
            </a:r>
            <a:r>
              <a:rPr sz="2800" spc="25" dirty="0">
                <a:latin typeface="Calibri"/>
                <a:cs typeface="Calibri"/>
              </a:rPr>
              <a:t> </a:t>
            </a:r>
            <a:r>
              <a:rPr sz="2800" spc="-5" dirty="0">
                <a:latin typeface="Calibri"/>
                <a:cs typeface="Calibri"/>
              </a:rPr>
              <a:t>with</a:t>
            </a:r>
            <a:r>
              <a:rPr sz="2800" dirty="0">
                <a:latin typeface="Calibri"/>
                <a:cs typeface="Calibri"/>
              </a:rPr>
              <a:t> </a:t>
            </a:r>
            <a:r>
              <a:rPr sz="2800" spc="-5" dirty="0">
                <a:latin typeface="Calibri"/>
                <a:cs typeface="Calibri"/>
              </a:rPr>
              <a:t>up</a:t>
            </a:r>
            <a:r>
              <a:rPr sz="2800" spc="10" dirty="0">
                <a:latin typeface="Calibri"/>
                <a:cs typeface="Calibri"/>
              </a:rPr>
              <a:t> </a:t>
            </a:r>
            <a:r>
              <a:rPr sz="2800" spc="-20" dirty="0">
                <a:latin typeface="Calibri"/>
                <a:cs typeface="Calibri"/>
              </a:rPr>
              <a:t>to</a:t>
            </a:r>
            <a:r>
              <a:rPr sz="2800" spc="40" dirty="0">
                <a:latin typeface="Calibri"/>
                <a:cs typeface="Calibri"/>
              </a:rPr>
              <a:t> </a:t>
            </a:r>
            <a:r>
              <a:rPr sz="2800" spc="-5" dirty="0">
                <a:latin typeface="Calibri"/>
                <a:cs typeface="Calibri"/>
              </a:rPr>
              <a:t>39%</a:t>
            </a:r>
            <a:r>
              <a:rPr sz="2800" spc="15" dirty="0">
                <a:latin typeface="Calibri"/>
                <a:cs typeface="Calibri"/>
              </a:rPr>
              <a:t> </a:t>
            </a:r>
            <a:r>
              <a:rPr sz="2800" spc="-10" dirty="0">
                <a:latin typeface="Calibri"/>
                <a:cs typeface="Calibri"/>
              </a:rPr>
              <a:t>of </a:t>
            </a:r>
            <a:r>
              <a:rPr sz="2800" spc="-5" dirty="0">
                <a:latin typeface="Calibri"/>
                <a:cs typeface="Calibri"/>
              </a:rPr>
              <a:t> </a:t>
            </a:r>
            <a:r>
              <a:rPr sz="2800" spc="-10" dirty="0">
                <a:latin typeface="Calibri"/>
                <a:cs typeface="Calibri"/>
              </a:rPr>
              <a:t>postpartum</a:t>
            </a:r>
            <a:r>
              <a:rPr sz="2800" spc="35" dirty="0">
                <a:latin typeface="Calibri"/>
                <a:cs typeface="Calibri"/>
              </a:rPr>
              <a:t> </a:t>
            </a:r>
            <a:r>
              <a:rPr sz="2800" spc="-10" dirty="0">
                <a:latin typeface="Calibri"/>
                <a:cs typeface="Calibri"/>
              </a:rPr>
              <a:t>women</a:t>
            </a:r>
            <a:r>
              <a:rPr sz="2800" spc="5" dirty="0">
                <a:latin typeface="Calibri"/>
                <a:cs typeface="Calibri"/>
              </a:rPr>
              <a:t> </a:t>
            </a:r>
            <a:r>
              <a:rPr sz="2800" spc="-10" dirty="0">
                <a:latin typeface="Calibri"/>
                <a:cs typeface="Calibri"/>
              </a:rPr>
              <a:t>experiencing</a:t>
            </a:r>
            <a:r>
              <a:rPr sz="2800" spc="30" dirty="0">
                <a:latin typeface="Calibri"/>
                <a:cs typeface="Calibri"/>
              </a:rPr>
              <a:t> </a:t>
            </a:r>
            <a:r>
              <a:rPr sz="2800" spc="-10" dirty="0">
                <a:latin typeface="Calibri"/>
                <a:cs typeface="Calibri"/>
              </a:rPr>
              <a:t>headaches</a:t>
            </a:r>
            <a:r>
              <a:rPr sz="2800" spc="20" dirty="0">
                <a:latin typeface="Calibri"/>
                <a:cs typeface="Calibri"/>
              </a:rPr>
              <a:t> </a:t>
            </a:r>
            <a:r>
              <a:rPr sz="2800" spc="-5" dirty="0">
                <a:latin typeface="Calibri"/>
                <a:cs typeface="Calibri"/>
              </a:rPr>
              <a:t>in</a:t>
            </a:r>
            <a:r>
              <a:rPr sz="2800" spc="5" dirty="0">
                <a:latin typeface="Calibri"/>
                <a:cs typeface="Calibri"/>
              </a:rPr>
              <a:t> </a:t>
            </a:r>
            <a:r>
              <a:rPr sz="2800" spc="-5" dirty="0">
                <a:latin typeface="Calibri"/>
                <a:cs typeface="Calibri"/>
              </a:rPr>
              <a:t>the</a:t>
            </a:r>
            <a:r>
              <a:rPr sz="2800" spc="5" dirty="0">
                <a:latin typeface="Calibri"/>
                <a:cs typeface="Calibri"/>
              </a:rPr>
              <a:t> </a:t>
            </a:r>
            <a:r>
              <a:rPr sz="2800" spc="-25" dirty="0">
                <a:latin typeface="Calibri"/>
                <a:cs typeface="Calibri"/>
              </a:rPr>
              <a:t>first</a:t>
            </a:r>
            <a:r>
              <a:rPr sz="2800" spc="15" dirty="0">
                <a:latin typeface="Calibri"/>
                <a:cs typeface="Calibri"/>
              </a:rPr>
              <a:t> </a:t>
            </a:r>
            <a:r>
              <a:rPr sz="2800" spc="-10" dirty="0">
                <a:latin typeface="Calibri"/>
                <a:cs typeface="Calibri"/>
              </a:rPr>
              <a:t>postpartum </a:t>
            </a:r>
            <a:r>
              <a:rPr sz="2800" spc="-620" dirty="0">
                <a:latin typeface="Calibri"/>
                <a:cs typeface="Calibri"/>
              </a:rPr>
              <a:t> </a:t>
            </a:r>
            <a:r>
              <a:rPr sz="2800" spc="-10" dirty="0">
                <a:latin typeface="Calibri"/>
                <a:cs typeface="Calibri"/>
              </a:rPr>
              <a:t>week.</a:t>
            </a:r>
            <a:endParaRPr sz="2800">
              <a:latin typeface="Calibri"/>
              <a:cs typeface="Calibri"/>
            </a:endParaRPr>
          </a:p>
          <a:p>
            <a:pPr>
              <a:lnSpc>
                <a:spcPct val="100000"/>
              </a:lnSpc>
              <a:spcBef>
                <a:spcPts val="5"/>
              </a:spcBef>
              <a:buChar char=""/>
            </a:pPr>
            <a:endParaRPr sz="2750">
              <a:latin typeface="Calibri"/>
              <a:cs typeface="Calibri"/>
            </a:endParaRPr>
          </a:p>
          <a:p>
            <a:pPr marL="469900" marR="222885" indent="-457834">
              <a:lnSpc>
                <a:spcPct val="100000"/>
              </a:lnSpc>
              <a:buFont typeface="Wingdings"/>
              <a:buChar char=""/>
              <a:tabLst>
                <a:tab pos="469900" algn="l"/>
                <a:tab pos="470534" algn="l"/>
              </a:tabLst>
            </a:pPr>
            <a:r>
              <a:rPr sz="2800" b="1" spc="-5" dirty="0">
                <a:solidFill>
                  <a:srgbClr val="006FC0"/>
                </a:solidFill>
                <a:latin typeface="Calibri"/>
                <a:cs typeface="Calibri"/>
              </a:rPr>
              <a:t>Sudden</a:t>
            </a:r>
            <a:r>
              <a:rPr sz="2800" b="1" spc="10" dirty="0">
                <a:solidFill>
                  <a:srgbClr val="006FC0"/>
                </a:solidFill>
                <a:latin typeface="Calibri"/>
                <a:cs typeface="Calibri"/>
              </a:rPr>
              <a:t> </a:t>
            </a:r>
            <a:r>
              <a:rPr sz="2800" b="1" spc="-10" dirty="0">
                <a:solidFill>
                  <a:srgbClr val="006FC0"/>
                </a:solidFill>
                <a:latin typeface="Calibri"/>
                <a:cs typeface="Calibri"/>
              </a:rPr>
              <a:t>dips</a:t>
            </a:r>
            <a:r>
              <a:rPr sz="2800" b="1" spc="-5" dirty="0">
                <a:solidFill>
                  <a:srgbClr val="006FC0"/>
                </a:solidFill>
                <a:latin typeface="Calibri"/>
                <a:cs typeface="Calibri"/>
              </a:rPr>
              <a:t> in</a:t>
            </a:r>
            <a:r>
              <a:rPr sz="2800" b="1" spc="10" dirty="0">
                <a:solidFill>
                  <a:srgbClr val="006FC0"/>
                </a:solidFill>
                <a:latin typeface="Calibri"/>
                <a:cs typeface="Calibri"/>
              </a:rPr>
              <a:t> </a:t>
            </a:r>
            <a:r>
              <a:rPr sz="2800" b="1" spc="-20" dirty="0">
                <a:solidFill>
                  <a:srgbClr val="006FC0"/>
                </a:solidFill>
                <a:latin typeface="Calibri"/>
                <a:cs typeface="Calibri"/>
              </a:rPr>
              <a:t>estrogen,</a:t>
            </a:r>
            <a:r>
              <a:rPr sz="2800" b="1" spc="15" dirty="0">
                <a:solidFill>
                  <a:srgbClr val="006FC0"/>
                </a:solidFill>
                <a:latin typeface="Calibri"/>
                <a:cs typeface="Calibri"/>
              </a:rPr>
              <a:t> </a:t>
            </a:r>
            <a:r>
              <a:rPr sz="2800" b="1" spc="-20" dirty="0">
                <a:solidFill>
                  <a:srgbClr val="006FC0"/>
                </a:solidFill>
                <a:latin typeface="Calibri"/>
                <a:cs typeface="Calibri"/>
              </a:rPr>
              <a:t>hypercoagulability,</a:t>
            </a:r>
            <a:r>
              <a:rPr sz="2800" b="1" spc="55" dirty="0">
                <a:solidFill>
                  <a:srgbClr val="006FC0"/>
                </a:solidFill>
                <a:latin typeface="Calibri"/>
                <a:cs typeface="Calibri"/>
              </a:rPr>
              <a:t> </a:t>
            </a:r>
            <a:r>
              <a:rPr sz="2800" b="1" spc="-5" dirty="0">
                <a:solidFill>
                  <a:srgbClr val="006FC0"/>
                </a:solidFill>
                <a:latin typeface="Calibri"/>
                <a:cs typeface="Calibri"/>
              </a:rPr>
              <a:t>and</a:t>
            </a:r>
            <a:r>
              <a:rPr sz="2800" b="1" spc="5" dirty="0">
                <a:solidFill>
                  <a:srgbClr val="006FC0"/>
                </a:solidFill>
                <a:latin typeface="Calibri"/>
                <a:cs typeface="Calibri"/>
              </a:rPr>
              <a:t> </a:t>
            </a:r>
            <a:r>
              <a:rPr sz="2800" b="1" spc="-5" dirty="0">
                <a:solidFill>
                  <a:srgbClr val="006FC0"/>
                </a:solidFill>
                <a:latin typeface="Calibri"/>
                <a:cs typeface="Calibri"/>
              </a:rPr>
              <a:t>endothelial </a:t>
            </a:r>
            <a:r>
              <a:rPr sz="2800" b="1" dirty="0">
                <a:solidFill>
                  <a:srgbClr val="006FC0"/>
                </a:solidFill>
                <a:latin typeface="Calibri"/>
                <a:cs typeface="Calibri"/>
              </a:rPr>
              <a:t> </a:t>
            </a:r>
            <a:r>
              <a:rPr sz="2800" b="1" spc="-10" dirty="0">
                <a:solidFill>
                  <a:srgbClr val="006FC0"/>
                </a:solidFill>
                <a:latin typeface="Calibri"/>
                <a:cs typeface="Calibri"/>
              </a:rPr>
              <a:t>dysfunction</a:t>
            </a:r>
            <a:r>
              <a:rPr sz="2800" b="1" spc="5" dirty="0">
                <a:solidFill>
                  <a:srgbClr val="006FC0"/>
                </a:solidFill>
                <a:latin typeface="Calibri"/>
                <a:cs typeface="Calibri"/>
              </a:rPr>
              <a:t> </a:t>
            </a:r>
            <a:r>
              <a:rPr sz="2800" b="1" spc="-10" dirty="0">
                <a:solidFill>
                  <a:srgbClr val="006FC0"/>
                </a:solidFill>
                <a:latin typeface="Calibri"/>
                <a:cs typeface="Calibri"/>
              </a:rPr>
              <a:t>increase</a:t>
            </a:r>
            <a:r>
              <a:rPr sz="2800" b="1" spc="30" dirty="0">
                <a:solidFill>
                  <a:srgbClr val="006FC0"/>
                </a:solidFill>
                <a:latin typeface="Calibri"/>
                <a:cs typeface="Calibri"/>
              </a:rPr>
              <a:t> </a:t>
            </a:r>
            <a:r>
              <a:rPr sz="2800" b="1" spc="-5" dirty="0">
                <a:solidFill>
                  <a:srgbClr val="006FC0"/>
                </a:solidFill>
                <a:latin typeface="Calibri"/>
                <a:cs typeface="Calibri"/>
              </a:rPr>
              <a:t>the</a:t>
            </a:r>
            <a:r>
              <a:rPr sz="2800" b="1" spc="15" dirty="0">
                <a:solidFill>
                  <a:srgbClr val="006FC0"/>
                </a:solidFill>
                <a:latin typeface="Calibri"/>
                <a:cs typeface="Calibri"/>
              </a:rPr>
              <a:t> </a:t>
            </a:r>
            <a:r>
              <a:rPr sz="2800" b="1" spc="-15" dirty="0">
                <a:solidFill>
                  <a:srgbClr val="006FC0"/>
                </a:solidFill>
                <a:latin typeface="Calibri"/>
                <a:cs typeface="Calibri"/>
              </a:rPr>
              <a:t>likelihood</a:t>
            </a:r>
            <a:r>
              <a:rPr sz="2800" b="1" spc="30" dirty="0">
                <a:solidFill>
                  <a:srgbClr val="006FC0"/>
                </a:solidFill>
                <a:latin typeface="Calibri"/>
                <a:cs typeface="Calibri"/>
              </a:rPr>
              <a:t> </a:t>
            </a:r>
            <a:r>
              <a:rPr sz="2800" b="1" spc="-5" dirty="0">
                <a:solidFill>
                  <a:srgbClr val="006FC0"/>
                </a:solidFill>
                <a:latin typeface="Calibri"/>
                <a:cs typeface="Calibri"/>
              </a:rPr>
              <a:t>of</a:t>
            </a:r>
            <a:r>
              <a:rPr sz="2800" b="1" spc="10" dirty="0">
                <a:solidFill>
                  <a:srgbClr val="006FC0"/>
                </a:solidFill>
                <a:latin typeface="Calibri"/>
                <a:cs typeface="Calibri"/>
              </a:rPr>
              <a:t> </a:t>
            </a:r>
            <a:r>
              <a:rPr sz="2800" b="1" spc="-5" dirty="0">
                <a:solidFill>
                  <a:srgbClr val="006FC0"/>
                </a:solidFill>
                <a:latin typeface="Calibri"/>
                <a:cs typeface="Calibri"/>
              </a:rPr>
              <a:t>headache</a:t>
            </a:r>
            <a:r>
              <a:rPr sz="2800" b="1" spc="40" dirty="0">
                <a:solidFill>
                  <a:srgbClr val="006FC0"/>
                </a:solidFill>
                <a:latin typeface="Calibri"/>
                <a:cs typeface="Calibri"/>
              </a:rPr>
              <a:t> </a:t>
            </a:r>
            <a:r>
              <a:rPr sz="2800" b="1" spc="-15" dirty="0">
                <a:solidFill>
                  <a:srgbClr val="006FC0"/>
                </a:solidFill>
                <a:latin typeface="Calibri"/>
                <a:cs typeface="Calibri"/>
              </a:rPr>
              <a:t>disorders</a:t>
            </a:r>
            <a:r>
              <a:rPr sz="2800" b="1" spc="25" dirty="0">
                <a:solidFill>
                  <a:srgbClr val="006FC0"/>
                </a:solidFill>
                <a:latin typeface="Calibri"/>
                <a:cs typeface="Calibri"/>
              </a:rPr>
              <a:t> </a:t>
            </a:r>
            <a:r>
              <a:rPr sz="2800" b="1" spc="-5" dirty="0">
                <a:solidFill>
                  <a:srgbClr val="006FC0"/>
                </a:solidFill>
                <a:latin typeface="Calibri"/>
                <a:cs typeface="Calibri"/>
              </a:rPr>
              <a:t>during </a:t>
            </a:r>
            <a:r>
              <a:rPr sz="2800" b="1" spc="-620" dirty="0">
                <a:solidFill>
                  <a:srgbClr val="006FC0"/>
                </a:solidFill>
                <a:latin typeface="Calibri"/>
                <a:cs typeface="Calibri"/>
              </a:rPr>
              <a:t> </a:t>
            </a:r>
            <a:r>
              <a:rPr sz="2800" b="1" spc="-5" dirty="0">
                <a:solidFill>
                  <a:srgbClr val="006FC0"/>
                </a:solidFill>
                <a:latin typeface="Calibri"/>
                <a:cs typeface="Calibri"/>
              </a:rPr>
              <a:t>the</a:t>
            </a:r>
            <a:r>
              <a:rPr sz="2800" b="1" spc="5" dirty="0">
                <a:solidFill>
                  <a:srgbClr val="006FC0"/>
                </a:solidFill>
                <a:latin typeface="Calibri"/>
                <a:cs typeface="Calibri"/>
              </a:rPr>
              <a:t> </a:t>
            </a:r>
            <a:r>
              <a:rPr sz="2800" b="1" spc="-10" dirty="0">
                <a:solidFill>
                  <a:srgbClr val="006FC0"/>
                </a:solidFill>
                <a:latin typeface="Calibri"/>
                <a:cs typeface="Calibri"/>
              </a:rPr>
              <a:t>postpartum</a:t>
            </a:r>
            <a:r>
              <a:rPr sz="2800" b="1" spc="15" dirty="0">
                <a:solidFill>
                  <a:srgbClr val="006FC0"/>
                </a:solidFill>
                <a:latin typeface="Calibri"/>
                <a:cs typeface="Calibri"/>
              </a:rPr>
              <a:t> </a:t>
            </a:r>
            <a:r>
              <a:rPr sz="2800" b="1" spc="-5" dirty="0">
                <a:solidFill>
                  <a:srgbClr val="006FC0"/>
                </a:solidFill>
                <a:latin typeface="Calibri"/>
                <a:cs typeface="Calibri"/>
              </a:rPr>
              <a:t>period</a:t>
            </a:r>
            <a:endParaRPr sz="2800">
              <a:latin typeface="Calibri"/>
              <a:cs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488186" y="467105"/>
            <a:ext cx="9217660" cy="2307590"/>
          </a:xfrm>
          <a:prstGeom prst="rect">
            <a:avLst/>
          </a:prstGeom>
          <a:ln w="28575">
            <a:solidFill>
              <a:srgbClr val="006FC0"/>
            </a:solidFill>
          </a:ln>
        </p:spPr>
        <p:txBody>
          <a:bodyPr vert="horz" wrap="square" lIns="0" tIns="24130" rIns="0" bIns="0" rtlCol="0">
            <a:spAutoFit/>
          </a:bodyPr>
          <a:lstStyle/>
          <a:p>
            <a:pPr algn="ctr">
              <a:lnSpc>
                <a:spcPct val="100000"/>
              </a:lnSpc>
              <a:spcBef>
                <a:spcPts val="190"/>
              </a:spcBef>
            </a:pPr>
            <a:r>
              <a:rPr sz="2400" dirty="0">
                <a:latin typeface="Calibri"/>
                <a:cs typeface="Calibri"/>
              </a:rPr>
              <a:t>Get</a:t>
            </a:r>
            <a:r>
              <a:rPr sz="2400" spc="-55" dirty="0">
                <a:latin typeface="Calibri"/>
                <a:cs typeface="Calibri"/>
              </a:rPr>
              <a:t> </a:t>
            </a:r>
            <a:r>
              <a:rPr sz="2400" spc="-10" dirty="0">
                <a:latin typeface="Calibri"/>
                <a:cs typeface="Calibri"/>
              </a:rPr>
              <a:t>more</a:t>
            </a:r>
            <a:r>
              <a:rPr sz="2400" spc="-35" dirty="0">
                <a:latin typeface="Calibri"/>
                <a:cs typeface="Calibri"/>
              </a:rPr>
              <a:t> </a:t>
            </a:r>
            <a:r>
              <a:rPr sz="2400" spc="-5" dirty="0">
                <a:latin typeface="Calibri"/>
                <a:cs typeface="Calibri"/>
              </a:rPr>
              <a:t>sleep</a:t>
            </a:r>
            <a:endParaRPr sz="2400">
              <a:latin typeface="Calibri"/>
              <a:cs typeface="Calibri"/>
            </a:endParaRPr>
          </a:p>
          <a:p>
            <a:pPr marL="3133725" marR="3128645" algn="ctr">
              <a:lnSpc>
                <a:spcPct val="100000"/>
              </a:lnSpc>
              <a:spcBef>
                <a:spcPts val="5"/>
              </a:spcBef>
            </a:pPr>
            <a:r>
              <a:rPr sz="2400" spc="-20" dirty="0">
                <a:latin typeface="Calibri"/>
                <a:cs typeface="Calibri"/>
              </a:rPr>
              <a:t>Eat</a:t>
            </a:r>
            <a:r>
              <a:rPr sz="2400" spc="-45" dirty="0">
                <a:latin typeface="Calibri"/>
                <a:cs typeface="Calibri"/>
              </a:rPr>
              <a:t> </a:t>
            </a:r>
            <a:r>
              <a:rPr sz="2400" dirty="0">
                <a:latin typeface="Calibri"/>
                <a:cs typeface="Calibri"/>
              </a:rPr>
              <a:t>a</a:t>
            </a:r>
            <a:r>
              <a:rPr sz="2400" spc="-30" dirty="0">
                <a:latin typeface="Calibri"/>
                <a:cs typeface="Calibri"/>
              </a:rPr>
              <a:t> </a:t>
            </a:r>
            <a:r>
              <a:rPr sz="2400" spc="-5" dirty="0">
                <a:latin typeface="Calibri"/>
                <a:cs typeface="Calibri"/>
              </a:rPr>
              <a:t>well-balanced</a:t>
            </a:r>
            <a:r>
              <a:rPr sz="2400" spc="-35" dirty="0">
                <a:latin typeface="Calibri"/>
                <a:cs typeface="Calibri"/>
              </a:rPr>
              <a:t> </a:t>
            </a:r>
            <a:r>
              <a:rPr sz="2400" spc="-5" dirty="0">
                <a:latin typeface="Calibri"/>
                <a:cs typeface="Calibri"/>
              </a:rPr>
              <a:t>diet </a:t>
            </a:r>
            <a:r>
              <a:rPr sz="2400" spc="-525" dirty="0">
                <a:latin typeface="Calibri"/>
                <a:cs typeface="Calibri"/>
              </a:rPr>
              <a:t> </a:t>
            </a:r>
            <a:r>
              <a:rPr sz="2400" spc="-5" dirty="0">
                <a:latin typeface="Calibri"/>
                <a:cs typeface="Calibri"/>
              </a:rPr>
              <a:t>Drink</a:t>
            </a:r>
            <a:r>
              <a:rPr sz="2400" spc="-25" dirty="0">
                <a:latin typeface="Calibri"/>
                <a:cs typeface="Calibri"/>
              </a:rPr>
              <a:t> </a:t>
            </a:r>
            <a:r>
              <a:rPr sz="2400" spc="-10" dirty="0">
                <a:latin typeface="Calibri"/>
                <a:cs typeface="Calibri"/>
              </a:rPr>
              <a:t>more</a:t>
            </a:r>
            <a:r>
              <a:rPr sz="2400" spc="-5" dirty="0">
                <a:latin typeface="Calibri"/>
                <a:cs typeface="Calibri"/>
              </a:rPr>
              <a:t> </a:t>
            </a:r>
            <a:r>
              <a:rPr sz="2400" spc="-15" dirty="0">
                <a:latin typeface="Calibri"/>
                <a:cs typeface="Calibri"/>
              </a:rPr>
              <a:t>water</a:t>
            </a:r>
            <a:endParaRPr sz="2400">
              <a:latin typeface="Calibri"/>
              <a:cs typeface="Calibri"/>
            </a:endParaRPr>
          </a:p>
          <a:p>
            <a:pPr marL="2650490" marR="2644775" algn="ctr">
              <a:lnSpc>
                <a:spcPct val="100000"/>
              </a:lnSpc>
            </a:pPr>
            <a:r>
              <a:rPr sz="2400" spc="-5" dirty="0">
                <a:latin typeface="Calibri"/>
                <a:cs typeface="Calibri"/>
              </a:rPr>
              <a:t>Use </a:t>
            </a:r>
            <a:r>
              <a:rPr sz="2400" dirty="0">
                <a:latin typeface="Calibri"/>
                <a:cs typeface="Calibri"/>
              </a:rPr>
              <a:t>a </a:t>
            </a:r>
            <a:r>
              <a:rPr sz="2400" spc="-10" dirty="0">
                <a:latin typeface="Calibri"/>
                <a:cs typeface="Calibri"/>
              </a:rPr>
              <a:t>cool compress </a:t>
            </a:r>
            <a:r>
              <a:rPr sz="2400" spc="-5" dirty="0">
                <a:latin typeface="Calibri"/>
                <a:cs typeface="Calibri"/>
              </a:rPr>
              <a:t>or </a:t>
            </a:r>
            <a:r>
              <a:rPr sz="2400" dirty="0">
                <a:latin typeface="Calibri"/>
                <a:cs typeface="Calibri"/>
              </a:rPr>
              <a:t>ice </a:t>
            </a:r>
            <a:r>
              <a:rPr sz="2400" spc="-5" dirty="0">
                <a:latin typeface="Calibri"/>
                <a:cs typeface="Calibri"/>
              </a:rPr>
              <a:t>pack </a:t>
            </a:r>
            <a:r>
              <a:rPr sz="2400" spc="-535" dirty="0">
                <a:latin typeface="Calibri"/>
                <a:cs typeface="Calibri"/>
              </a:rPr>
              <a:t> </a:t>
            </a:r>
            <a:r>
              <a:rPr sz="2400" spc="-15" dirty="0">
                <a:latin typeface="Calibri"/>
                <a:cs typeface="Calibri"/>
              </a:rPr>
              <a:t>Rest</a:t>
            </a:r>
            <a:r>
              <a:rPr sz="2400" spc="-40" dirty="0">
                <a:latin typeface="Calibri"/>
                <a:cs typeface="Calibri"/>
              </a:rPr>
              <a:t> </a:t>
            </a:r>
            <a:r>
              <a:rPr sz="2400" dirty="0">
                <a:latin typeface="Calibri"/>
                <a:cs typeface="Calibri"/>
              </a:rPr>
              <a:t>in</a:t>
            </a:r>
            <a:r>
              <a:rPr sz="2400" spc="-10" dirty="0">
                <a:latin typeface="Calibri"/>
                <a:cs typeface="Calibri"/>
              </a:rPr>
              <a:t> </a:t>
            </a:r>
            <a:r>
              <a:rPr sz="2400" dirty="0">
                <a:latin typeface="Calibri"/>
                <a:cs typeface="Calibri"/>
              </a:rPr>
              <a:t>a</a:t>
            </a:r>
            <a:r>
              <a:rPr sz="2400" spc="-15" dirty="0">
                <a:latin typeface="Calibri"/>
                <a:cs typeface="Calibri"/>
              </a:rPr>
              <a:t> </a:t>
            </a:r>
            <a:r>
              <a:rPr sz="2400" spc="-5" dirty="0">
                <a:latin typeface="Calibri"/>
                <a:cs typeface="Calibri"/>
              </a:rPr>
              <a:t>dark</a:t>
            </a:r>
            <a:r>
              <a:rPr sz="2400" spc="-25" dirty="0">
                <a:latin typeface="Calibri"/>
                <a:cs typeface="Calibri"/>
              </a:rPr>
              <a:t> </a:t>
            </a:r>
            <a:r>
              <a:rPr sz="2400" dirty="0">
                <a:latin typeface="Calibri"/>
                <a:cs typeface="Calibri"/>
              </a:rPr>
              <a:t>and</a:t>
            </a:r>
            <a:r>
              <a:rPr sz="2400" spc="-15" dirty="0">
                <a:latin typeface="Calibri"/>
                <a:cs typeface="Calibri"/>
              </a:rPr>
              <a:t> </a:t>
            </a:r>
            <a:r>
              <a:rPr sz="2400" spc="-5" dirty="0">
                <a:latin typeface="Calibri"/>
                <a:cs typeface="Calibri"/>
              </a:rPr>
              <a:t>quiet</a:t>
            </a:r>
            <a:r>
              <a:rPr sz="2400" spc="-10" dirty="0">
                <a:latin typeface="Calibri"/>
                <a:cs typeface="Calibri"/>
              </a:rPr>
              <a:t> </a:t>
            </a:r>
            <a:r>
              <a:rPr sz="2400" spc="-15" dirty="0">
                <a:latin typeface="Calibri"/>
                <a:cs typeface="Calibri"/>
              </a:rPr>
              <a:t>room</a:t>
            </a:r>
            <a:endParaRPr sz="2400">
              <a:latin typeface="Calibri"/>
              <a:cs typeface="Calibri"/>
            </a:endParaRPr>
          </a:p>
          <a:p>
            <a:pPr algn="ctr">
              <a:lnSpc>
                <a:spcPct val="100000"/>
              </a:lnSpc>
            </a:pPr>
            <a:r>
              <a:rPr sz="2400" spc="-70" dirty="0">
                <a:latin typeface="Calibri"/>
                <a:cs typeface="Calibri"/>
              </a:rPr>
              <a:t>Take</a:t>
            </a:r>
            <a:r>
              <a:rPr sz="2400" spc="5" dirty="0">
                <a:latin typeface="Calibri"/>
                <a:cs typeface="Calibri"/>
              </a:rPr>
              <a:t> </a:t>
            </a:r>
            <a:r>
              <a:rPr sz="2400" spc="-5" dirty="0">
                <a:latin typeface="Calibri"/>
                <a:cs typeface="Calibri"/>
              </a:rPr>
              <a:t>pain</a:t>
            </a:r>
            <a:r>
              <a:rPr sz="2400" dirty="0">
                <a:latin typeface="Calibri"/>
                <a:cs typeface="Calibri"/>
              </a:rPr>
              <a:t> </a:t>
            </a:r>
            <a:r>
              <a:rPr sz="2400" spc="-15" dirty="0">
                <a:latin typeface="Calibri"/>
                <a:cs typeface="Calibri"/>
              </a:rPr>
              <a:t>relievers,</a:t>
            </a:r>
            <a:r>
              <a:rPr sz="2400" dirty="0">
                <a:latin typeface="Calibri"/>
                <a:cs typeface="Calibri"/>
              </a:rPr>
              <a:t> </a:t>
            </a:r>
            <a:r>
              <a:rPr sz="2400" spc="-25" dirty="0">
                <a:latin typeface="Calibri"/>
                <a:cs typeface="Calibri"/>
              </a:rPr>
              <a:t>like</a:t>
            </a:r>
            <a:r>
              <a:rPr sz="2400" spc="-15" dirty="0">
                <a:latin typeface="Calibri"/>
                <a:cs typeface="Calibri"/>
              </a:rPr>
              <a:t> </a:t>
            </a:r>
            <a:r>
              <a:rPr sz="2400" spc="-5" dirty="0">
                <a:latin typeface="Calibri"/>
                <a:cs typeface="Calibri"/>
              </a:rPr>
              <a:t>acetaminophen</a:t>
            </a:r>
            <a:r>
              <a:rPr sz="2400" spc="-15" dirty="0">
                <a:latin typeface="Calibri"/>
                <a:cs typeface="Calibri"/>
              </a:rPr>
              <a:t> </a:t>
            </a:r>
            <a:r>
              <a:rPr sz="2400" spc="-5" dirty="0">
                <a:latin typeface="Calibri"/>
                <a:cs typeface="Calibri"/>
              </a:rPr>
              <a:t>or</a:t>
            </a:r>
            <a:r>
              <a:rPr sz="2400" spc="-20" dirty="0">
                <a:latin typeface="Calibri"/>
                <a:cs typeface="Calibri"/>
              </a:rPr>
              <a:t> </a:t>
            </a:r>
            <a:r>
              <a:rPr sz="2400" spc="-15" dirty="0">
                <a:latin typeface="Calibri"/>
                <a:cs typeface="Calibri"/>
              </a:rPr>
              <a:t>ibuprofen</a:t>
            </a:r>
            <a:endParaRPr sz="2400">
              <a:latin typeface="Calibri"/>
              <a:cs typeface="Calibri"/>
            </a:endParaRPr>
          </a:p>
        </p:txBody>
      </p:sp>
      <p:sp>
        <p:nvSpPr>
          <p:cNvPr id="3" name="object 3"/>
          <p:cNvSpPr txBox="1"/>
          <p:nvPr/>
        </p:nvSpPr>
        <p:spPr>
          <a:xfrm>
            <a:off x="647496" y="3192271"/>
            <a:ext cx="2747010" cy="3321050"/>
          </a:xfrm>
          <a:prstGeom prst="rect">
            <a:avLst/>
          </a:prstGeom>
        </p:spPr>
        <p:txBody>
          <a:bodyPr vert="horz" wrap="square" lIns="0" tIns="12700" rIns="0" bIns="0" rtlCol="0">
            <a:spAutoFit/>
          </a:bodyPr>
          <a:lstStyle/>
          <a:p>
            <a:pPr marL="535305" marR="528320" algn="ctr">
              <a:lnSpc>
                <a:spcPct val="100000"/>
              </a:lnSpc>
              <a:spcBef>
                <a:spcPts val="100"/>
              </a:spcBef>
            </a:pPr>
            <a:r>
              <a:rPr sz="2400" b="1" dirty="0">
                <a:solidFill>
                  <a:srgbClr val="FF0000"/>
                </a:solidFill>
                <a:latin typeface="Calibri"/>
                <a:cs typeface="Calibri"/>
              </a:rPr>
              <a:t>Loss</a:t>
            </a:r>
            <a:r>
              <a:rPr sz="2400" b="1" spc="-60" dirty="0">
                <a:solidFill>
                  <a:srgbClr val="FF0000"/>
                </a:solidFill>
                <a:latin typeface="Calibri"/>
                <a:cs typeface="Calibri"/>
              </a:rPr>
              <a:t> </a:t>
            </a:r>
            <a:r>
              <a:rPr sz="2400" b="1" dirty="0">
                <a:solidFill>
                  <a:srgbClr val="FF0000"/>
                </a:solidFill>
                <a:latin typeface="Calibri"/>
                <a:cs typeface="Calibri"/>
              </a:rPr>
              <a:t>of</a:t>
            </a:r>
            <a:r>
              <a:rPr sz="2400" b="1" spc="-60" dirty="0">
                <a:solidFill>
                  <a:srgbClr val="FF0000"/>
                </a:solidFill>
                <a:latin typeface="Calibri"/>
                <a:cs typeface="Calibri"/>
              </a:rPr>
              <a:t> </a:t>
            </a:r>
            <a:r>
              <a:rPr sz="2400" b="1" spc="-5" dirty="0">
                <a:solidFill>
                  <a:srgbClr val="FF0000"/>
                </a:solidFill>
                <a:latin typeface="Calibri"/>
                <a:cs typeface="Calibri"/>
              </a:rPr>
              <a:t>vision </a:t>
            </a:r>
            <a:r>
              <a:rPr sz="2400" b="1" spc="-525" dirty="0">
                <a:solidFill>
                  <a:srgbClr val="FF0000"/>
                </a:solidFill>
                <a:latin typeface="Calibri"/>
                <a:cs typeface="Calibri"/>
              </a:rPr>
              <a:t> </a:t>
            </a:r>
            <a:r>
              <a:rPr sz="2400" b="1" spc="-15" dirty="0">
                <a:solidFill>
                  <a:srgbClr val="FF0000"/>
                </a:solidFill>
                <a:latin typeface="Calibri"/>
                <a:cs typeface="Calibri"/>
              </a:rPr>
              <a:t>Vomiting</a:t>
            </a:r>
            <a:endParaRPr sz="2400">
              <a:latin typeface="Calibri"/>
              <a:cs typeface="Calibri"/>
            </a:endParaRPr>
          </a:p>
          <a:p>
            <a:pPr marL="143510" marR="136525" algn="ctr">
              <a:lnSpc>
                <a:spcPct val="100000"/>
              </a:lnSpc>
            </a:pPr>
            <a:r>
              <a:rPr sz="2400" b="1" spc="-5" dirty="0">
                <a:solidFill>
                  <a:srgbClr val="FF0000"/>
                </a:solidFill>
                <a:latin typeface="Calibri"/>
                <a:cs typeface="Calibri"/>
              </a:rPr>
              <a:t>Comes</a:t>
            </a:r>
            <a:r>
              <a:rPr sz="2400" b="1" spc="-45" dirty="0">
                <a:solidFill>
                  <a:srgbClr val="FF0000"/>
                </a:solidFill>
                <a:latin typeface="Calibri"/>
                <a:cs typeface="Calibri"/>
              </a:rPr>
              <a:t> </a:t>
            </a:r>
            <a:r>
              <a:rPr sz="2400" b="1" dirty="0">
                <a:solidFill>
                  <a:srgbClr val="FF0000"/>
                </a:solidFill>
                <a:latin typeface="Calibri"/>
                <a:cs typeface="Calibri"/>
              </a:rPr>
              <a:t>on</a:t>
            </a:r>
            <a:r>
              <a:rPr sz="2400" b="1" spc="-45" dirty="0">
                <a:solidFill>
                  <a:srgbClr val="FF0000"/>
                </a:solidFill>
                <a:latin typeface="Calibri"/>
                <a:cs typeface="Calibri"/>
              </a:rPr>
              <a:t> </a:t>
            </a:r>
            <a:r>
              <a:rPr sz="2400" b="1" spc="-5" dirty="0">
                <a:solidFill>
                  <a:srgbClr val="FF0000"/>
                </a:solidFill>
                <a:latin typeface="Calibri"/>
                <a:cs typeface="Calibri"/>
              </a:rPr>
              <a:t>suddenly </a:t>
            </a:r>
            <a:r>
              <a:rPr sz="2400" b="1" spc="-530" dirty="0">
                <a:solidFill>
                  <a:srgbClr val="FF0000"/>
                </a:solidFill>
                <a:latin typeface="Calibri"/>
                <a:cs typeface="Calibri"/>
              </a:rPr>
              <a:t> </a:t>
            </a:r>
            <a:r>
              <a:rPr sz="2400" b="1" spc="-10" dirty="0">
                <a:solidFill>
                  <a:srgbClr val="FF0000"/>
                </a:solidFill>
                <a:latin typeface="Calibri"/>
                <a:cs typeface="Calibri"/>
              </a:rPr>
              <a:t>Severe </a:t>
            </a:r>
            <a:r>
              <a:rPr sz="2400" b="1" spc="-5" dirty="0">
                <a:solidFill>
                  <a:srgbClr val="FF0000"/>
                </a:solidFill>
                <a:latin typeface="Calibri"/>
                <a:cs typeface="Calibri"/>
              </a:rPr>
              <a:t>pain </a:t>
            </a:r>
            <a:r>
              <a:rPr sz="2400" b="1" dirty="0">
                <a:solidFill>
                  <a:srgbClr val="FF0000"/>
                </a:solidFill>
                <a:latin typeface="Calibri"/>
                <a:cs typeface="Calibri"/>
              </a:rPr>
              <a:t> Numbness</a:t>
            </a:r>
            <a:endParaRPr sz="2400">
              <a:latin typeface="Calibri"/>
              <a:cs typeface="Calibri"/>
            </a:endParaRPr>
          </a:p>
          <a:p>
            <a:pPr marL="12700" marR="5080" indent="412750">
              <a:lnSpc>
                <a:spcPct val="100000"/>
              </a:lnSpc>
            </a:pPr>
            <a:r>
              <a:rPr sz="2400" b="1" spc="-20" dirty="0">
                <a:solidFill>
                  <a:srgbClr val="FF0000"/>
                </a:solidFill>
                <a:latin typeface="Calibri"/>
                <a:cs typeface="Calibri"/>
              </a:rPr>
              <a:t>Fast </a:t>
            </a:r>
            <a:r>
              <a:rPr sz="2400" b="1" dirty="0">
                <a:solidFill>
                  <a:srgbClr val="FF0000"/>
                </a:solidFill>
                <a:latin typeface="Calibri"/>
                <a:cs typeface="Calibri"/>
              </a:rPr>
              <a:t>heart </a:t>
            </a:r>
            <a:r>
              <a:rPr sz="2400" b="1" spc="-10" dirty="0">
                <a:solidFill>
                  <a:srgbClr val="FF0000"/>
                </a:solidFill>
                <a:latin typeface="Calibri"/>
                <a:cs typeface="Calibri"/>
              </a:rPr>
              <a:t>beat </a:t>
            </a:r>
            <a:r>
              <a:rPr sz="2400" b="1" spc="-5" dirty="0">
                <a:solidFill>
                  <a:srgbClr val="FF0000"/>
                </a:solidFill>
                <a:latin typeface="Calibri"/>
                <a:cs typeface="Calibri"/>
              </a:rPr>
              <a:t> </a:t>
            </a:r>
            <a:r>
              <a:rPr sz="2400" b="1" dirty="0">
                <a:solidFill>
                  <a:srgbClr val="FF0000"/>
                </a:solidFill>
                <a:latin typeface="Calibri"/>
                <a:cs typeface="Calibri"/>
              </a:rPr>
              <a:t>High </a:t>
            </a:r>
            <a:r>
              <a:rPr sz="2400" b="1" spc="-5" dirty="0">
                <a:solidFill>
                  <a:srgbClr val="FF0000"/>
                </a:solidFill>
                <a:latin typeface="Calibri"/>
                <a:cs typeface="Calibri"/>
              </a:rPr>
              <a:t>blood </a:t>
            </a:r>
            <a:r>
              <a:rPr sz="2400" b="1" spc="-10" dirty="0">
                <a:solidFill>
                  <a:srgbClr val="FF0000"/>
                </a:solidFill>
                <a:latin typeface="Calibri"/>
                <a:cs typeface="Calibri"/>
              </a:rPr>
              <a:t>pressure </a:t>
            </a:r>
            <a:r>
              <a:rPr sz="2400" b="1" spc="-5" dirty="0">
                <a:solidFill>
                  <a:srgbClr val="FF0000"/>
                </a:solidFill>
                <a:latin typeface="Calibri"/>
                <a:cs typeface="Calibri"/>
              </a:rPr>
              <a:t> </a:t>
            </a:r>
            <a:r>
              <a:rPr sz="2400" b="1" dirty="0">
                <a:solidFill>
                  <a:srgbClr val="FF0000"/>
                </a:solidFill>
                <a:latin typeface="Calibri"/>
                <a:cs typeface="Calibri"/>
              </a:rPr>
              <a:t>Loss</a:t>
            </a:r>
            <a:r>
              <a:rPr sz="2400" b="1" spc="-40" dirty="0">
                <a:solidFill>
                  <a:srgbClr val="FF0000"/>
                </a:solidFill>
                <a:latin typeface="Calibri"/>
                <a:cs typeface="Calibri"/>
              </a:rPr>
              <a:t> </a:t>
            </a:r>
            <a:r>
              <a:rPr sz="2400" b="1" dirty="0">
                <a:solidFill>
                  <a:srgbClr val="FF0000"/>
                </a:solidFill>
                <a:latin typeface="Calibri"/>
                <a:cs typeface="Calibri"/>
              </a:rPr>
              <a:t>of</a:t>
            </a:r>
            <a:r>
              <a:rPr sz="2400" b="1" spc="-35" dirty="0">
                <a:solidFill>
                  <a:srgbClr val="FF0000"/>
                </a:solidFill>
                <a:latin typeface="Calibri"/>
                <a:cs typeface="Calibri"/>
              </a:rPr>
              <a:t> </a:t>
            </a:r>
            <a:r>
              <a:rPr sz="2400" b="1" spc="-5" dirty="0">
                <a:solidFill>
                  <a:srgbClr val="FF0000"/>
                </a:solidFill>
                <a:latin typeface="Calibri"/>
                <a:cs typeface="Calibri"/>
              </a:rPr>
              <a:t>consciousness</a:t>
            </a:r>
            <a:endParaRPr sz="2400">
              <a:latin typeface="Calibri"/>
              <a:cs typeface="Calibri"/>
            </a:endParaRPr>
          </a:p>
          <a:p>
            <a:pPr marL="410209">
              <a:lnSpc>
                <a:spcPct val="100000"/>
              </a:lnSpc>
              <a:spcBef>
                <a:spcPts val="25"/>
              </a:spcBef>
            </a:pPr>
            <a:r>
              <a:rPr sz="2400" b="1" spc="-5" dirty="0">
                <a:solidFill>
                  <a:srgbClr val="FF0000"/>
                </a:solidFill>
                <a:latin typeface="Calibri"/>
                <a:cs typeface="Calibri"/>
              </a:rPr>
              <a:t>Major</a:t>
            </a:r>
            <a:r>
              <a:rPr sz="2400" b="1" spc="-50" dirty="0">
                <a:solidFill>
                  <a:srgbClr val="FF0000"/>
                </a:solidFill>
                <a:latin typeface="Calibri"/>
                <a:cs typeface="Calibri"/>
              </a:rPr>
              <a:t> </a:t>
            </a:r>
            <a:r>
              <a:rPr sz="2400" b="1" spc="-5" dirty="0">
                <a:solidFill>
                  <a:srgbClr val="FF0000"/>
                </a:solidFill>
                <a:latin typeface="Calibri"/>
                <a:cs typeface="Calibri"/>
              </a:rPr>
              <a:t>bleeding</a:t>
            </a:r>
            <a:endParaRPr sz="2400">
              <a:latin typeface="Calibri"/>
              <a:cs typeface="Calibri"/>
            </a:endParaRPr>
          </a:p>
        </p:txBody>
      </p:sp>
      <p:sp>
        <p:nvSpPr>
          <p:cNvPr id="4" name="object 4"/>
          <p:cNvSpPr/>
          <p:nvPr/>
        </p:nvSpPr>
        <p:spPr>
          <a:xfrm>
            <a:off x="3696461" y="4567955"/>
            <a:ext cx="2400300" cy="171450"/>
          </a:xfrm>
          <a:custGeom>
            <a:avLst/>
            <a:gdLst/>
            <a:ahLst/>
            <a:cxnLst/>
            <a:rect l="l" t="t" r="r" b="b"/>
            <a:pathLst>
              <a:path w="2400300" h="171450">
                <a:moveTo>
                  <a:pt x="2324626" y="85578"/>
                </a:moveTo>
                <a:lnTo>
                  <a:pt x="2238629" y="135743"/>
                </a:lnTo>
                <a:lnTo>
                  <a:pt x="2233003" y="140795"/>
                </a:lnTo>
                <a:lnTo>
                  <a:pt x="2229818" y="147395"/>
                </a:lnTo>
                <a:lnTo>
                  <a:pt x="2229324" y="154709"/>
                </a:lnTo>
                <a:lnTo>
                  <a:pt x="2231771" y="161905"/>
                </a:lnTo>
                <a:lnTo>
                  <a:pt x="2236821" y="167512"/>
                </a:lnTo>
                <a:lnTo>
                  <a:pt x="2243407" y="170668"/>
                </a:lnTo>
                <a:lnTo>
                  <a:pt x="2250684" y="171156"/>
                </a:lnTo>
                <a:lnTo>
                  <a:pt x="2257805" y="168763"/>
                </a:lnTo>
                <a:lnTo>
                  <a:pt x="2367667" y="104628"/>
                </a:lnTo>
                <a:lnTo>
                  <a:pt x="2362580" y="104628"/>
                </a:lnTo>
                <a:lnTo>
                  <a:pt x="2362580" y="102088"/>
                </a:lnTo>
                <a:lnTo>
                  <a:pt x="2352929" y="102088"/>
                </a:lnTo>
                <a:lnTo>
                  <a:pt x="2324626" y="85578"/>
                </a:lnTo>
                <a:close/>
              </a:path>
              <a:path w="2400300" h="171450">
                <a:moveTo>
                  <a:pt x="2291968" y="66528"/>
                </a:moveTo>
                <a:lnTo>
                  <a:pt x="0" y="66528"/>
                </a:lnTo>
                <a:lnTo>
                  <a:pt x="0" y="104628"/>
                </a:lnTo>
                <a:lnTo>
                  <a:pt x="2291969" y="104628"/>
                </a:lnTo>
                <a:lnTo>
                  <a:pt x="2324626" y="85578"/>
                </a:lnTo>
                <a:lnTo>
                  <a:pt x="2291968" y="66528"/>
                </a:lnTo>
                <a:close/>
              </a:path>
              <a:path w="2400300" h="171450">
                <a:moveTo>
                  <a:pt x="2367667" y="66528"/>
                </a:moveTo>
                <a:lnTo>
                  <a:pt x="2362580" y="66528"/>
                </a:lnTo>
                <a:lnTo>
                  <a:pt x="2362580" y="104628"/>
                </a:lnTo>
                <a:lnTo>
                  <a:pt x="2367667" y="104628"/>
                </a:lnTo>
                <a:lnTo>
                  <a:pt x="2400299" y="85578"/>
                </a:lnTo>
                <a:lnTo>
                  <a:pt x="2367667" y="66528"/>
                </a:lnTo>
                <a:close/>
              </a:path>
              <a:path w="2400300" h="171450">
                <a:moveTo>
                  <a:pt x="2352929" y="69068"/>
                </a:moveTo>
                <a:lnTo>
                  <a:pt x="2324626" y="85578"/>
                </a:lnTo>
                <a:lnTo>
                  <a:pt x="2352929" y="102088"/>
                </a:lnTo>
                <a:lnTo>
                  <a:pt x="2352929" y="69068"/>
                </a:lnTo>
                <a:close/>
              </a:path>
              <a:path w="2400300" h="171450">
                <a:moveTo>
                  <a:pt x="2362580" y="69068"/>
                </a:moveTo>
                <a:lnTo>
                  <a:pt x="2352929" y="69068"/>
                </a:lnTo>
                <a:lnTo>
                  <a:pt x="2352929" y="102088"/>
                </a:lnTo>
                <a:lnTo>
                  <a:pt x="2362580" y="102088"/>
                </a:lnTo>
                <a:lnTo>
                  <a:pt x="2362580" y="69068"/>
                </a:lnTo>
                <a:close/>
              </a:path>
              <a:path w="2400300" h="171450">
                <a:moveTo>
                  <a:pt x="2250684" y="0"/>
                </a:moveTo>
                <a:lnTo>
                  <a:pt x="2243407" y="488"/>
                </a:lnTo>
                <a:lnTo>
                  <a:pt x="2236821" y="3643"/>
                </a:lnTo>
                <a:lnTo>
                  <a:pt x="2231771" y="9251"/>
                </a:lnTo>
                <a:lnTo>
                  <a:pt x="2229324" y="16446"/>
                </a:lnTo>
                <a:lnTo>
                  <a:pt x="2229818" y="23760"/>
                </a:lnTo>
                <a:lnTo>
                  <a:pt x="2233003" y="30360"/>
                </a:lnTo>
                <a:lnTo>
                  <a:pt x="2238629" y="35413"/>
                </a:lnTo>
                <a:lnTo>
                  <a:pt x="2324626" y="85578"/>
                </a:lnTo>
                <a:lnTo>
                  <a:pt x="2352929" y="69068"/>
                </a:lnTo>
                <a:lnTo>
                  <a:pt x="2362580" y="69068"/>
                </a:lnTo>
                <a:lnTo>
                  <a:pt x="2362580" y="66528"/>
                </a:lnTo>
                <a:lnTo>
                  <a:pt x="2367667" y="66528"/>
                </a:lnTo>
                <a:lnTo>
                  <a:pt x="2257805" y="2393"/>
                </a:lnTo>
                <a:lnTo>
                  <a:pt x="2250684" y="0"/>
                </a:lnTo>
                <a:close/>
              </a:path>
            </a:pathLst>
          </a:custGeom>
          <a:solidFill>
            <a:srgbClr val="5B9BD4"/>
          </a:solidFill>
        </p:spPr>
        <p:txBody>
          <a:bodyPr wrap="square" lIns="0" tIns="0" rIns="0" bIns="0" rtlCol="0"/>
          <a:lstStyle/>
          <a:p>
            <a:endParaRPr/>
          </a:p>
        </p:txBody>
      </p:sp>
      <p:sp>
        <p:nvSpPr>
          <p:cNvPr id="5" name="object 5"/>
          <p:cNvSpPr txBox="1"/>
          <p:nvPr/>
        </p:nvSpPr>
        <p:spPr>
          <a:xfrm>
            <a:off x="6564883" y="3192271"/>
            <a:ext cx="4739005" cy="2955290"/>
          </a:xfrm>
          <a:prstGeom prst="rect">
            <a:avLst/>
          </a:prstGeom>
        </p:spPr>
        <p:txBody>
          <a:bodyPr vert="horz" wrap="square" lIns="0" tIns="12700" rIns="0" bIns="0" rtlCol="0">
            <a:spAutoFit/>
          </a:bodyPr>
          <a:lstStyle/>
          <a:p>
            <a:pPr marL="433070" marR="491490" indent="318135">
              <a:lnSpc>
                <a:spcPct val="100000"/>
              </a:lnSpc>
              <a:spcBef>
                <a:spcPts val="100"/>
              </a:spcBef>
            </a:pPr>
            <a:r>
              <a:rPr sz="2400" b="1" spc="-10" dirty="0">
                <a:latin typeface="Calibri"/>
                <a:cs typeface="Calibri"/>
              </a:rPr>
              <a:t>Pre-eclampsia/eclampsia </a:t>
            </a:r>
            <a:r>
              <a:rPr sz="2400" b="1" spc="-5" dirty="0">
                <a:latin typeface="Calibri"/>
                <a:cs typeface="Calibri"/>
              </a:rPr>
              <a:t> </a:t>
            </a:r>
            <a:r>
              <a:rPr sz="2400" b="1" spc="-15" dirty="0">
                <a:latin typeface="Calibri"/>
                <a:cs typeface="Calibri"/>
              </a:rPr>
              <a:t>Post-dural</a:t>
            </a:r>
            <a:r>
              <a:rPr sz="2400" b="1" spc="-30" dirty="0">
                <a:latin typeface="Calibri"/>
                <a:cs typeface="Calibri"/>
              </a:rPr>
              <a:t> </a:t>
            </a:r>
            <a:r>
              <a:rPr sz="2400" b="1" spc="-10" dirty="0">
                <a:latin typeface="Calibri"/>
                <a:cs typeface="Calibri"/>
              </a:rPr>
              <a:t>puncture </a:t>
            </a:r>
            <a:r>
              <a:rPr sz="2400" b="1" dirty="0">
                <a:latin typeface="Calibri"/>
                <a:cs typeface="Calibri"/>
              </a:rPr>
              <a:t>headache</a:t>
            </a:r>
            <a:endParaRPr sz="2400">
              <a:latin typeface="Calibri"/>
              <a:cs typeface="Calibri"/>
            </a:endParaRPr>
          </a:p>
          <a:p>
            <a:pPr marL="623570" marR="751840" indent="177800">
              <a:lnSpc>
                <a:spcPct val="100000"/>
              </a:lnSpc>
            </a:pPr>
            <a:r>
              <a:rPr sz="2400" b="1" spc="-5" dirty="0">
                <a:latin typeface="Calibri"/>
                <a:cs typeface="Calibri"/>
              </a:rPr>
              <a:t>Cortical </a:t>
            </a:r>
            <a:r>
              <a:rPr sz="2400" b="1" spc="-10" dirty="0">
                <a:latin typeface="Calibri"/>
                <a:cs typeface="Calibri"/>
              </a:rPr>
              <a:t>vein </a:t>
            </a:r>
            <a:r>
              <a:rPr sz="2400" b="1" spc="-5" dirty="0">
                <a:latin typeface="Calibri"/>
                <a:cs typeface="Calibri"/>
              </a:rPr>
              <a:t>thrombosis </a:t>
            </a:r>
            <a:r>
              <a:rPr sz="2400" b="1" dirty="0">
                <a:latin typeface="Calibri"/>
                <a:cs typeface="Calibri"/>
              </a:rPr>
              <a:t> </a:t>
            </a:r>
            <a:r>
              <a:rPr sz="2400" b="1" spc="-5" dirty="0">
                <a:latin typeface="Calibri"/>
                <a:cs typeface="Calibri"/>
              </a:rPr>
              <a:t>Subarachnoid</a:t>
            </a:r>
            <a:r>
              <a:rPr sz="2400" b="1" spc="-80" dirty="0">
                <a:latin typeface="Calibri"/>
                <a:cs typeface="Calibri"/>
              </a:rPr>
              <a:t> </a:t>
            </a:r>
            <a:r>
              <a:rPr sz="2400" b="1" spc="-5" dirty="0">
                <a:latin typeface="Calibri"/>
                <a:cs typeface="Calibri"/>
              </a:rPr>
              <a:t>hemorrhage</a:t>
            </a:r>
            <a:endParaRPr sz="2400">
              <a:latin typeface="Calibri"/>
              <a:cs typeface="Calibri"/>
            </a:endParaRPr>
          </a:p>
          <a:p>
            <a:pPr marL="12700" marR="5080" algn="ctr">
              <a:lnSpc>
                <a:spcPct val="100000"/>
              </a:lnSpc>
            </a:pPr>
            <a:r>
              <a:rPr sz="2400" b="1" spc="-5" dirty="0">
                <a:latin typeface="Calibri"/>
                <a:cs typeface="Calibri"/>
              </a:rPr>
              <a:t>Space-occupying lesion—brain tumor </a:t>
            </a:r>
            <a:r>
              <a:rPr sz="2400" b="1" spc="-535" dirty="0">
                <a:latin typeface="Calibri"/>
                <a:cs typeface="Calibri"/>
              </a:rPr>
              <a:t> </a:t>
            </a:r>
            <a:r>
              <a:rPr sz="2400" b="1" spc="-10" dirty="0">
                <a:latin typeface="Calibri"/>
                <a:cs typeface="Calibri"/>
              </a:rPr>
              <a:t>subdural</a:t>
            </a:r>
            <a:r>
              <a:rPr sz="2400" b="1" dirty="0">
                <a:latin typeface="Calibri"/>
                <a:cs typeface="Calibri"/>
              </a:rPr>
              <a:t> </a:t>
            </a:r>
            <a:r>
              <a:rPr sz="2400" b="1" spc="-10" dirty="0">
                <a:latin typeface="Calibri"/>
                <a:cs typeface="Calibri"/>
              </a:rPr>
              <a:t>hematoma</a:t>
            </a:r>
            <a:endParaRPr sz="2400">
              <a:latin typeface="Calibri"/>
              <a:cs typeface="Calibri"/>
            </a:endParaRPr>
          </a:p>
          <a:p>
            <a:pPr marL="536575" marR="600075" algn="ctr">
              <a:lnSpc>
                <a:spcPts val="2900"/>
              </a:lnSpc>
              <a:spcBef>
                <a:spcPts val="80"/>
              </a:spcBef>
            </a:pPr>
            <a:r>
              <a:rPr sz="2400" b="1" spc="-15" dirty="0">
                <a:latin typeface="Calibri"/>
                <a:cs typeface="Calibri"/>
              </a:rPr>
              <a:t>Cerebral </a:t>
            </a:r>
            <a:r>
              <a:rPr sz="2400" b="1" spc="-10" dirty="0">
                <a:latin typeface="Calibri"/>
                <a:cs typeface="Calibri"/>
              </a:rPr>
              <a:t>infarction/ischemia </a:t>
            </a:r>
            <a:r>
              <a:rPr sz="2400" b="1" spc="-530" dirty="0">
                <a:latin typeface="Calibri"/>
                <a:cs typeface="Calibri"/>
              </a:rPr>
              <a:t> </a:t>
            </a:r>
            <a:r>
              <a:rPr sz="2400" b="1" spc="-5" dirty="0">
                <a:latin typeface="Calibri"/>
                <a:cs typeface="Calibri"/>
              </a:rPr>
              <a:t>Sinusitis</a:t>
            </a:r>
            <a:r>
              <a:rPr sz="2400" b="1" spc="5" dirty="0">
                <a:latin typeface="Calibri"/>
                <a:cs typeface="Calibri"/>
              </a:rPr>
              <a:t> </a:t>
            </a:r>
            <a:r>
              <a:rPr sz="2400" b="1" dirty="0">
                <a:latin typeface="Calibri"/>
                <a:cs typeface="Calibri"/>
              </a:rPr>
              <a:t>and</a:t>
            </a:r>
            <a:r>
              <a:rPr sz="2400" b="1" spc="-10" dirty="0">
                <a:latin typeface="Calibri"/>
                <a:cs typeface="Calibri"/>
              </a:rPr>
              <a:t> </a:t>
            </a:r>
            <a:r>
              <a:rPr sz="2400" b="1" spc="-5" dirty="0">
                <a:latin typeface="Calibri"/>
                <a:cs typeface="Calibri"/>
              </a:rPr>
              <a:t>Meningitis</a:t>
            </a:r>
            <a:endParaRPr sz="2400">
              <a:latin typeface="Calibri"/>
              <a:cs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87039" y="266446"/>
            <a:ext cx="3840479" cy="635000"/>
          </a:xfrm>
          <a:prstGeom prst="rect">
            <a:avLst/>
          </a:prstGeom>
        </p:spPr>
        <p:txBody>
          <a:bodyPr vert="horz" wrap="square" lIns="0" tIns="12065" rIns="0" bIns="0" rtlCol="0">
            <a:spAutoFit/>
          </a:bodyPr>
          <a:lstStyle/>
          <a:p>
            <a:pPr marL="12700">
              <a:lnSpc>
                <a:spcPct val="100000"/>
              </a:lnSpc>
              <a:spcBef>
                <a:spcPts val="95"/>
              </a:spcBef>
            </a:pPr>
            <a:r>
              <a:rPr b="1" spc="-15" dirty="0">
                <a:solidFill>
                  <a:srgbClr val="C00000"/>
                </a:solidFill>
                <a:latin typeface="Calibri"/>
                <a:cs typeface="Calibri"/>
              </a:rPr>
              <a:t>Myasthenia</a:t>
            </a:r>
            <a:r>
              <a:rPr b="1" spc="-25" dirty="0">
                <a:solidFill>
                  <a:srgbClr val="C00000"/>
                </a:solidFill>
                <a:latin typeface="Calibri"/>
                <a:cs typeface="Calibri"/>
              </a:rPr>
              <a:t> </a:t>
            </a:r>
            <a:r>
              <a:rPr b="1" spc="-35" dirty="0">
                <a:solidFill>
                  <a:srgbClr val="C00000"/>
                </a:solidFill>
                <a:latin typeface="Calibri"/>
                <a:cs typeface="Calibri"/>
              </a:rPr>
              <a:t>gravis</a:t>
            </a:r>
          </a:p>
        </p:txBody>
      </p:sp>
      <p:sp>
        <p:nvSpPr>
          <p:cNvPr id="3" name="object 3"/>
          <p:cNvSpPr txBox="1"/>
          <p:nvPr/>
        </p:nvSpPr>
        <p:spPr>
          <a:xfrm>
            <a:off x="482295" y="1193672"/>
            <a:ext cx="10793730" cy="3630929"/>
          </a:xfrm>
          <a:prstGeom prst="rect">
            <a:avLst/>
          </a:prstGeom>
        </p:spPr>
        <p:txBody>
          <a:bodyPr vert="horz" wrap="square" lIns="0" tIns="13335" rIns="0" bIns="0" rtlCol="0">
            <a:spAutoFit/>
          </a:bodyPr>
          <a:lstStyle/>
          <a:p>
            <a:pPr marL="109855" marR="5080">
              <a:lnSpc>
                <a:spcPct val="100000"/>
              </a:lnSpc>
              <a:spcBef>
                <a:spcPts val="105"/>
              </a:spcBef>
            </a:pPr>
            <a:r>
              <a:rPr sz="2000" dirty="0">
                <a:latin typeface="Calibri"/>
                <a:cs typeface="Calibri"/>
              </a:rPr>
              <a:t>is</a:t>
            </a:r>
            <a:r>
              <a:rPr sz="2000" spc="5" dirty="0">
                <a:latin typeface="Calibri"/>
                <a:cs typeface="Calibri"/>
              </a:rPr>
              <a:t> </a:t>
            </a:r>
            <a:r>
              <a:rPr sz="2000" dirty="0">
                <a:latin typeface="Calibri"/>
                <a:cs typeface="Calibri"/>
              </a:rPr>
              <a:t>an</a:t>
            </a:r>
            <a:r>
              <a:rPr sz="2000" spc="5" dirty="0">
                <a:latin typeface="Calibri"/>
                <a:cs typeface="Calibri"/>
              </a:rPr>
              <a:t> </a:t>
            </a:r>
            <a:r>
              <a:rPr sz="2000" spc="-5" dirty="0">
                <a:latin typeface="Calibri"/>
                <a:cs typeface="Calibri"/>
              </a:rPr>
              <a:t>autoimmune</a:t>
            </a:r>
            <a:r>
              <a:rPr sz="2000" dirty="0">
                <a:latin typeface="Calibri"/>
                <a:cs typeface="Calibri"/>
              </a:rPr>
              <a:t> disease</a:t>
            </a:r>
            <a:r>
              <a:rPr sz="2000" spc="10" dirty="0">
                <a:latin typeface="Calibri"/>
                <a:cs typeface="Calibri"/>
              </a:rPr>
              <a:t> </a:t>
            </a:r>
            <a:r>
              <a:rPr sz="2000" spc="-5" dirty="0">
                <a:latin typeface="Calibri"/>
                <a:cs typeface="Calibri"/>
              </a:rPr>
              <a:t>of </a:t>
            </a:r>
            <a:r>
              <a:rPr sz="2000" dirty="0">
                <a:latin typeface="Calibri"/>
                <a:cs typeface="Calibri"/>
              </a:rPr>
              <a:t>the </a:t>
            </a:r>
            <a:r>
              <a:rPr sz="2000" spc="-5" dirty="0">
                <a:latin typeface="Calibri"/>
                <a:cs typeface="Calibri"/>
              </a:rPr>
              <a:t>neuromuscular</a:t>
            </a:r>
            <a:r>
              <a:rPr sz="2000" dirty="0">
                <a:latin typeface="Calibri"/>
                <a:cs typeface="Calibri"/>
              </a:rPr>
              <a:t> junction</a:t>
            </a:r>
            <a:r>
              <a:rPr sz="2000" spc="-20" dirty="0">
                <a:latin typeface="Calibri"/>
                <a:cs typeface="Calibri"/>
              </a:rPr>
              <a:t> </a:t>
            </a:r>
            <a:r>
              <a:rPr sz="2000" dirty="0">
                <a:latin typeface="Calibri"/>
                <a:cs typeface="Calibri"/>
              </a:rPr>
              <a:t>(NMJ)</a:t>
            </a:r>
            <a:r>
              <a:rPr sz="2000" spc="-15" dirty="0">
                <a:latin typeface="Calibri"/>
                <a:cs typeface="Calibri"/>
              </a:rPr>
              <a:t> </a:t>
            </a:r>
            <a:r>
              <a:rPr sz="2000" spc="-10" dirty="0">
                <a:latin typeface="Calibri"/>
                <a:cs typeface="Calibri"/>
              </a:rPr>
              <a:t>characterized</a:t>
            </a:r>
            <a:r>
              <a:rPr sz="2000" spc="20" dirty="0">
                <a:latin typeface="Calibri"/>
                <a:cs typeface="Calibri"/>
              </a:rPr>
              <a:t> </a:t>
            </a:r>
            <a:r>
              <a:rPr sz="2000" spc="-5" dirty="0">
                <a:latin typeface="Calibri"/>
                <a:cs typeface="Calibri"/>
              </a:rPr>
              <a:t>by</a:t>
            </a:r>
            <a:r>
              <a:rPr sz="2000" spc="5" dirty="0">
                <a:latin typeface="Calibri"/>
                <a:cs typeface="Calibri"/>
              </a:rPr>
              <a:t> </a:t>
            </a:r>
            <a:r>
              <a:rPr sz="2000" b="1" dirty="0">
                <a:latin typeface="Calibri"/>
                <a:cs typeface="Calibri"/>
              </a:rPr>
              <a:t>muscle</a:t>
            </a:r>
            <a:r>
              <a:rPr sz="2000" b="1" spc="-15" dirty="0">
                <a:latin typeface="Calibri"/>
                <a:cs typeface="Calibri"/>
              </a:rPr>
              <a:t> </a:t>
            </a:r>
            <a:r>
              <a:rPr sz="2000" b="1" spc="-5" dirty="0">
                <a:latin typeface="Calibri"/>
                <a:cs typeface="Calibri"/>
              </a:rPr>
              <a:t>weakness</a:t>
            </a:r>
            <a:r>
              <a:rPr sz="2000" b="1" spc="5" dirty="0">
                <a:latin typeface="Calibri"/>
                <a:cs typeface="Calibri"/>
              </a:rPr>
              <a:t> </a:t>
            </a:r>
            <a:r>
              <a:rPr sz="2000" spc="-5" dirty="0">
                <a:latin typeface="Calibri"/>
                <a:cs typeface="Calibri"/>
              </a:rPr>
              <a:t>that </a:t>
            </a:r>
            <a:r>
              <a:rPr sz="2000" spc="-440" dirty="0">
                <a:latin typeface="Calibri"/>
                <a:cs typeface="Calibri"/>
              </a:rPr>
              <a:t> </a:t>
            </a:r>
            <a:r>
              <a:rPr sz="2000" spc="-15" dirty="0">
                <a:latin typeface="Calibri"/>
                <a:cs typeface="Calibri"/>
              </a:rPr>
              <a:t>worsens</a:t>
            </a:r>
            <a:r>
              <a:rPr sz="2000" dirty="0">
                <a:latin typeface="Calibri"/>
                <a:cs typeface="Calibri"/>
              </a:rPr>
              <a:t> </a:t>
            </a:r>
            <a:r>
              <a:rPr sz="2000" spc="-5" dirty="0">
                <a:latin typeface="Calibri"/>
                <a:cs typeface="Calibri"/>
              </a:rPr>
              <a:t>with</a:t>
            </a:r>
            <a:r>
              <a:rPr sz="2000" dirty="0">
                <a:latin typeface="Calibri"/>
                <a:cs typeface="Calibri"/>
              </a:rPr>
              <a:t> activity and</a:t>
            </a:r>
            <a:r>
              <a:rPr sz="2000" spc="-5" dirty="0">
                <a:latin typeface="Calibri"/>
                <a:cs typeface="Calibri"/>
              </a:rPr>
              <a:t> </a:t>
            </a:r>
            <a:r>
              <a:rPr sz="2000" spc="-10" dirty="0">
                <a:latin typeface="Calibri"/>
                <a:cs typeface="Calibri"/>
              </a:rPr>
              <a:t>improves</a:t>
            </a:r>
            <a:r>
              <a:rPr sz="2000" spc="20" dirty="0">
                <a:latin typeface="Calibri"/>
                <a:cs typeface="Calibri"/>
              </a:rPr>
              <a:t> </a:t>
            </a:r>
            <a:r>
              <a:rPr sz="2000" spc="-5" dirty="0">
                <a:latin typeface="Calibri"/>
                <a:cs typeface="Calibri"/>
              </a:rPr>
              <a:t>with</a:t>
            </a:r>
            <a:r>
              <a:rPr sz="2000" dirty="0">
                <a:latin typeface="Calibri"/>
                <a:cs typeface="Calibri"/>
              </a:rPr>
              <a:t> </a:t>
            </a:r>
            <a:r>
              <a:rPr sz="2000" spc="-15" dirty="0">
                <a:latin typeface="Calibri"/>
                <a:cs typeface="Calibri"/>
              </a:rPr>
              <a:t>rest.</a:t>
            </a:r>
            <a:endParaRPr sz="2000">
              <a:latin typeface="Calibri"/>
              <a:cs typeface="Calibri"/>
            </a:endParaRPr>
          </a:p>
          <a:p>
            <a:pPr marL="355600" indent="-343535">
              <a:lnSpc>
                <a:spcPct val="100000"/>
              </a:lnSpc>
              <a:spcBef>
                <a:spcPts val="1689"/>
              </a:spcBef>
              <a:buFont typeface="Wingdings"/>
              <a:buChar char=""/>
              <a:tabLst>
                <a:tab pos="356235" algn="l"/>
              </a:tabLst>
            </a:pPr>
            <a:r>
              <a:rPr sz="2800" b="1" spc="-25" dirty="0">
                <a:solidFill>
                  <a:srgbClr val="006FC0"/>
                </a:solidFill>
                <a:latin typeface="Calibri"/>
                <a:cs typeface="Calibri"/>
              </a:rPr>
              <a:t>Effect</a:t>
            </a:r>
            <a:r>
              <a:rPr sz="2800" b="1" spc="-10" dirty="0">
                <a:solidFill>
                  <a:srgbClr val="006FC0"/>
                </a:solidFill>
                <a:latin typeface="Calibri"/>
                <a:cs typeface="Calibri"/>
              </a:rPr>
              <a:t> </a:t>
            </a:r>
            <a:r>
              <a:rPr sz="2800" b="1" spc="-5" dirty="0">
                <a:solidFill>
                  <a:srgbClr val="006FC0"/>
                </a:solidFill>
                <a:latin typeface="Calibri"/>
                <a:cs typeface="Calibri"/>
              </a:rPr>
              <a:t>of</a:t>
            </a:r>
            <a:r>
              <a:rPr sz="2800" b="1" spc="-10" dirty="0">
                <a:solidFill>
                  <a:srgbClr val="006FC0"/>
                </a:solidFill>
                <a:latin typeface="Calibri"/>
                <a:cs typeface="Calibri"/>
              </a:rPr>
              <a:t> pregnancy</a:t>
            </a:r>
            <a:r>
              <a:rPr sz="2800" b="1" spc="25" dirty="0">
                <a:solidFill>
                  <a:srgbClr val="006FC0"/>
                </a:solidFill>
                <a:latin typeface="Calibri"/>
                <a:cs typeface="Calibri"/>
              </a:rPr>
              <a:t> </a:t>
            </a:r>
            <a:r>
              <a:rPr sz="2800" b="1" spc="-5" dirty="0">
                <a:solidFill>
                  <a:srgbClr val="006FC0"/>
                </a:solidFill>
                <a:latin typeface="Calibri"/>
                <a:cs typeface="Calibri"/>
              </a:rPr>
              <a:t>on</a:t>
            </a:r>
            <a:r>
              <a:rPr sz="2800" b="1" spc="-10" dirty="0">
                <a:solidFill>
                  <a:srgbClr val="006FC0"/>
                </a:solidFill>
                <a:latin typeface="Calibri"/>
                <a:cs typeface="Calibri"/>
              </a:rPr>
              <a:t> MG</a:t>
            </a:r>
            <a:endParaRPr sz="2800">
              <a:latin typeface="Calibri"/>
              <a:cs typeface="Calibri"/>
            </a:endParaRPr>
          </a:p>
          <a:p>
            <a:pPr marL="355600" marR="353695" indent="-343535">
              <a:lnSpc>
                <a:spcPct val="100000"/>
              </a:lnSpc>
              <a:spcBef>
                <a:spcPts val="975"/>
              </a:spcBef>
              <a:buFont typeface="Arial MT"/>
              <a:buChar char="•"/>
              <a:tabLst>
                <a:tab pos="355600" algn="l"/>
                <a:tab pos="356235" algn="l"/>
              </a:tabLst>
            </a:pPr>
            <a:r>
              <a:rPr sz="2000" b="1" spc="-10" dirty="0">
                <a:latin typeface="Calibri"/>
                <a:cs typeface="Calibri"/>
              </a:rPr>
              <a:t>Improvement </a:t>
            </a:r>
            <a:r>
              <a:rPr sz="2000" spc="-5" dirty="0">
                <a:latin typeface="Calibri"/>
                <a:cs typeface="Calibri"/>
              </a:rPr>
              <a:t>of</a:t>
            </a:r>
            <a:r>
              <a:rPr sz="2000" dirty="0">
                <a:latin typeface="Calibri"/>
                <a:cs typeface="Calibri"/>
              </a:rPr>
              <a:t> </a:t>
            </a:r>
            <a:r>
              <a:rPr sz="2000" spc="-10" dirty="0">
                <a:latin typeface="Calibri"/>
                <a:cs typeface="Calibri"/>
              </a:rPr>
              <a:t>symptoms</a:t>
            </a:r>
            <a:r>
              <a:rPr sz="2000" dirty="0">
                <a:latin typeface="Calibri"/>
                <a:cs typeface="Calibri"/>
              </a:rPr>
              <a:t> </a:t>
            </a:r>
            <a:r>
              <a:rPr sz="2000" spc="-5" dirty="0">
                <a:latin typeface="Calibri"/>
                <a:cs typeface="Calibri"/>
              </a:rPr>
              <a:t>during</a:t>
            </a:r>
            <a:r>
              <a:rPr sz="2000" spc="-10" dirty="0">
                <a:latin typeface="Calibri"/>
                <a:cs typeface="Calibri"/>
              </a:rPr>
              <a:t> </a:t>
            </a:r>
            <a:r>
              <a:rPr sz="2000" dirty="0">
                <a:latin typeface="Calibri"/>
                <a:cs typeface="Calibri"/>
              </a:rPr>
              <a:t>the</a:t>
            </a:r>
            <a:r>
              <a:rPr sz="2000" spc="30" dirty="0">
                <a:latin typeface="Calibri"/>
                <a:cs typeface="Calibri"/>
              </a:rPr>
              <a:t> </a:t>
            </a:r>
            <a:r>
              <a:rPr sz="2000" b="1" dirty="0">
                <a:solidFill>
                  <a:srgbClr val="006FC0"/>
                </a:solidFill>
                <a:latin typeface="Calibri"/>
                <a:cs typeface="Calibri"/>
              </a:rPr>
              <a:t>second</a:t>
            </a:r>
            <a:r>
              <a:rPr sz="2000" b="1" spc="-5" dirty="0">
                <a:solidFill>
                  <a:srgbClr val="006FC0"/>
                </a:solidFill>
                <a:latin typeface="Calibri"/>
                <a:cs typeface="Calibri"/>
              </a:rPr>
              <a:t> </a:t>
            </a:r>
            <a:r>
              <a:rPr sz="2000" b="1" dirty="0">
                <a:solidFill>
                  <a:srgbClr val="006FC0"/>
                </a:solidFill>
                <a:latin typeface="Calibri"/>
                <a:cs typeface="Calibri"/>
              </a:rPr>
              <a:t>and </a:t>
            </a:r>
            <a:r>
              <a:rPr sz="2000" b="1" spc="-5" dirty="0">
                <a:solidFill>
                  <a:srgbClr val="006FC0"/>
                </a:solidFill>
                <a:latin typeface="Calibri"/>
                <a:cs typeface="Calibri"/>
              </a:rPr>
              <a:t>third</a:t>
            </a:r>
            <a:r>
              <a:rPr sz="2000" b="1" spc="-10" dirty="0">
                <a:solidFill>
                  <a:srgbClr val="006FC0"/>
                </a:solidFill>
                <a:latin typeface="Calibri"/>
                <a:cs typeface="Calibri"/>
              </a:rPr>
              <a:t> trimesters </a:t>
            </a:r>
            <a:r>
              <a:rPr sz="2000" spc="-5" dirty="0">
                <a:latin typeface="Calibri"/>
                <a:cs typeface="Calibri"/>
              </a:rPr>
              <a:t>has</a:t>
            </a:r>
            <a:r>
              <a:rPr sz="2000" spc="5" dirty="0">
                <a:latin typeface="Calibri"/>
                <a:cs typeface="Calibri"/>
              </a:rPr>
              <a:t> </a:t>
            </a:r>
            <a:r>
              <a:rPr sz="2000" dirty="0">
                <a:latin typeface="Calibri"/>
                <a:cs typeface="Calibri"/>
              </a:rPr>
              <a:t>been </a:t>
            </a:r>
            <a:r>
              <a:rPr sz="2000" spc="-10" dirty="0">
                <a:latin typeface="Calibri"/>
                <a:cs typeface="Calibri"/>
              </a:rPr>
              <a:t>attributed</a:t>
            </a:r>
            <a:r>
              <a:rPr sz="2000" spc="10" dirty="0">
                <a:latin typeface="Calibri"/>
                <a:cs typeface="Calibri"/>
              </a:rPr>
              <a:t> </a:t>
            </a:r>
            <a:r>
              <a:rPr sz="2000" spc="-10" dirty="0">
                <a:latin typeface="Calibri"/>
                <a:cs typeface="Calibri"/>
              </a:rPr>
              <a:t>to</a:t>
            </a:r>
            <a:r>
              <a:rPr sz="2000" spc="5" dirty="0">
                <a:latin typeface="Calibri"/>
                <a:cs typeface="Calibri"/>
              </a:rPr>
              <a:t> </a:t>
            </a:r>
            <a:r>
              <a:rPr sz="2000" spc="-5" dirty="0">
                <a:latin typeface="Calibri"/>
                <a:cs typeface="Calibri"/>
              </a:rPr>
              <a:t>normal </a:t>
            </a:r>
            <a:r>
              <a:rPr sz="2000" spc="-434" dirty="0">
                <a:latin typeface="Calibri"/>
                <a:cs typeface="Calibri"/>
              </a:rPr>
              <a:t> </a:t>
            </a:r>
            <a:r>
              <a:rPr sz="2000" spc="-5" dirty="0">
                <a:latin typeface="Calibri"/>
                <a:cs typeface="Calibri"/>
              </a:rPr>
              <a:t>immunosuppressive</a:t>
            </a:r>
            <a:r>
              <a:rPr sz="2000" spc="5" dirty="0">
                <a:latin typeface="Calibri"/>
                <a:cs typeface="Calibri"/>
              </a:rPr>
              <a:t> </a:t>
            </a:r>
            <a:r>
              <a:rPr sz="2000" dirty="0">
                <a:latin typeface="Calibri"/>
                <a:cs typeface="Calibri"/>
              </a:rPr>
              <a:t>changes</a:t>
            </a:r>
            <a:r>
              <a:rPr sz="2000" spc="-20" dirty="0">
                <a:latin typeface="Calibri"/>
                <a:cs typeface="Calibri"/>
              </a:rPr>
              <a:t> </a:t>
            </a:r>
            <a:r>
              <a:rPr sz="2000" dirty="0">
                <a:latin typeface="Calibri"/>
                <a:cs typeface="Calibri"/>
              </a:rPr>
              <a:t>in</a:t>
            </a:r>
            <a:r>
              <a:rPr sz="2000" spc="-10" dirty="0">
                <a:latin typeface="Calibri"/>
                <a:cs typeface="Calibri"/>
              </a:rPr>
              <a:t> </a:t>
            </a:r>
            <a:r>
              <a:rPr sz="2000" spc="-15" dirty="0">
                <a:latin typeface="Calibri"/>
                <a:cs typeface="Calibri"/>
              </a:rPr>
              <a:t>late</a:t>
            </a:r>
            <a:r>
              <a:rPr sz="2000" spc="25" dirty="0">
                <a:latin typeface="Calibri"/>
                <a:cs typeface="Calibri"/>
              </a:rPr>
              <a:t> </a:t>
            </a:r>
            <a:r>
              <a:rPr sz="2000" spc="-15" dirty="0">
                <a:latin typeface="Calibri"/>
                <a:cs typeface="Calibri"/>
              </a:rPr>
              <a:t>pregnancy.</a:t>
            </a:r>
            <a:endParaRPr sz="2000">
              <a:latin typeface="Calibri"/>
              <a:cs typeface="Calibri"/>
            </a:endParaRPr>
          </a:p>
          <a:p>
            <a:pPr marL="355600" indent="-343535">
              <a:lnSpc>
                <a:spcPct val="100000"/>
              </a:lnSpc>
              <a:spcBef>
                <a:spcPts val="10"/>
              </a:spcBef>
              <a:buFont typeface="Arial MT"/>
              <a:buChar char="•"/>
              <a:tabLst>
                <a:tab pos="355600" algn="l"/>
                <a:tab pos="356235" algn="l"/>
              </a:tabLst>
            </a:pPr>
            <a:r>
              <a:rPr sz="2000" b="1" spc="-10" dirty="0">
                <a:latin typeface="Calibri"/>
                <a:cs typeface="Calibri"/>
              </a:rPr>
              <a:t>Exacerbations</a:t>
            </a:r>
            <a:r>
              <a:rPr sz="2000" b="1" spc="5" dirty="0">
                <a:latin typeface="Calibri"/>
                <a:cs typeface="Calibri"/>
              </a:rPr>
              <a:t> </a:t>
            </a:r>
            <a:r>
              <a:rPr sz="2000" dirty="0">
                <a:latin typeface="Calibri"/>
                <a:cs typeface="Calibri"/>
              </a:rPr>
              <a:t>of</a:t>
            </a:r>
            <a:r>
              <a:rPr sz="2000" spc="-5" dirty="0">
                <a:latin typeface="Calibri"/>
                <a:cs typeface="Calibri"/>
              </a:rPr>
              <a:t> </a:t>
            </a:r>
            <a:r>
              <a:rPr sz="2000" spc="-10" dirty="0">
                <a:latin typeface="Calibri"/>
                <a:cs typeface="Calibri"/>
              </a:rPr>
              <a:t>symptoms</a:t>
            </a:r>
            <a:r>
              <a:rPr sz="2000" spc="10" dirty="0">
                <a:latin typeface="Calibri"/>
                <a:cs typeface="Calibri"/>
              </a:rPr>
              <a:t> </a:t>
            </a:r>
            <a:r>
              <a:rPr sz="2000" spc="-10" dirty="0">
                <a:latin typeface="Calibri"/>
                <a:cs typeface="Calibri"/>
              </a:rPr>
              <a:t>are</a:t>
            </a:r>
            <a:r>
              <a:rPr sz="2000" spc="15" dirty="0">
                <a:latin typeface="Calibri"/>
                <a:cs typeface="Calibri"/>
              </a:rPr>
              <a:t> </a:t>
            </a:r>
            <a:r>
              <a:rPr sz="2000" spc="-10" dirty="0">
                <a:latin typeface="Calibri"/>
                <a:cs typeface="Calibri"/>
              </a:rPr>
              <a:t>most</a:t>
            </a:r>
            <a:r>
              <a:rPr sz="2000" spc="10" dirty="0">
                <a:latin typeface="Calibri"/>
                <a:cs typeface="Calibri"/>
              </a:rPr>
              <a:t> </a:t>
            </a:r>
            <a:r>
              <a:rPr sz="2000" spc="-15" dirty="0">
                <a:latin typeface="Calibri"/>
                <a:cs typeface="Calibri"/>
              </a:rPr>
              <a:t>likely</a:t>
            </a:r>
            <a:r>
              <a:rPr sz="2000" spc="10" dirty="0">
                <a:latin typeface="Calibri"/>
                <a:cs typeface="Calibri"/>
              </a:rPr>
              <a:t> </a:t>
            </a:r>
            <a:r>
              <a:rPr sz="2000" spc="-10" dirty="0">
                <a:latin typeface="Calibri"/>
                <a:cs typeface="Calibri"/>
              </a:rPr>
              <a:t>to</a:t>
            </a:r>
            <a:r>
              <a:rPr sz="2000" spc="5" dirty="0">
                <a:latin typeface="Calibri"/>
                <a:cs typeface="Calibri"/>
              </a:rPr>
              <a:t> </a:t>
            </a:r>
            <a:r>
              <a:rPr sz="2000" spc="-5" dirty="0">
                <a:latin typeface="Calibri"/>
                <a:cs typeface="Calibri"/>
              </a:rPr>
              <a:t>occur</a:t>
            </a:r>
            <a:r>
              <a:rPr sz="2000" spc="-20" dirty="0">
                <a:latin typeface="Calibri"/>
                <a:cs typeface="Calibri"/>
              </a:rPr>
              <a:t> </a:t>
            </a:r>
            <a:r>
              <a:rPr sz="2000" dirty="0">
                <a:latin typeface="Calibri"/>
                <a:cs typeface="Calibri"/>
              </a:rPr>
              <a:t>in</a:t>
            </a:r>
            <a:r>
              <a:rPr sz="2000" spc="10" dirty="0">
                <a:latin typeface="Calibri"/>
                <a:cs typeface="Calibri"/>
              </a:rPr>
              <a:t> </a:t>
            </a:r>
            <a:r>
              <a:rPr sz="2000" dirty="0">
                <a:latin typeface="Calibri"/>
                <a:cs typeface="Calibri"/>
              </a:rPr>
              <a:t>the</a:t>
            </a:r>
            <a:r>
              <a:rPr sz="2000" spc="5" dirty="0">
                <a:latin typeface="Calibri"/>
                <a:cs typeface="Calibri"/>
              </a:rPr>
              <a:t> </a:t>
            </a:r>
            <a:r>
              <a:rPr sz="2000" b="1" spc="-10" dirty="0">
                <a:solidFill>
                  <a:srgbClr val="006FC0"/>
                </a:solidFill>
                <a:latin typeface="Calibri"/>
                <a:cs typeface="Calibri"/>
              </a:rPr>
              <a:t>first</a:t>
            </a:r>
            <a:r>
              <a:rPr sz="2000" b="1" spc="-5" dirty="0">
                <a:solidFill>
                  <a:srgbClr val="006FC0"/>
                </a:solidFill>
                <a:latin typeface="Calibri"/>
                <a:cs typeface="Calibri"/>
              </a:rPr>
              <a:t> </a:t>
            </a:r>
            <a:r>
              <a:rPr sz="2000" b="1" spc="-10" dirty="0">
                <a:solidFill>
                  <a:srgbClr val="006FC0"/>
                </a:solidFill>
                <a:latin typeface="Calibri"/>
                <a:cs typeface="Calibri"/>
              </a:rPr>
              <a:t>trimester</a:t>
            </a:r>
            <a:r>
              <a:rPr sz="2000" b="1" spc="-20" dirty="0">
                <a:solidFill>
                  <a:srgbClr val="006FC0"/>
                </a:solidFill>
                <a:latin typeface="Calibri"/>
                <a:cs typeface="Calibri"/>
              </a:rPr>
              <a:t> </a:t>
            </a:r>
            <a:r>
              <a:rPr sz="2000" b="1" dirty="0">
                <a:solidFill>
                  <a:srgbClr val="006FC0"/>
                </a:solidFill>
                <a:latin typeface="Calibri"/>
                <a:cs typeface="Calibri"/>
              </a:rPr>
              <a:t>or</a:t>
            </a:r>
            <a:r>
              <a:rPr sz="2000" b="1" spc="10" dirty="0">
                <a:solidFill>
                  <a:srgbClr val="006FC0"/>
                </a:solidFill>
                <a:latin typeface="Calibri"/>
                <a:cs typeface="Calibri"/>
              </a:rPr>
              <a:t> </a:t>
            </a:r>
            <a:r>
              <a:rPr sz="2000" b="1" spc="-5" dirty="0">
                <a:solidFill>
                  <a:srgbClr val="006FC0"/>
                </a:solidFill>
                <a:latin typeface="Calibri"/>
                <a:cs typeface="Calibri"/>
              </a:rPr>
              <a:t>following</a:t>
            </a:r>
            <a:r>
              <a:rPr sz="2000" b="1" spc="-30" dirty="0">
                <a:solidFill>
                  <a:srgbClr val="006FC0"/>
                </a:solidFill>
                <a:latin typeface="Calibri"/>
                <a:cs typeface="Calibri"/>
              </a:rPr>
              <a:t> </a:t>
            </a:r>
            <a:r>
              <a:rPr sz="2000" b="1" spc="-5" dirty="0">
                <a:solidFill>
                  <a:srgbClr val="006FC0"/>
                </a:solidFill>
                <a:latin typeface="Calibri"/>
                <a:cs typeface="Calibri"/>
              </a:rPr>
              <a:t>delivery</a:t>
            </a:r>
            <a:r>
              <a:rPr sz="2000" spc="-5" dirty="0">
                <a:latin typeface="Calibri"/>
                <a:cs typeface="Calibri"/>
              </a:rPr>
              <a:t>.</a:t>
            </a:r>
            <a:endParaRPr sz="2000">
              <a:latin typeface="Calibri"/>
              <a:cs typeface="Calibri"/>
            </a:endParaRPr>
          </a:p>
          <a:p>
            <a:pPr>
              <a:lnSpc>
                <a:spcPct val="100000"/>
              </a:lnSpc>
              <a:spcBef>
                <a:spcPts val="20"/>
              </a:spcBef>
            </a:pPr>
            <a:endParaRPr sz="2550">
              <a:latin typeface="Calibri"/>
              <a:cs typeface="Calibri"/>
            </a:endParaRPr>
          </a:p>
          <a:p>
            <a:pPr marL="355600" indent="-343535">
              <a:lnSpc>
                <a:spcPct val="100000"/>
              </a:lnSpc>
              <a:buFont typeface="Wingdings"/>
              <a:buChar char=""/>
              <a:tabLst>
                <a:tab pos="355600" algn="l"/>
                <a:tab pos="356235" algn="l"/>
              </a:tabLst>
            </a:pPr>
            <a:r>
              <a:rPr sz="2000" b="1" spc="-5" dirty="0">
                <a:latin typeface="Calibri"/>
                <a:cs typeface="Calibri"/>
              </a:rPr>
              <a:t>Infections</a:t>
            </a:r>
            <a:r>
              <a:rPr sz="2000" b="1" spc="-25" dirty="0">
                <a:latin typeface="Calibri"/>
                <a:cs typeface="Calibri"/>
              </a:rPr>
              <a:t> </a:t>
            </a:r>
            <a:r>
              <a:rPr sz="2000" dirty="0">
                <a:latin typeface="Calibri"/>
                <a:cs typeface="Calibri"/>
              </a:rPr>
              <a:t>due</a:t>
            </a:r>
            <a:r>
              <a:rPr sz="2000" spc="-5" dirty="0">
                <a:latin typeface="Calibri"/>
                <a:cs typeface="Calibri"/>
              </a:rPr>
              <a:t> </a:t>
            </a:r>
            <a:r>
              <a:rPr sz="2000" spc="-15" dirty="0">
                <a:latin typeface="Calibri"/>
                <a:cs typeface="Calibri"/>
              </a:rPr>
              <a:t>to</a:t>
            </a:r>
            <a:r>
              <a:rPr sz="2000" dirty="0">
                <a:latin typeface="Calibri"/>
                <a:cs typeface="Calibri"/>
              </a:rPr>
              <a:t> </a:t>
            </a:r>
            <a:r>
              <a:rPr sz="2000" spc="-5" dirty="0">
                <a:latin typeface="Calibri"/>
                <a:cs typeface="Calibri"/>
              </a:rPr>
              <a:t>decreased</a:t>
            </a:r>
            <a:r>
              <a:rPr sz="2000" dirty="0">
                <a:latin typeface="Calibri"/>
                <a:cs typeface="Calibri"/>
              </a:rPr>
              <a:t> immunity </a:t>
            </a:r>
            <a:r>
              <a:rPr sz="2000" spc="-15" dirty="0">
                <a:latin typeface="Calibri"/>
                <a:cs typeface="Calibri"/>
              </a:rPr>
              <a:t>play</a:t>
            </a:r>
            <a:r>
              <a:rPr sz="2000" spc="5" dirty="0">
                <a:latin typeface="Calibri"/>
                <a:cs typeface="Calibri"/>
              </a:rPr>
              <a:t> </a:t>
            </a:r>
            <a:r>
              <a:rPr sz="2000" dirty="0">
                <a:latin typeface="Calibri"/>
                <a:cs typeface="Calibri"/>
              </a:rPr>
              <a:t>a</a:t>
            </a:r>
            <a:r>
              <a:rPr sz="2000" spc="5" dirty="0">
                <a:latin typeface="Calibri"/>
                <a:cs typeface="Calibri"/>
              </a:rPr>
              <a:t> </a:t>
            </a:r>
            <a:r>
              <a:rPr sz="2000" spc="-10" dirty="0">
                <a:latin typeface="Calibri"/>
                <a:cs typeface="Calibri"/>
              </a:rPr>
              <a:t>very</a:t>
            </a:r>
            <a:r>
              <a:rPr sz="2000" spc="5" dirty="0">
                <a:latin typeface="Calibri"/>
                <a:cs typeface="Calibri"/>
              </a:rPr>
              <a:t> </a:t>
            </a:r>
            <a:r>
              <a:rPr sz="2000" spc="-5" dirty="0">
                <a:latin typeface="Calibri"/>
                <a:cs typeface="Calibri"/>
              </a:rPr>
              <a:t>important</a:t>
            </a:r>
            <a:r>
              <a:rPr sz="2000" dirty="0">
                <a:latin typeface="Calibri"/>
                <a:cs typeface="Calibri"/>
              </a:rPr>
              <a:t> </a:t>
            </a:r>
            <a:r>
              <a:rPr sz="2000" spc="-15" dirty="0">
                <a:latin typeface="Calibri"/>
                <a:cs typeface="Calibri"/>
              </a:rPr>
              <a:t>role</a:t>
            </a:r>
            <a:r>
              <a:rPr sz="2000" spc="10" dirty="0">
                <a:latin typeface="Calibri"/>
                <a:cs typeface="Calibri"/>
              </a:rPr>
              <a:t> </a:t>
            </a:r>
            <a:r>
              <a:rPr sz="2000" dirty="0">
                <a:latin typeface="Calibri"/>
                <a:cs typeface="Calibri"/>
              </a:rPr>
              <a:t>in</a:t>
            </a:r>
            <a:r>
              <a:rPr sz="2000" spc="5" dirty="0">
                <a:latin typeface="Calibri"/>
                <a:cs typeface="Calibri"/>
              </a:rPr>
              <a:t> </a:t>
            </a:r>
            <a:r>
              <a:rPr sz="2000" dirty="0">
                <a:latin typeface="Calibri"/>
                <a:cs typeface="Calibri"/>
              </a:rPr>
              <a:t>the</a:t>
            </a:r>
            <a:r>
              <a:rPr sz="2000" spc="-5" dirty="0">
                <a:latin typeface="Calibri"/>
                <a:cs typeface="Calibri"/>
              </a:rPr>
              <a:t> </a:t>
            </a:r>
            <a:r>
              <a:rPr sz="2000" spc="-10" dirty="0">
                <a:latin typeface="Calibri"/>
                <a:cs typeface="Calibri"/>
              </a:rPr>
              <a:t>exacerbation</a:t>
            </a:r>
            <a:r>
              <a:rPr sz="2000" spc="10" dirty="0">
                <a:latin typeface="Calibri"/>
                <a:cs typeface="Calibri"/>
              </a:rPr>
              <a:t> </a:t>
            </a:r>
            <a:r>
              <a:rPr sz="2000" spc="-5" dirty="0">
                <a:latin typeface="Calibri"/>
                <a:cs typeface="Calibri"/>
              </a:rPr>
              <a:t>of </a:t>
            </a:r>
            <a:r>
              <a:rPr sz="2000" spc="-10" dirty="0">
                <a:latin typeface="Calibri"/>
                <a:cs typeface="Calibri"/>
              </a:rPr>
              <a:t>myasthenia</a:t>
            </a:r>
            <a:endParaRPr sz="2000">
              <a:latin typeface="Calibri"/>
              <a:cs typeface="Calibri"/>
            </a:endParaRPr>
          </a:p>
          <a:p>
            <a:pPr marL="355600">
              <a:lnSpc>
                <a:spcPct val="100000"/>
              </a:lnSpc>
            </a:pPr>
            <a:r>
              <a:rPr sz="2000" spc="-15" dirty="0">
                <a:latin typeface="Calibri"/>
                <a:cs typeface="Calibri"/>
              </a:rPr>
              <a:t>gravis</a:t>
            </a:r>
            <a:r>
              <a:rPr sz="2000" spc="-30" dirty="0">
                <a:latin typeface="Calibri"/>
                <a:cs typeface="Calibri"/>
              </a:rPr>
              <a:t> </a:t>
            </a:r>
            <a:r>
              <a:rPr sz="2000" dirty="0">
                <a:latin typeface="Calibri"/>
                <a:cs typeface="Calibri"/>
              </a:rPr>
              <a:t>during</a:t>
            </a:r>
            <a:r>
              <a:rPr sz="2000" spc="-40" dirty="0">
                <a:latin typeface="Calibri"/>
                <a:cs typeface="Calibri"/>
              </a:rPr>
              <a:t> </a:t>
            </a:r>
            <a:r>
              <a:rPr sz="2000" spc="-15" dirty="0">
                <a:latin typeface="Calibri"/>
                <a:cs typeface="Calibri"/>
              </a:rPr>
              <a:t>pregnancy.</a:t>
            </a:r>
            <a:endParaRPr sz="2000">
              <a:latin typeface="Calibri"/>
              <a:cs typeface="Calibri"/>
            </a:endParaRPr>
          </a:p>
          <a:p>
            <a:pPr marL="355600" indent="-343535">
              <a:lnSpc>
                <a:spcPct val="100000"/>
              </a:lnSpc>
              <a:spcBef>
                <a:spcPts val="15"/>
              </a:spcBef>
              <a:buFont typeface="Wingdings"/>
              <a:buChar char=""/>
              <a:tabLst>
                <a:tab pos="355600" algn="l"/>
                <a:tab pos="356235" algn="l"/>
              </a:tabLst>
            </a:pPr>
            <a:r>
              <a:rPr sz="2000" b="1" spc="-10" dirty="0">
                <a:latin typeface="Calibri"/>
                <a:cs typeface="Calibri"/>
              </a:rPr>
              <a:t>Physical</a:t>
            </a:r>
            <a:r>
              <a:rPr sz="2000" b="1" spc="-25" dirty="0">
                <a:latin typeface="Calibri"/>
                <a:cs typeface="Calibri"/>
              </a:rPr>
              <a:t> </a:t>
            </a:r>
            <a:r>
              <a:rPr sz="2000" b="1" dirty="0">
                <a:latin typeface="Calibri"/>
                <a:cs typeface="Calibri"/>
              </a:rPr>
              <a:t>and</a:t>
            </a:r>
            <a:r>
              <a:rPr sz="2000" b="1" spc="-5" dirty="0">
                <a:latin typeface="Calibri"/>
                <a:cs typeface="Calibri"/>
              </a:rPr>
              <a:t> emotional</a:t>
            </a:r>
            <a:r>
              <a:rPr sz="2000" b="1" spc="-30" dirty="0">
                <a:latin typeface="Calibri"/>
                <a:cs typeface="Calibri"/>
              </a:rPr>
              <a:t> </a:t>
            </a:r>
            <a:r>
              <a:rPr sz="2000" b="1" spc="-10" dirty="0">
                <a:latin typeface="Calibri"/>
                <a:cs typeface="Calibri"/>
              </a:rPr>
              <a:t>stress</a:t>
            </a:r>
            <a:r>
              <a:rPr sz="2000" b="1" spc="-5" dirty="0">
                <a:latin typeface="Calibri"/>
                <a:cs typeface="Calibri"/>
              </a:rPr>
              <a:t> </a:t>
            </a:r>
            <a:r>
              <a:rPr sz="2000" spc="-5" dirty="0">
                <a:latin typeface="Calibri"/>
                <a:cs typeface="Calibri"/>
              </a:rPr>
              <a:t>can</a:t>
            </a:r>
            <a:r>
              <a:rPr sz="2000" spc="5" dirty="0">
                <a:latin typeface="Calibri"/>
                <a:cs typeface="Calibri"/>
              </a:rPr>
              <a:t> </a:t>
            </a:r>
            <a:r>
              <a:rPr sz="2000" spc="-15" dirty="0">
                <a:latin typeface="Calibri"/>
                <a:cs typeface="Calibri"/>
              </a:rPr>
              <a:t>exacerbate</a:t>
            </a:r>
            <a:r>
              <a:rPr sz="2000" spc="25" dirty="0">
                <a:latin typeface="Calibri"/>
                <a:cs typeface="Calibri"/>
              </a:rPr>
              <a:t> </a:t>
            </a:r>
            <a:r>
              <a:rPr sz="2000" dirty="0">
                <a:latin typeface="Calibri"/>
                <a:cs typeface="Calibri"/>
              </a:rPr>
              <a:t>MG</a:t>
            </a:r>
            <a:endParaRPr sz="2000">
              <a:latin typeface="Calibri"/>
              <a:cs typeface="Calibri"/>
            </a:endParaRPr>
          </a:p>
        </p:txBody>
      </p:sp>
      <p:pic>
        <p:nvPicPr>
          <p:cNvPr id="4" name="object 4"/>
          <p:cNvPicPr/>
          <p:nvPr/>
        </p:nvPicPr>
        <p:blipFill>
          <a:blip r:embed="rId2" cstate="print"/>
          <a:stretch>
            <a:fillRect/>
          </a:stretch>
        </p:blipFill>
        <p:spPr>
          <a:xfrm>
            <a:off x="342900" y="5460491"/>
            <a:ext cx="11548872" cy="707135"/>
          </a:xfrm>
          <a:prstGeom prst="rect">
            <a:avLst/>
          </a:prstGeom>
        </p:spPr>
      </p:pic>
      <p:sp>
        <p:nvSpPr>
          <p:cNvPr id="5" name="object 5"/>
          <p:cNvSpPr txBox="1"/>
          <p:nvPr/>
        </p:nvSpPr>
        <p:spPr>
          <a:xfrm>
            <a:off x="342900" y="5460491"/>
            <a:ext cx="11549380" cy="707390"/>
          </a:xfrm>
          <a:prstGeom prst="rect">
            <a:avLst/>
          </a:prstGeom>
          <a:ln w="6350">
            <a:solidFill>
              <a:srgbClr val="5B9BD4"/>
            </a:solidFill>
          </a:ln>
        </p:spPr>
        <p:txBody>
          <a:bodyPr vert="horz" wrap="square" lIns="0" tIns="30480" rIns="0" bIns="0" rtlCol="0">
            <a:spAutoFit/>
          </a:bodyPr>
          <a:lstStyle/>
          <a:p>
            <a:pPr marL="91440" marR="605790">
              <a:lnSpc>
                <a:spcPct val="100000"/>
              </a:lnSpc>
              <a:spcBef>
                <a:spcPts val="240"/>
              </a:spcBef>
            </a:pPr>
            <a:r>
              <a:rPr sz="2000" b="1" spc="-10" dirty="0">
                <a:latin typeface="Calibri"/>
                <a:cs typeface="Calibri"/>
              </a:rPr>
              <a:t>maternal </a:t>
            </a:r>
            <a:r>
              <a:rPr sz="2000" b="1" spc="-20" dirty="0">
                <a:latin typeface="Calibri"/>
                <a:cs typeface="Calibri"/>
              </a:rPr>
              <a:t>mortality,</a:t>
            </a:r>
            <a:r>
              <a:rPr sz="2000" b="1" spc="-30" dirty="0">
                <a:latin typeface="Calibri"/>
                <a:cs typeface="Calibri"/>
              </a:rPr>
              <a:t> </a:t>
            </a:r>
            <a:r>
              <a:rPr sz="2000" b="1" dirty="0">
                <a:latin typeface="Calibri"/>
                <a:cs typeface="Calibri"/>
              </a:rPr>
              <a:t>is</a:t>
            </a:r>
            <a:r>
              <a:rPr sz="2000" b="1" spc="10" dirty="0">
                <a:latin typeface="Calibri"/>
                <a:cs typeface="Calibri"/>
              </a:rPr>
              <a:t> </a:t>
            </a:r>
            <a:r>
              <a:rPr sz="2000" b="1" spc="-5" dirty="0">
                <a:latin typeface="Calibri"/>
                <a:cs typeface="Calibri"/>
              </a:rPr>
              <a:t>highest</a:t>
            </a:r>
            <a:r>
              <a:rPr sz="2000" b="1" spc="-15" dirty="0">
                <a:latin typeface="Calibri"/>
                <a:cs typeface="Calibri"/>
              </a:rPr>
              <a:t> </a:t>
            </a:r>
            <a:r>
              <a:rPr sz="2000" b="1" dirty="0">
                <a:latin typeface="Calibri"/>
                <a:cs typeface="Calibri"/>
              </a:rPr>
              <a:t>in</a:t>
            </a:r>
            <a:r>
              <a:rPr sz="2000" b="1" spc="5" dirty="0">
                <a:latin typeface="Calibri"/>
                <a:cs typeface="Calibri"/>
              </a:rPr>
              <a:t> </a:t>
            </a:r>
            <a:r>
              <a:rPr sz="2000" b="1" dirty="0">
                <a:latin typeface="Calibri"/>
                <a:cs typeface="Calibri"/>
              </a:rPr>
              <a:t>the</a:t>
            </a:r>
            <a:r>
              <a:rPr sz="2000" b="1" spc="5" dirty="0">
                <a:latin typeface="Calibri"/>
                <a:cs typeface="Calibri"/>
              </a:rPr>
              <a:t> </a:t>
            </a:r>
            <a:r>
              <a:rPr sz="2000" b="1" spc="-15" dirty="0">
                <a:latin typeface="Calibri"/>
                <a:cs typeface="Calibri"/>
              </a:rPr>
              <a:t>first</a:t>
            </a:r>
            <a:r>
              <a:rPr sz="2000" b="1" spc="-10" dirty="0">
                <a:latin typeface="Calibri"/>
                <a:cs typeface="Calibri"/>
              </a:rPr>
              <a:t> </a:t>
            </a:r>
            <a:r>
              <a:rPr sz="2000" b="1" dirty="0">
                <a:latin typeface="Calibri"/>
                <a:cs typeface="Calibri"/>
              </a:rPr>
              <a:t>2</a:t>
            </a:r>
            <a:r>
              <a:rPr sz="2000" b="1" spc="5" dirty="0">
                <a:latin typeface="Calibri"/>
                <a:cs typeface="Calibri"/>
              </a:rPr>
              <a:t> </a:t>
            </a:r>
            <a:r>
              <a:rPr sz="2000" b="1" spc="-15" dirty="0">
                <a:latin typeface="Calibri"/>
                <a:cs typeface="Calibri"/>
              </a:rPr>
              <a:t>years</a:t>
            </a:r>
            <a:r>
              <a:rPr sz="2000" b="1" spc="25" dirty="0">
                <a:latin typeface="Calibri"/>
                <a:cs typeface="Calibri"/>
              </a:rPr>
              <a:t> </a:t>
            </a:r>
            <a:r>
              <a:rPr sz="2000" b="1" spc="-5" dirty="0">
                <a:latin typeface="Calibri"/>
                <a:cs typeface="Calibri"/>
              </a:rPr>
              <a:t>following</a:t>
            </a:r>
            <a:r>
              <a:rPr sz="2000" b="1" spc="-30" dirty="0">
                <a:latin typeface="Calibri"/>
                <a:cs typeface="Calibri"/>
              </a:rPr>
              <a:t> </a:t>
            </a:r>
            <a:r>
              <a:rPr sz="2000" b="1" spc="-5" dirty="0">
                <a:latin typeface="Calibri"/>
                <a:cs typeface="Calibri"/>
              </a:rPr>
              <a:t>onset</a:t>
            </a:r>
            <a:r>
              <a:rPr sz="2000" b="1" spc="-15" dirty="0">
                <a:latin typeface="Calibri"/>
                <a:cs typeface="Calibri"/>
              </a:rPr>
              <a:t> </a:t>
            </a:r>
            <a:r>
              <a:rPr sz="2000" b="1" dirty="0">
                <a:latin typeface="Calibri"/>
                <a:cs typeface="Calibri"/>
              </a:rPr>
              <a:t>of</a:t>
            </a:r>
            <a:r>
              <a:rPr sz="2000" b="1" spc="10" dirty="0">
                <a:latin typeface="Calibri"/>
                <a:cs typeface="Calibri"/>
              </a:rPr>
              <a:t> </a:t>
            </a:r>
            <a:r>
              <a:rPr sz="2000" b="1" spc="-10" dirty="0">
                <a:latin typeface="Calibri"/>
                <a:cs typeface="Calibri"/>
              </a:rPr>
              <a:t>myasthenia</a:t>
            </a:r>
            <a:r>
              <a:rPr sz="2000" b="1" spc="-20" dirty="0">
                <a:latin typeface="Calibri"/>
                <a:cs typeface="Calibri"/>
              </a:rPr>
              <a:t> </a:t>
            </a:r>
            <a:r>
              <a:rPr sz="2000" b="1" spc="-15" dirty="0">
                <a:latin typeface="Calibri"/>
                <a:cs typeface="Calibri"/>
              </a:rPr>
              <a:t>gravis,</a:t>
            </a:r>
            <a:r>
              <a:rPr sz="2000" b="1" spc="10" dirty="0">
                <a:latin typeface="Calibri"/>
                <a:cs typeface="Calibri"/>
              </a:rPr>
              <a:t> </a:t>
            </a:r>
            <a:r>
              <a:rPr sz="2000" b="1" dirty="0">
                <a:latin typeface="Calibri"/>
                <a:cs typeface="Calibri"/>
              </a:rPr>
              <a:t>it</a:t>
            </a:r>
            <a:r>
              <a:rPr sz="2000" b="1" spc="-10" dirty="0">
                <a:latin typeface="Calibri"/>
                <a:cs typeface="Calibri"/>
              </a:rPr>
              <a:t> </a:t>
            </a:r>
            <a:r>
              <a:rPr sz="2000" b="1" dirty="0">
                <a:latin typeface="Calibri"/>
                <a:cs typeface="Calibri"/>
              </a:rPr>
              <a:t>is</a:t>
            </a:r>
            <a:r>
              <a:rPr sz="2000" b="1" spc="10" dirty="0">
                <a:latin typeface="Calibri"/>
                <a:cs typeface="Calibri"/>
              </a:rPr>
              <a:t> </a:t>
            </a:r>
            <a:r>
              <a:rPr sz="2000" b="1" dirty="0">
                <a:latin typeface="Calibri"/>
                <a:cs typeface="Calibri"/>
              </a:rPr>
              <a:t>advisable</a:t>
            </a:r>
            <a:r>
              <a:rPr sz="2000" b="1" spc="-5" dirty="0">
                <a:latin typeface="Calibri"/>
                <a:cs typeface="Calibri"/>
              </a:rPr>
              <a:t> </a:t>
            </a:r>
            <a:r>
              <a:rPr sz="2000" b="1" spc="-15" dirty="0">
                <a:latin typeface="Calibri"/>
                <a:cs typeface="Calibri"/>
              </a:rPr>
              <a:t>for </a:t>
            </a:r>
            <a:r>
              <a:rPr sz="2000" b="1" spc="-434" dirty="0">
                <a:latin typeface="Calibri"/>
                <a:cs typeface="Calibri"/>
              </a:rPr>
              <a:t> </a:t>
            </a:r>
            <a:r>
              <a:rPr sz="2000" b="1" spc="-5" dirty="0">
                <a:latin typeface="Calibri"/>
                <a:cs typeface="Calibri"/>
              </a:rPr>
              <a:t>women</a:t>
            </a:r>
            <a:r>
              <a:rPr sz="2000" b="1" spc="-15" dirty="0">
                <a:latin typeface="Calibri"/>
                <a:cs typeface="Calibri"/>
              </a:rPr>
              <a:t> to</a:t>
            </a:r>
            <a:r>
              <a:rPr sz="2000" b="1" spc="-10" dirty="0">
                <a:latin typeface="Calibri"/>
                <a:cs typeface="Calibri"/>
              </a:rPr>
              <a:t> delay </a:t>
            </a:r>
            <a:r>
              <a:rPr sz="2000" b="1" spc="-5" dirty="0">
                <a:latin typeface="Calibri"/>
                <a:cs typeface="Calibri"/>
              </a:rPr>
              <a:t>pregnancy </a:t>
            </a:r>
            <a:r>
              <a:rPr sz="2000" b="1" spc="-15" dirty="0">
                <a:latin typeface="Calibri"/>
                <a:cs typeface="Calibri"/>
              </a:rPr>
              <a:t>for</a:t>
            </a:r>
            <a:r>
              <a:rPr sz="2000" b="1" dirty="0">
                <a:latin typeface="Calibri"/>
                <a:cs typeface="Calibri"/>
              </a:rPr>
              <a:t> </a:t>
            </a:r>
            <a:r>
              <a:rPr sz="2000" b="1" spc="-15" dirty="0">
                <a:latin typeface="Calibri"/>
                <a:cs typeface="Calibri"/>
              </a:rPr>
              <a:t>at</a:t>
            </a:r>
            <a:r>
              <a:rPr sz="2000" b="1" spc="-10" dirty="0">
                <a:latin typeface="Calibri"/>
                <a:cs typeface="Calibri"/>
              </a:rPr>
              <a:t> </a:t>
            </a:r>
            <a:r>
              <a:rPr sz="2000" b="1" spc="-5" dirty="0">
                <a:latin typeface="Calibri"/>
                <a:cs typeface="Calibri"/>
              </a:rPr>
              <a:t>least</a:t>
            </a:r>
            <a:r>
              <a:rPr sz="2000" b="1" spc="-10" dirty="0">
                <a:latin typeface="Calibri"/>
                <a:cs typeface="Calibri"/>
              </a:rPr>
              <a:t> </a:t>
            </a:r>
            <a:r>
              <a:rPr sz="2000" b="1" dirty="0">
                <a:latin typeface="Calibri"/>
                <a:cs typeface="Calibri"/>
              </a:rPr>
              <a:t>2 </a:t>
            </a:r>
            <a:r>
              <a:rPr sz="2000" b="1" spc="-15" dirty="0">
                <a:latin typeface="Calibri"/>
                <a:cs typeface="Calibri"/>
              </a:rPr>
              <a:t>years</a:t>
            </a:r>
            <a:r>
              <a:rPr sz="2000" b="1" spc="15" dirty="0">
                <a:latin typeface="Calibri"/>
                <a:cs typeface="Calibri"/>
              </a:rPr>
              <a:t> </a:t>
            </a:r>
            <a:r>
              <a:rPr sz="2000" b="1" spc="-5" dirty="0">
                <a:latin typeface="Calibri"/>
                <a:cs typeface="Calibri"/>
              </a:rPr>
              <a:t>following</a:t>
            </a:r>
            <a:r>
              <a:rPr sz="2000" b="1" spc="-35" dirty="0">
                <a:latin typeface="Calibri"/>
                <a:cs typeface="Calibri"/>
              </a:rPr>
              <a:t> </a:t>
            </a:r>
            <a:r>
              <a:rPr sz="2000" b="1" dirty="0">
                <a:latin typeface="Calibri"/>
                <a:cs typeface="Calibri"/>
              </a:rPr>
              <a:t>diagnosis.</a:t>
            </a:r>
            <a:endParaRPr sz="2000">
              <a:latin typeface="Calibri"/>
              <a:cs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14019" y="1217803"/>
            <a:ext cx="11220450" cy="4154170"/>
          </a:xfrm>
          <a:prstGeom prst="rect">
            <a:avLst/>
          </a:prstGeom>
        </p:spPr>
        <p:txBody>
          <a:bodyPr vert="horz" wrap="square" lIns="0" tIns="12065" rIns="0" bIns="0" rtlCol="0">
            <a:spAutoFit/>
          </a:bodyPr>
          <a:lstStyle/>
          <a:p>
            <a:pPr marL="806450" indent="-343535">
              <a:lnSpc>
                <a:spcPct val="100000"/>
              </a:lnSpc>
              <a:spcBef>
                <a:spcPts val="95"/>
              </a:spcBef>
              <a:buClr>
                <a:srgbClr val="4471C4"/>
              </a:buClr>
              <a:buFont typeface="Wingdings"/>
              <a:buChar char=""/>
              <a:tabLst>
                <a:tab pos="807085" algn="l"/>
              </a:tabLst>
            </a:pPr>
            <a:r>
              <a:rPr sz="2800" b="1" spc="-25" dirty="0">
                <a:solidFill>
                  <a:srgbClr val="4471C4"/>
                </a:solidFill>
                <a:latin typeface="Calibri"/>
                <a:cs typeface="Calibri"/>
              </a:rPr>
              <a:t>Effect</a:t>
            </a:r>
            <a:r>
              <a:rPr sz="2800" b="1" spc="-15" dirty="0">
                <a:solidFill>
                  <a:srgbClr val="4471C4"/>
                </a:solidFill>
                <a:latin typeface="Calibri"/>
                <a:cs typeface="Calibri"/>
              </a:rPr>
              <a:t> </a:t>
            </a:r>
            <a:r>
              <a:rPr sz="2800" b="1" spc="-5" dirty="0">
                <a:solidFill>
                  <a:srgbClr val="4471C4"/>
                </a:solidFill>
                <a:latin typeface="Calibri"/>
                <a:cs typeface="Calibri"/>
              </a:rPr>
              <a:t>of</a:t>
            </a:r>
            <a:r>
              <a:rPr sz="2800" b="1" spc="-15" dirty="0">
                <a:solidFill>
                  <a:srgbClr val="4471C4"/>
                </a:solidFill>
                <a:latin typeface="Calibri"/>
                <a:cs typeface="Calibri"/>
              </a:rPr>
              <a:t> </a:t>
            </a:r>
            <a:r>
              <a:rPr sz="2800" b="1" spc="-5" dirty="0">
                <a:solidFill>
                  <a:srgbClr val="4471C4"/>
                </a:solidFill>
                <a:latin typeface="Calibri"/>
                <a:cs typeface="Calibri"/>
              </a:rPr>
              <a:t>MG on</a:t>
            </a:r>
            <a:r>
              <a:rPr sz="2800" b="1" spc="-10" dirty="0">
                <a:solidFill>
                  <a:srgbClr val="4471C4"/>
                </a:solidFill>
                <a:latin typeface="Calibri"/>
                <a:cs typeface="Calibri"/>
              </a:rPr>
              <a:t> pregnancy</a:t>
            </a:r>
            <a:endParaRPr sz="2800">
              <a:latin typeface="Calibri"/>
              <a:cs typeface="Calibri"/>
            </a:endParaRPr>
          </a:p>
          <a:p>
            <a:pPr marL="355600" marR="5080" indent="-343535">
              <a:lnSpc>
                <a:spcPct val="100000"/>
              </a:lnSpc>
              <a:spcBef>
                <a:spcPts val="2255"/>
              </a:spcBef>
              <a:buFont typeface="Wingdings"/>
              <a:buChar char=""/>
              <a:tabLst>
                <a:tab pos="356235" algn="l"/>
              </a:tabLst>
            </a:pPr>
            <a:r>
              <a:rPr sz="2400" dirty="0">
                <a:latin typeface="Calibri"/>
                <a:cs typeface="Calibri"/>
              </a:rPr>
              <a:t>In</a:t>
            </a:r>
            <a:r>
              <a:rPr sz="2400" spc="-5" dirty="0">
                <a:latin typeface="Calibri"/>
                <a:cs typeface="Calibri"/>
              </a:rPr>
              <a:t> </a:t>
            </a:r>
            <a:r>
              <a:rPr sz="2400" spc="-10" dirty="0">
                <a:latin typeface="Calibri"/>
                <a:cs typeface="Calibri"/>
              </a:rPr>
              <a:t>general,</a:t>
            </a:r>
            <a:r>
              <a:rPr sz="2400" spc="-15" dirty="0">
                <a:latin typeface="Calibri"/>
                <a:cs typeface="Calibri"/>
              </a:rPr>
              <a:t> </a:t>
            </a:r>
            <a:r>
              <a:rPr sz="2400" dirty="0">
                <a:solidFill>
                  <a:srgbClr val="FF0000"/>
                </a:solidFill>
                <a:latin typeface="Calibri"/>
                <a:cs typeface="Calibri"/>
              </a:rPr>
              <a:t>MG</a:t>
            </a:r>
            <a:r>
              <a:rPr sz="2400" spc="-5" dirty="0">
                <a:solidFill>
                  <a:srgbClr val="FF0000"/>
                </a:solidFill>
                <a:latin typeface="Calibri"/>
                <a:cs typeface="Calibri"/>
              </a:rPr>
              <a:t> does</a:t>
            </a:r>
            <a:r>
              <a:rPr sz="2400" dirty="0">
                <a:solidFill>
                  <a:srgbClr val="FF0000"/>
                </a:solidFill>
                <a:latin typeface="Calibri"/>
                <a:cs typeface="Calibri"/>
              </a:rPr>
              <a:t> </a:t>
            </a:r>
            <a:r>
              <a:rPr sz="2400" spc="-5" dirty="0">
                <a:solidFill>
                  <a:srgbClr val="FF0000"/>
                </a:solidFill>
                <a:latin typeface="Calibri"/>
                <a:cs typeface="Calibri"/>
              </a:rPr>
              <a:t>not</a:t>
            </a:r>
            <a:r>
              <a:rPr sz="2400" spc="-15" dirty="0">
                <a:solidFill>
                  <a:srgbClr val="FF0000"/>
                </a:solidFill>
                <a:latin typeface="Calibri"/>
                <a:cs typeface="Calibri"/>
              </a:rPr>
              <a:t> </a:t>
            </a:r>
            <a:r>
              <a:rPr sz="2400" spc="-20" dirty="0">
                <a:solidFill>
                  <a:srgbClr val="FF0000"/>
                </a:solidFill>
                <a:latin typeface="Calibri"/>
                <a:cs typeface="Calibri"/>
              </a:rPr>
              <a:t>have</a:t>
            </a:r>
            <a:r>
              <a:rPr sz="2400" spc="10" dirty="0">
                <a:solidFill>
                  <a:srgbClr val="FF0000"/>
                </a:solidFill>
                <a:latin typeface="Calibri"/>
                <a:cs typeface="Calibri"/>
              </a:rPr>
              <a:t> </a:t>
            </a:r>
            <a:r>
              <a:rPr sz="2400" spc="-20" dirty="0">
                <a:solidFill>
                  <a:srgbClr val="FF0000"/>
                </a:solidFill>
                <a:latin typeface="Calibri"/>
                <a:cs typeface="Calibri"/>
              </a:rPr>
              <a:t>any</a:t>
            </a:r>
            <a:r>
              <a:rPr sz="2400" spc="-10" dirty="0">
                <a:solidFill>
                  <a:srgbClr val="FF0000"/>
                </a:solidFill>
                <a:latin typeface="Calibri"/>
                <a:cs typeface="Calibri"/>
              </a:rPr>
              <a:t> </a:t>
            </a:r>
            <a:r>
              <a:rPr sz="2400" spc="-15" dirty="0">
                <a:solidFill>
                  <a:srgbClr val="FF0000"/>
                </a:solidFill>
                <a:latin typeface="Calibri"/>
                <a:cs typeface="Calibri"/>
              </a:rPr>
              <a:t>severe</a:t>
            </a:r>
            <a:r>
              <a:rPr sz="2400" spc="10" dirty="0">
                <a:solidFill>
                  <a:srgbClr val="FF0000"/>
                </a:solidFill>
                <a:latin typeface="Calibri"/>
                <a:cs typeface="Calibri"/>
              </a:rPr>
              <a:t> </a:t>
            </a:r>
            <a:r>
              <a:rPr sz="2400" spc="-10" dirty="0">
                <a:solidFill>
                  <a:srgbClr val="FF0000"/>
                </a:solidFill>
                <a:latin typeface="Calibri"/>
                <a:cs typeface="Calibri"/>
              </a:rPr>
              <a:t>adverse </a:t>
            </a:r>
            <a:r>
              <a:rPr sz="2400" spc="-15" dirty="0">
                <a:solidFill>
                  <a:srgbClr val="FF0000"/>
                </a:solidFill>
                <a:latin typeface="Calibri"/>
                <a:cs typeface="Calibri"/>
              </a:rPr>
              <a:t>effects</a:t>
            </a:r>
            <a:r>
              <a:rPr sz="2400" dirty="0">
                <a:solidFill>
                  <a:srgbClr val="FF0000"/>
                </a:solidFill>
                <a:latin typeface="Calibri"/>
                <a:cs typeface="Calibri"/>
              </a:rPr>
              <a:t> </a:t>
            </a:r>
            <a:r>
              <a:rPr sz="2400" spc="-10" dirty="0">
                <a:solidFill>
                  <a:srgbClr val="FF0000"/>
                </a:solidFill>
                <a:latin typeface="Calibri"/>
                <a:cs typeface="Calibri"/>
              </a:rPr>
              <a:t>on</a:t>
            </a:r>
            <a:r>
              <a:rPr sz="2400" spc="-5" dirty="0">
                <a:solidFill>
                  <a:srgbClr val="FF0000"/>
                </a:solidFill>
                <a:latin typeface="Calibri"/>
                <a:cs typeface="Calibri"/>
              </a:rPr>
              <a:t> </a:t>
            </a:r>
            <a:r>
              <a:rPr sz="2400" spc="-20" dirty="0">
                <a:solidFill>
                  <a:srgbClr val="FF0000"/>
                </a:solidFill>
                <a:latin typeface="Calibri"/>
                <a:cs typeface="Calibri"/>
              </a:rPr>
              <a:t>pregnancy</a:t>
            </a:r>
            <a:r>
              <a:rPr sz="2400" spc="-20" dirty="0">
                <a:latin typeface="Calibri"/>
                <a:cs typeface="Calibri"/>
              </a:rPr>
              <a:t>.</a:t>
            </a:r>
            <a:r>
              <a:rPr sz="2400" spc="-25" dirty="0">
                <a:latin typeface="Calibri"/>
                <a:cs typeface="Calibri"/>
              </a:rPr>
              <a:t> </a:t>
            </a:r>
            <a:r>
              <a:rPr sz="2400" spc="-5" dirty="0">
                <a:latin typeface="Calibri"/>
                <a:cs typeface="Calibri"/>
              </a:rPr>
              <a:t>Reports</a:t>
            </a:r>
            <a:r>
              <a:rPr sz="2400" spc="-20" dirty="0">
                <a:latin typeface="Calibri"/>
                <a:cs typeface="Calibri"/>
              </a:rPr>
              <a:t> </a:t>
            </a:r>
            <a:r>
              <a:rPr sz="2400" spc="-5" dirty="0">
                <a:latin typeface="Calibri"/>
                <a:cs typeface="Calibri"/>
              </a:rPr>
              <a:t>do</a:t>
            </a:r>
            <a:r>
              <a:rPr sz="2400" spc="-10" dirty="0">
                <a:latin typeface="Calibri"/>
                <a:cs typeface="Calibri"/>
              </a:rPr>
              <a:t> </a:t>
            </a:r>
            <a:r>
              <a:rPr sz="2400" spc="-5" dirty="0">
                <a:latin typeface="Calibri"/>
                <a:cs typeface="Calibri"/>
              </a:rPr>
              <a:t>not </a:t>
            </a:r>
            <a:r>
              <a:rPr sz="2400" dirty="0">
                <a:latin typeface="Calibri"/>
                <a:cs typeface="Calibri"/>
              </a:rPr>
              <a:t> </a:t>
            </a:r>
            <a:r>
              <a:rPr sz="2400" spc="-10" dirty="0">
                <a:latin typeface="Calibri"/>
                <a:cs typeface="Calibri"/>
              </a:rPr>
              <a:t>suggest </a:t>
            </a:r>
            <a:r>
              <a:rPr sz="2400" dirty="0">
                <a:latin typeface="Calibri"/>
                <a:cs typeface="Calibri"/>
              </a:rPr>
              <a:t>an </a:t>
            </a:r>
            <a:r>
              <a:rPr sz="2400" spc="-5" dirty="0">
                <a:latin typeface="Calibri"/>
                <a:cs typeface="Calibri"/>
              </a:rPr>
              <a:t>increased </a:t>
            </a:r>
            <a:r>
              <a:rPr sz="2400" dirty="0">
                <a:latin typeface="Calibri"/>
                <a:cs typeface="Calibri"/>
              </a:rPr>
              <a:t>risk </a:t>
            </a:r>
            <a:r>
              <a:rPr sz="2400" spc="-5" dirty="0">
                <a:latin typeface="Calibri"/>
                <a:cs typeface="Calibri"/>
              </a:rPr>
              <a:t>of </a:t>
            </a:r>
            <a:r>
              <a:rPr sz="2400" spc="-10" dirty="0">
                <a:latin typeface="Calibri"/>
                <a:cs typeface="Calibri"/>
              </a:rPr>
              <a:t>spontaneous </a:t>
            </a:r>
            <a:r>
              <a:rPr sz="2400" dirty="0">
                <a:latin typeface="Calibri"/>
                <a:cs typeface="Calibri"/>
              </a:rPr>
              <a:t>abortions </a:t>
            </a:r>
            <a:r>
              <a:rPr sz="2400" spc="-5" dirty="0">
                <a:latin typeface="Calibri"/>
                <a:cs typeface="Calibri"/>
              </a:rPr>
              <a:t>or </a:t>
            </a:r>
            <a:r>
              <a:rPr sz="2400" spc="-10" dirty="0">
                <a:latin typeface="Calibri"/>
                <a:cs typeface="Calibri"/>
              </a:rPr>
              <a:t>premature </a:t>
            </a:r>
            <a:r>
              <a:rPr sz="2400" spc="-5" dirty="0">
                <a:latin typeface="Calibri"/>
                <a:cs typeface="Calibri"/>
              </a:rPr>
              <a:t>births </a:t>
            </a:r>
            <a:r>
              <a:rPr sz="2400" spc="-20" dirty="0">
                <a:latin typeface="Calibri"/>
                <a:cs typeface="Calibri"/>
              </a:rPr>
              <a:t>for </a:t>
            </a:r>
            <a:r>
              <a:rPr sz="2400" spc="-10" dirty="0">
                <a:latin typeface="Calibri"/>
                <a:cs typeface="Calibri"/>
              </a:rPr>
              <a:t>women </a:t>
            </a:r>
            <a:r>
              <a:rPr sz="2400" dirty="0">
                <a:latin typeface="Calibri"/>
                <a:cs typeface="Calibri"/>
              </a:rPr>
              <a:t>with </a:t>
            </a:r>
            <a:r>
              <a:rPr sz="2400" spc="-530" dirty="0">
                <a:latin typeface="Calibri"/>
                <a:cs typeface="Calibri"/>
              </a:rPr>
              <a:t> </a:t>
            </a:r>
            <a:r>
              <a:rPr sz="2400" dirty="0">
                <a:latin typeface="Calibri"/>
                <a:cs typeface="Calibri"/>
              </a:rPr>
              <a:t>MG.</a:t>
            </a:r>
            <a:endParaRPr sz="2400">
              <a:latin typeface="Calibri"/>
              <a:cs typeface="Calibri"/>
            </a:endParaRPr>
          </a:p>
          <a:p>
            <a:pPr>
              <a:lnSpc>
                <a:spcPct val="100000"/>
              </a:lnSpc>
              <a:spcBef>
                <a:spcPts val="10"/>
              </a:spcBef>
              <a:buFont typeface="Wingdings"/>
              <a:buChar char=""/>
            </a:pPr>
            <a:endParaRPr sz="2350">
              <a:latin typeface="Calibri"/>
              <a:cs typeface="Calibri"/>
            </a:endParaRPr>
          </a:p>
          <a:p>
            <a:pPr marL="355600" marR="260985" indent="-343535">
              <a:lnSpc>
                <a:spcPct val="100000"/>
              </a:lnSpc>
              <a:spcBef>
                <a:spcPts val="5"/>
              </a:spcBef>
              <a:buFont typeface="Wingdings"/>
              <a:buChar char=""/>
              <a:tabLst>
                <a:tab pos="356235" algn="l"/>
              </a:tabLst>
            </a:pPr>
            <a:r>
              <a:rPr sz="2400" spc="-10" dirty="0">
                <a:latin typeface="Calibri"/>
                <a:cs typeface="Calibri"/>
              </a:rPr>
              <a:t>Hypoventilation</a:t>
            </a:r>
            <a:r>
              <a:rPr sz="2400" spc="-5" dirty="0">
                <a:latin typeface="Calibri"/>
                <a:cs typeface="Calibri"/>
              </a:rPr>
              <a:t> </a:t>
            </a:r>
            <a:r>
              <a:rPr sz="2400" dirty="0">
                <a:latin typeface="Calibri"/>
                <a:cs typeface="Calibri"/>
              </a:rPr>
              <a:t>is</a:t>
            </a:r>
            <a:r>
              <a:rPr sz="2400" spc="10" dirty="0">
                <a:latin typeface="Calibri"/>
                <a:cs typeface="Calibri"/>
              </a:rPr>
              <a:t> </a:t>
            </a:r>
            <a:r>
              <a:rPr sz="2400" dirty="0">
                <a:latin typeface="Calibri"/>
                <a:cs typeface="Calibri"/>
              </a:rPr>
              <a:t>a</a:t>
            </a:r>
            <a:r>
              <a:rPr sz="2400" spc="5" dirty="0">
                <a:latin typeface="Calibri"/>
                <a:cs typeface="Calibri"/>
              </a:rPr>
              <a:t> </a:t>
            </a:r>
            <a:r>
              <a:rPr sz="2400" dirty="0">
                <a:latin typeface="Calibri"/>
                <a:cs typeface="Calibri"/>
              </a:rPr>
              <a:t>risk</a:t>
            </a:r>
            <a:r>
              <a:rPr sz="2400" spc="-15" dirty="0">
                <a:latin typeface="Calibri"/>
                <a:cs typeface="Calibri"/>
              </a:rPr>
              <a:t> </a:t>
            </a:r>
            <a:r>
              <a:rPr sz="2400" spc="-5" dirty="0">
                <a:latin typeface="Calibri"/>
                <a:cs typeface="Calibri"/>
              </a:rPr>
              <a:t>during</a:t>
            </a:r>
            <a:r>
              <a:rPr sz="2400" spc="5" dirty="0">
                <a:latin typeface="Calibri"/>
                <a:cs typeface="Calibri"/>
              </a:rPr>
              <a:t> </a:t>
            </a:r>
            <a:r>
              <a:rPr sz="2400" spc="-25" dirty="0">
                <a:latin typeface="Calibri"/>
                <a:cs typeface="Calibri"/>
              </a:rPr>
              <a:t>pregnancy,</a:t>
            </a:r>
            <a:r>
              <a:rPr sz="2400" spc="-20" dirty="0">
                <a:latin typeface="Calibri"/>
                <a:cs typeface="Calibri"/>
              </a:rPr>
              <a:t> </a:t>
            </a:r>
            <a:r>
              <a:rPr sz="2400" spc="-5" dirty="0">
                <a:latin typeface="Calibri"/>
                <a:cs typeface="Calibri"/>
              </a:rPr>
              <a:t>because</a:t>
            </a:r>
            <a:r>
              <a:rPr sz="2400" spc="5" dirty="0">
                <a:latin typeface="Calibri"/>
                <a:cs typeface="Calibri"/>
              </a:rPr>
              <a:t> </a:t>
            </a:r>
            <a:r>
              <a:rPr sz="2400" spc="-15" dirty="0">
                <a:latin typeface="Calibri"/>
                <a:cs typeface="Calibri"/>
              </a:rPr>
              <a:t>respiratory</a:t>
            </a:r>
            <a:r>
              <a:rPr sz="2400" dirty="0">
                <a:latin typeface="Calibri"/>
                <a:cs typeface="Calibri"/>
              </a:rPr>
              <a:t> muscles</a:t>
            </a:r>
            <a:r>
              <a:rPr sz="2400" spc="-15" dirty="0">
                <a:latin typeface="Calibri"/>
                <a:cs typeface="Calibri"/>
              </a:rPr>
              <a:t> are</a:t>
            </a:r>
            <a:r>
              <a:rPr sz="2400" spc="10" dirty="0">
                <a:latin typeface="Calibri"/>
                <a:cs typeface="Calibri"/>
              </a:rPr>
              <a:t> </a:t>
            </a:r>
            <a:r>
              <a:rPr sz="2400" spc="-15" dirty="0">
                <a:latin typeface="Calibri"/>
                <a:cs typeface="Calibri"/>
              </a:rPr>
              <a:t>weakened </a:t>
            </a:r>
            <a:r>
              <a:rPr sz="2400" spc="-530" dirty="0">
                <a:latin typeface="Calibri"/>
                <a:cs typeface="Calibri"/>
              </a:rPr>
              <a:t> </a:t>
            </a:r>
            <a:r>
              <a:rPr sz="2400" spc="-15" dirty="0">
                <a:latin typeface="Calibri"/>
                <a:cs typeface="Calibri"/>
              </a:rPr>
              <a:t>from</a:t>
            </a:r>
            <a:r>
              <a:rPr sz="2400" spc="-30" dirty="0">
                <a:latin typeface="Calibri"/>
                <a:cs typeface="Calibri"/>
              </a:rPr>
              <a:t> </a:t>
            </a:r>
            <a:r>
              <a:rPr sz="2400" spc="-15" dirty="0">
                <a:latin typeface="Calibri"/>
                <a:cs typeface="Calibri"/>
              </a:rPr>
              <a:t>myasthenia gravis.</a:t>
            </a:r>
            <a:endParaRPr sz="2400">
              <a:latin typeface="Calibri"/>
              <a:cs typeface="Calibri"/>
            </a:endParaRPr>
          </a:p>
          <a:p>
            <a:pPr>
              <a:lnSpc>
                <a:spcPct val="100000"/>
              </a:lnSpc>
              <a:spcBef>
                <a:spcPts val="45"/>
              </a:spcBef>
              <a:buFont typeface="Wingdings"/>
              <a:buChar char=""/>
            </a:pPr>
            <a:endParaRPr sz="3100">
              <a:latin typeface="Calibri"/>
              <a:cs typeface="Calibri"/>
            </a:endParaRPr>
          </a:p>
          <a:p>
            <a:pPr marL="393065" indent="-343535">
              <a:lnSpc>
                <a:spcPct val="100000"/>
              </a:lnSpc>
              <a:buFont typeface="Wingdings"/>
              <a:buChar char=""/>
              <a:tabLst>
                <a:tab pos="393700" algn="l"/>
              </a:tabLst>
            </a:pPr>
            <a:r>
              <a:rPr sz="2400" spc="-5" dirty="0">
                <a:latin typeface="Calibri"/>
                <a:cs typeface="Calibri"/>
              </a:rPr>
              <a:t>Labor</a:t>
            </a:r>
            <a:r>
              <a:rPr sz="2400" spc="-10" dirty="0">
                <a:latin typeface="Calibri"/>
                <a:cs typeface="Calibri"/>
              </a:rPr>
              <a:t> </a:t>
            </a:r>
            <a:r>
              <a:rPr sz="2400" spc="-20" dirty="0">
                <a:latin typeface="Calibri"/>
                <a:cs typeface="Calibri"/>
              </a:rPr>
              <a:t>may</a:t>
            </a:r>
            <a:r>
              <a:rPr sz="2400" dirty="0">
                <a:latin typeface="Calibri"/>
                <a:cs typeface="Calibri"/>
              </a:rPr>
              <a:t> </a:t>
            </a:r>
            <a:r>
              <a:rPr sz="2400" spc="-5" dirty="0">
                <a:latin typeface="Calibri"/>
                <a:cs typeface="Calibri"/>
              </a:rPr>
              <a:t>be</a:t>
            </a:r>
            <a:r>
              <a:rPr sz="2400" spc="5" dirty="0">
                <a:latin typeface="Calibri"/>
                <a:cs typeface="Calibri"/>
              </a:rPr>
              <a:t> </a:t>
            </a:r>
            <a:r>
              <a:rPr sz="2400" spc="-15" dirty="0">
                <a:latin typeface="Calibri"/>
                <a:cs typeface="Calibri"/>
              </a:rPr>
              <a:t>complicated </a:t>
            </a:r>
            <a:r>
              <a:rPr sz="2400" dirty="0">
                <a:latin typeface="Calibri"/>
                <a:cs typeface="Calibri"/>
              </a:rPr>
              <a:t>,</a:t>
            </a:r>
            <a:r>
              <a:rPr sz="2400" spc="10" dirty="0">
                <a:latin typeface="Calibri"/>
                <a:cs typeface="Calibri"/>
              </a:rPr>
              <a:t> </a:t>
            </a:r>
            <a:r>
              <a:rPr sz="2400" spc="-10" dirty="0">
                <a:latin typeface="Calibri"/>
                <a:cs typeface="Calibri"/>
              </a:rPr>
              <a:t>The</a:t>
            </a:r>
            <a:r>
              <a:rPr sz="2400" spc="15" dirty="0">
                <a:latin typeface="Calibri"/>
                <a:cs typeface="Calibri"/>
              </a:rPr>
              <a:t> </a:t>
            </a:r>
            <a:r>
              <a:rPr sz="2400" spc="-10" dirty="0">
                <a:latin typeface="Calibri"/>
                <a:cs typeface="Calibri"/>
              </a:rPr>
              <a:t>patient</a:t>
            </a:r>
            <a:r>
              <a:rPr sz="2400" spc="10" dirty="0">
                <a:latin typeface="Calibri"/>
                <a:cs typeface="Calibri"/>
              </a:rPr>
              <a:t> </a:t>
            </a:r>
            <a:r>
              <a:rPr sz="2400" spc="-20" dirty="0">
                <a:latin typeface="Calibri"/>
                <a:cs typeface="Calibri"/>
              </a:rPr>
              <a:t>may</a:t>
            </a:r>
            <a:r>
              <a:rPr sz="2400" dirty="0">
                <a:latin typeface="Calibri"/>
                <a:cs typeface="Calibri"/>
              </a:rPr>
              <a:t> </a:t>
            </a:r>
            <a:r>
              <a:rPr sz="2400" spc="-10" dirty="0">
                <a:latin typeface="Calibri"/>
                <a:cs typeface="Calibri"/>
              </a:rPr>
              <a:t>become</a:t>
            </a:r>
            <a:r>
              <a:rPr sz="2400" spc="-15" dirty="0">
                <a:latin typeface="Calibri"/>
                <a:cs typeface="Calibri"/>
              </a:rPr>
              <a:t> exhausted</a:t>
            </a:r>
            <a:r>
              <a:rPr sz="2400" dirty="0">
                <a:latin typeface="Calibri"/>
                <a:cs typeface="Calibri"/>
              </a:rPr>
              <a:t> </a:t>
            </a:r>
            <a:r>
              <a:rPr sz="2400" spc="-5" dirty="0">
                <a:latin typeface="Calibri"/>
                <a:cs typeface="Calibri"/>
              </a:rPr>
              <a:t>during </a:t>
            </a:r>
            <a:r>
              <a:rPr sz="2400" dirty="0">
                <a:latin typeface="Calibri"/>
                <a:cs typeface="Calibri"/>
              </a:rPr>
              <a:t>labor</a:t>
            </a:r>
            <a:r>
              <a:rPr sz="2400" spc="-10" dirty="0">
                <a:latin typeface="Calibri"/>
                <a:cs typeface="Calibri"/>
              </a:rPr>
              <a:t> </a:t>
            </a:r>
            <a:r>
              <a:rPr sz="2400" dirty="0">
                <a:latin typeface="Calibri"/>
                <a:cs typeface="Calibri"/>
              </a:rPr>
              <a:t>and</a:t>
            </a:r>
            <a:r>
              <a:rPr sz="2400" spc="10" dirty="0">
                <a:latin typeface="Calibri"/>
                <a:cs typeface="Calibri"/>
              </a:rPr>
              <a:t> </a:t>
            </a:r>
            <a:r>
              <a:rPr sz="2400" spc="-20" dirty="0">
                <a:latin typeface="Calibri"/>
                <a:cs typeface="Calibri"/>
              </a:rPr>
              <a:t>may</a:t>
            </a:r>
            <a:endParaRPr sz="2400">
              <a:latin typeface="Calibri"/>
              <a:cs typeface="Calibri"/>
            </a:endParaRPr>
          </a:p>
          <a:p>
            <a:pPr marL="393065">
              <a:lnSpc>
                <a:spcPct val="100000"/>
              </a:lnSpc>
              <a:spcBef>
                <a:spcPts val="25"/>
              </a:spcBef>
            </a:pPr>
            <a:r>
              <a:rPr sz="2400" spc="-10" dirty="0">
                <a:latin typeface="Calibri"/>
                <a:cs typeface="Calibri"/>
              </a:rPr>
              <a:t>require</a:t>
            </a:r>
            <a:r>
              <a:rPr sz="2400" spc="-40" dirty="0">
                <a:latin typeface="Calibri"/>
                <a:cs typeface="Calibri"/>
              </a:rPr>
              <a:t> </a:t>
            </a:r>
            <a:r>
              <a:rPr sz="2400" spc="-5" dirty="0">
                <a:latin typeface="Calibri"/>
                <a:cs typeface="Calibri"/>
              </a:rPr>
              <a:t>assistance.</a:t>
            </a:r>
            <a:endParaRPr sz="2400">
              <a:latin typeface="Calibri"/>
              <a:cs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80896" y="1125982"/>
            <a:ext cx="8774430" cy="756920"/>
          </a:xfrm>
          <a:prstGeom prst="rect">
            <a:avLst/>
          </a:prstGeom>
        </p:spPr>
        <p:txBody>
          <a:bodyPr vert="horz" wrap="square" lIns="0" tIns="12700" rIns="0" bIns="0" rtlCol="0">
            <a:spAutoFit/>
          </a:bodyPr>
          <a:lstStyle/>
          <a:p>
            <a:pPr marL="12700" marR="5080">
              <a:lnSpc>
                <a:spcPct val="100000"/>
              </a:lnSpc>
              <a:spcBef>
                <a:spcPts val="100"/>
              </a:spcBef>
            </a:pPr>
            <a:r>
              <a:rPr sz="2400" b="1" spc="-5" dirty="0">
                <a:solidFill>
                  <a:srgbClr val="000000"/>
                </a:solidFill>
                <a:latin typeface="Calibri"/>
                <a:cs typeface="Calibri"/>
              </a:rPr>
              <a:t>-Any woman with </a:t>
            </a:r>
            <a:r>
              <a:rPr sz="2400" b="1" dirty="0">
                <a:solidFill>
                  <a:srgbClr val="000000"/>
                </a:solidFill>
                <a:latin typeface="Calibri"/>
                <a:cs typeface="Calibri"/>
              </a:rPr>
              <a:t>an </a:t>
            </a:r>
            <a:r>
              <a:rPr sz="2400" b="1" spc="-5" dirty="0">
                <a:solidFill>
                  <a:srgbClr val="000000"/>
                </a:solidFill>
                <a:latin typeface="Calibri"/>
                <a:cs typeface="Calibri"/>
              </a:rPr>
              <a:t>existing neurologic condition </a:t>
            </a:r>
            <a:r>
              <a:rPr sz="2400" b="1" dirty="0">
                <a:solidFill>
                  <a:srgbClr val="000000"/>
                </a:solidFill>
                <a:latin typeface="Calibri"/>
                <a:cs typeface="Calibri"/>
              </a:rPr>
              <a:t>should </a:t>
            </a:r>
            <a:r>
              <a:rPr sz="2400" b="1" spc="-5" dirty="0">
                <a:solidFill>
                  <a:srgbClr val="000000"/>
                </a:solidFill>
                <a:latin typeface="Calibri"/>
                <a:cs typeface="Calibri"/>
              </a:rPr>
              <a:t>consult </a:t>
            </a:r>
            <a:r>
              <a:rPr sz="2400" b="1" spc="-10" dirty="0">
                <a:solidFill>
                  <a:srgbClr val="000000"/>
                </a:solidFill>
                <a:latin typeface="Calibri"/>
                <a:cs typeface="Calibri"/>
              </a:rPr>
              <a:t>her </a:t>
            </a:r>
            <a:r>
              <a:rPr sz="2400" b="1" spc="-530" dirty="0">
                <a:solidFill>
                  <a:srgbClr val="000000"/>
                </a:solidFill>
                <a:latin typeface="Calibri"/>
                <a:cs typeface="Calibri"/>
              </a:rPr>
              <a:t> </a:t>
            </a:r>
            <a:r>
              <a:rPr sz="2400" b="1" dirty="0">
                <a:solidFill>
                  <a:srgbClr val="000000"/>
                </a:solidFill>
                <a:latin typeface="Calibri"/>
                <a:cs typeface="Calibri"/>
              </a:rPr>
              <a:t>obstetrician</a:t>
            </a:r>
            <a:r>
              <a:rPr sz="2400" b="1" spc="-5" dirty="0">
                <a:solidFill>
                  <a:srgbClr val="000000"/>
                </a:solidFill>
                <a:latin typeface="Calibri"/>
                <a:cs typeface="Calibri"/>
              </a:rPr>
              <a:t> </a:t>
            </a:r>
            <a:r>
              <a:rPr sz="2400" b="1" dirty="0">
                <a:solidFill>
                  <a:srgbClr val="000000"/>
                </a:solidFill>
                <a:latin typeface="Calibri"/>
                <a:cs typeface="Calibri"/>
              </a:rPr>
              <a:t>and</a:t>
            </a:r>
            <a:r>
              <a:rPr sz="2400" b="1" spc="-5" dirty="0">
                <a:solidFill>
                  <a:srgbClr val="000000"/>
                </a:solidFill>
                <a:latin typeface="Calibri"/>
                <a:cs typeface="Calibri"/>
              </a:rPr>
              <a:t> her</a:t>
            </a:r>
            <a:r>
              <a:rPr sz="2400" b="1" spc="-10" dirty="0">
                <a:solidFill>
                  <a:srgbClr val="000000"/>
                </a:solidFill>
                <a:latin typeface="Calibri"/>
                <a:cs typeface="Calibri"/>
              </a:rPr>
              <a:t> </a:t>
            </a:r>
            <a:r>
              <a:rPr sz="2400" b="1" dirty="0">
                <a:solidFill>
                  <a:srgbClr val="000000"/>
                </a:solidFill>
                <a:latin typeface="Calibri"/>
                <a:cs typeface="Calibri"/>
              </a:rPr>
              <a:t>neurologist</a:t>
            </a:r>
            <a:r>
              <a:rPr sz="2400" b="1" spc="-20" dirty="0">
                <a:solidFill>
                  <a:srgbClr val="000000"/>
                </a:solidFill>
                <a:latin typeface="Calibri"/>
                <a:cs typeface="Calibri"/>
              </a:rPr>
              <a:t> </a:t>
            </a:r>
            <a:r>
              <a:rPr sz="2400" b="1" dirty="0">
                <a:solidFill>
                  <a:srgbClr val="000000"/>
                </a:solidFill>
                <a:latin typeface="Calibri"/>
                <a:cs typeface="Calibri"/>
              </a:rPr>
              <a:t>before she becomes</a:t>
            </a:r>
            <a:r>
              <a:rPr sz="2400" b="1" spc="-30" dirty="0">
                <a:solidFill>
                  <a:srgbClr val="000000"/>
                </a:solidFill>
                <a:latin typeface="Calibri"/>
                <a:cs typeface="Calibri"/>
              </a:rPr>
              <a:t> </a:t>
            </a:r>
            <a:r>
              <a:rPr sz="2400" b="1" dirty="0">
                <a:solidFill>
                  <a:srgbClr val="000000"/>
                </a:solidFill>
                <a:latin typeface="Calibri"/>
                <a:cs typeface="Calibri"/>
              </a:rPr>
              <a:t>pregnant</a:t>
            </a:r>
            <a:endParaRPr sz="2400">
              <a:latin typeface="Calibri"/>
              <a:cs typeface="Calibri"/>
            </a:endParaRPr>
          </a:p>
        </p:txBody>
      </p:sp>
      <p:sp>
        <p:nvSpPr>
          <p:cNvPr id="3" name="object 3"/>
          <p:cNvSpPr txBox="1"/>
          <p:nvPr/>
        </p:nvSpPr>
        <p:spPr>
          <a:xfrm>
            <a:off x="1180896" y="2589403"/>
            <a:ext cx="10342880" cy="2220595"/>
          </a:xfrm>
          <a:prstGeom prst="rect">
            <a:avLst/>
          </a:prstGeom>
        </p:spPr>
        <p:txBody>
          <a:bodyPr vert="horz" wrap="square" lIns="0" tIns="12700" rIns="0" bIns="0" rtlCol="0">
            <a:spAutoFit/>
          </a:bodyPr>
          <a:lstStyle/>
          <a:p>
            <a:pPr marL="12700" marR="648335">
              <a:lnSpc>
                <a:spcPct val="100000"/>
              </a:lnSpc>
              <a:spcBef>
                <a:spcPts val="100"/>
              </a:spcBef>
            </a:pPr>
            <a:r>
              <a:rPr sz="2400" b="1" spc="-5" dirty="0">
                <a:latin typeface="Calibri"/>
                <a:cs typeface="Calibri"/>
              </a:rPr>
              <a:t>-During this</a:t>
            </a:r>
            <a:r>
              <a:rPr sz="2400" b="1" spc="5" dirty="0">
                <a:latin typeface="Calibri"/>
                <a:cs typeface="Calibri"/>
              </a:rPr>
              <a:t> </a:t>
            </a:r>
            <a:r>
              <a:rPr sz="2400" b="1" spc="-5" dirty="0">
                <a:latin typeface="Calibri"/>
                <a:cs typeface="Calibri"/>
              </a:rPr>
              <a:t>consultation,</a:t>
            </a:r>
            <a:r>
              <a:rPr sz="2400" b="1" spc="5" dirty="0">
                <a:latin typeface="Calibri"/>
                <a:cs typeface="Calibri"/>
              </a:rPr>
              <a:t> </a:t>
            </a:r>
            <a:r>
              <a:rPr sz="2400" b="1" spc="-5" dirty="0">
                <a:latin typeface="Calibri"/>
                <a:cs typeface="Calibri"/>
              </a:rPr>
              <a:t>the</a:t>
            </a:r>
            <a:r>
              <a:rPr sz="2400" b="1" spc="5" dirty="0">
                <a:latin typeface="Calibri"/>
                <a:cs typeface="Calibri"/>
              </a:rPr>
              <a:t> </a:t>
            </a:r>
            <a:r>
              <a:rPr sz="2400" b="1" spc="-5" dirty="0">
                <a:latin typeface="Calibri"/>
                <a:cs typeface="Calibri"/>
              </a:rPr>
              <a:t>patient</a:t>
            </a:r>
            <a:r>
              <a:rPr sz="2400" b="1" spc="10" dirty="0">
                <a:latin typeface="Calibri"/>
                <a:cs typeface="Calibri"/>
              </a:rPr>
              <a:t> </a:t>
            </a:r>
            <a:r>
              <a:rPr sz="2400" b="1" spc="-5" dirty="0">
                <a:latin typeface="Calibri"/>
                <a:cs typeface="Calibri"/>
              </a:rPr>
              <a:t>can</a:t>
            </a:r>
            <a:r>
              <a:rPr sz="2400" b="1" spc="-20" dirty="0">
                <a:latin typeface="Calibri"/>
                <a:cs typeface="Calibri"/>
              </a:rPr>
              <a:t> </a:t>
            </a:r>
            <a:r>
              <a:rPr sz="2400" b="1" dirty="0">
                <a:latin typeface="Calibri"/>
                <a:cs typeface="Calibri"/>
              </a:rPr>
              <a:t>be advised</a:t>
            </a:r>
            <a:r>
              <a:rPr sz="2400" b="1" spc="5" dirty="0">
                <a:latin typeface="Calibri"/>
                <a:cs typeface="Calibri"/>
              </a:rPr>
              <a:t> </a:t>
            </a:r>
            <a:r>
              <a:rPr sz="2400" b="1" dirty="0">
                <a:latin typeface="Calibri"/>
                <a:cs typeface="Calibri"/>
              </a:rPr>
              <a:t>about</a:t>
            </a:r>
            <a:r>
              <a:rPr sz="2400" b="1" spc="-10" dirty="0">
                <a:latin typeface="Calibri"/>
                <a:cs typeface="Calibri"/>
              </a:rPr>
              <a:t> </a:t>
            </a:r>
            <a:r>
              <a:rPr sz="2400" b="1" spc="-5" dirty="0">
                <a:latin typeface="Calibri"/>
                <a:cs typeface="Calibri"/>
              </a:rPr>
              <a:t>the</a:t>
            </a:r>
            <a:r>
              <a:rPr sz="2400" b="1" spc="5" dirty="0">
                <a:latin typeface="Calibri"/>
                <a:cs typeface="Calibri"/>
              </a:rPr>
              <a:t> </a:t>
            </a:r>
            <a:r>
              <a:rPr sz="2400" b="1" dirty="0">
                <a:latin typeface="Calibri"/>
                <a:cs typeface="Calibri"/>
              </a:rPr>
              <a:t>possible </a:t>
            </a:r>
            <a:r>
              <a:rPr sz="2400" b="1" spc="-5" dirty="0">
                <a:latin typeface="Calibri"/>
                <a:cs typeface="Calibri"/>
              </a:rPr>
              <a:t>risks </a:t>
            </a:r>
            <a:r>
              <a:rPr sz="2400" b="1" spc="-530" dirty="0">
                <a:latin typeface="Calibri"/>
                <a:cs typeface="Calibri"/>
              </a:rPr>
              <a:t> </a:t>
            </a:r>
            <a:r>
              <a:rPr sz="2400" b="1" spc="-5" dirty="0">
                <a:latin typeface="Calibri"/>
                <a:cs typeface="Calibri"/>
              </a:rPr>
              <a:t>associated with </a:t>
            </a:r>
            <a:r>
              <a:rPr sz="2400" b="1" dirty="0">
                <a:latin typeface="Calibri"/>
                <a:cs typeface="Calibri"/>
              </a:rPr>
              <a:t>her </a:t>
            </a:r>
            <a:r>
              <a:rPr sz="2400" b="1" spc="-5" dirty="0">
                <a:latin typeface="Calibri"/>
                <a:cs typeface="Calibri"/>
              </a:rPr>
              <a:t>condition during </a:t>
            </a:r>
            <a:r>
              <a:rPr sz="2400" b="1" dirty="0">
                <a:latin typeface="Calibri"/>
                <a:cs typeface="Calibri"/>
              </a:rPr>
              <a:t>pregnancy and about </a:t>
            </a:r>
            <a:r>
              <a:rPr sz="2400" b="1" spc="-5" dirty="0">
                <a:latin typeface="Calibri"/>
                <a:cs typeface="Calibri"/>
              </a:rPr>
              <a:t>the </a:t>
            </a:r>
            <a:r>
              <a:rPr sz="2400" b="1" dirty="0">
                <a:latin typeface="Calibri"/>
                <a:cs typeface="Calibri"/>
              </a:rPr>
              <a:t>possible </a:t>
            </a:r>
            <a:r>
              <a:rPr sz="2400" b="1" spc="5" dirty="0">
                <a:latin typeface="Calibri"/>
                <a:cs typeface="Calibri"/>
              </a:rPr>
              <a:t> </a:t>
            </a:r>
            <a:r>
              <a:rPr sz="2400" b="1" spc="-5" dirty="0">
                <a:latin typeface="Calibri"/>
                <a:cs typeface="Calibri"/>
              </a:rPr>
              <a:t>teratogenic</a:t>
            </a:r>
            <a:r>
              <a:rPr sz="2400" b="1" spc="-10" dirty="0">
                <a:latin typeface="Calibri"/>
                <a:cs typeface="Calibri"/>
              </a:rPr>
              <a:t> </a:t>
            </a:r>
            <a:r>
              <a:rPr sz="2400" b="1" spc="-5" dirty="0">
                <a:latin typeface="Calibri"/>
                <a:cs typeface="Calibri"/>
              </a:rPr>
              <a:t>effects</a:t>
            </a:r>
            <a:r>
              <a:rPr sz="2400" b="1" spc="5" dirty="0">
                <a:latin typeface="Calibri"/>
                <a:cs typeface="Calibri"/>
              </a:rPr>
              <a:t> </a:t>
            </a:r>
            <a:r>
              <a:rPr sz="2400" b="1" dirty="0">
                <a:latin typeface="Calibri"/>
                <a:cs typeface="Calibri"/>
              </a:rPr>
              <a:t>of her </a:t>
            </a:r>
            <a:r>
              <a:rPr sz="2400" b="1" spc="-5" dirty="0">
                <a:latin typeface="Calibri"/>
                <a:cs typeface="Calibri"/>
              </a:rPr>
              <a:t>medications.</a:t>
            </a:r>
            <a:endParaRPr sz="2400">
              <a:latin typeface="Calibri"/>
              <a:cs typeface="Calibri"/>
            </a:endParaRPr>
          </a:p>
          <a:p>
            <a:pPr>
              <a:lnSpc>
                <a:spcPct val="100000"/>
              </a:lnSpc>
              <a:spcBef>
                <a:spcPts val="10"/>
              </a:spcBef>
            </a:pPr>
            <a:endParaRPr sz="2350">
              <a:latin typeface="Calibri"/>
              <a:cs typeface="Calibri"/>
            </a:endParaRPr>
          </a:p>
          <a:p>
            <a:pPr marL="12700" marR="5080">
              <a:lnSpc>
                <a:spcPct val="100000"/>
              </a:lnSpc>
            </a:pPr>
            <a:r>
              <a:rPr sz="2400" spc="-5" dirty="0">
                <a:latin typeface="Calibri"/>
                <a:cs typeface="Calibri"/>
              </a:rPr>
              <a:t>-If </a:t>
            </a:r>
            <a:r>
              <a:rPr sz="2400" dirty="0">
                <a:latin typeface="Calibri"/>
                <a:cs typeface="Calibri"/>
              </a:rPr>
              <a:t>the woman is already </a:t>
            </a:r>
            <a:r>
              <a:rPr sz="2400" spc="-5" dirty="0">
                <a:latin typeface="Calibri"/>
                <a:cs typeface="Calibri"/>
              </a:rPr>
              <a:t>pregnant </a:t>
            </a:r>
            <a:r>
              <a:rPr sz="2400" dirty="0">
                <a:latin typeface="Calibri"/>
                <a:cs typeface="Calibri"/>
              </a:rPr>
              <a:t>and </a:t>
            </a:r>
            <a:r>
              <a:rPr sz="2400" spc="-5" dirty="0">
                <a:latin typeface="Calibri"/>
                <a:cs typeface="Calibri"/>
              </a:rPr>
              <a:t>did </a:t>
            </a:r>
            <a:r>
              <a:rPr sz="2400" spc="-10" dirty="0">
                <a:latin typeface="Calibri"/>
                <a:cs typeface="Calibri"/>
              </a:rPr>
              <a:t>not </a:t>
            </a:r>
            <a:r>
              <a:rPr sz="2400" dirty="0">
                <a:latin typeface="Calibri"/>
                <a:cs typeface="Calibri"/>
              </a:rPr>
              <a:t>consult </a:t>
            </a:r>
            <a:r>
              <a:rPr sz="2400" spc="-5" dirty="0">
                <a:latin typeface="Calibri"/>
                <a:cs typeface="Calibri"/>
              </a:rPr>
              <a:t>her physician </a:t>
            </a:r>
            <a:r>
              <a:rPr sz="2400" dirty="0">
                <a:latin typeface="Calibri"/>
                <a:cs typeface="Calibri"/>
              </a:rPr>
              <a:t>in advance, </a:t>
            </a:r>
            <a:r>
              <a:rPr sz="2400" spc="-5" dirty="0">
                <a:latin typeface="Calibri"/>
                <a:cs typeface="Calibri"/>
              </a:rPr>
              <a:t>she </a:t>
            </a:r>
            <a:r>
              <a:rPr sz="2400" spc="-530" dirty="0">
                <a:latin typeface="Calibri"/>
                <a:cs typeface="Calibri"/>
              </a:rPr>
              <a:t> </a:t>
            </a:r>
            <a:r>
              <a:rPr sz="2400" dirty="0">
                <a:latin typeface="Calibri"/>
                <a:cs typeface="Calibri"/>
              </a:rPr>
              <a:t>must</a:t>
            </a:r>
            <a:r>
              <a:rPr sz="2400" spc="-20" dirty="0">
                <a:latin typeface="Calibri"/>
                <a:cs typeface="Calibri"/>
              </a:rPr>
              <a:t> </a:t>
            </a:r>
            <a:r>
              <a:rPr sz="2400" dirty="0">
                <a:latin typeface="Calibri"/>
                <a:cs typeface="Calibri"/>
              </a:rPr>
              <a:t>alert</a:t>
            </a:r>
            <a:r>
              <a:rPr sz="2400" spc="-15" dirty="0">
                <a:latin typeface="Calibri"/>
                <a:cs typeface="Calibri"/>
              </a:rPr>
              <a:t> </a:t>
            </a:r>
            <a:r>
              <a:rPr sz="2400" spc="-5" dirty="0">
                <a:latin typeface="Calibri"/>
                <a:cs typeface="Calibri"/>
              </a:rPr>
              <a:t>her</a:t>
            </a:r>
            <a:r>
              <a:rPr sz="2400" dirty="0">
                <a:latin typeface="Calibri"/>
                <a:cs typeface="Calibri"/>
              </a:rPr>
              <a:t> </a:t>
            </a:r>
            <a:r>
              <a:rPr sz="2400" spc="-5" dirty="0">
                <a:latin typeface="Calibri"/>
                <a:cs typeface="Calibri"/>
              </a:rPr>
              <a:t>obstetrician</a:t>
            </a:r>
            <a:r>
              <a:rPr sz="2400" spc="-25" dirty="0">
                <a:latin typeface="Calibri"/>
                <a:cs typeface="Calibri"/>
              </a:rPr>
              <a:t> </a:t>
            </a:r>
            <a:r>
              <a:rPr sz="2400" dirty="0">
                <a:latin typeface="Calibri"/>
                <a:cs typeface="Calibri"/>
              </a:rPr>
              <a:t>and</a:t>
            </a:r>
            <a:r>
              <a:rPr sz="2400" spc="-5" dirty="0">
                <a:latin typeface="Calibri"/>
                <a:cs typeface="Calibri"/>
              </a:rPr>
              <a:t> neurologist</a:t>
            </a:r>
            <a:r>
              <a:rPr sz="2400" spc="-10" dirty="0">
                <a:latin typeface="Calibri"/>
                <a:cs typeface="Calibri"/>
              </a:rPr>
              <a:t> </a:t>
            </a:r>
            <a:r>
              <a:rPr sz="2400" dirty="0">
                <a:latin typeface="Calibri"/>
                <a:cs typeface="Calibri"/>
              </a:rPr>
              <a:t>as</a:t>
            </a:r>
            <a:r>
              <a:rPr sz="2400" spc="-5" dirty="0">
                <a:latin typeface="Calibri"/>
                <a:cs typeface="Calibri"/>
              </a:rPr>
              <a:t> soon</a:t>
            </a:r>
            <a:r>
              <a:rPr sz="2400" spc="-10" dirty="0">
                <a:latin typeface="Calibri"/>
                <a:cs typeface="Calibri"/>
              </a:rPr>
              <a:t> </a:t>
            </a:r>
            <a:r>
              <a:rPr sz="2400" dirty="0">
                <a:latin typeface="Calibri"/>
                <a:cs typeface="Calibri"/>
              </a:rPr>
              <a:t>as</a:t>
            </a:r>
            <a:r>
              <a:rPr sz="2400" spc="-5" dirty="0">
                <a:latin typeface="Calibri"/>
                <a:cs typeface="Calibri"/>
              </a:rPr>
              <a:t> </a:t>
            </a:r>
            <a:r>
              <a:rPr sz="2400" spc="-10" dirty="0">
                <a:latin typeface="Calibri"/>
                <a:cs typeface="Calibri"/>
              </a:rPr>
              <a:t>possible.</a:t>
            </a:r>
            <a:endParaRPr sz="2400">
              <a:latin typeface="Calibri"/>
              <a:cs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00836" y="1858517"/>
            <a:ext cx="10752455" cy="2589530"/>
          </a:xfrm>
          <a:prstGeom prst="rect">
            <a:avLst/>
          </a:prstGeom>
        </p:spPr>
        <p:txBody>
          <a:bodyPr vert="horz" wrap="square" lIns="0" tIns="12700" rIns="0" bIns="0" rtlCol="0">
            <a:spAutoFit/>
          </a:bodyPr>
          <a:lstStyle/>
          <a:p>
            <a:pPr marL="469900" marR="5080" indent="-457834">
              <a:lnSpc>
                <a:spcPct val="100000"/>
              </a:lnSpc>
              <a:spcBef>
                <a:spcPts val="100"/>
              </a:spcBef>
              <a:buFont typeface="Arial MT"/>
              <a:buChar char="•"/>
              <a:tabLst>
                <a:tab pos="469900" algn="l"/>
                <a:tab pos="470534" algn="l"/>
              </a:tabLst>
            </a:pPr>
            <a:r>
              <a:rPr sz="2400" dirty="0">
                <a:latin typeface="Calibri"/>
                <a:cs typeface="Calibri"/>
              </a:rPr>
              <a:t>it</a:t>
            </a:r>
            <a:r>
              <a:rPr sz="2400" spc="-15" dirty="0">
                <a:latin typeface="Calibri"/>
                <a:cs typeface="Calibri"/>
              </a:rPr>
              <a:t> </a:t>
            </a:r>
            <a:r>
              <a:rPr sz="2400" dirty="0">
                <a:latin typeface="Calibri"/>
                <a:cs typeface="Calibri"/>
              </a:rPr>
              <a:t>is </a:t>
            </a:r>
            <a:r>
              <a:rPr sz="2400" spc="-10" dirty="0">
                <a:latin typeface="Calibri"/>
                <a:cs typeface="Calibri"/>
              </a:rPr>
              <a:t>possible</a:t>
            </a:r>
            <a:r>
              <a:rPr sz="2400" dirty="0">
                <a:latin typeface="Calibri"/>
                <a:cs typeface="Calibri"/>
              </a:rPr>
              <a:t> </a:t>
            </a:r>
            <a:r>
              <a:rPr sz="2400" spc="-20" dirty="0">
                <a:latin typeface="Calibri"/>
                <a:cs typeface="Calibri"/>
              </a:rPr>
              <a:t>for</a:t>
            </a:r>
            <a:r>
              <a:rPr sz="2400" spc="-5" dirty="0">
                <a:latin typeface="Calibri"/>
                <a:cs typeface="Calibri"/>
              </a:rPr>
              <a:t> </a:t>
            </a:r>
            <a:r>
              <a:rPr sz="2400" spc="-15" dirty="0">
                <a:latin typeface="Calibri"/>
                <a:cs typeface="Calibri"/>
              </a:rPr>
              <a:t>infants</a:t>
            </a:r>
            <a:r>
              <a:rPr sz="2400" dirty="0">
                <a:latin typeface="Calibri"/>
                <a:cs typeface="Calibri"/>
              </a:rPr>
              <a:t> </a:t>
            </a:r>
            <a:r>
              <a:rPr sz="2400" spc="-15" dirty="0">
                <a:latin typeface="Calibri"/>
                <a:cs typeface="Calibri"/>
              </a:rPr>
              <a:t>to</a:t>
            </a:r>
            <a:r>
              <a:rPr sz="2400" spc="-20" dirty="0">
                <a:latin typeface="Calibri"/>
                <a:cs typeface="Calibri"/>
              </a:rPr>
              <a:t> </a:t>
            </a:r>
            <a:r>
              <a:rPr sz="2400" spc="-10" dirty="0">
                <a:latin typeface="Calibri"/>
                <a:cs typeface="Calibri"/>
              </a:rPr>
              <a:t>develop</a:t>
            </a:r>
            <a:r>
              <a:rPr sz="2400" spc="5" dirty="0">
                <a:latin typeface="Calibri"/>
                <a:cs typeface="Calibri"/>
              </a:rPr>
              <a:t> </a:t>
            </a:r>
            <a:r>
              <a:rPr sz="2400" b="1" spc="-10" dirty="0">
                <a:solidFill>
                  <a:srgbClr val="FF0000"/>
                </a:solidFill>
                <a:latin typeface="Calibri"/>
                <a:cs typeface="Calibri"/>
              </a:rPr>
              <a:t>transient</a:t>
            </a:r>
            <a:r>
              <a:rPr sz="2400" b="1" spc="15" dirty="0">
                <a:solidFill>
                  <a:srgbClr val="FF0000"/>
                </a:solidFill>
                <a:latin typeface="Calibri"/>
                <a:cs typeface="Calibri"/>
              </a:rPr>
              <a:t> </a:t>
            </a:r>
            <a:r>
              <a:rPr sz="2400" b="1" spc="-10" dirty="0">
                <a:solidFill>
                  <a:srgbClr val="FF0000"/>
                </a:solidFill>
                <a:latin typeface="Calibri"/>
                <a:cs typeface="Calibri"/>
              </a:rPr>
              <a:t>neonatal</a:t>
            </a:r>
            <a:r>
              <a:rPr sz="2400" b="1" spc="10" dirty="0">
                <a:solidFill>
                  <a:srgbClr val="FF0000"/>
                </a:solidFill>
                <a:latin typeface="Calibri"/>
                <a:cs typeface="Calibri"/>
              </a:rPr>
              <a:t> </a:t>
            </a:r>
            <a:r>
              <a:rPr sz="2400" b="1" spc="-5" dirty="0">
                <a:solidFill>
                  <a:srgbClr val="FF0000"/>
                </a:solidFill>
                <a:latin typeface="Calibri"/>
                <a:cs typeface="Calibri"/>
              </a:rPr>
              <a:t>MG</a:t>
            </a:r>
            <a:r>
              <a:rPr sz="2400" b="1" spc="-5" dirty="0">
                <a:latin typeface="Calibri"/>
                <a:cs typeface="Calibri"/>
              </a:rPr>
              <a:t>.</a:t>
            </a:r>
            <a:r>
              <a:rPr sz="2400" b="1" spc="-10" dirty="0">
                <a:latin typeface="Calibri"/>
                <a:cs typeface="Calibri"/>
              </a:rPr>
              <a:t> </a:t>
            </a:r>
            <a:r>
              <a:rPr sz="2400" spc="-5" dirty="0">
                <a:latin typeface="Calibri"/>
                <a:cs typeface="Calibri"/>
              </a:rPr>
              <a:t>This happens</a:t>
            </a:r>
            <a:r>
              <a:rPr sz="2400" spc="5" dirty="0">
                <a:latin typeface="Calibri"/>
                <a:cs typeface="Calibri"/>
              </a:rPr>
              <a:t> </a:t>
            </a:r>
            <a:r>
              <a:rPr sz="2400" dirty="0">
                <a:latin typeface="Calibri"/>
                <a:cs typeface="Calibri"/>
              </a:rPr>
              <a:t>in</a:t>
            </a:r>
            <a:r>
              <a:rPr sz="2400" spc="10" dirty="0">
                <a:latin typeface="Calibri"/>
                <a:cs typeface="Calibri"/>
              </a:rPr>
              <a:t> </a:t>
            </a:r>
            <a:r>
              <a:rPr sz="2400" spc="-5" dirty="0">
                <a:latin typeface="Calibri"/>
                <a:cs typeface="Calibri"/>
              </a:rPr>
              <a:t>10%</a:t>
            </a:r>
            <a:r>
              <a:rPr sz="2400" spc="-10" dirty="0">
                <a:latin typeface="Calibri"/>
                <a:cs typeface="Calibri"/>
              </a:rPr>
              <a:t> </a:t>
            </a:r>
            <a:r>
              <a:rPr sz="2400" spc="-15" dirty="0">
                <a:latin typeface="Calibri"/>
                <a:cs typeface="Calibri"/>
              </a:rPr>
              <a:t>to </a:t>
            </a:r>
            <a:r>
              <a:rPr sz="2400" spc="-10" dirty="0">
                <a:latin typeface="Calibri"/>
                <a:cs typeface="Calibri"/>
              </a:rPr>
              <a:t> </a:t>
            </a:r>
            <a:r>
              <a:rPr sz="2400" spc="-5" dirty="0">
                <a:latin typeface="Calibri"/>
                <a:cs typeface="Calibri"/>
              </a:rPr>
              <a:t>20%</a:t>
            </a:r>
            <a:r>
              <a:rPr sz="2400" dirty="0">
                <a:latin typeface="Calibri"/>
                <a:cs typeface="Calibri"/>
              </a:rPr>
              <a:t> </a:t>
            </a:r>
            <a:r>
              <a:rPr sz="2400" spc="-5" dirty="0">
                <a:latin typeface="Calibri"/>
                <a:cs typeface="Calibri"/>
              </a:rPr>
              <a:t>of cases</a:t>
            </a:r>
            <a:r>
              <a:rPr sz="2400" dirty="0">
                <a:latin typeface="Calibri"/>
                <a:cs typeface="Calibri"/>
              </a:rPr>
              <a:t> </a:t>
            </a:r>
            <a:r>
              <a:rPr sz="2400" spc="-5" dirty="0">
                <a:latin typeface="Calibri"/>
                <a:cs typeface="Calibri"/>
              </a:rPr>
              <a:t>owing</a:t>
            </a:r>
            <a:r>
              <a:rPr sz="2400" spc="-20" dirty="0">
                <a:latin typeface="Calibri"/>
                <a:cs typeface="Calibri"/>
              </a:rPr>
              <a:t> </a:t>
            </a:r>
            <a:r>
              <a:rPr sz="2400" spc="-15" dirty="0">
                <a:latin typeface="Calibri"/>
                <a:cs typeface="Calibri"/>
              </a:rPr>
              <a:t>to</a:t>
            </a:r>
            <a:r>
              <a:rPr sz="2400" spc="-5" dirty="0">
                <a:latin typeface="Calibri"/>
                <a:cs typeface="Calibri"/>
              </a:rPr>
              <a:t> </a:t>
            </a:r>
            <a:r>
              <a:rPr sz="2400" dirty="0">
                <a:latin typeface="Calibri"/>
                <a:cs typeface="Calibri"/>
              </a:rPr>
              <a:t>the </a:t>
            </a:r>
            <a:r>
              <a:rPr sz="2400" spc="-10" dirty="0">
                <a:latin typeface="Calibri"/>
                <a:cs typeface="Calibri"/>
              </a:rPr>
              <a:t>placental</a:t>
            </a:r>
            <a:r>
              <a:rPr sz="2400" spc="-20" dirty="0">
                <a:latin typeface="Calibri"/>
                <a:cs typeface="Calibri"/>
              </a:rPr>
              <a:t> transfer</a:t>
            </a:r>
            <a:r>
              <a:rPr sz="2400" spc="5" dirty="0">
                <a:latin typeface="Calibri"/>
                <a:cs typeface="Calibri"/>
              </a:rPr>
              <a:t> </a:t>
            </a:r>
            <a:r>
              <a:rPr sz="2400" spc="-5" dirty="0">
                <a:latin typeface="Calibri"/>
                <a:cs typeface="Calibri"/>
              </a:rPr>
              <a:t>of</a:t>
            </a:r>
            <a:r>
              <a:rPr sz="2400" dirty="0">
                <a:latin typeface="Calibri"/>
                <a:cs typeface="Calibri"/>
              </a:rPr>
              <a:t> </a:t>
            </a:r>
            <a:r>
              <a:rPr sz="2400" spc="-5" dirty="0">
                <a:latin typeface="Calibri"/>
                <a:cs typeface="Calibri"/>
              </a:rPr>
              <a:t>immunoglobulin</a:t>
            </a:r>
            <a:r>
              <a:rPr sz="2400" spc="-20" dirty="0">
                <a:latin typeface="Calibri"/>
                <a:cs typeface="Calibri"/>
              </a:rPr>
              <a:t> </a:t>
            </a:r>
            <a:r>
              <a:rPr sz="2400" dirty="0">
                <a:latin typeface="Calibri"/>
                <a:cs typeface="Calibri"/>
              </a:rPr>
              <a:t>G </a:t>
            </a:r>
            <a:r>
              <a:rPr sz="2400" spc="-5" dirty="0">
                <a:latin typeface="Calibri"/>
                <a:cs typeface="Calibri"/>
              </a:rPr>
              <a:t>antibodies</a:t>
            </a:r>
            <a:r>
              <a:rPr sz="2400" spc="5" dirty="0">
                <a:latin typeface="Calibri"/>
                <a:cs typeface="Calibri"/>
              </a:rPr>
              <a:t> </a:t>
            </a:r>
            <a:r>
              <a:rPr sz="2400" dirty="0">
                <a:latin typeface="Calibri"/>
                <a:cs typeface="Calibri"/>
              </a:rPr>
              <a:t>in the </a:t>
            </a:r>
            <a:r>
              <a:rPr sz="2400" spc="-525" dirty="0">
                <a:latin typeface="Calibri"/>
                <a:cs typeface="Calibri"/>
              </a:rPr>
              <a:t> </a:t>
            </a:r>
            <a:r>
              <a:rPr sz="2400" spc="-10" dirty="0">
                <a:latin typeface="Calibri"/>
                <a:cs typeface="Calibri"/>
              </a:rPr>
              <a:t>second </a:t>
            </a:r>
            <a:r>
              <a:rPr sz="2400" dirty="0">
                <a:latin typeface="Calibri"/>
                <a:cs typeface="Calibri"/>
              </a:rPr>
              <a:t>and</a:t>
            </a:r>
            <a:r>
              <a:rPr sz="2400" spc="-10" dirty="0">
                <a:latin typeface="Calibri"/>
                <a:cs typeface="Calibri"/>
              </a:rPr>
              <a:t> third</a:t>
            </a:r>
            <a:r>
              <a:rPr sz="2400" spc="-5" dirty="0">
                <a:latin typeface="Calibri"/>
                <a:cs typeface="Calibri"/>
              </a:rPr>
              <a:t> </a:t>
            </a:r>
            <a:r>
              <a:rPr sz="2400" spc="-10" dirty="0">
                <a:latin typeface="Calibri"/>
                <a:cs typeface="Calibri"/>
              </a:rPr>
              <a:t>trimesters.</a:t>
            </a:r>
            <a:endParaRPr sz="2400">
              <a:latin typeface="Calibri"/>
              <a:cs typeface="Calibri"/>
            </a:endParaRPr>
          </a:p>
          <a:p>
            <a:pPr marL="469900" indent="-457834">
              <a:lnSpc>
                <a:spcPct val="100000"/>
              </a:lnSpc>
              <a:buFont typeface="Arial MT"/>
              <a:buChar char="•"/>
              <a:tabLst>
                <a:tab pos="469900" algn="l"/>
                <a:tab pos="470534" algn="l"/>
              </a:tabLst>
            </a:pPr>
            <a:r>
              <a:rPr sz="2400" spc="-5" dirty="0">
                <a:latin typeface="Calibri"/>
                <a:cs typeface="Calibri"/>
              </a:rPr>
              <a:t>The</a:t>
            </a:r>
            <a:r>
              <a:rPr sz="2400" dirty="0">
                <a:latin typeface="Calibri"/>
                <a:cs typeface="Calibri"/>
              </a:rPr>
              <a:t> </a:t>
            </a:r>
            <a:r>
              <a:rPr sz="2400" spc="-10" dirty="0">
                <a:latin typeface="Calibri"/>
                <a:cs typeface="Calibri"/>
              </a:rPr>
              <a:t>neonate</a:t>
            </a:r>
            <a:r>
              <a:rPr sz="2400" dirty="0">
                <a:latin typeface="Calibri"/>
                <a:cs typeface="Calibri"/>
              </a:rPr>
              <a:t> </a:t>
            </a:r>
            <a:r>
              <a:rPr sz="2400" spc="-5" dirty="0">
                <a:latin typeface="Calibri"/>
                <a:cs typeface="Calibri"/>
              </a:rPr>
              <a:t>typically</a:t>
            </a:r>
            <a:r>
              <a:rPr sz="2400" spc="-25" dirty="0">
                <a:latin typeface="Calibri"/>
                <a:cs typeface="Calibri"/>
              </a:rPr>
              <a:t> </a:t>
            </a:r>
            <a:r>
              <a:rPr sz="2400" spc="-10" dirty="0">
                <a:latin typeface="Calibri"/>
                <a:cs typeface="Calibri"/>
              </a:rPr>
              <a:t>develops</a:t>
            </a:r>
            <a:r>
              <a:rPr sz="2400" spc="-5" dirty="0">
                <a:latin typeface="Calibri"/>
                <a:cs typeface="Calibri"/>
              </a:rPr>
              <a:t> </a:t>
            </a:r>
            <a:r>
              <a:rPr sz="2400" spc="-15" dirty="0">
                <a:latin typeface="Calibri"/>
                <a:cs typeface="Calibri"/>
              </a:rPr>
              <a:t>symptoms</a:t>
            </a:r>
            <a:r>
              <a:rPr sz="2400" spc="5" dirty="0">
                <a:latin typeface="Calibri"/>
                <a:cs typeface="Calibri"/>
              </a:rPr>
              <a:t> </a:t>
            </a:r>
            <a:r>
              <a:rPr sz="2400" dirty="0">
                <a:latin typeface="Calibri"/>
                <a:cs typeface="Calibri"/>
              </a:rPr>
              <a:t>2</a:t>
            </a:r>
            <a:r>
              <a:rPr sz="2400" spc="-10" dirty="0">
                <a:latin typeface="Calibri"/>
                <a:cs typeface="Calibri"/>
              </a:rPr>
              <a:t> </a:t>
            </a:r>
            <a:r>
              <a:rPr sz="2400" spc="-15" dirty="0">
                <a:latin typeface="Calibri"/>
                <a:cs typeface="Calibri"/>
              </a:rPr>
              <a:t>to</a:t>
            </a:r>
            <a:r>
              <a:rPr sz="2400" spc="-30" dirty="0">
                <a:latin typeface="Calibri"/>
                <a:cs typeface="Calibri"/>
              </a:rPr>
              <a:t> </a:t>
            </a:r>
            <a:r>
              <a:rPr sz="2400" dirty="0">
                <a:latin typeface="Calibri"/>
                <a:cs typeface="Calibri"/>
              </a:rPr>
              <a:t>4</a:t>
            </a:r>
            <a:r>
              <a:rPr sz="2400" spc="-10" dirty="0">
                <a:latin typeface="Calibri"/>
                <a:cs typeface="Calibri"/>
              </a:rPr>
              <a:t> </a:t>
            </a:r>
            <a:r>
              <a:rPr sz="2400" spc="-20" dirty="0">
                <a:latin typeface="Calibri"/>
                <a:cs typeface="Calibri"/>
              </a:rPr>
              <a:t>days</a:t>
            </a:r>
            <a:r>
              <a:rPr sz="2400" spc="-5" dirty="0">
                <a:latin typeface="Calibri"/>
                <a:cs typeface="Calibri"/>
              </a:rPr>
              <a:t> </a:t>
            </a:r>
            <a:r>
              <a:rPr sz="2400" spc="-10" dirty="0">
                <a:latin typeface="Calibri"/>
                <a:cs typeface="Calibri"/>
              </a:rPr>
              <a:t>after</a:t>
            </a:r>
            <a:r>
              <a:rPr sz="2400" dirty="0">
                <a:latin typeface="Calibri"/>
                <a:cs typeface="Calibri"/>
              </a:rPr>
              <a:t> </a:t>
            </a:r>
            <a:r>
              <a:rPr sz="2400" spc="-5" dirty="0">
                <a:latin typeface="Calibri"/>
                <a:cs typeface="Calibri"/>
              </a:rPr>
              <a:t>birth,</a:t>
            </a:r>
            <a:r>
              <a:rPr sz="2400" spc="-20" dirty="0">
                <a:latin typeface="Calibri"/>
                <a:cs typeface="Calibri"/>
              </a:rPr>
              <a:t> </a:t>
            </a:r>
            <a:r>
              <a:rPr sz="2400" dirty="0">
                <a:latin typeface="Calibri"/>
                <a:cs typeface="Calibri"/>
              </a:rPr>
              <a:t>including</a:t>
            </a:r>
            <a:endParaRPr sz="2400">
              <a:latin typeface="Calibri"/>
              <a:cs typeface="Calibri"/>
            </a:endParaRPr>
          </a:p>
          <a:p>
            <a:pPr marL="469900">
              <a:lnSpc>
                <a:spcPct val="100000"/>
              </a:lnSpc>
            </a:pPr>
            <a:r>
              <a:rPr sz="2400" b="1" spc="-15" dirty="0">
                <a:solidFill>
                  <a:srgbClr val="006FC0"/>
                </a:solidFill>
                <a:latin typeface="Calibri"/>
                <a:cs typeface="Calibri"/>
              </a:rPr>
              <a:t>respiratory </a:t>
            </a:r>
            <a:r>
              <a:rPr sz="2400" b="1" spc="-5" dirty="0">
                <a:solidFill>
                  <a:srgbClr val="006FC0"/>
                </a:solidFill>
                <a:latin typeface="Calibri"/>
                <a:cs typeface="Calibri"/>
              </a:rPr>
              <a:t>problems,</a:t>
            </a:r>
            <a:r>
              <a:rPr sz="2400" b="1" spc="-10" dirty="0">
                <a:solidFill>
                  <a:srgbClr val="006FC0"/>
                </a:solidFill>
                <a:latin typeface="Calibri"/>
                <a:cs typeface="Calibri"/>
              </a:rPr>
              <a:t> </a:t>
            </a:r>
            <a:r>
              <a:rPr sz="2400" b="1" spc="-5" dirty="0">
                <a:solidFill>
                  <a:srgbClr val="006FC0"/>
                </a:solidFill>
                <a:latin typeface="Calibri"/>
                <a:cs typeface="Calibri"/>
              </a:rPr>
              <a:t>muscle</a:t>
            </a:r>
            <a:r>
              <a:rPr sz="2400" b="1" spc="-15" dirty="0">
                <a:solidFill>
                  <a:srgbClr val="006FC0"/>
                </a:solidFill>
                <a:latin typeface="Calibri"/>
                <a:cs typeface="Calibri"/>
              </a:rPr>
              <a:t> </a:t>
            </a:r>
            <a:r>
              <a:rPr sz="2400" b="1" spc="-5" dirty="0">
                <a:solidFill>
                  <a:srgbClr val="006FC0"/>
                </a:solidFill>
                <a:latin typeface="Calibri"/>
                <a:cs typeface="Calibri"/>
              </a:rPr>
              <a:t>weakness,</a:t>
            </a:r>
            <a:r>
              <a:rPr sz="2400" b="1" spc="10" dirty="0">
                <a:solidFill>
                  <a:srgbClr val="006FC0"/>
                </a:solidFill>
                <a:latin typeface="Calibri"/>
                <a:cs typeface="Calibri"/>
              </a:rPr>
              <a:t> </a:t>
            </a:r>
            <a:r>
              <a:rPr sz="2400" b="1" dirty="0">
                <a:solidFill>
                  <a:srgbClr val="006FC0"/>
                </a:solidFill>
                <a:latin typeface="Calibri"/>
                <a:cs typeface="Calibri"/>
              </a:rPr>
              <a:t>poor</a:t>
            </a:r>
            <a:r>
              <a:rPr sz="2400" b="1" spc="-15" dirty="0">
                <a:solidFill>
                  <a:srgbClr val="006FC0"/>
                </a:solidFill>
                <a:latin typeface="Calibri"/>
                <a:cs typeface="Calibri"/>
              </a:rPr>
              <a:t> </a:t>
            </a:r>
            <a:r>
              <a:rPr sz="2400" b="1" dirty="0">
                <a:solidFill>
                  <a:srgbClr val="006FC0"/>
                </a:solidFill>
                <a:latin typeface="Calibri"/>
                <a:cs typeface="Calibri"/>
              </a:rPr>
              <a:t>sucking, and</a:t>
            </a:r>
            <a:r>
              <a:rPr sz="2400" b="1" spc="-10" dirty="0">
                <a:solidFill>
                  <a:srgbClr val="006FC0"/>
                </a:solidFill>
                <a:latin typeface="Calibri"/>
                <a:cs typeface="Calibri"/>
              </a:rPr>
              <a:t> </a:t>
            </a:r>
            <a:r>
              <a:rPr sz="2400" b="1" spc="-5" dirty="0">
                <a:solidFill>
                  <a:srgbClr val="006FC0"/>
                </a:solidFill>
                <a:latin typeface="Calibri"/>
                <a:cs typeface="Calibri"/>
              </a:rPr>
              <a:t>ptosis</a:t>
            </a:r>
            <a:r>
              <a:rPr sz="2400" spc="-5" dirty="0">
                <a:latin typeface="Calibri"/>
                <a:cs typeface="Calibri"/>
              </a:rPr>
              <a:t>.</a:t>
            </a:r>
            <a:endParaRPr sz="2400">
              <a:latin typeface="Calibri"/>
              <a:cs typeface="Calibri"/>
            </a:endParaRPr>
          </a:p>
          <a:p>
            <a:pPr marL="469900" marR="285750" indent="-457834">
              <a:lnSpc>
                <a:spcPts val="2900"/>
              </a:lnSpc>
              <a:spcBef>
                <a:spcPts val="80"/>
              </a:spcBef>
              <a:buFont typeface="Arial MT"/>
              <a:buChar char="•"/>
              <a:tabLst>
                <a:tab pos="469900" algn="l"/>
                <a:tab pos="470534" algn="l"/>
              </a:tabLst>
            </a:pPr>
            <a:r>
              <a:rPr sz="2400" spc="-5" dirty="0">
                <a:latin typeface="Calibri"/>
                <a:cs typeface="Calibri"/>
              </a:rPr>
              <a:t>This </a:t>
            </a:r>
            <a:r>
              <a:rPr sz="2400" spc="-10" dirty="0">
                <a:latin typeface="Calibri"/>
                <a:cs typeface="Calibri"/>
              </a:rPr>
              <a:t>condition </a:t>
            </a:r>
            <a:r>
              <a:rPr sz="2400" spc="-5" dirty="0">
                <a:latin typeface="Calibri"/>
                <a:cs typeface="Calibri"/>
              </a:rPr>
              <a:t>usually </a:t>
            </a:r>
            <a:r>
              <a:rPr sz="2400" spc="-15" dirty="0">
                <a:latin typeface="Calibri"/>
                <a:cs typeface="Calibri"/>
              </a:rPr>
              <a:t>reverses </a:t>
            </a:r>
            <a:r>
              <a:rPr sz="2400" dirty="0">
                <a:latin typeface="Calibri"/>
                <a:cs typeface="Calibri"/>
              </a:rPr>
              <a:t>itself </a:t>
            </a:r>
            <a:r>
              <a:rPr sz="2400" spc="-10" dirty="0">
                <a:latin typeface="Calibri"/>
                <a:cs typeface="Calibri"/>
              </a:rPr>
              <a:t>after </a:t>
            </a:r>
            <a:r>
              <a:rPr sz="2400" dirty="0">
                <a:latin typeface="Calibri"/>
                <a:cs typeface="Calibri"/>
              </a:rPr>
              <a:t>3 </a:t>
            </a:r>
            <a:r>
              <a:rPr sz="2400" spc="-10" dirty="0">
                <a:latin typeface="Calibri"/>
                <a:cs typeface="Calibri"/>
              </a:rPr>
              <a:t>weeks </a:t>
            </a:r>
            <a:r>
              <a:rPr sz="2400" dirty="0">
                <a:latin typeface="Calibri"/>
                <a:cs typeface="Calibri"/>
              </a:rPr>
              <a:t>5 without </a:t>
            </a:r>
            <a:r>
              <a:rPr sz="2400" spc="-10" dirty="0">
                <a:latin typeface="Calibri"/>
                <a:cs typeface="Calibri"/>
              </a:rPr>
              <a:t>complication, </a:t>
            </a:r>
            <a:r>
              <a:rPr sz="2400" spc="-5" dirty="0">
                <a:latin typeface="Calibri"/>
                <a:cs typeface="Calibri"/>
              </a:rPr>
              <a:t>owing </a:t>
            </a:r>
            <a:r>
              <a:rPr sz="2400" spc="-530" dirty="0">
                <a:latin typeface="Calibri"/>
                <a:cs typeface="Calibri"/>
              </a:rPr>
              <a:t> </a:t>
            </a:r>
            <a:r>
              <a:rPr sz="2400" spc="-15" dirty="0">
                <a:latin typeface="Calibri"/>
                <a:cs typeface="Calibri"/>
              </a:rPr>
              <a:t>to </a:t>
            </a:r>
            <a:r>
              <a:rPr sz="2400" spc="-10" dirty="0">
                <a:latin typeface="Calibri"/>
                <a:cs typeface="Calibri"/>
              </a:rPr>
              <a:t>degradation</a:t>
            </a:r>
            <a:r>
              <a:rPr sz="2400" spc="-20" dirty="0">
                <a:latin typeface="Calibri"/>
                <a:cs typeface="Calibri"/>
              </a:rPr>
              <a:t> </a:t>
            </a:r>
            <a:r>
              <a:rPr sz="2400" spc="-5" dirty="0">
                <a:latin typeface="Calibri"/>
                <a:cs typeface="Calibri"/>
              </a:rPr>
              <a:t>of </a:t>
            </a:r>
            <a:r>
              <a:rPr sz="2400" dirty="0">
                <a:latin typeface="Calibri"/>
                <a:cs typeface="Calibri"/>
              </a:rPr>
              <a:t>the</a:t>
            </a:r>
            <a:r>
              <a:rPr sz="2400" spc="-15" dirty="0">
                <a:latin typeface="Calibri"/>
                <a:cs typeface="Calibri"/>
              </a:rPr>
              <a:t> </a:t>
            </a:r>
            <a:r>
              <a:rPr sz="2400" spc="-5" dirty="0">
                <a:latin typeface="Calibri"/>
                <a:cs typeface="Calibri"/>
              </a:rPr>
              <a:t>antibodies </a:t>
            </a:r>
            <a:r>
              <a:rPr sz="2400" spc="-10" dirty="0">
                <a:latin typeface="Calibri"/>
                <a:cs typeface="Calibri"/>
              </a:rPr>
              <a:t>derived</a:t>
            </a:r>
            <a:r>
              <a:rPr sz="2400" spc="10" dirty="0">
                <a:latin typeface="Calibri"/>
                <a:cs typeface="Calibri"/>
              </a:rPr>
              <a:t> </a:t>
            </a:r>
            <a:r>
              <a:rPr sz="2400" spc="-15" dirty="0">
                <a:latin typeface="Calibri"/>
                <a:cs typeface="Calibri"/>
              </a:rPr>
              <a:t>from</a:t>
            </a:r>
            <a:r>
              <a:rPr sz="2400" spc="-25" dirty="0">
                <a:latin typeface="Calibri"/>
                <a:cs typeface="Calibri"/>
              </a:rPr>
              <a:t> </a:t>
            </a:r>
            <a:r>
              <a:rPr sz="2400" dirty="0">
                <a:latin typeface="Calibri"/>
                <a:cs typeface="Calibri"/>
              </a:rPr>
              <a:t>the </a:t>
            </a:r>
            <a:r>
              <a:rPr sz="2400" spc="-40" dirty="0">
                <a:latin typeface="Calibri"/>
                <a:cs typeface="Calibri"/>
              </a:rPr>
              <a:t>mother.</a:t>
            </a:r>
            <a:endParaRPr sz="2400">
              <a:latin typeface="Calibri"/>
              <a:cs typeface="Calibri"/>
            </a:endParaRPr>
          </a:p>
        </p:txBody>
      </p:sp>
      <p:sp>
        <p:nvSpPr>
          <p:cNvPr id="3" name="object 3"/>
          <p:cNvSpPr txBox="1">
            <a:spLocks noGrp="1"/>
          </p:cNvSpPr>
          <p:nvPr>
            <p:ph type="title"/>
          </p:nvPr>
        </p:nvSpPr>
        <p:spPr>
          <a:xfrm>
            <a:off x="788619" y="942797"/>
            <a:ext cx="2372360" cy="635000"/>
          </a:xfrm>
          <a:prstGeom prst="rect">
            <a:avLst/>
          </a:prstGeom>
        </p:spPr>
        <p:txBody>
          <a:bodyPr vert="horz" wrap="square" lIns="0" tIns="12065" rIns="0" bIns="0" rtlCol="0">
            <a:spAutoFit/>
          </a:bodyPr>
          <a:lstStyle/>
          <a:p>
            <a:pPr marL="12700">
              <a:lnSpc>
                <a:spcPct val="100000"/>
              </a:lnSpc>
              <a:spcBef>
                <a:spcPts val="95"/>
              </a:spcBef>
            </a:pPr>
            <a:r>
              <a:rPr b="1" spc="-30" dirty="0">
                <a:solidFill>
                  <a:srgbClr val="4471C4"/>
                </a:solidFill>
                <a:latin typeface="Calibri"/>
                <a:cs typeface="Calibri"/>
              </a:rPr>
              <a:t>Fetal</a:t>
            </a:r>
            <a:r>
              <a:rPr b="1" spc="-55" dirty="0">
                <a:solidFill>
                  <a:srgbClr val="4471C4"/>
                </a:solidFill>
                <a:latin typeface="Calibri"/>
                <a:cs typeface="Calibri"/>
              </a:rPr>
              <a:t> </a:t>
            </a:r>
            <a:r>
              <a:rPr b="1" spc="-25" dirty="0">
                <a:solidFill>
                  <a:srgbClr val="4471C4"/>
                </a:solidFill>
                <a:latin typeface="Calibri"/>
                <a:cs typeface="Calibri"/>
              </a:rPr>
              <a:t>effect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99363" y="1138173"/>
            <a:ext cx="10882630" cy="3707129"/>
          </a:xfrm>
          <a:prstGeom prst="rect">
            <a:avLst/>
          </a:prstGeom>
        </p:spPr>
        <p:txBody>
          <a:bodyPr vert="horz" wrap="square" lIns="0" tIns="12700" rIns="0" bIns="0" rtlCol="0">
            <a:spAutoFit/>
          </a:bodyPr>
          <a:lstStyle/>
          <a:p>
            <a:pPr marL="433705" marR="1226820" indent="-342900">
              <a:lnSpc>
                <a:spcPct val="100000"/>
              </a:lnSpc>
              <a:spcBef>
                <a:spcPts val="100"/>
              </a:spcBef>
              <a:buClr>
                <a:srgbClr val="4471C4"/>
              </a:buClr>
              <a:buFont typeface="Wingdings"/>
              <a:buChar char=""/>
              <a:tabLst>
                <a:tab pos="434340" algn="l"/>
              </a:tabLst>
            </a:pPr>
            <a:r>
              <a:rPr sz="2400" b="1" dirty="0">
                <a:solidFill>
                  <a:srgbClr val="4471C4"/>
                </a:solidFill>
                <a:latin typeface="Calibri"/>
                <a:cs typeface="Calibri"/>
              </a:rPr>
              <a:t>Pyridostigmine </a:t>
            </a:r>
            <a:r>
              <a:rPr sz="2400" dirty="0">
                <a:latin typeface="Calibri"/>
                <a:cs typeface="Calibri"/>
              </a:rPr>
              <a:t>is an </a:t>
            </a:r>
            <a:r>
              <a:rPr sz="2400" spc="-10" dirty="0">
                <a:latin typeface="Calibri"/>
                <a:cs typeface="Calibri"/>
              </a:rPr>
              <a:t>anticholinesterase agent that </a:t>
            </a:r>
            <a:r>
              <a:rPr sz="2400" dirty="0">
                <a:latin typeface="Calibri"/>
                <a:cs typeface="Calibri"/>
              </a:rPr>
              <a:t>is </a:t>
            </a:r>
            <a:r>
              <a:rPr sz="2400" spc="-5" dirty="0">
                <a:latin typeface="Calibri"/>
                <a:cs typeface="Calibri"/>
              </a:rPr>
              <a:t>used </a:t>
            </a:r>
            <a:r>
              <a:rPr sz="2400" spc="-20" dirty="0">
                <a:latin typeface="Calibri"/>
                <a:cs typeface="Calibri"/>
              </a:rPr>
              <a:t>for </a:t>
            </a:r>
            <a:r>
              <a:rPr sz="2400" spc="-15" dirty="0">
                <a:latin typeface="Calibri"/>
                <a:cs typeface="Calibri"/>
              </a:rPr>
              <a:t>symptomatic </a:t>
            </a:r>
            <a:r>
              <a:rPr sz="2400" spc="-530" dirty="0">
                <a:latin typeface="Calibri"/>
                <a:cs typeface="Calibri"/>
              </a:rPr>
              <a:t> </a:t>
            </a:r>
            <a:r>
              <a:rPr sz="2400" spc="-5" dirty="0">
                <a:latin typeface="Calibri"/>
                <a:cs typeface="Calibri"/>
              </a:rPr>
              <a:t>management</a:t>
            </a:r>
            <a:endParaRPr sz="2400">
              <a:latin typeface="Calibri"/>
              <a:cs typeface="Calibri"/>
            </a:endParaRPr>
          </a:p>
          <a:p>
            <a:pPr marL="433705" indent="-343535">
              <a:lnSpc>
                <a:spcPct val="100000"/>
              </a:lnSpc>
              <a:spcBef>
                <a:spcPts val="25"/>
              </a:spcBef>
              <a:buFont typeface="Wingdings"/>
              <a:buChar char=""/>
              <a:tabLst>
                <a:tab pos="434340" algn="l"/>
              </a:tabLst>
            </a:pPr>
            <a:r>
              <a:rPr sz="2400" spc="-10" dirty="0">
                <a:latin typeface="Calibri"/>
                <a:cs typeface="Calibri"/>
              </a:rPr>
              <a:t>There</a:t>
            </a:r>
            <a:r>
              <a:rPr sz="2400" spc="10" dirty="0">
                <a:latin typeface="Calibri"/>
                <a:cs typeface="Calibri"/>
              </a:rPr>
              <a:t> </a:t>
            </a:r>
            <a:r>
              <a:rPr sz="2400" spc="-10" dirty="0">
                <a:latin typeface="Calibri"/>
                <a:cs typeface="Calibri"/>
              </a:rPr>
              <a:t>are</a:t>
            </a:r>
            <a:r>
              <a:rPr sz="2400" spc="-5" dirty="0">
                <a:latin typeface="Calibri"/>
                <a:cs typeface="Calibri"/>
              </a:rPr>
              <a:t> </a:t>
            </a:r>
            <a:r>
              <a:rPr sz="2400" dirty="0">
                <a:latin typeface="Calibri"/>
                <a:cs typeface="Calibri"/>
              </a:rPr>
              <a:t>no</a:t>
            </a:r>
            <a:r>
              <a:rPr sz="2400" spc="-10" dirty="0">
                <a:latin typeface="Calibri"/>
                <a:cs typeface="Calibri"/>
              </a:rPr>
              <a:t> reports </a:t>
            </a:r>
            <a:r>
              <a:rPr sz="2400" spc="-5" dirty="0">
                <a:latin typeface="Calibri"/>
                <a:cs typeface="Calibri"/>
              </a:rPr>
              <a:t>of</a:t>
            </a:r>
            <a:r>
              <a:rPr sz="2400" spc="5" dirty="0">
                <a:latin typeface="Calibri"/>
                <a:cs typeface="Calibri"/>
              </a:rPr>
              <a:t> </a:t>
            </a:r>
            <a:r>
              <a:rPr sz="2400" spc="-20" dirty="0">
                <a:latin typeface="Calibri"/>
                <a:cs typeface="Calibri"/>
              </a:rPr>
              <a:t>fetal</a:t>
            </a:r>
            <a:r>
              <a:rPr sz="2400" spc="-15" dirty="0">
                <a:latin typeface="Calibri"/>
                <a:cs typeface="Calibri"/>
              </a:rPr>
              <a:t> </a:t>
            </a:r>
            <a:r>
              <a:rPr sz="2400" spc="-5" dirty="0">
                <a:latin typeface="Calibri"/>
                <a:cs typeface="Calibri"/>
              </a:rPr>
              <a:t>malformations,</a:t>
            </a:r>
            <a:r>
              <a:rPr sz="2400" spc="-30" dirty="0">
                <a:latin typeface="Calibri"/>
                <a:cs typeface="Calibri"/>
              </a:rPr>
              <a:t> </a:t>
            </a:r>
            <a:r>
              <a:rPr sz="2400" dirty="0">
                <a:latin typeface="Calibri"/>
                <a:cs typeface="Calibri"/>
              </a:rPr>
              <a:t>and</a:t>
            </a:r>
            <a:r>
              <a:rPr sz="2400" spc="-10" dirty="0">
                <a:latin typeface="Calibri"/>
                <a:cs typeface="Calibri"/>
              </a:rPr>
              <a:t> breastfeeding </a:t>
            </a:r>
            <a:r>
              <a:rPr sz="2400" dirty="0">
                <a:latin typeface="Calibri"/>
                <a:cs typeface="Calibri"/>
              </a:rPr>
              <a:t>is </a:t>
            </a:r>
            <a:r>
              <a:rPr sz="2400" spc="-20" dirty="0">
                <a:latin typeface="Calibri"/>
                <a:cs typeface="Calibri"/>
              </a:rPr>
              <a:t>safe</a:t>
            </a:r>
            <a:endParaRPr sz="2400">
              <a:latin typeface="Calibri"/>
              <a:cs typeface="Calibri"/>
            </a:endParaRPr>
          </a:p>
          <a:p>
            <a:pPr marL="462280" marR="323215" indent="-342900">
              <a:lnSpc>
                <a:spcPct val="100400"/>
              </a:lnSpc>
              <a:spcBef>
                <a:spcPts val="2100"/>
              </a:spcBef>
              <a:buFont typeface="Wingdings"/>
              <a:buChar char=""/>
              <a:tabLst>
                <a:tab pos="462915" algn="l"/>
              </a:tabLst>
            </a:pPr>
            <a:r>
              <a:rPr sz="2400" b="1" spc="-10" dirty="0">
                <a:solidFill>
                  <a:srgbClr val="4471C4"/>
                </a:solidFill>
                <a:latin typeface="Calibri"/>
                <a:cs typeface="Calibri"/>
              </a:rPr>
              <a:t>Prednisone </a:t>
            </a:r>
            <a:r>
              <a:rPr sz="2400" dirty="0">
                <a:latin typeface="Calibri"/>
                <a:cs typeface="Calibri"/>
              </a:rPr>
              <a:t>is the </a:t>
            </a:r>
            <a:r>
              <a:rPr sz="2400" spc="-5" dirty="0">
                <a:latin typeface="Calibri"/>
                <a:cs typeface="Calibri"/>
              </a:rPr>
              <a:t>immunosuppressant of </a:t>
            </a:r>
            <a:r>
              <a:rPr sz="2400" dirty="0">
                <a:latin typeface="Calibri"/>
                <a:cs typeface="Calibri"/>
              </a:rPr>
              <a:t>choice in </a:t>
            </a:r>
            <a:r>
              <a:rPr sz="2400" spc="-5" dirty="0">
                <a:latin typeface="Calibri"/>
                <a:cs typeface="Calibri"/>
              </a:rPr>
              <a:t>pregnancy </a:t>
            </a:r>
            <a:r>
              <a:rPr sz="2400" dirty="0">
                <a:latin typeface="Calibri"/>
                <a:cs typeface="Calibri"/>
              </a:rPr>
              <a:t>. </a:t>
            </a:r>
            <a:r>
              <a:rPr sz="2400" spc="-10" dirty="0">
                <a:latin typeface="Calibri"/>
                <a:cs typeface="Calibri"/>
              </a:rPr>
              <a:t>In </a:t>
            </a:r>
            <a:r>
              <a:rPr sz="2400" dirty="0">
                <a:latin typeface="Calibri"/>
                <a:cs typeface="Calibri"/>
              </a:rPr>
              <a:t>addition </a:t>
            </a:r>
            <a:r>
              <a:rPr sz="2400" spc="-15" dirty="0">
                <a:latin typeface="Calibri"/>
                <a:cs typeface="Calibri"/>
              </a:rPr>
              <a:t>to </a:t>
            </a:r>
            <a:r>
              <a:rPr sz="2400" spc="-10" dirty="0">
                <a:latin typeface="Calibri"/>
                <a:cs typeface="Calibri"/>
              </a:rPr>
              <a:t> glucocorticoids,</a:t>
            </a:r>
            <a:r>
              <a:rPr sz="2400" dirty="0">
                <a:latin typeface="Calibri"/>
                <a:cs typeface="Calibri"/>
              </a:rPr>
              <a:t> </a:t>
            </a:r>
            <a:r>
              <a:rPr sz="2400" b="1" spc="-10" dirty="0">
                <a:latin typeface="Calibri"/>
                <a:cs typeface="Calibri"/>
              </a:rPr>
              <a:t>azathioprine</a:t>
            </a:r>
            <a:r>
              <a:rPr sz="2400" b="1" spc="5" dirty="0">
                <a:latin typeface="Calibri"/>
                <a:cs typeface="Calibri"/>
              </a:rPr>
              <a:t> </a:t>
            </a:r>
            <a:r>
              <a:rPr sz="2400" dirty="0">
                <a:latin typeface="Calibri"/>
                <a:cs typeface="Calibri"/>
              </a:rPr>
              <a:t>and</a:t>
            </a:r>
            <a:r>
              <a:rPr sz="2400" spc="5" dirty="0">
                <a:latin typeface="Calibri"/>
                <a:cs typeface="Calibri"/>
              </a:rPr>
              <a:t> </a:t>
            </a:r>
            <a:r>
              <a:rPr sz="2400" b="1" spc="-5" dirty="0">
                <a:latin typeface="Calibri"/>
                <a:cs typeface="Calibri"/>
              </a:rPr>
              <a:t>cyclosporine</a:t>
            </a:r>
            <a:r>
              <a:rPr sz="2400" b="1" spc="-25" dirty="0">
                <a:latin typeface="Calibri"/>
                <a:cs typeface="Calibri"/>
              </a:rPr>
              <a:t> </a:t>
            </a:r>
            <a:r>
              <a:rPr sz="2400" spc="-15" dirty="0">
                <a:latin typeface="Calibri"/>
                <a:cs typeface="Calibri"/>
              </a:rPr>
              <a:t>may</a:t>
            </a:r>
            <a:r>
              <a:rPr sz="2400" dirty="0">
                <a:latin typeface="Calibri"/>
                <a:cs typeface="Calibri"/>
              </a:rPr>
              <a:t> </a:t>
            </a:r>
            <a:r>
              <a:rPr sz="2400" spc="-5" dirty="0">
                <a:latin typeface="Calibri"/>
                <a:cs typeface="Calibri"/>
              </a:rPr>
              <a:t>be</a:t>
            </a:r>
            <a:r>
              <a:rPr sz="2400" spc="5" dirty="0">
                <a:latin typeface="Calibri"/>
                <a:cs typeface="Calibri"/>
              </a:rPr>
              <a:t> </a:t>
            </a:r>
            <a:r>
              <a:rPr sz="2400" spc="-5" dirty="0">
                <a:latin typeface="Calibri"/>
                <a:cs typeface="Calibri"/>
              </a:rPr>
              <a:t>used</a:t>
            </a:r>
            <a:r>
              <a:rPr sz="2400" spc="5" dirty="0">
                <a:latin typeface="Calibri"/>
                <a:cs typeface="Calibri"/>
              </a:rPr>
              <a:t> </a:t>
            </a:r>
            <a:r>
              <a:rPr sz="2400" dirty="0">
                <a:latin typeface="Calibri"/>
                <a:cs typeface="Calibri"/>
              </a:rPr>
              <a:t>if</a:t>
            </a:r>
            <a:r>
              <a:rPr sz="2400" spc="10" dirty="0">
                <a:latin typeface="Calibri"/>
                <a:cs typeface="Calibri"/>
              </a:rPr>
              <a:t> </a:t>
            </a:r>
            <a:r>
              <a:rPr sz="2400" spc="-10" dirty="0">
                <a:latin typeface="Calibri"/>
                <a:cs typeface="Calibri"/>
              </a:rPr>
              <a:t>anticholinesterases </a:t>
            </a:r>
            <a:r>
              <a:rPr sz="2400" spc="-530" dirty="0">
                <a:latin typeface="Calibri"/>
                <a:cs typeface="Calibri"/>
              </a:rPr>
              <a:t> </a:t>
            </a:r>
            <a:r>
              <a:rPr sz="2400" spc="-15" dirty="0">
                <a:latin typeface="Calibri"/>
                <a:cs typeface="Calibri"/>
              </a:rPr>
              <a:t>fail</a:t>
            </a:r>
            <a:r>
              <a:rPr sz="2400" spc="-10" dirty="0">
                <a:latin typeface="Calibri"/>
                <a:cs typeface="Calibri"/>
              </a:rPr>
              <a:t> </a:t>
            </a:r>
            <a:r>
              <a:rPr sz="2400" spc="-15" dirty="0">
                <a:latin typeface="Calibri"/>
                <a:cs typeface="Calibri"/>
              </a:rPr>
              <a:t>to</a:t>
            </a:r>
            <a:r>
              <a:rPr sz="2400" spc="-10" dirty="0">
                <a:latin typeface="Calibri"/>
                <a:cs typeface="Calibri"/>
              </a:rPr>
              <a:t> </a:t>
            </a:r>
            <a:r>
              <a:rPr sz="2400" spc="-15" dirty="0">
                <a:latin typeface="Calibri"/>
                <a:cs typeface="Calibri"/>
              </a:rPr>
              <a:t>control</a:t>
            </a:r>
            <a:r>
              <a:rPr sz="2400" spc="-25" dirty="0">
                <a:latin typeface="Calibri"/>
                <a:cs typeface="Calibri"/>
              </a:rPr>
              <a:t> </a:t>
            </a:r>
            <a:r>
              <a:rPr sz="2400" dirty="0">
                <a:latin typeface="Calibri"/>
                <a:cs typeface="Calibri"/>
              </a:rPr>
              <a:t>MG</a:t>
            </a:r>
            <a:r>
              <a:rPr sz="2400" spc="-5" dirty="0">
                <a:latin typeface="Calibri"/>
                <a:cs typeface="Calibri"/>
              </a:rPr>
              <a:t> </a:t>
            </a:r>
            <a:r>
              <a:rPr sz="2400" spc="-10" dirty="0">
                <a:latin typeface="Calibri"/>
                <a:cs typeface="Calibri"/>
              </a:rPr>
              <a:t>exacerbations</a:t>
            </a:r>
            <a:endParaRPr sz="2400">
              <a:latin typeface="Calibri"/>
              <a:cs typeface="Calibri"/>
            </a:endParaRPr>
          </a:p>
          <a:p>
            <a:pPr>
              <a:lnSpc>
                <a:spcPct val="100000"/>
              </a:lnSpc>
              <a:spcBef>
                <a:spcPts val="15"/>
              </a:spcBef>
            </a:pPr>
            <a:endParaRPr sz="3050">
              <a:latin typeface="Calibri"/>
              <a:cs typeface="Calibri"/>
            </a:endParaRPr>
          </a:p>
          <a:p>
            <a:pPr marL="354965" marR="5080" indent="-342900">
              <a:lnSpc>
                <a:spcPct val="100800"/>
              </a:lnSpc>
              <a:spcBef>
                <a:spcPts val="5"/>
              </a:spcBef>
              <a:buFont typeface="Wingdings"/>
              <a:buChar char=""/>
              <a:tabLst>
                <a:tab pos="355600" algn="l"/>
              </a:tabLst>
            </a:pPr>
            <a:r>
              <a:rPr sz="2400" dirty="0">
                <a:latin typeface="Calibri"/>
                <a:cs typeface="Calibri"/>
              </a:rPr>
              <a:t>If</a:t>
            </a:r>
            <a:r>
              <a:rPr sz="2400" spc="-5" dirty="0">
                <a:latin typeface="Calibri"/>
                <a:cs typeface="Calibri"/>
              </a:rPr>
              <a:t> </a:t>
            </a:r>
            <a:r>
              <a:rPr sz="2400" dirty="0">
                <a:latin typeface="Calibri"/>
                <a:cs typeface="Calibri"/>
              </a:rPr>
              <a:t>a </a:t>
            </a:r>
            <a:r>
              <a:rPr sz="2400" spc="-15" dirty="0">
                <a:latin typeface="Calibri"/>
                <a:cs typeface="Calibri"/>
              </a:rPr>
              <a:t>myasthenic </a:t>
            </a:r>
            <a:r>
              <a:rPr sz="2400" spc="-5" dirty="0">
                <a:latin typeface="Calibri"/>
                <a:cs typeface="Calibri"/>
              </a:rPr>
              <a:t>crisis</a:t>
            </a:r>
            <a:r>
              <a:rPr sz="2400" spc="-15" dirty="0">
                <a:latin typeface="Calibri"/>
                <a:cs typeface="Calibri"/>
              </a:rPr>
              <a:t> </a:t>
            </a:r>
            <a:r>
              <a:rPr sz="2400" spc="-10" dirty="0">
                <a:latin typeface="Calibri"/>
                <a:cs typeface="Calibri"/>
              </a:rPr>
              <a:t>occurs,</a:t>
            </a:r>
            <a:r>
              <a:rPr sz="2400" spc="-25" dirty="0">
                <a:latin typeface="Calibri"/>
                <a:cs typeface="Calibri"/>
              </a:rPr>
              <a:t> </a:t>
            </a:r>
            <a:r>
              <a:rPr sz="2400" spc="-5" dirty="0">
                <a:latin typeface="Calibri"/>
                <a:cs typeface="Calibri"/>
              </a:rPr>
              <a:t>both</a:t>
            </a:r>
            <a:r>
              <a:rPr sz="2400" spc="15" dirty="0">
                <a:latin typeface="Calibri"/>
                <a:cs typeface="Calibri"/>
              </a:rPr>
              <a:t> </a:t>
            </a:r>
            <a:r>
              <a:rPr sz="2400" b="1" spc="-5" dirty="0">
                <a:solidFill>
                  <a:srgbClr val="4471C4"/>
                </a:solidFill>
                <a:latin typeface="Calibri"/>
                <a:cs typeface="Calibri"/>
              </a:rPr>
              <a:t>immunoglobulin</a:t>
            </a:r>
            <a:r>
              <a:rPr sz="2400" b="1" spc="-20" dirty="0">
                <a:solidFill>
                  <a:srgbClr val="4471C4"/>
                </a:solidFill>
                <a:latin typeface="Calibri"/>
                <a:cs typeface="Calibri"/>
              </a:rPr>
              <a:t> </a:t>
            </a:r>
            <a:r>
              <a:rPr sz="2400" b="1" dirty="0">
                <a:solidFill>
                  <a:srgbClr val="4471C4"/>
                </a:solidFill>
                <a:latin typeface="Calibri"/>
                <a:cs typeface="Calibri"/>
              </a:rPr>
              <a:t>and</a:t>
            </a:r>
            <a:r>
              <a:rPr sz="2400" b="1" spc="-5" dirty="0">
                <a:solidFill>
                  <a:srgbClr val="4471C4"/>
                </a:solidFill>
                <a:latin typeface="Calibri"/>
                <a:cs typeface="Calibri"/>
              </a:rPr>
              <a:t> plasmapheresis</a:t>
            </a:r>
            <a:r>
              <a:rPr sz="2400" b="1" spc="15" dirty="0">
                <a:solidFill>
                  <a:srgbClr val="4471C4"/>
                </a:solidFill>
                <a:latin typeface="Calibri"/>
                <a:cs typeface="Calibri"/>
              </a:rPr>
              <a:t> </a:t>
            </a:r>
            <a:r>
              <a:rPr sz="2400" dirty="0">
                <a:latin typeface="Calibri"/>
                <a:cs typeface="Calibri"/>
              </a:rPr>
              <a:t>appear </a:t>
            </a:r>
            <a:r>
              <a:rPr sz="2400" spc="-15" dirty="0">
                <a:latin typeface="Calibri"/>
                <a:cs typeface="Calibri"/>
              </a:rPr>
              <a:t>to</a:t>
            </a:r>
            <a:r>
              <a:rPr sz="2400" spc="-5" dirty="0">
                <a:latin typeface="Calibri"/>
                <a:cs typeface="Calibri"/>
              </a:rPr>
              <a:t> be </a:t>
            </a:r>
            <a:r>
              <a:rPr sz="2400" spc="-525" dirty="0">
                <a:latin typeface="Calibri"/>
                <a:cs typeface="Calibri"/>
              </a:rPr>
              <a:t> </a:t>
            </a:r>
            <a:r>
              <a:rPr sz="2400" spc="-25" dirty="0">
                <a:latin typeface="Calibri"/>
                <a:cs typeface="Calibri"/>
              </a:rPr>
              <a:t>safe</a:t>
            </a:r>
            <a:endParaRPr sz="2400">
              <a:latin typeface="Calibri"/>
              <a:cs typeface="Calibri"/>
            </a:endParaRPr>
          </a:p>
        </p:txBody>
      </p:sp>
      <p:sp>
        <p:nvSpPr>
          <p:cNvPr id="3" name="object 3"/>
          <p:cNvSpPr txBox="1">
            <a:spLocks noGrp="1"/>
          </p:cNvSpPr>
          <p:nvPr>
            <p:ph type="title"/>
          </p:nvPr>
        </p:nvSpPr>
        <p:spPr>
          <a:xfrm>
            <a:off x="4229861" y="254888"/>
            <a:ext cx="2845435" cy="635000"/>
          </a:xfrm>
          <a:prstGeom prst="rect">
            <a:avLst/>
          </a:prstGeom>
        </p:spPr>
        <p:txBody>
          <a:bodyPr vert="horz" wrap="square" lIns="0" tIns="12065" rIns="0" bIns="0" rtlCol="0">
            <a:spAutoFit/>
          </a:bodyPr>
          <a:lstStyle/>
          <a:p>
            <a:pPr marL="12700">
              <a:lnSpc>
                <a:spcPct val="100000"/>
              </a:lnSpc>
              <a:spcBef>
                <a:spcPts val="95"/>
              </a:spcBef>
            </a:pPr>
            <a:r>
              <a:rPr b="1" spc="-15" dirty="0">
                <a:latin typeface="Calibri"/>
                <a:cs typeface="Calibri"/>
              </a:rPr>
              <a:t>Management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18008" y="176529"/>
            <a:ext cx="11368405" cy="4877435"/>
          </a:xfrm>
          <a:prstGeom prst="rect">
            <a:avLst/>
          </a:prstGeom>
        </p:spPr>
        <p:txBody>
          <a:bodyPr vert="horz" wrap="square" lIns="0" tIns="12065" rIns="0" bIns="0" rtlCol="0">
            <a:spAutoFit/>
          </a:bodyPr>
          <a:lstStyle/>
          <a:p>
            <a:pPr marL="775970" indent="-572135">
              <a:lnSpc>
                <a:spcPct val="100000"/>
              </a:lnSpc>
              <a:spcBef>
                <a:spcPts val="95"/>
              </a:spcBef>
              <a:buClr>
                <a:srgbClr val="FF0000"/>
              </a:buClr>
              <a:buFont typeface="Wingdings"/>
              <a:buChar char=""/>
              <a:tabLst>
                <a:tab pos="776605" algn="l"/>
              </a:tabLst>
            </a:pPr>
            <a:r>
              <a:rPr sz="4000" b="1" spc="-30" dirty="0">
                <a:solidFill>
                  <a:srgbClr val="FF0000"/>
                </a:solidFill>
                <a:latin typeface="Calibri"/>
                <a:cs typeface="Calibri"/>
              </a:rPr>
              <a:t>Avoid</a:t>
            </a:r>
            <a:endParaRPr sz="4000">
              <a:latin typeface="Calibri"/>
              <a:cs typeface="Calibri"/>
            </a:endParaRPr>
          </a:p>
          <a:p>
            <a:pPr marL="424180" indent="-412115">
              <a:lnSpc>
                <a:spcPct val="100000"/>
              </a:lnSpc>
              <a:spcBef>
                <a:spcPts val="3344"/>
              </a:spcBef>
              <a:buClr>
                <a:srgbClr val="000000"/>
              </a:buClr>
              <a:buFont typeface="Courier New"/>
              <a:buChar char="o"/>
              <a:tabLst>
                <a:tab pos="424815" algn="l"/>
              </a:tabLst>
            </a:pPr>
            <a:r>
              <a:rPr sz="2400" b="1" spc="-10" dirty="0">
                <a:solidFill>
                  <a:srgbClr val="FF0000"/>
                </a:solidFill>
                <a:latin typeface="Calibri"/>
                <a:cs typeface="Calibri"/>
              </a:rPr>
              <a:t>Mycophenolate</a:t>
            </a:r>
            <a:r>
              <a:rPr sz="2400" b="1" spc="-5" dirty="0">
                <a:solidFill>
                  <a:srgbClr val="FF0000"/>
                </a:solidFill>
                <a:latin typeface="Calibri"/>
                <a:cs typeface="Calibri"/>
              </a:rPr>
              <a:t> </a:t>
            </a:r>
            <a:r>
              <a:rPr sz="2400" b="1" spc="-10" dirty="0">
                <a:solidFill>
                  <a:srgbClr val="FF0000"/>
                </a:solidFill>
                <a:latin typeface="Calibri"/>
                <a:cs typeface="Calibri"/>
              </a:rPr>
              <a:t>mofetil</a:t>
            </a:r>
            <a:r>
              <a:rPr sz="2400" b="1" spc="-20" dirty="0">
                <a:solidFill>
                  <a:srgbClr val="FF0000"/>
                </a:solidFill>
                <a:latin typeface="Calibri"/>
                <a:cs typeface="Calibri"/>
              </a:rPr>
              <a:t> </a:t>
            </a:r>
            <a:r>
              <a:rPr sz="2400" b="1" dirty="0">
                <a:solidFill>
                  <a:srgbClr val="FF0000"/>
                </a:solidFill>
                <a:latin typeface="Calibri"/>
                <a:cs typeface="Calibri"/>
              </a:rPr>
              <a:t>and</a:t>
            </a:r>
            <a:r>
              <a:rPr sz="2400" b="1" spc="-10" dirty="0">
                <a:solidFill>
                  <a:srgbClr val="FF0000"/>
                </a:solidFill>
                <a:latin typeface="Calibri"/>
                <a:cs typeface="Calibri"/>
              </a:rPr>
              <a:t> </a:t>
            </a:r>
            <a:r>
              <a:rPr sz="2400" b="1" spc="-15" dirty="0">
                <a:solidFill>
                  <a:srgbClr val="FF0000"/>
                </a:solidFill>
                <a:latin typeface="Calibri"/>
                <a:cs typeface="Calibri"/>
              </a:rPr>
              <a:t>methotrexate</a:t>
            </a:r>
            <a:r>
              <a:rPr sz="2400" b="1" dirty="0">
                <a:solidFill>
                  <a:srgbClr val="FF0000"/>
                </a:solidFill>
                <a:latin typeface="Calibri"/>
                <a:cs typeface="Calibri"/>
              </a:rPr>
              <a:t> </a:t>
            </a:r>
            <a:r>
              <a:rPr sz="2400" spc="-5" dirty="0">
                <a:latin typeface="Calibri"/>
                <a:cs typeface="Calibri"/>
              </a:rPr>
              <a:t>increase </a:t>
            </a:r>
            <a:r>
              <a:rPr sz="2400" dirty="0">
                <a:latin typeface="Calibri"/>
                <a:cs typeface="Calibri"/>
              </a:rPr>
              <a:t>the</a:t>
            </a:r>
            <a:r>
              <a:rPr sz="2400" spc="5" dirty="0">
                <a:latin typeface="Calibri"/>
                <a:cs typeface="Calibri"/>
              </a:rPr>
              <a:t> </a:t>
            </a:r>
            <a:r>
              <a:rPr sz="2400" dirty="0">
                <a:latin typeface="Calibri"/>
                <a:cs typeface="Calibri"/>
              </a:rPr>
              <a:t>risk</a:t>
            </a:r>
            <a:r>
              <a:rPr sz="2400" spc="-15" dirty="0">
                <a:latin typeface="Calibri"/>
                <a:cs typeface="Calibri"/>
              </a:rPr>
              <a:t> </a:t>
            </a:r>
            <a:r>
              <a:rPr sz="2400" spc="-5" dirty="0">
                <a:latin typeface="Calibri"/>
                <a:cs typeface="Calibri"/>
              </a:rPr>
              <a:t>of</a:t>
            </a:r>
            <a:r>
              <a:rPr sz="2400" dirty="0">
                <a:latin typeface="Calibri"/>
                <a:cs typeface="Calibri"/>
              </a:rPr>
              <a:t> </a:t>
            </a:r>
            <a:r>
              <a:rPr sz="2400" spc="-15" dirty="0">
                <a:latin typeface="Calibri"/>
                <a:cs typeface="Calibri"/>
              </a:rPr>
              <a:t>teratogenicity</a:t>
            </a:r>
            <a:r>
              <a:rPr sz="2400" spc="-30" dirty="0">
                <a:latin typeface="Calibri"/>
                <a:cs typeface="Calibri"/>
              </a:rPr>
              <a:t> </a:t>
            </a:r>
            <a:r>
              <a:rPr sz="2400" dirty="0">
                <a:latin typeface="Calibri"/>
                <a:cs typeface="Calibri"/>
              </a:rPr>
              <a:t>and</a:t>
            </a:r>
            <a:r>
              <a:rPr sz="2400" spc="5" dirty="0">
                <a:latin typeface="Calibri"/>
                <a:cs typeface="Calibri"/>
              </a:rPr>
              <a:t> </a:t>
            </a:r>
            <a:r>
              <a:rPr sz="2400" spc="-10" dirty="0">
                <a:latin typeface="Calibri"/>
                <a:cs typeface="Calibri"/>
              </a:rPr>
              <a:t>should</a:t>
            </a:r>
            <a:endParaRPr sz="2400">
              <a:latin typeface="Calibri"/>
              <a:cs typeface="Calibri"/>
            </a:endParaRPr>
          </a:p>
          <a:p>
            <a:pPr marL="355600">
              <a:lnSpc>
                <a:spcPct val="100000"/>
              </a:lnSpc>
              <a:spcBef>
                <a:spcPts val="25"/>
              </a:spcBef>
            </a:pPr>
            <a:r>
              <a:rPr sz="2400" spc="-5" dirty="0">
                <a:latin typeface="Calibri"/>
                <a:cs typeface="Calibri"/>
              </a:rPr>
              <a:t>not</a:t>
            </a:r>
            <a:r>
              <a:rPr sz="2400" spc="-25" dirty="0">
                <a:latin typeface="Calibri"/>
                <a:cs typeface="Calibri"/>
              </a:rPr>
              <a:t> </a:t>
            </a:r>
            <a:r>
              <a:rPr sz="2400" spc="-5" dirty="0">
                <a:latin typeface="Calibri"/>
                <a:cs typeface="Calibri"/>
              </a:rPr>
              <a:t>be</a:t>
            </a:r>
            <a:r>
              <a:rPr sz="2400" spc="-20" dirty="0">
                <a:latin typeface="Calibri"/>
                <a:cs typeface="Calibri"/>
              </a:rPr>
              <a:t> </a:t>
            </a:r>
            <a:r>
              <a:rPr sz="2400" spc="-5" dirty="0">
                <a:latin typeface="Calibri"/>
                <a:cs typeface="Calibri"/>
              </a:rPr>
              <a:t>used</a:t>
            </a:r>
            <a:r>
              <a:rPr sz="2400" spc="-20" dirty="0">
                <a:latin typeface="Calibri"/>
                <a:cs typeface="Calibri"/>
              </a:rPr>
              <a:t> </a:t>
            </a:r>
            <a:r>
              <a:rPr sz="2400" dirty="0">
                <a:latin typeface="Calibri"/>
                <a:cs typeface="Calibri"/>
              </a:rPr>
              <a:t>in</a:t>
            </a:r>
            <a:r>
              <a:rPr sz="2400" spc="-10" dirty="0">
                <a:latin typeface="Calibri"/>
                <a:cs typeface="Calibri"/>
              </a:rPr>
              <a:t> </a:t>
            </a:r>
            <a:r>
              <a:rPr sz="2400" spc="-5" dirty="0">
                <a:latin typeface="Calibri"/>
                <a:cs typeface="Calibri"/>
              </a:rPr>
              <a:t>pregnancy</a:t>
            </a:r>
            <a:endParaRPr sz="2400">
              <a:latin typeface="Calibri"/>
              <a:cs typeface="Calibri"/>
            </a:endParaRPr>
          </a:p>
          <a:p>
            <a:pPr marL="381000" indent="-343535">
              <a:lnSpc>
                <a:spcPct val="100000"/>
              </a:lnSpc>
              <a:spcBef>
                <a:spcPts val="2150"/>
              </a:spcBef>
              <a:buFont typeface="Courier New"/>
              <a:buChar char="o"/>
              <a:tabLst>
                <a:tab pos="381635" algn="l"/>
              </a:tabLst>
            </a:pPr>
            <a:r>
              <a:rPr sz="2400" b="1" spc="-15" dirty="0">
                <a:solidFill>
                  <a:srgbClr val="FF0000"/>
                </a:solidFill>
                <a:latin typeface="Calibri"/>
                <a:cs typeface="Calibri"/>
              </a:rPr>
              <a:t>Intravenous</a:t>
            </a:r>
            <a:r>
              <a:rPr sz="2400" b="1" spc="20" dirty="0">
                <a:solidFill>
                  <a:srgbClr val="FF0000"/>
                </a:solidFill>
                <a:latin typeface="Calibri"/>
                <a:cs typeface="Calibri"/>
              </a:rPr>
              <a:t> </a:t>
            </a:r>
            <a:r>
              <a:rPr sz="2400" b="1" spc="-10" dirty="0">
                <a:solidFill>
                  <a:srgbClr val="FF0000"/>
                </a:solidFill>
                <a:latin typeface="Calibri"/>
                <a:cs typeface="Calibri"/>
              </a:rPr>
              <a:t>acetylcholinesterase</a:t>
            </a:r>
            <a:r>
              <a:rPr sz="2400" b="1" spc="-15" dirty="0">
                <a:solidFill>
                  <a:srgbClr val="FF0000"/>
                </a:solidFill>
                <a:latin typeface="Calibri"/>
                <a:cs typeface="Calibri"/>
              </a:rPr>
              <a:t> </a:t>
            </a:r>
            <a:r>
              <a:rPr sz="2400" b="1" spc="-10" dirty="0">
                <a:solidFill>
                  <a:srgbClr val="FF0000"/>
                </a:solidFill>
                <a:latin typeface="Calibri"/>
                <a:cs typeface="Calibri"/>
              </a:rPr>
              <a:t>inhibitors</a:t>
            </a:r>
            <a:r>
              <a:rPr sz="2400" b="1" spc="5" dirty="0">
                <a:solidFill>
                  <a:srgbClr val="FF0000"/>
                </a:solidFill>
                <a:latin typeface="Calibri"/>
                <a:cs typeface="Calibri"/>
              </a:rPr>
              <a:t> </a:t>
            </a:r>
            <a:r>
              <a:rPr sz="2400" spc="-20" dirty="0">
                <a:latin typeface="Calibri"/>
                <a:cs typeface="Calibri"/>
              </a:rPr>
              <a:t>may</a:t>
            </a:r>
            <a:r>
              <a:rPr sz="2400" spc="-5" dirty="0">
                <a:latin typeface="Calibri"/>
                <a:cs typeface="Calibri"/>
              </a:rPr>
              <a:t> </a:t>
            </a:r>
            <a:r>
              <a:rPr sz="2400" spc="-10" dirty="0">
                <a:latin typeface="Calibri"/>
                <a:cs typeface="Calibri"/>
              </a:rPr>
              <a:t>produce</a:t>
            </a:r>
            <a:r>
              <a:rPr sz="2400" spc="5" dirty="0">
                <a:latin typeface="Calibri"/>
                <a:cs typeface="Calibri"/>
              </a:rPr>
              <a:t> </a:t>
            </a:r>
            <a:r>
              <a:rPr sz="2400" spc="-5" dirty="0">
                <a:latin typeface="Calibri"/>
                <a:cs typeface="Calibri"/>
              </a:rPr>
              <a:t>uterine</a:t>
            </a:r>
            <a:r>
              <a:rPr sz="2400" spc="5" dirty="0">
                <a:latin typeface="Calibri"/>
                <a:cs typeface="Calibri"/>
              </a:rPr>
              <a:t> </a:t>
            </a:r>
            <a:r>
              <a:rPr sz="2400" spc="-10" dirty="0">
                <a:latin typeface="Calibri"/>
                <a:cs typeface="Calibri"/>
              </a:rPr>
              <a:t>contractions</a:t>
            </a:r>
            <a:r>
              <a:rPr sz="2400" spc="-20" dirty="0">
                <a:latin typeface="Calibri"/>
                <a:cs typeface="Calibri"/>
              </a:rPr>
              <a:t> </a:t>
            </a:r>
            <a:r>
              <a:rPr sz="2400" dirty="0">
                <a:latin typeface="Calibri"/>
                <a:cs typeface="Calibri"/>
              </a:rPr>
              <a:t>and</a:t>
            </a:r>
            <a:endParaRPr sz="2400">
              <a:latin typeface="Calibri"/>
              <a:cs typeface="Calibri"/>
            </a:endParaRPr>
          </a:p>
          <a:p>
            <a:pPr marL="381000">
              <a:lnSpc>
                <a:spcPct val="100000"/>
              </a:lnSpc>
              <a:spcBef>
                <a:spcPts val="5"/>
              </a:spcBef>
            </a:pPr>
            <a:r>
              <a:rPr sz="2400" spc="-5" dirty="0">
                <a:latin typeface="Calibri"/>
                <a:cs typeface="Calibri"/>
              </a:rPr>
              <a:t>should not</a:t>
            </a:r>
            <a:r>
              <a:rPr sz="2400" spc="-30" dirty="0">
                <a:latin typeface="Calibri"/>
                <a:cs typeface="Calibri"/>
              </a:rPr>
              <a:t> </a:t>
            </a:r>
            <a:r>
              <a:rPr sz="2400" spc="-5" dirty="0">
                <a:latin typeface="Calibri"/>
                <a:cs typeface="Calibri"/>
              </a:rPr>
              <a:t>be</a:t>
            </a:r>
            <a:r>
              <a:rPr sz="2400" spc="-10" dirty="0">
                <a:latin typeface="Calibri"/>
                <a:cs typeface="Calibri"/>
              </a:rPr>
              <a:t> </a:t>
            </a:r>
            <a:r>
              <a:rPr sz="2400" spc="-5" dirty="0">
                <a:latin typeface="Calibri"/>
                <a:cs typeface="Calibri"/>
              </a:rPr>
              <a:t>used</a:t>
            </a:r>
            <a:r>
              <a:rPr sz="2400" dirty="0">
                <a:latin typeface="Calibri"/>
                <a:cs typeface="Calibri"/>
              </a:rPr>
              <a:t> </a:t>
            </a:r>
            <a:r>
              <a:rPr sz="2400" spc="-5" dirty="0">
                <a:latin typeface="Calibri"/>
                <a:cs typeface="Calibri"/>
              </a:rPr>
              <a:t>during</a:t>
            </a:r>
            <a:r>
              <a:rPr sz="2400" spc="-10" dirty="0">
                <a:latin typeface="Calibri"/>
                <a:cs typeface="Calibri"/>
              </a:rPr>
              <a:t> </a:t>
            </a:r>
            <a:r>
              <a:rPr sz="2400" spc="-5" dirty="0">
                <a:latin typeface="Calibri"/>
                <a:cs typeface="Calibri"/>
              </a:rPr>
              <a:t>pregnancy</a:t>
            </a:r>
            <a:r>
              <a:rPr sz="2400" spc="-15" dirty="0">
                <a:latin typeface="Calibri"/>
                <a:cs typeface="Calibri"/>
              </a:rPr>
              <a:t> </a:t>
            </a:r>
            <a:r>
              <a:rPr sz="2400" spc="-5" dirty="0">
                <a:latin typeface="Calibri"/>
                <a:cs typeface="Calibri"/>
              </a:rPr>
              <a:t>prior</a:t>
            </a:r>
            <a:r>
              <a:rPr sz="2400" spc="-30" dirty="0">
                <a:latin typeface="Calibri"/>
                <a:cs typeface="Calibri"/>
              </a:rPr>
              <a:t> </a:t>
            </a:r>
            <a:r>
              <a:rPr sz="2400" spc="-15" dirty="0">
                <a:latin typeface="Calibri"/>
                <a:cs typeface="Calibri"/>
              </a:rPr>
              <a:t>to </a:t>
            </a:r>
            <a:r>
              <a:rPr sz="2400" spc="-5" dirty="0">
                <a:latin typeface="Calibri"/>
                <a:cs typeface="Calibri"/>
              </a:rPr>
              <a:t>delivery</a:t>
            </a:r>
            <a:endParaRPr sz="2400">
              <a:latin typeface="Calibri"/>
              <a:cs typeface="Calibri"/>
            </a:endParaRPr>
          </a:p>
          <a:p>
            <a:pPr>
              <a:lnSpc>
                <a:spcPct val="100000"/>
              </a:lnSpc>
              <a:spcBef>
                <a:spcPts val="55"/>
              </a:spcBef>
            </a:pPr>
            <a:endParaRPr sz="1900">
              <a:latin typeface="Calibri"/>
              <a:cs typeface="Calibri"/>
            </a:endParaRPr>
          </a:p>
          <a:p>
            <a:pPr marL="355600" marR="600710" indent="-343535">
              <a:lnSpc>
                <a:spcPct val="100499"/>
              </a:lnSpc>
              <a:spcBef>
                <a:spcPts val="5"/>
              </a:spcBef>
              <a:buFont typeface="Courier New"/>
              <a:buChar char="o"/>
              <a:tabLst>
                <a:tab pos="356235" algn="l"/>
              </a:tabLst>
            </a:pPr>
            <a:r>
              <a:rPr sz="2400" b="1" spc="-5" dirty="0">
                <a:solidFill>
                  <a:srgbClr val="FF0000"/>
                </a:solidFill>
                <a:latin typeface="Calibri"/>
                <a:cs typeface="Calibri"/>
              </a:rPr>
              <a:t>Magnesium </a:t>
            </a:r>
            <a:r>
              <a:rPr sz="2400" b="1" spc="-15" dirty="0">
                <a:solidFill>
                  <a:srgbClr val="FF0000"/>
                </a:solidFill>
                <a:latin typeface="Calibri"/>
                <a:cs typeface="Calibri"/>
              </a:rPr>
              <a:t>sulfate </a:t>
            </a:r>
            <a:r>
              <a:rPr sz="2400" dirty="0">
                <a:latin typeface="Calibri"/>
                <a:cs typeface="Calibri"/>
              </a:rPr>
              <a:t>is </a:t>
            </a:r>
            <a:r>
              <a:rPr sz="2400" spc="-10" dirty="0">
                <a:latin typeface="Calibri"/>
                <a:cs typeface="Calibri"/>
              </a:rPr>
              <a:t>commonly administered </a:t>
            </a:r>
            <a:r>
              <a:rPr sz="2400" dirty="0">
                <a:latin typeface="Calibri"/>
                <a:cs typeface="Calibri"/>
              </a:rPr>
              <a:t>in </a:t>
            </a:r>
            <a:r>
              <a:rPr sz="2400" spc="-10" dirty="0">
                <a:latin typeface="Calibri"/>
                <a:cs typeface="Calibri"/>
              </a:rPr>
              <a:t>contemporary obstetrics </a:t>
            </a:r>
            <a:r>
              <a:rPr sz="2400" spc="-20" dirty="0">
                <a:latin typeface="Calibri"/>
                <a:cs typeface="Calibri"/>
              </a:rPr>
              <a:t>for </a:t>
            </a:r>
            <a:r>
              <a:rPr sz="2400" spc="-15" dirty="0">
                <a:latin typeface="Calibri"/>
                <a:cs typeface="Calibri"/>
              </a:rPr>
              <a:t> </a:t>
            </a:r>
            <a:r>
              <a:rPr sz="2400" spc="-5" dirty="0">
                <a:latin typeface="Calibri"/>
                <a:cs typeface="Calibri"/>
              </a:rPr>
              <a:t>management of preeclampsia/eclampsia </a:t>
            </a:r>
            <a:r>
              <a:rPr sz="2400" dirty="0">
                <a:latin typeface="Calibri"/>
                <a:cs typeface="Calibri"/>
              </a:rPr>
              <a:t>and </a:t>
            </a:r>
            <a:r>
              <a:rPr sz="2400" spc="-10" dirty="0">
                <a:latin typeface="Calibri"/>
                <a:cs typeface="Calibri"/>
              </a:rPr>
              <a:t>preterm </a:t>
            </a:r>
            <a:r>
              <a:rPr sz="2400" dirty="0">
                <a:latin typeface="Calibri"/>
                <a:cs typeface="Calibri"/>
              </a:rPr>
              <a:t>labor </a:t>
            </a:r>
            <a:r>
              <a:rPr sz="2400" spc="-5" dirty="0">
                <a:latin typeface="Calibri"/>
                <a:cs typeface="Calibri"/>
              </a:rPr>
              <a:t>but </a:t>
            </a:r>
            <a:r>
              <a:rPr sz="2400" dirty="0">
                <a:latin typeface="Calibri"/>
                <a:cs typeface="Calibri"/>
              </a:rPr>
              <a:t>is </a:t>
            </a:r>
            <a:r>
              <a:rPr sz="2400" spc="-15" dirty="0">
                <a:latin typeface="Calibri"/>
                <a:cs typeface="Calibri"/>
              </a:rPr>
              <a:t>contraindicated </a:t>
            </a:r>
            <a:r>
              <a:rPr sz="2400" dirty="0">
                <a:latin typeface="Calibri"/>
                <a:cs typeface="Calibri"/>
              </a:rPr>
              <a:t>in </a:t>
            </a:r>
            <a:r>
              <a:rPr sz="2400" spc="-530" dirty="0">
                <a:latin typeface="Calibri"/>
                <a:cs typeface="Calibri"/>
              </a:rPr>
              <a:t> </a:t>
            </a:r>
            <a:r>
              <a:rPr sz="2400" spc="-10" dirty="0">
                <a:latin typeface="Calibri"/>
                <a:cs typeface="Calibri"/>
              </a:rPr>
              <a:t>patients</a:t>
            </a:r>
            <a:r>
              <a:rPr sz="2400" spc="-5" dirty="0">
                <a:latin typeface="Calibri"/>
                <a:cs typeface="Calibri"/>
              </a:rPr>
              <a:t> </a:t>
            </a:r>
            <a:r>
              <a:rPr sz="2400" dirty="0">
                <a:latin typeface="Calibri"/>
                <a:cs typeface="Calibri"/>
              </a:rPr>
              <a:t>who</a:t>
            </a:r>
            <a:r>
              <a:rPr sz="2400" spc="-10" dirty="0">
                <a:latin typeface="Calibri"/>
                <a:cs typeface="Calibri"/>
              </a:rPr>
              <a:t> </a:t>
            </a:r>
            <a:r>
              <a:rPr sz="2400" spc="-20" dirty="0">
                <a:latin typeface="Calibri"/>
                <a:cs typeface="Calibri"/>
              </a:rPr>
              <a:t>have</a:t>
            </a:r>
            <a:r>
              <a:rPr sz="2400" dirty="0">
                <a:latin typeface="Calibri"/>
                <a:cs typeface="Calibri"/>
              </a:rPr>
              <a:t> MG</a:t>
            </a:r>
            <a:r>
              <a:rPr sz="2400" spc="-15" dirty="0">
                <a:latin typeface="Calibri"/>
                <a:cs typeface="Calibri"/>
              </a:rPr>
              <a:t> </a:t>
            </a:r>
            <a:r>
              <a:rPr sz="2400" spc="-5" dirty="0">
                <a:latin typeface="Calibri"/>
                <a:cs typeface="Calibri"/>
              </a:rPr>
              <a:t>since</a:t>
            </a:r>
            <a:r>
              <a:rPr sz="2400" dirty="0">
                <a:latin typeface="Calibri"/>
                <a:cs typeface="Calibri"/>
              </a:rPr>
              <a:t> it</a:t>
            </a:r>
            <a:r>
              <a:rPr sz="2400" spc="-15" dirty="0">
                <a:latin typeface="Calibri"/>
                <a:cs typeface="Calibri"/>
              </a:rPr>
              <a:t> </a:t>
            </a:r>
            <a:r>
              <a:rPr sz="2400" spc="-10" dirty="0">
                <a:latin typeface="Calibri"/>
                <a:cs typeface="Calibri"/>
              </a:rPr>
              <a:t>can</a:t>
            </a:r>
            <a:r>
              <a:rPr sz="2400" spc="-5" dirty="0">
                <a:latin typeface="Calibri"/>
                <a:cs typeface="Calibri"/>
              </a:rPr>
              <a:t> </a:t>
            </a:r>
            <a:r>
              <a:rPr sz="2400" spc="-10" dirty="0">
                <a:latin typeface="Calibri"/>
                <a:cs typeface="Calibri"/>
              </a:rPr>
              <a:t>precipitate</a:t>
            </a:r>
            <a:r>
              <a:rPr sz="2400" spc="-20" dirty="0">
                <a:latin typeface="Calibri"/>
                <a:cs typeface="Calibri"/>
              </a:rPr>
              <a:t> </a:t>
            </a:r>
            <a:r>
              <a:rPr sz="2400" dirty="0">
                <a:latin typeface="Calibri"/>
                <a:cs typeface="Calibri"/>
              </a:rPr>
              <a:t>a</a:t>
            </a:r>
            <a:r>
              <a:rPr sz="2400" spc="-15" dirty="0">
                <a:latin typeface="Calibri"/>
                <a:cs typeface="Calibri"/>
              </a:rPr>
              <a:t> severe</a:t>
            </a:r>
            <a:r>
              <a:rPr sz="2400" spc="15" dirty="0">
                <a:latin typeface="Calibri"/>
                <a:cs typeface="Calibri"/>
              </a:rPr>
              <a:t> </a:t>
            </a:r>
            <a:r>
              <a:rPr sz="2400" spc="-10" dirty="0">
                <a:latin typeface="Calibri"/>
                <a:cs typeface="Calibri"/>
              </a:rPr>
              <a:t>myasthenic</a:t>
            </a:r>
            <a:r>
              <a:rPr sz="2400" spc="-35" dirty="0">
                <a:latin typeface="Calibri"/>
                <a:cs typeface="Calibri"/>
              </a:rPr>
              <a:t> </a:t>
            </a:r>
            <a:r>
              <a:rPr sz="2400" spc="-5" dirty="0">
                <a:latin typeface="Calibri"/>
                <a:cs typeface="Calibri"/>
              </a:rPr>
              <a:t>crisis</a:t>
            </a:r>
            <a:endParaRPr sz="2400">
              <a:latin typeface="Calibri"/>
              <a:cs typeface="Calibri"/>
            </a:endParaRPr>
          </a:p>
          <a:p>
            <a:pPr>
              <a:lnSpc>
                <a:spcPct val="100000"/>
              </a:lnSpc>
              <a:spcBef>
                <a:spcPts val="35"/>
              </a:spcBef>
            </a:pPr>
            <a:endParaRPr sz="1950">
              <a:latin typeface="Calibri"/>
              <a:cs typeface="Calibri"/>
            </a:endParaRPr>
          </a:p>
          <a:p>
            <a:pPr marL="112395">
              <a:lnSpc>
                <a:spcPct val="100000"/>
              </a:lnSpc>
              <a:spcBef>
                <a:spcPts val="5"/>
              </a:spcBef>
            </a:pPr>
            <a:r>
              <a:rPr sz="2400" dirty="0">
                <a:solidFill>
                  <a:srgbClr val="FF0000"/>
                </a:solidFill>
                <a:latin typeface="Courier New"/>
                <a:cs typeface="Courier New"/>
              </a:rPr>
              <a:t>o</a:t>
            </a:r>
            <a:r>
              <a:rPr sz="2400" spc="-195" dirty="0">
                <a:solidFill>
                  <a:srgbClr val="FF0000"/>
                </a:solidFill>
                <a:latin typeface="Courier New"/>
                <a:cs typeface="Courier New"/>
              </a:rPr>
              <a:t> </a:t>
            </a:r>
            <a:r>
              <a:rPr sz="2400" b="1" spc="-15" dirty="0">
                <a:solidFill>
                  <a:srgbClr val="FF0000"/>
                </a:solidFill>
                <a:latin typeface="Calibri"/>
                <a:cs typeface="Calibri"/>
              </a:rPr>
              <a:t>thymectomy</a:t>
            </a:r>
            <a:r>
              <a:rPr sz="2400" b="1" spc="-5" dirty="0">
                <a:solidFill>
                  <a:srgbClr val="FF0000"/>
                </a:solidFill>
                <a:latin typeface="Calibri"/>
                <a:cs typeface="Calibri"/>
              </a:rPr>
              <a:t> </a:t>
            </a:r>
            <a:r>
              <a:rPr sz="2400" spc="-5" dirty="0">
                <a:latin typeface="Calibri"/>
                <a:cs typeface="Calibri"/>
              </a:rPr>
              <a:t>should</a:t>
            </a:r>
            <a:r>
              <a:rPr sz="2400" spc="-10" dirty="0">
                <a:latin typeface="Calibri"/>
                <a:cs typeface="Calibri"/>
              </a:rPr>
              <a:t> </a:t>
            </a:r>
            <a:r>
              <a:rPr sz="2400" spc="-5" dirty="0">
                <a:latin typeface="Calibri"/>
                <a:cs typeface="Calibri"/>
              </a:rPr>
              <a:t>be postponed</a:t>
            </a:r>
            <a:r>
              <a:rPr sz="2400" dirty="0">
                <a:latin typeface="Calibri"/>
                <a:cs typeface="Calibri"/>
              </a:rPr>
              <a:t> </a:t>
            </a:r>
            <a:r>
              <a:rPr sz="2400" spc="-10" dirty="0">
                <a:latin typeface="Calibri"/>
                <a:cs typeface="Calibri"/>
              </a:rPr>
              <a:t>until</a:t>
            </a:r>
            <a:r>
              <a:rPr sz="2400" spc="-5" dirty="0">
                <a:latin typeface="Calibri"/>
                <a:cs typeface="Calibri"/>
              </a:rPr>
              <a:t> </a:t>
            </a:r>
            <a:r>
              <a:rPr sz="2400" spc="-10" dirty="0">
                <a:latin typeface="Calibri"/>
                <a:cs typeface="Calibri"/>
              </a:rPr>
              <a:t>after </a:t>
            </a:r>
            <a:r>
              <a:rPr sz="2400" spc="-20" dirty="0">
                <a:latin typeface="Calibri"/>
                <a:cs typeface="Calibri"/>
              </a:rPr>
              <a:t>pregnancy.</a:t>
            </a:r>
            <a:endParaRPr sz="2400">
              <a:latin typeface="Calibri"/>
              <a:cs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62398" y="1032764"/>
            <a:ext cx="3268345" cy="574040"/>
          </a:xfrm>
          <a:prstGeom prst="rect">
            <a:avLst/>
          </a:prstGeom>
        </p:spPr>
        <p:txBody>
          <a:bodyPr vert="horz" wrap="square" lIns="0" tIns="12700" rIns="0" bIns="0" rtlCol="0">
            <a:spAutoFit/>
          </a:bodyPr>
          <a:lstStyle/>
          <a:p>
            <a:pPr marL="12700">
              <a:lnSpc>
                <a:spcPct val="100000"/>
              </a:lnSpc>
              <a:spcBef>
                <a:spcPts val="100"/>
              </a:spcBef>
            </a:pPr>
            <a:r>
              <a:rPr sz="3600" b="1" spc="-5" dirty="0">
                <a:latin typeface="Calibri"/>
                <a:cs typeface="Calibri"/>
              </a:rPr>
              <a:t>Mode</a:t>
            </a:r>
            <a:r>
              <a:rPr sz="3600" b="1" spc="-50" dirty="0">
                <a:latin typeface="Calibri"/>
                <a:cs typeface="Calibri"/>
              </a:rPr>
              <a:t> </a:t>
            </a:r>
            <a:r>
              <a:rPr sz="3600" b="1" dirty="0">
                <a:latin typeface="Calibri"/>
                <a:cs typeface="Calibri"/>
              </a:rPr>
              <a:t>of</a:t>
            </a:r>
            <a:r>
              <a:rPr sz="3600" b="1" spc="-40" dirty="0">
                <a:latin typeface="Calibri"/>
                <a:cs typeface="Calibri"/>
              </a:rPr>
              <a:t> </a:t>
            </a:r>
            <a:r>
              <a:rPr sz="3600" b="1" spc="-5" dirty="0">
                <a:latin typeface="Calibri"/>
                <a:cs typeface="Calibri"/>
              </a:rPr>
              <a:t>delivery</a:t>
            </a:r>
            <a:endParaRPr sz="3600">
              <a:latin typeface="Calibri"/>
              <a:cs typeface="Calibri"/>
            </a:endParaRPr>
          </a:p>
        </p:txBody>
      </p:sp>
      <p:sp>
        <p:nvSpPr>
          <p:cNvPr id="3" name="object 3"/>
          <p:cNvSpPr txBox="1"/>
          <p:nvPr/>
        </p:nvSpPr>
        <p:spPr>
          <a:xfrm>
            <a:off x="318008" y="2016963"/>
            <a:ext cx="11476355" cy="3684270"/>
          </a:xfrm>
          <a:prstGeom prst="rect">
            <a:avLst/>
          </a:prstGeom>
        </p:spPr>
        <p:txBody>
          <a:bodyPr vert="horz" wrap="square" lIns="0" tIns="12700" rIns="0" bIns="0" rtlCol="0">
            <a:spAutoFit/>
          </a:bodyPr>
          <a:lstStyle/>
          <a:p>
            <a:pPr marL="355600" indent="-343535">
              <a:lnSpc>
                <a:spcPct val="100000"/>
              </a:lnSpc>
              <a:spcBef>
                <a:spcPts val="100"/>
              </a:spcBef>
              <a:buFont typeface="Wingdings"/>
              <a:buChar char=""/>
              <a:tabLst>
                <a:tab pos="356235" algn="l"/>
              </a:tabLst>
            </a:pPr>
            <a:r>
              <a:rPr sz="2400" dirty="0">
                <a:latin typeface="Calibri"/>
                <a:cs typeface="Calibri"/>
              </a:rPr>
              <a:t>As</a:t>
            </a:r>
            <a:r>
              <a:rPr sz="2400" spc="-5" dirty="0">
                <a:latin typeface="Calibri"/>
                <a:cs typeface="Calibri"/>
              </a:rPr>
              <a:t> the</a:t>
            </a:r>
            <a:r>
              <a:rPr sz="2400" spc="-10" dirty="0">
                <a:latin typeface="Calibri"/>
                <a:cs typeface="Calibri"/>
              </a:rPr>
              <a:t> </a:t>
            </a:r>
            <a:r>
              <a:rPr sz="2400" spc="-5" dirty="0">
                <a:latin typeface="Calibri"/>
                <a:cs typeface="Calibri"/>
              </a:rPr>
              <a:t>uterus</a:t>
            </a:r>
            <a:r>
              <a:rPr sz="2400" dirty="0">
                <a:latin typeface="Calibri"/>
                <a:cs typeface="Calibri"/>
              </a:rPr>
              <a:t> is</a:t>
            </a:r>
            <a:r>
              <a:rPr sz="2400" spc="-10" dirty="0">
                <a:latin typeface="Calibri"/>
                <a:cs typeface="Calibri"/>
              </a:rPr>
              <a:t> </a:t>
            </a:r>
            <a:r>
              <a:rPr sz="2400" dirty="0">
                <a:latin typeface="Calibri"/>
                <a:cs typeface="Calibri"/>
              </a:rPr>
              <a:t>made</a:t>
            </a:r>
            <a:r>
              <a:rPr sz="2400" spc="-20" dirty="0">
                <a:latin typeface="Calibri"/>
                <a:cs typeface="Calibri"/>
              </a:rPr>
              <a:t> </a:t>
            </a:r>
            <a:r>
              <a:rPr sz="2400" spc="-5" dirty="0">
                <a:latin typeface="Calibri"/>
                <a:cs typeface="Calibri"/>
              </a:rPr>
              <a:t>up </a:t>
            </a:r>
            <a:r>
              <a:rPr sz="2400" spc="-10" dirty="0">
                <a:latin typeface="Calibri"/>
                <a:cs typeface="Calibri"/>
              </a:rPr>
              <a:t>of</a:t>
            </a:r>
            <a:r>
              <a:rPr sz="2400" spc="-5" dirty="0">
                <a:latin typeface="Calibri"/>
                <a:cs typeface="Calibri"/>
              </a:rPr>
              <a:t> smooth</a:t>
            </a:r>
            <a:r>
              <a:rPr sz="2400" spc="-10" dirty="0">
                <a:latin typeface="Calibri"/>
                <a:cs typeface="Calibri"/>
              </a:rPr>
              <a:t> </a:t>
            </a:r>
            <a:r>
              <a:rPr sz="2400" dirty="0">
                <a:latin typeface="Calibri"/>
                <a:cs typeface="Calibri"/>
              </a:rPr>
              <a:t>muscle,</a:t>
            </a:r>
            <a:r>
              <a:rPr sz="2400" spc="-25" dirty="0">
                <a:latin typeface="Calibri"/>
                <a:cs typeface="Calibri"/>
              </a:rPr>
              <a:t> </a:t>
            </a:r>
            <a:r>
              <a:rPr sz="2400" dirty="0">
                <a:latin typeface="Calibri"/>
                <a:cs typeface="Calibri"/>
              </a:rPr>
              <a:t>it</a:t>
            </a:r>
            <a:r>
              <a:rPr sz="2400" spc="-15" dirty="0">
                <a:latin typeface="Calibri"/>
                <a:cs typeface="Calibri"/>
              </a:rPr>
              <a:t> </a:t>
            </a:r>
            <a:r>
              <a:rPr sz="2400" dirty="0">
                <a:latin typeface="Calibri"/>
                <a:cs typeface="Calibri"/>
              </a:rPr>
              <a:t>is </a:t>
            </a:r>
            <a:r>
              <a:rPr sz="2400" spc="-5" dirty="0">
                <a:latin typeface="Calibri"/>
                <a:cs typeface="Calibri"/>
              </a:rPr>
              <a:t>not</a:t>
            </a:r>
            <a:r>
              <a:rPr sz="2400" spc="-15" dirty="0">
                <a:latin typeface="Calibri"/>
                <a:cs typeface="Calibri"/>
              </a:rPr>
              <a:t> affected </a:t>
            </a:r>
            <a:r>
              <a:rPr sz="2400" spc="-10" dirty="0">
                <a:latin typeface="Calibri"/>
                <a:cs typeface="Calibri"/>
              </a:rPr>
              <a:t>by</a:t>
            </a:r>
            <a:r>
              <a:rPr sz="2400" dirty="0">
                <a:latin typeface="Calibri"/>
                <a:cs typeface="Calibri"/>
              </a:rPr>
              <a:t> the </a:t>
            </a:r>
            <a:r>
              <a:rPr sz="2400" spc="-5" dirty="0">
                <a:latin typeface="Calibri"/>
                <a:cs typeface="Calibri"/>
              </a:rPr>
              <a:t>presence</a:t>
            </a:r>
            <a:r>
              <a:rPr sz="2400" spc="-10" dirty="0">
                <a:latin typeface="Calibri"/>
                <a:cs typeface="Calibri"/>
              </a:rPr>
              <a:t> </a:t>
            </a:r>
            <a:r>
              <a:rPr sz="2400" spc="-5" dirty="0">
                <a:latin typeface="Calibri"/>
                <a:cs typeface="Calibri"/>
              </a:rPr>
              <a:t>of</a:t>
            </a:r>
            <a:r>
              <a:rPr sz="2400" spc="-10" dirty="0">
                <a:latin typeface="Calibri"/>
                <a:cs typeface="Calibri"/>
              </a:rPr>
              <a:t> </a:t>
            </a:r>
            <a:r>
              <a:rPr sz="2400" dirty="0">
                <a:latin typeface="Calibri"/>
                <a:cs typeface="Calibri"/>
              </a:rPr>
              <a:t>Ach</a:t>
            </a:r>
            <a:endParaRPr sz="2400">
              <a:latin typeface="Calibri"/>
              <a:cs typeface="Calibri"/>
            </a:endParaRPr>
          </a:p>
          <a:p>
            <a:pPr marL="355600">
              <a:lnSpc>
                <a:spcPct val="100000"/>
              </a:lnSpc>
              <a:spcBef>
                <a:spcPts val="5"/>
              </a:spcBef>
            </a:pPr>
            <a:r>
              <a:rPr sz="2400" spc="-10" dirty="0">
                <a:latin typeface="Calibri"/>
                <a:cs typeface="Calibri"/>
              </a:rPr>
              <a:t>receptor</a:t>
            </a:r>
            <a:r>
              <a:rPr sz="2400" spc="-20" dirty="0">
                <a:latin typeface="Calibri"/>
                <a:cs typeface="Calibri"/>
              </a:rPr>
              <a:t> </a:t>
            </a:r>
            <a:r>
              <a:rPr sz="2400" spc="-5" dirty="0">
                <a:latin typeface="Calibri"/>
                <a:cs typeface="Calibri"/>
              </a:rPr>
              <a:t>antibodies,</a:t>
            </a:r>
            <a:r>
              <a:rPr sz="2400" dirty="0">
                <a:latin typeface="Calibri"/>
                <a:cs typeface="Calibri"/>
              </a:rPr>
              <a:t> and </a:t>
            </a:r>
            <a:r>
              <a:rPr sz="2400" spc="-10" dirty="0">
                <a:solidFill>
                  <a:srgbClr val="006FC0"/>
                </a:solidFill>
                <a:latin typeface="Calibri"/>
                <a:cs typeface="Calibri"/>
              </a:rPr>
              <a:t>vaginal</a:t>
            </a:r>
            <a:r>
              <a:rPr sz="2400" spc="-5" dirty="0">
                <a:solidFill>
                  <a:srgbClr val="006FC0"/>
                </a:solidFill>
                <a:latin typeface="Calibri"/>
                <a:cs typeface="Calibri"/>
              </a:rPr>
              <a:t> delivery</a:t>
            </a:r>
            <a:r>
              <a:rPr sz="2400" dirty="0">
                <a:solidFill>
                  <a:srgbClr val="006FC0"/>
                </a:solidFill>
                <a:latin typeface="Calibri"/>
                <a:cs typeface="Calibri"/>
              </a:rPr>
              <a:t> is</a:t>
            </a:r>
            <a:r>
              <a:rPr sz="2400" spc="5" dirty="0">
                <a:solidFill>
                  <a:srgbClr val="006FC0"/>
                </a:solidFill>
                <a:latin typeface="Calibri"/>
                <a:cs typeface="Calibri"/>
              </a:rPr>
              <a:t> </a:t>
            </a:r>
            <a:r>
              <a:rPr sz="2400" spc="-10" dirty="0">
                <a:solidFill>
                  <a:srgbClr val="006FC0"/>
                </a:solidFill>
                <a:latin typeface="Calibri"/>
                <a:cs typeface="Calibri"/>
              </a:rPr>
              <a:t>recommended</a:t>
            </a:r>
            <a:r>
              <a:rPr sz="2400" spc="5" dirty="0">
                <a:solidFill>
                  <a:srgbClr val="006FC0"/>
                </a:solidFill>
                <a:latin typeface="Calibri"/>
                <a:cs typeface="Calibri"/>
              </a:rPr>
              <a:t> </a:t>
            </a:r>
            <a:r>
              <a:rPr sz="2400" spc="-20" dirty="0">
                <a:latin typeface="Calibri"/>
                <a:cs typeface="Calibri"/>
              </a:rPr>
              <a:t>for</a:t>
            </a:r>
            <a:r>
              <a:rPr sz="2400" spc="-5" dirty="0">
                <a:latin typeface="Calibri"/>
                <a:cs typeface="Calibri"/>
              </a:rPr>
              <a:t> </a:t>
            </a:r>
            <a:r>
              <a:rPr sz="2400" spc="-10" dirty="0">
                <a:latin typeface="Calibri"/>
                <a:cs typeface="Calibri"/>
              </a:rPr>
              <a:t>women </a:t>
            </a:r>
            <a:r>
              <a:rPr sz="2400" dirty="0">
                <a:latin typeface="Calibri"/>
                <a:cs typeface="Calibri"/>
              </a:rPr>
              <a:t>with MG.</a:t>
            </a:r>
            <a:endParaRPr sz="2400">
              <a:latin typeface="Calibri"/>
              <a:cs typeface="Calibri"/>
            </a:endParaRPr>
          </a:p>
          <a:p>
            <a:pPr marL="355600" indent="-343535">
              <a:lnSpc>
                <a:spcPct val="100000"/>
              </a:lnSpc>
              <a:buFont typeface="Wingdings"/>
              <a:buChar char=""/>
              <a:tabLst>
                <a:tab pos="356235" algn="l"/>
              </a:tabLst>
            </a:pPr>
            <a:r>
              <a:rPr sz="2400" spc="-10" dirty="0">
                <a:latin typeface="Calibri"/>
                <a:cs typeface="Calibri"/>
              </a:rPr>
              <a:t>Assistance</a:t>
            </a:r>
            <a:r>
              <a:rPr sz="2400" spc="-20" dirty="0">
                <a:latin typeface="Calibri"/>
                <a:cs typeface="Calibri"/>
              </a:rPr>
              <a:t> </a:t>
            </a:r>
            <a:r>
              <a:rPr sz="2400" spc="-5" dirty="0">
                <a:latin typeface="Calibri"/>
                <a:cs typeface="Calibri"/>
              </a:rPr>
              <a:t>might</a:t>
            </a:r>
            <a:r>
              <a:rPr sz="2400" spc="-10" dirty="0">
                <a:latin typeface="Calibri"/>
                <a:cs typeface="Calibri"/>
              </a:rPr>
              <a:t> </a:t>
            </a:r>
            <a:r>
              <a:rPr sz="2400" spc="-5" dirty="0">
                <a:latin typeface="Calibri"/>
                <a:cs typeface="Calibri"/>
              </a:rPr>
              <a:t>be</a:t>
            </a:r>
            <a:r>
              <a:rPr sz="2400" dirty="0">
                <a:latin typeface="Calibri"/>
                <a:cs typeface="Calibri"/>
              </a:rPr>
              <a:t> </a:t>
            </a:r>
            <a:r>
              <a:rPr sz="2400" spc="-10" dirty="0">
                <a:latin typeface="Calibri"/>
                <a:cs typeface="Calibri"/>
              </a:rPr>
              <a:t>required</a:t>
            </a:r>
            <a:r>
              <a:rPr sz="2400" dirty="0">
                <a:latin typeface="Calibri"/>
                <a:cs typeface="Calibri"/>
              </a:rPr>
              <a:t> in</a:t>
            </a:r>
            <a:r>
              <a:rPr sz="2400" spc="5" dirty="0">
                <a:latin typeface="Calibri"/>
                <a:cs typeface="Calibri"/>
              </a:rPr>
              <a:t> </a:t>
            </a:r>
            <a:r>
              <a:rPr sz="2400" dirty="0">
                <a:latin typeface="Calibri"/>
                <a:cs typeface="Calibri"/>
              </a:rPr>
              <a:t>the</a:t>
            </a:r>
            <a:r>
              <a:rPr sz="2400" spc="5" dirty="0">
                <a:latin typeface="Calibri"/>
                <a:cs typeface="Calibri"/>
              </a:rPr>
              <a:t> </a:t>
            </a:r>
            <a:r>
              <a:rPr sz="2400" spc="-10" dirty="0">
                <a:latin typeface="Calibri"/>
                <a:cs typeface="Calibri"/>
              </a:rPr>
              <a:t>second</a:t>
            </a:r>
            <a:r>
              <a:rPr sz="2400" spc="-5" dirty="0">
                <a:latin typeface="Calibri"/>
                <a:cs typeface="Calibri"/>
              </a:rPr>
              <a:t> </a:t>
            </a:r>
            <a:r>
              <a:rPr sz="2400" spc="-20" dirty="0">
                <a:latin typeface="Calibri"/>
                <a:cs typeface="Calibri"/>
              </a:rPr>
              <a:t>stage</a:t>
            </a:r>
            <a:r>
              <a:rPr sz="2400" spc="-10" dirty="0">
                <a:latin typeface="Calibri"/>
                <a:cs typeface="Calibri"/>
              </a:rPr>
              <a:t> </a:t>
            </a:r>
            <a:r>
              <a:rPr sz="2400" dirty="0">
                <a:latin typeface="Calibri"/>
                <a:cs typeface="Calibri"/>
              </a:rPr>
              <a:t>with</a:t>
            </a:r>
            <a:r>
              <a:rPr sz="2400" spc="-10" dirty="0">
                <a:latin typeface="Calibri"/>
                <a:cs typeface="Calibri"/>
              </a:rPr>
              <a:t> </a:t>
            </a:r>
            <a:r>
              <a:rPr sz="2400" dirty="0">
                <a:latin typeface="Calibri"/>
                <a:cs typeface="Calibri"/>
              </a:rPr>
              <a:t>the</a:t>
            </a:r>
            <a:r>
              <a:rPr sz="2400" spc="5" dirty="0">
                <a:latin typeface="Calibri"/>
                <a:cs typeface="Calibri"/>
              </a:rPr>
              <a:t> </a:t>
            </a:r>
            <a:r>
              <a:rPr sz="2400" spc="-5" dirty="0">
                <a:latin typeface="Calibri"/>
                <a:cs typeface="Calibri"/>
              </a:rPr>
              <a:t>help</a:t>
            </a:r>
            <a:r>
              <a:rPr sz="2400" spc="5" dirty="0">
                <a:latin typeface="Calibri"/>
                <a:cs typeface="Calibri"/>
              </a:rPr>
              <a:t> </a:t>
            </a:r>
            <a:r>
              <a:rPr sz="2400" spc="-5" dirty="0">
                <a:latin typeface="Calibri"/>
                <a:cs typeface="Calibri"/>
              </a:rPr>
              <a:t>of </a:t>
            </a:r>
            <a:r>
              <a:rPr sz="2400" spc="-20" dirty="0">
                <a:latin typeface="Calibri"/>
                <a:cs typeface="Calibri"/>
              </a:rPr>
              <a:t>forceps</a:t>
            </a:r>
            <a:r>
              <a:rPr sz="2400" dirty="0">
                <a:latin typeface="Calibri"/>
                <a:cs typeface="Calibri"/>
              </a:rPr>
              <a:t> </a:t>
            </a:r>
            <a:r>
              <a:rPr sz="2400" spc="-10" dirty="0">
                <a:latin typeface="Calibri"/>
                <a:cs typeface="Calibri"/>
              </a:rPr>
              <a:t>or</a:t>
            </a:r>
            <a:r>
              <a:rPr sz="2400" spc="5" dirty="0">
                <a:latin typeface="Calibri"/>
                <a:cs typeface="Calibri"/>
              </a:rPr>
              <a:t> </a:t>
            </a:r>
            <a:r>
              <a:rPr sz="2400" dirty="0">
                <a:latin typeface="Calibri"/>
                <a:cs typeface="Calibri"/>
              </a:rPr>
              <a:t>a</a:t>
            </a:r>
            <a:r>
              <a:rPr sz="2400" spc="-5" dirty="0">
                <a:latin typeface="Calibri"/>
                <a:cs typeface="Calibri"/>
              </a:rPr>
              <a:t> vacuum.</a:t>
            </a:r>
            <a:endParaRPr sz="2400">
              <a:latin typeface="Calibri"/>
              <a:cs typeface="Calibri"/>
            </a:endParaRPr>
          </a:p>
          <a:p>
            <a:pPr>
              <a:lnSpc>
                <a:spcPct val="100000"/>
              </a:lnSpc>
              <a:spcBef>
                <a:spcPts val="10"/>
              </a:spcBef>
              <a:buChar char=""/>
            </a:pPr>
            <a:endParaRPr sz="2350">
              <a:latin typeface="Calibri"/>
              <a:cs typeface="Calibri"/>
            </a:endParaRPr>
          </a:p>
          <a:p>
            <a:pPr marL="355600" marR="338455" indent="-343535">
              <a:lnSpc>
                <a:spcPct val="100000"/>
              </a:lnSpc>
              <a:buFont typeface="Wingdings"/>
              <a:buChar char=""/>
              <a:tabLst>
                <a:tab pos="424180" algn="l"/>
                <a:tab pos="424815" algn="l"/>
              </a:tabLst>
            </a:pPr>
            <a:r>
              <a:rPr dirty="0"/>
              <a:t>	</a:t>
            </a:r>
            <a:r>
              <a:rPr sz="2400" spc="-5" dirty="0">
                <a:latin typeface="Calibri"/>
                <a:cs typeface="Calibri"/>
              </a:rPr>
              <a:t>Cesarean section should be </a:t>
            </a:r>
            <a:r>
              <a:rPr sz="2400" spc="-10" dirty="0">
                <a:latin typeface="Calibri"/>
                <a:cs typeface="Calibri"/>
              </a:rPr>
              <a:t>performed </a:t>
            </a:r>
            <a:r>
              <a:rPr sz="2400" spc="-5" dirty="0">
                <a:latin typeface="Calibri"/>
                <a:cs typeface="Calibri"/>
              </a:rPr>
              <a:t>only </a:t>
            </a:r>
            <a:r>
              <a:rPr sz="2400" spc="-20" dirty="0">
                <a:latin typeface="Calibri"/>
                <a:cs typeface="Calibri"/>
              </a:rPr>
              <a:t>for </a:t>
            </a:r>
            <a:r>
              <a:rPr sz="2400" b="1" spc="-10" dirty="0">
                <a:latin typeface="Calibri"/>
                <a:cs typeface="Calibri"/>
              </a:rPr>
              <a:t>obstetric </a:t>
            </a:r>
            <a:r>
              <a:rPr sz="2400" b="1" spc="-5" dirty="0">
                <a:latin typeface="Calibri"/>
                <a:cs typeface="Calibri"/>
              </a:rPr>
              <a:t>indications</a:t>
            </a:r>
            <a:r>
              <a:rPr sz="2400" spc="-5" dirty="0">
                <a:latin typeface="Calibri"/>
                <a:cs typeface="Calibri"/>
              </a:rPr>
              <a:t>, </a:t>
            </a:r>
            <a:r>
              <a:rPr sz="2400" dirty="0">
                <a:latin typeface="Calibri"/>
                <a:cs typeface="Calibri"/>
              </a:rPr>
              <a:t>as </a:t>
            </a:r>
            <a:r>
              <a:rPr sz="2400" spc="-10" dirty="0">
                <a:latin typeface="Calibri"/>
                <a:cs typeface="Calibri"/>
              </a:rPr>
              <a:t>surgery can </a:t>
            </a:r>
            <a:r>
              <a:rPr sz="2400" spc="-5" dirty="0">
                <a:latin typeface="Calibri"/>
                <a:cs typeface="Calibri"/>
              </a:rPr>
              <a:t>be </a:t>
            </a:r>
            <a:r>
              <a:rPr sz="2400" spc="-530" dirty="0">
                <a:latin typeface="Calibri"/>
                <a:cs typeface="Calibri"/>
              </a:rPr>
              <a:t> </a:t>
            </a:r>
            <a:r>
              <a:rPr sz="2400" spc="-15" dirty="0">
                <a:latin typeface="Calibri"/>
                <a:cs typeface="Calibri"/>
              </a:rPr>
              <a:t>stressful</a:t>
            </a:r>
            <a:r>
              <a:rPr sz="2400" spc="-10" dirty="0">
                <a:latin typeface="Calibri"/>
                <a:cs typeface="Calibri"/>
              </a:rPr>
              <a:t> </a:t>
            </a:r>
            <a:r>
              <a:rPr sz="2400" spc="-20" dirty="0">
                <a:latin typeface="Calibri"/>
                <a:cs typeface="Calibri"/>
              </a:rPr>
              <a:t>for</a:t>
            </a:r>
            <a:r>
              <a:rPr sz="2400" spc="-5" dirty="0">
                <a:latin typeface="Calibri"/>
                <a:cs typeface="Calibri"/>
              </a:rPr>
              <a:t> </a:t>
            </a:r>
            <a:r>
              <a:rPr sz="2400" spc="-10" dirty="0">
                <a:latin typeface="Calibri"/>
                <a:cs typeface="Calibri"/>
              </a:rPr>
              <a:t>women</a:t>
            </a:r>
            <a:r>
              <a:rPr sz="2400" spc="-5" dirty="0">
                <a:latin typeface="Calibri"/>
                <a:cs typeface="Calibri"/>
              </a:rPr>
              <a:t> </a:t>
            </a:r>
            <a:r>
              <a:rPr sz="2400" dirty="0">
                <a:latin typeface="Calibri"/>
                <a:cs typeface="Calibri"/>
              </a:rPr>
              <a:t>with</a:t>
            </a:r>
            <a:r>
              <a:rPr sz="2400" spc="-15" dirty="0">
                <a:latin typeface="Calibri"/>
                <a:cs typeface="Calibri"/>
              </a:rPr>
              <a:t> </a:t>
            </a:r>
            <a:r>
              <a:rPr sz="2400" dirty="0">
                <a:latin typeface="Calibri"/>
                <a:cs typeface="Calibri"/>
              </a:rPr>
              <a:t>MG.</a:t>
            </a:r>
            <a:endParaRPr sz="2400">
              <a:latin typeface="Calibri"/>
              <a:cs typeface="Calibri"/>
            </a:endParaRPr>
          </a:p>
          <a:p>
            <a:pPr>
              <a:lnSpc>
                <a:spcPct val="100000"/>
              </a:lnSpc>
              <a:spcBef>
                <a:spcPts val="15"/>
              </a:spcBef>
              <a:buChar char=""/>
            </a:pPr>
            <a:endParaRPr sz="2350">
              <a:latin typeface="Calibri"/>
              <a:cs typeface="Calibri"/>
            </a:endParaRPr>
          </a:p>
          <a:p>
            <a:pPr marL="355600" marR="5080" indent="-343535">
              <a:lnSpc>
                <a:spcPct val="100000"/>
              </a:lnSpc>
              <a:buFont typeface="Wingdings"/>
              <a:buChar char=""/>
              <a:tabLst>
                <a:tab pos="356235" algn="l"/>
              </a:tabLst>
            </a:pPr>
            <a:r>
              <a:rPr sz="2400" b="1" spc="-10" dirty="0">
                <a:solidFill>
                  <a:srgbClr val="006FC0"/>
                </a:solidFill>
                <a:latin typeface="Calibri"/>
                <a:cs typeface="Calibri"/>
              </a:rPr>
              <a:t>Epidural</a:t>
            </a:r>
            <a:r>
              <a:rPr sz="2400" b="1" dirty="0">
                <a:solidFill>
                  <a:srgbClr val="006FC0"/>
                </a:solidFill>
                <a:latin typeface="Calibri"/>
                <a:cs typeface="Calibri"/>
              </a:rPr>
              <a:t> </a:t>
            </a:r>
            <a:r>
              <a:rPr sz="2400" b="1" spc="-5" dirty="0">
                <a:solidFill>
                  <a:srgbClr val="006FC0"/>
                </a:solidFill>
                <a:latin typeface="Calibri"/>
                <a:cs typeface="Calibri"/>
              </a:rPr>
              <a:t>anesthesia</a:t>
            </a:r>
            <a:r>
              <a:rPr sz="2400" b="1" spc="10" dirty="0">
                <a:solidFill>
                  <a:srgbClr val="006FC0"/>
                </a:solidFill>
                <a:latin typeface="Calibri"/>
                <a:cs typeface="Calibri"/>
              </a:rPr>
              <a:t> </a:t>
            </a:r>
            <a:r>
              <a:rPr sz="2400" b="1" dirty="0">
                <a:solidFill>
                  <a:srgbClr val="006FC0"/>
                </a:solidFill>
                <a:latin typeface="Calibri"/>
                <a:cs typeface="Calibri"/>
              </a:rPr>
              <a:t>is </a:t>
            </a:r>
            <a:r>
              <a:rPr sz="2400" b="1" spc="-10" dirty="0">
                <a:solidFill>
                  <a:srgbClr val="006FC0"/>
                </a:solidFill>
                <a:latin typeface="Calibri"/>
                <a:cs typeface="Calibri"/>
              </a:rPr>
              <a:t>recommended </a:t>
            </a:r>
            <a:r>
              <a:rPr sz="2400" spc="-5" dirty="0">
                <a:latin typeface="Calibri"/>
                <a:cs typeface="Calibri"/>
              </a:rPr>
              <a:t>during </a:t>
            </a:r>
            <a:r>
              <a:rPr sz="2400" dirty="0">
                <a:latin typeface="Calibri"/>
                <a:cs typeface="Calibri"/>
              </a:rPr>
              <a:t>labor and </a:t>
            </a:r>
            <a:r>
              <a:rPr sz="2400" spc="-5" dirty="0">
                <a:latin typeface="Calibri"/>
                <a:cs typeface="Calibri"/>
              </a:rPr>
              <a:t>delivery</a:t>
            </a:r>
            <a:r>
              <a:rPr sz="2400" spc="-10" dirty="0">
                <a:latin typeface="Calibri"/>
                <a:cs typeface="Calibri"/>
              </a:rPr>
              <a:t> </a:t>
            </a:r>
            <a:r>
              <a:rPr sz="2400" spc="-5" dirty="0">
                <a:latin typeface="Calibri"/>
                <a:cs typeface="Calibri"/>
              </a:rPr>
              <a:t>because </a:t>
            </a:r>
            <a:r>
              <a:rPr sz="2400" spc="-10" dirty="0">
                <a:latin typeface="Calibri"/>
                <a:cs typeface="Calibri"/>
              </a:rPr>
              <a:t>neuromuscular </a:t>
            </a:r>
            <a:r>
              <a:rPr sz="2400" spc="-5" dirty="0">
                <a:latin typeface="Calibri"/>
                <a:cs typeface="Calibri"/>
              </a:rPr>
              <a:t> drugs </a:t>
            </a:r>
            <a:r>
              <a:rPr sz="2400" dirty="0">
                <a:latin typeface="Calibri"/>
                <a:cs typeface="Calibri"/>
              </a:rPr>
              <a:t>and </a:t>
            </a:r>
            <a:r>
              <a:rPr sz="2400" spc="-10" dirty="0">
                <a:latin typeface="Calibri"/>
                <a:cs typeface="Calibri"/>
              </a:rPr>
              <a:t>narcotics</a:t>
            </a:r>
            <a:r>
              <a:rPr sz="2400" spc="-15" dirty="0">
                <a:latin typeface="Calibri"/>
                <a:cs typeface="Calibri"/>
              </a:rPr>
              <a:t> </a:t>
            </a:r>
            <a:r>
              <a:rPr sz="2400" spc="-10" dirty="0">
                <a:latin typeface="Calibri"/>
                <a:cs typeface="Calibri"/>
              </a:rPr>
              <a:t>can</a:t>
            </a:r>
            <a:r>
              <a:rPr sz="2400" spc="-15" dirty="0">
                <a:latin typeface="Calibri"/>
                <a:cs typeface="Calibri"/>
              </a:rPr>
              <a:t> potentiate</a:t>
            </a:r>
            <a:r>
              <a:rPr sz="2400" spc="15" dirty="0">
                <a:latin typeface="Calibri"/>
                <a:cs typeface="Calibri"/>
              </a:rPr>
              <a:t> </a:t>
            </a:r>
            <a:r>
              <a:rPr sz="2400" spc="-5" dirty="0">
                <a:latin typeface="Calibri"/>
                <a:cs typeface="Calibri"/>
              </a:rPr>
              <a:t>ACh </a:t>
            </a:r>
            <a:r>
              <a:rPr sz="2400" spc="-10" dirty="0">
                <a:latin typeface="Calibri"/>
                <a:cs typeface="Calibri"/>
              </a:rPr>
              <a:t>receptor</a:t>
            </a:r>
            <a:r>
              <a:rPr sz="2400" spc="-20" dirty="0">
                <a:latin typeface="Calibri"/>
                <a:cs typeface="Calibri"/>
              </a:rPr>
              <a:t> </a:t>
            </a:r>
            <a:r>
              <a:rPr sz="2400" spc="-5" dirty="0">
                <a:latin typeface="Calibri"/>
                <a:cs typeface="Calibri"/>
              </a:rPr>
              <a:t>antibodies’</a:t>
            </a:r>
            <a:r>
              <a:rPr sz="2400" dirty="0">
                <a:latin typeface="Calibri"/>
                <a:cs typeface="Calibri"/>
              </a:rPr>
              <a:t> </a:t>
            </a:r>
            <a:r>
              <a:rPr sz="2400" spc="-15" dirty="0">
                <a:latin typeface="Calibri"/>
                <a:cs typeface="Calibri"/>
              </a:rPr>
              <a:t>effects</a:t>
            </a:r>
            <a:r>
              <a:rPr sz="2400" spc="5" dirty="0">
                <a:latin typeface="Calibri"/>
                <a:cs typeface="Calibri"/>
              </a:rPr>
              <a:t> </a:t>
            </a:r>
            <a:r>
              <a:rPr sz="2400" spc="-10" dirty="0">
                <a:latin typeface="Calibri"/>
                <a:cs typeface="Calibri"/>
              </a:rPr>
              <a:t>on</a:t>
            </a:r>
            <a:r>
              <a:rPr sz="2400" dirty="0">
                <a:latin typeface="Calibri"/>
                <a:cs typeface="Calibri"/>
              </a:rPr>
              <a:t> the </a:t>
            </a:r>
            <a:r>
              <a:rPr sz="2400" spc="-10" dirty="0">
                <a:latin typeface="Calibri"/>
                <a:cs typeface="Calibri"/>
              </a:rPr>
              <a:t>neuromuscular </a:t>
            </a:r>
            <a:r>
              <a:rPr sz="2400" spc="-525" dirty="0">
                <a:latin typeface="Calibri"/>
                <a:cs typeface="Calibri"/>
              </a:rPr>
              <a:t> </a:t>
            </a:r>
            <a:r>
              <a:rPr sz="2400" spc="-5" dirty="0">
                <a:latin typeface="Calibri"/>
                <a:cs typeface="Calibri"/>
              </a:rPr>
              <a:t>junction.</a:t>
            </a:r>
            <a:endParaRPr sz="2400">
              <a:latin typeface="Calibri"/>
              <a:cs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42924" y="1219580"/>
            <a:ext cx="11008360" cy="3874770"/>
          </a:xfrm>
          <a:prstGeom prst="rect">
            <a:avLst/>
          </a:prstGeom>
        </p:spPr>
        <p:txBody>
          <a:bodyPr vert="horz" wrap="square" lIns="0" tIns="12700" rIns="0" bIns="0" rtlCol="0">
            <a:spAutoFit/>
          </a:bodyPr>
          <a:lstStyle/>
          <a:p>
            <a:pPr marL="12700">
              <a:lnSpc>
                <a:spcPct val="100000"/>
              </a:lnSpc>
              <a:spcBef>
                <a:spcPts val="100"/>
              </a:spcBef>
            </a:pPr>
            <a:r>
              <a:rPr sz="2400" b="1" spc="-25" dirty="0">
                <a:solidFill>
                  <a:srgbClr val="FF0000"/>
                </a:solidFill>
                <a:latin typeface="Calibri"/>
                <a:cs typeface="Calibri"/>
              </a:rPr>
              <a:t>POSTPARTUM</a:t>
            </a:r>
            <a:r>
              <a:rPr sz="2400" b="1" spc="-45" dirty="0">
                <a:solidFill>
                  <a:srgbClr val="FF0000"/>
                </a:solidFill>
                <a:latin typeface="Calibri"/>
                <a:cs typeface="Calibri"/>
              </a:rPr>
              <a:t> </a:t>
            </a:r>
            <a:r>
              <a:rPr sz="2400" b="1" spc="-10" dirty="0">
                <a:solidFill>
                  <a:srgbClr val="FF0000"/>
                </a:solidFill>
                <a:latin typeface="Calibri"/>
                <a:cs typeface="Calibri"/>
              </a:rPr>
              <a:t>MANAGEMENT</a:t>
            </a:r>
            <a:r>
              <a:rPr sz="2400" b="1" spc="-40" dirty="0">
                <a:solidFill>
                  <a:srgbClr val="FF0000"/>
                </a:solidFill>
                <a:latin typeface="Calibri"/>
                <a:cs typeface="Calibri"/>
              </a:rPr>
              <a:t> </a:t>
            </a:r>
            <a:r>
              <a:rPr sz="2400" dirty="0">
                <a:latin typeface="Calibri"/>
                <a:cs typeface="Calibri"/>
              </a:rPr>
              <a:t>—</a:t>
            </a:r>
            <a:endParaRPr sz="2400">
              <a:latin typeface="Calibri"/>
              <a:cs typeface="Calibri"/>
            </a:endParaRPr>
          </a:p>
          <a:p>
            <a:pPr marL="354965" marR="90170" indent="-342900">
              <a:lnSpc>
                <a:spcPct val="100000"/>
              </a:lnSpc>
              <a:buFont typeface="Arial MT"/>
              <a:buChar char="•"/>
              <a:tabLst>
                <a:tab pos="354965" algn="l"/>
                <a:tab pos="355600" algn="l"/>
              </a:tabLst>
            </a:pPr>
            <a:r>
              <a:rPr sz="2400" dirty="0">
                <a:latin typeface="Calibri"/>
                <a:cs typeface="Calibri"/>
              </a:rPr>
              <a:t>All </a:t>
            </a:r>
            <a:r>
              <a:rPr sz="2400" spc="-15" dirty="0">
                <a:latin typeface="Calibri"/>
                <a:cs typeface="Calibri"/>
              </a:rPr>
              <a:t>infants </a:t>
            </a:r>
            <a:r>
              <a:rPr sz="2400" spc="-10" dirty="0">
                <a:latin typeface="Calibri"/>
                <a:cs typeface="Calibri"/>
              </a:rPr>
              <a:t>of </a:t>
            </a:r>
            <a:r>
              <a:rPr sz="2400" spc="-15" dirty="0">
                <a:latin typeface="Calibri"/>
                <a:cs typeface="Calibri"/>
              </a:rPr>
              <a:t>myasthenic </a:t>
            </a:r>
            <a:r>
              <a:rPr sz="2400" spc="-5" dirty="0">
                <a:latin typeface="Calibri"/>
                <a:cs typeface="Calibri"/>
              </a:rPr>
              <a:t>mothers should be observed </a:t>
            </a:r>
            <a:r>
              <a:rPr sz="2400" dirty="0">
                <a:latin typeface="Calibri"/>
                <a:cs typeface="Calibri"/>
              </a:rPr>
              <a:t>and </a:t>
            </a:r>
            <a:r>
              <a:rPr sz="2400" spc="-10" dirty="0">
                <a:latin typeface="Calibri"/>
                <a:cs typeface="Calibri"/>
              </a:rPr>
              <a:t>monitored </a:t>
            </a:r>
            <a:r>
              <a:rPr sz="2400" dirty="0">
                <a:latin typeface="Calibri"/>
                <a:cs typeface="Calibri"/>
              </a:rPr>
              <a:t>in a </a:t>
            </a:r>
            <a:r>
              <a:rPr sz="2400" spc="-5" dirty="0">
                <a:latin typeface="Calibri"/>
                <a:cs typeface="Calibri"/>
              </a:rPr>
              <a:t>special </a:t>
            </a:r>
            <a:r>
              <a:rPr sz="2400" spc="-15" dirty="0">
                <a:latin typeface="Calibri"/>
                <a:cs typeface="Calibri"/>
              </a:rPr>
              <a:t>care </a:t>
            </a:r>
            <a:r>
              <a:rPr sz="2400" spc="-530" dirty="0">
                <a:latin typeface="Calibri"/>
                <a:cs typeface="Calibri"/>
              </a:rPr>
              <a:t> </a:t>
            </a:r>
            <a:r>
              <a:rPr sz="2400" spc="-10" dirty="0">
                <a:latin typeface="Calibri"/>
                <a:cs typeface="Calibri"/>
              </a:rPr>
              <a:t>nursery </a:t>
            </a:r>
            <a:r>
              <a:rPr sz="2400" spc="-20" dirty="0">
                <a:latin typeface="Calibri"/>
                <a:cs typeface="Calibri"/>
              </a:rPr>
              <a:t>for</a:t>
            </a:r>
            <a:r>
              <a:rPr sz="2400" dirty="0">
                <a:latin typeface="Calibri"/>
                <a:cs typeface="Calibri"/>
              </a:rPr>
              <a:t> the </a:t>
            </a:r>
            <a:r>
              <a:rPr sz="2400" spc="-20" dirty="0">
                <a:latin typeface="Calibri"/>
                <a:cs typeface="Calibri"/>
              </a:rPr>
              <a:t>first</a:t>
            </a:r>
            <a:r>
              <a:rPr sz="2400" dirty="0">
                <a:latin typeface="Calibri"/>
                <a:cs typeface="Calibri"/>
              </a:rPr>
              <a:t> </a:t>
            </a:r>
            <a:r>
              <a:rPr sz="2400" spc="-5" dirty="0">
                <a:latin typeface="Calibri"/>
                <a:cs typeface="Calibri"/>
              </a:rPr>
              <a:t>48</a:t>
            </a:r>
            <a:r>
              <a:rPr sz="2400" spc="-10" dirty="0">
                <a:latin typeface="Calibri"/>
                <a:cs typeface="Calibri"/>
              </a:rPr>
              <a:t> </a:t>
            </a:r>
            <a:r>
              <a:rPr sz="2400" spc="-15" dirty="0">
                <a:latin typeface="Calibri"/>
                <a:cs typeface="Calibri"/>
              </a:rPr>
              <a:t>to</a:t>
            </a:r>
            <a:r>
              <a:rPr sz="2400" spc="-20" dirty="0">
                <a:latin typeface="Calibri"/>
                <a:cs typeface="Calibri"/>
              </a:rPr>
              <a:t> </a:t>
            </a:r>
            <a:r>
              <a:rPr sz="2400" spc="-5" dirty="0">
                <a:latin typeface="Calibri"/>
                <a:cs typeface="Calibri"/>
              </a:rPr>
              <a:t>72</a:t>
            </a:r>
            <a:r>
              <a:rPr sz="2400" spc="-10" dirty="0">
                <a:latin typeface="Calibri"/>
                <a:cs typeface="Calibri"/>
              </a:rPr>
              <a:t> </a:t>
            </a:r>
            <a:r>
              <a:rPr sz="2400" spc="-15" dirty="0">
                <a:latin typeface="Calibri"/>
                <a:cs typeface="Calibri"/>
              </a:rPr>
              <a:t>hours</a:t>
            </a:r>
            <a:r>
              <a:rPr sz="2400" dirty="0">
                <a:latin typeface="Calibri"/>
                <a:cs typeface="Calibri"/>
              </a:rPr>
              <a:t> </a:t>
            </a:r>
            <a:r>
              <a:rPr sz="2400" spc="-10" dirty="0">
                <a:latin typeface="Calibri"/>
                <a:cs typeface="Calibri"/>
              </a:rPr>
              <a:t>of</a:t>
            </a:r>
            <a:r>
              <a:rPr sz="2400" spc="5" dirty="0">
                <a:latin typeface="Calibri"/>
                <a:cs typeface="Calibri"/>
              </a:rPr>
              <a:t> </a:t>
            </a:r>
            <a:r>
              <a:rPr sz="2400" spc="-15" dirty="0">
                <a:latin typeface="Calibri"/>
                <a:cs typeface="Calibri"/>
              </a:rPr>
              <a:t>life</a:t>
            </a:r>
            <a:r>
              <a:rPr sz="2400" spc="5" dirty="0">
                <a:latin typeface="Calibri"/>
                <a:cs typeface="Calibri"/>
              </a:rPr>
              <a:t> </a:t>
            </a:r>
            <a:r>
              <a:rPr sz="2400" spc="-20" dirty="0">
                <a:latin typeface="Calibri"/>
                <a:cs typeface="Calibri"/>
              </a:rPr>
              <a:t>for</a:t>
            </a:r>
            <a:r>
              <a:rPr sz="2400" spc="-5" dirty="0">
                <a:latin typeface="Calibri"/>
                <a:cs typeface="Calibri"/>
              </a:rPr>
              <a:t> </a:t>
            </a:r>
            <a:r>
              <a:rPr sz="2400" spc="-20" dirty="0">
                <a:latin typeface="Calibri"/>
                <a:cs typeface="Calibri"/>
              </a:rPr>
              <a:t>any</a:t>
            </a:r>
            <a:r>
              <a:rPr sz="2400" spc="-5" dirty="0">
                <a:latin typeface="Calibri"/>
                <a:cs typeface="Calibri"/>
              </a:rPr>
              <a:t> evidence</a:t>
            </a:r>
            <a:r>
              <a:rPr sz="2400" dirty="0">
                <a:latin typeface="Calibri"/>
                <a:cs typeface="Calibri"/>
              </a:rPr>
              <a:t> </a:t>
            </a:r>
            <a:r>
              <a:rPr sz="2400" spc="-5" dirty="0">
                <a:latin typeface="Calibri"/>
                <a:cs typeface="Calibri"/>
              </a:rPr>
              <a:t>of</a:t>
            </a:r>
            <a:r>
              <a:rPr sz="2400" spc="5" dirty="0">
                <a:latin typeface="Calibri"/>
                <a:cs typeface="Calibri"/>
              </a:rPr>
              <a:t> </a:t>
            </a:r>
            <a:r>
              <a:rPr sz="2400" spc="-5" dirty="0">
                <a:latin typeface="Calibri"/>
                <a:cs typeface="Calibri"/>
              </a:rPr>
              <a:t>weakness</a:t>
            </a:r>
            <a:r>
              <a:rPr sz="2400" spc="5" dirty="0">
                <a:latin typeface="Calibri"/>
                <a:cs typeface="Calibri"/>
              </a:rPr>
              <a:t> </a:t>
            </a:r>
            <a:r>
              <a:rPr sz="2400" spc="-5" dirty="0">
                <a:latin typeface="Calibri"/>
                <a:cs typeface="Calibri"/>
              </a:rPr>
              <a:t>caused</a:t>
            </a:r>
            <a:r>
              <a:rPr sz="2400" spc="-10" dirty="0">
                <a:latin typeface="Calibri"/>
                <a:cs typeface="Calibri"/>
              </a:rPr>
              <a:t> by</a:t>
            </a:r>
            <a:endParaRPr sz="2400">
              <a:latin typeface="Calibri"/>
              <a:cs typeface="Calibri"/>
            </a:endParaRPr>
          </a:p>
          <a:p>
            <a:pPr marL="354965">
              <a:lnSpc>
                <a:spcPct val="100000"/>
              </a:lnSpc>
              <a:spcBef>
                <a:spcPts val="25"/>
              </a:spcBef>
            </a:pPr>
            <a:r>
              <a:rPr sz="2400" spc="-10" dirty="0">
                <a:latin typeface="Calibri"/>
                <a:cs typeface="Calibri"/>
              </a:rPr>
              <a:t>transient</a:t>
            </a:r>
            <a:r>
              <a:rPr sz="2400" spc="-40" dirty="0">
                <a:latin typeface="Calibri"/>
                <a:cs typeface="Calibri"/>
              </a:rPr>
              <a:t> </a:t>
            </a:r>
            <a:r>
              <a:rPr sz="2400" spc="-10" dirty="0">
                <a:latin typeface="Calibri"/>
                <a:cs typeface="Calibri"/>
              </a:rPr>
              <a:t>neonatal</a:t>
            </a:r>
            <a:r>
              <a:rPr sz="2400" spc="-35" dirty="0">
                <a:latin typeface="Calibri"/>
                <a:cs typeface="Calibri"/>
              </a:rPr>
              <a:t> </a:t>
            </a:r>
            <a:r>
              <a:rPr sz="2400" dirty="0">
                <a:latin typeface="Calibri"/>
                <a:cs typeface="Calibri"/>
              </a:rPr>
              <a:t>MG</a:t>
            </a:r>
            <a:endParaRPr sz="2400">
              <a:latin typeface="Calibri"/>
              <a:cs typeface="Calibri"/>
            </a:endParaRPr>
          </a:p>
          <a:p>
            <a:pPr>
              <a:lnSpc>
                <a:spcPct val="100000"/>
              </a:lnSpc>
              <a:spcBef>
                <a:spcPts val="25"/>
              </a:spcBef>
            </a:pPr>
            <a:endParaRPr sz="3550">
              <a:latin typeface="Calibri"/>
              <a:cs typeface="Calibri"/>
            </a:endParaRPr>
          </a:p>
          <a:p>
            <a:pPr marL="12700">
              <a:lnSpc>
                <a:spcPct val="100000"/>
              </a:lnSpc>
            </a:pPr>
            <a:r>
              <a:rPr sz="2400" b="1" spc="-10" dirty="0">
                <a:solidFill>
                  <a:srgbClr val="FF0000"/>
                </a:solidFill>
                <a:latin typeface="Calibri"/>
                <a:cs typeface="Calibri"/>
              </a:rPr>
              <a:t>Breastfeeding</a:t>
            </a:r>
            <a:r>
              <a:rPr sz="2400" b="1" spc="-25" dirty="0">
                <a:solidFill>
                  <a:srgbClr val="FF0000"/>
                </a:solidFill>
                <a:latin typeface="Calibri"/>
                <a:cs typeface="Calibri"/>
              </a:rPr>
              <a:t> </a:t>
            </a:r>
            <a:r>
              <a:rPr sz="2400" dirty="0">
                <a:latin typeface="Calibri"/>
                <a:cs typeface="Calibri"/>
              </a:rPr>
              <a:t>—</a:t>
            </a:r>
            <a:endParaRPr sz="2400">
              <a:latin typeface="Calibri"/>
              <a:cs typeface="Calibri"/>
            </a:endParaRPr>
          </a:p>
          <a:p>
            <a:pPr marL="355600" indent="-342900">
              <a:lnSpc>
                <a:spcPct val="100000"/>
              </a:lnSpc>
              <a:buFont typeface="Arial MT"/>
              <a:buChar char="•"/>
              <a:tabLst>
                <a:tab pos="354965" algn="l"/>
                <a:tab pos="355600" algn="l"/>
              </a:tabLst>
            </a:pPr>
            <a:r>
              <a:rPr sz="2400" spc="-10" dirty="0">
                <a:latin typeface="Calibri"/>
                <a:cs typeface="Calibri"/>
              </a:rPr>
              <a:t>Glucocorticoids can</a:t>
            </a:r>
            <a:r>
              <a:rPr sz="2400" spc="10" dirty="0">
                <a:latin typeface="Calibri"/>
                <a:cs typeface="Calibri"/>
              </a:rPr>
              <a:t> </a:t>
            </a:r>
            <a:r>
              <a:rPr sz="2400" spc="-5" dirty="0">
                <a:latin typeface="Calibri"/>
                <a:cs typeface="Calibri"/>
              </a:rPr>
              <a:t>be</a:t>
            </a:r>
            <a:r>
              <a:rPr sz="2400" spc="5" dirty="0">
                <a:latin typeface="Calibri"/>
                <a:cs typeface="Calibri"/>
              </a:rPr>
              <a:t> </a:t>
            </a:r>
            <a:r>
              <a:rPr sz="2400" spc="-5" dirty="0">
                <a:latin typeface="Calibri"/>
                <a:cs typeface="Calibri"/>
              </a:rPr>
              <a:t>used</a:t>
            </a:r>
            <a:r>
              <a:rPr sz="2400" spc="10" dirty="0">
                <a:latin typeface="Calibri"/>
                <a:cs typeface="Calibri"/>
              </a:rPr>
              <a:t> </a:t>
            </a:r>
            <a:r>
              <a:rPr sz="2400" spc="-15" dirty="0">
                <a:latin typeface="Calibri"/>
                <a:cs typeface="Calibri"/>
              </a:rPr>
              <a:t>safely</a:t>
            </a:r>
            <a:r>
              <a:rPr sz="2400" spc="5" dirty="0">
                <a:latin typeface="Calibri"/>
                <a:cs typeface="Calibri"/>
              </a:rPr>
              <a:t> </a:t>
            </a:r>
            <a:r>
              <a:rPr sz="2400" dirty="0">
                <a:latin typeface="Calibri"/>
                <a:cs typeface="Calibri"/>
              </a:rPr>
              <a:t>in</a:t>
            </a:r>
            <a:r>
              <a:rPr sz="2400" spc="10" dirty="0">
                <a:latin typeface="Calibri"/>
                <a:cs typeface="Calibri"/>
              </a:rPr>
              <a:t> </a:t>
            </a:r>
            <a:r>
              <a:rPr sz="2400" spc="-10" dirty="0">
                <a:latin typeface="Calibri"/>
                <a:cs typeface="Calibri"/>
              </a:rPr>
              <a:t>lactation,</a:t>
            </a:r>
            <a:r>
              <a:rPr sz="2400" spc="-25" dirty="0">
                <a:latin typeface="Calibri"/>
                <a:cs typeface="Calibri"/>
              </a:rPr>
              <a:t> </a:t>
            </a:r>
            <a:r>
              <a:rPr sz="2400" spc="-5" dirty="0">
                <a:latin typeface="Calibri"/>
                <a:cs typeface="Calibri"/>
              </a:rPr>
              <a:t>but</a:t>
            </a:r>
            <a:r>
              <a:rPr sz="2400" spc="15" dirty="0">
                <a:latin typeface="Calibri"/>
                <a:cs typeface="Calibri"/>
              </a:rPr>
              <a:t> </a:t>
            </a:r>
            <a:r>
              <a:rPr sz="2400" spc="-15" dirty="0">
                <a:solidFill>
                  <a:srgbClr val="006FC0"/>
                </a:solidFill>
                <a:latin typeface="Calibri"/>
                <a:cs typeface="Calibri"/>
              </a:rPr>
              <a:t>breastfeeding</a:t>
            </a:r>
            <a:r>
              <a:rPr sz="2400" spc="-5" dirty="0">
                <a:solidFill>
                  <a:srgbClr val="006FC0"/>
                </a:solidFill>
                <a:latin typeface="Calibri"/>
                <a:cs typeface="Calibri"/>
              </a:rPr>
              <a:t> </a:t>
            </a:r>
            <a:r>
              <a:rPr sz="2400" dirty="0">
                <a:solidFill>
                  <a:srgbClr val="006FC0"/>
                </a:solidFill>
                <a:latin typeface="Calibri"/>
                <a:cs typeface="Calibri"/>
              </a:rPr>
              <a:t>is</a:t>
            </a:r>
            <a:r>
              <a:rPr sz="2400" spc="10" dirty="0">
                <a:solidFill>
                  <a:srgbClr val="006FC0"/>
                </a:solidFill>
                <a:latin typeface="Calibri"/>
                <a:cs typeface="Calibri"/>
              </a:rPr>
              <a:t> </a:t>
            </a:r>
            <a:r>
              <a:rPr sz="2400" spc="-5" dirty="0">
                <a:solidFill>
                  <a:srgbClr val="006FC0"/>
                </a:solidFill>
                <a:latin typeface="Calibri"/>
                <a:cs typeface="Calibri"/>
              </a:rPr>
              <a:t>not </a:t>
            </a:r>
            <a:r>
              <a:rPr sz="2400" spc="-10" dirty="0">
                <a:solidFill>
                  <a:srgbClr val="006FC0"/>
                </a:solidFill>
                <a:latin typeface="Calibri"/>
                <a:cs typeface="Calibri"/>
              </a:rPr>
              <a:t>recommended</a:t>
            </a:r>
            <a:endParaRPr sz="2400">
              <a:latin typeface="Calibri"/>
              <a:cs typeface="Calibri"/>
            </a:endParaRPr>
          </a:p>
          <a:p>
            <a:pPr marL="354965">
              <a:lnSpc>
                <a:spcPct val="100000"/>
              </a:lnSpc>
              <a:spcBef>
                <a:spcPts val="5"/>
              </a:spcBef>
            </a:pPr>
            <a:r>
              <a:rPr sz="2400" spc="-20" dirty="0">
                <a:solidFill>
                  <a:srgbClr val="006FC0"/>
                </a:solidFill>
                <a:latin typeface="Calibri"/>
                <a:cs typeface="Calibri"/>
              </a:rPr>
              <a:t>for</a:t>
            </a:r>
            <a:r>
              <a:rPr sz="2400" spc="-10" dirty="0">
                <a:solidFill>
                  <a:srgbClr val="006FC0"/>
                </a:solidFill>
                <a:latin typeface="Calibri"/>
                <a:cs typeface="Calibri"/>
              </a:rPr>
              <a:t> patients</a:t>
            </a:r>
            <a:r>
              <a:rPr sz="2400" spc="-5" dirty="0">
                <a:solidFill>
                  <a:srgbClr val="006FC0"/>
                </a:solidFill>
                <a:latin typeface="Calibri"/>
                <a:cs typeface="Calibri"/>
              </a:rPr>
              <a:t> taking</a:t>
            </a:r>
            <a:r>
              <a:rPr sz="2400" spc="-35" dirty="0">
                <a:solidFill>
                  <a:srgbClr val="006FC0"/>
                </a:solidFill>
                <a:latin typeface="Calibri"/>
                <a:cs typeface="Calibri"/>
              </a:rPr>
              <a:t> </a:t>
            </a:r>
            <a:r>
              <a:rPr sz="2400" spc="-5" dirty="0">
                <a:solidFill>
                  <a:srgbClr val="006FC0"/>
                </a:solidFill>
                <a:latin typeface="Calibri"/>
                <a:cs typeface="Calibri"/>
              </a:rPr>
              <a:t>azathioprine,</a:t>
            </a:r>
            <a:r>
              <a:rPr sz="2400" spc="-20" dirty="0">
                <a:solidFill>
                  <a:srgbClr val="006FC0"/>
                </a:solidFill>
                <a:latin typeface="Calibri"/>
                <a:cs typeface="Calibri"/>
              </a:rPr>
              <a:t> </a:t>
            </a:r>
            <a:r>
              <a:rPr sz="2400" spc="-5" dirty="0">
                <a:solidFill>
                  <a:srgbClr val="006FC0"/>
                </a:solidFill>
                <a:latin typeface="Calibri"/>
                <a:cs typeface="Calibri"/>
              </a:rPr>
              <a:t>cyclosporine,</a:t>
            </a:r>
            <a:r>
              <a:rPr sz="2400" spc="-15" dirty="0">
                <a:solidFill>
                  <a:srgbClr val="006FC0"/>
                </a:solidFill>
                <a:latin typeface="Calibri"/>
                <a:cs typeface="Calibri"/>
              </a:rPr>
              <a:t> </a:t>
            </a:r>
            <a:r>
              <a:rPr sz="2400" dirty="0">
                <a:solidFill>
                  <a:srgbClr val="006FC0"/>
                </a:solidFill>
                <a:latin typeface="Calibri"/>
                <a:cs typeface="Calibri"/>
              </a:rPr>
              <a:t>and</a:t>
            </a:r>
            <a:r>
              <a:rPr sz="2400" spc="-10" dirty="0">
                <a:solidFill>
                  <a:srgbClr val="006FC0"/>
                </a:solidFill>
                <a:latin typeface="Calibri"/>
                <a:cs typeface="Calibri"/>
              </a:rPr>
              <a:t> </a:t>
            </a:r>
            <a:r>
              <a:rPr sz="2400" spc="-15" dirty="0">
                <a:solidFill>
                  <a:srgbClr val="006FC0"/>
                </a:solidFill>
                <a:latin typeface="Calibri"/>
                <a:cs typeface="Calibri"/>
              </a:rPr>
              <a:t>methotrexate</a:t>
            </a:r>
            <a:endParaRPr sz="2400">
              <a:latin typeface="Calibri"/>
              <a:cs typeface="Calibri"/>
            </a:endParaRPr>
          </a:p>
          <a:p>
            <a:pPr marL="354965" marR="778510" indent="-342900">
              <a:lnSpc>
                <a:spcPct val="100000"/>
              </a:lnSpc>
              <a:buFont typeface="Arial MT"/>
              <a:buChar char="•"/>
              <a:tabLst>
                <a:tab pos="354965" algn="l"/>
                <a:tab pos="355600" algn="l"/>
              </a:tabLst>
            </a:pPr>
            <a:r>
              <a:rPr sz="2400" spc="-10" dirty="0">
                <a:latin typeface="Calibri"/>
                <a:cs typeface="Calibri"/>
              </a:rPr>
              <a:t>Anticholinesterase</a:t>
            </a:r>
            <a:r>
              <a:rPr sz="2400" spc="-20" dirty="0">
                <a:latin typeface="Calibri"/>
                <a:cs typeface="Calibri"/>
              </a:rPr>
              <a:t> </a:t>
            </a:r>
            <a:r>
              <a:rPr sz="2400" spc="-5" dirty="0">
                <a:latin typeface="Calibri"/>
                <a:cs typeface="Calibri"/>
              </a:rPr>
              <a:t>drugs</a:t>
            </a:r>
            <a:r>
              <a:rPr sz="2400" dirty="0">
                <a:latin typeface="Calibri"/>
                <a:cs typeface="Calibri"/>
              </a:rPr>
              <a:t> </a:t>
            </a:r>
            <a:r>
              <a:rPr sz="2400" spc="-15" dirty="0">
                <a:latin typeface="Calibri"/>
                <a:cs typeface="Calibri"/>
              </a:rPr>
              <a:t>are</a:t>
            </a:r>
            <a:r>
              <a:rPr sz="2400" spc="5" dirty="0">
                <a:latin typeface="Calibri"/>
                <a:cs typeface="Calibri"/>
              </a:rPr>
              <a:t> </a:t>
            </a:r>
            <a:r>
              <a:rPr sz="2400" spc="-15" dirty="0">
                <a:latin typeface="Calibri"/>
                <a:cs typeface="Calibri"/>
              </a:rPr>
              <a:t>found</a:t>
            </a:r>
            <a:r>
              <a:rPr sz="2400" spc="5" dirty="0">
                <a:latin typeface="Calibri"/>
                <a:cs typeface="Calibri"/>
              </a:rPr>
              <a:t> </a:t>
            </a:r>
            <a:r>
              <a:rPr sz="2400" dirty="0">
                <a:latin typeface="Calibri"/>
                <a:cs typeface="Calibri"/>
              </a:rPr>
              <a:t>in</a:t>
            </a:r>
            <a:r>
              <a:rPr sz="2400" spc="-5" dirty="0">
                <a:latin typeface="Calibri"/>
                <a:cs typeface="Calibri"/>
              </a:rPr>
              <a:t> </a:t>
            </a:r>
            <a:r>
              <a:rPr sz="2400" spc="-15" dirty="0">
                <a:latin typeface="Calibri"/>
                <a:cs typeface="Calibri"/>
              </a:rPr>
              <a:t>breast</a:t>
            </a:r>
            <a:r>
              <a:rPr sz="2400" spc="5" dirty="0">
                <a:latin typeface="Calibri"/>
                <a:cs typeface="Calibri"/>
              </a:rPr>
              <a:t> </a:t>
            </a:r>
            <a:r>
              <a:rPr sz="2400" dirty="0">
                <a:latin typeface="Calibri"/>
                <a:cs typeface="Calibri"/>
              </a:rPr>
              <a:t>milk</a:t>
            </a:r>
            <a:r>
              <a:rPr sz="2400" spc="-20" dirty="0">
                <a:latin typeface="Calibri"/>
                <a:cs typeface="Calibri"/>
              </a:rPr>
              <a:t> </a:t>
            </a:r>
            <a:r>
              <a:rPr sz="2400" dirty="0">
                <a:latin typeface="Calibri"/>
                <a:cs typeface="Calibri"/>
              </a:rPr>
              <a:t>in</a:t>
            </a:r>
            <a:r>
              <a:rPr sz="2400" spc="5" dirty="0">
                <a:latin typeface="Calibri"/>
                <a:cs typeface="Calibri"/>
              </a:rPr>
              <a:t> </a:t>
            </a:r>
            <a:r>
              <a:rPr sz="2400" spc="-10" dirty="0">
                <a:latin typeface="Calibri"/>
                <a:cs typeface="Calibri"/>
              </a:rPr>
              <a:t>low</a:t>
            </a:r>
            <a:r>
              <a:rPr sz="2400" spc="5" dirty="0">
                <a:latin typeface="Calibri"/>
                <a:cs typeface="Calibri"/>
              </a:rPr>
              <a:t> </a:t>
            </a:r>
            <a:r>
              <a:rPr sz="2400" spc="-10" dirty="0">
                <a:latin typeface="Calibri"/>
                <a:cs typeface="Calibri"/>
              </a:rPr>
              <a:t>levels</a:t>
            </a:r>
            <a:r>
              <a:rPr sz="2400" spc="10" dirty="0">
                <a:latin typeface="Calibri"/>
                <a:cs typeface="Calibri"/>
              </a:rPr>
              <a:t> </a:t>
            </a:r>
            <a:r>
              <a:rPr sz="2400" dirty="0">
                <a:latin typeface="Calibri"/>
                <a:cs typeface="Calibri"/>
              </a:rPr>
              <a:t>and </a:t>
            </a:r>
            <a:r>
              <a:rPr sz="2400" spc="-15" dirty="0">
                <a:latin typeface="Calibri"/>
                <a:cs typeface="Calibri"/>
              </a:rPr>
              <a:t>are</a:t>
            </a:r>
            <a:r>
              <a:rPr sz="2400" spc="5" dirty="0">
                <a:latin typeface="Calibri"/>
                <a:cs typeface="Calibri"/>
              </a:rPr>
              <a:t> </a:t>
            </a:r>
            <a:r>
              <a:rPr sz="2400" spc="-20" dirty="0">
                <a:latin typeface="Calibri"/>
                <a:cs typeface="Calibri"/>
              </a:rPr>
              <a:t>therefore </a:t>
            </a:r>
            <a:r>
              <a:rPr sz="2400" spc="-525" dirty="0">
                <a:latin typeface="Calibri"/>
                <a:cs typeface="Calibri"/>
              </a:rPr>
              <a:t> </a:t>
            </a:r>
            <a:r>
              <a:rPr sz="2400" spc="-10" dirty="0">
                <a:latin typeface="Calibri"/>
                <a:cs typeface="Calibri"/>
              </a:rPr>
              <a:t>considered</a:t>
            </a:r>
            <a:r>
              <a:rPr sz="2400" dirty="0">
                <a:latin typeface="Calibri"/>
                <a:cs typeface="Calibri"/>
              </a:rPr>
              <a:t> </a:t>
            </a:r>
            <a:r>
              <a:rPr sz="2400" b="1" spc="-15" dirty="0">
                <a:latin typeface="Calibri"/>
                <a:cs typeface="Calibri"/>
              </a:rPr>
              <a:t>safe</a:t>
            </a:r>
            <a:r>
              <a:rPr sz="2400" b="1" dirty="0">
                <a:latin typeface="Calibri"/>
                <a:cs typeface="Calibri"/>
              </a:rPr>
              <a:t> </a:t>
            </a:r>
            <a:r>
              <a:rPr sz="2400" dirty="0">
                <a:latin typeface="Calibri"/>
                <a:cs typeface="Calibri"/>
              </a:rPr>
              <a:t>in </a:t>
            </a:r>
            <a:r>
              <a:rPr sz="2400" spc="-5" dirty="0">
                <a:latin typeface="Calibri"/>
                <a:cs typeface="Calibri"/>
              </a:rPr>
              <a:t>lactation</a:t>
            </a:r>
            <a:r>
              <a:rPr sz="2400" spc="-35" dirty="0">
                <a:latin typeface="Calibri"/>
                <a:cs typeface="Calibri"/>
              </a:rPr>
              <a:t> </a:t>
            </a:r>
            <a:r>
              <a:rPr sz="2400" spc="-5" dirty="0">
                <a:latin typeface="Calibri"/>
                <a:cs typeface="Calibri"/>
              </a:rPr>
              <a:t>unless high</a:t>
            </a:r>
            <a:r>
              <a:rPr sz="2400" spc="-10" dirty="0">
                <a:latin typeface="Calibri"/>
                <a:cs typeface="Calibri"/>
              </a:rPr>
              <a:t> dosages</a:t>
            </a:r>
            <a:r>
              <a:rPr sz="2400" spc="10" dirty="0">
                <a:latin typeface="Calibri"/>
                <a:cs typeface="Calibri"/>
              </a:rPr>
              <a:t> </a:t>
            </a:r>
            <a:r>
              <a:rPr sz="2400" spc="-15" dirty="0">
                <a:latin typeface="Calibri"/>
                <a:cs typeface="Calibri"/>
              </a:rPr>
              <a:t>are</a:t>
            </a:r>
            <a:r>
              <a:rPr sz="2400" spc="-10" dirty="0">
                <a:latin typeface="Calibri"/>
                <a:cs typeface="Calibri"/>
              </a:rPr>
              <a:t> required</a:t>
            </a:r>
            <a:r>
              <a:rPr sz="1800" spc="-10" dirty="0">
                <a:latin typeface="Calibri"/>
                <a:cs typeface="Calibri"/>
              </a:rPr>
              <a:t>.</a:t>
            </a:r>
            <a:endParaRPr sz="1800">
              <a:latin typeface="Calibri"/>
              <a:cs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52447" y="2302890"/>
            <a:ext cx="9088120" cy="1763395"/>
          </a:xfrm>
          <a:prstGeom prst="rect">
            <a:avLst/>
          </a:prstGeom>
        </p:spPr>
        <p:txBody>
          <a:bodyPr vert="horz" wrap="square" lIns="0" tIns="116205" rIns="0" bIns="0" rtlCol="0">
            <a:spAutoFit/>
          </a:bodyPr>
          <a:lstStyle/>
          <a:p>
            <a:pPr marL="2899410" marR="5080" indent="-2886710">
              <a:lnSpc>
                <a:spcPts val="6480"/>
              </a:lnSpc>
              <a:spcBef>
                <a:spcPts val="915"/>
              </a:spcBef>
            </a:pPr>
            <a:r>
              <a:rPr sz="6000" b="1" spc="-15" dirty="0">
                <a:solidFill>
                  <a:srgbClr val="000000"/>
                </a:solidFill>
                <a:latin typeface="Calibri"/>
                <a:cs typeface="Calibri"/>
              </a:rPr>
              <a:t>Dermatological</a:t>
            </a:r>
            <a:r>
              <a:rPr sz="6000" b="1" spc="-5" dirty="0">
                <a:solidFill>
                  <a:srgbClr val="000000"/>
                </a:solidFill>
                <a:latin typeface="Calibri"/>
                <a:cs typeface="Calibri"/>
              </a:rPr>
              <a:t> </a:t>
            </a:r>
            <a:r>
              <a:rPr sz="6000" b="1" spc="-10" dirty="0">
                <a:solidFill>
                  <a:srgbClr val="000000"/>
                </a:solidFill>
                <a:latin typeface="Calibri"/>
                <a:cs typeface="Calibri"/>
              </a:rPr>
              <a:t>conditions</a:t>
            </a:r>
            <a:r>
              <a:rPr sz="6000" b="1" spc="5" dirty="0">
                <a:solidFill>
                  <a:srgbClr val="000000"/>
                </a:solidFill>
                <a:latin typeface="Calibri"/>
                <a:cs typeface="Calibri"/>
              </a:rPr>
              <a:t> </a:t>
            </a:r>
            <a:r>
              <a:rPr sz="6000" b="1" dirty="0">
                <a:solidFill>
                  <a:srgbClr val="000000"/>
                </a:solidFill>
                <a:latin typeface="Calibri"/>
                <a:cs typeface="Calibri"/>
              </a:rPr>
              <a:t>in </a:t>
            </a:r>
            <a:r>
              <a:rPr sz="6000" b="1" spc="-1345" dirty="0">
                <a:solidFill>
                  <a:srgbClr val="000000"/>
                </a:solidFill>
                <a:latin typeface="Calibri"/>
                <a:cs typeface="Calibri"/>
              </a:rPr>
              <a:t> </a:t>
            </a:r>
            <a:r>
              <a:rPr sz="6000" b="1" spc="-15" dirty="0">
                <a:solidFill>
                  <a:srgbClr val="000000"/>
                </a:solidFill>
                <a:latin typeface="Calibri"/>
                <a:cs typeface="Calibri"/>
              </a:rPr>
              <a:t>pregnancy</a:t>
            </a:r>
            <a:endParaRPr sz="6000">
              <a:latin typeface="Calibri"/>
              <a:cs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49960" y="464057"/>
            <a:ext cx="3615690" cy="696595"/>
          </a:xfrm>
          <a:prstGeom prst="rect">
            <a:avLst/>
          </a:prstGeom>
        </p:spPr>
        <p:txBody>
          <a:bodyPr vert="horz" wrap="square" lIns="0" tIns="13335" rIns="0" bIns="0" rtlCol="0">
            <a:spAutoFit/>
          </a:bodyPr>
          <a:lstStyle/>
          <a:p>
            <a:pPr marL="12700">
              <a:lnSpc>
                <a:spcPct val="100000"/>
              </a:lnSpc>
              <a:spcBef>
                <a:spcPts val="105"/>
              </a:spcBef>
            </a:pPr>
            <a:r>
              <a:rPr sz="4400" spc="-5" dirty="0">
                <a:solidFill>
                  <a:srgbClr val="000000"/>
                </a:solidFill>
                <a:latin typeface="Calibri"/>
                <a:cs typeface="Calibri"/>
              </a:rPr>
              <a:t>INTRODUCTION</a:t>
            </a:r>
            <a:endParaRPr sz="4400">
              <a:latin typeface="Calibri"/>
              <a:cs typeface="Calibri"/>
            </a:endParaRPr>
          </a:p>
        </p:txBody>
      </p:sp>
      <p:sp>
        <p:nvSpPr>
          <p:cNvPr id="3" name="object 3"/>
          <p:cNvSpPr/>
          <p:nvPr/>
        </p:nvSpPr>
        <p:spPr>
          <a:xfrm>
            <a:off x="605790" y="5742444"/>
            <a:ext cx="3566160" cy="372110"/>
          </a:xfrm>
          <a:custGeom>
            <a:avLst/>
            <a:gdLst/>
            <a:ahLst/>
            <a:cxnLst/>
            <a:rect l="l" t="t" r="r" b="b"/>
            <a:pathLst>
              <a:path w="3566160" h="372110">
                <a:moveTo>
                  <a:pt x="3566160" y="0"/>
                </a:moveTo>
                <a:lnTo>
                  <a:pt x="0" y="0"/>
                </a:lnTo>
                <a:lnTo>
                  <a:pt x="0" y="371856"/>
                </a:lnTo>
                <a:lnTo>
                  <a:pt x="3566160" y="371856"/>
                </a:lnTo>
                <a:lnTo>
                  <a:pt x="3566160" y="0"/>
                </a:lnTo>
                <a:close/>
              </a:path>
            </a:pathLst>
          </a:custGeom>
          <a:solidFill>
            <a:srgbClr val="FFFF00"/>
          </a:solidFill>
        </p:spPr>
        <p:txBody>
          <a:bodyPr wrap="square" lIns="0" tIns="0" rIns="0" bIns="0" rtlCol="0"/>
          <a:lstStyle/>
          <a:p>
            <a:endParaRPr/>
          </a:p>
        </p:txBody>
      </p:sp>
      <p:sp>
        <p:nvSpPr>
          <p:cNvPr id="4" name="object 4"/>
          <p:cNvSpPr txBox="1"/>
          <p:nvPr/>
        </p:nvSpPr>
        <p:spPr>
          <a:xfrm>
            <a:off x="364642" y="1385061"/>
            <a:ext cx="5918200" cy="4723765"/>
          </a:xfrm>
          <a:prstGeom prst="rect">
            <a:avLst/>
          </a:prstGeom>
        </p:spPr>
        <p:txBody>
          <a:bodyPr vert="horz" wrap="square" lIns="0" tIns="48895" rIns="0" bIns="0" rtlCol="0">
            <a:spAutoFit/>
          </a:bodyPr>
          <a:lstStyle/>
          <a:p>
            <a:pPr marL="241300" marR="5080" indent="-228600">
              <a:lnSpc>
                <a:spcPct val="90000"/>
              </a:lnSpc>
              <a:spcBef>
                <a:spcPts val="385"/>
              </a:spcBef>
              <a:buFont typeface="Arial MT"/>
              <a:buChar char="•"/>
              <a:tabLst>
                <a:tab pos="241300" algn="l"/>
              </a:tabLst>
            </a:pPr>
            <a:r>
              <a:rPr sz="2400" spc="-5" dirty="0">
                <a:latin typeface="Calibri"/>
                <a:cs typeface="Calibri"/>
              </a:rPr>
              <a:t>The </a:t>
            </a:r>
            <a:r>
              <a:rPr sz="2400" spc="-10" dirty="0">
                <a:latin typeface="Calibri"/>
                <a:cs typeface="Calibri"/>
              </a:rPr>
              <a:t>maternal </a:t>
            </a:r>
            <a:r>
              <a:rPr sz="2400" spc="-5" dirty="0">
                <a:latin typeface="Calibri"/>
                <a:cs typeface="Calibri"/>
              </a:rPr>
              <a:t>skin </a:t>
            </a:r>
            <a:r>
              <a:rPr sz="2400" dirty="0">
                <a:latin typeface="Calibri"/>
                <a:cs typeface="Calibri"/>
              </a:rPr>
              <a:t>and </a:t>
            </a:r>
            <a:r>
              <a:rPr sz="2400" spc="-15" dirty="0">
                <a:latin typeface="Calibri"/>
                <a:cs typeface="Calibri"/>
              </a:rPr>
              <a:t>related </a:t>
            </a:r>
            <a:r>
              <a:rPr sz="2400" spc="-10" dirty="0">
                <a:latin typeface="Calibri"/>
                <a:cs typeface="Calibri"/>
              </a:rPr>
              <a:t>structures, </a:t>
            </a:r>
            <a:r>
              <a:rPr sz="2400" spc="-5" dirty="0">
                <a:latin typeface="Calibri"/>
                <a:cs typeface="Calibri"/>
              </a:rPr>
              <a:t> </a:t>
            </a:r>
            <a:r>
              <a:rPr sz="2400" dirty="0">
                <a:latin typeface="Calibri"/>
                <a:cs typeface="Calibri"/>
              </a:rPr>
              <a:t>including</a:t>
            </a:r>
            <a:r>
              <a:rPr sz="2400" spc="-25" dirty="0">
                <a:latin typeface="Calibri"/>
                <a:cs typeface="Calibri"/>
              </a:rPr>
              <a:t> </a:t>
            </a:r>
            <a:r>
              <a:rPr sz="2400" spc="-5" dirty="0">
                <a:latin typeface="Calibri"/>
                <a:cs typeface="Calibri"/>
              </a:rPr>
              <a:t>glands,</a:t>
            </a:r>
            <a:r>
              <a:rPr sz="2400" dirty="0">
                <a:latin typeface="Calibri"/>
                <a:cs typeface="Calibri"/>
              </a:rPr>
              <a:t> </a:t>
            </a:r>
            <a:r>
              <a:rPr sz="2400" spc="-45" dirty="0">
                <a:latin typeface="Calibri"/>
                <a:cs typeface="Calibri"/>
              </a:rPr>
              <a:t>hair,</a:t>
            </a:r>
            <a:r>
              <a:rPr sz="2400" spc="-15" dirty="0">
                <a:latin typeface="Calibri"/>
                <a:cs typeface="Calibri"/>
              </a:rPr>
              <a:t> </a:t>
            </a:r>
            <a:r>
              <a:rPr sz="2400" spc="-5" dirty="0">
                <a:latin typeface="Calibri"/>
                <a:cs typeface="Calibri"/>
              </a:rPr>
              <a:t>nails,</a:t>
            </a:r>
            <a:r>
              <a:rPr sz="2400" spc="-10" dirty="0">
                <a:latin typeface="Calibri"/>
                <a:cs typeface="Calibri"/>
              </a:rPr>
              <a:t> </a:t>
            </a:r>
            <a:r>
              <a:rPr sz="2400" dirty="0">
                <a:latin typeface="Calibri"/>
                <a:cs typeface="Calibri"/>
              </a:rPr>
              <a:t>and </a:t>
            </a:r>
            <a:r>
              <a:rPr sz="2400" spc="-10" dirty="0">
                <a:latin typeface="Calibri"/>
                <a:cs typeface="Calibri"/>
              </a:rPr>
              <a:t>mucosa, </a:t>
            </a:r>
            <a:r>
              <a:rPr sz="2400" spc="-5" dirty="0">
                <a:latin typeface="Calibri"/>
                <a:cs typeface="Calibri"/>
              </a:rPr>
              <a:t> </a:t>
            </a:r>
            <a:r>
              <a:rPr sz="2400" spc="-10" dirty="0">
                <a:latin typeface="Calibri"/>
                <a:cs typeface="Calibri"/>
              </a:rPr>
              <a:t>undergo numerous </a:t>
            </a:r>
            <a:r>
              <a:rPr sz="2400" spc="-5" dirty="0">
                <a:latin typeface="Calibri"/>
                <a:cs typeface="Calibri"/>
              </a:rPr>
              <a:t>changes during pregnancy </a:t>
            </a:r>
            <a:r>
              <a:rPr sz="2400" spc="-530" dirty="0">
                <a:latin typeface="Calibri"/>
                <a:cs typeface="Calibri"/>
              </a:rPr>
              <a:t> </a:t>
            </a:r>
            <a:r>
              <a:rPr sz="2400" dirty="0">
                <a:latin typeface="Calibri"/>
                <a:cs typeface="Calibri"/>
              </a:rPr>
              <a:t>and</a:t>
            </a:r>
            <a:r>
              <a:rPr sz="2400" spc="-10" dirty="0">
                <a:latin typeface="Calibri"/>
                <a:cs typeface="Calibri"/>
              </a:rPr>
              <a:t> </a:t>
            </a:r>
            <a:r>
              <a:rPr sz="2400" dirty="0">
                <a:latin typeface="Calibri"/>
                <a:cs typeface="Calibri"/>
              </a:rPr>
              <a:t>the </a:t>
            </a:r>
            <a:r>
              <a:rPr sz="2400" spc="-5" dirty="0">
                <a:latin typeface="Calibri"/>
                <a:cs typeface="Calibri"/>
              </a:rPr>
              <a:t>puerperium.</a:t>
            </a:r>
            <a:endParaRPr sz="2400">
              <a:latin typeface="Calibri"/>
              <a:cs typeface="Calibri"/>
            </a:endParaRPr>
          </a:p>
          <a:p>
            <a:pPr marL="241300" marR="575945" indent="-228600">
              <a:lnSpc>
                <a:spcPts val="2590"/>
              </a:lnSpc>
              <a:spcBef>
                <a:spcPts val="1050"/>
              </a:spcBef>
              <a:buFont typeface="Arial MT"/>
              <a:buChar char="•"/>
              <a:tabLst>
                <a:tab pos="241300" algn="l"/>
              </a:tabLst>
            </a:pPr>
            <a:r>
              <a:rPr sz="2400" spc="-5" dirty="0">
                <a:latin typeface="Calibri"/>
                <a:cs typeface="Calibri"/>
              </a:rPr>
              <a:t>Some </a:t>
            </a:r>
            <a:r>
              <a:rPr sz="2400" spc="-10" dirty="0">
                <a:latin typeface="Calibri"/>
                <a:cs typeface="Calibri"/>
              </a:rPr>
              <a:t>pre-existing </a:t>
            </a:r>
            <a:r>
              <a:rPr sz="2400" spc="-5" dirty="0">
                <a:latin typeface="Calibri"/>
                <a:cs typeface="Calibri"/>
              </a:rPr>
              <a:t>skin </a:t>
            </a:r>
            <a:r>
              <a:rPr sz="2400" spc="-10" dirty="0">
                <a:latin typeface="Calibri"/>
                <a:cs typeface="Calibri"/>
              </a:rPr>
              <a:t>conditions </a:t>
            </a:r>
            <a:r>
              <a:rPr sz="2400" spc="-5" dirty="0">
                <a:latin typeface="Calibri"/>
                <a:cs typeface="Calibri"/>
              </a:rPr>
              <a:t>such </a:t>
            </a:r>
            <a:r>
              <a:rPr sz="2400" dirty="0">
                <a:latin typeface="Calibri"/>
                <a:cs typeface="Calibri"/>
              </a:rPr>
              <a:t>as </a:t>
            </a:r>
            <a:r>
              <a:rPr sz="2400" spc="-530" dirty="0">
                <a:latin typeface="Calibri"/>
                <a:cs typeface="Calibri"/>
              </a:rPr>
              <a:t> </a:t>
            </a:r>
            <a:r>
              <a:rPr sz="2400" spc="-10" dirty="0">
                <a:solidFill>
                  <a:srgbClr val="FF0000"/>
                </a:solidFill>
                <a:latin typeface="Calibri"/>
                <a:cs typeface="Calibri"/>
              </a:rPr>
              <a:t>eczema</a:t>
            </a:r>
            <a:r>
              <a:rPr sz="2400" spc="-25" dirty="0">
                <a:solidFill>
                  <a:srgbClr val="FF0000"/>
                </a:solidFill>
                <a:latin typeface="Calibri"/>
                <a:cs typeface="Calibri"/>
              </a:rPr>
              <a:t> </a:t>
            </a:r>
            <a:r>
              <a:rPr sz="2400" spc="-5" dirty="0">
                <a:solidFill>
                  <a:srgbClr val="FF0000"/>
                </a:solidFill>
                <a:latin typeface="Calibri"/>
                <a:cs typeface="Calibri"/>
              </a:rPr>
              <a:t>or</a:t>
            </a:r>
            <a:r>
              <a:rPr sz="2400" spc="-10" dirty="0">
                <a:solidFill>
                  <a:srgbClr val="FF0000"/>
                </a:solidFill>
                <a:latin typeface="Calibri"/>
                <a:cs typeface="Calibri"/>
              </a:rPr>
              <a:t> </a:t>
            </a:r>
            <a:r>
              <a:rPr sz="2400" dirty="0">
                <a:solidFill>
                  <a:srgbClr val="FF0000"/>
                </a:solidFill>
                <a:latin typeface="Calibri"/>
                <a:cs typeface="Calibri"/>
              </a:rPr>
              <a:t>acne</a:t>
            </a:r>
            <a:r>
              <a:rPr sz="2400" spc="-15" dirty="0">
                <a:solidFill>
                  <a:srgbClr val="FF0000"/>
                </a:solidFill>
                <a:latin typeface="Calibri"/>
                <a:cs typeface="Calibri"/>
              </a:rPr>
              <a:t> worsen</a:t>
            </a:r>
            <a:r>
              <a:rPr sz="2400" spc="-10" dirty="0">
                <a:solidFill>
                  <a:srgbClr val="FF0000"/>
                </a:solidFill>
                <a:latin typeface="Calibri"/>
                <a:cs typeface="Calibri"/>
              </a:rPr>
              <a:t> </a:t>
            </a:r>
            <a:r>
              <a:rPr sz="2400" dirty="0">
                <a:solidFill>
                  <a:srgbClr val="FF0000"/>
                </a:solidFill>
                <a:latin typeface="Calibri"/>
                <a:cs typeface="Calibri"/>
              </a:rPr>
              <a:t>in</a:t>
            </a:r>
            <a:r>
              <a:rPr sz="2400" spc="-20" dirty="0">
                <a:solidFill>
                  <a:srgbClr val="FF0000"/>
                </a:solidFill>
                <a:latin typeface="Calibri"/>
                <a:cs typeface="Calibri"/>
              </a:rPr>
              <a:t> pregnancy</a:t>
            </a:r>
            <a:r>
              <a:rPr sz="2400" spc="-20" dirty="0">
                <a:latin typeface="Calibri"/>
                <a:cs typeface="Calibri"/>
              </a:rPr>
              <a:t>.</a:t>
            </a:r>
            <a:endParaRPr sz="2400">
              <a:latin typeface="Calibri"/>
              <a:cs typeface="Calibri"/>
            </a:endParaRPr>
          </a:p>
          <a:p>
            <a:pPr marL="241300" marR="686435" indent="-228600">
              <a:lnSpc>
                <a:spcPts val="2590"/>
              </a:lnSpc>
              <a:spcBef>
                <a:spcPts val="1000"/>
              </a:spcBef>
              <a:buFont typeface="Arial MT"/>
              <a:buChar char="•"/>
              <a:tabLst>
                <a:tab pos="241300" algn="l"/>
              </a:tabLst>
            </a:pPr>
            <a:r>
              <a:rPr sz="2400" b="1" spc="-20" dirty="0">
                <a:latin typeface="Calibri"/>
                <a:cs typeface="Calibri"/>
              </a:rPr>
              <a:t>Atopic </a:t>
            </a:r>
            <a:r>
              <a:rPr sz="2400" b="1" spc="-10" dirty="0">
                <a:latin typeface="Calibri"/>
                <a:cs typeface="Calibri"/>
              </a:rPr>
              <a:t>eczema </a:t>
            </a:r>
            <a:r>
              <a:rPr sz="2400" dirty="0">
                <a:latin typeface="Calibri"/>
                <a:cs typeface="Calibri"/>
              </a:rPr>
              <a:t>is a </a:t>
            </a:r>
            <a:r>
              <a:rPr sz="2400" spc="-10" dirty="0">
                <a:latin typeface="Calibri"/>
                <a:cs typeface="Calibri"/>
              </a:rPr>
              <a:t>common </a:t>
            </a:r>
            <a:r>
              <a:rPr sz="2400" spc="-5" dirty="0">
                <a:latin typeface="Calibri"/>
                <a:cs typeface="Calibri"/>
              </a:rPr>
              <a:t>pruritic skin </a:t>
            </a:r>
            <a:r>
              <a:rPr sz="2400" spc="-530" dirty="0">
                <a:latin typeface="Calibri"/>
                <a:cs typeface="Calibri"/>
              </a:rPr>
              <a:t> </a:t>
            </a:r>
            <a:r>
              <a:rPr sz="2400" spc="-10" dirty="0">
                <a:latin typeface="Calibri"/>
                <a:cs typeface="Calibri"/>
              </a:rPr>
              <a:t>condition </a:t>
            </a:r>
            <a:r>
              <a:rPr sz="2400" spc="-15" dirty="0">
                <a:latin typeface="Calibri"/>
                <a:cs typeface="Calibri"/>
              </a:rPr>
              <a:t>affecting </a:t>
            </a:r>
            <a:r>
              <a:rPr sz="2400" spc="-5" dirty="0">
                <a:latin typeface="Calibri"/>
                <a:cs typeface="Calibri"/>
              </a:rPr>
              <a:t>1–5% of </a:t>
            </a:r>
            <a:r>
              <a:rPr sz="2400" dirty="0">
                <a:latin typeface="Calibri"/>
                <a:cs typeface="Calibri"/>
              </a:rPr>
              <a:t>the </a:t>
            </a:r>
            <a:r>
              <a:rPr sz="2400" spc="-10" dirty="0">
                <a:latin typeface="Calibri"/>
                <a:cs typeface="Calibri"/>
              </a:rPr>
              <a:t>general </a:t>
            </a:r>
            <a:r>
              <a:rPr sz="2400" spc="-5" dirty="0">
                <a:latin typeface="Calibri"/>
                <a:cs typeface="Calibri"/>
              </a:rPr>
              <a:t> </a:t>
            </a:r>
            <a:r>
              <a:rPr sz="2400" spc="-10" dirty="0">
                <a:latin typeface="Calibri"/>
                <a:cs typeface="Calibri"/>
              </a:rPr>
              <a:t>population </a:t>
            </a:r>
            <a:r>
              <a:rPr sz="2400" dirty="0">
                <a:latin typeface="Calibri"/>
                <a:cs typeface="Calibri"/>
              </a:rPr>
              <a:t>and </a:t>
            </a:r>
            <a:r>
              <a:rPr sz="2400" spc="-5" dirty="0">
                <a:latin typeface="Calibri"/>
                <a:cs typeface="Calibri"/>
              </a:rPr>
              <a:t>causes </a:t>
            </a:r>
            <a:r>
              <a:rPr sz="2400" dirty="0">
                <a:latin typeface="Calibri"/>
                <a:cs typeface="Calibri"/>
              </a:rPr>
              <a:t>the </a:t>
            </a:r>
            <a:r>
              <a:rPr sz="2400" spc="-10" dirty="0">
                <a:solidFill>
                  <a:srgbClr val="FF0000"/>
                </a:solidFill>
                <a:latin typeface="Calibri"/>
                <a:cs typeface="Calibri"/>
              </a:rPr>
              <a:t>commonest </a:t>
            </a:r>
            <a:r>
              <a:rPr sz="2400" spc="-5" dirty="0">
                <a:solidFill>
                  <a:srgbClr val="FF0000"/>
                </a:solidFill>
                <a:latin typeface="Calibri"/>
                <a:cs typeface="Calibri"/>
              </a:rPr>
              <a:t> pregnancy </a:t>
            </a:r>
            <a:r>
              <a:rPr sz="2400" spc="-10" dirty="0">
                <a:solidFill>
                  <a:srgbClr val="FF0000"/>
                </a:solidFill>
                <a:latin typeface="Calibri"/>
                <a:cs typeface="Calibri"/>
              </a:rPr>
              <a:t>rash. </a:t>
            </a:r>
            <a:r>
              <a:rPr sz="2400" dirty="0">
                <a:latin typeface="Calibri"/>
                <a:cs typeface="Calibri"/>
              </a:rPr>
              <a:t>It </a:t>
            </a:r>
            <a:r>
              <a:rPr sz="2400" spc="-10" dirty="0">
                <a:latin typeface="Calibri"/>
                <a:cs typeface="Calibri"/>
              </a:rPr>
              <a:t>can </a:t>
            </a:r>
            <a:r>
              <a:rPr sz="2400" spc="-5" dirty="0">
                <a:latin typeface="Calibri"/>
                <a:cs typeface="Calibri"/>
              </a:rPr>
              <a:t>be </a:t>
            </a:r>
            <a:r>
              <a:rPr sz="2400" spc="-15" dirty="0">
                <a:latin typeface="Calibri"/>
                <a:cs typeface="Calibri"/>
              </a:rPr>
              <a:t>treated </a:t>
            </a:r>
            <a:r>
              <a:rPr sz="2400" dirty="0">
                <a:latin typeface="Calibri"/>
                <a:cs typeface="Calibri"/>
              </a:rPr>
              <a:t>with </a:t>
            </a:r>
            <a:r>
              <a:rPr sz="2400" spc="5" dirty="0">
                <a:latin typeface="Calibri"/>
                <a:cs typeface="Calibri"/>
              </a:rPr>
              <a:t> </a:t>
            </a:r>
            <a:r>
              <a:rPr sz="2400" spc="-5" dirty="0">
                <a:latin typeface="Calibri"/>
                <a:cs typeface="Calibri"/>
              </a:rPr>
              <a:t>emollients</a:t>
            </a:r>
            <a:r>
              <a:rPr sz="2400" spc="-25" dirty="0">
                <a:latin typeface="Calibri"/>
                <a:cs typeface="Calibri"/>
              </a:rPr>
              <a:t> </a:t>
            </a:r>
            <a:r>
              <a:rPr sz="2400" dirty="0">
                <a:latin typeface="Calibri"/>
                <a:cs typeface="Calibri"/>
              </a:rPr>
              <a:t>and </a:t>
            </a:r>
            <a:r>
              <a:rPr sz="2400" spc="-10" dirty="0">
                <a:latin typeface="Calibri"/>
                <a:cs typeface="Calibri"/>
              </a:rPr>
              <a:t>bath</a:t>
            </a:r>
            <a:r>
              <a:rPr sz="2400" spc="-5" dirty="0">
                <a:latin typeface="Calibri"/>
                <a:cs typeface="Calibri"/>
              </a:rPr>
              <a:t> additives</a:t>
            </a:r>
            <a:endParaRPr sz="2400">
              <a:latin typeface="Calibri"/>
              <a:cs typeface="Calibri"/>
            </a:endParaRPr>
          </a:p>
          <a:p>
            <a:pPr marL="241300" marR="21590" indent="-228600">
              <a:lnSpc>
                <a:spcPts val="2590"/>
              </a:lnSpc>
              <a:spcBef>
                <a:spcPts val="1010"/>
              </a:spcBef>
              <a:buFont typeface="Arial MT"/>
              <a:buChar char="•"/>
              <a:tabLst>
                <a:tab pos="309245" algn="l"/>
                <a:tab pos="309880" algn="l"/>
              </a:tabLst>
            </a:pPr>
            <a:r>
              <a:rPr dirty="0"/>
              <a:t>	</a:t>
            </a:r>
            <a:r>
              <a:rPr sz="2400" spc="-15" dirty="0">
                <a:latin typeface="Calibri"/>
                <a:cs typeface="Calibri"/>
              </a:rPr>
              <a:t>Oral </a:t>
            </a:r>
            <a:r>
              <a:rPr sz="2400" spc="-5" dirty="0">
                <a:latin typeface="Calibri"/>
                <a:cs typeface="Calibri"/>
              </a:rPr>
              <a:t>or </a:t>
            </a:r>
            <a:r>
              <a:rPr sz="2400" spc="-10" dirty="0">
                <a:latin typeface="Calibri"/>
                <a:cs typeface="Calibri"/>
              </a:rPr>
              <a:t>topical erythromycin can </a:t>
            </a:r>
            <a:r>
              <a:rPr sz="2400" spc="-5" dirty="0">
                <a:latin typeface="Calibri"/>
                <a:cs typeface="Calibri"/>
              </a:rPr>
              <a:t>be used, but </a:t>
            </a:r>
            <a:r>
              <a:rPr sz="2400" spc="-530" dirty="0">
                <a:latin typeface="Calibri"/>
                <a:cs typeface="Calibri"/>
              </a:rPr>
              <a:t> </a:t>
            </a:r>
            <a:r>
              <a:rPr sz="2400" spc="-10" dirty="0">
                <a:latin typeface="Calibri"/>
                <a:cs typeface="Calibri"/>
              </a:rPr>
              <a:t>retinoids</a:t>
            </a:r>
            <a:r>
              <a:rPr sz="2400" dirty="0">
                <a:latin typeface="Calibri"/>
                <a:cs typeface="Calibri"/>
              </a:rPr>
              <a:t> </a:t>
            </a:r>
            <a:r>
              <a:rPr sz="2400" spc="-15" dirty="0">
                <a:latin typeface="Calibri"/>
                <a:cs typeface="Calibri"/>
              </a:rPr>
              <a:t>are</a:t>
            </a:r>
            <a:r>
              <a:rPr sz="2400" dirty="0">
                <a:latin typeface="Calibri"/>
                <a:cs typeface="Calibri"/>
              </a:rPr>
              <a:t> </a:t>
            </a:r>
            <a:r>
              <a:rPr sz="2400" spc="-15" dirty="0">
                <a:latin typeface="Calibri"/>
                <a:cs typeface="Calibri"/>
              </a:rPr>
              <a:t>contraindicated.</a:t>
            </a:r>
            <a:endParaRPr sz="2400">
              <a:latin typeface="Calibri"/>
              <a:cs typeface="Calibri"/>
            </a:endParaRPr>
          </a:p>
        </p:txBody>
      </p:sp>
      <p:pic>
        <p:nvPicPr>
          <p:cNvPr id="5" name="object 5"/>
          <p:cNvPicPr/>
          <p:nvPr/>
        </p:nvPicPr>
        <p:blipFill>
          <a:blip r:embed="rId2" cstate="print"/>
          <a:stretch>
            <a:fillRect/>
          </a:stretch>
        </p:blipFill>
        <p:spPr>
          <a:xfrm>
            <a:off x="6725411" y="155447"/>
            <a:ext cx="4811267" cy="6483096"/>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1185" y="355803"/>
            <a:ext cx="10854690" cy="1242695"/>
          </a:xfrm>
          <a:prstGeom prst="rect">
            <a:avLst/>
          </a:prstGeom>
        </p:spPr>
        <p:txBody>
          <a:bodyPr vert="horz" wrap="square" lIns="0" tIns="59055" rIns="0" bIns="0" rtlCol="0">
            <a:spAutoFit/>
          </a:bodyPr>
          <a:lstStyle/>
          <a:p>
            <a:pPr marL="756285" marR="5080" indent="-744220">
              <a:lnSpc>
                <a:spcPct val="91600"/>
              </a:lnSpc>
              <a:spcBef>
                <a:spcPts val="465"/>
              </a:spcBef>
              <a:tabLst>
                <a:tab pos="756285" algn="l"/>
              </a:tabLst>
            </a:pPr>
            <a:r>
              <a:rPr sz="3600" b="1" spc="-5" dirty="0">
                <a:solidFill>
                  <a:srgbClr val="000000"/>
                </a:solidFill>
                <a:latin typeface="Calibri"/>
                <a:cs typeface="Calibri"/>
              </a:rPr>
              <a:t>1.	</a:t>
            </a:r>
            <a:r>
              <a:rPr sz="3600" b="1" u="heavy" dirty="0">
                <a:solidFill>
                  <a:srgbClr val="000000"/>
                </a:solidFill>
                <a:uFill>
                  <a:solidFill>
                    <a:srgbClr val="000000"/>
                  </a:solidFill>
                </a:uFill>
                <a:latin typeface="Calibri"/>
                <a:cs typeface="Calibri"/>
              </a:rPr>
              <a:t>Skin:</a:t>
            </a:r>
            <a:r>
              <a:rPr sz="3600" b="1" u="heavy" spc="90" dirty="0">
                <a:solidFill>
                  <a:srgbClr val="000000"/>
                </a:solidFill>
                <a:uFill>
                  <a:solidFill>
                    <a:srgbClr val="000000"/>
                  </a:solidFill>
                </a:uFill>
                <a:latin typeface="Calibri"/>
                <a:cs typeface="Calibri"/>
              </a:rPr>
              <a:t> </a:t>
            </a:r>
            <a:r>
              <a:rPr sz="2400" spc="-5" dirty="0">
                <a:solidFill>
                  <a:srgbClr val="000000"/>
                </a:solidFill>
                <a:latin typeface="Calibri"/>
                <a:cs typeface="Calibri"/>
              </a:rPr>
              <a:t>The</a:t>
            </a:r>
            <a:r>
              <a:rPr sz="2400" spc="5" dirty="0">
                <a:solidFill>
                  <a:srgbClr val="000000"/>
                </a:solidFill>
                <a:latin typeface="Calibri"/>
                <a:cs typeface="Calibri"/>
              </a:rPr>
              <a:t> </a:t>
            </a:r>
            <a:r>
              <a:rPr sz="2400" spc="-15" dirty="0">
                <a:solidFill>
                  <a:srgbClr val="000000"/>
                </a:solidFill>
                <a:latin typeface="Calibri"/>
                <a:cs typeface="Calibri"/>
              </a:rPr>
              <a:t>overall</a:t>
            </a:r>
            <a:r>
              <a:rPr sz="2400" spc="5" dirty="0">
                <a:solidFill>
                  <a:srgbClr val="000000"/>
                </a:solidFill>
                <a:latin typeface="Calibri"/>
                <a:cs typeface="Calibri"/>
              </a:rPr>
              <a:t> </a:t>
            </a:r>
            <a:r>
              <a:rPr sz="2400" spc="-5" dirty="0">
                <a:solidFill>
                  <a:srgbClr val="000000"/>
                </a:solidFill>
                <a:latin typeface="Calibri"/>
                <a:cs typeface="Calibri"/>
              </a:rPr>
              <a:t>clinical</a:t>
            </a:r>
            <a:r>
              <a:rPr sz="2400" spc="-25" dirty="0">
                <a:solidFill>
                  <a:srgbClr val="000000"/>
                </a:solidFill>
                <a:latin typeface="Calibri"/>
                <a:cs typeface="Calibri"/>
              </a:rPr>
              <a:t> </a:t>
            </a:r>
            <a:r>
              <a:rPr sz="2400" spc="-5" dirty="0">
                <a:solidFill>
                  <a:srgbClr val="000000"/>
                </a:solidFill>
                <a:latin typeface="Calibri"/>
                <a:cs typeface="Calibri"/>
              </a:rPr>
              <a:t>appearance of</a:t>
            </a:r>
            <a:r>
              <a:rPr sz="2400" dirty="0">
                <a:solidFill>
                  <a:srgbClr val="000000"/>
                </a:solidFill>
                <a:latin typeface="Calibri"/>
                <a:cs typeface="Calibri"/>
              </a:rPr>
              <a:t> </a:t>
            </a:r>
            <a:r>
              <a:rPr sz="2400" spc="-5" dirty="0">
                <a:solidFill>
                  <a:srgbClr val="000000"/>
                </a:solidFill>
                <a:latin typeface="Calibri"/>
                <a:cs typeface="Calibri"/>
              </a:rPr>
              <a:t>skin</a:t>
            </a:r>
            <a:r>
              <a:rPr sz="2400" spc="-15" dirty="0">
                <a:solidFill>
                  <a:srgbClr val="000000"/>
                </a:solidFill>
                <a:latin typeface="Calibri"/>
                <a:cs typeface="Calibri"/>
              </a:rPr>
              <a:t> </a:t>
            </a:r>
            <a:r>
              <a:rPr sz="2400" dirty="0">
                <a:solidFill>
                  <a:srgbClr val="000000"/>
                </a:solidFill>
                <a:latin typeface="Calibri"/>
                <a:cs typeface="Calibri"/>
              </a:rPr>
              <a:t>is</a:t>
            </a:r>
            <a:r>
              <a:rPr sz="2400" spc="5" dirty="0">
                <a:solidFill>
                  <a:srgbClr val="000000"/>
                </a:solidFill>
                <a:latin typeface="Calibri"/>
                <a:cs typeface="Calibri"/>
              </a:rPr>
              <a:t> </a:t>
            </a:r>
            <a:r>
              <a:rPr sz="2400" spc="-15" dirty="0">
                <a:solidFill>
                  <a:srgbClr val="000000"/>
                </a:solidFill>
                <a:latin typeface="Calibri"/>
                <a:cs typeface="Calibri"/>
              </a:rPr>
              <a:t>related</a:t>
            </a:r>
            <a:r>
              <a:rPr sz="2400" spc="5" dirty="0">
                <a:solidFill>
                  <a:srgbClr val="000000"/>
                </a:solidFill>
                <a:latin typeface="Calibri"/>
                <a:cs typeface="Calibri"/>
              </a:rPr>
              <a:t> </a:t>
            </a:r>
            <a:r>
              <a:rPr sz="2400" spc="-15" dirty="0">
                <a:solidFill>
                  <a:srgbClr val="000000"/>
                </a:solidFill>
                <a:latin typeface="Calibri"/>
                <a:cs typeface="Calibri"/>
              </a:rPr>
              <a:t>to</a:t>
            </a:r>
            <a:r>
              <a:rPr sz="2400" spc="-20" dirty="0">
                <a:solidFill>
                  <a:srgbClr val="000000"/>
                </a:solidFill>
                <a:latin typeface="Calibri"/>
                <a:cs typeface="Calibri"/>
              </a:rPr>
              <a:t> </a:t>
            </a:r>
            <a:r>
              <a:rPr sz="2400" spc="-10" dirty="0">
                <a:solidFill>
                  <a:srgbClr val="000000"/>
                </a:solidFill>
                <a:latin typeface="Calibri"/>
                <a:cs typeface="Calibri"/>
              </a:rPr>
              <a:t>pigmentation,</a:t>
            </a:r>
            <a:r>
              <a:rPr sz="2400" spc="-15" dirty="0">
                <a:solidFill>
                  <a:srgbClr val="000000"/>
                </a:solidFill>
                <a:latin typeface="Calibri"/>
                <a:cs typeface="Calibri"/>
              </a:rPr>
              <a:t> </a:t>
            </a:r>
            <a:r>
              <a:rPr sz="2400" spc="-5" dirty="0">
                <a:solidFill>
                  <a:srgbClr val="000000"/>
                </a:solidFill>
                <a:latin typeface="Calibri"/>
                <a:cs typeface="Calibri"/>
              </a:rPr>
              <a:t>glands, </a:t>
            </a:r>
            <a:r>
              <a:rPr sz="2400" dirty="0">
                <a:solidFill>
                  <a:srgbClr val="000000"/>
                </a:solidFill>
                <a:latin typeface="Calibri"/>
                <a:cs typeface="Calibri"/>
              </a:rPr>
              <a:t> </a:t>
            </a:r>
            <a:r>
              <a:rPr sz="2400" spc="-10" dirty="0">
                <a:solidFill>
                  <a:srgbClr val="000000"/>
                </a:solidFill>
                <a:latin typeface="Calibri"/>
                <a:cs typeface="Calibri"/>
              </a:rPr>
              <a:t>vasculature,</a:t>
            </a:r>
            <a:r>
              <a:rPr sz="2400" spc="5" dirty="0">
                <a:solidFill>
                  <a:srgbClr val="000000"/>
                </a:solidFill>
                <a:latin typeface="Calibri"/>
                <a:cs typeface="Calibri"/>
              </a:rPr>
              <a:t> </a:t>
            </a:r>
            <a:r>
              <a:rPr sz="2400" dirty="0">
                <a:solidFill>
                  <a:srgbClr val="000000"/>
                </a:solidFill>
                <a:latin typeface="Calibri"/>
                <a:cs typeface="Calibri"/>
              </a:rPr>
              <a:t>and</a:t>
            </a:r>
            <a:r>
              <a:rPr sz="2400" spc="5" dirty="0">
                <a:solidFill>
                  <a:srgbClr val="000000"/>
                </a:solidFill>
                <a:latin typeface="Calibri"/>
                <a:cs typeface="Calibri"/>
              </a:rPr>
              <a:t> </a:t>
            </a:r>
            <a:r>
              <a:rPr sz="2400" spc="-10" dirty="0">
                <a:solidFill>
                  <a:srgbClr val="000000"/>
                </a:solidFill>
                <a:latin typeface="Calibri"/>
                <a:cs typeface="Calibri"/>
              </a:rPr>
              <a:t>connective</a:t>
            </a:r>
            <a:r>
              <a:rPr sz="2400" spc="5" dirty="0">
                <a:solidFill>
                  <a:srgbClr val="000000"/>
                </a:solidFill>
                <a:latin typeface="Calibri"/>
                <a:cs typeface="Calibri"/>
              </a:rPr>
              <a:t> </a:t>
            </a:r>
            <a:r>
              <a:rPr sz="2400" dirty="0">
                <a:solidFill>
                  <a:srgbClr val="000000"/>
                </a:solidFill>
                <a:latin typeface="Calibri"/>
                <a:cs typeface="Calibri"/>
              </a:rPr>
              <a:t>tissue.</a:t>
            </a:r>
            <a:r>
              <a:rPr sz="2400" spc="-15" dirty="0">
                <a:solidFill>
                  <a:srgbClr val="000000"/>
                </a:solidFill>
                <a:latin typeface="Calibri"/>
                <a:cs typeface="Calibri"/>
              </a:rPr>
              <a:t> </a:t>
            </a:r>
            <a:r>
              <a:rPr sz="2400" spc="-5" dirty="0">
                <a:solidFill>
                  <a:srgbClr val="000000"/>
                </a:solidFill>
                <a:latin typeface="Calibri"/>
                <a:cs typeface="Calibri"/>
              </a:rPr>
              <a:t>Cutaneous</a:t>
            </a:r>
            <a:r>
              <a:rPr sz="2400" spc="-15" dirty="0">
                <a:solidFill>
                  <a:srgbClr val="000000"/>
                </a:solidFill>
                <a:latin typeface="Calibri"/>
                <a:cs typeface="Calibri"/>
              </a:rPr>
              <a:t> </a:t>
            </a:r>
            <a:r>
              <a:rPr sz="2400" spc="-5" dirty="0">
                <a:solidFill>
                  <a:srgbClr val="000000"/>
                </a:solidFill>
                <a:latin typeface="Calibri"/>
                <a:cs typeface="Calibri"/>
              </a:rPr>
              <a:t>changes</a:t>
            </a:r>
            <a:r>
              <a:rPr sz="2400" spc="5" dirty="0">
                <a:solidFill>
                  <a:srgbClr val="000000"/>
                </a:solidFill>
                <a:latin typeface="Calibri"/>
                <a:cs typeface="Calibri"/>
              </a:rPr>
              <a:t> </a:t>
            </a:r>
            <a:r>
              <a:rPr sz="2400" spc="-5" dirty="0">
                <a:solidFill>
                  <a:srgbClr val="000000"/>
                </a:solidFill>
                <a:latin typeface="Calibri"/>
                <a:cs typeface="Calibri"/>
              </a:rPr>
              <a:t>during</a:t>
            </a:r>
            <a:r>
              <a:rPr sz="2400" spc="5" dirty="0">
                <a:solidFill>
                  <a:srgbClr val="000000"/>
                </a:solidFill>
                <a:latin typeface="Calibri"/>
                <a:cs typeface="Calibri"/>
              </a:rPr>
              <a:t> </a:t>
            </a:r>
            <a:r>
              <a:rPr sz="2400" spc="-5" dirty="0">
                <a:solidFill>
                  <a:srgbClr val="000000"/>
                </a:solidFill>
                <a:latin typeface="Calibri"/>
                <a:cs typeface="Calibri"/>
              </a:rPr>
              <a:t>pregnancy </a:t>
            </a:r>
            <a:r>
              <a:rPr sz="2400" spc="-10" dirty="0">
                <a:solidFill>
                  <a:srgbClr val="000000"/>
                </a:solidFill>
                <a:latin typeface="Calibri"/>
                <a:cs typeface="Calibri"/>
              </a:rPr>
              <a:t>are</a:t>
            </a:r>
            <a:r>
              <a:rPr sz="2400" spc="5" dirty="0">
                <a:solidFill>
                  <a:srgbClr val="000000"/>
                </a:solidFill>
                <a:latin typeface="Calibri"/>
                <a:cs typeface="Calibri"/>
              </a:rPr>
              <a:t> </a:t>
            </a:r>
            <a:r>
              <a:rPr sz="2400" spc="-5" dirty="0">
                <a:solidFill>
                  <a:srgbClr val="000000"/>
                </a:solidFill>
                <a:latin typeface="Calibri"/>
                <a:cs typeface="Calibri"/>
              </a:rPr>
              <a:t>best </a:t>
            </a:r>
            <a:r>
              <a:rPr sz="2400" spc="-525" dirty="0">
                <a:solidFill>
                  <a:srgbClr val="000000"/>
                </a:solidFill>
                <a:latin typeface="Calibri"/>
                <a:cs typeface="Calibri"/>
              </a:rPr>
              <a:t> </a:t>
            </a:r>
            <a:r>
              <a:rPr sz="2400" spc="-10" dirty="0">
                <a:solidFill>
                  <a:srgbClr val="000000"/>
                </a:solidFill>
                <a:latin typeface="Calibri"/>
                <a:cs typeface="Calibri"/>
              </a:rPr>
              <a:t>understood</a:t>
            </a:r>
            <a:r>
              <a:rPr sz="2400" spc="-5" dirty="0">
                <a:solidFill>
                  <a:srgbClr val="000000"/>
                </a:solidFill>
                <a:latin typeface="Calibri"/>
                <a:cs typeface="Calibri"/>
              </a:rPr>
              <a:t> </a:t>
            </a:r>
            <a:r>
              <a:rPr sz="2400" spc="-10" dirty="0">
                <a:solidFill>
                  <a:srgbClr val="000000"/>
                </a:solidFill>
                <a:latin typeface="Calibri"/>
                <a:cs typeface="Calibri"/>
              </a:rPr>
              <a:t>by</a:t>
            </a:r>
            <a:r>
              <a:rPr sz="2400" dirty="0">
                <a:solidFill>
                  <a:srgbClr val="000000"/>
                </a:solidFill>
                <a:latin typeface="Calibri"/>
                <a:cs typeface="Calibri"/>
              </a:rPr>
              <a:t> </a:t>
            </a:r>
            <a:r>
              <a:rPr sz="2400" spc="-10" dirty="0">
                <a:solidFill>
                  <a:srgbClr val="000000"/>
                </a:solidFill>
                <a:latin typeface="Calibri"/>
                <a:cs typeface="Calibri"/>
              </a:rPr>
              <a:t>examining</a:t>
            </a:r>
            <a:r>
              <a:rPr sz="2400" spc="-20" dirty="0">
                <a:solidFill>
                  <a:srgbClr val="000000"/>
                </a:solidFill>
                <a:latin typeface="Calibri"/>
                <a:cs typeface="Calibri"/>
              </a:rPr>
              <a:t> </a:t>
            </a:r>
            <a:r>
              <a:rPr sz="2400" dirty="0">
                <a:solidFill>
                  <a:srgbClr val="000000"/>
                </a:solidFill>
                <a:latin typeface="Calibri"/>
                <a:cs typeface="Calibri"/>
              </a:rPr>
              <a:t>each</a:t>
            </a:r>
            <a:r>
              <a:rPr sz="2400" spc="10" dirty="0">
                <a:solidFill>
                  <a:srgbClr val="000000"/>
                </a:solidFill>
                <a:latin typeface="Calibri"/>
                <a:cs typeface="Calibri"/>
              </a:rPr>
              <a:t> </a:t>
            </a:r>
            <a:r>
              <a:rPr sz="2400" spc="-5" dirty="0">
                <a:solidFill>
                  <a:srgbClr val="000000"/>
                </a:solidFill>
                <a:latin typeface="Calibri"/>
                <a:cs typeface="Calibri"/>
              </a:rPr>
              <a:t>of these </a:t>
            </a:r>
            <a:r>
              <a:rPr sz="2400" spc="-15" dirty="0">
                <a:solidFill>
                  <a:srgbClr val="000000"/>
                </a:solidFill>
                <a:latin typeface="Calibri"/>
                <a:cs typeface="Calibri"/>
              </a:rPr>
              <a:t>different</a:t>
            </a:r>
            <a:r>
              <a:rPr sz="2400" spc="10" dirty="0">
                <a:solidFill>
                  <a:srgbClr val="000000"/>
                </a:solidFill>
                <a:latin typeface="Calibri"/>
                <a:cs typeface="Calibri"/>
              </a:rPr>
              <a:t> </a:t>
            </a:r>
            <a:r>
              <a:rPr sz="2400" dirty="0">
                <a:solidFill>
                  <a:srgbClr val="000000"/>
                </a:solidFill>
                <a:latin typeface="Calibri"/>
                <a:cs typeface="Calibri"/>
              </a:rPr>
              <a:t>aspects</a:t>
            </a:r>
            <a:r>
              <a:rPr sz="2400" spc="-15" dirty="0">
                <a:solidFill>
                  <a:srgbClr val="000000"/>
                </a:solidFill>
                <a:latin typeface="Calibri"/>
                <a:cs typeface="Calibri"/>
              </a:rPr>
              <a:t> </a:t>
            </a:r>
            <a:r>
              <a:rPr sz="2400" spc="-5" dirty="0">
                <a:solidFill>
                  <a:srgbClr val="000000"/>
                </a:solidFill>
                <a:latin typeface="Calibri"/>
                <a:cs typeface="Calibri"/>
              </a:rPr>
              <a:t>of skin </a:t>
            </a:r>
            <a:r>
              <a:rPr sz="2400" spc="-20" dirty="0">
                <a:solidFill>
                  <a:srgbClr val="000000"/>
                </a:solidFill>
                <a:latin typeface="Calibri"/>
                <a:cs typeface="Calibri"/>
              </a:rPr>
              <a:t>structure</a:t>
            </a:r>
            <a:r>
              <a:rPr sz="2000" spc="-20" dirty="0">
                <a:solidFill>
                  <a:srgbClr val="000000"/>
                </a:solidFill>
              </a:rPr>
              <a:t>.</a:t>
            </a:r>
            <a:endParaRPr sz="2000">
              <a:latin typeface="Calibri"/>
              <a:cs typeface="Calibri"/>
            </a:endParaRPr>
          </a:p>
        </p:txBody>
      </p:sp>
      <p:sp>
        <p:nvSpPr>
          <p:cNvPr id="3" name="object 3"/>
          <p:cNvSpPr txBox="1"/>
          <p:nvPr/>
        </p:nvSpPr>
        <p:spPr>
          <a:xfrm>
            <a:off x="466445" y="1786629"/>
            <a:ext cx="6037580" cy="4495800"/>
          </a:xfrm>
          <a:prstGeom prst="rect">
            <a:avLst/>
          </a:prstGeom>
        </p:spPr>
        <p:txBody>
          <a:bodyPr vert="horz" wrap="square" lIns="0" tIns="186690" rIns="0" bIns="0" rtlCol="0">
            <a:spAutoFit/>
          </a:bodyPr>
          <a:lstStyle/>
          <a:p>
            <a:pPr marL="465455" indent="-453390">
              <a:lnSpc>
                <a:spcPct val="100000"/>
              </a:lnSpc>
              <a:spcBef>
                <a:spcPts val="1470"/>
              </a:spcBef>
              <a:buSzPct val="97500"/>
              <a:buFont typeface="Wingdings"/>
              <a:buChar char=""/>
              <a:tabLst>
                <a:tab pos="466090" algn="l"/>
              </a:tabLst>
            </a:pPr>
            <a:r>
              <a:rPr sz="4000" spc="-10" dirty="0">
                <a:solidFill>
                  <a:srgbClr val="FF0000"/>
                </a:solidFill>
                <a:latin typeface="Calibri"/>
                <a:cs typeface="Calibri"/>
              </a:rPr>
              <a:t>Hyperpigmentation:</a:t>
            </a:r>
            <a:endParaRPr sz="4000">
              <a:latin typeface="Calibri"/>
              <a:cs typeface="Calibri"/>
            </a:endParaRPr>
          </a:p>
          <a:p>
            <a:pPr marL="12700" marR="481965">
              <a:lnSpc>
                <a:spcPts val="2590"/>
              </a:lnSpc>
              <a:spcBef>
                <a:spcPts val="1150"/>
              </a:spcBef>
            </a:pPr>
            <a:r>
              <a:rPr sz="2400" b="1" spc="-10" dirty="0">
                <a:latin typeface="Calibri"/>
                <a:cs typeface="Calibri"/>
              </a:rPr>
              <a:t>Changes </a:t>
            </a:r>
            <a:r>
              <a:rPr sz="2400" b="1" dirty="0">
                <a:latin typeface="Calibri"/>
                <a:cs typeface="Calibri"/>
              </a:rPr>
              <a:t>in </a:t>
            </a:r>
            <a:r>
              <a:rPr sz="2400" b="1" spc="-10" dirty="0">
                <a:latin typeface="Calibri"/>
                <a:cs typeface="Calibri"/>
              </a:rPr>
              <a:t>pregnancy </a:t>
            </a:r>
            <a:r>
              <a:rPr sz="2400" dirty="0">
                <a:latin typeface="Calibri"/>
                <a:cs typeface="Calibri"/>
              </a:rPr>
              <a:t>– </a:t>
            </a:r>
            <a:r>
              <a:rPr sz="2400" spc="-5" dirty="0">
                <a:latin typeface="Calibri"/>
                <a:cs typeface="Calibri"/>
              </a:rPr>
              <a:t>Almost </a:t>
            </a:r>
            <a:r>
              <a:rPr sz="2400" dirty="0">
                <a:latin typeface="Calibri"/>
                <a:cs typeface="Calibri"/>
              </a:rPr>
              <a:t>all </a:t>
            </a:r>
            <a:r>
              <a:rPr sz="2400" spc="-10" dirty="0">
                <a:latin typeface="Calibri"/>
                <a:cs typeface="Calibri"/>
              </a:rPr>
              <a:t>pregnant </a:t>
            </a:r>
            <a:r>
              <a:rPr sz="2400" spc="-5" dirty="0">
                <a:latin typeface="Calibri"/>
                <a:cs typeface="Calibri"/>
              </a:rPr>
              <a:t> people</a:t>
            </a:r>
            <a:r>
              <a:rPr sz="2400" spc="-10" dirty="0">
                <a:latin typeface="Calibri"/>
                <a:cs typeface="Calibri"/>
              </a:rPr>
              <a:t> develop</a:t>
            </a:r>
            <a:r>
              <a:rPr sz="2400" spc="15" dirty="0">
                <a:latin typeface="Calibri"/>
                <a:cs typeface="Calibri"/>
              </a:rPr>
              <a:t> </a:t>
            </a:r>
            <a:r>
              <a:rPr sz="2400" spc="-5" dirty="0">
                <a:solidFill>
                  <a:srgbClr val="006FC0"/>
                </a:solidFill>
                <a:latin typeface="Calibri"/>
                <a:cs typeface="Calibri"/>
              </a:rPr>
              <a:t>increased</a:t>
            </a:r>
            <a:r>
              <a:rPr sz="2400" spc="-10" dirty="0">
                <a:solidFill>
                  <a:srgbClr val="006FC0"/>
                </a:solidFill>
                <a:latin typeface="Calibri"/>
                <a:cs typeface="Calibri"/>
              </a:rPr>
              <a:t> </a:t>
            </a:r>
            <a:r>
              <a:rPr sz="2400" spc="-5" dirty="0">
                <a:solidFill>
                  <a:srgbClr val="006FC0"/>
                </a:solidFill>
                <a:latin typeface="Calibri"/>
                <a:cs typeface="Calibri"/>
              </a:rPr>
              <a:t>skin</a:t>
            </a:r>
            <a:r>
              <a:rPr sz="2400" spc="-25" dirty="0">
                <a:solidFill>
                  <a:srgbClr val="006FC0"/>
                </a:solidFill>
                <a:latin typeface="Calibri"/>
                <a:cs typeface="Calibri"/>
              </a:rPr>
              <a:t> </a:t>
            </a:r>
            <a:r>
              <a:rPr sz="2400" spc="-10" dirty="0">
                <a:solidFill>
                  <a:srgbClr val="006FC0"/>
                </a:solidFill>
                <a:latin typeface="Calibri"/>
                <a:cs typeface="Calibri"/>
              </a:rPr>
              <a:t>pigmentation</a:t>
            </a:r>
            <a:r>
              <a:rPr sz="2400" spc="-10" dirty="0">
                <a:latin typeface="Calibri"/>
                <a:cs typeface="Calibri"/>
              </a:rPr>
              <a:t>.</a:t>
            </a:r>
            <a:endParaRPr sz="2400">
              <a:latin typeface="Calibri"/>
              <a:cs typeface="Calibri"/>
            </a:endParaRPr>
          </a:p>
          <a:p>
            <a:pPr marL="241300" marR="177165" indent="-228600">
              <a:lnSpc>
                <a:spcPct val="90000"/>
              </a:lnSpc>
              <a:spcBef>
                <a:spcPts val="960"/>
              </a:spcBef>
              <a:buFont typeface="Arial MT"/>
              <a:buChar char="•"/>
              <a:tabLst>
                <a:tab pos="309245" algn="l"/>
                <a:tab pos="309880" algn="l"/>
              </a:tabLst>
            </a:pPr>
            <a:r>
              <a:rPr dirty="0"/>
              <a:t>	</a:t>
            </a:r>
            <a:r>
              <a:rPr sz="2400" spc="-5" dirty="0">
                <a:latin typeface="Calibri"/>
                <a:cs typeface="Calibri"/>
              </a:rPr>
              <a:t>The increased </a:t>
            </a:r>
            <a:r>
              <a:rPr sz="2400" spc="-10" dirty="0">
                <a:latin typeface="Calibri"/>
                <a:cs typeface="Calibri"/>
              </a:rPr>
              <a:t>pigmentation </a:t>
            </a:r>
            <a:r>
              <a:rPr sz="2400" spc="-5" dirty="0">
                <a:latin typeface="Calibri"/>
                <a:cs typeface="Calibri"/>
              </a:rPr>
              <a:t>usually </a:t>
            </a:r>
            <a:r>
              <a:rPr sz="2400" spc="-10" dirty="0">
                <a:latin typeface="Calibri"/>
                <a:cs typeface="Calibri"/>
              </a:rPr>
              <a:t>occurs </a:t>
            </a:r>
            <a:r>
              <a:rPr sz="2400" dirty="0">
                <a:latin typeface="Calibri"/>
                <a:cs typeface="Calibri"/>
              </a:rPr>
              <a:t>in </a:t>
            </a:r>
            <a:r>
              <a:rPr sz="2400" spc="-530" dirty="0">
                <a:latin typeface="Calibri"/>
                <a:cs typeface="Calibri"/>
              </a:rPr>
              <a:t> </a:t>
            </a:r>
            <a:r>
              <a:rPr sz="2400" spc="-10" dirty="0">
                <a:latin typeface="Calibri"/>
                <a:cs typeface="Calibri"/>
              </a:rPr>
              <a:t>discrete, localized </a:t>
            </a:r>
            <a:r>
              <a:rPr sz="2400" spc="-5" dirty="0">
                <a:latin typeface="Calibri"/>
                <a:cs typeface="Calibri"/>
              </a:rPr>
              <a:t>areas, </a:t>
            </a:r>
            <a:r>
              <a:rPr sz="2400" spc="-10" dirty="0">
                <a:latin typeface="Calibri"/>
                <a:cs typeface="Calibri"/>
              </a:rPr>
              <a:t>possibly </a:t>
            </a:r>
            <a:r>
              <a:rPr sz="2400" spc="-5" dirty="0">
                <a:latin typeface="Calibri"/>
                <a:cs typeface="Calibri"/>
              </a:rPr>
              <a:t>because of </a:t>
            </a:r>
            <a:r>
              <a:rPr sz="2400" dirty="0">
                <a:latin typeface="Calibri"/>
                <a:cs typeface="Calibri"/>
              </a:rPr>
              <a:t> </a:t>
            </a:r>
            <a:r>
              <a:rPr sz="2400" spc="-5" dirty="0">
                <a:latin typeface="Calibri"/>
                <a:cs typeface="Calibri"/>
              </a:rPr>
              <a:t>regional </a:t>
            </a:r>
            <a:r>
              <a:rPr sz="2400" spc="-15" dirty="0">
                <a:latin typeface="Calibri"/>
                <a:cs typeface="Calibri"/>
              </a:rPr>
              <a:t>differences </a:t>
            </a:r>
            <a:r>
              <a:rPr sz="2400" dirty="0">
                <a:latin typeface="Calibri"/>
                <a:cs typeface="Calibri"/>
              </a:rPr>
              <a:t>in </a:t>
            </a:r>
            <a:r>
              <a:rPr sz="2400" spc="-5" dirty="0">
                <a:latin typeface="Calibri"/>
                <a:cs typeface="Calibri"/>
              </a:rPr>
              <a:t>melanocyte density </a:t>
            </a:r>
            <a:r>
              <a:rPr sz="2400" dirty="0">
                <a:latin typeface="Calibri"/>
                <a:cs typeface="Calibri"/>
              </a:rPr>
              <a:t> within</a:t>
            </a:r>
            <a:r>
              <a:rPr sz="2400" spc="-20" dirty="0">
                <a:latin typeface="Calibri"/>
                <a:cs typeface="Calibri"/>
              </a:rPr>
              <a:t> </a:t>
            </a:r>
            <a:r>
              <a:rPr sz="2400" dirty="0">
                <a:latin typeface="Calibri"/>
                <a:cs typeface="Calibri"/>
              </a:rPr>
              <a:t>the </a:t>
            </a:r>
            <a:r>
              <a:rPr sz="2400" spc="-5" dirty="0">
                <a:latin typeface="Calibri"/>
                <a:cs typeface="Calibri"/>
              </a:rPr>
              <a:t>epidermis</a:t>
            </a:r>
            <a:endParaRPr sz="2400">
              <a:latin typeface="Calibri"/>
              <a:cs typeface="Calibri"/>
            </a:endParaRPr>
          </a:p>
          <a:p>
            <a:pPr marL="12700" marR="5080">
              <a:lnSpc>
                <a:spcPct val="90000"/>
              </a:lnSpc>
              <a:spcBef>
                <a:spcPts val="994"/>
              </a:spcBef>
              <a:buClr>
                <a:srgbClr val="000000"/>
              </a:buClr>
              <a:buChar char="•"/>
              <a:tabLst>
                <a:tab pos="233679" algn="l"/>
              </a:tabLst>
            </a:pPr>
            <a:r>
              <a:rPr sz="2400" spc="-10" dirty="0">
                <a:solidFill>
                  <a:srgbClr val="FF0000"/>
                </a:solidFill>
                <a:latin typeface="Calibri"/>
                <a:cs typeface="Calibri"/>
              </a:rPr>
              <a:t>Generalized</a:t>
            </a:r>
            <a:r>
              <a:rPr sz="2400" spc="-15" dirty="0">
                <a:solidFill>
                  <a:srgbClr val="FF0000"/>
                </a:solidFill>
                <a:latin typeface="Calibri"/>
                <a:cs typeface="Calibri"/>
              </a:rPr>
              <a:t> </a:t>
            </a:r>
            <a:r>
              <a:rPr sz="2400" spc="-10" dirty="0">
                <a:solidFill>
                  <a:srgbClr val="FF0000"/>
                </a:solidFill>
                <a:latin typeface="Calibri"/>
                <a:cs typeface="Calibri"/>
              </a:rPr>
              <a:t>hyperpigmentation</a:t>
            </a:r>
            <a:r>
              <a:rPr sz="2400" spc="-30" dirty="0">
                <a:solidFill>
                  <a:srgbClr val="FF0000"/>
                </a:solidFill>
                <a:latin typeface="Calibri"/>
                <a:cs typeface="Calibri"/>
              </a:rPr>
              <a:t> </a:t>
            </a:r>
            <a:r>
              <a:rPr sz="2400" spc="-15" dirty="0">
                <a:latin typeface="Calibri"/>
                <a:cs typeface="Calibri"/>
              </a:rPr>
              <a:t>may</a:t>
            </a:r>
            <a:r>
              <a:rPr sz="2400" spc="-10" dirty="0">
                <a:latin typeface="Calibri"/>
                <a:cs typeface="Calibri"/>
              </a:rPr>
              <a:t> </a:t>
            </a:r>
            <a:r>
              <a:rPr sz="2400" spc="-40" dirty="0">
                <a:latin typeface="Calibri"/>
                <a:cs typeface="Calibri"/>
              </a:rPr>
              <a:t>occur,</a:t>
            </a:r>
            <a:r>
              <a:rPr sz="2400" spc="-15" dirty="0">
                <a:latin typeface="Calibri"/>
                <a:cs typeface="Calibri"/>
              </a:rPr>
              <a:t> </a:t>
            </a:r>
            <a:r>
              <a:rPr sz="2400" spc="-5" dirty="0">
                <a:latin typeface="Calibri"/>
                <a:cs typeface="Calibri"/>
              </a:rPr>
              <a:t>but </a:t>
            </a:r>
            <a:r>
              <a:rPr sz="2400" spc="-530" dirty="0">
                <a:latin typeface="Calibri"/>
                <a:cs typeface="Calibri"/>
              </a:rPr>
              <a:t> </a:t>
            </a:r>
            <a:r>
              <a:rPr sz="2400" dirty="0">
                <a:latin typeface="Calibri"/>
                <a:cs typeface="Calibri"/>
              </a:rPr>
              <a:t>is </a:t>
            </a:r>
            <a:r>
              <a:rPr sz="2400" spc="-15" dirty="0">
                <a:latin typeface="Calibri"/>
                <a:cs typeface="Calibri"/>
              </a:rPr>
              <a:t>rarely </a:t>
            </a:r>
            <a:r>
              <a:rPr sz="2400" spc="-5" dirty="0">
                <a:latin typeface="Calibri"/>
                <a:cs typeface="Calibri"/>
              </a:rPr>
              <a:t>caused </a:t>
            </a:r>
            <a:r>
              <a:rPr sz="2400" spc="-10" dirty="0">
                <a:latin typeface="Calibri"/>
                <a:cs typeface="Calibri"/>
              </a:rPr>
              <a:t>by </a:t>
            </a:r>
            <a:r>
              <a:rPr sz="2400" spc="-5" dirty="0">
                <a:latin typeface="Calibri"/>
                <a:cs typeface="Calibri"/>
              </a:rPr>
              <a:t>pregnancy </a:t>
            </a:r>
            <a:r>
              <a:rPr sz="2400" dirty="0">
                <a:latin typeface="Calibri"/>
                <a:cs typeface="Calibri"/>
              </a:rPr>
              <a:t>alone, </a:t>
            </a:r>
            <a:r>
              <a:rPr sz="2400" spc="-5" dirty="0">
                <a:latin typeface="Calibri"/>
                <a:cs typeface="Calibri"/>
              </a:rPr>
              <a:t>so other </a:t>
            </a:r>
            <a:r>
              <a:rPr sz="2400" dirty="0">
                <a:latin typeface="Calibri"/>
                <a:cs typeface="Calibri"/>
              </a:rPr>
              <a:t> </a:t>
            </a:r>
            <a:r>
              <a:rPr sz="2400" spc="-5" dirty="0">
                <a:latin typeface="Calibri"/>
                <a:cs typeface="Calibri"/>
              </a:rPr>
              <a:t>causes, such </a:t>
            </a:r>
            <a:r>
              <a:rPr sz="2400" dirty="0">
                <a:latin typeface="Calibri"/>
                <a:cs typeface="Calibri"/>
              </a:rPr>
              <a:t>as </a:t>
            </a:r>
            <a:r>
              <a:rPr sz="2400" spc="-5" dirty="0">
                <a:latin typeface="Calibri"/>
                <a:cs typeface="Calibri"/>
              </a:rPr>
              <a:t>Addison's disease, should be </a:t>
            </a:r>
            <a:r>
              <a:rPr sz="2400" dirty="0">
                <a:latin typeface="Calibri"/>
                <a:cs typeface="Calibri"/>
              </a:rPr>
              <a:t> </a:t>
            </a:r>
            <a:r>
              <a:rPr sz="2400" spc="-10" dirty="0">
                <a:latin typeface="Calibri"/>
                <a:cs typeface="Calibri"/>
              </a:rPr>
              <a:t>considered.</a:t>
            </a:r>
            <a:endParaRPr sz="2400">
              <a:latin typeface="Calibri"/>
              <a:cs typeface="Calibri"/>
            </a:endParaRPr>
          </a:p>
        </p:txBody>
      </p:sp>
      <p:sp>
        <p:nvSpPr>
          <p:cNvPr id="4" name="object 4"/>
          <p:cNvSpPr txBox="1"/>
          <p:nvPr/>
        </p:nvSpPr>
        <p:spPr>
          <a:xfrm>
            <a:off x="7174483" y="2613152"/>
            <a:ext cx="4462780" cy="2952115"/>
          </a:xfrm>
          <a:prstGeom prst="rect">
            <a:avLst/>
          </a:prstGeom>
        </p:spPr>
        <p:txBody>
          <a:bodyPr vert="horz" wrap="square" lIns="0" tIns="12700" rIns="0" bIns="0" rtlCol="0">
            <a:spAutoFit/>
          </a:bodyPr>
          <a:lstStyle/>
          <a:p>
            <a:pPr marL="12700" marR="402590">
              <a:lnSpc>
                <a:spcPct val="100000"/>
              </a:lnSpc>
              <a:spcBef>
                <a:spcPts val="100"/>
              </a:spcBef>
            </a:pPr>
            <a:r>
              <a:rPr sz="2400" b="1" spc="-10" dirty="0">
                <a:latin typeface="Calibri"/>
                <a:cs typeface="Calibri"/>
              </a:rPr>
              <a:t>Pathogenesis- </a:t>
            </a:r>
            <a:r>
              <a:rPr sz="2400" spc="-5" dirty="0">
                <a:latin typeface="Calibri"/>
                <a:cs typeface="Calibri"/>
              </a:rPr>
              <a:t>One possibility </a:t>
            </a:r>
            <a:r>
              <a:rPr sz="2400" dirty="0">
                <a:latin typeface="Calibri"/>
                <a:cs typeface="Calibri"/>
              </a:rPr>
              <a:t>is </a:t>
            </a:r>
            <a:r>
              <a:rPr sz="2400" spc="5" dirty="0">
                <a:latin typeface="Calibri"/>
                <a:cs typeface="Calibri"/>
              </a:rPr>
              <a:t> </a:t>
            </a:r>
            <a:r>
              <a:rPr sz="2400" spc="-10" dirty="0">
                <a:latin typeface="Calibri"/>
                <a:cs typeface="Calibri"/>
              </a:rPr>
              <a:t>that </a:t>
            </a:r>
            <a:r>
              <a:rPr sz="2400" spc="-15" dirty="0">
                <a:latin typeface="Calibri"/>
                <a:cs typeface="Calibri"/>
              </a:rPr>
              <a:t>estrogens </a:t>
            </a:r>
            <a:r>
              <a:rPr sz="2400" dirty="0">
                <a:latin typeface="Calibri"/>
                <a:cs typeface="Calibri"/>
              </a:rPr>
              <a:t>and </a:t>
            </a:r>
            <a:r>
              <a:rPr sz="2400" spc="-15" dirty="0">
                <a:latin typeface="Calibri"/>
                <a:cs typeface="Calibri"/>
              </a:rPr>
              <a:t>progesterone </a:t>
            </a:r>
            <a:r>
              <a:rPr sz="2400" spc="-530" dirty="0">
                <a:latin typeface="Calibri"/>
                <a:cs typeface="Calibri"/>
              </a:rPr>
              <a:t> </a:t>
            </a:r>
            <a:r>
              <a:rPr sz="2400" spc="-5" dirty="0">
                <a:latin typeface="Calibri"/>
                <a:cs typeface="Calibri"/>
              </a:rPr>
              <a:t>cause</a:t>
            </a:r>
            <a:r>
              <a:rPr sz="2400" spc="-15" dirty="0">
                <a:latin typeface="Calibri"/>
                <a:cs typeface="Calibri"/>
              </a:rPr>
              <a:t> </a:t>
            </a:r>
            <a:r>
              <a:rPr sz="2400" b="1" dirty="0">
                <a:solidFill>
                  <a:srgbClr val="006FC0"/>
                </a:solidFill>
                <a:latin typeface="Calibri"/>
                <a:cs typeface="Calibri"/>
              </a:rPr>
              <a:t>melanocytic</a:t>
            </a:r>
            <a:r>
              <a:rPr sz="2400" b="1" spc="-35" dirty="0">
                <a:solidFill>
                  <a:srgbClr val="006FC0"/>
                </a:solidFill>
                <a:latin typeface="Calibri"/>
                <a:cs typeface="Calibri"/>
              </a:rPr>
              <a:t> </a:t>
            </a:r>
            <a:r>
              <a:rPr sz="2400" b="1" spc="-10" dirty="0">
                <a:solidFill>
                  <a:srgbClr val="006FC0"/>
                </a:solidFill>
                <a:latin typeface="Calibri"/>
                <a:cs typeface="Calibri"/>
              </a:rPr>
              <a:t>stimulation</a:t>
            </a:r>
            <a:r>
              <a:rPr sz="2400" spc="-10" dirty="0">
                <a:latin typeface="Calibri"/>
                <a:cs typeface="Calibri"/>
              </a:rPr>
              <a:t>.</a:t>
            </a:r>
            <a:endParaRPr sz="2400">
              <a:latin typeface="Calibri"/>
              <a:cs typeface="Calibri"/>
            </a:endParaRPr>
          </a:p>
          <a:p>
            <a:pPr marL="12700" marR="5080">
              <a:lnSpc>
                <a:spcPct val="100000"/>
              </a:lnSpc>
            </a:pPr>
            <a:r>
              <a:rPr sz="2400" b="1" u="heavy" spc="-10" dirty="0">
                <a:uFill>
                  <a:solidFill>
                    <a:srgbClr val="000000"/>
                  </a:solidFill>
                </a:uFill>
                <a:latin typeface="Calibri"/>
                <a:cs typeface="Calibri"/>
              </a:rPr>
              <a:t>However</a:t>
            </a:r>
            <a:r>
              <a:rPr sz="2400" spc="-10" dirty="0">
                <a:latin typeface="Calibri"/>
                <a:cs typeface="Calibri"/>
              </a:rPr>
              <a:t>, </a:t>
            </a:r>
            <a:r>
              <a:rPr sz="2400" dirty="0">
                <a:latin typeface="Calibri"/>
                <a:cs typeface="Calibri"/>
              </a:rPr>
              <a:t>the </a:t>
            </a:r>
            <a:r>
              <a:rPr sz="2400" spc="-10" dirty="0">
                <a:latin typeface="Calibri"/>
                <a:cs typeface="Calibri"/>
              </a:rPr>
              <a:t>pigmentary </a:t>
            </a:r>
            <a:r>
              <a:rPr sz="2400" spc="-5" dirty="0">
                <a:latin typeface="Calibri"/>
                <a:cs typeface="Calibri"/>
              </a:rPr>
              <a:t>changes </a:t>
            </a:r>
            <a:r>
              <a:rPr sz="2400" dirty="0">
                <a:latin typeface="Calibri"/>
                <a:cs typeface="Calibri"/>
              </a:rPr>
              <a:t> </a:t>
            </a:r>
            <a:r>
              <a:rPr sz="2400" spc="-5" dirty="0">
                <a:latin typeface="Calibri"/>
                <a:cs typeface="Calibri"/>
              </a:rPr>
              <a:t>occur</a:t>
            </a:r>
            <a:r>
              <a:rPr sz="2400" spc="-30" dirty="0">
                <a:latin typeface="Calibri"/>
                <a:cs typeface="Calibri"/>
              </a:rPr>
              <a:t> </a:t>
            </a:r>
            <a:r>
              <a:rPr sz="2400" dirty="0">
                <a:latin typeface="Calibri"/>
                <a:cs typeface="Calibri"/>
              </a:rPr>
              <a:t>early</a:t>
            </a:r>
            <a:r>
              <a:rPr sz="2400" spc="-25" dirty="0">
                <a:latin typeface="Calibri"/>
                <a:cs typeface="Calibri"/>
              </a:rPr>
              <a:t> </a:t>
            </a:r>
            <a:r>
              <a:rPr sz="2400" dirty="0">
                <a:latin typeface="Calibri"/>
                <a:cs typeface="Calibri"/>
              </a:rPr>
              <a:t>in</a:t>
            </a:r>
            <a:r>
              <a:rPr sz="2400" spc="-30" dirty="0">
                <a:latin typeface="Calibri"/>
                <a:cs typeface="Calibri"/>
              </a:rPr>
              <a:t> </a:t>
            </a:r>
            <a:r>
              <a:rPr sz="2400" spc="-5" dirty="0">
                <a:latin typeface="Calibri"/>
                <a:cs typeface="Calibri"/>
              </a:rPr>
              <a:t>pregnancy</a:t>
            </a:r>
            <a:r>
              <a:rPr sz="2400" spc="-15" dirty="0">
                <a:latin typeface="Calibri"/>
                <a:cs typeface="Calibri"/>
              </a:rPr>
              <a:t> </a:t>
            </a:r>
            <a:r>
              <a:rPr sz="2400" dirty="0">
                <a:latin typeface="Calibri"/>
                <a:cs typeface="Calibri"/>
              </a:rPr>
              <a:t>and</a:t>
            </a:r>
            <a:r>
              <a:rPr sz="2400" spc="-20" dirty="0">
                <a:latin typeface="Calibri"/>
                <a:cs typeface="Calibri"/>
              </a:rPr>
              <a:t> before </a:t>
            </a:r>
            <a:r>
              <a:rPr sz="2400" spc="-530" dirty="0">
                <a:latin typeface="Calibri"/>
                <a:cs typeface="Calibri"/>
              </a:rPr>
              <a:t> </a:t>
            </a:r>
            <a:r>
              <a:rPr sz="2400" dirty="0">
                <a:latin typeface="Calibri"/>
                <a:cs typeface="Calibri"/>
              </a:rPr>
              <a:t>the </a:t>
            </a:r>
            <a:r>
              <a:rPr sz="2400" spc="-10" dirty="0">
                <a:latin typeface="Calibri"/>
                <a:cs typeface="Calibri"/>
              </a:rPr>
              <a:t>elevation </a:t>
            </a:r>
            <a:r>
              <a:rPr sz="2400" dirty="0">
                <a:latin typeface="Calibri"/>
                <a:cs typeface="Calibri"/>
              </a:rPr>
              <a:t>in </a:t>
            </a:r>
            <a:r>
              <a:rPr sz="2400" spc="-5" dirty="0">
                <a:solidFill>
                  <a:srgbClr val="FF0000"/>
                </a:solidFill>
                <a:latin typeface="Calibri"/>
                <a:cs typeface="Calibri"/>
              </a:rPr>
              <a:t>alpha-melanocyte </a:t>
            </a:r>
            <a:r>
              <a:rPr sz="2400" dirty="0">
                <a:solidFill>
                  <a:srgbClr val="FF0000"/>
                </a:solidFill>
                <a:latin typeface="Calibri"/>
                <a:cs typeface="Calibri"/>
              </a:rPr>
              <a:t> </a:t>
            </a:r>
            <a:r>
              <a:rPr sz="2400" spc="-5" dirty="0">
                <a:solidFill>
                  <a:srgbClr val="FF0000"/>
                </a:solidFill>
                <a:latin typeface="Calibri"/>
                <a:cs typeface="Calibri"/>
              </a:rPr>
              <a:t>stimulating hormone </a:t>
            </a:r>
            <a:r>
              <a:rPr sz="2400" spc="-5" dirty="0">
                <a:latin typeface="Calibri"/>
                <a:cs typeface="Calibri"/>
              </a:rPr>
              <a:t>plasma levels, </a:t>
            </a:r>
            <a:r>
              <a:rPr sz="2400" spc="-530" dirty="0">
                <a:latin typeface="Calibri"/>
                <a:cs typeface="Calibri"/>
              </a:rPr>
              <a:t> </a:t>
            </a:r>
            <a:r>
              <a:rPr sz="2400" dirty="0">
                <a:latin typeface="Calibri"/>
                <a:cs typeface="Calibri"/>
              </a:rPr>
              <a:t>which</a:t>
            </a:r>
            <a:r>
              <a:rPr sz="2400" spc="-25" dirty="0">
                <a:latin typeface="Calibri"/>
                <a:cs typeface="Calibri"/>
              </a:rPr>
              <a:t> </a:t>
            </a:r>
            <a:r>
              <a:rPr sz="2400" spc="-5" dirty="0">
                <a:latin typeface="Calibri"/>
                <a:cs typeface="Calibri"/>
              </a:rPr>
              <a:t>occur</a:t>
            </a:r>
            <a:r>
              <a:rPr sz="2400" spc="-15" dirty="0">
                <a:latin typeface="Calibri"/>
                <a:cs typeface="Calibri"/>
              </a:rPr>
              <a:t> </a:t>
            </a:r>
            <a:r>
              <a:rPr sz="2400" dirty="0">
                <a:latin typeface="Calibri"/>
                <a:cs typeface="Calibri"/>
              </a:rPr>
              <a:t>in</a:t>
            </a:r>
            <a:r>
              <a:rPr sz="2400" spc="-5" dirty="0">
                <a:latin typeface="Calibri"/>
                <a:cs typeface="Calibri"/>
              </a:rPr>
              <a:t> </a:t>
            </a:r>
            <a:r>
              <a:rPr sz="2400" spc="-15" dirty="0">
                <a:latin typeface="Calibri"/>
                <a:cs typeface="Calibri"/>
              </a:rPr>
              <a:t>late</a:t>
            </a:r>
            <a:r>
              <a:rPr sz="2400" spc="-10" dirty="0">
                <a:latin typeface="Calibri"/>
                <a:cs typeface="Calibri"/>
              </a:rPr>
              <a:t> </a:t>
            </a:r>
            <a:r>
              <a:rPr sz="2400" spc="-15" dirty="0">
                <a:latin typeface="Calibri"/>
                <a:cs typeface="Calibri"/>
              </a:rPr>
              <a:t>gestation.</a:t>
            </a:r>
            <a:endParaRPr sz="2400">
              <a:latin typeface="Calibri"/>
              <a:cs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0588" y="744981"/>
            <a:ext cx="2421255" cy="452120"/>
          </a:xfrm>
          <a:prstGeom prst="rect">
            <a:avLst/>
          </a:prstGeom>
        </p:spPr>
        <p:txBody>
          <a:bodyPr vert="horz" wrap="square" lIns="0" tIns="12065" rIns="0" bIns="0" rtlCol="0">
            <a:spAutoFit/>
          </a:bodyPr>
          <a:lstStyle/>
          <a:p>
            <a:pPr marL="12700">
              <a:lnSpc>
                <a:spcPct val="100000"/>
              </a:lnSpc>
              <a:spcBef>
                <a:spcPts val="95"/>
              </a:spcBef>
            </a:pPr>
            <a:r>
              <a:rPr sz="2800" b="1" spc="-10" dirty="0">
                <a:solidFill>
                  <a:srgbClr val="000000"/>
                </a:solidFill>
                <a:latin typeface="Calibri"/>
                <a:cs typeface="Calibri"/>
              </a:rPr>
              <a:t>Clinical</a:t>
            </a:r>
            <a:r>
              <a:rPr sz="2800" b="1" spc="-30" dirty="0">
                <a:solidFill>
                  <a:srgbClr val="000000"/>
                </a:solidFill>
                <a:latin typeface="Calibri"/>
                <a:cs typeface="Calibri"/>
              </a:rPr>
              <a:t> </a:t>
            </a:r>
            <a:r>
              <a:rPr sz="2800" b="1" spc="-10" dirty="0">
                <a:solidFill>
                  <a:srgbClr val="000000"/>
                </a:solidFill>
                <a:latin typeface="Calibri"/>
                <a:cs typeface="Calibri"/>
              </a:rPr>
              <a:t>findings:</a:t>
            </a:r>
            <a:endParaRPr sz="2800">
              <a:latin typeface="Calibri"/>
              <a:cs typeface="Calibri"/>
            </a:endParaRPr>
          </a:p>
        </p:txBody>
      </p:sp>
      <p:sp>
        <p:nvSpPr>
          <p:cNvPr id="3" name="object 3"/>
          <p:cNvSpPr txBox="1"/>
          <p:nvPr/>
        </p:nvSpPr>
        <p:spPr>
          <a:xfrm>
            <a:off x="240588" y="1175893"/>
            <a:ext cx="7938134" cy="1266825"/>
          </a:xfrm>
          <a:prstGeom prst="rect">
            <a:avLst/>
          </a:prstGeom>
        </p:spPr>
        <p:txBody>
          <a:bodyPr vert="horz" wrap="square" lIns="0" tIns="102870" rIns="0" bIns="0" rtlCol="0">
            <a:spAutoFit/>
          </a:bodyPr>
          <a:lstStyle/>
          <a:p>
            <a:pPr marL="309880" indent="-297815">
              <a:lnSpc>
                <a:spcPct val="100000"/>
              </a:lnSpc>
              <a:spcBef>
                <a:spcPts val="810"/>
              </a:spcBef>
              <a:buFont typeface="Arial MT"/>
              <a:buChar char="•"/>
              <a:tabLst>
                <a:tab pos="309880" algn="l"/>
                <a:tab pos="310515" algn="l"/>
              </a:tabLst>
            </a:pPr>
            <a:r>
              <a:rPr sz="2400" b="1" spc="-15" dirty="0">
                <a:latin typeface="Calibri"/>
                <a:cs typeface="Calibri"/>
              </a:rPr>
              <a:t>Darkening </a:t>
            </a:r>
            <a:r>
              <a:rPr sz="2400" b="1" dirty="0">
                <a:latin typeface="Calibri"/>
                <a:cs typeface="Calibri"/>
              </a:rPr>
              <a:t>of </a:t>
            </a:r>
            <a:r>
              <a:rPr sz="2400" b="1" spc="-10" dirty="0">
                <a:latin typeface="Calibri"/>
                <a:cs typeface="Calibri"/>
              </a:rPr>
              <a:t>facial</a:t>
            </a:r>
            <a:r>
              <a:rPr sz="2400" b="1" spc="-20" dirty="0">
                <a:latin typeface="Calibri"/>
                <a:cs typeface="Calibri"/>
              </a:rPr>
              <a:t> </a:t>
            </a:r>
            <a:r>
              <a:rPr sz="2400" b="1" dirty="0">
                <a:latin typeface="Calibri"/>
                <a:cs typeface="Calibri"/>
              </a:rPr>
              <a:t>skin </a:t>
            </a:r>
            <a:r>
              <a:rPr sz="2400" spc="-5" dirty="0">
                <a:latin typeface="Calibri"/>
                <a:cs typeface="Calibri"/>
              </a:rPr>
              <a:t>(</a:t>
            </a:r>
            <a:r>
              <a:rPr sz="2400" spc="-5" dirty="0">
                <a:solidFill>
                  <a:srgbClr val="FF0000"/>
                </a:solidFill>
                <a:latin typeface="Calibri"/>
                <a:cs typeface="Calibri"/>
              </a:rPr>
              <a:t>melasma</a:t>
            </a:r>
            <a:r>
              <a:rPr sz="2400" spc="-5" dirty="0">
                <a:latin typeface="Calibri"/>
                <a:cs typeface="Calibri"/>
              </a:rPr>
              <a:t>).</a:t>
            </a:r>
            <a:endParaRPr sz="2400">
              <a:latin typeface="Calibri"/>
              <a:cs typeface="Calibri"/>
            </a:endParaRPr>
          </a:p>
          <a:p>
            <a:pPr marL="241300" marR="5080" indent="-228600">
              <a:lnSpc>
                <a:spcPts val="2590"/>
              </a:lnSpc>
              <a:spcBef>
                <a:spcPts val="1040"/>
              </a:spcBef>
              <a:buFont typeface="Arial MT"/>
              <a:buChar char="•"/>
              <a:tabLst>
                <a:tab pos="241300" algn="l"/>
              </a:tabLst>
            </a:pPr>
            <a:r>
              <a:rPr sz="2400" b="1" spc="-10" dirty="0">
                <a:latin typeface="Calibri"/>
                <a:cs typeface="Calibri"/>
              </a:rPr>
              <a:t>Darkening </a:t>
            </a:r>
            <a:r>
              <a:rPr sz="2400" b="1" dirty="0">
                <a:latin typeface="Calibri"/>
                <a:cs typeface="Calibri"/>
              </a:rPr>
              <a:t>of </a:t>
            </a:r>
            <a:r>
              <a:rPr sz="2400" b="1" spc="-5" dirty="0">
                <a:latin typeface="Calibri"/>
                <a:cs typeface="Calibri"/>
              </a:rPr>
              <a:t>the </a:t>
            </a:r>
            <a:r>
              <a:rPr sz="2400" b="1" dirty="0">
                <a:latin typeface="Calibri"/>
                <a:cs typeface="Calibri"/>
              </a:rPr>
              <a:t>midline </a:t>
            </a:r>
            <a:r>
              <a:rPr sz="2400" b="1" spc="-10" dirty="0">
                <a:latin typeface="Calibri"/>
                <a:cs typeface="Calibri"/>
              </a:rPr>
              <a:t>skin</a:t>
            </a:r>
            <a:r>
              <a:rPr sz="2400" spc="-10" dirty="0">
                <a:latin typeface="Calibri"/>
                <a:cs typeface="Calibri"/>
              </a:rPr>
              <a:t>, </a:t>
            </a:r>
            <a:r>
              <a:rPr sz="2400" dirty="0">
                <a:latin typeface="Calibri"/>
                <a:cs typeface="Calibri"/>
              </a:rPr>
              <a:t>which </a:t>
            </a:r>
            <a:r>
              <a:rPr sz="2400" spc="-10" dirty="0">
                <a:latin typeface="Calibri"/>
                <a:cs typeface="Calibri"/>
              </a:rPr>
              <a:t>becomes </a:t>
            </a:r>
            <a:r>
              <a:rPr sz="2400" dirty="0">
                <a:latin typeface="Calibri"/>
                <a:cs typeface="Calibri"/>
              </a:rPr>
              <a:t>the </a:t>
            </a:r>
            <a:r>
              <a:rPr sz="2400" dirty="0">
                <a:solidFill>
                  <a:srgbClr val="FF0000"/>
                </a:solidFill>
                <a:latin typeface="Calibri"/>
                <a:cs typeface="Calibri"/>
              </a:rPr>
              <a:t>linea </a:t>
            </a:r>
            <a:r>
              <a:rPr sz="2400" spc="-10" dirty="0">
                <a:solidFill>
                  <a:srgbClr val="FF0000"/>
                </a:solidFill>
                <a:latin typeface="Calibri"/>
                <a:cs typeface="Calibri"/>
              </a:rPr>
              <a:t>nigra</a:t>
            </a:r>
            <a:r>
              <a:rPr sz="2400" spc="-10" dirty="0">
                <a:latin typeface="Calibri"/>
                <a:cs typeface="Calibri"/>
              </a:rPr>
              <a:t>, </a:t>
            </a:r>
            <a:r>
              <a:rPr sz="2400" spc="-530" dirty="0">
                <a:latin typeface="Calibri"/>
                <a:cs typeface="Calibri"/>
              </a:rPr>
              <a:t> </a:t>
            </a:r>
            <a:r>
              <a:rPr sz="2400" dirty="0">
                <a:latin typeface="Calibri"/>
                <a:cs typeface="Calibri"/>
              </a:rPr>
              <a:t>is</a:t>
            </a:r>
            <a:r>
              <a:rPr sz="2400" spc="-5" dirty="0">
                <a:latin typeface="Calibri"/>
                <a:cs typeface="Calibri"/>
              </a:rPr>
              <a:t> </a:t>
            </a:r>
            <a:r>
              <a:rPr sz="2400" dirty="0">
                <a:latin typeface="Calibri"/>
                <a:cs typeface="Calibri"/>
              </a:rPr>
              <a:t>the</a:t>
            </a:r>
            <a:r>
              <a:rPr sz="2400" spc="-20" dirty="0">
                <a:latin typeface="Calibri"/>
                <a:cs typeface="Calibri"/>
              </a:rPr>
              <a:t> </a:t>
            </a:r>
            <a:r>
              <a:rPr sz="2400" spc="-10" dirty="0">
                <a:solidFill>
                  <a:srgbClr val="FF0000"/>
                </a:solidFill>
                <a:latin typeface="Calibri"/>
                <a:cs typeface="Calibri"/>
              </a:rPr>
              <a:t>most</a:t>
            </a:r>
            <a:r>
              <a:rPr sz="2400" spc="-15" dirty="0">
                <a:solidFill>
                  <a:srgbClr val="FF0000"/>
                </a:solidFill>
                <a:latin typeface="Calibri"/>
                <a:cs typeface="Calibri"/>
              </a:rPr>
              <a:t> </a:t>
            </a:r>
            <a:r>
              <a:rPr sz="2400" spc="-10" dirty="0">
                <a:solidFill>
                  <a:srgbClr val="FF0000"/>
                </a:solidFill>
                <a:latin typeface="Calibri"/>
                <a:cs typeface="Calibri"/>
              </a:rPr>
              <a:t>common</a:t>
            </a:r>
            <a:r>
              <a:rPr sz="2400" spc="-25" dirty="0">
                <a:solidFill>
                  <a:srgbClr val="FF0000"/>
                </a:solidFill>
                <a:latin typeface="Calibri"/>
                <a:cs typeface="Calibri"/>
              </a:rPr>
              <a:t> </a:t>
            </a:r>
            <a:r>
              <a:rPr sz="2400" spc="-5" dirty="0">
                <a:solidFill>
                  <a:srgbClr val="FF0000"/>
                </a:solidFill>
                <a:latin typeface="Calibri"/>
                <a:cs typeface="Calibri"/>
              </a:rPr>
              <a:t>finding</a:t>
            </a:r>
            <a:r>
              <a:rPr sz="2400" spc="-5" dirty="0">
                <a:latin typeface="Calibri"/>
                <a:cs typeface="Calibri"/>
              </a:rPr>
              <a:t>.</a:t>
            </a:r>
            <a:endParaRPr sz="2400">
              <a:latin typeface="Calibri"/>
              <a:cs typeface="Calibri"/>
            </a:endParaRPr>
          </a:p>
        </p:txBody>
      </p:sp>
      <p:sp>
        <p:nvSpPr>
          <p:cNvPr id="4" name="object 4"/>
          <p:cNvSpPr txBox="1"/>
          <p:nvPr/>
        </p:nvSpPr>
        <p:spPr>
          <a:xfrm>
            <a:off x="240588" y="2507107"/>
            <a:ext cx="7969250" cy="1962785"/>
          </a:xfrm>
          <a:prstGeom prst="rect">
            <a:avLst/>
          </a:prstGeom>
        </p:spPr>
        <p:txBody>
          <a:bodyPr vert="horz" wrap="square" lIns="0" tIns="53975" rIns="0" bIns="0" rtlCol="0">
            <a:spAutoFit/>
          </a:bodyPr>
          <a:lstStyle/>
          <a:p>
            <a:pPr marL="241300" marR="5080" indent="-228600">
              <a:lnSpc>
                <a:spcPts val="2590"/>
              </a:lnSpc>
              <a:spcBef>
                <a:spcPts val="425"/>
              </a:spcBef>
              <a:buFont typeface="Arial MT"/>
              <a:buChar char="•"/>
              <a:tabLst>
                <a:tab pos="309880" algn="l"/>
                <a:tab pos="310515" algn="l"/>
              </a:tabLst>
            </a:pPr>
            <a:r>
              <a:rPr dirty="0"/>
              <a:t>	</a:t>
            </a:r>
            <a:r>
              <a:rPr sz="2400" b="1" spc="-5" dirty="0">
                <a:latin typeface="Calibri"/>
                <a:cs typeface="Calibri"/>
              </a:rPr>
              <a:t>The peri-areolar </a:t>
            </a:r>
            <a:r>
              <a:rPr sz="2400" b="1" dirty="0">
                <a:latin typeface="Calibri"/>
                <a:cs typeface="Calibri"/>
              </a:rPr>
              <a:t>skin </a:t>
            </a:r>
            <a:r>
              <a:rPr sz="2400" dirty="0">
                <a:latin typeface="Calibri"/>
                <a:cs typeface="Calibri"/>
              </a:rPr>
              <a:t>also </a:t>
            </a:r>
            <a:r>
              <a:rPr sz="2400" spc="-10" dirty="0">
                <a:latin typeface="Calibri"/>
                <a:cs typeface="Calibri"/>
              </a:rPr>
              <a:t>commonly </a:t>
            </a:r>
            <a:r>
              <a:rPr sz="2400" spc="-15" dirty="0">
                <a:latin typeface="Calibri"/>
                <a:cs typeface="Calibri"/>
              </a:rPr>
              <a:t>darkens </a:t>
            </a:r>
            <a:r>
              <a:rPr sz="2400" dirty="0">
                <a:latin typeface="Calibri"/>
                <a:cs typeface="Calibri"/>
              </a:rPr>
              <a:t>and </a:t>
            </a:r>
            <a:r>
              <a:rPr sz="2400" spc="-10" dirty="0">
                <a:latin typeface="Calibri"/>
                <a:cs typeface="Calibri"/>
              </a:rPr>
              <a:t>extends </a:t>
            </a:r>
            <a:r>
              <a:rPr sz="2400" spc="-5" dirty="0">
                <a:latin typeface="Calibri"/>
                <a:cs typeface="Calibri"/>
              </a:rPr>
              <a:t> </a:t>
            </a:r>
            <a:r>
              <a:rPr sz="2400" spc="-10" dirty="0">
                <a:latin typeface="Calibri"/>
                <a:cs typeface="Calibri"/>
              </a:rPr>
              <a:t>outward</a:t>
            </a:r>
            <a:r>
              <a:rPr sz="2400" spc="-25" dirty="0">
                <a:latin typeface="Calibri"/>
                <a:cs typeface="Calibri"/>
              </a:rPr>
              <a:t> </a:t>
            </a:r>
            <a:r>
              <a:rPr sz="2400" dirty="0">
                <a:latin typeface="Calibri"/>
                <a:cs typeface="Calibri"/>
              </a:rPr>
              <a:t>in</a:t>
            </a:r>
            <a:r>
              <a:rPr sz="2400" spc="-5" dirty="0">
                <a:latin typeface="Calibri"/>
                <a:cs typeface="Calibri"/>
              </a:rPr>
              <a:t> </a:t>
            </a:r>
            <a:r>
              <a:rPr sz="2400" dirty="0">
                <a:latin typeface="Calibri"/>
                <a:cs typeface="Calibri"/>
              </a:rPr>
              <a:t>a</a:t>
            </a:r>
            <a:r>
              <a:rPr sz="2400" spc="-10" dirty="0">
                <a:latin typeface="Calibri"/>
                <a:cs typeface="Calibri"/>
              </a:rPr>
              <a:t> </a:t>
            </a:r>
            <a:r>
              <a:rPr sz="2400" spc="-15" dirty="0">
                <a:latin typeface="Calibri"/>
                <a:cs typeface="Calibri"/>
              </a:rPr>
              <a:t>net-like</a:t>
            </a:r>
            <a:r>
              <a:rPr sz="2400" spc="-20" dirty="0">
                <a:latin typeface="Calibri"/>
                <a:cs typeface="Calibri"/>
              </a:rPr>
              <a:t> </a:t>
            </a:r>
            <a:r>
              <a:rPr sz="2400" spc="-45" dirty="0">
                <a:latin typeface="Calibri"/>
                <a:cs typeface="Calibri"/>
              </a:rPr>
              <a:t>array,</a:t>
            </a:r>
            <a:r>
              <a:rPr sz="2400" spc="-30" dirty="0">
                <a:latin typeface="Calibri"/>
                <a:cs typeface="Calibri"/>
              </a:rPr>
              <a:t> </a:t>
            </a:r>
            <a:r>
              <a:rPr sz="2400" spc="-20" dirty="0">
                <a:latin typeface="Calibri"/>
                <a:cs typeface="Calibri"/>
              </a:rPr>
              <a:t>referred</a:t>
            </a:r>
            <a:r>
              <a:rPr sz="2400" spc="5" dirty="0">
                <a:latin typeface="Calibri"/>
                <a:cs typeface="Calibri"/>
              </a:rPr>
              <a:t> </a:t>
            </a:r>
            <a:r>
              <a:rPr sz="2400" spc="-15" dirty="0">
                <a:latin typeface="Calibri"/>
                <a:cs typeface="Calibri"/>
              </a:rPr>
              <a:t>to </a:t>
            </a:r>
            <a:r>
              <a:rPr sz="2400" dirty="0">
                <a:latin typeface="Calibri"/>
                <a:cs typeface="Calibri"/>
              </a:rPr>
              <a:t>as</a:t>
            </a:r>
            <a:r>
              <a:rPr sz="2400" spc="-15" dirty="0">
                <a:latin typeface="Calibri"/>
                <a:cs typeface="Calibri"/>
              </a:rPr>
              <a:t> </a:t>
            </a:r>
            <a:r>
              <a:rPr sz="2400" dirty="0">
                <a:latin typeface="Calibri"/>
                <a:cs typeface="Calibri"/>
              </a:rPr>
              <a:t>the</a:t>
            </a:r>
            <a:r>
              <a:rPr sz="2400" spc="-15" dirty="0">
                <a:latin typeface="Calibri"/>
                <a:cs typeface="Calibri"/>
              </a:rPr>
              <a:t> </a:t>
            </a:r>
            <a:r>
              <a:rPr sz="2400" spc="-5" dirty="0">
                <a:solidFill>
                  <a:srgbClr val="FF0000"/>
                </a:solidFill>
                <a:latin typeface="Calibri"/>
                <a:cs typeface="Calibri"/>
              </a:rPr>
              <a:t>secondary areola</a:t>
            </a:r>
            <a:endParaRPr sz="2400">
              <a:latin typeface="Calibri"/>
              <a:cs typeface="Calibri"/>
            </a:endParaRPr>
          </a:p>
          <a:p>
            <a:pPr marL="241300" marR="45085" indent="-228600">
              <a:lnSpc>
                <a:spcPts val="2590"/>
              </a:lnSpc>
              <a:spcBef>
                <a:spcPts val="1015"/>
              </a:spcBef>
              <a:buFont typeface="Arial MT"/>
              <a:buChar char="•"/>
              <a:tabLst>
                <a:tab pos="309880" algn="l"/>
                <a:tab pos="310515" algn="l"/>
              </a:tabLst>
            </a:pPr>
            <a:r>
              <a:rPr dirty="0"/>
              <a:t>	</a:t>
            </a:r>
            <a:r>
              <a:rPr sz="2400" b="1" spc="-5" dirty="0">
                <a:latin typeface="Calibri"/>
                <a:cs typeface="Calibri"/>
              </a:rPr>
              <a:t>Other </a:t>
            </a:r>
            <a:r>
              <a:rPr sz="2400" b="1" spc="-10" dirty="0">
                <a:latin typeface="Calibri"/>
                <a:cs typeface="Calibri"/>
              </a:rPr>
              <a:t>areas </a:t>
            </a:r>
            <a:r>
              <a:rPr sz="2400" dirty="0">
                <a:latin typeface="Calibri"/>
                <a:cs typeface="Calibri"/>
              </a:rPr>
              <a:t>with </a:t>
            </a:r>
            <a:r>
              <a:rPr sz="2400" spc="-5" dirty="0">
                <a:latin typeface="Calibri"/>
                <a:cs typeface="Calibri"/>
              </a:rPr>
              <a:t>increased </a:t>
            </a:r>
            <a:r>
              <a:rPr sz="2400" spc="-10" dirty="0">
                <a:latin typeface="Calibri"/>
                <a:cs typeface="Calibri"/>
              </a:rPr>
              <a:t>pigmentation </a:t>
            </a:r>
            <a:r>
              <a:rPr sz="2400" dirty="0">
                <a:latin typeface="Calibri"/>
                <a:cs typeface="Calibri"/>
              </a:rPr>
              <a:t>include the </a:t>
            </a:r>
            <a:r>
              <a:rPr sz="2400" b="1" spc="-5" dirty="0">
                <a:latin typeface="Calibri"/>
                <a:cs typeface="Calibri"/>
              </a:rPr>
              <a:t>nipples</a:t>
            </a:r>
            <a:r>
              <a:rPr sz="2400" spc="-5" dirty="0">
                <a:latin typeface="Calibri"/>
                <a:cs typeface="Calibri"/>
              </a:rPr>
              <a:t>, </a:t>
            </a:r>
            <a:r>
              <a:rPr sz="2400" spc="-530" dirty="0">
                <a:latin typeface="Calibri"/>
                <a:cs typeface="Calibri"/>
              </a:rPr>
              <a:t> </a:t>
            </a:r>
            <a:r>
              <a:rPr sz="2400" b="1" spc="-5" dirty="0">
                <a:latin typeface="Calibri"/>
                <a:cs typeface="Calibri"/>
              </a:rPr>
              <a:t>axillae,</a:t>
            </a:r>
            <a:r>
              <a:rPr sz="2400" b="1" spc="-10" dirty="0">
                <a:latin typeface="Calibri"/>
                <a:cs typeface="Calibri"/>
              </a:rPr>
              <a:t> genitalia,</a:t>
            </a:r>
            <a:r>
              <a:rPr sz="2400" b="1" spc="5" dirty="0">
                <a:latin typeface="Calibri"/>
                <a:cs typeface="Calibri"/>
              </a:rPr>
              <a:t> </a:t>
            </a:r>
            <a:r>
              <a:rPr sz="2400" b="1" dirty="0">
                <a:latin typeface="Calibri"/>
                <a:cs typeface="Calibri"/>
              </a:rPr>
              <a:t>perineum,</a:t>
            </a:r>
            <a:r>
              <a:rPr sz="2400" b="1" spc="5" dirty="0">
                <a:latin typeface="Calibri"/>
                <a:cs typeface="Calibri"/>
              </a:rPr>
              <a:t> </a:t>
            </a:r>
            <a:r>
              <a:rPr sz="2400" b="1" dirty="0">
                <a:latin typeface="Calibri"/>
                <a:cs typeface="Calibri"/>
              </a:rPr>
              <a:t>anus,</a:t>
            </a:r>
            <a:r>
              <a:rPr sz="2400" b="1" spc="10" dirty="0">
                <a:latin typeface="Calibri"/>
                <a:cs typeface="Calibri"/>
              </a:rPr>
              <a:t> </a:t>
            </a:r>
            <a:r>
              <a:rPr sz="2400" b="1" dirty="0">
                <a:latin typeface="Calibri"/>
                <a:cs typeface="Calibri"/>
              </a:rPr>
              <a:t>inner</a:t>
            </a:r>
            <a:r>
              <a:rPr sz="2400" b="1" spc="-5" dirty="0">
                <a:latin typeface="Calibri"/>
                <a:cs typeface="Calibri"/>
              </a:rPr>
              <a:t> </a:t>
            </a:r>
            <a:r>
              <a:rPr sz="2400" b="1" dirty="0">
                <a:latin typeface="Calibri"/>
                <a:cs typeface="Calibri"/>
              </a:rPr>
              <a:t>thighs,</a:t>
            </a:r>
            <a:r>
              <a:rPr sz="2400" b="1" spc="10" dirty="0">
                <a:latin typeface="Calibri"/>
                <a:cs typeface="Calibri"/>
              </a:rPr>
              <a:t> </a:t>
            </a:r>
            <a:r>
              <a:rPr sz="2400" b="1" dirty="0">
                <a:latin typeface="Calibri"/>
                <a:cs typeface="Calibri"/>
              </a:rPr>
              <a:t>and </a:t>
            </a:r>
            <a:r>
              <a:rPr sz="2400" b="1" spc="-5" dirty="0">
                <a:latin typeface="Calibri"/>
                <a:cs typeface="Calibri"/>
              </a:rPr>
              <a:t>the</a:t>
            </a:r>
            <a:r>
              <a:rPr sz="2400" b="1" spc="5" dirty="0">
                <a:latin typeface="Calibri"/>
                <a:cs typeface="Calibri"/>
              </a:rPr>
              <a:t> </a:t>
            </a:r>
            <a:r>
              <a:rPr sz="2400" b="1" dirty="0">
                <a:latin typeface="Calibri"/>
                <a:cs typeface="Calibri"/>
              </a:rPr>
              <a:t>neck</a:t>
            </a:r>
            <a:endParaRPr sz="2400">
              <a:latin typeface="Calibri"/>
              <a:cs typeface="Calibri"/>
            </a:endParaRPr>
          </a:p>
          <a:p>
            <a:pPr marL="309880" indent="-297815">
              <a:lnSpc>
                <a:spcPct val="100000"/>
              </a:lnSpc>
              <a:spcBef>
                <a:spcPts val="670"/>
              </a:spcBef>
              <a:buFont typeface="Arial MT"/>
              <a:buChar char="•"/>
              <a:tabLst>
                <a:tab pos="309880" algn="l"/>
                <a:tab pos="310515" algn="l"/>
              </a:tabLst>
            </a:pPr>
            <a:r>
              <a:rPr sz="2400" b="1" dirty="0">
                <a:latin typeface="Calibri"/>
                <a:cs typeface="Calibri"/>
              </a:rPr>
              <a:t>A</a:t>
            </a:r>
            <a:r>
              <a:rPr sz="2400" b="1" spc="-25" dirty="0">
                <a:latin typeface="Calibri"/>
                <a:cs typeface="Calibri"/>
              </a:rPr>
              <a:t> </a:t>
            </a:r>
            <a:r>
              <a:rPr sz="2400" b="1" spc="-10" dirty="0">
                <a:latin typeface="Calibri"/>
                <a:cs typeface="Calibri"/>
              </a:rPr>
              <a:t>darkening</a:t>
            </a:r>
            <a:r>
              <a:rPr sz="2400" b="1" spc="-5" dirty="0">
                <a:latin typeface="Calibri"/>
                <a:cs typeface="Calibri"/>
              </a:rPr>
              <a:t> </a:t>
            </a:r>
            <a:r>
              <a:rPr sz="2400" b="1" spc="-20" dirty="0">
                <a:latin typeface="Calibri"/>
                <a:cs typeface="Calibri"/>
              </a:rPr>
              <a:t>may </a:t>
            </a:r>
            <a:r>
              <a:rPr sz="2400" b="1" dirty="0">
                <a:latin typeface="Calibri"/>
                <a:cs typeface="Calibri"/>
              </a:rPr>
              <a:t>also</a:t>
            </a:r>
            <a:r>
              <a:rPr sz="2400" b="1" spc="5" dirty="0">
                <a:latin typeface="Calibri"/>
                <a:cs typeface="Calibri"/>
              </a:rPr>
              <a:t> </a:t>
            </a:r>
            <a:r>
              <a:rPr sz="2400" b="1" spc="-5" dirty="0">
                <a:latin typeface="Calibri"/>
                <a:cs typeface="Calibri"/>
              </a:rPr>
              <a:t>be </a:t>
            </a:r>
            <a:r>
              <a:rPr sz="2400" b="1" spc="-10" dirty="0">
                <a:latin typeface="Calibri"/>
                <a:cs typeface="Calibri"/>
              </a:rPr>
              <a:t>noted </a:t>
            </a:r>
            <a:r>
              <a:rPr sz="2400" b="1" dirty="0">
                <a:latin typeface="Calibri"/>
                <a:cs typeface="Calibri"/>
              </a:rPr>
              <a:t>in</a:t>
            </a:r>
            <a:r>
              <a:rPr sz="2400" b="1" spc="-10" dirty="0">
                <a:latin typeface="Calibri"/>
                <a:cs typeface="Calibri"/>
              </a:rPr>
              <a:t> recent scars</a:t>
            </a:r>
            <a:r>
              <a:rPr sz="2400" b="1" spc="-20" dirty="0">
                <a:latin typeface="Calibri"/>
                <a:cs typeface="Calibri"/>
              </a:rPr>
              <a:t> </a:t>
            </a:r>
            <a:r>
              <a:rPr sz="2400" b="1" dirty="0">
                <a:latin typeface="Calibri"/>
                <a:cs typeface="Calibri"/>
              </a:rPr>
              <a:t>and</a:t>
            </a:r>
            <a:r>
              <a:rPr sz="2400" b="1" spc="-10" dirty="0">
                <a:latin typeface="Calibri"/>
                <a:cs typeface="Calibri"/>
              </a:rPr>
              <a:t> </a:t>
            </a:r>
            <a:r>
              <a:rPr sz="2400" b="1" spc="-5" dirty="0">
                <a:latin typeface="Calibri"/>
                <a:cs typeface="Calibri"/>
              </a:rPr>
              <a:t>freckles</a:t>
            </a:r>
            <a:r>
              <a:rPr sz="2400" spc="-5" dirty="0">
                <a:latin typeface="Calibri"/>
                <a:cs typeface="Calibri"/>
              </a:rPr>
              <a:t>.</a:t>
            </a:r>
            <a:endParaRPr sz="2400">
              <a:latin typeface="Calibri"/>
              <a:cs typeface="Calibri"/>
            </a:endParaRPr>
          </a:p>
        </p:txBody>
      </p:sp>
      <p:sp>
        <p:nvSpPr>
          <p:cNvPr id="5" name="object 5"/>
          <p:cNvSpPr txBox="1"/>
          <p:nvPr/>
        </p:nvSpPr>
        <p:spPr>
          <a:xfrm>
            <a:off x="240588" y="4533976"/>
            <a:ext cx="8028940" cy="1379855"/>
          </a:xfrm>
          <a:prstGeom prst="rect">
            <a:avLst/>
          </a:prstGeom>
        </p:spPr>
        <p:txBody>
          <a:bodyPr vert="horz" wrap="square" lIns="0" tIns="49530" rIns="0" bIns="0" rtlCol="0">
            <a:spAutoFit/>
          </a:bodyPr>
          <a:lstStyle/>
          <a:p>
            <a:pPr marL="241300" marR="5080" indent="-228600">
              <a:lnSpc>
                <a:spcPct val="90000"/>
              </a:lnSpc>
              <a:spcBef>
                <a:spcPts val="390"/>
              </a:spcBef>
              <a:buFont typeface="Arial MT"/>
              <a:buChar char="•"/>
              <a:tabLst>
                <a:tab pos="241300" algn="l"/>
              </a:tabLst>
            </a:pPr>
            <a:r>
              <a:rPr sz="2400" b="1" spc="-5" dirty="0">
                <a:latin typeface="Calibri"/>
                <a:cs typeface="Calibri"/>
              </a:rPr>
              <a:t>Pigmentary</a:t>
            </a:r>
            <a:r>
              <a:rPr sz="2400" b="1" spc="-15" dirty="0">
                <a:latin typeface="Calibri"/>
                <a:cs typeface="Calibri"/>
              </a:rPr>
              <a:t> </a:t>
            </a:r>
            <a:r>
              <a:rPr sz="2400" b="1" spc="-10" dirty="0">
                <a:latin typeface="Calibri"/>
                <a:cs typeface="Calibri"/>
              </a:rPr>
              <a:t>demarcation </a:t>
            </a:r>
            <a:r>
              <a:rPr sz="2400" b="1" spc="-5" dirty="0">
                <a:latin typeface="Calibri"/>
                <a:cs typeface="Calibri"/>
              </a:rPr>
              <a:t>lines </a:t>
            </a:r>
            <a:r>
              <a:rPr sz="2400" spc="-20" dirty="0">
                <a:latin typeface="Calibri"/>
                <a:cs typeface="Calibri"/>
              </a:rPr>
              <a:t>may</a:t>
            </a:r>
            <a:r>
              <a:rPr sz="2400" spc="-5" dirty="0">
                <a:latin typeface="Calibri"/>
                <a:cs typeface="Calibri"/>
              </a:rPr>
              <a:t> </a:t>
            </a:r>
            <a:r>
              <a:rPr sz="2400" spc="-10" dirty="0">
                <a:latin typeface="Calibri"/>
                <a:cs typeface="Calibri"/>
              </a:rPr>
              <a:t>become</a:t>
            </a:r>
            <a:r>
              <a:rPr sz="2400" spc="-5" dirty="0">
                <a:latin typeface="Calibri"/>
                <a:cs typeface="Calibri"/>
              </a:rPr>
              <a:t> visible</a:t>
            </a:r>
            <a:r>
              <a:rPr sz="2400" spc="5" dirty="0">
                <a:latin typeface="Calibri"/>
                <a:cs typeface="Calibri"/>
              </a:rPr>
              <a:t> </a:t>
            </a:r>
            <a:r>
              <a:rPr sz="2400" spc="-5" dirty="0">
                <a:latin typeface="Calibri"/>
                <a:cs typeface="Calibri"/>
              </a:rPr>
              <a:t>during </a:t>
            </a:r>
            <a:r>
              <a:rPr sz="2400" dirty="0">
                <a:latin typeface="Calibri"/>
                <a:cs typeface="Calibri"/>
              </a:rPr>
              <a:t> </a:t>
            </a:r>
            <a:r>
              <a:rPr sz="2400" spc="-20" dirty="0">
                <a:latin typeface="Calibri"/>
                <a:cs typeface="Calibri"/>
              </a:rPr>
              <a:t>pregnancy. </a:t>
            </a:r>
            <a:r>
              <a:rPr sz="2400" spc="-5" dirty="0">
                <a:latin typeface="Calibri"/>
                <a:cs typeface="Calibri"/>
              </a:rPr>
              <a:t>These</a:t>
            </a:r>
            <a:r>
              <a:rPr sz="2400" spc="10" dirty="0">
                <a:latin typeface="Calibri"/>
                <a:cs typeface="Calibri"/>
              </a:rPr>
              <a:t> </a:t>
            </a:r>
            <a:r>
              <a:rPr sz="2400" spc="-5" dirty="0">
                <a:latin typeface="Calibri"/>
                <a:cs typeface="Calibri"/>
              </a:rPr>
              <a:t>areas of sharp</a:t>
            </a:r>
            <a:r>
              <a:rPr sz="2400" spc="5" dirty="0">
                <a:latin typeface="Calibri"/>
                <a:cs typeface="Calibri"/>
              </a:rPr>
              <a:t> </a:t>
            </a:r>
            <a:r>
              <a:rPr sz="2400" spc="-5" dirty="0">
                <a:latin typeface="Calibri"/>
                <a:cs typeface="Calibri"/>
              </a:rPr>
              <a:t>delineation</a:t>
            </a:r>
            <a:r>
              <a:rPr sz="2400" dirty="0">
                <a:latin typeface="Calibri"/>
                <a:cs typeface="Calibri"/>
              </a:rPr>
              <a:t> </a:t>
            </a:r>
            <a:r>
              <a:rPr sz="2400" spc="-5" dirty="0">
                <a:latin typeface="Calibri"/>
                <a:cs typeface="Calibri"/>
              </a:rPr>
              <a:t>between </a:t>
            </a:r>
            <a:r>
              <a:rPr sz="2400" spc="-10" dirty="0">
                <a:latin typeface="Calibri"/>
                <a:cs typeface="Calibri"/>
              </a:rPr>
              <a:t>naturally </a:t>
            </a:r>
            <a:r>
              <a:rPr sz="2400" spc="-525" dirty="0">
                <a:latin typeface="Calibri"/>
                <a:cs typeface="Calibri"/>
              </a:rPr>
              <a:t> </a:t>
            </a:r>
            <a:r>
              <a:rPr sz="2400" spc="-10" dirty="0">
                <a:latin typeface="Calibri"/>
                <a:cs typeface="Calibri"/>
              </a:rPr>
              <a:t>more</a:t>
            </a:r>
            <a:r>
              <a:rPr sz="2400" dirty="0">
                <a:latin typeface="Calibri"/>
                <a:cs typeface="Calibri"/>
              </a:rPr>
              <a:t> </a:t>
            </a:r>
            <a:r>
              <a:rPr sz="2400" spc="-5" dirty="0">
                <a:latin typeface="Calibri"/>
                <a:cs typeface="Calibri"/>
              </a:rPr>
              <a:t>pigmented</a:t>
            </a:r>
            <a:r>
              <a:rPr sz="2400" spc="-10" dirty="0">
                <a:latin typeface="Calibri"/>
                <a:cs typeface="Calibri"/>
              </a:rPr>
              <a:t> </a:t>
            </a:r>
            <a:r>
              <a:rPr sz="2400" dirty="0">
                <a:latin typeface="Calibri"/>
                <a:cs typeface="Calibri"/>
              </a:rPr>
              <a:t>and</a:t>
            </a:r>
            <a:r>
              <a:rPr sz="2400" spc="-5" dirty="0">
                <a:latin typeface="Calibri"/>
                <a:cs typeface="Calibri"/>
              </a:rPr>
              <a:t> </a:t>
            </a:r>
            <a:r>
              <a:rPr sz="2400" dirty="0">
                <a:latin typeface="Calibri"/>
                <a:cs typeface="Calibri"/>
              </a:rPr>
              <a:t>less</a:t>
            </a:r>
            <a:r>
              <a:rPr sz="2400" spc="-20" dirty="0">
                <a:latin typeface="Calibri"/>
                <a:cs typeface="Calibri"/>
              </a:rPr>
              <a:t> </a:t>
            </a:r>
            <a:r>
              <a:rPr sz="2400" spc="-10" dirty="0">
                <a:latin typeface="Calibri"/>
                <a:cs typeface="Calibri"/>
              </a:rPr>
              <a:t>pigmented </a:t>
            </a:r>
            <a:r>
              <a:rPr sz="2400" spc="-5" dirty="0">
                <a:latin typeface="Calibri"/>
                <a:cs typeface="Calibri"/>
              </a:rPr>
              <a:t>skin </a:t>
            </a:r>
            <a:r>
              <a:rPr sz="2400" spc="-15" dirty="0">
                <a:latin typeface="Calibri"/>
                <a:cs typeface="Calibri"/>
              </a:rPr>
              <a:t>are</a:t>
            </a:r>
            <a:r>
              <a:rPr sz="2400" dirty="0">
                <a:latin typeface="Calibri"/>
                <a:cs typeface="Calibri"/>
              </a:rPr>
              <a:t> </a:t>
            </a:r>
            <a:r>
              <a:rPr sz="2400" spc="-10" dirty="0">
                <a:latin typeface="Calibri"/>
                <a:cs typeface="Calibri"/>
              </a:rPr>
              <a:t>reported</a:t>
            </a:r>
            <a:r>
              <a:rPr sz="2400" spc="5" dirty="0">
                <a:latin typeface="Calibri"/>
                <a:cs typeface="Calibri"/>
              </a:rPr>
              <a:t> </a:t>
            </a:r>
            <a:r>
              <a:rPr sz="2400" spc="-10" dirty="0">
                <a:latin typeface="Calibri"/>
                <a:cs typeface="Calibri"/>
              </a:rPr>
              <a:t>most </a:t>
            </a:r>
            <a:r>
              <a:rPr sz="2400" spc="-5" dirty="0">
                <a:latin typeface="Calibri"/>
                <a:cs typeface="Calibri"/>
              </a:rPr>
              <a:t> </a:t>
            </a:r>
            <a:r>
              <a:rPr sz="2400" spc="-10" dirty="0">
                <a:latin typeface="Calibri"/>
                <a:cs typeface="Calibri"/>
              </a:rPr>
              <a:t>commonly</a:t>
            </a:r>
            <a:r>
              <a:rPr sz="2400" spc="-20" dirty="0">
                <a:latin typeface="Calibri"/>
                <a:cs typeface="Calibri"/>
              </a:rPr>
              <a:t> </a:t>
            </a:r>
            <a:r>
              <a:rPr sz="2400" spc="-5" dirty="0">
                <a:latin typeface="Calibri"/>
                <a:cs typeface="Calibri"/>
              </a:rPr>
              <a:t>on</a:t>
            </a:r>
            <a:r>
              <a:rPr sz="2400" spc="10" dirty="0">
                <a:latin typeface="Calibri"/>
                <a:cs typeface="Calibri"/>
              </a:rPr>
              <a:t> </a:t>
            </a:r>
            <a:r>
              <a:rPr sz="2400" dirty="0">
                <a:latin typeface="Calibri"/>
                <a:cs typeface="Calibri"/>
              </a:rPr>
              <a:t>the legs</a:t>
            </a:r>
            <a:r>
              <a:rPr sz="2400" spc="5" dirty="0">
                <a:latin typeface="Calibri"/>
                <a:cs typeface="Calibri"/>
              </a:rPr>
              <a:t> </a:t>
            </a:r>
            <a:r>
              <a:rPr sz="2400" spc="-5" dirty="0">
                <a:latin typeface="Calibri"/>
                <a:cs typeface="Calibri"/>
              </a:rPr>
              <a:t>of</a:t>
            </a:r>
            <a:r>
              <a:rPr sz="2400" dirty="0">
                <a:latin typeface="Calibri"/>
                <a:cs typeface="Calibri"/>
              </a:rPr>
              <a:t> </a:t>
            </a:r>
            <a:r>
              <a:rPr sz="2400" spc="-10" dirty="0">
                <a:latin typeface="Calibri"/>
                <a:cs typeface="Calibri"/>
              </a:rPr>
              <a:t>pregnant</a:t>
            </a:r>
            <a:r>
              <a:rPr sz="2400" spc="5" dirty="0">
                <a:latin typeface="Calibri"/>
                <a:cs typeface="Calibri"/>
              </a:rPr>
              <a:t> </a:t>
            </a:r>
            <a:r>
              <a:rPr sz="2400" spc="-5" dirty="0">
                <a:latin typeface="Calibri"/>
                <a:cs typeface="Calibri"/>
              </a:rPr>
              <a:t>Japanese</a:t>
            </a:r>
            <a:r>
              <a:rPr sz="2400" dirty="0">
                <a:latin typeface="Calibri"/>
                <a:cs typeface="Calibri"/>
              </a:rPr>
              <a:t> and</a:t>
            </a:r>
            <a:r>
              <a:rPr sz="2400" spc="-5" dirty="0">
                <a:latin typeface="Calibri"/>
                <a:cs typeface="Calibri"/>
              </a:rPr>
              <a:t> </a:t>
            </a:r>
            <a:r>
              <a:rPr sz="2400" dirty="0">
                <a:latin typeface="Calibri"/>
                <a:cs typeface="Calibri"/>
              </a:rPr>
              <a:t>Black</a:t>
            </a:r>
            <a:r>
              <a:rPr sz="2400" spc="-20" dirty="0">
                <a:latin typeface="Calibri"/>
                <a:cs typeface="Calibri"/>
              </a:rPr>
              <a:t> </a:t>
            </a:r>
            <a:r>
              <a:rPr sz="2400" spc="-10" dirty="0">
                <a:latin typeface="Calibri"/>
                <a:cs typeface="Calibri"/>
              </a:rPr>
              <a:t>patients</a:t>
            </a:r>
            <a:endParaRPr sz="2400">
              <a:latin typeface="Calibri"/>
              <a:cs typeface="Calibri"/>
            </a:endParaRPr>
          </a:p>
        </p:txBody>
      </p:sp>
      <p:sp>
        <p:nvSpPr>
          <p:cNvPr id="6" name="object 6"/>
          <p:cNvSpPr txBox="1"/>
          <p:nvPr/>
        </p:nvSpPr>
        <p:spPr>
          <a:xfrm>
            <a:off x="8727947" y="3767328"/>
            <a:ext cx="3104515" cy="2862580"/>
          </a:xfrm>
          <a:prstGeom prst="rect">
            <a:avLst/>
          </a:prstGeom>
          <a:ln w="9525">
            <a:solidFill>
              <a:srgbClr val="4471C4"/>
            </a:solidFill>
          </a:ln>
        </p:spPr>
        <p:txBody>
          <a:bodyPr vert="horz" wrap="square" lIns="0" tIns="31114" rIns="0" bIns="0" rtlCol="0">
            <a:spAutoFit/>
          </a:bodyPr>
          <a:lstStyle/>
          <a:p>
            <a:pPr marL="379095" marR="518795" indent="-287020">
              <a:lnSpc>
                <a:spcPct val="100000"/>
              </a:lnSpc>
              <a:spcBef>
                <a:spcPts val="244"/>
              </a:spcBef>
              <a:buFont typeface="Arial MT"/>
              <a:buChar char="•"/>
              <a:tabLst>
                <a:tab pos="379095" algn="l"/>
                <a:tab pos="379730" algn="l"/>
              </a:tabLst>
            </a:pPr>
            <a:r>
              <a:rPr sz="1800" b="1" spc="-5" dirty="0">
                <a:latin typeface="Calibri"/>
                <a:cs typeface="Calibri"/>
              </a:rPr>
              <a:t>Postpartum </a:t>
            </a:r>
            <a:r>
              <a:rPr sz="1800" b="1" spc="-10" dirty="0">
                <a:latin typeface="Calibri"/>
                <a:cs typeface="Calibri"/>
              </a:rPr>
              <a:t>course </a:t>
            </a:r>
            <a:r>
              <a:rPr sz="1800" b="1" dirty="0">
                <a:latin typeface="Calibri"/>
                <a:cs typeface="Calibri"/>
              </a:rPr>
              <a:t>: </a:t>
            </a:r>
            <a:r>
              <a:rPr sz="1800" b="1" spc="5" dirty="0">
                <a:latin typeface="Calibri"/>
                <a:cs typeface="Calibri"/>
              </a:rPr>
              <a:t> </a:t>
            </a:r>
            <a:r>
              <a:rPr sz="1800" spc="-5" dirty="0">
                <a:latin typeface="Calibri"/>
                <a:cs typeface="Calibri"/>
              </a:rPr>
              <a:t>Hyperpigmented</a:t>
            </a:r>
            <a:r>
              <a:rPr sz="1800" dirty="0">
                <a:latin typeface="Calibri"/>
                <a:cs typeface="Calibri"/>
              </a:rPr>
              <a:t> </a:t>
            </a:r>
            <a:r>
              <a:rPr sz="1800" spc="-10" dirty="0">
                <a:latin typeface="Calibri"/>
                <a:cs typeface="Calibri"/>
              </a:rPr>
              <a:t>areas </a:t>
            </a:r>
            <a:r>
              <a:rPr sz="1800" spc="-5" dirty="0">
                <a:latin typeface="Calibri"/>
                <a:cs typeface="Calibri"/>
              </a:rPr>
              <a:t> </a:t>
            </a:r>
            <a:r>
              <a:rPr sz="1800" spc="-10" dirty="0">
                <a:latin typeface="Calibri"/>
                <a:cs typeface="Calibri"/>
              </a:rPr>
              <a:t>become </a:t>
            </a:r>
            <a:r>
              <a:rPr sz="1800" dirty="0">
                <a:latin typeface="Calibri"/>
                <a:cs typeface="Calibri"/>
              </a:rPr>
              <a:t>less </a:t>
            </a:r>
            <a:r>
              <a:rPr sz="1800" spc="-10" dirty="0">
                <a:latin typeface="Calibri"/>
                <a:cs typeface="Calibri"/>
              </a:rPr>
              <a:t>pigmented </a:t>
            </a:r>
            <a:r>
              <a:rPr sz="1800" spc="-395" dirty="0">
                <a:latin typeface="Calibri"/>
                <a:cs typeface="Calibri"/>
              </a:rPr>
              <a:t> </a:t>
            </a:r>
            <a:r>
              <a:rPr sz="1800" spc="-10" dirty="0">
                <a:latin typeface="Calibri"/>
                <a:cs typeface="Calibri"/>
              </a:rPr>
              <a:t>over </a:t>
            </a:r>
            <a:r>
              <a:rPr sz="1800" dirty="0">
                <a:latin typeface="Calibri"/>
                <a:cs typeface="Calibri"/>
              </a:rPr>
              <a:t>a </a:t>
            </a:r>
            <a:r>
              <a:rPr sz="1800" spc="-5" dirty="0">
                <a:latin typeface="Calibri"/>
                <a:cs typeface="Calibri"/>
              </a:rPr>
              <a:t>period of </a:t>
            </a:r>
            <a:r>
              <a:rPr sz="1800" spc="-10" dirty="0">
                <a:latin typeface="Calibri"/>
                <a:cs typeface="Calibri"/>
              </a:rPr>
              <a:t>several </a:t>
            </a:r>
            <a:r>
              <a:rPr sz="1800" spc="-395" dirty="0">
                <a:latin typeface="Calibri"/>
                <a:cs typeface="Calibri"/>
              </a:rPr>
              <a:t> </a:t>
            </a:r>
            <a:r>
              <a:rPr sz="1800" spc="-5" dirty="0">
                <a:latin typeface="Calibri"/>
                <a:cs typeface="Calibri"/>
              </a:rPr>
              <a:t>months.</a:t>
            </a:r>
            <a:endParaRPr sz="1800">
              <a:latin typeface="Calibri"/>
              <a:cs typeface="Calibri"/>
            </a:endParaRPr>
          </a:p>
          <a:p>
            <a:pPr marL="379095" marR="238760" indent="-287020">
              <a:lnSpc>
                <a:spcPct val="100000"/>
              </a:lnSpc>
              <a:buFont typeface="Arial MT"/>
              <a:buChar char="•"/>
              <a:tabLst>
                <a:tab pos="431165" algn="l"/>
                <a:tab pos="431800" algn="l"/>
              </a:tabLst>
            </a:pPr>
            <a:r>
              <a:rPr dirty="0"/>
              <a:t>	</a:t>
            </a:r>
            <a:r>
              <a:rPr sz="1800" b="1" spc="-15" dirty="0">
                <a:latin typeface="Calibri"/>
                <a:cs typeface="Calibri"/>
              </a:rPr>
              <a:t>Treatment: </a:t>
            </a:r>
            <a:r>
              <a:rPr sz="1800" spc="-10" dirty="0">
                <a:latin typeface="Calibri"/>
                <a:cs typeface="Calibri"/>
              </a:rPr>
              <a:t>Postpartum </a:t>
            </a:r>
            <a:r>
              <a:rPr sz="1800" spc="-5" dirty="0">
                <a:latin typeface="Calibri"/>
                <a:cs typeface="Calibri"/>
              </a:rPr>
              <a:t> patients </a:t>
            </a:r>
            <a:r>
              <a:rPr sz="1800" dirty="0">
                <a:latin typeface="Calibri"/>
                <a:cs typeface="Calibri"/>
              </a:rPr>
              <a:t>who </a:t>
            </a:r>
            <a:r>
              <a:rPr sz="1800" spc="-10" dirty="0">
                <a:latin typeface="Calibri"/>
                <a:cs typeface="Calibri"/>
              </a:rPr>
              <a:t>are bothered </a:t>
            </a:r>
            <a:r>
              <a:rPr sz="1800" spc="-395" dirty="0">
                <a:latin typeface="Calibri"/>
                <a:cs typeface="Calibri"/>
              </a:rPr>
              <a:t> </a:t>
            </a:r>
            <a:r>
              <a:rPr sz="1800" spc="-5" dirty="0">
                <a:latin typeface="Calibri"/>
                <a:cs typeface="Calibri"/>
              </a:rPr>
              <a:t>by </a:t>
            </a:r>
            <a:r>
              <a:rPr sz="1800" spc="-15" dirty="0">
                <a:latin typeface="Calibri"/>
                <a:cs typeface="Calibri"/>
              </a:rPr>
              <a:t>persistent </a:t>
            </a:r>
            <a:r>
              <a:rPr sz="1800" spc="-10" dirty="0">
                <a:latin typeface="Calibri"/>
                <a:cs typeface="Calibri"/>
              </a:rPr>
              <a:t> hyperpigmentation</a:t>
            </a:r>
            <a:r>
              <a:rPr sz="1800" spc="5" dirty="0">
                <a:latin typeface="Calibri"/>
                <a:cs typeface="Calibri"/>
              </a:rPr>
              <a:t> </a:t>
            </a:r>
            <a:r>
              <a:rPr sz="1800" spc="-15" dirty="0">
                <a:latin typeface="Calibri"/>
                <a:cs typeface="Calibri"/>
              </a:rPr>
              <a:t>may </a:t>
            </a:r>
            <a:r>
              <a:rPr sz="1800" spc="-10" dirty="0">
                <a:latin typeface="Calibri"/>
                <a:cs typeface="Calibri"/>
              </a:rPr>
              <a:t> desire</a:t>
            </a:r>
            <a:r>
              <a:rPr sz="1800" spc="-5" dirty="0">
                <a:latin typeface="Calibri"/>
                <a:cs typeface="Calibri"/>
              </a:rPr>
              <a:t> </a:t>
            </a:r>
            <a:r>
              <a:rPr sz="1800" spc="-10" dirty="0">
                <a:latin typeface="Calibri"/>
                <a:cs typeface="Calibri"/>
              </a:rPr>
              <a:t>treatment</a:t>
            </a:r>
            <a:endParaRPr sz="1800">
              <a:latin typeface="Calibri"/>
              <a:cs typeface="Calibri"/>
            </a:endParaRPr>
          </a:p>
        </p:txBody>
      </p:sp>
      <p:pic>
        <p:nvPicPr>
          <p:cNvPr id="7" name="object 7"/>
          <p:cNvPicPr/>
          <p:nvPr/>
        </p:nvPicPr>
        <p:blipFill>
          <a:blip r:embed="rId2" cstate="print"/>
          <a:stretch>
            <a:fillRect/>
          </a:stretch>
        </p:blipFill>
        <p:spPr>
          <a:xfrm>
            <a:off x="8727947" y="272795"/>
            <a:ext cx="3290045" cy="332426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7540" y="697229"/>
            <a:ext cx="4803140" cy="4478020"/>
          </a:xfrm>
          <a:prstGeom prst="rect">
            <a:avLst/>
          </a:prstGeom>
        </p:spPr>
        <p:txBody>
          <a:bodyPr vert="horz" wrap="square" lIns="0" tIns="74295" rIns="0" bIns="0" rtlCol="0">
            <a:spAutoFit/>
          </a:bodyPr>
          <a:lstStyle/>
          <a:p>
            <a:pPr marL="583565" marR="5080" indent="-571500">
              <a:lnSpc>
                <a:spcPts val="3890"/>
              </a:lnSpc>
              <a:spcBef>
                <a:spcPts val="585"/>
              </a:spcBef>
              <a:buClr>
                <a:srgbClr val="FF0000"/>
              </a:buClr>
              <a:buFont typeface="Wingdings"/>
              <a:buChar char=""/>
              <a:tabLst>
                <a:tab pos="584200" algn="l"/>
              </a:tabLst>
            </a:pPr>
            <a:r>
              <a:rPr sz="3600" b="1" spc="-5" dirty="0">
                <a:solidFill>
                  <a:srgbClr val="FF0000"/>
                </a:solidFill>
                <a:latin typeface="Calibri"/>
                <a:cs typeface="Calibri"/>
              </a:rPr>
              <a:t>Melasma(chloasma </a:t>
            </a:r>
            <a:r>
              <a:rPr sz="3600" b="1" dirty="0">
                <a:solidFill>
                  <a:srgbClr val="FF0000"/>
                </a:solidFill>
                <a:latin typeface="Calibri"/>
                <a:cs typeface="Calibri"/>
              </a:rPr>
              <a:t>or </a:t>
            </a:r>
            <a:r>
              <a:rPr sz="3600" b="1" spc="-800" dirty="0">
                <a:solidFill>
                  <a:srgbClr val="FF0000"/>
                </a:solidFill>
                <a:latin typeface="Calibri"/>
                <a:cs typeface="Calibri"/>
              </a:rPr>
              <a:t> </a:t>
            </a:r>
            <a:r>
              <a:rPr sz="3600" b="1" spc="-5" dirty="0">
                <a:solidFill>
                  <a:srgbClr val="FF0000"/>
                </a:solidFill>
                <a:latin typeface="Calibri"/>
                <a:cs typeface="Calibri"/>
              </a:rPr>
              <a:t>mask</a:t>
            </a:r>
            <a:r>
              <a:rPr sz="3600" b="1" spc="-30" dirty="0">
                <a:solidFill>
                  <a:srgbClr val="FF0000"/>
                </a:solidFill>
                <a:latin typeface="Calibri"/>
                <a:cs typeface="Calibri"/>
              </a:rPr>
              <a:t> </a:t>
            </a:r>
            <a:r>
              <a:rPr sz="3600" b="1" dirty="0">
                <a:solidFill>
                  <a:srgbClr val="FF0000"/>
                </a:solidFill>
                <a:latin typeface="Calibri"/>
                <a:cs typeface="Calibri"/>
              </a:rPr>
              <a:t>of</a:t>
            </a:r>
            <a:r>
              <a:rPr sz="3600" b="1" spc="-10" dirty="0">
                <a:solidFill>
                  <a:srgbClr val="FF0000"/>
                </a:solidFill>
                <a:latin typeface="Calibri"/>
                <a:cs typeface="Calibri"/>
              </a:rPr>
              <a:t> pregnancy)</a:t>
            </a:r>
            <a:endParaRPr sz="3600">
              <a:latin typeface="Calibri"/>
              <a:cs typeface="Calibri"/>
            </a:endParaRPr>
          </a:p>
          <a:p>
            <a:pPr marL="612775" marR="152400" lvl="1" indent="-228600">
              <a:lnSpc>
                <a:spcPct val="90000"/>
              </a:lnSpc>
              <a:spcBef>
                <a:spcPts val="2450"/>
              </a:spcBef>
              <a:buFont typeface="Arial MT"/>
              <a:buChar char="•"/>
              <a:tabLst>
                <a:tab pos="613410" algn="l"/>
              </a:tabLst>
            </a:pPr>
            <a:r>
              <a:rPr sz="2400" b="1" spc="-10" dirty="0">
                <a:latin typeface="Calibri"/>
                <a:cs typeface="Calibri"/>
              </a:rPr>
              <a:t>Course</a:t>
            </a:r>
            <a:r>
              <a:rPr sz="2400" b="1" spc="70" dirty="0">
                <a:latin typeface="Calibri"/>
                <a:cs typeface="Calibri"/>
              </a:rPr>
              <a:t> </a:t>
            </a:r>
            <a:r>
              <a:rPr sz="2400" b="1" dirty="0">
                <a:latin typeface="Calibri"/>
                <a:cs typeface="Calibri"/>
              </a:rPr>
              <a:t>in</a:t>
            </a:r>
            <a:r>
              <a:rPr sz="2400" b="1" spc="75" dirty="0">
                <a:latin typeface="Calibri"/>
                <a:cs typeface="Calibri"/>
              </a:rPr>
              <a:t> </a:t>
            </a:r>
            <a:r>
              <a:rPr sz="2400" b="1" spc="-10" dirty="0">
                <a:latin typeface="Calibri"/>
                <a:cs typeface="Calibri"/>
              </a:rPr>
              <a:t>pregnancy:</a:t>
            </a:r>
            <a:r>
              <a:rPr sz="2400" b="1" spc="95" dirty="0">
                <a:latin typeface="Calibri"/>
                <a:cs typeface="Calibri"/>
              </a:rPr>
              <a:t> </a:t>
            </a:r>
            <a:r>
              <a:rPr sz="2400" dirty="0">
                <a:latin typeface="Calibri"/>
                <a:cs typeface="Calibri"/>
              </a:rPr>
              <a:t>is</a:t>
            </a:r>
            <a:r>
              <a:rPr sz="2400" spc="65" dirty="0">
                <a:latin typeface="Calibri"/>
                <a:cs typeface="Calibri"/>
              </a:rPr>
              <a:t> </a:t>
            </a:r>
            <a:r>
              <a:rPr sz="2400" dirty="0">
                <a:latin typeface="Calibri"/>
                <a:cs typeface="Calibri"/>
              </a:rPr>
              <a:t>the </a:t>
            </a:r>
            <a:r>
              <a:rPr sz="2400" spc="5" dirty="0">
                <a:latin typeface="Calibri"/>
                <a:cs typeface="Calibri"/>
              </a:rPr>
              <a:t> </a:t>
            </a:r>
            <a:r>
              <a:rPr sz="2400" spc="-10" dirty="0">
                <a:latin typeface="Calibri"/>
                <a:cs typeface="Calibri"/>
              </a:rPr>
              <a:t>most </a:t>
            </a:r>
            <a:r>
              <a:rPr sz="2400" spc="-5" dirty="0">
                <a:latin typeface="Calibri"/>
                <a:cs typeface="Calibri"/>
              </a:rPr>
              <a:t>cosmetically disturbing </a:t>
            </a:r>
            <a:r>
              <a:rPr sz="2400" dirty="0">
                <a:latin typeface="Calibri"/>
                <a:cs typeface="Calibri"/>
              </a:rPr>
              <a:t> </a:t>
            </a:r>
            <a:r>
              <a:rPr sz="2400" spc="-10" dirty="0">
                <a:latin typeface="Calibri"/>
                <a:cs typeface="Calibri"/>
              </a:rPr>
              <a:t>pigmentary</a:t>
            </a:r>
            <a:r>
              <a:rPr sz="2400" spc="-40" dirty="0">
                <a:latin typeface="Calibri"/>
                <a:cs typeface="Calibri"/>
              </a:rPr>
              <a:t> </a:t>
            </a:r>
            <a:r>
              <a:rPr sz="2400" spc="-5" dirty="0">
                <a:latin typeface="Calibri"/>
                <a:cs typeface="Calibri"/>
              </a:rPr>
              <a:t>change</a:t>
            </a:r>
            <a:r>
              <a:rPr sz="2400" spc="-30" dirty="0">
                <a:latin typeface="Calibri"/>
                <a:cs typeface="Calibri"/>
              </a:rPr>
              <a:t> </a:t>
            </a:r>
            <a:r>
              <a:rPr sz="2400" dirty="0">
                <a:latin typeface="Calibri"/>
                <a:cs typeface="Calibri"/>
              </a:rPr>
              <a:t>in</a:t>
            </a:r>
            <a:r>
              <a:rPr sz="2400" spc="-20" dirty="0">
                <a:latin typeface="Calibri"/>
                <a:cs typeface="Calibri"/>
              </a:rPr>
              <a:t> </a:t>
            </a:r>
            <a:r>
              <a:rPr sz="2400" spc="-5" dirty="0">
                <a:latin typeface="Calibri"/>
                <a:cs typeface="Calibri"/>
              </a:rPr>
              <a:t>pregnancy </a:t>
            </a:r>
            <a:r>
              <a:rPr sz="2400" spc="-525" dirty="0">
                <a:latin typeface="Calibri"/>
                <a:cs typeface="Calibri"/>
              </a:rPr>
              <a:t> </a:t>
            </a:r>
            <a:r>
              <a:rPr sz="2400" dirty="0">
                <a:latin typeface="Calibri"/>
                <a:cs typeface="Calibri"/>
              </a:rPr>
              <a:t>and</a:t>
            </a:r>
            <a:r>
              <a:rPr sz="2400" spc="50" dirty="0">
                <a:latin typeface="Calibri"/>
                <a:cs typeface="Calibri"/>
              </a:rPr>
              <a:t> </a:t>
            </a:r>
            <a:r>
              <a:rPr sz="2400" spc="-10" dirty="0">
                <a:latin typeface="Calibri"/>
                <a:cs typeface="Calibri"/>
              </a:rPr>
              <a:t>occurs</a:t>
            </a:r>
            <a:r>
              <a:rPr sz="2400" spc="25" dirty="0">
                <a:latin typeface="Calibri"/>
                <a:cs typeface="Calibri"/>
              </a:rPr>
              <a:t> </a:t>
            </a:r>
            <a:r>
              <a:rPr sz="2400" dirty="0">
                <a:latin typeface="Calibri"/>
                <a:cs typeface="Calibri"/>
              </a:rPr>
              <a:t>in</a:t>
            </a:r>
            <a:r>
              <a:rPr sz="2400" spc="55" dirty="0">
                <a:latin typeface="Calibri"/>
                <a:cs typeface="Calibri"/>
              </a:rPr>
              <a:t> </a:t>
            </a:r>
            <a:r>
              <a:rPr sz="2400" spc="-5" dirty="0">
                <a:latin typeface="Calibri"/>
                <a:cs typeface="Calibri"/>
              </a:rPr>
              <a:t>up</a:t>
            </a:r>
            <a:r>
              <a:rPr sz="2400" spc="50" dirty="0">
                <a:latin typeface="Calibri"/>
                <a:cs typeface="Calibri"/>
              </a:rPr>
              <a:t> </a:t>
            </a:r>
            <a:r>
              <a:rPr sz="2400" spc="-10" dirty="0">
                <a:latin typeface="Calibri"/>
                <a:cs typeface="Calibri"/>
              </a:rPr>
              <a:t>to</a:t>
            </a:r>
            <a:r>
              <a:rPr sz="2400" spc="35" dirty="0">
                <a:latin typeface="Calibri"/>
                <a:cs typeface="Calibri"/>
              </a:rPr>
              <a:t> </a:t>
            </a:r>
            <a:r>
              <a:rPr sz="2400" spc="-5" dirty="0">
                <a:latin typeface="Calibri"/>
                <a:cs typeface="Calibri"/>
              </a:rPr>
              <a:t>75</a:t>
            </a:r>
            <a:r>
              <a:rPr sz="2400" spc="45" dirty="0">
                <a:latin typeface="Calibri"/>
                <a:cs typeface="Calibri"/>
              </a:rPr>
              <a:t> </a:t>
            </a:r>
            <a:r>
              <a:rPr sz="2400" spc="-10" dirty="0">
                <a:latin typeface="Calibri"/>
                <a:cs typeface="Calibri"/>
              </a:rPr>
              <a:t>percent </a:t>
            </a:r>
            <a:r>
              <a:rPr sz="2400" spc="-5" dirty="0">
                <a:latin typeface="Calibri"/>
                <a:cs typeface="Calibri"/>
              </a:rPr>
              <a:t> of</a:t>
            </a:r>
            <a:r>
              <a:rPr sz="2400" spc="-20" dirty="0">
                <a:latin typeface="Calibri"/>
                <a:cs typeface="Calibri"/>
              </a:rPr>
              <a:t> </a:t>
            </a:r>
            <a:r>
              <a:rPr sz="2400" spc="-10" dirty="0">
                <a:latin typeface="Calibri"/>
                <a:cs typeface="Calibri"/>
              </a:rPr>
              <a:t>pregnant</a:t>
            </a:r>
            <a:r>
              <a:rPr sz="2400" spc="-5" dirty="0">
                <a:latin typeface="Calibri"/>
                <a:cs typeface="Calibri"/>
              </a:rPr>
              <a:t> people.</a:t>
            </a:r>
            <a:endParaRPr sz="2400">
              <a:latin typeface="Calibri"/>
              <a:cs typeface="Calibri"/>
            </a:endParaRPr>
          </a:p>
          <a:p>
            <a:pPr marL="612775" marR="417830" lvl="1" indent="-228600">
              <a:lnSpc>
                <a:spcPts val="2590"/>
              </a:lnSpc>
              <a:spcBef>
                <a:spcPts val="1050"/>
              </a:spcBef>
              <a:buFont typeface="Arial MT"/>
              <a:buChar char="•"/>
              <a:tabLst>
                <a:tab pos="613410" algn="l"/>
              </a:tabLst>
            </a:pPr>
            <a:r>
              <a:rPr sz="2400" spc="-5" dirty="0">
                <a:latin typeface="Calibri"/>
                <a:cs typeface="Calibri"/>
              </a:rPr>
              <a:t>The</a:t>
            </a:r>
            <a:r>
              <a:rPr sz="2400" dirty="0">
                <a:latin typeface="Calibri"/>
                <a:cs typeface="Calibri"/>
              </a:rPr>
              <a:t> </a:t>
            </a:r>
            <a:r>
              <a:rPr sz="2400" spc="-10" dirty="0">
                <a:latin typeface="Calibri"/>
                <a:cs typeface="Calibri"/>
              </a:rPr>
              <a:t>characteristic </a:t>
            </a:r>
            <a:r>
              <a:rPr sz="2400" spc="-5" dirty="0">
                <a:latin typeface="Calibri"/>
                <a:cs typeface="Calibri"/>
              </a:rPr>
              <a:t> </a:t>
            </a:r>
            <a:r>
              <a:rPr sz="2400" spc="-10" dirty="0">
                <a:latin typeface="Calibri"/>
                <a:cs typeface="Calibri"/>
              </a:rPr>
              <a:t>hyperpigmentation </a:t>
            </a:r>
            <a:r>
              <a:rPr sz="2400" spc="-5" dirty="0">
                <a:latin typeface="Calibri"/>
                <a:cs typeface="Calibri"/>
              </a:rPr>
              <a:t>of </a:t>
            </a:r>
            <a:r>
              <a:rPr sz="2400" dirty="0">
                <a:latin typeface="Calibri"/>
                <a:cs typeface="Calibri"/>
              </a:rPr>
              <a:t>the </a:t>
            </a:r>
            <a:r>
              <a:rPr sz="2400" spc="-15" dirty="0">
                <a:latin typeface="Calibri"/>
                <a:cs typeface="Calibri"/>
              </a:rPr>
              <a:t>face </a:t>
            </a:r>
            <a:r>
              <a:rPr sz="2400" spc="-530" dirty="0">
                <a:latin typeface="Calibri"/>
                <a:cs typeface="Calibri"/>
              </a:rPr>
              <a:t> </a:t>
            </a:r>
            <a:r>
              <a:rPr sz="2400" spc="-15" dirty="0">
                <a:latin typeface="Calibri"/>
                <a:cs typeface="Calibri"/>
              </a:rPr>
              <a:t>may </a:t>
            </a:r>
            <a:r>
              <a:rPr sz="2400" dirty="0">
                <a:latin typeface="Calibri"/>
                <a:cs typeface="Calibri"/>
              </a:rPr>
              <a:t>also </a:t>
            </a:r>
            <a:r>
              <a:rPr sz="2400" spc="-5" dirty="0">
                <a:latin typeface="Calibri"/>
                <a:cs typeface="Calibri"/>
              </a:rPr>
              <a:t>occur </a:t>
            </a:r>
            <a:r>
              <a:rPr sz="2400" dirty="0">
                <a:latin typeface="Calibri"/>
                <a:cs typeface="Calibri"/>
              </a:rPr>
              <a:t>in individuals </a:t>
            </a:r>
            <a:r>
              <a:rPr sz="2400" spc="5" dirty="0">
                <a:latin typeface="Calibri"/>
                <a:cs typeface="Calibri"/>
              </a:rPr>
              <a:t> </a:t>
            </a:r>
            <a:r>
              <a:rPr sz="2400" spc="-5" dirty="0">
                <a:latin typeface="Calibri"/>
                <a:cs typeface="Calibri"/>
              </a:rPr>
              <a:t>taking</a:t>
            </a:r>
            <a:r>
              <a:rPr sz="2400" spc="-50" dirty="0">
                <a:latin typeface="Calibri"/>
                <a:cs typeface="Calibri"/>
              </a:rPr>
              <a:t> </a:t>
            </a:r>
            <a:r>
              <a:rPr sz="2400" b="1" spc="-15" dirty="0">
                <a:latin typeface="Calibri"/>
                <a:cs typeface="Calibri"/>
              </a:rPr>
              <a:t>oral</a:t>
            </a:r>
            <a:r>
              <a:rPr sz="2400" b="1" spc="-35" dirty="0">
                <a:latin typeface="Calibri"/>
                <a:cs typeface="Calibri"/>
              </a:rPr>
              <a:t> </a:t>
            </a:r>
            <a:r>
              <a:rPr sz="2400" b="1" spc="-10" dirty="0">
                <a:latin typeface="Calibri"/>
                <a:cs typeface="Calibri"/>
              </a:rPr>
              <a:t>contraceptive</a:t>
            </a:r>
            <a:r>
              <a:rPr sz="2400" b="1" spc="-35" dirty="0">
                <a:latin typeface="Calibri"/>
                <a:cs typeface="Calibri"/>
              </a:rPr>
              <a:t> </a:t>
            </a:r>
            <a:r>
              <a:rPr sz="2400" b="1" spc="-5" dirty="0">
                <a:latin typeface="Calibri"/>
                <a:cs typeface="Calibri"/>
              </a:rPr>
              <a:t>pills</a:t>
            </a:r>
            <a:r>
              <a:rPr sz="2400" spc="-5" dirty="0">
                <a:latin typeface="Calibri"/>
                <a:cs typeface="Calibri"/>
              </a:rPr>
              <a:t>.</a:t>
            </a:r>
            <a:endParaRPr sz="2400">
              <a:latin typeface="Calibri"/>
              <a:cs typeface="Calibri"/>
            </a:endParaRPr>
          </a:p>
        </p:txBody>
      </p:sp>
      <p:sp>
        <p:nvSpPr>
          <p:cNvPr id="3" name="object 3"/>
          <p:cNvSpPr txBox="1"/>
          <p:nvPr/>
        </p:nvSpPr>
        <p:spPr>
          <a:xfrm>
            <a:off x="5480050" y="134569"/>
            <a:ext cx="3222625" cy="1918970"/>
          </a:xfrm>
          <a:prstGeom prst="rect">
            <a:avLst/>
          </a:prstGeom>
        </p:spPr>
        <p:txBody>
          <a:bodyPr vert="horz" wrap="square" lIns="0" tIns="12065" rIns="0" bIns="0" rtlCol="0">
            <a:spAutoFit/>
          </a:bodyPr>
          <a:lstStyle/>
          <a:p>
            <a:pPr marL="469900" indent="-457200">
              <a:lnSpc>
                <a:spcPct val="100000"/>
              </a:lnSpc>
              <a:spcBef>
                <a:spcPts val="95"/>
              </a:spcBef>
              <a:buFont typeface="Arial MT"/>
              <a:buChar char="•"/>
              <a:tabLst>
                <a:tab pos="469265" algn="l"/>
                <a:tab pos="469900" algn="l"/>
              </a:tabLst>
            </a:pPr>
            <a:r>
              <a:rPr sz="2800" b="1" spc="-5" dirty="0">
                <a:latin typeface="Calibri"/>
                <a:cs typeface="Calibri"/>
              </a:rPr>
              <a:t>Risk</a:t>
            </a:r>
            <a:r>
              <a:rPr sz="2800" b="1" spc="-30" dirty="0">
                <a:latin typeface="Calibri"/>
                <a:cs typeface="Calibri"/>
              </a:rPr>
              <a:t> </a:t>
            </a:r>
            <a:r>
              <a:rPr sz="2800" b="1" spc="-15" dirty="0">
                <a:latin typeface="Calibri"/>
                <a:cs typeface="Calibri"/>
              </a:rPr>
              <a:t>factors:</a:t>
            </a:r>
            <a:endParaRPr sz="2800">
              <a:latin typeface="Calibri"/>
              <a:cs typeface="Calibri"/>
            </a:endParaRPr>
          </a:p>
          <a:p>
            <a:pPr marL="469900" indent="-457200">
              <a:lnSpc>
                <a:spcPct val="100000"/>
              </a:lnSpc>
              <a:spcBef>
                <a:spcPts val="30"/>
              </a:spcBef>
              <a:buFont typeface="Wingdings"/>
              <a:buChar char=""/>
              <a:tabLst>
                <a:tab pos="469265" algn="l"/>
                <a:tab pos="469900" algn="l"/>
              </a:tabLst>
            </a:pPr>
            <a:r>
              <a:rPr sz="2400" spc="-5" dirty="0">
                <a:solidFill>
                  <a:srgbClr val="006FC0"/>
                </a:solidFill>
                <a:latin typeface="Calibri"/>
                <a:cs typeface="Calibri"/>
              </a:rPr>
              <a:t>genetic</a:t>
            </a:r>
            <a:r>
              <a:rPr sz="2400" spc="-75" dirty="0">
                <a:solidFill>
                  <a:srgbClr val="006FC0"/>
                </a:solidFill>
                <a:latin typeface="Calibri"/>
                <a:cs typeface="Calibri"/>
              </a:rPr>
              <a:t> </a:t>
            </a:r>
            <a:r>
              <a:rPr sz="2400" spc="-5" dirty="0">
                <a:solidFill>
                  <a:srgbClr val="006FC0"/>
                </a:solidFill>
                <a:latin typeface="Calibri"/>
                <a:cs typeface="Calibri"/>
              </a:rPr>
              <a:t>predisposition</a:t>
            </a:r>
            <a:endParaRPr sz="2400">
              <a:latin typeface="Calibri"/>
              <a:cs typeface="Calibri"/>
            </a:endParaRPr>
          </a:p>
          <a:p>
            <a:pPr marL="469900" indent="-457200">
              <a:lnSpc>
                <a:spcPct val="100000"/>
              </a:lnSpc>
              <a:buFont typeface="Wingdings"/>
              <a:buChar char=""/>
              <a:tabLst>
                <a:tab pos="469265" algn="l"/>
                <a:tab pos="469900" algn="l"/>
              </a:tabLst>
            </a:pPr>
            <a:r>
              <a:rPr sz="2400" spc="-15" dirty="0">
                <a:solidFill>
                  <a:srgbClr val="006FC0"/>
                </a:solidFill>
                <a:latin typeface="Calibri"/>
                <a:cs typeface="Calibri"/>
              </a:rPr>
              <a:t>exposure</a:t>
            </a:r>
            <a:r>
              <a:rPr sz="2400" spc="-20" dirty="0">
                <a:solidFill>
                  <a:srgbClr val="006FC0"/>
                </a:solidFill>
                <a:latin typeface="Calibri"/>
                <a:cs typeface="Calibri"/>
              </a:rPr>
              <a:t> </a:t>
            </a:r>
            <a:r>
              <a:rPr sz="2400" spc="-15" dirty="0">
                <a:solidFill>
                  <a:srgbClr val="006FC0"/>
                </a:solidFill>
                <a:latin typeface="Calibri"/>
                <a:cs typeface="Calibri"/>
              </a:rPr>
              <a:t>to</a:t>
            </a:r>
            <a:r>
              <a:rPr sz="2400" spc="-25" dirty="0">
                <a:solidFill>
                  <a:srgbClr val="006FC0"/>
                </a:solidFill>
                <a:latin typeface="Calibri"/>
                <a:cs typeface="Calibri"/>
              </a:rPr>
              <a:t> </a:t>
            </a:r>
            <a:r>
              <a:rPr sz="2400" spc="-10" dirty="0">
                <a:solidFill>
                  <a:srgbClr val="006FC0"/>
                </a:solidFill>
                <a:latin typeface="Calibri"/>
                <a:cs typeface="Calibri"/>
              </a:rPr>
              <a:t>sunlight</a:t>
            </a:r>
            <a:endParaRPr sz="2400">
              <a:latin typeface="Calibri"/>
              <a:cs typeface="Calibri"/>
            </a:endParaRPr>
          </a:p>
          <a:p>
            <a:pPr marL="469900" indent="-457200">
              <a:lnSpc>
                <a:spcPct val="100000"/>
              </a:lnSpc>
              <a:buFont typeface="Wingdings"/>
              <a:buChar char=""/>
              <a:tabLst>
                <a:tab pos="469265" algn="l"/>
                <a:tab pos="469900" algn="l"/>
              </a:tabLst>
            </a:pPr>
            <a:r>
              <a:rPr sz="2400" spc="-5" dirty="0">
                <a:solidFill>
                  <a:srgbClr val="006FC0"/>
                </a:solidFill>
                <a:latin typeface="Calibri"/>
                <a:cs typeface="Calibri"/>
              </a:rPr>
              <a:t>skin</a:t>
            </a:r>
            <a:r>
              <a:rPr sz="2400" spc="-40" dirty="0">
                <a:solidFill>
                  <a:srgbClr val="006FC0"/>
                </a:solidFill>
                <a:latin typeface="Calibri"/>
                <a:cs typeface="Calibri"/>
              </a:rPr>
              <a:t> </a:t>
            </a:r>
            <a:r>
              <a:rPr sz="2400" spc="-10" dirty="0">
                <a:solidFill>
                  <a:srgbClr val="006FC0"/>
                </a:solidFill>
                <a:latin typeface="Calibri"/>
                <a:cs typeface="Calibri"/>
              </a:rPr>
              <a:t>phototype</a:t>
            </a:r>
            <a:endParaRPr sz="2400">
              <a:latin typeface="Calibri"/>
              <a:cs typeface="Calibri"/>
            </a:endParaRPr>
          </a:p>
          <a:p>
            <a:pPr marL="469900" indent="-457200">
              <a:lnSpc>
                <a:spcPct val="100000"/>
              </a:lnSpc>
              <a:buFont typeface="Wingdings"/>
              <a:buChar char=""/>
              <a:tabLst>
                <a:tab pos="469265" algn="l"/>
                <a:tab pos="469900" algn="l"/>
              </a:tabLst>
            </a:pPr>
            <a:r>
              <a:rPr sz="2400" spc="-5" dirty="0">
                <a:solidFill>
                  <a:srgbClr val="006FC0"/>
                </a:solidFill>
                <a:latin typeface="Calibri"/>
                <a:cs typeface="Calibri"/>
              </a:rPr>
              <a:t>Hormonal</a:t>
            </a:r>
            <a:r>
              <a:rPr sz="2400" spc="-40" dirty="0">
                <a:solidFill>
                  <a:srgbClr val="006FC0"/>
                </a:solidFill>
                <a:latin typeface="Calibri"/>
                <a:cs typeface="Calibri"/>
              </a:rPr>
              <a:t> </a:t>
            </a:r>
            <a:r>
              <a:rPr sz="2400" spc="-20" dirty="0">
                <a:solidFill>
                  <a:srgbClr val="006FC0"/>
                </a:solidFill>
                <a:latin typeface="Calibri"/>
                <a:cs typeface="Calibri"/>
              </a:rPr>
              <a:t>factors</a:t>
            </a:r>
            <a:endParaRPr sz="2400">
              <a:latin typeface="Calibri"/>
              <a:cs typeface="Calibri"/>
            </a:endParaRPr>
          </a:p>
        </p:txBody>
      </p:sp>
      <p:sp>
        <p:nvSpPr>
          <p:cNvPr id="4" name="object 4"/>
          <p:cNvSpPr txBox="1"/>
          <p:nvPr/>
        </p:nvSpPr>
        <p:spPr>
          <a:xfrm>
            <a:off x="5480050" y="2028190"/>
            <a:ext cx="6336030" cy="1488440"/>
          </a:xfrm>
          <a:prstGeom prst="rect">
            <a:avLst/>
          </a:prstGeom>
        </p:spPr>
        <p:txBody>
          <a:bodyPr vert="horz" wrap="square" lIns="0" tIns="12700" rIns="0" bIns="0" rtlCol="0">
            <a:spAutoFit/>
          </a:bodyPr>
          <a:lstStyle/>
          <a:p>
            <a:pPr marL="12700" marR="5080">
              <a:lnSpc>
                <a:spcPct val="100000"/>
              </a:lnSpc>
              <a:spcBef>
                <a:spcPts val="100"/>
              </a:spcBef>
            </a:pPr>
            <a:r>
              <a:rPr sz="2400" b="1" spc="-5" dirty="0">
                <a:latin typeface="Calibri"/>
                <a:cs typeface="Calibri"/>
              </a:rPr>
              <a:t>thus, </a:t>
            </a:r>
            <a:r>
              <a:rPr sz="2400" spc="-10" dirty="0">
                <a:latin typeface="Calibri"/>
                <a:cs typeface="Calibri"/>
              </a:rPr>
              <a:t>protection </a:t>
            </a:r>
            <a:r>
              <a:rPr sz="2400" spc="-15" dirty="0">
                <a:latin typeface="Calibri"/>
                <a:cs typeface="Calibri"/>
              </a:rPr>
              <a:t>from </a:t>
            </a:r>
            <a:r>
              <a:rPr sz="2400" dirty="0">
                <a:latin typeface="Calibri"/>
                <a:cs typeface="Calibri"/>
              </a:rPr>
              <a:t>the </a:t>
            </a:r>
            <a:r>
              <a:rPr sz="2400" spc="-5" dirty="0">
                <a:latin typeface="Calibri"/>
                <a:cs typeface="Calibri"/>
              </a:rPr>
              <a:t>sun (including use of </a:t>
            </a:r>
            <a:r>
              <a:rPr sz="2400" dirty="0">
                <a:latin typeface="Calibri"/>
                <a:cs typeface="Calibri"/>
              </a:rPr>
              <a:t> </a:t>
            </a:r>
            <a:r>
              <a:rPr sz="2400" spc="-5" dirty="0">
                <a:latin typeface="Calibri"/>
                <a:cs typeface="Calibri"/>
              </a:rPr>
              <a:t>broad-spectrum sunscreens </a:t>
            </a:r>
            <a:r>
              <a:rPr sz="2400" dirty="0">
                <a:latin typeface="Calibri"/>
                <a:cs typeface="Calibri"/>
              </a:rPr>
              <a:t>with </a:t>
            </a:r>
            <a:r>
              <a:rPr sz="2400" spc="-5" dirty="0">
                <a:latin typeface="Calibri"/>
                <a:cs typeface="Calibri"/>
              </a:rPr>
              <a:t>sun </a:t>
            </a:r>
            <a:r>
              <a:rPr sz="2400" spc="-10" dirty="0">
                <a:latin typeface="Calibri"/>
                <a:cs typeface="Calibri"/>
              </a:rPr>
              <a:t>protection </a:t>
            </a:r>
            <a:r>
              <a:rPr sz="2400" spc="-5" dirty="0">
                <a:latin typeface="Calibri"/>
                <a:cs typeface="Calibri"/>
              </a:rPr>
              <a:t> </a:t>
            </a:r>
            <a:r>
              <a:rPr sz="2400" spc="-15" dirty="0">
                <a:latin typeface="Calibri"/>
                <a:cs typeface="Calibri"/>
              </a:rPr>
              <a:t>factor </a:t>
            </a:r>
            <a:r>
              <a:rPr sz="2400" spc="-5" dirty="0">
                <a:latin typeface="Calibri"/>
                <a:cs typeface="Calibri"/>
              </a:rPr>
              <a:t>[SPF] </a:t>
            </a:r>
            <a:r>
              <a:rPr sz="2400" spc="-10" dirty="0">
                <a:latin typeface="Calibri"/>
                <a:cs typeface="Calibri"/>
              </a:rPr>
              <a:t>of </a:t>
            </a:r>
            <a:r>
              <a:rPr sz="2400" spc="-5" dirty="0">
                <a:latin typeface="Calibri"/>
                <a:cs typeface="Calibri"/>
              </a:rPr>
              <a:t>50 or higher) </a:t>
            </a:r>
            <a:r>
              <a:rPr sz="2400" dirty="0">
                <a:latin typeface="Calibri"/>
                <a:cs typeface="Calibri"/>
              </a:rPr>
              <a:t>is an </a:t>
            </a:r>
            <a:r>
              <a:rPr sz="2400" spc="-5" dirty="0">
                <a:latin typeface="Calibri"/>
                <a:cs typeface="Calibri"/>
              </a:rPr>
              <a:t>essential part of </a:t>
            </a:r>
            <a:r>
              <a:rPr sz="2400" dirty="0">
                <a:latin typeface="Calibri"/>
                <a:cs typeface="Calibri"/>
              </a:rPr>
              <a:t>a </a:t>
            </a:r>
            <a:r>
              <a:rPr sz="2400" spc="-530" dirty="0">
                <a:latin typeface="Calibri"/>
                <a:cs typeface="Calibri"/>
              </a:rPr>
              <a:t> </a:t>
            </a:r>
            <a:r>
              <a:rPr sz="2400" spc="-15" dirty="0">
                <a:latin typeface="Calibri"/>
                <a:cs typeface="Calibri"/>
              </a:rPr>
              <a:t>preventive</a:t>
            </a:r>
            <a:r>
              <a:rPr sz="2400" spc="5" dirty="0">
                <a:latin typeface="Calibri"/>
                <a:cs typeface="Calibri"/>
              </a:rPr>
              <a:t> </a:t>
            </a:r>
            <a:r>
              <a:rPr sz="2400" spc="-10" dirty="0">
                <a:latin typeface="Calibri"/>
                <a:cs typeface="Calibri"/>
              </a:rPr>
              <a:t>treatment</a:t>
            </a:r>
            <a:r>
              <a:rPr sz="2400" spc="-15" dirty="0">
                <a:latin typeface="Calibri"/>
                <a:cs typeface="Calibri"/>
              </a:rPr>
              <a:t> </a:t>
            </a:r>
            <a:r>
              <a:rPr sz="2400" spc="-5" dirty="0">
                <a:latin typeface="Calibri"/>
                <a:cs typeface="Calibri"/>
              </a:rPr>
              <a:t>regimen</a:t>
            </a:r>
            <a:endParaRPr sz="2400">
              <a:latin typeface="Calibri"/>
              <a:cs typeface="Calibri"/>
            </a:endParaRPr>
          </a:p>
        </p:txBody>
      </p:sp>
      <p:sp>
        <p:nvSpPr>
          <p:cNvPr id="5" name="object 5"/>
          <p:cNvSpPr txBox="1"/>
          <p:nvPr/>
        </p:nvSpPr>
        <p:spPr>
          <a:xfrm>
            <a:off x="5480050" y="3711066"/>
            <a:ext cx="6179820" cy="2896870"/>
          </a:xfrm>
          <a:prstGeom prst="rect">
            <a:avLst/>
          </a:prstGeom>
        </p:spPr>
        <p:txBody>
          <a:bodyPr vert="horz" wrap="square" lIns="0" tIns="10160" rIns="0" bIns="0" rtlCol="0">
            <a:spAutoFit/>
          </a:bodyPr>
          <a:lstStyle/>
          <a:p>
            <a:pPr marL="12700" marR="5080">
              <a:lnSpc>
                <a:spcPct val="100499"/>
              </a:lnSpc>
              <a:spcBef>
                <a:spcPts val="80"/>
              </a:spcBef>
            </a:pPr>
            <a:r>
              <a:rPr sz="2800" b="1" spc="-15" dirty="0">
                <a:latin typeface="Calibri"/>
                <a:cs typeface="Calibri"/>
              </a:rPr>
              <a:t>Postpartum</a:t>
            </a:r>
            <a:r>
              <a:rPr sz="2800" b="1" spc="10" dirty="0">
                <a:latin typeface="Calibri"/>
                <a:cs typeface="Calibri"/>
              </a:rPr>
              <a:t> </a:t>
            </a:r>
            <a:r>
              <a:rPr sz="2800" b="1" spc="-10" dirty="0">
                <a:latin typeface="Calibri"/>
                <a:cs typeface="Calibri"/>
              </a:rPr>
              <a:t>course:</a:t>
            </a:r>
            <a:r>
              <a:rPr sz="2800" b="1" spc="20" dirty="0">
                <a:latin typeface="Calibri"/>
                <a:cs typeface="Calibri"/>
              </a:rPr>
              <a:t> </a:t>
            </a:r>
            <a:r>
              <a:rPr sz="2200" spc="-5" dirty="0">
                <a:latin typeface="Calibri"/>
                <a:cs typeface="Calibri"/>
              </a:rPr>
              <a:t>Melasma</a:t>
            </a:r>
            <a:r>
              <a:rPr sz="2200" spc="5" dirty="0">
                <a:latin typeface="Calibri"/>
                <a:cs typeface="Calibri"/>
              </a:rPr>
              <a:t> </a:t>
            </a:r>
            <a:r>
              <a:rPr sz="2200" spc="-15" dirty="0">
                <a:latin typeface="Calibri"/>
                <a:cs typeface="Calibri"/>
              </a:rPr>
              <a:t>related</a:t>
            </a:r>
            <a:r>
              <a:rPr sz="2200" dirty="0">
                <a:latin typeface="Calibri"/>
                <a:cs typeface="Calibri"/>
              </a:rPr>
              <a:t> </a:t>
            </a:r>
            <a:r>
              <a:rPr sz="2200" spc="-15" dirty="0">
                <a:latin typeface="Calibri"/>
                <a:cs typeface="Calibri"/>
              </a:rPr>
              <a:t>to </a:t>
            </a:r>
            <a:r>
              <a:rPr sz="2200" spc="-10" dirty="0">
                <a:latin typeface="Calibri"/>
                <a:cs typeface="Calibri"/>
              </a:rPr>
              <a:t> pregnancy </a:t>
            </a:r>
            <a:r>
              <a:rPr sz="2200" spc="-5" dirty="0">
                <a:latin typeface="Calibri"/>
                <a:cs typeface="Calibri"/>
              </a:rPr>
              <a:t>usually</a:t>
            </a:r>
            <a:r>
              <a:rPr sz="2200" dirty="0">
                <a:latin typeface="Calibri"/>
                <a:cs typeface="Calibri"/>
              </a:rPr>
              <a:t> </a:t>
            </a:r>
            <a:r>
              <a:rPr sz="2200" spc="-10" dirty="0">
                <a:latin typeface="Calibri"/>
                <a:cs typeface="Calibri"/>
              </a:rPr>
              <a:t>regresses</a:t>
            </a:r>
            <a:r>
              <a:rPr sz="2200" spc="10" dirty="0">
                <a:latin typeface="Calibri"/>
                <a:cs typeface="Calibri"/>
              </a:rPr>
              <a:t> </a:t>
            </a:r>
            <a:r>
              <a:rPr sz="2200" spc="-5" dirty="0">
                <a:latin typeface="Calibri"/>
                <a:cs typeface="Calibri"/>
              </a:rPr>
              <a:t>within one</a:t>
            </a:r>
            <a:r>
              <a:rPr sz="2200" spc="5" dirty="0">
                <a:latin typeface="Calibri"/>
                <a:cs typeface="Calibri"/>
              </a:rPr>
              <a:t> </a:t>
            </a:r>
            <a:r>
              <a:rPr sz="2200" spc="-50" dirty="0">
                <a:latin typeface="Calibri"/>
                <a:cs typeface="Calibri"/>
              </a:rPr>
              <a:t>year.</a:t>
            </a:r>
            <a:r>
              <a:rPr sz="2200" spc="-5" dirty="0">
                <a:latin typeface="Calibri"/>
                <a:cs typeface="Calibri"/>
              </a:rPr>
              <a:t> </a:t>
            </a:r>
            <a:r>
              <a:rPr sz="2200" spc="-40" dirty="0">
                <a:latin typeface="Calibri"/>
                <a:cs typeface="Calibri"/>
              </a:rPr>
              <a:t>However, </a:t>
            </a:r>
            <a:r>
              <a:rPr sz="2200" spc="-484" dirty="0">
                <a:latin typeface="Calibri"/>
                <a:cs typeface="Calibri"/>
              </a:rPr>
              <a:t> </a:t>
            </a:r>
            <a:r>
              <a:rPr sz="2200" spc="-5" dirty="0">
                <a:latin typeface="Calibri"/>
                <a:cs typeface="Calibri"/>
              </a:rPr>
              <a:t>some</a:t>
            </a:r>
            <a:r>
              <a:rPr sz="2200" spc="5" dirty="0">
                <a:latin typeface="Calibri"/>
                <a:cs typeface="Calibri"/>
              </a:rPr>
              <a:t> </a:t>
            </a:r>
            <a:r>
              <a:rPr sz="2200" spc="-10" dirty="0">
                <a:latin typeface="Calibri"/>
                <a:cs typeface="Calibri"/>
              </a:rPr>
              <a:t>areas </a:t>
            </a:r>
            <a:r>
              <a:rPr sz="2200" spc="-5" dirty="0">
                <a:latin typeface="Calibri"/>
                <a:cs typeface="Calibri"/>
              </a:rPr>
              <a:t>of</a:t>
            </a:r>
            <a:r>
              <a:rPr sz="2200" spc="5" dirty="0">
                <a:latin typeface="Calibri"/>
                <a:cs typeface="Calibri"/>
              </a:rPr>
              <a:t> </a:t>
            </a:r>
            <a:r>
              <a:rPr sz="2200" spc="-10" dirty="0">
                <a:latin typeface="Calibri"/>
                <a:cs typeface="Calibri"/>
              </a:rPr>
              <a:t>hyperpigmentation</a:t>
            </a:r>
            <a:r>
              <a:rPr sz="2200" spc="10" dirty="0">
                <a:latin typeface="Calibri"/>
                <a:cs typeface="Calibri"/>
              </a:rPr>
              <a:t> </a:t>
            </a:r>
            <a:r>
              <a:rPr sz="2200" spc="-15" dirty="0">
                <a:latin typeface="Calibri"/>
                <a:cs typeface="Calibri"/>
              </a:rPr>
              <a:t>may</a:t>
            </a:r>
            <a:r>
              <a:rPr sz="2200" spc="5" dirty="0">
                <a:latin typeface="Calibri"/>
                <a:cs typeface="Calibri"/>
              </a:rPr>
              <a:t> </a:t>
            </a:r>
            <a:r>
              <a:rPr sz="2200" spc="-15" dirty="0">
                <a:latin typeface="Calibri"/>
                <a:cs typeface="Calibri"/>
              </a:rPr>
              <a:t>never </a:t>
            </a:r>
            <a:r>
              <a:rPr sz="2200" spc="-10" dirty="0">
                <a:latin typeface="Calibri"/>
                <a:cs typeface="Calibri"/>
              </a:rPr>
              <a:t> completely</a:t>
            </a:r>
            <a:r>
              <a:rPr sz="2200" spc="20" dirty="0">
                <a:latin typeface="Calibri"/>
                <a:cs typeface="Calibri"/>
              </a:rPr>
              <a:t> </a:t>
            </a:r>
            <a:r>
              <a:rPr sz="2200" spc="-10" dirty="0">
                <a:latin typeface="Calibri"/>
                <a:cs typeface="Calibri"/>
              </a:rPr>
              <a:t>resolve</a:t>
            </a:r>
            <a:endParaRPr sz="2200">
              <a:latin typeface="Calibri"/>
              <a:cs typeface="Calibri"/>
            </a:endParaRPr>
          </a:p>
          <a:p>
            <a:pPr marL="12700">
              <a:lnSpc>
                <a:spcPts val="3310"/>
              </a:lnSpc>
            </a:pPr>
            <a:r>
              <a:rPr sz="2800" b="1" spc="-30" dirty="0">
                <a:latin typeface="Calibri"/>
                <a:cs typeface="Calibri"/>
              </a:rPr>
              <a:t>Treatment:</a:t>
            </a:r>
            <a:r>
              <a:rPr sz="2800" b="1" spc="50" dirty="0">
                <a:latin typeface="Calibri"/>
                <a:cs typeface="Calibri"/>
              </a:rPr>
              <a:t> </a:t>
            </a:r>
            <a:r>
              <a:rPr sz="2200" spc="-10" dirty="0">
                <a:latin typeface="Calibri"/>
                <a:cs typeface="Calibri"/>
              </a:rPr>
              <a:t>Postpartum patients</a:t>
            </a:r>
            <a:r>
              <a:rPr sz="2200" spc="5" dirty="0">
                <a:latin typeface="Calibri"/>
                <a:cs typeface="Calibri"/>
              </a:rPr>
              <a:t> </a:t>
            </a:r>
            <a:r>
              <a:rPr sz="2200" spc="-5" dirty="0">
                <a:latin typeface="Calibri"/>
                <a:cs typeface="Calibri"/>
              </a:rPr>
              <a:t>who</a:t>
            </a:r>
            <a:r>
              <a:rPr sz="2200" spc="10" dirty="0">
                <a:latin typeface="Calibri"/>
                <a:cs typeface="Calibri"/>
              </a:rPr>
              <a:t> </a:t>
            </a:r>
            <a:r>
              <a:rPr sz="2200" spc="-10" dirty="0">
                <a:latin typeface="Calibri"/>
                <a:cs typeface="Calibri"/>
              </a:rPr>
              <a:t>are</a:t>
            </a:r>
            <a:r>
              <a:rPr sz="2200" spc="-5" dirty="0">
                <a:latin typeface="Calibri"/>
                <a:cs typeface="Calibri"/>
              </a:rPr>
              <a:t> </a:t>
            </a:r>
            <a:r>
              <a:rPr sz="2200" spc="-10" dirty="0">
                <a:latin typeface="Calibri"/>
                <a:cs typeface="Calibri"/>
              </a:rPr>
              <a:t>bothered</a:t>
            </a:r>
            <a:endParaRPr sz="2200">
              <a:latin typeface="Calibri"/>
              <a:cs typeface="Calibri"/>
            </a:endParaRPr>
          </a:p>
          <a:p>
            <a:pPr marL="12700" marR="72390" algn="just">
              <a:lnSpc>
                <a:spcPct val="100000"/>
              </a:lnSpc>
              <a:spcBef>
                <a:spcPts val="45"/>
              </a:spcBef>
            </a:pPr>
            <a:r>
              <a:rPr sz="2200" spc="-10" dirty="0">
                <a:latin typeface="Calibri"/>
                <a:cs typeface="Calibri"/>
              </a:rPr>
              <a:t>by </a:t>
            </a:r>
            <a:r>
              <a:rPr sz="2200" spc="-20" dirty="0">
                <a:latin typeface="Calibri"/>
                <a:cs typeface="Calibri"/>
              </a:rPr>
              <a:t>persistent </a:t>
            </a:r>
            <a:r>
              <a:rPr sz="2200" spc="-5" dirty="0">
                <a:latin typeface="Calibri"/>
                <a:cs typeface="Calibri"/>
              </a:rPr>
              <a:t>melasma </a:t>
            </a:r>
            <a:r>
              <a:rPr sz="2200" spc="-15" dirty="0">
                <a:latin typeface="Calibri"/>
                <a:cs typeface="Calibri"/>
              </a:rPr>
              <a:t>may </a:t>
            </a:r>
            <a:r>
              <a:rPr sz="2200" spc="-10" dirty="0">
                <a:latin typeface="Calibri"/>
                <a:cs typeface="Calibri"/>
              </a:rPr>
              <a:t>desire treatment. </a:t>
            </a:r>
            <a:r>
              <a:rPr sz="2200" spc="-5" dirty="0">
                <a:latin typeface="Calibri"/>
                <a:cs typeface="Calibri"/>
              </a:rPr>
              <a:t>Options </a:t>
            </a:r>
            <a:r>
              <a:rPr sz="2200" spc="-484" dirty="0">
                <a:latin typeface="Calibri"/>
                <a:cs typeface="Calibri"/>
              </a:rPr>
              <a:t> </a:t>
            </a:r>
            <a:r>
              <a:rPr sz="2200" spc="-5" dirty="0">
                <a:latin typeface="Calibri"/>
                <a:cs typeface="Calibri"/>
              </a:rPr>
              <a:t>include </a:t>
            </a:r>
            <a:r>
              <a:rPr sz="2200" spc="-15" dirty="0">
                <a:solidFill>
                  <a:srgbClr val="FF0000"/>
                </a:solidFill>
                <a:latin typeface="Calibri"/>
                <a:cs typeface="Calibri"/>
              </a:rPr>
              <a:t>topical </a:t>
            </a:r>
            <a:r>
              <a:rPr sz="2200" spc="-10" dirty="0">
                <a:solidFill>
                  <a:srgbClr val="FF0000"/>
                </a:solidFill>
                <a:latin typeface="Calibri"/>
                <a:cs typeface="Calibri"/>
              </a:rPr>
              <a:t>skin-lightening agents, </a:t>
            </a:r>
            <a:r>
              <a:rPr sz="2200" spc="-15" dirty="0">
                <a:solidFill>
                  <a:srgbClr val="FF0000"/>
                </a:solidFill>
                <a:latin typeface="Calibri"/>
                <a:cs typeface="Calibri"/>
              </a:rPr>
              <a:t>oral </a:t>
            </a:r>
            <a:r>
              <a:rPr sz="2200" spc="-20" dirty="0">
                <a:solidFill>
                  <a:srgbClr val="FF0000"/>
                </a:solidFill>
                <a:latin typeface="Calibri"/>
                <a:cs typeface="Calibri"/>
              </a:rPr>
              <a:t>tranexamic </a:t>
            </a:r>
            <a:r>
              <a:rPr sz="2200" spc="-484" dirty="0">
                <a:solidFill>
                  <a:srgbClr val="FF0000"/>
                </a:solidFill>
                <a:latin typeface="Calibri"/>
                <a:cs typeface="Calibri"/>
              </a:rPr>
              <a:t> </a:t>
            </a:r>
            <a:r>
              <a:rPr sz="2200" spc="-5" dirty="0">
                <a:solidFill>
                  <a:srgbClr val="FF0000"/>
                </a:solidFill>
                <a:latin typeface="Calibri"/>
                <a:cs typeface="Calibri"/>
              </a:rPr>
              <a:t>acid, </a:t>
            </a:r>
            <a:r>
              <a:rPr sz="2200" spc="-15" dirty="0">
                <a:solidFill>
                  <a:srgbClr val="FF0000"/>
                </a:solidFill>
                <a:latin typeface="Calibri"/>
                <a:cs typeface="Calibri"/>
              </a:rPr>
              <a:t>chemical</a:t>
            </a:r>
            <a:r>
              <a:rPr sz="2200" spc="10" dirty="0">
                <a:solidFill>
                  <a:srgbClr val="FF0000"/>
                </a:solidFill>
                <a:latin typeface="Calibri"/>
                <a:cs typeface="Calibri"/>
              </a:rPr>
              <a:t> </a:t>
            </a:r>
            <a:r>
              <a:rPr sz="2200" spc="-10" dirty="0">
                <a:solidFill>
                  <a:srgbClr val="FF0000"/>
                </a:solidFill>
                <a:latin typeface="Calibri"/>
                <a:cs typeface="Calibri"/>
              </a:rPr>
              <a:t>peels,</a:t>
            </a:r>
            <a:r>
              <a:rPr sz="2200" spc="10" dirty="0">
                <a:solidFill>
                  <a:srgbClr val="FF0000"/>
                </a:solidFill>
                <a:latin typeface="Calibri"/>
                <a:cs typeface="Calibri"/>
              </a:rPr>
              <a:t> </a:t>
            </a:r>
            <a:r>
              <a:rPr sz="2200" spc="-5" dirty="0">
                <a:solidFill>
                  <a:srgbClr val="FF0000"/>
                </a:solidFill>
                <a:latin typeface="Calibri"/>
                <a:cs typeface="Calibri"/>
              </a:rPr>
              <a:t>and laser</a:t>
            </a:r>
            <a:r>
              <a:rPr sz="2200" spc="5" dirty="0">
                <a:solidFill>
                  <a:srgbClr val="FF0000"/>
                </a:solidFill>
                <a:latin typeface="Calibri"/>
                <a:cs typeface="Calibri"/>
              </a:rPr>
              <a:t> </a:t>
            </a:r>
            <a:r>
              <a:rPr sz="2200" spc="-5" dirty="0">
                <a:solidFill>
                  <a:srgbClr val="FF0000"/>
                </a:solidFill>
                <a:latin typeface="Calibri"/>
                <a:cs typeface="Calibri"/>
              </a:rPr>
              <a:t>and</a:t>
            </a:r>
            <a:r>
              <a:rPr sz="2200" dirty="0">
                <a:solidFill>
                  <a:srgbClr val="FF0000"/>
                </a:solidFill>
                <a:latin typeface="Calibri"/>
                <a:cs typeface="Calibri"/>
              </a:rPr>
              <a:t> </a:t>
            </a:r>
            <a:r>
              <a:rPr sz="2200" spc="-10" dirty="0">
                <a:solidFill>
                  <a:srgbClr val="FF0000"/>
                </a:solidFill>
                <a:latin typeface="Calibri"/>
                <a:cs typeface="Calibri"/>
              </a:rPr>
              <a:t>light</a:t>
            </a:r>
            <a:r>
              <a:rPr sz="2200" spc="-5" dirty="0">
                <a:solidFill>
                  <a:srgbClr val="FF0000"/>
                </a:solidFill>
                <a:latin typeface="Calibri"/>
                <a:cs typeface="Calibri"/>
              </a:rPr>
              <a:t> </a:t>
            </a:r>
            <a:r>
              <a:rPr sz="2200" spc="-10" dirty="0">
                <a:solidFill>
                  <a:srgbClr val="FF0000"/>
                </a:solidFill>
                <a:latin typeface="Calibri"/>
                <a:cs typeface="Calibri"/>
              </a:rPr>
              <a:t>therapies</a:t>
            </a:r>
            <a:endParaRPr sz="2200">
              <a:latin typeface="Calibri"/>
              <a:cs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5551" y="321309"/>
            <a:ext cx="1803400" cy="696595"/>
          </a:xfrm>
          <a:prstGeom prst="rect">
            <a:avLst/>
          </a:prstGeom>
        </p:spPr>
        <p:txBody>
          <a:bodyPr vert="horz" wrap="square" lIns="0" tIns="12700" rIns="0" bIns="0" rtlCol="0">
            <a:spAutoFit/>
          </a:bodyPr>
          <a:lstStyle/>
          <a:p>
            <a:pPr marL="12700">
              <a:lnSpc>
                <a:spcPct val="100000"/>
              </a:lnSpc>
              <a:spcBef>
                <a:spcPts val="100"/>
              </a:spcBef>
            </a:pPr>
            <a:r>
              <a:rPr spc="-30" dirty="0">
                <a:solidFill>
                  <a:srgbClr val="000000"/>
                </a:solidFill>
              </a:rPr>
              <a:t>Ep</a:t>
            </a:r>
            <a:r>
              <a:rPr spc="-25" dirty="0">
                <a:solidFill>
                  <a:srgbClr val="000000"/>
                </a:solidFill>
              </a:rPr>
              <a:t>il</a:t>
            </a:r>
            <a:r>
              <a:rPr spc="-50" dirty="0">
                <a:solidFill>
                  <a:srgbClr val="000000"/>
                </a:solidFill>
              </a:rPr>
              <a:t>e</a:t>
            </a:r>
            <a:r>
              <a:rPr spc="-55" dirty="0">
                <a:solidFill>
                  <a:srgbClr val="000000"/>
                </a:solidFill>
              </a:rPr>
              <a:t>p</a:t>
            </a:r>
            <a:r>
              <a:rPr spc="-114" dirty="0">
                <a:solidFill>
                  <a:srgbClr val="000000"/>
                </a:solidFill>
              </a:rPr>
              <a:t>s</a:t>
            </a:r>
            <a:r>
              <a:rPr spc="-40" dirty="0">
                <a:solidFill>
                  <a:srgbClr val="000000"/>
                </a:solidFill>
              </a:rPr>
              <a:t>y</a:t>
            </a:r>
            <a:r>
              <a:rPr sz="4400" dirty="0">
                <a:solidFill>
                  <a:srgbClr val="000000"/>
                </a:solidFill>
              </a:rPr>
              <a:t>:</a:t>
            </a:r>
            <a:endParaRPr sz="4400"/>
          </a:p>
        </p:txBody>
      </p:sp>
      <p:sp>
        <p:nvSpPr>
          <p:cNvPr id="3" name="object 3"/>
          <p:cNvSpPr/>
          <p:nvPr/>
        </p:nvSpPr>
        <p:spPr>
          <a:xfrm>
            <a:off x="479259" y="2941827"/>
            <a:ext cx="7665720" cy="372110"/>
          </a:xfrm>
          <a:custGeom>
            <a:avLst/>
            <a:gdLst/>
            <a:ahLst/>
            <a:cxnLst/>
            <a:rect l="l" t="t" r="r" b="b"/>
            <a:pathLst>
              <a:path w="7665720" h="372110">
                <a:moveTo>
                  <a:pt x="7665720" y="0"/>
                </a:moveTo>
                <a:lnTo>
                  <a:pt x="0" y="0"/>
                </a:lnTo>
                <a:lnTo>
                  <a:pt x="0" y="371856"/>
                </a:lnTo>
                <a:lnTo>
                  <a:pt x="7665720" y="371856"/>
                </a:lnTo>
                <a:lnTo>
                  <a:pt x="7665720" y="0"/>
                </a:lnTo>
                <a:close/>
              </a:path>
            </a:pathLst>
          </a:custGeom>
          <a:solidFill>
            <a:srgbClr val="FFFF00"/>
          </a:solidFill>
        </p:spPr>
        <p:txBody>
          <a:bodyPr wrap="square" lIns="0" tIns="0" rIns="0" bIns="0" rtlCol="0"/>
          <a:lstStyle/>
          <a:p>
            <a:endParaRPr/>
          </a:p>
        </p:txBody>
      </p:sp>
      <p:sp>
        <p:nvSpPr>
          <p:cNvPr id="4" name="object 4"/>
          <p:cNvSpPr txBox="1"/>
          <p:nvPr/>
        </p:nvSpPr>
        <p:spPr>
          <a:xfrm>
            <a:off x="373786" y="1440560"/>
            <a:ext cx="11286490" cy="4298315"/>
          </a:xfrm>
          <a:prstGeom prst="rect">
            <a:avLst/>
          </a:prstGeom>
        </p:spPr>
        <p:txBody>
          <a:bodyPr vert="horz" wrap="square" lIns="0" tIns="63500" rIns="0" bIns="0" rtlCol="0">
            <a:spAutoFit/>
          </a:bodyPr>
          <a:lstStyle/>
          <a:p>
            <a:pPr marL="12700" marR="505459">
              <a:lnSpc>
                <a:spcPts val="2500"/>
              </a:lnSpc>
              <a:spcBef>
                <a:spcPts val="500"/>
              </a:spcBef>
            </a:pPr>
            <a:r>
              <a:rPr sz="2400" b="1" spc="-5" dirty="0">
                <a:latin typeface="Calibri"/>
                <a:cs typeface="Calibri"/>
              </a:rPr>
              <a:t>-Seizure </a:t>
            </a:r>
            <a:r>
              <a:rPr sz="2400" b="1" spc="-10" dirty="0">
                <a:latin typeface="Calibri"/>
                <a:cs typeface="Calibri"/>
              </a:rPr>
              <a:t>disorders are </a:t>
            </a:r>
            <a:r>
              <a:rPr sz="2400" b="1" spc="-5" dirty="0">
                <a:latin typeface="Calibri"/>
                <a:cs typeface="Calibri"/>
              </a:rPr>
              <a:t>the </a:t>
            </a:r>
            <a:r>
              <a:rPr sz="2400" b="1" spc="-10" dirty="0">
                <a:latin typeface="Calibri"/>
                <a:cs typeface="Calibri"/>
              </a:rPr>
              <a:t>most </a:t>
            </a:r>
            <a:r>
              <a:rPr sz="2400" b="1" spc="-15" dirty="0">
                <a:latin typeface="Calibri"/>
                <a:cs typeface="Calibri"/>
              </a:rPr>
              <a:t>frequent </a:t>
            </a:r>
            <a:r>
              <a:rPr sz="2400" b="1" dirty="0">
                <a:latin typeface="Calibri"/>
                <a:cs typeface="Calibri"/>
              </a:rPr>
              <a:t>major </a:t>
            </a:r>
            <a:r>
              <a:rPr sz="2400" b="1" spc="-5" dirty="0">
                <a:latin typeface="Calibri"/>
                <a:cs typeface="Calibri"/>
              </a:rPr>
              <a:t>neurologic complication </a:t>
            </a:r>
            <a:r>
              <a:rPr sz="2400" b="1" dirty="0">
                <a:latin typeface="Calibri"/>
                <a:cs typeface="Calibri"/>
              </a:rPr>
              <a:t>in </a:t>
            </a:r>
            <a:r>
              <a:rPr sz="2400" b="1" spc="-20" dirty="0">
                <a:latin typeface="Calibri"/>
                <a:cs typeface="Calibri"/>
              </a:rPr>
              <a:t>pregnancy, </a:t>
            </a:r>
            <a:r>
              <a:rPr sz="2400" b="1" spc="-530" dirty="0">
                <a:latin typeface="Calibri"/>
                <a:cs typeface="Calibri"/>
              </a:rPr>
              <a:t> </a:t>
            </a:r>
            <a:r>
              <a:rPr sz="2400" b="1" spc="-10" dirty="0">
                <a:latin typeface="Calibri"/>
                <a:cs typeface="Calibri"/>
              </a:rPr>
              <a:t>affecting</a:t>
            </a:r>
            <a:r>
              <a:rPr sz="2400" b="1" spc="-5" dirty="0">
                <a:latin typeface="Calibri"/>
                <a:cs typeface="Calibri"/>
              </a:rPr>
              <a:t> </a:t>
            </a:r>
            <a:r>
              <a:rPr sz="2400" b="1" spc="-10" dirty="0">
                <a:latin typeface="Calibri"/>
                <a:cs typeface="Calibri"/>
              </a:rPr>
              <a:t>0.3%</a:t>
            </a:r>
            <a:r>
              <a:rPr sz="2400" b="1" spc="-5" dirty="0">
                <a:latin typeface="Calibri"/>
                <a:cs typeface="Calibri"/>
              </a:rPr>
              <a:t> </a:t>
            </a:r>
            <a:r>
              <a:rPr sz="2400" b="1" spc="-15" dirty="0">
                <a:latin typeface="Calibri"/>
                <a:cs typeface="Calibri"/>
              </a:rPr>
              <a:t>to</a:t>
            </a:r>
            <a:r>
              <a:rPr sz="2400" b="1" dirty="0">
                <a:latin typeface="Calibri"/>
                <a:cs typeface="Calibri"/>
              </a:rPr>
              <a:t> </a:t>
            </a:r>
            <a:r>
              <a:rPr sz="2400" b="1" spc="-5" dirty="0">
                <a:latin typeface="Calibri"/>
                <a:cs typeface="Calibri"/>
              </a:rPr>
              <a:t>0.8%</a:t>
            </a:r>
            <a:r>
              <a:rPr sz="2400" b="1" dirty="0">
                <a:latin typeface="Calibri"/>
                <a:cs typeface="Calibri"/>
              </a:rPr>
              <a:t> of all</a:t>
            </a:r>
            <a:r>
              <a:rPr sz="2400" b="1" spc="-25" dirty="0">
                <a:latin typeface="Calibri"/>
                <a:cs typeface="Calibri"/>
              </a:rPr>
              <a:t> </a:t>
            </a:r>
            <a:r>
              <a:rPr sz="2400" b="1" spc="-15" dirty="0">
                <a:latin typeface="Calibri"/>
                <a:cs typeface="Calibri"/>
              </a:rPr>
              <a:t>gestations.</a:t>
            </a:r>
            <a:endParaRPr sz="2400">
              <a:latin typeface="Calibri"/>
              <a:cs typeface="Calibri"/>
            </a:endParaRPr>
          </a:p>
          <a:p>
            <a:pPr marL="12700">
              <a:lnSpc>
                <a:spcPts val="2695"/>
              </a:lnSpc>
              <a:spcBef>
                <a:spcPts val="405"/>
              </a:spcBef>
            </a:pPr>
            <a:r>
              <a:rPr sz="2400" b="1" spc="-20" dirty="0">
                <a:latin typeface="Calibri"/>
                <a:cs typeface="Calibri"/>
              </a:rPr>
              <a:t>-</a:t>
            </a:r>
            <a:r>
              <a:rPr sz="2400" b="1" spc="-20" dirty="0">
                <a:solidFill>
                  <a:srgbClr val="001F5F"/>
                </a:solidFill>
                <a:latin typeface="Calibri"/>
                <a:cs typeface="Calibri"/>
              </a:rPr>
              <a:t>Women</a:t>
            </a:r>
            <a:r>
              <a:rPr sz="2400" b="1" spc="-10" dirty="0">
                <a:solidFill>
                  <a:srgbClr val="001F5F"/>
                </a:solidFill>
                <a:latin typeface="Calibri"/>
                <a:cs typeface="Calibri"/>
              </a:rPr>
              <a:t> </a:t>
            </a:r>
            <a:r>
              <a:rPr sz="2400" b="1" spc="-5" dirty="0">
                <a:solidFill>
                  <a:srgbClr val="001F5F"/>
                </a:solidFill>
                <a:latin typeface="Calibri"/>
                <a:cs typeface="Calibri"/>
              </a:rPr>
              <a:t>with</a:t>
            </a:r>
            <a:r>
              <a:rPr sz="2400" b="1" spc="5" dirty="0">
                <a:solidFill>
                  <a:srgbClr val="001F5F"/>
                </a:solidFill>
                <a:latin typeface="Calibri"/>
                <a:cs typeface="Calibri"/>
              </a:rPr>
              <a:t> </a:t>
            </a:r>
            <a:r>
              <a:rPr sz="2400" b="1" spc="-10" dirty="0">
                <a:solidFill>
                  <a:srgbClr val="001F5F"/>
                </a:solidFill>
                <a:latin typeface="Calibri"/>
                <a:cs typeface="Calibri"/>
              </a:rPr>
              <a:t>epilepsy</a:t>
            </a:r>
            <a:r>
              <a:rPr sz="2400" b="1" spc="5" dirty="0">
                <a:solidFill>
                  <a:srgbClr val="001F5F"/>
                </a:solidFill>
                <a:latin typeface="Calibri"/>
                <a:cs typeface="Calibri"/>
              </a:rPr>
              <a:t> </a:t>
            </a:r>
            <a:r>
              <a:rPr sz="2400" b="1" spc="-15" dirty="0">
                <a:solidFill>
                  <a:srgbClr val="001F5F"/>
                </a:solidFill>
                <a:latin typeface="Calibri"/>
                <a:cs typeface="Calibri"/>
              </a:rPr>
              <a:t>were</a:t>
            </a:r>
            <a:r>
              <a:rPr sz="2400" b="1" dirty="0">
                <a:solidFill>
                  <a:srgbClr val="001F5F"/>
                </a:solidFill>
                <a:latin typeface="Calibri"/>
                <a:cs typeface="Calibri"/>
              </a:rPr>
              <a:t> once</a:t>
            </a:r>
            <a:r>
              <a:rPr sz="2400" b="1" spc="-5" dirty="0">
                <a:solidFill>
                  <a:srgbClr val="001F5F"/>
                </a:solidFill>
                <a:latin typeface="Calibri"/>
                <a:cs typeface="Calibri"/>
              </a:rPr>
              <a:t> counseled</a:t>
            </a:r>
            <a:r>
              <a:rPr sz="2400" b="1" spc="-10" dirty="0">
                <a:solidFill>
                  <a:srgbClr val="001F5F"/>
                </a:solidFill>
                <a:latin typeface="Calibri"/>
                <a:cs typeface="Calibri"/>
              </a:rPr>
              <a:t> </a:t>
            </a:r>
            <a:r>
              <a:rPr sz="2400" b="1" spc="-15" dirty="0">
                <a:solidFill>
                  <a:srgbClr val="001F5F"/>
                </a:solidFill>
                <a:latin typeface="Calibri"/>
                <a:cs typeface="Calibri"/>
              </a:rPr>
              <a:t>to</a:t>
            </a:r>
            <a:r>
              <a:rPr sz="2400" b="1" spc="5" dirty="0">
                <a:solidFill>
                  <a:srgbClr val="001F5F"/>
                </a:solidFill>
                <a:latin typeface="Calibri"/>
                <a:cs typeface="Calibri"/>
              </a:rPr>
              <a:t> </a:t>
            </a:r>
            <a:r>
              <a:rPr sz="2400" b="1" spc="-10" dirty="0">
                <a:solidFill>
                  <a:srgbClr val="001F5F"/>
                </a:solidFill>
                <a:latin typeface="Calibri"/>
                <a:cs typeface="Calibri"/>
              </a:rPr>
              <a:t>avoid</a:t>
            </a:r>
            <a:r>
              <a:rPr sz="2400" b="1" spc="-15" dirty="0">
                <a:solidFill>
                  <a:srgbClr val="001F5F"/>
                </a:solidFill>
                <a:latin typeface="Calibri"/>
                <a:cs typeface="Calibri"/>
              </a:rPr>
              <a:t> </a:t>
            </a:r>
            <a:r>
              <a:rPr sz="2400" b="1" spc="-25" dirty="0">
                <a:solidFill>
                  <a:srgbClr val="001F5F"/>
                </a:solidFill>
                <a:latin typeface="Calibri"/>
                <a:cs typeface="Calibri"/>
              </a:rPr>
              <a:t>pregnancy,</a:t>
            </a:r>
            <a:r>
              <a:rPr sz="2400" b="1" spc="5" dirty="0">
                <a:solidFill>
                  <a:srgbClr val="001F5F"/>
                </a:solidFill>
                <a:latin typeface="Calibri"/>
                <a:cs typeface="Calibri"/>
              </a:rPr>
              <a:t> </a:t>
            </a:r>
            <a:r>
              <a:rPr sz="2400" b="1" spc="-5" dirty="0">
                <a:solidFill>
                  <a:srgbClr val="001F5F"/>
                </a:solidFill>
                <a:latin typeface="Calibri"/>
                <a:cs typeface="Calibri"/>
              </a:rPr>
              <a:t>but</a:t>
            </a:r>
            <a:r>
              <a:rPr sz="2400" b="1" spc="5" dirty="0">
                <a:solidFill>
                  <a:srgbClr val="001F5F"/>
                </a:solidFill>
                <a:latin typeface="Calibri"/>
                <a:cs typeface="Calibri"/>
              </a:rPr>
              <a:t> </a:t>
            </a:r>
            <a:r>
              <a:rPr sz="2400" b="1" spc="-10" dirty="0">
                <a:solidFill>
                  <a:srgbClr val="001F5F"/>
                </a:solidFill>
                <a:latin typeface="Calibri"/>
                <a:cs typeface="Calibri"/>
              </a:rPr>
              <a:t>epilepsy</a:t>
            </a:r>
            <a:r>
              <a:rPr sz="2400" b="1" spc="5" dirty="0">
                <a:solidFill>
                  <a:srgbClr val="001F5F"/>
                </a:solidFill>
                <a:latin typeface="Calibri"/>
                <a:cs typeface="Calibri"/>
              </a:rPr>
              <a:t> </a:t>
            </a:r>
            <a:r>
              <a:rPr sz="2400" b="1" dirty="0">
                <a:solidFill>
                  <a:srgbClr val="001F5F"/>
                </a:solidFill>
                <a:latin typeface="Calibri"/>
                <a:cs typeface="Calibri"/>
              </a:rPr>
              <a:t>is</a:t>
            </a:r>
            <a:r>
              <a:rPr sz="2400" b="1" spc="5" dirty="0">
                <a:solidFill>
                  <a:srgbClr val="001F5F"/>
                </a:solidFill>
                <a:latin typeface="Calibri"/>
                <a:cs typeface="Calibri"/>
              </a:rPr>
              <a:t> </a:t>
            </a:r>
            <a:r>
              <a:rPr sz="2400" b="1" spc="-10" dirty="0">
                <a:solidFill>
                  <a:srgbClr val="001F5F"/>
                </a:solidFill>
                <a:latin typeface="Calibri"/>
                <a:cs typeface="Calibri"/>
              </a:rPr>
              <a:t>no</a:t>
            </a:r>
            <a:r>
              <a:rPr sz="2400" b="1" spc="-5" dirty="0">
                <a:solidFill>
                  <a:srgbClr val="001F5F"/>
                </a:solidFill>
                <a:latin typeface="Calibri"/>
                <a:cs typeface="Calibri"/>
              </a:rPr>
              <a:t> </a:t>
            </a:r>
            <a:r>
              <a:rPr sz="2400" b="1" spc="-10" dirty="0">
                <a:solidFill>
                  <a:srgbClr val="001F5F"/>
                </a:solidFill>
                <a:latin typeface="Calibri"/>
                <a:cs typeface="Calibri"/>
              </a:rPr>
              <a:t>longer</a:t>
            </a:r>
            <a:endParaRPr sz="2400">
              <a:latin typeface="Calibri"/>
              <a:cs typeface="Calibri"/>
            </a:endParaRPr>
          </a:p>
          <a:p>
            <a:pPr marL="12700">
              <a:lnSpc>
                <a:spcPts val="2695"/>
              </a:lnSpc>
            </a:pPr>
            <a:r>
              <a:rPr sz="2400" b="1" spc="-5" dirty="0">
                <a:solidFill>
                  <a:srgbClr val="001F5F"/>
                </a:solidFill>
                <a:latin typeface="Calibri"/>
                <a:cs typeface="Calibri"/>
              </a:rPr>
              <a:t>considered</a:t>
            </a:r>
            <a:r>
              <a:rPr sz="2400" b="1" spc="-35" dirty="0">
                <a:solidFill>
                  <a:srgbClr val="001F5F"/>
                </a:solidFill>
                <a:latin typeface="Calibri"/>
                <a:cs typeface="Calibri"/>
              </a:rPr>
              <a:t> </a:t>
            </a:r>
            <a:r>
              <a:rPr sz="2400" b="1" dirty="0">
                <a:solidFill>
                  <a:srgbClr val="001F5F"/>
                </a:solidFill>
                <a:latin typeface="Calibri"/>
                <a:cs typeface="Calibri"/>
              </a:rPr>
              <a:t>a</a:t>
            </a:r>
            <a:r>
              <a:rPr sz="2400" b="1" spc="-10" dirty="0">
                <a:solidFill>
                  <a:srgbClr val="001F5F"/>
                </a:solidFill>
                <a:latin typeface="Calibri"/>
                <a:cs typeface="Calibri"/>
              </a:rPr>
              <a:t> contraindication</a:t>
            </a:r>
            <a:r>
              <a:rPr sz="2400" b="1" spc="-30" dirty="0">
                <a:solidFill>
                  <a:srgbClr val="001F5F"/>
                </a:solidFill>
                <a:latin typeface="Calibri"/>
                <a:cs typeface="Calibri"/>
              </a:rPr>
              <a:t> </a:t>
            </a:r>
            <a:r>
              <a:rPr sz="2400" b="1" spc="-15" dirty="0">
                <a:solidFill>
                  <a:srgbClr val="001F5F"/>
                </a:solidFill>
                <a:latin typeface="Calibri"/>
                <a:cs typeface="Calibri"/>
              </a:rPr>
              <a:t>to</a:t>
            </a:r>
            <a:r>
              <a:rPr sz="2400" b="1" spc="-10" dirty="0">
                <a:solidFill>
                  <a:srgbClr val="001F5F"/>
                </a:solidFill>
                <a:latin typeface="Calibri"/>
                <a:cs typeface="Calibri"/>
              </a:rPr>
              <a:t> </a:t>
            </a:r>
            <a:r>
              <a:rPr sz="2400" b="1" spc="-20" dirty="0">
                <a:solidFill>
                  <a:srgbClr val="001F5F"/>
                </a:solidFill>
                <a:latin typeface="Calibri"/>
                <a:cs typeface="Calibri"/>
              </a:rPr>
              <a:t>pregnancy.</a:t>
            </a:r>
            <a:endParaRPr sz="2400">
              <a:latin typeface="Calibri"/>
              <a:cs typeface="Calibri"/>
            </a:endParaRPr>
          </a:p>
          <a:p>
            <a:pPr marL="12700">
              <a:lnSpc>
                <a:spcPct val="100000"/>
              </a:lnSpc>
              <a:spcBef>
                <a:spcPts val="420"/>
              </a:spcBef>
            </a:pPr>
            <a:r>
              <a:rPr sz="2400" b="1" spc="-10" dirty="0">
                <a:latin typeface="Calibri"/>
                <a:cs typeface="Calibri"/>
              </a:rPr>
              <a:t>-Over</a:t>
            </a:r>
            <a:r>
              <a:rPr sz="2400" b="1" spc="-5" dirty="0">
                <a:latin typeface="Calibri"/>
                <a:cs typeface="Calibri"/>
              </a:rPr>
              <a:t> </a:t>
            </a:r>
            <a:r>
              <a:rPr sz="2400" b="1" dirty="0">
                <a:latin typeface="Calibri"/>
                <a:cs typeface="Calibri"/>
              </a:rPr>
              <a:t>90</a:t>
            </a:r>
            <a:r>
              <a:rPr sz="2400" b="1" spc="-10" dirty="0">
                <a:latin typeface="Calibri"/>
                <a:cs typeface="Calibri"/>
              </a:rPr>
              <a:t> </a:t>
            </a:r>
            <a:r>
              <a:rPr sz="2400" b="1" dirty="0">
                <a:latin typeface="Calibri"/>
                <a:cs typeface="Calibri"/>
              </a:rPr>
              <a:t>%</a:t>
            </a:r>
            <a:r>
              <a:rPr sz="2400" b="1" spc="-5" dirty="0">
                <a:latin typeface="Calibri"/>
                <a:cs typeface="Calibri"/>
              </a:rPr>
              <a:t> </a:t>
            </a:r>
            <a:r>
              <a:rPr sz="2400" b="1" dirty="0">
                <a:latin typeface="Calibri"/>
                <a:cs typeface="Calibri"/>
              </a:rPr>
              <a:t>of </a:t>
            </a:r>
            <a:r>
              <a:rPr sz="2400" b="1" spc="-10" dirty="0">
                <a:latin typeface="Calibri"/>
                <a:cs typeface="Calibri"/>
              </a:rPr>
              <a:t>women</a:t>
            </a:r>
            <a:r>
              <a:rPr sz="2400" b="1" spc="-20" dirty="0">
                <a:latin typeface="Calibri"/>
                <a:cs typeface="Calibri"/>
              </a:rPr>
              <a:t> </a:t>
            </a:r>
            <a:r>
              <a:rPr sz="2400" b="1" spc="-5" dirty="0">
                <a:latin typeface="Calibri"/>
                <a:cs typeface="Calibri"/>
              </a:rPr>
              <a:t>with</a:t>
            </a:r>
            <a:r>
              <a:rPr sz="2400" b="1" spc="5" dirty="0">
                <a:latin typeface="Calibri"/>
                <a:cs typeface="Calibri"/>
              </a:rPr>
              <a:t> </a:t>
            </a:r>
            <a:r>
              <a:rPr sz="2400" b="1" spc="-10" dirty="0">
                <a:latin typeface="Calibri"/>
                <a:cs typeface="Calibri"/>
              </a:rPr>
              <a:t>epilepsy</a:t>
            </a:r>
            <a:r>
              <a:rPr sz="2400" b="1" dirty="0">
                <a:latin typeface="Calibri"/>
                <a:cs typeface="Calibri"/>
              </a:rPr>
              <a:t> </a:t>
            </a:r>
            <a:r>
              <a:rPr sz="2400" b="1" spc="-5" dirty="0">
                <a:latin typeface="Calibri"/>
                <a:cs typeface="Calibri"/>
              </a:rPr>
              <a:t>will</a:t>
            </a:r>
            <a:r>
              <a:rPr sz="2400" b="1" spc="-10" dirty="0">
                <a:latin typeface="Calibri"/>
                <a:cs typeface="Calibri"/>
              </a:rPr>
              <a:t> </a:t>
            </a:r>
            <a:r>
              <a:rPr sz="2400" b="1" spc="-20" dirty="0">
                <a:latin typeface="Calibri"/>
                <a:cs typeface="Calibri"/>
              </a:rPr>
              <a:t>have</a:t>
            </a:r>
            <a:r>
              <a:rPr sz="2400" b="1" spc="-5" dirty="0">
                <a:latin typeface="Calibri"/>
                <a:cs typeface="Calibri"/>
              </a:rPr>
              <a:t> good</a:t>
            </a:r>
            <a:r>
              <a:rPr sz="2400" b="1" spc="-30" dirty="0">
                <a:latin typeface="Calibri"/>
                <a:cs typeface="Calibri"/>
              </a:rPr>
              <a:t> </a:t>
            </a:r>
            <a:r>
              <a:rPr sz="2400" b="1" spc="-10" dirty="0">
                <a:latin typeface="Calibri"/>
                <a:cs typeface="Calibri"/>
              </a:rPr>
              <a:t>outcomes.</a:t>
            </a:r>
            <a:endParaRPr sz="2400">
              <a:latin typeface="Calibri"/>
              <a:cs typeface="Calibri"/>
            </a:endParaRPr>
          </a:p>
          <a:p>
            <a:pPr marL="12700" marR="833119">
              <a:lnSpc>
                <a:spcPts val="2500"/>
              </a:lnSpc>
              <a:spcBef>
                <a:spcPts val="835"/>
              </a:spcBef>
            </a:pPr>
            <a:r>
              <a:rPr sz="2400" b="1" spc="-20" dirty="0">
                <a:latin typeface="Calibri"/>
                <a:cs typeface="Calibri"/>
              </a:rPr>
              <a:t>-Women </a:t>
            </a:r>
            <a:r>
              <a:rPr sz="2400" b="1" spc="-5" dirty="0">
                <a:latin typeface="Calibri"/>
                <a:cs typeface="Calibri"/>
              </a:rPr>
              <a:t>with </a:t>
            </a:r>
            <a:r>
              <a:rPr sz="2400" b="1" spc="-10" dirty="0">
                <a:latin typeface="Calibri"/>
                <a:cs typeface="Calibri"/>
              </a:rPr>
              <a:t>epilepsy </a:t>
            </a:r>
            <a:r>
              <a:rPr sz="2400" b="1" dirty="0">
                <a:latin typeface="Calibri"/>
                <a:cs typeface="Calibri"/>
              </a:rPr>
              <a:t>should </a:t>
            </a:r>
            <a:r>
              <a:rPr sz="2400" b="1" spc="-5" dirty="0">
                <a:latin typeface="Calibri"/>
                <a:cs typeface="Calibri"/>
              </a:rPr>
              <a:t>be counseled early </a:t>
            </a:r>
            <a:r>
              <a:rPr sz="2400" b="1" dirty="0">
                <a:latin typeface="Calibri"/>
                <a:cs typeface="Calibri"/>
              </a:rPr>
              <a:t>and </a:t>
            </a:r>
            <a:r>
              <a:rPr sz="2400" b="1" spc="-5" dirty="0">
                <a:latin typeface="Calibri"/>
                <a:cs typeface="Calibri"/>
              </a:rPr>
              <a:t>regularly </a:t>
            </a:r>
            <a:r>
              <a:rPr sz="2400" b="1" dirty="0">
                <a:latin typeface="Calibri"/>
                <a:cs typeface="Calibri"/>
              </a:rPr>
              <a:t>about </a:t>
            </a:r>
            <a:r>
              <a:rPr sz="2400" b="1" spc="-10" dirty="0">
                <a:latin typeface="Calibri"/>
                <a:cs typeface="Calibri"/>
              </a:rPr>
              <a:t>reproductive </a:t>
            </a:r>
            <a:r>
              <a:rPr sz="2400" b="1" spc="-530" dirty="0">
                <a:latin typeface="Calibri"/>
                <a:cs typeface="Calibri"/>
              </a:rPr>
              <a:t> </a:t>
            </a:r>
            <a:r>
              <a:rPr sz="2400" b="1" spc="-5" dirty="0">
                <a:latin typeface="Calibri"/>
                <a:cs typeface="Calibri"/>
              </a:rPr>
              <a:t>health.</a:t>
            </a:r>
            <a:endParaRPr sz="2400">
              <a:latin typeface="Calibri"/>
              <a:cs typeface="Calibri"/>
            </a:endParaRPr>
          </a:p>
          <a:p>
            <a:pPr marL="12700" marR="44450">
              <a:lnSpc>
                <a:spcPct val="86900"/>
              </a:lnSpc>
              <a:spcBef>
                <a:spcPts val="785"/>
              </a:spcBef>
            </a:pPr>
            <a:r>
              <a:rPr sz="2400" b="1" spc="-10" dirty="0">
                <a:latin typeface="Calibri"/>
                <a:cs typeface="Calibri"/>
              </a:rPr>
              <a:t>-Practitioners</a:t>
            </a:r>
            <a:r>
              <a:rPr sz="2400" b="1" dirty="0">
                <a:latin typeface="Calibri"/>
                <a:cs typeface="Calibri"/>
              </a:rPr>
              <a:t> should</a:t>
            </a:r>
            <a:r>
              <a:rPr sz="2400" b="1" spc="-5" dirty="0">
                <a:latin typeface="Calibri"/>
                <a:cs typeface="Calibri"/>
              </a:rPr>
              <a:t> discuss</a:t>
            </a:r>
            <a:r>
              <a:rPr sz="2400" b="1" dirty="0">
                <a:latin typeface="Calibri"/>
                <a:cs typeface="Calibri"/>
              </a:rPr>
              <a:t> </a:t>
            </a:r>
            <a:r>
              <a:rPr sz="2400" b="1" spc="-5" dirty="0">
                <a:latin typeface="Calibri"/>
                <a:cs typeface="Calibri"/>
              </a:rPr>
              <a:t>the</a:t>
            </a:r>
            <a:r>
              <a:rPr sz="2400" b="1" spc="10" dirty="0">
                <a:latin typeface="Calibri"/>
                <a:cs typeface="Calibri"/>
              </a:rPr>
              <a:t> </a:t>
            </a:r>
            <a:r>
              <a:rPr sz="2400" b="1" spc="-10" dirty="0">
                <a:latin typeface="Calibri"/>
                <a:cs typeface="Calibri"/>
              </a:rPr>
              <a:t>risks</a:t>
            </a:r>
            <a:r>
              <a:rPr sz="2400" b="1" dirty="0">
                <a:latin typeface="Calibri"/>
                <a:cs typeface="Calibri"/>
              </a:rPr>
              <a:t> of</a:t>
            </a:r>
            <a:r>
              <a:rPr sz="2400" b="1" spc="5" dirty="0">
                <a:latin typeface="Calibri"/>
                <a:cs typeface="Calibri"/>
              </a:rPr>
              <a:t> </a:t>
            </a:r>
            <a:r>
              <a:rPr sz="2400" b="1" spc="-5" dirty="0">
                <a:latin typeface="Calibri"/>
                <a:cs typeface="Calibri"/>
              </a:rPr>
              <a:t>various</a:t>
            </a:r>
            <a:r>
              <a:rPr sz="2400" b="1" spc="-15" dirty="0">
                <a:latin typeface="Calibri"/>
                <a:cs typeface="Calibri"/>
              </a:rPr>
              <a:t> </a:t>
            </a:r>
            <a:r>
              <a:rPr sz="2400" b="1" spc="-10" dirty="0">
                <a:latin typeface="Calibri"/>
                <a:cs typeface="Calibri"/>
              </a:rPr>
              <a:t>obstetric</a:t>
            </a:r>
            <a:r>
              <a:rPr sz="2400" b="1" dirty="0">
                <a:latin typeface="Calibri"/>
                <a:cs typeface="Calibri"/>
              </a:rPr>
              <a:t> </a:t>
            </a:r>
            <a:r>
              <a:rPr sz="2400" b="1" spc="-10" dirty="0">
                <a:latin typeface="Calibri"/>
                <a:cs typeface="Calibri"/>
              </a:rPr>
              <a:t>complications;</a:t>
            </a:r>
            <a:r>
              <a:rPr sz="2400" b="1" spc="-25" dirty="0">
                <a:latin typeface="Calibri"/>
                <a:cs typeface="Calibri"/>
              </a:rPr>
              <a:t> </a:t>
            </a:r>
            <a:r>
              <a:rPr sz="2400" b="1" spc="-10" dirty="0">
                <a:latin typeface="Calibri"/>
                <a:cs typeface="Calibri"/>
              </a:rPr>
              <a:t>potential </a:t>
            </a:r>
            <a:r>
              <a:rPr sz="2400" b="1" spc="-5" dirty="0">
                <a:latin typeface="Calibri"/>
                <a:cs typeface="Calibri"/>
              </a:rPr>
              <a:t> </a:t>
            </a:r>
            <a:r>
              <a:rPr sz="2400" b="1" spc="-10" dirty="0">
                <a:latin typeface="Calibri"/>
                <a:cs typeface="Calibri"/>
              </a:rPr>
              <a:t>anatomic</a:t>
            </a:r>
            <a:r>
              <a:rPr sz="2400" b="1" spc="-5" dirty="0">
                <a:latin typeface="Calibri"/>
                <a:cs typeface="Calibri"/>
              </a:rPr>
              <a:t> </a:t>
            </a:r>
            <a:r>
              <a:rPr sz="2400" b="1" spc="-15" dirty="0">
                <a:latin typeface="Calibri"/>
                <a:cs typeface="Calibri"/>
              </a:rPr>
              <a:t>teratogenicity</a:t>
            </a:r>
            <a:r>
              <a:rPr sz="2400" b="1" spc="10" dirty="0">
                <a:latin typeface="Calibri"/>
                <a:cs typeface="Calibri"/>
              </a:rPr>
              <a:t> </a:t>
            </a:r>
            <a:r>
              <a:rPr sz="2400" b="1" spc="-5" dirty="0">
                <a:latin typeface="Calibri"/>
                <a:cs typeface="Calibri"/>
              </a:rPr>
              <a:t>and</a:t>
            </a:r>
            <a:r>
              <a:rPr sz="2400" b="1" spc="5" dirty="0">
                <a:latin typeface="Calibri"/>
                <a:cs typeface="Calibri"/>
              </a:rPr>
              <a:t> </a:t>
            </a:r>
            <a:r>
              <a:rPr sz="2400" b="1" spc="-10" dirty="0">
                <a:latin typeface="Calibri"/>
                <a:cs typeface="Calibri"/>
              </a:rPr>
              <a:t>neurodevelopmental</a:t>
            </a:r>
            <a:r>
              <a:rPr sz="2400" b="1" spc="15" dirty="0">
                <a:latin typeface="Calibri"/>
                <a:cs typeface="Calibri"/>
              </a:rPr>
              <a:t> </a:t>
            </a:r>
            <a:r>
              <a:rPr sz="2400" b="1" spc="-10" dirty="0">
                <a:latin typeface="Calibri"/>
                <a:cs typeface="Calibri"/>
              </a:rPr>
              <a:t>dysfunction</a:t>
            </a:r>
            <a:r>
              <a:rPr sz="2400" b="1" spc="20" dirty="0">
                <a:latin typeface="Calibri"/>
                <a:cs typeface="Calibri"/>
              </a:rPr>
              <a:t> </a:t>
            </a:r>
            <a:r>
              <a:rPr sz="2400" b="1" spc="-15" dirty="0">
                <a:latin typeface="Calibri"/>
                <a:cs typeface="Calibri"/>
              </a:rPr>
              <a:t>related</a:t>
            </a:r>
            <a:r>
              <a:rPr sz="2400" b="1" spc="10" dirty="0">
                <a:latin typeface="Calibri"/>
                <a:cs typeface="Calibri"/>
              </a:rPr>
              <a:t> </a:t>
            </a:r>
            <a:r>
              <a:rPr sz="2400" b="1" spc="-20" dirty="0">
                <a:latin typeface="Calibri"/>
                <a:cs typeface="Calibri"/>
              </a:rPr>
              <a:t>to</a:t>
            </a:r>
            <a:r>
              <a:rPr sz="2400" b="1" spc="15" dirty="0">
                <a:latin typeface="Calibri"/>
                <a:cs typeface="Calibri"/>
              </a:rPr>
              <a:t> </a:t>
            </a:r>
            <a:r>
              <a:rPr sz="2400" b="1" spc="-20" dirty="0">
                <a:latin typeface="Calibri"/>
                <a:cs typeface="Calibri"/>
              </a:rPr>
              <a:t>fetal</a:t>
            </a:r>
            <a:r>
              <a:rPr sz="2400" b="1" spc="15" dirty="0">
                <a:latin typeface="Calibri"/>
                <a:cs typeface="Calibri"/>
              </a:rPr>
              <a:t> </a:t>
            </a:r>
            <a:r>
              <a:rPr sz="2400" b="1" spc="-10" dirty="0">
                <a:latin typeface="Calibri"/>
                <a:cs typeface="Calibri"/>
              </a:rPr>
              <a:t>antiseizure </a:t>
            </a:r>
            <a:r>
              <a:rPr sz="2400" b="1" spc="-525" dirty="0">
                <a:latin typeface="Calibri"/>
                <a:cs typeface="Calibri"/>
              </a:rPr>
              <a:t> </a:t>
            </a:r>
            <a:r>
              <a:rPr sz="2400" b="1" spc="-10" dirty="0">
                <a:latin typeface="Calibri"/>
                <a:cs typeface="Calibri"/>
              </a:rPr>
              <a:t>medication</a:t>
            </a:r>
            <a:r>
              <a:rPr sz="2400" b="1" spc="-15" dirty="0">
                <a:latin typeface="Calibri"/>
                <a:cs typeface="Calibri"/>
              </a:rPr>
              <a:t> exposure; </a:t>
            </a:r>
            <a:r>
              <a:rPr sz="2400" b="1" dirty="0">
                <a:latin typeface="Calibri"/>
                <a:cs typeface="Calibri"/>
              </a:rPr>
              <a:t>and a</a:t>
            </a:r>
            <a:r>
              <a:rPr sz="2400" b="1" spc="5" dirty="0">
                <a:latin typeface="Calibri"/>
                <a:cs typeface="Calibri"/>
              </a:rPr>
              <a:t> </a:t>
            </a:r>
            <a:r>
              <a:rPr sz="2400" b="1" spc="-5" dirty="0">
                <a:latin typeface="Calibri"/>
                <a:cs typeface="Calibri"/>
              </a:rPr>
              <a:t>plan</a:t>
            </a:r>
            <a:r>
              <a:rPr sz="2400" b="1" dirty="0">
                <a:latin typeface="Calibri"/>
                <a:cs typeface="Calibri"/>
              </a:rPr>
              <a:t> of</a:t>
            </a:r>
            <a:r>
              <a:rPr sz="2400" b="1" spc="-15" dirty="0">
                <a:latin typeface="Calibri"/>
                <a:cs typeface="Calibri"/>
              </a:rPr>
              <a:t> </a:t>
            </a:r>
            <a:r>
              <a:rPr sz="2400" b="1" spc="-10" dirty="0">
                <a:latin typeface="Calibri"/>
                <a:cs typeface="Calibri"/>
              </a:rPr>
              <a:t>care</a:t>
            </a:r>
            <a:r>
              <a:rPr sz="2400" b="1" spc="-15" dirty="0">
                <a:latin typeface="Calibri"/>
                <a:cs typeface="Calibri"/>
              </a:rPr>
              <a:t> </a:t>
            </a:r>
            <a:r>
              <a:rPr sz="2400" b="1" spc="-5" dirty="0">
                <a:latin typeface="Calibri"/>
                <a:cs typeface="Calibri"/>
              </a:rPr>
              <a:t>during</a:t>
            </a:r>
            <a:r>
              <a:rPr sz="2400" b="1" dirty="0">
                <a:latin typeface="Calibri"/>
                <a:cs typeface="Calibri"/>
              </a:rPr>
              <a:t> </a:t>
            </a:r>
            <a:r>
              <a:rPr sz="2400" b="1" spc="-20" dirty="0">
                <a:latin typeface="Calibri"/>
                <a:cs typeface="Calibri"/>
              </a:rPr>
              <a:t>pregnancy,</a:t>
            </a:r>
            <a:r>
              <a:rPr sz="2400" b="1" spc="-10" dirty="0">
                <a:latin typeface="Calibri"/>
                <a:cs typeface="Calibri"/>
              </a:rPr>
              <a:t> </a:t>
            </a:r>
            <a:r>
              <a:rPr sz="2400" b="1" spc="-20" dirty="0">
                <a:latin typeface="Calibri"/>
                <a:cs typeface="Calibri"/>
              </a:rPr>
              <a:t>delivery,</a:t>
            </a:r>
            <a:r>
              <a:rPr sz="2400" b="1" dirty="0">
                <a:latin typeface="Calibri"/>
                <a:cs typeface="Calibri"/>
              </a:rPr>
              <a:t> and</a:t>
            </a:r>
            <a:r>
              <a:rPr sz="2400" b="1" spc="-10" dirty="0">
                <a:latin typeface="Calibri"/>
                <a:cs typeface="Calibri"/>
              </a:rPr>
              <a:t> </a:t>
            </a:r>
            <a:r>
              <a:rPr sz="2400" b="1" spc="-5" dirty="0">
                <a:latin typeface="Calibri"/>
                <a:cs typeface="Calibri"/>
              </a:rPr>
              <a:t>postpartum.</a:t>
            </a:r>
            <a:endParaRPr sz="2400">
              <a:latin typeface="Calibri"/>
              <a:cs typeface="Calibri"/>
            </a:endParaRPr>
          </a:p>
          <a:p>
            <a:pPr marL="12700" marR="709295">
              <a:lnSpc>
                <a:spcPts val="2510"/>
              </a:lnSpc>
              <a:spcBef>
                <a:spcPts val="20"/>
              </a:spcBef>
            </a:pPr>
            <a:r>
              <a:rPr sz="2400" b="1" spc="-20" dirty="0">
                <a:latin typeface="Calibri"/>
                <a:cs typeface="Calibri"/>
              </a:rPr>
              <a:t>Women </a:t>
            </a:r>
            <a:r>
              <a:rPr sz="2400" b="1" spc="-5" dirty="0">
                <a:latin typeface="Calibri"/>
                <a:cs typeface="Calibri"/>
              </a:rPr>
              <a:t>with</a:t>
            </a:r>
            <a:r>
              <a:rPr sz="2400" b="1" dirty="0">
                <a:latin typeface="Calibri"/>
                <a:cs typeface="Calibri"/>
              </a:rPr>
              <a:t> </a:t>
            </a:r>
            <a:r>
              <a:rPr sz="2400" b="1" spc="-10" dirty="0">
                <a:latin typeface="Calibri"/>
                <a:cs typeface="Calibri"/>
              </a:rPr>
              <a:t>epilepsy</a:t>
            </a:r>
            <a:r>
              <a:rPr sz="2400" b="1" spc="10" dirty="0">
                <a:latin typeface="Calibri"/>
                <a:cs typeface="Calibri"/>
              </a:rPr>
              <a:t> </a:t>
            </a:r>
            <a:r>
              <a:rPr sz="2400" b="1" dirty="0">
                <a:latin typeface="Calibri"/>
                <a:cs typeface="Calibri"/>
              </a:rPr>
              <a:t>should</a:t>
            </a:r>
            <a:r>
              <a:rPr sz="2400" b="1" spc="-5" dirty="0">
                <a:latin typeface="Calibri"/>
                <a:cs typeface="Calibri"/>
              </a:rPr>
              <a:t> </a:t>
            </a:r>
            <a:r>
              <a:rPr sz="2400" b="1" dirty="0">
                <a:latin typeface="Calibri"/>
                <a:cs typeface="Calibri"/>
              </a:rPr>
              <a:t>also</a:t>
            </a:r>
            <a:r>
              <a:rPr sz="2400" b="1" spc="-10" dirty="0">
                <a:latin typeface="Calibri"/>
                <a:cs typeface="Calibri"/>
              </a:rPr>
              <a:t> </a:t>
            </a:r>
            <a:r>
              <a:rPr sz="2400" b="1" dirty="0">
                <a:latin typeface="Calibri"/>
                <a:cs typeface="Calibri"/>
              </a:rPr>
              <a:t>be </a:t>
            </a:r>
            <a:r>
              <a:rPr sz="2400" b="1" spc="-10" dirty="0">
                <a:latin typeface="Calibri"/>
                <a:cs typeface="Calibri"/>
              </a:rPr>
              <a:t>reassured</a:t>
            </a:r>
            <a:r>
              <a:rPr sz="2400" b="1" dirty="0">
                <a:latin typeface="Calibri"/>
                <a:cs typeface="Calibri"/>
              </a:rPr>
              <a:t> </a:t>
            </a:r>
            <a:r>
              <a:rPr sz="2400" b="1" spc="-10" dirty="0">
                <a:latin typeface="Calibri"/>
                <a:cs typeface="Calibri"/>
              </a:rPr>
              <a:t>that</a:t>
            </a:r>
            <a:r>
              <a:rPr sz="2400" b="1" spc="15" dirty="0">
                <a:latin typeface="Calibri"/>
                <a:cs typeface="Calibri"/>
              </a:rPr>
              <a:t> </a:t>
            </a:r>
            <a:r>
              <a:rPr sz="2400" b="1" spc="-5" dirty="0">
                <a:latin typeface="Calibri"/>
                <a:cs typeface="Calibri"/>
              </a:rPr>
              <a:t>the</a:t>
            </a:r>
            <a:r>
              <a:rPr sz="2400" b="1" spc="5" dirty="0">
                <a:latin typeface="Calibri"/>
                <a:cs typeface="Calibri"/>
              </a:rPr>
              <a:t> </a:t>
            </a:r>
            <a:r>
              <a:rPr sz="2400" b="1" spc="-5" dirty="0">
                <a:latin typeface="Calibri"/>
                <a:cs typeface="Calibri"/>
              </a:rPr>
              <a:t>majority</a:t>
            </a:r>
            <a:r>
              <a:rPr sz="2400" b="1" spc="-15" dirty="0">
                <a:latin typeface="Calibri"/>
                <a:cs typeface="Calibri"/>
              </a:rPr>
              <a:t> </a:t>
            </a:r>
            <a:r>
              <a:rPr sz="2400" b="1" dirty="0">
                <a:latin typeface="Calibri"/>
                <a:cs typeface="Calibri"/>
              </a:rPr>
              <a:t>of</a:t>
            </a:r>
            <a:r>
              <a:rPr sz="2400" b="1" spc="-15" dirty="0">
                <a:latin typeface="Calibri"/>
                <a:cs typeface="Calibri"/>
              </a:rPr>
              <a:t> </a:t>
            </a:r>
            <a:r>
              <a:rPr sz="2400" b="1" spc="-10" dirty="0">
                <a:latin typeface="Calibri"/>
                <a:cs typeface="Calibri"/>
              </a:rPr>
              <a:t>pregnancies</a:t>
            </a:r>
            <a:r>
              <a:rPr sz="2400" b="1" spc="5" dirty="0">
                <a:latin typeface="Calibri"/>
                <a:cs typeface="Calibri"/>
              </a:rPr>
              <a:t> </a:t>
            </a:r>
            <a:r>
              <a:rPr sz="2400" b="1" spc="-10" dirty="0">
                <a:latin typeface="Calibri"/>
                <a:cs typeface="Calibri"/>
              </a:rPr>
              <a:t>are </a:t>
            </a:r>
            <a:r>
              <a:rPr sz="2400" b="1" spc="-525" dirty="0">
                <a:latin typeface="Calibri"/>
                <a:cs typeface="Calibri"/>
              </a:rPr>
              <a:t> </a:t>
            </a:r>
            <a:r>
              <a:rPr sz="2400" b="1" spc="-10" dirty="0">
                <a:latin typeface="Calibri"/>
                <a:cs typeface="Calibri"/>
              </a:rPr>
              <a:t>uneventful.</a:t>
            </a:r>
            <a:endParaRPr sz="2400">
              <a:latin typeface="Calibri"/>
              <a:cs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74091" y="278663"/>
            <a:ext cx="10541000" cy="2583180"/>
          </a:xfrm>
          <a:prstGeom prst="rect">
            <a:avLst/>
          </a:prstGeom>
        </p:spPr>
        <p:txBody>
          <a:bodyPr vert="horz" wrap="square" lIns="0" tIns="97790" rIns="0" bIns="0" rtlCol="0">
            <a:spAutoFit/>
          </a:bodyPr>
          <a:lstStyle/>
          <a:p>
            <a:pPr marL="12700">
              <a:lnSpc>
                <a:spcPct val="100000"/>
              </a:lnSpc>
              <a:spcBef>
                <a:spcPts val="770"/>
              </a:spcBef>
            </a:pPr>
            <a:r>
              <a:rPr sz="2800" b="1" spc="-10" dirty="0">
                <a:latin typeface="Calibri"/>
                <a:cs typeface="Calibri"/>
              </a:rPr>
              <a:t>Clinical findings</a:t>
            </a:r>
            <a:r>
              <a:rPr sz="2800" b="1" spc="-15" dirty="0">
                <a:latin typeface="Calibri"/>
                <a:cs typeface="Calibri"/>
              </a:rPr>
              <a:t> </a:t>
            </a:r>
            <a:r>
              <a:rPr sz="2800" b="1" spc="-5" dirty="0">
                <a:latin typeface="Calibri"/>
                <a:cs typeface="Calibri"/>
              </a:rPr>
              <a:t>:</a:t>
            </a:r>
            <a:endParaRPr sz="2800">
              <a:latin typeface="Calibri"/>
              <a:cs typeface="Calibri"/>
            </a:endParaRPr>
          </a:p>
          <a:p>
            <a:pPr marL="12700">
              <a:lnSpc>
                <a:spcPct val="100000"/>
              </a:lnSpc>
              <a:spcBef>
                <a:spcPts val="675"/>
              </a:spcBef>
            </a:pPr>
            <a:r>
              <a:rPr sz="2800" b="1" spc="-10" dirty="0">
                <a:latin typeface="Calibri"/>
                <a:cs typeface="Calibri"/>
              </a:rPr>
              <a:t>The</a:t>
            </a:r>
            <a:r>
              <a:rPr sz="2800" b="1" spc="-5" dirty="0">
                <a:latin typeface="Calibri"/>
                <a:cs typeface="Calibri"/>
              </a:rPr>
              <a:t> </a:t>
            </a:r>
            <a:r>
              <a:rPr sz="2800" b="1" spc="-10" dirty="0">
                <a:latin typeface="Calibri"/>
                <a:cs typeface="Calibri"/>
              </a:rPr>
              <a:t>three</a:t>
            </a:r>
            <a:r>
              <a:rPr sz="2800" b="1" spc="30" dirty="0">
                <a:latin typeface="Calibri"/>
                <a:cs typeface="Calibri"/>
              </a:rPr>
              <a:t> </a:t>
            </a:r>
            <a:r>
              <a:rPr sz="2800" b="1" spc="-10" dirty="0">
                <a:latin typeface="Calibri"/>
                <a:cs typeface="Calibri"/>
              </a:rPr>
              <a:t>clinical</a:t>
            </a:r>
            <a:r>
              <a:rPr sz="2800" b="1" spc="10" dirty="0">
                <a:latin typeface="Calibri"/>
                <a:cs typeface="Calibri"/>
              </a:rPr>
              <a:t> </a:t>
            </a:r>
            <a:r>
              <a:rPr sz="2800" b="1" spc="-10" dirty="0">
                <a:latin typeface="Calibri"/>
                <a:cs typeface="Calibri"/>
              </a:rPr>
              <a:t>melasma</a:t>
            </a:r>
            <a:r>
              <a:rPr sz="2800" b="1" spc="25" dirty="0">
                <a:latin typeface="Calibri"/>
                <a:cs typeface="Calibri"/>
              </a:rPr>
              <a:t> </a:t>
            </a:r>
            <a:r>
              <a:rPr sz="2800" b="1" spc="-20" dirty="0">
                <a:latin typeface="Calibri"/>
                <a:cs typeface="Calibri"/>
              </a:rPr>
              <a:t>patterns</a:t>
            </a:r>
            <a:r>
              <a:rPr sz="2800" b="1" spc="20" dirty="0">
                <a:latin typeface="Calibri"/>
                <a:cs typeface="Calibri"/>
              </a:rPr>
              <a:t> </a:t>
            </a:r>
            <a:r>
              <a:rPr sz="2800" b="1" spc="-15" dirty="0">
                <a:latin typeface="Calibri"/>
                <a:cs typeface="Calibri"/>
              </a:rPr>
              <a:t>are:</a:t>
            </a:r>
            <a:endParaRPr sz="2800">
              <a:latin typeface="Calibri"/>
              <a:cs typeface="Calibri"/>
            </a:endParaRPr>
          </a:p>
          <a:p>
            <a:pPr marL="321945" indent="-309880">
              <a:lnSpc>
                <a:spcPct val="100000"/>
              </a:lnSpc>
              <a:spcBef>
                <a:spcPts val="660"/>
              </a:spcBef>
              <a:buFont typeface="Courier New"/>
              <a:buChar char="o"/>
              <a:tabLst>
                <a:tab pos="322580" algn="l"/>
              </a:tabLst>
            </a:pPr>
            <a:r>
              <a:rPr sz="2800" spc="-15" dirty="0">
                <a:latin typeface="Calibri"/>
                <a:cs typeface="Calibri"/>
              </a:rPr>
              <a:t>Centro-facial</a:t>
            </a:r>
            <a:r>
              <a:rPr sz="2800" spc="5" dirty="0">
                <a:latin typeface="Calibri"/>
                <a:cs typeface="Calibri"/>
              </a:rPr>
              <a:t> </a:t>
            </a:r>
            <a:r>
              <a:rPr sz="2800" spc="-5" dirty="0">
                <a:latin typeface="Calibri"/>
                <a:cs typeface="Calibri"/>
              </a:rPr>
              <a:t>–</a:t>
            </a:r>
            <a:r>
              <a:rPr sz="2800" spc="15" dirty="0">
                <a:latin typeface="Calibri"/>
                <a:cs typeface="Calibri"/>
              </a:rPr>
              <a:t> </a:t>
            </a:r>
            <a:r>
              <a:rPr sz="2800" spc="-15" dirty="0">
                <a:latin typeface="Calibri"/>
                <a:cs typeface="Calibri"/>
              </a:rPr>
              <a:t>Involving</a:t>
            </a:r>
            <a:r>
              <a:rPr sz="2800" spc="5" dirty="0">
                <a:latin typeface="Calibri"/>
                <a:cs typeface="Calibri"/>
              </a:rPr>
              <a:t> </a:t>
            </a:r>
            <a:r>
              <a:rPr sz="2800" spc="-5" dirty="0">
                <a:latin typeface="Calibri"/>
                <a:cs typeface="Calibri"/>
              </a:rPr>
              <a:t>the</a:t>
            </a:r>
            <a:r>
              <a:rPr sz="2800" spc="10" dirty="0">
                <a:latin typeface="Calibri"/>
                <a:cs typeface="Calibri"/>
              </a:rPr>
              <a:t> </a:t>
            </a:r>
            <a:r>
              <a:rPr sz="2800" spc="-10" dirty="0">
                <a:latin typeface="Calibri"/>
                <a:cs typeface="Calibri"/>
              </a:rPr>
              <a:t>cheeks,</a:t>
            </a:r>
            <a:r>
              <a:rPr sz="2800" spc="25" dirty="0">
                <a:latin typeface="Calibri"/>
                <a:cs typeface="Calibri"/>
              </a:rPr>
              <a:t> </a:t>
            </a:r>
            <a:r>
              <a:rPr sz="2800" spc="-15" dirty="0">
                <a:latin typeface="Calibri"/>
                <a:cs typeface="Calibri"/>
              </a:rPr>
              <a:t>forehead,</a:t>
            </a:r>
            <a:r>
              <a:rPr sz="2800" spc="5" dirty="0">
                <a:latin typeface="Calibri"/>
                <a:cs typeface="Calibri"/>
              </a:rPr>
              <a:t> </a:t>
            </a:r>
            <a:r>
              <a:rPr sz="2800" spc="-10" dirty="0">
                <a:latin typeface="Calibri"/>
                <a:cs typeface="Calibri"/>
              </a:rPr>
              <a:t>upper</a:t>
            </a:r>
            <a:r>
              <a:rPr sz="2800" spc="25" dirty="0">
                <a:latin typeface="Calibri"/>
                <a:cs typeface="Calibri"/>
              </a:rPr>
              <a:t> </a:t>
            </a:r>
            <a:r>
              <a:rPr sz="2800" spc="-10" dirty="0">
                <a:latin typeface="Calibri"/>
                <a:cs typeface="Calibri"/>
              </a:rPr>
              <a:t>lip,</a:t>
            </a:r>
            <a:r>
              <a:rPr sz="2800" spc="20" dirty="0">
                <a:latin typeface="Calibri"/>
                <a:cs typeface="Calibri"/>
              </a:rPr>
              <a:t> </a:t>
            </a:r>
            <a:r>
              <a:rPr sz="2800" spc="-10" dirty="0">
                <a:latin typeface="Calibri"/>
                <a:cs typeface="Calibri"/>
              </a:rPr>
              <a:t>nose</a:t>
            </a:r>
            <a:r>
              <a:rPr sz="2800" spc="5" dirty="0">
                <a:latin typeface="Calibri"/>
                <a:cs typeface="Calibri"/>
              </a:rPr>
              <a:t> </a:t>
            </a:r>
            <a:r>
              <a:rPr sz="2800" spc="-5" dirty="0">
                <a:latin typeface="Calibri"/>
                <a:cs typeface="Calibri"/>
              </a:rPr>
              <a:t>and</a:t>
            </a:r>
            <a:r>
              <a:rPr sz="2800" spc="25" dirty="0">
                <a:latin typeface="Calibri"/>
                <a:cs typeface="Calibri"/>
              </a:rPr>
              <a:t> </a:t>
            </a:r>
            <a:r>
              <a:rPr sz="2800" spc="-5" dirty="0">
                <a:latin typeface="Calibri"/>
                <a:cs typeface="Calibri"/>
              </a:rPr>
              <a:t>chin</a:t>
            </a:r>
            <a:endParaRPr sz="2800">
              <a:latin typeface="Calibri"/>
              <a:cs typeface="Calibri"/>
            </a:endParaRPr>
          </a:p>
          <a:p>
            <a:pPr marL="321945" indent="-309880">
              <a:lnSpc>
                <a:spcPct val="100000"/>
              </a:lnSpc>
              <a:spcBef>
                <a:spcPts val="660"/>
              </a:spcBef>
              <a:buFont typeface="Courier New"/>
              <a:buChar char="o"/>
              <a:tabLst>
                <a:tab pos="322580" algn="l"/>
              </a:tabLst>
            </a:pPr>
            <a:r>
              <a:rPr sz="2800" spc="-5" dirty="0">
                <a:latin typeface="Calibri"/>
                <a:cs typeface="Calibri"/>
              </a:rPr>
              <a:t>Malar</a:t>
            </a:r>
            <a:r>
              <a:rPr sz="2800" spc="5" dirty="0">
                <a:latin typeface="Calibri"/>
                <a:cs typeface="Calibri"/>
              </a:rPr>
              <a:t> </a:t>
            </a:r>
            <a:r>
              <a:rPr sz="2800" spc="-5" dirty="0">
                <a:latin typeface="Calibri"/>
                <a:cs typeface="Calibri"/>
              </a:rPr>
              <a:t>– </a:t>
            </a:r>
            <a:r>
              <a:rPr sz="2800" spc="-15" dirty="0">
                <a:latin typeface="Calibri"/>
                <a:cs typeface="Calibri"/>
              </a:rPr>
              <a:t>Involving</a:t>
            </a:r>
            <a:r>
              <a:rPr sz="2800" spc="15" dirty="0">
                <a:latin typeface="Calibri"/>
                <a:cs typeface="Calibri"/>
              </a:rPr>
              <a:t> </a:t>
            </a:r>
            <a:r>
              <a:rPr sz="2800" spc="-5" dirty="0">
                <a:latin typeface="Calibri"/>
                <a:cs typeface="Calibri"/>
              </a:rPr>
              <a:t>the </a:t>
            </a:r>
            <a:r>
              <a:rPr sz="2800" spc="-10" dirty="0">
                <a:latin typeface="Calibri"/>
                <a:cs typeface="Calibri"/>
              </a:rPr>
              <a:t>cheeks</a:t>
            </a:r>
            <a:r>
              <a:rPr sz="2800" dirty="0">
                <a:latin typeface="Calibri"/>
                <a:cs typeface="Calibri"/>
              </a:rPr>
              <a:t> </a:t>
            </a:r>
            <a:r>
              <a:rPr sz="2800" spc="-5" dirty="0">
                <a:latin typeface="Calibri"/>
                <a:cs typeface="Calibri"/>
              </a:rPr>
              <a:t>and</a:t>
            </a:r>
            <a:r>
              <a:rPr sz="2800" spc="15" dirty="0">
                <a:latin typeface="Calibri"/>
                <a:cs typeface="Calibri"/>
              </a:rPr>
              <a:t> </a:t>
            </a:r>
            <a:r>
              <a:rPr sz="2800" spc="-10" dirty="0">
                <a:latin typeface="Calibri"/>
                <a:cs typeface="Calibri"/>
              </a:rPr>
              <a:t>nose</a:t>
            </a:r>
            <a:endParaRPr sz="2800">
              <a:latin typeface="Calibri"/>
              <a:cs typeface="Calibri"/>
            </a:endParaRPr>
          </a:p>
          <a:p>
            <a:pPr marL="12700">
              <a:lnSpc>
                <a:spcPct val="100000"/>
              </a:lnSpc>
              <a:spcBef>
                <a:spcPts val="675"/>
              </a:spcBef>
            </a:pPr>
            <a:r>
              <a:rPr sz="2800" dirty="0">
                <a:latin typeface="Courier New"/>
                <a:cs typeface="Courier New"/>
              </a:rPr>
              <a:t>o</a:t>
            </a:r>
            <a:r>
              <a:rPr sz="2800" dirty="0">
                <a:latin typeface="Calibri"/>
                <a:cs typeface="Calibri"/>
              </a:rPr>
              <a:t>Mandibular</a:t>
            </a:r>
            <a:r>
              <a:rPr sz="2800" spc="55" dirty="0">
                <a:latin typeface="Calibri"/>
                <a:cs typeface="Calibri"/>
              </a:rPr>
              <a:t> </a:t>
            </a:r>
            <a:r>
              <a:rPr sz="2800" spc="-5" dirty="0">
                <a:latin typeface="Calibri"/>
                <a:cs typeface="Calibri"/>
              </a:rPr>
              <a:t>–</a:t>
            </a:r>
            <a:r>
              <a:rPr sz="2800" spc="10" dirty="0">
                <a:latin typeface="Calibri"/>
                <a:cs typeface="Calibri"/>
              </a:rPr>
              <a:t> </a:t>
            </a:r>
            <a:r>
              <a:rPr sz="2800" spc="-15" dirty="0">
                <a:latin typeface="Calibri"/>
                <a:cs typeface="Calibri"/>
              </a:rPr>
              <a:t>Involving</a:t>
            </a:r>
            <a:r>
              <a:rPr sz="2800" spc="5" dirty="0">
                <a:latin typeface="Calibri"/>
                <a:cs typeface="Calibri"/>
              </a:rPr>
              <a:t> </a:t>
            </a:r>
            <a:r>
              <a:rPr sz="2800" spc="-5" dirty="0">
                <a:latin typeface="Calibri"/>
                <a:cs typeface="Calibri"/>
              </a:rPr>
              <a:t>the</a:t>
            </a:r>
            <a:r>
              <a:rPr sz="2800" spc="5" dirty="0">
                <a:latin typeface="Calibri"/>
                <a:cs typeface="Calibri"/>
              </a:rPr>
              <a:t> </a:t>
            </a:r>
            <a:r>
              <a:rPr sz="2800" spc="-15" dirty="0">
                <a:latin typeface="Calibri"/>
                <a:cs typeface="Calibri"/>
              </a:rPr>
              <a:t>ramus</a:t>
            </a:r>
            <a:r>
              <a:rPr sz="2800" spc="20" dirty="0">
                <a:latin typeface="Calibri"/>
                <a:cs typeface="Calibri"/>
              </a:rPr>
              <a:t> </a:t>
            </a:r>
            <a:r>
              <a:rPr sz="2800" spc="-5" dirty="0">
                <a:latin typeface="Calibri"/>
                <a:cs typeface="Calibri"/>
              </a:rPr>
              <a:t>of</a:t>
            </a:r>
            <a:r>
              <a:rPr sz="2800" dirty="0">
                <a:latin typeface="Calibri"/>
                <a:cs typeface="Calibri"/>
              </a:rPr>
              <a:t> </a:t>
            </a:r>
            <a:r>
              <a:rPr sz="2800" spc="-5" dirty="0">
                <a:latin typeface="Calibri"/>
                <a:cs typeface="Calibri"/>
              </a:rPr>
              <a:t>the</a:t>
            </a:r>
            <a:r>
              <a:rPr sz="2800" spc="10" dirty="0">
                <a:latin typeface="Calibri"/>
                <a:cs typeface="Calibri"/>
              </a:rPr>
              <a:t> </a:t>
            </a:r>
            <a:r>
              <a:rPr sz="2800" spc="-10" dirty="0">
                <a:latin typeface="Calibri"/>
                <a:cs typeface="Calibri"/>
              </a:rPr>
              <a:t>mandible</a:t>
            </a:r>
            <a:endParaRPr sz="2800">
              <a:latin typeface="Calibri"/>
              <a:cs typeface="Calibri"/>
            </a:endParaRPr>
          </a:p>
        </p:txBody>
      </p:sp>
      <p:pic>
        <p:nvPicPr>
          <p:cNvPr id="3" name="object 3"/>
          <p:cNvPicPr/>
          <p:nvPr/>
        </p:nvPicPr>
        <p:blipFill>
          <a:blip r:embed="rId2" cstate="print"/>
          <a:stretch>
            <a:fillRect/>
          </a:stretch>
        </p:blipFill>
        <p:spPr>
          <a:xfrm>
            <a:off x="295656" y="3840218"/>
            <a:ext cx="2859854" cy="2561539"/>
          </a:xfrm>
          <a:prstGeom prst="rect">
            <a:avLst/>
          </a:prstGeom>
        </p:spPr>
      </p:pic>
      <p:pic>
        <p:nvPicPr>
          <p:cNvPr id="4" name="object 4"/>
          <p:cNvPicPr/>
          <p:nvPr/>
        </p:nvPicPr>
        <p:blipFill>
          <a:blip r:embed="rId3" cstate="print"/>
          <a:stretch>
            <a:fillRect/>
          </a:stretch>
        </p:blipFill>
        <p:spPr>
          <a:xfrm>
            <a:off x="3375076" y="3875532"/>
            <a:ext cx="2729524" cy="2484120"/>
          </a:xfrm>
          <a:prstGeom prst="rect">
            <a:avLst/>
          </a:prstGeom>
        </p:spPr>
      </p:pic>
      <p:grpSp>
        <p:nvGrpSpPr>
          <p:cNvPr id="5" name="object 5"/>
          <p:cNvGrpSpPr/>
          <p:nvPr/>
        </p:nvGrpSpPr>
        <p:grpSpPr>
          <a:xfrm>
            <a:off x="6237732" y="1850135"/>
            <a:ext cx="5743575" cy="4699000"/>
            <a:chOff x="6237732" y="1850135"/>
            <a:chExt cx="5743575" cy="4699000"/>
          </a:xfrm>
        </p:grpSpPr>
        <p:pic>
          <p:nvPicPr>
            <p:cNvPr id="6" name="object 6"/>
            <p:cNvPicPr/>
            <p:nvPr/>
          </p:nvPicPr>
          <p:blipFill>
            <a:blip r:embed="rId4" cstate="print"/>
            <a:stretch>
              <a:fillRect/>
            </a:stretch>
          </p:blipFill>
          <p:spPr>
            <a:xfrm>
              <a:off x="6237732" y="4006306"/>
              <a:ext cx="2645664" cy="2492864"/>
            </a:xfrm>
            <a:prstGeom prst="rect">
              <a:avLst/>
            </a:prstGeom>
          </p:spPr>
        </p:pic>
        <p:pic>
          <p:nvPicPr>
            <p:cNvPr id="7" name="object 7"/>
            <p:cNvPicPr/>
            <p:nvPr/>
          </p:nvPicPr>
          <p:blipFill>
            <a:blip r:embed="rId5" cstate="print"/>
            <a:stretch>
              <a:fillRect/>
            </a:stretch>
          </p:blipFill>
          <p:spPr>
            <a:xfrm>
              <a:off x="8988000" y="4029455"/>
              <a:ext cx="2992716" cy="2519172"/>
            </a:xfrm>
            <a:prstGeom prst="rect">
              <a:avLst/>
            </a:prstGeom>
          </p:spPr>
        </p:pic>
        <p:pic>
          <p:nvPicPr>
            <p:cNvPr id="8" name="object 8"/>
            <p:cNvPicPr/>
            <p:nvPr/>
          </p:nvPicPr>
          <p:blipFill>
            <a:blip r:embed="rId6" cstate="print"/>
            <a:stretch>
              <a:fillRect/>
            </a:stretch>
          </p:blipFill>
          <p:spPr>
            <a:xfrm>
              <a:off x="8784336" y="1850135"/>
              <a:ext cx="3041904" cy="2279904"/>
            </a:xfrm>
            <a:prstGeom prst="rect">
              <a:avLst/>
            </a:prstGeom>
          </p:spPr>
        </p:pic>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8739" y="0"/>
            <a:ext cx="7099934" cy="6603365"/>
          </a:xfrm>
          <a:prstGeom prst="rect">
            <a:avLst/>
          </a:prstGeom>
        </p:spPr>
        <p:txBody>
          <a:bodyPr vert="horz" wrap="square" lIns="0" tIns="175895" rIns="0" bIns="0" rtlCol="0">
            <a:spAutoFit/>
          </a:bodyPr>
          <a:lstStyle/>
          <a:p>
            <a:pPr marL="443230" indent="-431165">
              <a:lnSpc>
                <a:spcPct val="100000"/>
              </a:lnSpc>
              <a:spcBef>
                <a:spcPts val="1385"/>
              </a:spcBef>
              <a:buClr>
                <a:srgbClr val="FF0000"/>
              </a:buClr>
              <a:buSzPct val="97368"/>
              <a:buFont typeface="Wingdings"/>
              <a:buChar char=""/>
              <a:tabLst>
                <a:tab pos="443865" algn="l"/>
              </a:tabLst>
            </a:pPr>
            <a:r>
              <a:rPr sz="3800" b="1" spc="-5" dirty="0">
                <a:solidFill>
                  <a:srgbClr val="FF0000"/>
                </a:solidFill>
                <a:latin typeface="Calibri"/>
                <a:cs typeface="Calibri"/>
              </a:rPr>
              <a:t>Nevi:</a:t>
            </a:r>
            <a:endParaRPr sz="3800">
              <a:latin typeface="Calibri"/>
              <a:cs typeface="Calibri"/>
            </a:endParaRPr>
          </a:p>
          <a:p>
            <a:pPr marL="241300" marR="5080" indent="-228600">
              <a:lnSpc>
                <a:spcPct val="90000"/>
              </a:lnSpc>
              <a:spcBef>
                <a:spcPts val="1100"/>
              </a:spcBef>
              <a:buFont typeface="Arial MT"/>
              <a:buChar char="•"/>
              <a:tabLst>
                <a:tab pos="241300" algn="l"/>
              </a:tabLst>
            </a:pPr>
            <a:r>
              <a:rPr sz="2400" b="1" spc="-10" dirty="0">
                <a:latin typeface="Calibri"/>
                <a:cs typeface="Calibri"/>
              </a:rPr>
              <a:t>Course </a:t>
            </a:r>
            <a:r>
              <a:rPr sz="2400" b="1" dirty="0">
                <a:latin typeface="Calibri"/>
                <a:cs typeface="Calibri"/>
              </a:rPr>
              <a:t>in</a:t>
            </a:r>
            <a:r>
              <a:rPr sz="2400" b="1" spc="-10" dirty="0">
                <a:latin typeface="Calibri"/>
                <a:cs typeface="Calibri"/>
              </a:rPr>
              <a:t> pregnancy:</a:t>
            </a:r>
            <a:r>
              <a:rPr sz="2400" b="1" spc="15" dirty="0">
                <a:latin typeface="Calibri"/>
                <a:cs typeface="Calibri"/>
              </a:rPr>
              <a:t> </a:t>
            </a:r>
            <a:r>
              <a:rPr sz="2400" spc="-5" dirty="0">
                <a:latin typeface="Calibri"/>
                <a:cs typeface="Calibri"/>
              </a:rPr>
              <a:t>Although</a:t>
            </a:r>
            <a:r>
              <a:rPr sz="2400" spc="-25" dirty="0">
                <a:latin typeface="Calibri"/>
                <a:cs typeface="Calibri"/>
              </a:rPr>
              <a:t> </a:t>
            </a:r>
            <a:r>
              <a:rPr sz="2400" spc="-5" dirty="0">
                <a:latin typeface="Calibri"/>
                <a:cs typeface="Calibri"/>
              </a:rPr>
              <a:t>nevi</a:t>
            </a:r>
            <a:r>
              <a:rPr sz="2400" spc="5" dirty="0">
                <a:latin typeface="Calibri"/>
                <a:cs typeface="Calibri"/>
              </a:rPr>
              <a:t> </a:t>
            </a:r>
            <a:r>
              <a:rPr sz="2400" spc="-15" dirty="0">
                <a:latin typeface="Calibri"/>
                <a:cs typeface="Calibri"/>
              </a:rPr>
              <a:t>may</a:t>
            </a:r>
            <a:r>
              <a:rPr sz="2400" spc="-10" dirty="0">
                <a:latin typeface="Calibri"/>
                <a:cs typeface="Calibri"/>
              </a:rPr>
              <a:t> </a:t>
            </a:r>
            <a:r>
              <a:rPr sz="2400" spc="-5" dirty="0">
                <a:latin typeface="Calibri"/>
                <a:cs typeface="Calibri"/>
              </a:rPr>
              <a:t>change</a:t>
            </a:r>
            <a:r>
              <a:rPr sz="2400" spc="-10" dirty="0">
                <a:latin typeface="Calibri"/>
                <a:cs typeface="Calibri"/>
              </a:rPr>
              <a:t> </a:t>
            </a:r>
            <a:r>
              <a:rPr sz="2400" spc="-5" dirty="0">
                <a:latin typeface="Calibri"/>
                <a:cs typeface="Calibri"/>
              </a:rPr>
              <a:t>during </a:t>
            </a:r>
            <a:r>
              <a:rPr sz="2400" spc="-525" dirty="0">
                <a:latin typeface="Calibri"/>
                <a:cs typeface="Calibri"/>
              </a:rPr>
              <a:t> </a:t>
            </a:r>
            <a:r>
              <a:rPr sz="2400" spc="-20" dirty="0">
                <a:latin typeface="Calibri"/>
                <a:cs typeface="Calibri"/>
              </a:rPr>
              <a:t>pregnancy, </a:t>
            </a:r>
            <a:r>
              <a:rPr sz="2400" spc="-5" dirty="0">
                <a:latin typeface="Calibri"/>
                <a:cs typeface="Calibri"/>
              </a:rPr>
              <a:t>changes</a:t>
            </a:r>
            <a:r>
              <a:rPr sz="2400" dirty="0">
                <a:latin typeface="Calibri"/>
                <a:cs typeface="Calibri"/>
              </a:rPr>
              <a:t> </a:t>
            </a:r>
            <a:r>
              <a:rPr sz="2400" spc="-15" dirty="0">
                <a:latin typeface="Calibri"/>
                <a:cs typeface="Calibri"/>
              </a:rPr>
              <a:t>are</a:t>
            </a:r>
            <a:r>
              <a:rPr sz="2400" spc="-10" dirty="0">
                <a:latin typeface="Calibri"/>
                <a:cs typeface="Calibri"/>
              </a:rPr>
              <a:t> </a:t>
            </a:r>
            <a:r>
              <a:rPr sz="2400" spc="-5" dirty="0">
                <a:latin typeface="Calibri"/>
                <a:cs typeface="Calibri"/>
              </a:rPr>
              <a:t>not</a:t>
            </a:r>
            <a:r>
              <a:rPr sz="2400" spc="-10" dirty="0">
                <a:latin typeface="Calibri"/>
                <a:cs typeface="Calibri"/>
              </a:rPr>
              <a:t> significantly </a:t>
            </a:r>
            <a:r>
              <a:rPr sz="2400" spc="-20" dirty="0">
                <a:latin typeface="Calibri"/>
                <a:cs typeface="Calibri"/>
              </a:rPr>
              <a:t>different</a:t>
            </a:r>
            <a:r>
              <a:rPr sz="2400" spc="5" dirty="0">
                <a:latin typeface="Calibri"/>
                <a:cs typeface="Calibri"/>
              </a:rPr>
              <a:t> </a:t>
            </a:r>
            <a:r>
              <a:rPr sz="2400" dirty="0">
                <a:latin typeface="Calibri"/>
                <a:cs typeface="Calibri"/>
              </a:rPr>
              <a:t>than </a:t>
            </a:r>
            <a:r>
              <a:rPr sz="2400" spc="5" dirty="0">
                <a:latin typeface="Calibri"/>
                <a:cs typeface="Calibri"/>
              </a:rPr>
              <a:t> </a:t>
            </a:r>
            <a:r>
              <a:rPr sz="2400" dirty="0">
                <a:latin typeface="Calibri"/>
                <a:cs typeface="Calibri"/>
              </a:rPr>
              <a:t>in </a:t>
            </a:r>
            <a:r>
              <a:rPr sz="2400" spc="-10" dirty="0">
                <a:latin typeface="Calibri"/>
                <a:cs typeface="Calibri"/>
              </a:rPr>
              <a:t>nonpregnant </a:t>
            </a:r>
            <a:r>
              <a:rPr sz="2400" dirty="0">
                <a:latin typeface="Calibri"/>
                <a:cs typeface="Calibri"/>
              </a:rPr>
              <a:t>individuals, </a:t>
            </a:r>
            <a:r>
              <a:rPr sz="2400" spc="-15" dirty="0">
                <a:latin typeface="Calibri"/>
                <a:cs typeface="Calibri"/>
              </a:rPr>
              <a:t>except </a:t>
            </a:r>
            <a:r>
              <a:rPr sz="2400" spc="-5" dirty="0">
                <a:latin typeface="Calibri"/>
                <a:cs typeface="Calibri"/>
              </a:rPr>
              <a:t>perhaps </a:t>
            </a:r>
            <a:r>
              <a:rPr sz="2400" dirty="0">
                <a:latin typeface="Calibri"/>
                <a:cs typeface="Calibri"/>
              </a:rPr>
              <a:t>in </a:t>
            </a:r>
            <a:r>
              <a:rPr sz="2400" spc="-10" dirty="0">
                <a:latin typeface="Calibri"/>
                <a:cs typeface="Calibri"/>
              </a:rPr>
              <a:t>patients </a:t>
            </a:r>
            <a:r>
              <a:rPr sz="2400" spc="-5" dirty="0">
                <a:latin typeface="Calibri"/>
                <a:cs typeface="Calibri"/>
              </a:rPr>
              <a:t> </a:t>
            </a:r>
            <a:r>
              <a:rPr sz="2400" dirty="0">
                <a:latin typeface="Calibri"/>
                <a:cs typeface="Calibri"/>
              </a:rPr>
              <a:t>with</a:t>
            </a:r>
            <a:r>
              <a:rPr sz="2400" spc="-20" dirty="0">
                <a:latin typeface="Calibri"/>
                <a:cs typeface="Calibri"/>
              </a:rPr>
              <a:t> </a:t>
            </a:r>
            <a:r>
              <a:rPr sz="2400" spc="-10" dirty="0">
                <a:latin typeface="Calibri"/>
                <a:cs typeface="Calibri"/>
              </a:rPr>
              <a:t>dysplastic </a:t>
            </a:r>
            <a:r>
              <a:rPr sz="2400" spc="-5" dirty="0">
                <a:latin typeface="Calibri"/>
                <a:cs typeface="Calibri"/>
              </a:rPr>
              <a:t>nevus</a:t>
            </a:r>
            <a:r>
              <a:rPr sz="2400" dirty="0">
                <a:latin typeface="Calibri"/>
                <a:cs typeface="Calibri"/>
              </a:rPr>
              <a:t> </a:t>
            </a:r>
            <a:r>
              <a:rPr sz="2400" spc="-15" dirty="0">
                <a:latin typeface="Calibri"/>
                <a:cs typeface="Calibri"/>
              </a:rPr>
              <a:t>syndrome.</a:t>
            </a:r>
            <a:endParaRPr sz="2400">
              <a:latin typeface="Calibri"/>
              <a:cs typeface="Calibri"/>
            </a:endParaRPr>
          </a:p>
          <a:p>
            <a:pPr marL="241300" marR="360680" indent="-228600">
              <a:lnSpc>
                <a:spcPts val="2590"/>
              </a:lnSpc>
              <a:spcBef>
                <a:spcPts val="1035"/>
              </a:spcBef>
              <a:buFont typeface="Arial MT"/>
              <a:buChar char="•"/>
              <a:tabLst>
                <a:tab pos="241300" algn="l"/>
              </a:tabLst>
            </a:pPr>
            <a:r>
              <a:rPr sz="2400" spc="-10" dirty="0">
                <a:latin typeface="Calibri"/>
                <a:cs typeface="Calibri"/>
              </a:rPr>
              <a:t>Dermatoscopic </a:t>
            </a:r>
            <a:r>
              <a:rPr sz="2400" spc="-15" dirty="0">
                <a:latin typeface="Calibri"/>
                <a:cs typeface="Calibri"/>
              </a:rPr>
              <a:t>features </a:t>
            </a:r>
            <a:r>
              <a:rPr sz="2400" spc="-5" dirty="0">
                <a:latin typeface="Calibri"/>
                <a:cs typeface="Calibri"/>
              </a:rPr>
              <a:t>of nevi </a:t>
            </a:r>
            <a:r>
              <a:rPr sz="2400" spc="-15" dirty="0">
                <a:latin typeface="Calibri"/>
                <a:cs typeface="Calibri"/>
              </a:rPr>
              <a:t>may </a:t>
            </a:r>
            <a:r>
              <a:rPr sz="2400" spc="-5" dirty="0">
                <a:latin typeface="Calibri"/>
                <a:cs typeface="Calibri"/>
              </a:rPr>
              <a:t>change during </a:t>
            </a:r>
            <a:r>
              <a:rPr sz="2400" dirty="0">
                <a:latin typeface="Calibri"/>
                <a:cs typeface="Calibri"/>
              </a:rPr>
              <a:t> </a:t>
            </a:r>
            <a:r>
              <a:rPr sz="2400" spc="-20" dirty="0">
                <a:latin typeface="Calibri"/>
                <a:cs typeface="Calibri"/>
              </a:rPr>
              <a:t>pregnancy, </a:t>
            </a:r>
            <a:r>
              <a:rPr sz="2400" spc="-5" dirty="0">
                <a:latin typeface="Calibri"/>
                <a:cs typeface="Calibri"/>
              </a:rPr>
              <a:t>but not</a:t>
            </a:r>
            <a:r>
              <a:rPr sz="2400" spc="-15" dirty="0">
                <a:latin typeface="Calibri"/>
                <a:cs typeface="Calibri"/>
              </a:rPr>
              <a:t> </a:t>
            </a:r>
            <a:r>
              <a:rPr sz="2400" dirty="0">
                <a:latin typeface="Calibri"/>
                <a:cs typeface="Calibri"/>
              </a:rPr>
              <a:t>in</a:t>
            </a:r>
            <a:r>
              <a:rPr sz="2400" spc="-5" dirty="0">
                <a:latin typeface="Calibri"/>
                <a:cs typeface="Calibri"/>
              </a:rPr>
              <a:t> </a:t>
            </a:r>
            <a:r>
              <a:rPr sz="2400" dirty="0">
                <a:latin typeface="Calibri"/>
                <a:cs typeface="Calibri"/>
              </a:rPr>
              <a:t>a</a:t>
            </a:r>
            <a:r>
              <a:rPr sz="2400" spc="-20" dirty="0">
                <a:latin typeface="Calibri"/>
                <a:cs typeface="Calibri"/>
              </a:rPr>
              <a:t> </a:t>
            </a:r>
            <a:r>
              <a:rPr sz="2400" spc="-30" dirty="0">
                <a:latin typeface="Calibri"/>
                <a:cs typeface="Calibri"/>
              </a:rPr>
              <a:t>way</a:t>
            </a:r>
            <a:r>
              <a:rPr sz="2400" spc="-10" dirty="0">
                <a:latin typeface="Calibri"/>
                <a:cs typeface="Calibri"/>
              </a:rPr>
              <a:t> that</a:t>
            </a:r>
            <a:r>
              <a:rPr sz="2400" spc="-25" dirty="0">
                <a:latin typeface="Calibri"/>
                <a:cs typeface="Calibri"/>
              </a:rPr>
              <a:t> </a:t>
            </a:r>
            <a:r>
              <a:rPr sz="2400" spc="-10" dirty="0">
                <a:latin typeface="Calibri"/>
                <a:cs typeface="Calibri"/>
              </a:rPr>
              <a:t>suggests</a:t>
            </a:r>
            <a:r>
              <a:rPr sz="2400" dirty="0">
                <a:latin typeface="Calibri"/>
                <a:cs typeface="Calibri"/>
              </a:rPr>
              <a:t> melanoma</a:t>
            </a:r>
            <a:endParaRPr sz="2400">
              <a:latin typeface="Calibri"/>
              <a:cs typeface="Calibri"/>
            </a:endParaRPr>
          </a:p>
          <a:p>
            <a:pPr marL="241300" marR="300990" indent="-228600">
              <a:lnSpc>
                <a:spcPts val="2590"/>
              </a:lnSpc>
              <a:spcBef>
                <a:spcPts val="1000"/>
              </a:spcBef>
              <a:buFont typeface="Arial MT"/>
              <a:buChar char="•"/>
              <a:tabLst>
                <a:tab pos="241300" algn="l"/>
              </a:tabLst>
            </a:pPr>
            <a:r>
              <a:rPr sz="2400" b="1" spc="-15" dirty="0">
                <a:latin typeface="Calibri"/>
                <a:cs typeface="Calibri"/>
              </a:rPr>
              <a:t>Evaluation </a:t>
            </a:r>
            <a:r>
              <a:rPr sz="2400" b="1" dirty="0">
                <a:latin typeface="Calibri"/>
                <a:cs typeface="Calibri"/>
              </a:rPr>
              <a:t>and </a:t>
            </a:r>
            <a:r>
              <a:rPr sz="2400" b="1" spc="-10" dirty="0">
                <a:latin typeface="Calibri"/>
                <a:cs typeface="Calibri"/>
              </a:rPr>
              <a:t>treatment </a:t>
            </a:r>
            <a:r>
              <a:rPr sz="2400" b="1" dirty="0">
                <a:latin typeface="Calibri"/>
                <a:cs typeface="Calibri"/>
              </a:rPr>
              <a:t>:</a:t>
            </a:r>
            <a:r>
              <a:rPr sz="2400" dirty="0">
                <a:latin typeface="Calibri"/>
                <a:cs typeface="Calibri"/>
              </a:rPr>
              <a:t>All </a:t>
            </a:r>
            <a:r>
              <a:rPr sz="2400" spc="-5" dirty="0">
                <a:latin typeface="Calibri"/>
                <a:cs typeface="Calibri"/>
              </a:rPr>
              <a:t>nevi </a:t>
            </a:r>
            <a:r>
              <a:rPr sz="2400" spc="-10" dirty="0">
                <a:latin typeface="Calibri"/>
                <a:cs typeface="Calibri"/>
              </a:rPr>
              <a:t>that </a:t>
            </a:r>
            <a:r>
              <a:rPr sz="2400" spc="-5" dirty="0">
                <a:latin typeface="Calibri"/>
                <a:cs typeface="Calibri"/>
              </a:rPr>
              <a:t>change </a:t>
            </a:r>
            <a:r>
              <a:rPr sz="2400" dirty="0">
                <a:latin typeface="Calibri"/>
                <a:cs typeface="Calibri"/>
              </a:rPr>
              <a:t>in a </a:t>
            </a:r>
            <a:r>
              <a:rPr sz="2400" spc="5" dirty="0">
                <a:latin typeface="Calibri"/>
                <a:cs typeface="Calibri"/>
              </a:rPr>
              <a:t> </a:t>
            </a:r>
            <a:r>
              <a:rPr sz="2400" dirty="0">
                <a:latin typeface="Calibri"/>
                <a:cs typeface="Calibri"/>
              </a:rPr>
              <a:t>manner </a:t>
            </a:r>
            <a:r>
              <a:rPr sz="2400" spc="-10" dirty="0">
                <a:latin typeface="Calibri"/>
                <a:cs typeface="Calibri"/>
              </a:rPr>
              <a:t>that would raise concern </a:t>
            </a:r>
            <a:r>
              <a:rPr sz="2400" dirty="0">
                <a:latin typeface="Calibri"/>
                <a:cs typeface="Calibri"/>
              </a:rPr>
              <a:t>in the </a:t>
            </a:r>
            <a:r>
              <a:rPr sz="2400" spc="-10" dirty="0">
                <a:latin typeface="Calibri"/>
                <a:cs typeface="Calibri"/>
              </a:rPr>
              <a:t>nonpregnant </a:t>
            </a:r>
            <a:r>
              <a:rPr sz="2400" spc="-530" dirty="0">
                <a:latin typeface="Calibri"/>
                <a:cs typeface="Calibri"/>
              </a:rPr>
              <a:t> </a:t>
            </a:r>
            <a:r>
              <a:rPr sz="2400" spc="-10" dirty="0">
                <a:latin typeface="Calibri"/>
                <a:cs typeface="Calibri"/>
              </a:rPr>
              <a:t>patient </a:t>
            </a:r>
            <a:r>
              <a:rPr sz="2400" spc="-5" dirty="0">
                <a:latin typeface="Calibri"/>
                <a:cs typeface="Calibri"/>
              </a:rPr>
              <a:t>should be </a:t>
            </a:r>
            <a:r>
              <a:rPr sz="2400" spc="-10" dirty="0">
                <a:latin typeface="Calibri"/>
                <a:cs typeface="Calibri"/>
              </a:rPr>
              <a:t>examined histologically </a:t>
            </a:r>
            <a:r>
              <a:rPr sz="2400" dirty="0">
                <a:latin typeface="Calibri"/>
                <a:cs typeface="Calibri"/>
              </a:rPr>
              <a:t>in the </a:t>
            </a:r>
            <a:r>
              <a:rPr sz="2400" spc="5" dirty="0">
                <a:latin typeface="Calibri"/>
                <a:cs typeface="Calibri"/>
              </a:rPr>
              <a:t> </a:t>
            </a:r>
            <a:r>
              <a:rPr sz="2400" spc="-10" dirty="0">
                <a:latin typeface="Calibri"/>
                <a:cs typeface="Calibri"/>
              </a:rPr>
              <a:t>pregnant</a:t>
            </a:r>
            <a:r>
              <a:rPr sz="2400" spc="-5" dirty="0">
                <a:latin typeface="Calibri"/>
                <a:cs typeface="Calibri"/>
              </a:rPr>
              <a:t> </a:t>
            </a:r>
            <a:r>
              <a:rPr sz="2400" spc="-10" dirty="0">
                <a:latin typeface="Calibri"/>
                <a:cs typeface="Calibri"/>
              </a:rPr>
              <a:t>patient</a:t>
            </a:r>
            <a:endParaRPr sz="2400">
              <a:latin typeface="Calibri"/>
              <a:cs typeface="Calibri"/>
            </a:endParaRPr>
          </a:p>
          <a:p>
            <a:pPr marL="584200" indent="-571500">
              <a:lnSpc>
                <a:spcPts val="3760"/>
              </a:lnSpc>
              <a:buFont typeface="Wingdings"/>
              <a:buChar char=""/>
              <a:tabLst>
                <a:tab pos="583565" algn="l"/>
                <a:tab pos="584200" algn="l"/>
              </a:tabLst>
            </a:pPr>
            <a:r>
              <a:rPr sz="3400" b="1" spc="-5" dirty="0">
                <a:solidFill>
                  <a:srgbClr val="FF0000"/>
                </a:solidFill>
                <a:latin typeface="Calibri"/>
                <a:cs typeface="Calibri"/>
              </a:rPr>
              <a:t>Skin</a:t>
            </a:r>
            <a:r>
              <a:rPr sz="3400" b="1" spc="-35" dirty="0">
                <a:solidFill>
                  <a:srgbClr val="FF0000"/>
                </a:solidFill>
                <a:latin typeface="Calibri"/>
                <a:cs typeface="Calibri"/>
              </a:rPr>
              <a:t> </a:t>
            </a:r>
            <a:r>
              <a:rPr sz="3400" b="1" spc="-10" dirty="0">
                <a:solidFill>
                  <a:srgbClr val="FF0000"/>
                </a:solidFill>
                <a:latin typeface="Calibri"/>
                <a:cs typeface="Calibri"/>
              </a:rPr>
              <a:t>tags:</a:t>
            </a:r>
            <a:endParaRPr sz="3400">
              <a:latin typeface="Calibri"/>
              <a:cs typeface="Calibri"/>
            </a:endParaRPr>
          </a:p>
          <a:p>
            <a:pPr marL="584200" marR="1012190" indent="68580">
              <a:lnSpc>
                <a:spcPct val="90000"/>
              </a:lnSpc>
              <a:spcBef>
                <a:spcPts val="180"/>
              </a:spcBef>
            </a:pPr>
            <a:r>
              <a:rPr sz="2400" dirty="0">
                <a:latin typeface="Calibri"/>
                <a:cs typeface="Calibri"/>
              </a:rPr>
              <a:t>(molluscum </a:t>
            </a:r>
            <a:r>
              <a:rPr sz="2400" spc="-10" dirty="0">
                <a:latin typeface="Calibri"/>
                <a:cs typeface="Calibri"/>
              </a:rPr>
              <a:t>fibrosum gravidarum, </a:t>
            </a:r>
            <a:r>
              <a:rPr sz="2400" spc="-5" dirty="0">
                <a:latin typeface="Calibri"/>
                <a:cs typeface="Calibri"/>
              </a:rPr>
              <a:t> </a:t>
            </a:r>
            <a:r>
              <a:rPr sz="2400" spc="-10" dirty="0">
                <a:latin typeface="Calibri"/>
                <a:cs typeface="Calibri"/>
              </a:rPr>
              <a:t>acrochordon </a:t>
            </a:r>
            <a:r>
              <a:rPr sz="2400" dirty="0">
                <a:latin typeface="Calibri"/>
                <a:cs typeface="Calibri"/>
              </a:rPr>
              <a:t>, </a:t>
            </a:r>
            <a:r>
              <a:rPr sz="2400" spc="-10" dirty="0">
                <a:latin typeface="Calibri"/>
                <a:cs typeface="Calibri"/>
              </a:rPr>
              <a:t>develop </a:t>
            </a:r>
            <a:r>
              <a:rPr sz="2400" spc="-5" dirty="0">
                <a:latin typeface="Calibri"/>
                <a:cs typeface="Calibri"/>
              </a:rPr>
              <a:t>on </a:t>
            </a:r>
            <a:r>
              <a:rPr sz="2400" dirty="0">
                <a:latin typeface="Calibri"/>
                <a:cs typeface="Calibri"/>
              </a:rPr>
              <a:t>the </a:t>
            </a:r>
            <a:r>
              <a:rPr sz="2400" spc="-10" dirty="0">
                <a:latin typeface="Calibri"/>
                <a:cs typeface="Calibri"/>
              </a:rPr>
              <a:t>face, </a:t>
            </a:r>
            <a:r>
              <a:rPr sz="2400" spc="-5" dirty="0">
                <a:latin typeface="Calibri"/>
                <a:cs typeface="Calibri"/>
              </a:rPr>
              <a:t>neck, </a:t>
            </a:r>
            <a:r>
              <a:rPr sz="2400" dirty="0">
                <a:latin typeface="Calibri"/>
                <a:cs typeface="Calibri"/>
              </a:rPr>
              <a:t> </a:t>
            </a:r>
            <a:r>
              <a:rPr sz="2400" spc="-10" dirty="0">
                <a:latin typeface="Calibri"/>
                <a:cs typeface="Calibri"/>
              </a:rPr>
              <a:t>axillae, </a:t>
            </a:r>
            <a:r>
              <a:rPr sz="2400" spc="-5" dirty="0">
                <a:latin typeface="Calibri"/>
                <a:cs typeface="Calibri"/>
              </a:rPr>
              <a:t>chest, </a:t>
            </a:r>
            <a:r>
              <a:rPr sz="2400" spc="-10" dirty="0">
                <a:latin typeface="Calibri"/>
                <a:cs typeface="Calibri"/>
              </a:rPr>
              <a:t>groin, </a:t>
            </a:r>
            <a:r>
              <a:rPr sz="2400" dirty="0">
                <a:latin typeface="Calibri"/>
                <a:cs typeface="Calibri"/>
              </a:rPr>
              <a:t>and </a:t>
            </a:r>
            <a:r>
              <a:rPr sz="2400" spc="-5" dirty="0">
                <a:latin typeface="Calibri"/>
                <a:cs typeface="Calibri"/>
              </a:rPr>
              <a:t>inframammary </a:t>
            </a:r>
            <a:r>
              <a:rPr sz="2400" spc="-10" dirty="0">
                <a:latin typeface="Calibri"/>
                <a:cs typeface="Calibri"/>
              </a:rPr>
              <a:t>area </a:t>
            </a:r>
            <a:r>
              <a:rPr sz="2400" spc="-530" dirty="0">
                <a:latin typeface="Calibri"/>
                <a:cs typeface="Calibri"/>
              </a:rPr>
              <a:t> </a:t>
            </a:r>
            <a:r>
              <a:rPr sz="2400" spc="-5" dirty="0">
                <a:latin typeface="Calibri"/>
                <a:cs typeface="Calibri"/>
              </a:rPr>
              <a:t>during </a:t>
            </a:r>
            <a:r>
              <a:rPr sz="2400" dirty="0">
                <a:latin typeface="Calibri"/>
                <a:cs typeface="Calibri"/>
              </a:rPr>
              <a:t>the </a:t>
            </a:r>
            <a:r>
              <a:rPr sz="2400" spc="-10" dirty="0">
                <a:latin typeface="Calibri"/>
                <a:cs typeface="Calibri"/>
              </a:rPr>
              <a:t>second </a:t>
            </a:r>
            <a:r>
              <a:rPr sz="2400" spc="-5" dirty="0">
                <a:latin typeface="Calibri"/>
                <a:cs typeface="Calibri"/>
              </a:rPr>
              <a:t>half </a:t>
            </a:r>
            <a:r>
              <a:rPr sz="2400" spc="-10" dirty="0">
                <a:latin typeface="Calibri"/>
                <a:cs typeface="Calibri"/>
              </a:rPr>
              <a:t>of </a:t>
            </a:r>
            <a:r>
              <a:rPr sz="2400" spc="-5" dirty="0">
                <a:latin typeface="Calibri"/>
                <a:cs typeface="Calibri"/>
              </a:rPr>
              <a:t>pregnancy; they </a:t>
            </a:r>
            <a:r>
              <a:rPr sz="2400" dirty="0">
                <a:latin typeface="Calibri"/>
                <a:cs typeface="Calibri"/>
              </a:rPr>
              <a:t> </a:t>
            </a:r>
            <a:r>
              <a:rPr sz="2400" spc="-15" dirty="0">
                <a:latin typeface="Calibri"/>
                <a:cs typeface="Calibri"/>
              </a:rPr>
              <a:t>may </a:t>
            </a:r>
            <a:r>
              <a:rPr sz="2400" spc="-10" dirty="0">
                <a:latin typeface="Calibri"/>
                <a:cs typeface="Calibri"/>
              </a:rPr>
              <a:t>regress</a:t>
            </a:r>
            <a:r>
              <a:rPr sz="2400" dirty="0">
                <a:latin typeface="Calibri"/>
                <a:cs typeface="Calibri"/>
              </a:rPr>
              <a:t> </a:t>
            </a:r>
            <a:r>
              <a:rPr sz="2400" spc="-5" dirty="0">
                <a:latin typeface="Calibri"/>
                <a:cs typeface="Calibri"/>
              </a:rPr>
              <a:t>postpartum</a:t>
            </a:r>
            <a:endParaRPr sz="2400">
              <a:latin typeface="Calibri"/>
              <a:cs typeface="Calibri"/>
            </a:endParaRPr>
          </a:p>
        </p:txBody>
      </p:sp>
      <p:sp>
        <p:nvSpPr>
          <p:cNvPr id="3" name="object 3"/>
          <p:cNvSpPr txBox="1"/>
          <p:nvPr/>
        </p:nvSpPr>
        <p:spPr>
          <a:xfrm>
            <a:off x="7575931" y="0"/>
            <a:ext cx="3879850" cy="3818254"/>
          </a:xfrm>
          <a:prstGeom prst="rect">
            <a:avLst/>
          </a:prstGeom>
        </p:spPr>
        <p:txBody>
          <a:bodyPr vert="horz" wrap="square" lIns="0" tIns="71120" rIns="0" bIns="0" rtlCol="0">
            <a:spAutoFit/>
          </a:bodyPr>
          <a:lstStyle/>
          <a:p>
            <a:pPr marL="241300" marR="5080" indent="-228600">
              <a:lnSpc>
                <a:spcPct val="90000"/>
              </a:lnSpc>
              <a:spcBef>
                <a:spcPts val="560"/>
              </a:spcBef>
              <a:buSzPct val="97368"/>
              <a:buFont typeface="Wingdings"/>
              <a:buChar char=""/>
              <a:tabLst>
                <a:tab pos="443865" algn="l"/>
              </a:tabLst>
            </a:pPr>
            <a:r>
              <a:rPr sz="3800" b="1" spc="-15" dirty="0">
                <a:solidFill>
                  <a:srgbClr val="FF0000"/>
                </a:solidFill>
                <a:latin typeface="Calibri"/>
                <a:cs typeface="Calibri"/>
              </a:rPr>
              <a:t>Keloids, </a:t>
            </a:r>
            <a:r>
              <a:rPr sz="3800" b="1" spc="-10" dirty="0">
                <a:solidFill>
                  <a:srgbClr val="FF0000"/>
                </a:solidFill>
                <a:latin typeface="Calibri"/>
                <a:cs typeface="Calibri"/>
              </a:rPr>
              <a:t> </a:t>
            </a:r>
            <a:r>
              <a:rPr sz="3800" b="1" spc="-15" dirty="0">
                <a:solidFill>
                  <a:srgbClr val="FF0000"/>
                </a:solidFill>
                <a:latin typeface="Calibri"/>
                <a:cs typeface="Calibri"/>
              </a:rPr>
              <a:t>leiomyomas, </a:t>
            </a:r>
            <a:r>
              <a:rPr sz="3800" b="1" spc="-10" dirty="0">
                <a:solidFill>
                  <a:srgbClr val="FF0000"/>
                </a:solidFill>
                <a:latin typeface="Calibri"/>
                <a:cs typeface="Calibri"/>
              </a:rPr>
              <a:t> </a:t>
            </a:r>
            <a:r>
              <a:rPr sz="3800" b="1" dirty="0">
                <a:solidFill>
                  <a:srgbClr val="FF0000"/>
                </a:solidFill>
                <a:latin typeface="Calibri"/>
                <a:cs typeface="Calibri"/>
              </a:rPr>
              <a:t>der</a:t>
            </a:r>
            <a:r>
              <a:rPr sz="3800" b="1" spc="5" dirty="0">
                <a:solidFill>
                  <a:srgbClr val="FF0000"/>
                </a:solidFill>
                <a:latin typeface="Calibri"/>
                <a:cs typeface="Calibri"/>
              </a:rPr>
              <a:t>m</a:t>
            </a:r>
            <a:r>
              <a:rPr sz="3800" b="1" spc="-45" dirty="0">
                <a:solidFill>
                  <a:srgbClr val="FF0000"/>
                </a:solidFill>
                <a:latin typeface="Calibri"/>
                <a:cs typeface="Calibri"/>
              </a:rPr>
              <a:t>a</a:t>
            </a:r>
            <a:r>
              <a:rPr sz="3800" b="1" spc="-35" dirty="0">
                <a:solidFill>
                  <a:srgbClr val="FF0000"/>
                </a:solidFill>
                <a:latin typeface="Calibri"/>
                <a:cs typeface="Calibri"/>
              </a:rPr>
              <a:t>t</a:t>
            </a:r>
            <a:r>
              <a:rPr sz="3800" b="1" dirty="0">
                <a:solidFill>
                  <a:srgbClr val="FF0000"/>
                </a:solidFill>
                <a:latin typeface="Calibri"/>
                <a:cs typeface="Calibri"/>
              </a:rPr>
              <a:t>ofib</a:t>
            </a:r>
            <a:r>
              <a:rPr sz="3800" b="1" spc="-55" dirty="0">
                <a:solidFill>
                  <a:srgbClr val="FF0000"/>
                </a:solidFill>
                <a:latin typeface="Calibri"/>
                <a:cs typeface="Calibri"/>
              </a:rPr>
              <a:t>r</a:t>
            </a:r>
            <a:r>
              <a:rPr sz="3800" b="1" dirty="0">
                <a:solidFill>
                  <a:srgbClr val="FF0000"/>
                </a:solidFill>
                <a:latin typeface="Calibri"/>
                <a:cs typeface="Calibri"/>
              </a:rPr>
              <a:t>o</a:t>
            </a:r>
            <a:r>
              <a:rPr sz="3800" b="1" spc="-15" dirty="0">
                <a:solidFill>
                  <a:srgbClr val="FF0000"/>
                </a:solidFill>
                <a:latin typeface="Calibri"/>
                <a:cs typeface="Calibri"/>
              </a:rPr>
              <a:t>m</a:t>
            </a:r>
            <a:r>
              <a:rPr sz="3800" b="1" dirty="0">
                <a:solidFill>
                  <a:srgbClr val="FF0000"/>
                </a:solidFill>
                <a:latin typeface="Calibri"/>
                <a:cs typeface="Calibri"/>
              </a:rPr>
              <a:t>a</a:t>
            </a:r>
            <a:r>
              <a:rPr sz="3800" b="1" spc="-30" dirty="0">
                <a:solidFill>
                  <a:srgbClr val="FF0000"/>
                </a:solidFill>
                <a:latin typeface="Calibri"/>
                <a:cs typeface="Calibri"/>
              </a:rPr>
              <a:t>s</a:t>
            </a:r>
            <a:r>
              <a:rPr sz="3800" b="1" dirty="0">
                <a:solidFill>
                  <a:srgbClr val="FF0000"/>
                </a:solidFill>
                <a:latin typeface="Calibri"/>
                <a:cs typeface="Calibri"/>
              </a:rPr>
              <a:t>,  and </a:t>
            </a:r>
            <a:r>
              <a:rPr sz="3800" b="1" spc="5" dirty="0">
                <a:solidFill>
                  <a:srgbClr val="FF0000"/>
                </a:solidFill>
                <a:latin typeface="Calibri"/>
                <a:cs typeface="Calibri"/>
              </a:rPr>
              <a:t> </a:t>
            </a:r>
            <a:r>
              <a:rPr sz="3800" b="1" spc="-10" dirty="0">
                <a:solidFill>
                  <a:srgbClr val="FF0000"/>
                </a:solidFill>
                <a:latin typeface="Calibri"/>
                <a:cs typeface="Calibri"/>
              </a:rPr>
              <a:t>neurofibromas:</a:t>
            </a:r>
            <a:endParaRPr sz="3800">
              <a:latin typeface="Calibri"/>
              <a:cs typeface="Calibri"/>
            </a:endParaRPr>
          </a:p>
          <a:p>
            <a:pPr marL="12700" marR="567690" algn="just">
              <a:lnSpc>
                <a:spcPts val="2590"/>
              </a:lnSpc>
              <a:spcBef>
                <a:spcPts val="1140"/>
              </a:spcBef>
            </a:pPr>
            <a:r>
              <a:rPr sz="2400" spc="-5" dirty="0">
                <a:latin typeface="Calibri"/>
                <a:cs typeface="Calibri"/>
              </a:rPr>
              <a:t>These </a:t>
            </a:r>
            <a:r>
              <a:rPr sz="2400" dirty="0">
                <a:latin typeface="Calibri"/>
                <a:cs typeface="Calibri"/>
              </a:rPr>
              <a:t>lesions </a:t>
            </a:r>
            <a:r>
              <a:rPr sz="2400" spc="-15" dirty="0">
                <a:latin typeface="Calibri"/>
                <a:cs typeface="Calibri"/>
              </a:rPr>
              <a:t>may </a:t>
            </a:r>
            <a:r>
              <a:rPr sz="2400" spc="-10" dirty="0">
                <a:latin typeface="Calibri"/>
                <a:cs typeface="Calibri"/>
              </a:rPr>
              <a:t>enlarge </a:t>
            </a:r>
            <a:r>
              <a:rPr sz="2400" spc="-530" dirty="0">
                <a:latin typeface="Calibri"/>
                <a:cs typeface="Calibri"/>
              </a:rPr>
              <a:t> </a:t>
            </a:r>
            <a:r>
              <a:rPr sz="2400" spc="-5" dirty="0">
                <a:latin typeface="Calibri"/>
                <a:cs typeface="Calibri"/>
              </a:rPr>
              <a:t>during</a:t>
            </a:r>
            <a:r>
              <a:rPr sz="2400" spc="-35" dirty="0">
                <a:latin typeface="Calibri"/>
                <a:cs typeface="Calibri"/>
              </a:rPr>
              <a:t> </a:t>
            </a:r>
            <a:r>
              <a:rPr sz="2400" spc="-5" dirty="0">
                <a:latin typeface="Calibri"/>
                <a:cs typeface="Calibri"/>
              </a:rPr>
              <a:t>pregnancy</a:t>
            </a:r>
            <a:r>
              <a:rPr sz="2400" spc="-40" dirty="0">
                <a:latin typeface="Calibri"/>
                <a:cs typeface="Calibri"/>
              </a:rPr>
              <a:t> </a:t>
            </a:r>
            <a:r>
              <a:rPr sz="2400" dirty="0">
                <a:latin typeface="Calibri"/>
                <a:cs typeface="Calibri"/>
              </a:rPr>
              <a:t>and</a:t>
            </a:r>
            <a:r>
              <a:rPr sz="2400" spc="-35" dirty="0">
                <a:latin typeface="Calibri"/>
                <a:cs typeface="Calibri"/>
              </a:rPr>
              <a:t> </a:t>
            </a:r>
            <a:r>
              <a:rPr sz="2400" spc="-5" dirty="0">
                <a:latin typeface="Calibri"/>
                <a:cs typeface="Calibri"/>
              </a:rPr>
              <a:t>new </a:t>
            </a:r>
            <a:r>
              <a:rPr sz="2400" spc="-530" dirty="0">
                <a:latin typeface="Calibri"/>
                <a:cs typeface="Calibri"/>
              </a:rPr>
              <a:t> </a:t>
            </a:r>
            <a:r>
              <a:rPr sz="2400" spc="-10" dirty="0">
                <a:latin typeface="Calibri"/>
                <a:cs typeface="Calibri"/>
              </a:rPr>
              <a:t>neurofibromas</a:t>
            </a:r>
            <a:r>
              <a:rPr sz="2400" spc="-15" dirty="0">
                <a:latin typeface="Calibri"/>
                <a:cs typeface="Calibri"/>
              </a:rPr>
              <a:t> may</a:t>
            </a:r>
            <a:r>
              <a:rPr sz="2400" spc="-25" dirty="0">
                <a:latin typeface="Calibri"/>
                <a:cs typeface="Calibri"/>
              </a:rPr>
              <a:t> </a:t>
            </a:r>
            <a:r>
              <a:rPr sz="2400" spc="-20" dirty="0">
                <a:latin typeface="Calibri"/>
                <a:cs typeface="Calibri"/>
              </a:rPr>
              <a:t>form</a:t>
            </a:r>
            <a:endParaRPr sz="2400">
              <a:latin typeface="Calibri"/>
              <a:cs typeface="Calibri"/>
            </a:endParaRPr>
          </a:p>
        </p:txBody>
      </p:sp>
      <p:pic>
        <p:nvPicPr>
          <p:cNvPr id="4" name="object 4"/>
          <p:cNvPicPr/>
          <p:nvPr/>
        </p:nvPicPr>
        <p:blipFill>
          <a:blip r:embed="rId2" cstate="print"/>
          <a:stretch>
            <a:fillRect/>
          </a:stretch>
        </p:blipFill>
        <p:spPr>
          <a:xfrm>
            <a:off x="6379094" y="4344015"/>
            <a:ext cx="2344480" cy="2221376"/>
          </a:xfrm>
          <a:prstGeom prst="rect">
            <a:avLst/>
          </a:prstGeom>
        </p:spPr>
      </p:pic>
      <p:pic>
        <p:nvPicPr>
          <p:cNvPr id="5" name="object 5"/>
          <p:cNvPicPr/>
          <p:nvPr/>
        </p:nvPicPr>
        <p:blipFill>
          <a:blip r:embed="rId3" cstate="print"/>
          <a:stretch>
            <a:fillRect/>
          </a:stretch>
        </p:blipFill>
        <p:spPr>
          <a:xfrm>
            <a:off x="9116568" y="4402835"/>
            <a:ext cx="2388107" cy="2298191"/>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12242" y="371983"/>
            <a:ext cx="11350625" cy="635000"/>
          </a:xfrm>
          <a:prstGeom prst="rect">
            <a:avLst/>
          </a:prstGeom>
        </p:spPr>
        <p:txBody>
          <a:bodyPr vert="horz" wrap="square" lIns="0" tIns="12065" rIns="0" bIns="0" rtlCol="0">
            <a:spAutoFit/>
          </a:bodyPr>
          <a:lstStyle/>
          <a:p>
            <a:pPr marL="584200" indent="-571500">
              <a:lnSpc>
                <a:spcPct val="100000"/>
              </a:lnSpc>
              <a:spcBef>
                <a:spcPts val="95"/>
              </a:spcBef>
              <a:buClr>
                <a:srgbClr val="FF0000"/>
              </a:buClr>
              <a:buFont typeface="Wingdings"/>
              <a:buChar char=""/>
              <a:tabLst>
                <a:tab pos="584200" algn="l"/>
              </a:tabLst>
            </a:pPr>
            <a:r>
              <a:rPr sz="4000" b="1" spc="-10" dirty="0">
                <a:solidFill>
                  <a:srgbClr val="FF0000"/>
                </a:solidFill>
                <a:latin typeface="Calibri"/>
                <a:cs typeface="Calibri"/>
              </a:rPr>
              <a:t>Striae</a:t>
            </a:r>
            <a:r>
              <a:rPr sz="4000" b="1" spc="20" dirty="0">
                <a:solidFill>
                  <a:srgbClr val="FF0000"/>
                </a:solidFill>
                <a:latin typeface="Calibri"/>
                <a:cs typeface="Calibri"/>
              </a:rPr>
              <a:t> </a:t>
            </a:r>
            <a:r>
              <a:rPr sz="4000" b="1" spc="-20" dirty="0">
                <a:solidFill>
                  <a:srgbClr val="FF0000"/>
                </a:solidFill>
                <a:latin typeface="Calibri"/>
                <a:cs typeface="Calibri"/>
              </a:rPr>
              <a:t>gravidarum(stretch</a:t>
            </a:r>
            <a:r>
              <a:rPr sz="4000" b="1" spc="55" dirty="0">
                <a:solidFill>
                  <a:srgbClr val="FF0000"/>
                </a:solidFill>
                <a:latin typeface="Calibri"/>
                <a:cs typeface="Calibri"/>
              </a:rPr>
              <a:t> </a:t>
            </a:r>
            <a:r>
              <a:rPr sz="4000" b="1" spc="-15" dirty="0">
                <a:solidFill>
                  <a:srgbClr val="FF0000"/>
                </a:solidFill>
                <a:latin typeface="Calibri"/>
                <a:cs typeface="Calibri"/>
              </a:rPr>
              <a:t>marks</a:t>
            </a:r>
            <a:r>
              <a:rPr sz="4000" b="1" spc="20" dirty="0">
                <a:solidFill>
                  <a:srgbClr val="FF0000"/>
                </a:solidFill>
                <a:latin typeface="Calibri"/>
                <a:cs typeface="Calibri"/>
              </a:rPr>
              <a:t> </a:t>
            </a:r>
            <a:r>
              <a:rPr sz="4000" b="1" spc="-5" dirty="0">
                <a:solidFill>
                  <a:srgbClr val="FF0000"/>
                </a:solidFill>
                <a:latin typeface="Calibri"/>
                <a:cs typeface="Calibri"/>
              </a:rPr>
              <a:t>or</a:t>
            </a:r>
            <a:r>
              <a:rPr sz="4000" b="1" spc="-25" dirty="0">
                <a:solidFill>
                  <a:srgbClr val="FF0000"/>
                </a:solidFill>
                <a:latin typeface="Calibri"/>
                <a:cs typeface="Calibri"/>
              </a:rPr>
              <a:t> </a:t>
            </a:r>
            <a:r>
              <a:rPr sz="4000" b="1" spc="-15" dirty="0">
                <a:solidFill>
                  <a:srgbClr val="FF0000"/>
                </a:solidFill>
                <a:latin typeface="Calibri"/>
                <a:cs typeface="Calibri"/>
              </a:rPr>
              <a:t>striae</a:t>
            </a:r>
            <a:r>
              <a:rPr sz="4000" b="1" spc="30" dirty="0">
                <a:solidFill>
                  <a:srgbClr val="FF0000"/>
                </a:solidFill>
                <a:latin typeface="Calibri"/>
                <a:cs typeface="Calibri"/>
              </a:rPr>
              <a:t> </a:t>
            </a:r>
            <a:r>
              <a:rPr sz="4000" b="1" spc="-20" dirty="0">
                <a:solidFill>
                  <a:srgbClr val="FF0000"/>
                </a:solidFill>
                <a:latin typeface="Calibri"/>
                <a:cs typeface="Calibri"/>
              </a:rPr>
              <a:t>distensae</a:t>
            </a:r>
            <a:endParaRPr sz="4000">
              <a:latin typeface="Calibri"/>
              <a:cs typeface="Calibri"/>
            </a:endParaRPr>
          </a:p>
        </p:txBody>
      </p:sp>
      <p:sp>
        <p:nvSpPr>
          <p:cNvPr id="3" name="object 3"/>
          <p:cNvSpPr txBox="1"/>
          <p:nvPr/>
        </p:nvSpPr>
        <p:spPr>
          <a:xfrm>
            <a:off x="493268" y="1206753"/>
            <a:ext cx="5742940" cy="4522470"/>
          </a:xfrm>
          <a:prstGeom prst="rect">
            <a:avLst/>
          </a:prstGeom>
        </p:spPr>
        <p:txBody>
          <a:bodyPr vert="horz" wrap="square" lIns="0" tIns="48895" rIns="0" bIns="0" rtlCol="0">
            <a:spAutoFit/>
          </a:bodyPr>
          <a:lstStyle/>
          <a:p>
            <a:pPr marL="241300" marR="5080" indent="-228600">
              <a:lnSpc>
                <a:spcPct val="90000"/>
              </a:lnSpc>
              <a:spcBef>
                <a:spcPts val="385"/>
              </a:spcBef>
              <a:buFont typeface="Arial MT"/>
              <a:buChar char="•"/>
              <a:tabLst>
                <a:tab pos="241300" algn="l"/>
              </a:tabLst>
            </a:pPr>
            <a:r>
              <a:rPr sz="2400" b="1" spc="-5" dirty="0">
                <a:latin typeface="Calibri"/>
                <a:cs typeface="Calibri"/>
              </a:rPr>
              <a:t>Clinical findings: </a:t>
            </a:r>
            <a:r>
              <a:rPr sz="2400" spc="-5" dirty="0">
                <a:latin typeface="Calibri"/>
                <a:cs typeface="Calibri"/>
              </a:rPr>
              <a:t>begin </a:t>
            </a:r>
            <a:r>
              <a:rPr sz="2400" dirty="0">
                <a:latin typeface="Calibri"/>
                <a:cs typeface="Calibri"/>
              </a:rPr>
              <a:t>as </a:t>
            </a:r>
            <a:r>
              <a:rPr sz="2400" spc="-5" dirty="0">
                <a:latin typeface="Calibri"/>
                <a:cs typeface="Calibri"/>
              </a:rPr>
              <a:t>pink, </a:t>
            </a:r>
            <a:r>
              <a:rPr sz="2400" dirty="0">
                <a:latin typeface="Calibri"/>
                <a:cs typeface="Calibri"/>
              </a:rPr>
              <a:t>linear </a:t>
            </a:r>
            <a:r>
              <a:rPr sz="2400" spc="5" dirty="0">
                <a:latin typeface="Calibri"/>
                <a:cs typeface="Calibri"/>
              </a:rPr>
              <a:t> </a:t>
            </a:r>
            <a:r>
              <a:rPr sz="2400" spc="-10" dirty="0">
                <a:latin typeface="Calibri"/>
                <a:cs typeface="Calibri"/>
              </a:rPr>
              <a:t>patches </a:t>
            </a:r>
            <a:r>
              <a:rPr sz="2400" dirty="0">
                <a:latin typeface="Calibri"/>
                <a:cs typeface="Calibri"/>
              </a:rPr>
              <a:t>in the sixth </a:t>
            </a:r>
            <a:r>
              <a:rPr sz="2400" spc="-15" dirty="0">
                <a:latin typeface="Calibri"/>
                <a:cs typeface="Calibri"/>
              </a:rPr>
              <a:t>to </a:t>
            </a:r>
            <a:r>
              <a:rPr sz="2400" spc="-10" dirty="0">
                <a:latin typeface="Calibri"/>
                <a:cs typeface="Calibri"/>
              </a:rPr>
              <a:t>seventh month </a:t>
            </a:r>
            <a:r>
              <a:rPr sz="2400" spc="-5" dirty="0">
                <a:latin typeface="Calibri"/>
                <a:cs typeface="Calibri"/>
              </a:rPr>
              <a:t>of </a:t>
            </a:r>
            <a:r>
              <a:rPr sz="2400" dirty="0">
                <a:latin typeface="Calibri"/>
                <a:cs typeface="Calibri"/>
              </a:rPr>
              <a:t> </a:t>
            </a:r>
            <a:r>
              <a:rPr sz="2400" spc="-15" dirty="0">
                <a:latin typeface="Calibri"/>
                <a:cs typeface="Calibri"/>
              </a:rPr>
              <a:t>gestation. </a:t>
            </a:r>
            <a:r>
              <a:rPr sz="2400" spc="-10" dirty="0">
                <a:latin typeface="Calibri"/>
                <a:cs typeface="Calibri"/>
              </a:rPr>
              <a:t>They are most prominent </a:t>
            </a:r>
            <a:r>
              <a:rPr sz="2400" spc="-5" dirty="0">
                <a:latin typeface="Calibri"/>
                <a:cs typeface="Calibri"/>
              </a:rPr>
              <a:t>on </a:t>
            </a:r>
            <a:r>
              <a:rPr sz="2400" dirty="0">
                <a:latin typeface="Calibri"/>
                <a:cs typeface="Calibri"/>
              </a:rPr>
              <a:t>the </a:t>
            </a:r>
            <a:r>
              <a:rPr sz="2400" spc="5" dirty="0">
                <a:latin typeface="Calibri"/>
                <a:cs typeface="Calibri"/>
              </a:rPr>
              <a:t> </a:t>
            </a:r>
            <a:r>
              <a:rPr sz="2400" dirty="0">
                <a:latin typeface="Calibri"/>
                <a:cs typeface="Calibri"/>
              </a:rPr>
              <a:t>abdomen, </a:t>
            </a:r>
            <a:r>
              <a:rPr sz="2400" spc="-10" dirty="0">
                <a:latin typeface="Calibri"/>
                <a:cs typeface="Calibri"/>
              </a:rPr>
              <a:t>breasts, </a:t>
            </a:r>
            <a:r>
              <a:rPr sz="2400" dirty="0">
                <a:latin typeface="Calibri"/>
                <a:cs typeface="Calibri"/>
              </a:rPr>
              <a:t>and </a:t>
            </a:r>
            <a:r>
              <a:rPr sz="2400" spc="-5" dirty="0">
                <a:latin typeface="Calibri"/>
                <a:cs typeface="Calibri"/>
              </a:rPr>
              <a:t>thighs but </a:t>
            </a:r>
            <a:r>
              <a:rPr sz="2400" dirty="0">
                <a:latin typeface="Calibri"/>
                <a:cs typeface="Calibri"/>
              </a:rPr>
              <a:t>also arise </a:t>
            </a:r>
            <a:r>
              <a:rPr sz="2400" spc="5" dirty="0">
                <a:latin typeface="Calibri"/>
                <a:cs typeface="Calibri"/>
              </a:rPr>
              <a:t> </a:t>
            </a:r>
            <a:r>
              <a:rPr sz="2400" spc="-5" dirty="0">
                <a:latin typeface="Calibri"/>
                <a:cs typeface="Calibri"/>
              </a:rPr>
              <a:t>on </a:t>
            </a:r>
            <a:r>
              <a:rPr sz="2400" dirty="0">
                <a:latin typeface="Calibri"/>
                <a:cs typeface="Calibri"/>
              </a:rPr>
              <a:t>the </a:t>
            </a:r>
            <a:r>
              <a:rPr sz="2400" spc="-10" dirty="0">
                <a:latin typeface="Calibri"/>
                <a:cs typeface="Calibri"/>
              </a:rPr>
              <a:t>lower </a:t>
            </a:r>
            <a:r>
              <a:rPr sz="2400" spc="-5" dirty="0">
                <a:latin typeface="Calibri"/>
                <a:cs typeface="Calibri"/>
              </a:rPr>
              <a:t>back, </a:t>
            </a:r>
            <a:r>
              <a:rPr sz="2400" spc="-15" dirty="0">
                <a:latin typeface="Calibri"/>
                <a:cs typeface="Calibri"/>
              </a:rPr>
              <a:t>buttocks, </a:t>
            </a:r>
            <a:r>
              <a:rPr sz="2400" spc="-10" dirty="0">
                <a:latin typeface="Calibri"/>
                <a:cs typeface="Calibri"/>
              </a:rPr>
              <a:t>hips, </a:t>
            </a:r>
            <a:r>
              <a:rPr sz="2400" dirty="0">
                <a:latin typeface="Calibri"/>
                <a:cs typeface="Calibri"/>
              </a:rPr>
              <a:t>and </a:t>
            </a:r>
            <a:r>
              <a:rPr sz="2400" spc="-5" dirty="0">
                <a:latin typeface="Calibri"/>
                <a:cs typeface="Calibri"/>
              </a:rPr>
              <a:t>upper </a:t>
            </a:r>
            <a:r>
              <a:rPr sz="2400" spc="-530" dirty="0">
                <a:latin typeface="Calibri"/>
                <a:cs typeface="Calibri"/>
              </a:rPr>
              <a:t> </a:t>
            </a:r>
            <a:r>
              <a:rPr sz="2400" dirty="0">
                <a:latin typeface="Calibri"/>
                <a:cs typeface="Calibri"/>
              </a:rPr>
              <a:t>arms</a:t>
            </a:r>
            <a:endParaRPr sz="2400">
              <a:latin typeface="Calibri"/>
              <a:cs typeface="Calibri"/>
            </a:endParaRPr>
          </a:p>
          <a:p>
            <a:pPr marL="241300" indent="-228600">
              <a:lnSpc>
                <a:spcPct val="100000"/>
              </a:lnSpc>
              <a:spcBef>
                <a:spcPts val="720"/>
              </a:spcBef>
              <a:buFont typeface="Arial MT"/>
              <a:buChar char="•"/>
              <a:tabLst>
                <a:tab pos="241300" algn="l"/>
              </a:tabLst>
            </a:pPr>
            <a:r>
              <a:rPr sz="2400" b="1" dirty="0">
                <a:latin typeface="Calibri"/>
                <a:cs typeface="Calibri"/>
              </a:rPr>
              <a:t>Risk</a:t>
            </a:r>
            <a:r>
              <a:rPr sz="2400" b="1" spc="-40" dirty="0">
                <a:latin typeface="Calibri"/>
                <a:cs typeface="Calibri"/>
              </a:rPr>
              <a:t> </a:t>
            </a:r>
            <a:r>
              <a:rPr sz="2400" b="1" spc="-15" dirty="0">
                <a:latin typeface="Calibri"/>
                <a:cs typeface="Calibri"/>
              </a:rPr>
              <a:t>factors:</a:t>
            </a:r>
            <a:endParaRPr sz="2400">
              <a:latin typeface="Calibri"/>
              <a:cs typeface="Calibri"/>
            </a:endParaRPr>
          </a:p>
          <a:p>
            <a:pPr marL="252729" indent="-240665">
              <a:lnSpc>
                <a:spcPct val="100000"/>
              </a:lnSpc>
              <a:spcBef>
                <a:spcPts val="710"/>
              </a:spcBef>
              <a:buSzPct val="95833"/>
              <a:buFont typeface="Wingdings"/>
              <a:buChar char=""/>
              <a:tabLst>
                <a:tab pos="253365" algn="l"/>
              </a:tabLst>
            </a:pPr>
            <a:r>
              <a:rPr sz="2400" spc="-10" dirty="0">
                <a:latin typeface="Calibri"/>
                <a:cs typeface="Calibri"/>
              </a:rPr>
              <a:t>family</a:t>
            </a:r>
            <a:r>
              <a:rPr sz="2400" spc="-20" dirty="0">
                <a:latin typeface="Calibri"/>
                <a:cs typeface="Calibri"/>
              </a:rPr>
              <a:t> </a:t>
            </a:r>
            <a:r>
              <a:rPr sz="2400" spc="-10" dirty="0">
                <a:latin typeface="Calibri"/>
                <a:cs typeface="Calibri"/>
              </a:rPr>
              <a:t>history</a:t>
            </a:r>
            <a:r>
              <a:rPr sz="2400" spc="-20" dirty="0">
                <a:latin typeface="Calibri"/>
                <a:cs typeface="Calibri"/>
              </a:rPr>
              <a:t> </a:t>
            </a:r>
            <a:r>
              <a:rPr sz="2400" spc="-5" dirty="0">
                <a:latin typeface="Calibri"/>
                <a:cs typeface="Calibri"/>
              </a:rPr>
              <a:t>of</a:t>
            </a:r>
            <a:r>
              <a:rPr sz="2400" spc="-10" dirty="0">
                <a:latin typeface="Calibri"/>
                <a:cs typeface="Calibri"/>
              </a:rPr>
              <a:t> </a:t>
            </a:r>
            <a:r>
              <a:rPr sz="2400" spc="-5" dirty="0">
                <a:latin typeface="Calibri"/>
                <a:cs typeface="Calibri"/>
              </a:rPr>
              <a:t>striae</a:t>
            </a:r>
            <a:r>
              <a:rPr sz="2400" spc="-15" dirty="0">
                <a:latin typeface="Calibri"/>
                <a:cs typeface="Calibri"/>
              </a:rPr>
              <a:t> </a:t>
            </a:r>
            <a:r>
              <a:rPr sz="2400" spc="-10" dirty="0">
                <a:latin typeface="Calibri"/>
                <a:cs typeface="Calibri"/>
              </a:rPr>
              <a:t>gravidarum,</a:t>
            </a:r>
            <a:endParaRPr sz="2400">
              <a:latin typeface="Calibri"/>
              <a:cs typeface="Calibri"/>
            </a:endParaRPr>
          </a:p>
          <a:p>
            <a:pPr marL="241300" marR="259715" indent="-228600">
              <a:lnSpc>
                <a:spcPts val="2590"/>
              </a:lnSpc>
              <a:spcBef>
                <a:spcPts val="1035"/>
              </a:spcBef>
              <a:buSzPct val="95833"/>
              <a:buFont typeface="Wingdings"/>
              <a:buChar char=""/>
              <a:tabLst>
                <a:tab pos="253365" algn="l"/>
              </a:tabLst>
            </a:pPr>
            <a:r>
              <a:rPr sz="2400" spc="-5" dirty="0">
                <a:latin typeface="Calibri"/>
                <a:cs typeface="Calibri"/>
              </a:rPr>
              <a:t>higher </a:t>
            </a:r>
            <a:r>
              <a:rPr sz="2400" spc="-10" dirty="0">
                <a:latin typeface="Calibri"/>
                <a:cs typeface="Calibri"/>
              </a:rPr>
              <a:t>prepregnancy </a:t>
            </a:r>
            <a:r>
              <a:rPr sz="2400" spc="-5" dirty="0">
                <a:latin typeface="Calibri"/>
                <a:cs typeface="Calibri"/>
              </a:rPr>
              <a:t>body </a:t>
            </a:r>
            <a:r>
              <a:rPr sz="2400" dirty="0">
                <a:latin typeface="Calibri"/>
                <a:cs typeface="Calibri"/>
              </a:rPr>
              <a:t>mass </a:t>
            </a:r>
            <a:r>
              <a:rPr sz="2400" spc="-10" dirty="0">
                <a:latin typeface="Calibri"/>
                <a:cs typeface="Calibri"/>
              </a:rPr>
              <a:t>index </a:t>
            </a:r>
            <a:r>
              <a:rPr sz="2400" dirty="0">
                <a:latin typeface="Calibri"/>
                <a:cs typeface="Calibri"/>
              </a:rPr>
              <a:t>and </a:t>
            </a:r>
            <a:r>
              <a:rPr sz="2400" spc="-530" dirty="0">
                <a:latin typeface="Calibri"/>
                <a:cs typeface="Calibri"/>
              </a:rPr>
              <a:t> </a:t>
            </a:r>
            <a:r>
              <a:rPr sz="2400" spc="-10" dirty="0">
                <a:latin typeface="Calibri"/>
                <a:cs typeface="Calibri"/>
              </a:rPr>
              <a:t>weight</a:t>
            </a:r>
            <a:r>
              <a:rPr sz="2400" spc="-20" dirty="0">
                <a:latin typeface="Calibri"/>
                <a:cs typeface="Calibri"/>
              </a:rPr>
              <a:t> </a:t>
            </a:r>
            <a:r>
              <a:rPr sz="2400" spc="-15" dirty="0">
                <a:latin typeface="Calibri"/>
                <a:cs typeface="Calibri"/>
              </a:rPr>
              <a:t>gain</a:t>
            </a:r>
            <a:r>
              <a:rPr sz="2400" spc="-5" dirty="0">
                <a:latin typeface="Calibri"/>
                <a:cs typeface="Calibri"/>
              </a:rPr>
              <a:t> during </a:t>
            </a:r>
            <a:r>
              <a:rPr sz="2400" spc="-25" dirty="0">
                <a:latin typeface="Calibri"/>
                <a:cs typeface="Calibri"/>
              </a:rPr>
              <a:t>pregnancy,</a:t>
            </a:r>
            <a:endParaRPr sz="2400">
              <a:latin typeface="Calibri"/>
              <a:cs typeface="Calibri"/>
            </a:endParaRPr>
          </a:p>
          <a:p>
            <a:pPr marL="241300" marR="244475" indent="-228600">
              <a:lnSpc>
                <a:spcPts val="2590"/>
              </a:lnSpc>
              <a:spcBef>
                <a:spcPts val="1015"/>
              </a:spcBef>
              <a:buSzPct val="95833"/>
              <a:buFont typeface="Wingdings"/>
              <a:buChar char=""/>
              <a:tabLst>
                <a:tab pos="253365" algn="l"/>
              </a:tabLst>
            </a:pPr>
            <a:r>
              <a:rPr sz="2400" spc="-5" dirty="0">
                <a:latin typeface="Calibri"/>
                <a:cs typeface="Calibri"/>
              </a:rPr>
              <a:t>increased uterine </a:t>
            </a:r>
            <a:r>
              <a:rPr sz="2400" spc="-10" dirty="0">
                <a:latin typeface="Calibri"/>
                <a:cs typeface="Calibri"/>
              </a:rPr>
              <a:t>distention </a:t>
            </a:r>
            <a:r>
              <a:rPr sz="2400" spc="-15" dirty="0">
                <a:latin typeface="Calibri"/>
                <a:cs typeface="Calibri"/>
              </a:rPr>
              <a:t>from </a:t>
            </a:r>
            <a:r>
              <a:rPr sz="2400" dirty="0">
                <a:latin typeface="Calibri"/>
                <a:cs typeface="Calibri"/>
              </a:rPr>
              <a:t>multiple </a:t>
            </a:r>
            <a:r>
              <a:rPr sz="2400" spc="-530" dirty="0">
                <a:latin typeface="Calibri"/>
                <a:cs typeface="Calibri"/>
              </a:rPr>
              <a:t> </a:t>
            </a:r>
            <a:r>
              <a:rPr sz="2400" spc="-15" dirty="0">
                <a:latin typeface="Calibri"/>
                <a:cs typeface="Calibri"/>
              </a:rPr>
              <a:t>gestation</a:t>
            </a:r>
            <a:r>
              <a:rPr sz="2400" spc="-25" dirty="0">
                <a:latin typeface="Calibri"/>
                <a:cs typeface="Calibri"/>
              </a:rPr>
              <a:t> </a:t>
            </a:r>
            <a:r>
              <a:rPr sz="2400" spc="-5" dirty="0">
                <a:latin typeface="Calibri"/>
                <a:cs typeface="Calibri"/>
              </a:rPr>
              <a:t>or</a:t>
            </a:r>
            <a:r>
              <a:rPr sz="2400" spc="-10" dirty="0">
                <a:latin typeface="Calibri"/>
                <a:cs typeface="Calibri"/>
              </a:rPr>
              <a:t> polyhydramnios.</a:t>
            </a:r>
            <a:endParaRPr sz="2400">
              <a:latin typeface="Calibri"/>
              <a:cs typeface="Calibri"/>
            </a:endParaRPr>
          </a:p>
        </p:txBody>
      </p:sp>
      <p:sp>
        <p:nvSpPr>
          <p:cNvPr id="4" name="object 4"/>
          <p:cNvSpPr txBox="1"/>
          <p:nvPr/>
        </p:nvSpPr>
        <p:spPr>
          <a:xfrm>
            <a:off x="6682867" y="1206753"/>
            <a:ext cx="5154295" cy="2747645"/>
          </a:xfrm>
          <a:prstGeom prst="rect">
            <a:avLst/>
          </a:prstGeom>
        </p:spPr>
        <p:txBody>
          <a:bodyPr vert="horz" wrap="square" lIns="0" tIns="49530" rIns="0" bIns="0" rtlCol="0">
            <a:spAutoFit/>
          </a:bodyPr>
          <a:lstStyle/>
          <a:p>
            <a:pPr marL="241300" marR="5080" indent="-228600">
              <a:lnSpc>
                <a:spcPct val="89800"/>
              </a:lnSpc>
              <a:spcBef>
                <a:spcPts val="390"/>
              </a:spcBef>
              <a:buFont typeface="Arial MT"/>
              <a:buChar char="•"/>
              <a:tabLst>
                <a:tab pos="241300" algn="l"/>
              </a:tabLst>
            </a:pPr>
            <a:r>
              <a:rPr sz="2400" b="1" spc="-10" dirty="0">
                <a:latin typeface="Calibri"/>
                <a:cs typeface="Calibri"/>
              </a:rPr>
              <a:t>Pathogenesis:</a:t>
            </a:r>
            <a:r>
              <a:rPr sz="2400" spc="-10" dirty="0">
                <a:latin typeface="Calibri"/>
                <a:cs typeface="Calibri"/>
              </a:rPr>
              <a:t>is </a:t>
            </a:r>
            <a:r>
              <a:rPr sz="2400" spc="-5" dirty="0">
                <a:latin typeface="Calibri"/>
                <a:cs typeface="Calibri"/>
              </a:rPr>
              <a:t>not </a:t>
            </a:r>
            <a:r>
              <a:rPr sz="2400" spc="-10" dirty="0">
                <a:latin typeface="Calibri"/>
                <a:cs typeface="Calibri"/>
              </a:rPr>
              <a:t>well </a:t>
            </a:r>
            <a:r>
              <a:rPr sz="2400" spc="-15" dirty="0">
                <a:latin typeface="Calibri"/>
                <a:cs typeface="Calibri"/>
              </a:rPr>
              <a:t>understood </a:t>
            </a:r>
            <a:r>
              <a:rPr sz="2400" spc="-10" dirty="0">
                <a:latin typeface="Calibri"/>
                <a:cs typeface="Calibri"/>
              </a:rPr>
              <a:t> </a:t>
            </a:r>
            <a:r>
              <a:rPr sz="2400" dirty="0">
                <a:latin typeface="Calibri"/>
                <a:cs typeface="Calibri"/>
              </a:rPr>
              <a:t>and is </a:t>
            </a:r>
            <a:r>
              <a:rPr sz="2400" spc="-15" dirty="0">
                <a:latin typeface="Calibri"/>
                <a:cs typeface="Calibri"/>
              </a:rPr>
              <a:t>likely </a:t>
            </a:r>
            <a:r>
              <a:rPr sz="2400" spc="-10" dirty="0">
                <a:latin typeface="Calibri"/>
                <a:cs typeface="Calibri"/>
              </a:rPr>
              <a:t>multifactorial. </a:t>
            </a:r>
            <a:r>
              <a:rPr sz="2400" spc="-15" dirty="0">
                <a:latin typeface="Calibri"/>
                <a:cs typeface="Calibri"/>
              </a:rPr>
              <a:t>Physical </a:t>
            </a:r>
            <a:r>
              <a:rPr sz="2400" spc="-10" dirty="0">
                <a:latin typeface="Calibri"/>
                <a:cs typeface="Calibri"/>
              </a:rPr>
              <a:t> </a:t>
            </a:r>
            <a:r>
              <a:rPr sz="2400" spc="-20" dirty="0">
                <a:latin typeface="Calibri"/>
                <a:cs typeface="Calibri"/>
              </a:rPr>
              <a:t>factors</a:t>
            </a:r>
            <a:r>
              <a:rPr sz="2400" spc="90" dirty="0">
                <a:latin typeface="Calibri"/>
                <a:cs typeface="Calibri"/>
              </a:rPr>
              <a:t> </a:t>
            </a:r>
            <a:r>
              <a:rPr sz="2400" spc="-5" dirty="0">
                <a:latin typeface="Calibri"/>
                <a:cs typeface="Calibri"/>
              </a:rPr>
              <a:t>resulting</a:t>
            </a:r>
            <a:r>
              <a:rPr sz="2400" spc="114" dirty="0">
                <a:latin typeface="Calibri"/>
                <a:cs typeface="Calibri"/>
              </a:rPr>
              <a:t> </a:t>
            </a:r>
            <a:r>
              <a:rPr sz="2400" dirty="0">
                <a:latin typeface="Calibri"/>
                <a:cs typeface="Calibri"/>
              </a:rPr>
              <a:t>in</a:t>
            </a:r>
            <a:r>
              <a:rPr sz="2400" spc="100" dirty="0">
                <a:latin typeface="Calibri"/>
                <a:cs typeface="Calibri"/>
              </a:rPr>
              <a:t> </a:t>
            </a:r>
            <a:r>
              <a:rPr sz="2400" spc="-5" dirty="0">
                <a:latin typeface="Calibri"/>
                <a:cs typeface="Calibri"/>
              </a:rPr>
              <a:t>increased</a:t>
            </a:r>
            <a:r>
              <a:rPr sz="2400" spc="110" dirty="0">
                <a:latin typeface="Calibri"/>
                <a:cs typeface="Calibri"/>
              </a:rPr>
              <a:t> </a:t>
            </a:r>
            <a:r>
              <a:rPr sz="2400" spc="-5" dirty="0">
                <a:latin typeface="Calibri"/>
                <a:cs typeface="Calibri"/>
              </a:rPr>
              <a:t>tension </a:t>
            </a:r>
            <a:r>
              <a:rPr sz="2400" dirty="0">
                <a:latin typeface="Calibri"/>
                <a:cs typeface="Calibri"/>
              </a:rPr>
              <a:t> </a:t>
            </a:r>
            <a:r>
              <a:rPr sz="2400" spc="-5" dirty="0">
                <a:latin typeface="Calibri"/>
                <a:cs typeface="Calibri"/>
              </a:rPr>
              <a:t>on </a:t>
            </a:r>
            <a:r>
              <a:rPr sz="2400" dirty="0">
                <a:latin typeface="Calibri"/>
                <a:cs typeface="Calibri"/>
              </a:rPr>
              <a:t>the </a:t>
            </a:r>
            <a:r>
              <a:rPr sz="2400" spc="-5" dirty="0">
                <a:latin typeface="Calibri"/>
                <a:cs typeface="Calibri"/>
              </a:rPr>
              <a:t>skin, intrinsic </a:t>
            </a:r>
            <a:r>
              <a:rPr sz="2400" spc="-10" dirty="0">
                <a:latin typeface="Calibri"/>
                <a:cs typeface="Calibri"/>
              </a:rPr>
              <a:t>alterations </a:t>
            </a:r>
            <a:r>
              <a:rPr sz="2400" dirty="0">
                <a:latin typeface="Calibri"/>
                <a:cs typeface="Calibri"/>
              </a:rPr>
              <a:t>in </a:t>
            </a:r>
            <a:r>
              <a:rPr sz="2400" spc="-5" dirty="0">
                <a:latin typeface="Calibri"/>
                <a:cs typeface="Calibri"/>
              </a:rPr>
              <a:t>skin </a:t>
            </a:r>
            <a:r>
              <a:rPr sz="2400" dirty="0">
                <a:latin typeface="Calibri"/>
                <a:cs typeface="Calibri"/>
              </a:rPr>
              <a:t> </a:t>
            </a:r>
            <a:r>
              <a:rPr sz="2400" spc="-10" dirty="0">
                <a:latin typeface="Calibri"/>
                <a:cs typeface="Calibri"/>
              </a:rPr>
              <a:t>structure </a:t>
            </a:r>
            <a:r>
              <a:rPr sz="2400" spc="-5" dirty="0">
                <a:latin typeface="Calibri"/>
                <a:cs typeface="Calibri"/>
              </a:rPr>
              <a:t>or function, </a:t>
            </a:r>
            <a:r>
              <a:rPr sz="2400" dirty="0">
                <a:latin typeface="Calibri"/>
                <a:cs typeface="Calibri"/>
              </a:rPr>
              <a:t>and </a:t>
            </a:r>
            <a:r>
              <a:rPr sz="2400" spc="-5" dirty="0">
                <a:latin typeface="Calibri"/>
                <a:cs typeface="Calibri"/>
              </a:rPr>
              <a:t>hormonal </a:t>
            </a:r>
            <a:r>
              <a:rPr sz="2400" dirty="0">
                <a:latin typeface="Calibri"/>
                <a:cs typeface="Calibri"/>
              </a:rPr>
              <a:t> </a:t>
            </a:r>
            <a:r>
              <a:rPr sz="2400" spc="-20" dirty="0">
                <a:latin typeface="Calibri"/>
                <a:cs typeface="Calibri"/>
              </a:rPr>
              <a:t>factors</a:t>
            </a:r>
            <a:r>
              <a:rPr sz="2400" spc="500" dirty="0">
                <a:latin typeface="Calibri"/>
                <a:cs typeface="Calibri"/>
              </a:rPr>
              <a:t> </a:t>
            </a:r>
            <a:r>
              <a:rPr sz="2400" spc="-5" dirty="0">
                <a:latin typeface="Calibri"/>
                <a:cs typeface="Calibri"/>
              </a:rPr>
              <a:t>(including</a:t>
            </a:r>
            <a:r>
              <a:rPr sz="2400" spc="535" dirty="0">
                <a:latin typeface="Calibri"/>
                <a:cs typeface="Calibri"/>
              </a:rPr>
              <a:t> </a:t>
            </a:r>
            <a:r>
              <a:rPr sz="2400" spc="-10" dirty="0">
                <a:latin typeface="Calibri"/>
                <a:cs typeface="Calibri"/>
              </a:rPr>
              <a:t>estrogens, </a:t>
            </a:r>
            <a:r>
              <a:rPr sz="2400" spc="-5" dirty="0">
                <a:latin typeface="Calibri"/>
                <a:cs typeface="Calibri"/>
              </a:rPr>
              <a:t> </a:t>
            </a:r>
            <a:r>
              <a:rPr sz="2400" spc="-10" dirty="0">
                <a:latin typeface="Calibri"/>
                <a:cs typeface="Calibri"/>
              </a:rPr>
              <a:t>androgens, </a:t>
            </a:r>
            <a:r>
              <a:rPr sz="2400" dirty="0">
                <a:latin typeface="Calibri"/>
                <a:cs typeface="Calibri"/>
              </a:rPr>
              <a:t>and </a:t>
            </a:r>
            <a:r>
              <a:rPr sz="2400" spc="-10" dirty="0">
                <a:latin typeface="Calibri"/>
                <a:cs typeface="Calibri"/>
              </a:rPr>
              <a:t>glucocorticoids) </a:t>
            </a:r>
            <a:r>
              <a:rPr sz="2400" spc="-15" dirty="0">
                <a:latin typeface="Calibri"/>
                <a:cs typeface="Calibri"/>
              </a:rPr>
              <a:t>may </a:t>
            </a:r>
            <a:r>
              <a:rPr sz="2400" spc="-5" dirty="0">
                <a:latin typeface="Calibri"/>
                <a:cs typeface="Calibri"/>
              </a:rPr>
              <a:t>be </a:t>
            </a:r>
            <a:r>
              <a:rPr sz="2400" spc="-530" dirty="0">
                <a:latin typeface="Calibri"/>
                <a:cs typeface="Calibri"/>
              </a:rPr>
              <a:t> </a:t>
            </a:r>
            <a:r>
              <a:rPr sz="2400" spc="-15" dirty="0">
                <a:latin typeface="Calibri"/>
                <a:cs typeface="Calibri"/>
              </a:rPr>
              <a:t>involved</a:t>
            </a:r>
            <a:r>
              <a:rPr sz="2800" spc="-15" dirty="0">
                <a:latin typeface="Calibri"/>
                <a:cs typeface="Calibri"/>
              </a:rPr>
              <a:t>.</a:t>
            </a:r>
            <a:endParaRPr sz="2800">
              <a:latin typeface="Calibri"/>
              <a:cs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57556" y="438912"/>
            <a:ext cx="5401310" cy="3046730"/>
          </a:xfrm>
          <a:prstGeom prst="rect">
            <a:avLst/>
          </a:prstGeom>
          <a:ln w="9525">
            <a:solidFill>
              <a:srgbClr val="4471C4"/>
            </a:solidFill>
          </a:ln>
        </p:spPr>
        <p:txBody>
          <a:bodyPr vert="horz" wrap="square" lIns="0" tIns="24765" rIns="0" bIns="0" rtlCol="0">
            <a:spAutoFit/>
          </a:bodyPr>
          <a:lstStyle/>
          <a:p>
            <a:pPr marL="90805" marR="146685">
              <a:lnSpc>
                <a:spcPct val="100000"/>
              </a:lnSpc>
              <a:spcBef>
                <a:spcPts val="195"/>
              </a:spcBef>
            </a:pPr>
            <a:r>
              <a:rPr sz="2400" b="1" spc="-15" dirty="0">
                <a:latin typeface="Calibri"/>
                <a:cs typeface="Calibri"/>
              </a:rPr>
              <a:t>Prevention</a:t>
            </a:r>
            <a:r>
              <a:rPr sz="2400" b="1" spc="-5" dirty="0">
                <a:latin typeface="Calibri"/>
                <a:cs typeface="Calibri"/>
              </a:rPr>
              <a:t> </a:t>
            </a:r>
            <a:r>
              <a:rPr sz="2400" b="1" dirty="0">
                <a:latin typeface="Calibri"/>
                <a:cs typeface="Calibri"/>
              </a:rPr>
              <a:t>:</a:t>
            </a:r>
            <a:r>
              <a:rPr sz="2400" b="1" spc="-10" dirty="0">
                <a:latin typeface="Calibri"/>
                <a:cs typeface="Calibri"/>
              </a:rPr>
              <a:t> </a:t>
            </a:r>
            <a:r>
              <a:rPr sz="2400" spc="-5" dirty="0">
                <a:latin typeface="Calibri"/>
                <a:cs typeface="Calibri"/>
              </a:rPr>
              <a:t>Striae</a:t>
            </a:r>
            <a:r>
              <a:rPr sz="2400" dirty="0">
                <a:latin typeface="Calibri"/>
                <a:cs typeface="Calibri"/>
              </a:rPr>
              <a:t> </a:t>
            </a:r>
            <a:r>
              <a:rPr sz="2400" spc="-10" dirty="0">
                <a:latin typeface="Calibri"/>
                <a:cs typeface="Calibri"/>
              </a:rPr>
              <a:t>gravidarum</a:t>
            </a:r>
            <a:r>
              <a:rPr sz="2400" spc="-20" dirty="0">
                <a:latin typeface="Calibri"/>
                <a:cs typeface="Calibri"/>
              </a:rPr>
              <a:t> </a:t>
            </a:r>
            <a:r>
              <a:rPr sz="2400" spc="-15" dirty="0">
                <a:latin typeface="Calibri"/>
                <a:cs typeface="Calibri"/>
              </a:rPr>
              <a:t>are</a:t>
            </a:r>
            <a:r>
              <a:rPr sz="2400" spc="-10" dirty="0">
                <a:latin typeface="Calibri"/>
                <a:cs typeface="Calibri"/>
              </a:rPr>
              <a:t> </a:t>
            </a:r>
            <a:r>
              <a:rPr sz="2400" dirty="0">
                <a:latin typeface="Calibri"/>
                <a:cs typeface="Calibri"/>
              </a:rPr>
              <a:t>a </a:t>
            </a:r>
            <a:r>
              <a:rPr sz="2400" spc="5" dirty="0">
                <a:latin typeface="Calibri"/>
                <a:cs typeface="Calibri"/>
              </a:rPr>
              <a:t> </a:t>
            </a:r>
            <a:r>
              <a:rPr sz="2400" spc="-10" dirty="0">
                <a:latin typeface="Calibri"/>
                <a:cs typeface="Calibri"/>
              </a:rPr>
              <a:t>common source </a:t>
            </a:r>
            <a:r>
              <a:rPr sz="2400" spc="-5" dirty="0">
                <a:latin typeface="Calibri"/>
                <a:cs typeface="Calibri"/>
              </a:rPr>
              <a:t>of cosmetic </a:t>
            </a:r>
            <a:r>
              <a:rPr sz="2400" spc="-10" dirty="0">
                <a:latin typeface="Calibri"/>
                <a:cs typeface="Calibri"/>
              </a:rPr>
              <a:t>concerns </a:t>
            </a:r>
            <a:r>
              <a:rPr sz="2400" spc="-5" dirty="0">
                <a:latin typeface="Calibri"/>
                <a:cs typeface="Calibri"/>
              </a:rPr>
              <a:t> </a:t>
            </a:r>
            <a:r>
              <a:rPr sz="2400" dirty="0">
                <a:latin typeface="Calibri"/>
                <a:cs typeface="Calibri"/>
              </a:rPr>
              <a:t>among </a:t>
            </a:r>
            <a:r>
              <a:rPr sz="2400" spc="-10" dirty="0">
                <a:latin typeface="Calibri"/>
                <a:cs typeface="Calibri"/>
              </a:rPr>
              <a:t>pregnant </a:t>
            </a:r>
            <a:r>
              <a:rPr sz="2400" spc="-5" dirty="0">
                <a:latin typeface="Calibri"/>
                <a:cs typeface="Calibri"/>
              </a:rPr>
              <a:t>people. Although </a:t>
            </a:r>
            <a:r>
              <a:rPr sz="2400" dirty="0">
                <a:latin typeface="Calibri"/>
                <a:cs typeface="Calibri"/>
              </a:rPr>
              <a:t>a wide </a:t>
            </a:r>
            <a:r>
              <a:rPr sz="2400" spc="-530" dirty="0">
                <a:latin typeface="Calibri"/>
                <a:cs typeface="Calibri"/>
              </a:rPr>
              <a:t> </a:t>
            </a:r>
            <a:r>
              <a:rPr sz="2400" spc="-10" dirty="0">
                <a:latin typeface="Calibri"/>
                <a:cs typeface="Calibri"/>
              </a:rPr>
              <a:t>variety </a:t>
            </a:r>
            <a:r>
              <a:rPr sz="2400" spc="-5" dirty="0">
                <a:latin typeface="Calibri"/>
                <a:cs typeface="Calibri"/>
              </a:rPr>
              <a:t>of creams, lotions, </a:t>
            </a:r>
            <a:r>
              <a:rPr sz="2400" dirty="0">
                <a:latin typeface="Calibri"/>
                <a:cs typeface="Calibri"/>
              </a:rPr>
              <a:t>and </a:t>
            </a:r>
            <a:r>
              <a:rPr sz="2400" spc="-10" dirty="0">
                <a:latin typeface="Calibri"/>
                <a:cs typeface="Calibri"/>
              </a:rPr>
              <a:t>ointments </a:t>
            </a:r>
            <a:r>
              <a:rPr sz="2400" spc="-5" dirty="0">
                <a:latin typeface="Calibri"/>
                <a:cs typeface="Calibri"/>
              </a:rPr>
              <a:t> </a:t>
            </a:r>
            <a:r>
              <a:rPr sz="2400" spc="-20" dirty="0">
                <a:latin typeface="Calibri"/>
                <a:cs typeface="Calibri"/>
              </a:rPr>
              <a:t>have</a:t>
            </a:r>
            <a:r>
              <a:rPr sz="2400" spc="-5" dirty="0">
                <a:latin typeface="Calibri"/>
                <a:cs typeface="Calibri"/>
              </a:rPr>
              <a:t> been </a:t>
            </a:r>
            <a:r>
              <a:rPr sz="2400" spc="-15" dirty="0">
                <a:latin typeface="Calibri"/>
                <a:cs typeface="Calibri"/>
              </a:rPr>
              <a:t>marketed</a:t>
            </a:r>
            <a:r>
              <a:rPr sz="2400" spc="-25" dirty="0">
                <a:latin typeface="Calibri"/>
                <a:cs typeface="Calibri"/>
              </a:rPr>
              <a:t> </a:t>
            </a:r>
            <a:r>
              <a:rPr sz="2400" spc="-15" dirty="0">
                <a:latin typeface="Calibri"/>
                <a:cs typeface="Calibri"/>
              </a:rPr>
              <a:t>to prevent</a:t>
            </a:r>
            <a:r>
              <a:rPr sz="2400" dirty="0">
                <a:latin typeface="Calibri"/>
                <a:cs typeface="Calibri"/>
              </a:rPr>
              <a:t> </a:t>
            </a:r>
            <a:r>
              <a:rPr sz="2400" spc="-5" dirty="0">
                <a:latin typeface="Calibri"/>
                <a:cs typeface="Calibri"/>
              </a:rPr>
              <a:t>or</a:t>
            </a:r>
            <a:r>
              <a:rPr sz="2400" spc="-25" dirty="0">
                <a:latin typeface="Calibri"/>
                <a:cs typeface="Calibri"/>
              </a:rPr>
              <a:t> </a:t>
            </a:r>
            <a:r>
              <a:rPr sz="2400" spc="-5" dirty="0">
                <a:latin typeface="Calibri"/>
                <a:cs typeface="Calibri"/>
              </a:rPr>
              <a:t>might </a:t>
            </a:r>
            <a:r>
              <a:rPr sz="2400" dirty="0">
                <a:latin typeface="Calibri"/>
                <a:cs typeface="Calibri"/>
              </a:rPr>
              <a:t> </a:t>
            </a:r>
            <a:r>
              <a:rPr sz="2400" spc="-5" dirty="0">
                <a:latin typeface="Calibri"/>
                <a:cs typeface="Calibri"/>
              </a:rPr>
              <a:t>decrease striae </a:t>
            </a:r>
            <a:r>
              <a:rPr sz="2400" spc="-10" dirty="0">
                <a:latin typeface="Calibri"/>
                <a:cs typeface="Calibri"/>
              </a:rPr>
              <a:t>development, there </a:t>
            </a:r>
            <a:r>
              <a:rPr sz="2400" dirty="0">
                <a:latin typeface="Calibri"/>
                <a:cs typeface="Calibri"/>
              </a:rPr>
              <a:t>is </a:t>
            </a:r>
            <a:r>
              <a:rPr sz="2400" spc="-5" dirty="0">
                <a:latin typeface="Calibri"/>
                <a:cs typeface="Calibri"/>
              </a:rPr>
              <a:t>no </a:t>
            </a:r>
            <a:r>
              <a:rPr sz="2400" dirty="0">
                <a:latin typeface="Calibri"/>
                <a:cs typeface="Calibri"/>
              </a:rPr>
              <a:t> </a:t>
            </a:r>
            <a:r>
              <a:rPr sz="2400" spc="-15" dirty="0">
                <a:latin typeface="Calibri"/>
                <a:cs typeface="Calibri"/>
              </a:rPr>
              <a:t>strong </a:t>
            </a:r>
            <a:r>
              <a:rPr sz="2400" spc="-5" dirty="0">
                <a:latin typeface="Calibri"/>
                <a:cs typeface="Calibri"/>
              </a:rPr>
              <a:t>evidence </a:t>
            </a:r>
            <a:r>
              <a:rPr sz="2400" spc="-15" dirty="0">
                <a:latin typeface="Calibri"/>
                <a:cs typeface="Calibri"/>
              </a:rPr>
              <a:t>to </a:t>
            </a:r>
            <a:r>
              <a:rPr sz="2400" spc="-10" dirty="0">
                <a:latin typeface="Calibri"/>
                <a:cs typeface="Calibri"/>
              </a:rPr>
              <a:t>confirm efficacy </a:t>
            </a:r>
            <a:r>
              <a:rPr sz="2400" spc="-5" dirty="0">
                <a:latin typeface="Calibri"/>
                <a:cs typeface="Calibri"/>
              </a:rPr>
              <a:t>of </a:t>
            </a:r>
            <a:r>
              <a:rPr sz="2400" spc="-20" dirty="0">
                <a:latin typeface="Calibri"/>
                <a:cs typeface="Calibri"/>
              </a:rPr>
              <a:t>any </a:t>
            </a:r>
            <a:r>
              <a:rPr sz="2400" spc="-530" dirty="0">
                <a:latin typeface="Calibri"/>
                <a:cs typeface="Calibri"/>
              </a:rPr>
              <a:t> </a:t>
            </a:r>
            <a:r>
              <a:rPr sz="2400" spc="-5" dirty="0">
                <a:latin typeface="Calibri"/>
                <a:cs typeface="Calibri"/>
              </a:rPr>
              <a:t>of</a:t>
            </a:r>
            <a:r>
              <a:rPr sz="2400" spc="-15" dirty="0">
                <a:latin typeface="Calibri"/>
                <a:cs typeface="Calibri"/>
              </a:rPr>
              <a:t> </a:t>
            </a:r>
            <a:r>
              <a:rPr sz="2400" dirty="0">
                <a:latin typeface="Calibri"/>
                <a:cs typeface="Calibri"/>
              </a:rPr>
              <a:t>these </a:t>
            </a:r>
            <a:r>
              <a:rPr sz="2400" spc="-10" dirty="0">
                <a:latin typeface="Calibri"/>
                <a:cs typeface="Calibri"/>
              </a:rPr>
              <a:t>interventions</a:t>
            </a:r>
            <a:endParaRPr sz="2400">
              <a:latin typeface="Calibri"/>
              <a:cs typeface="Calibri"/>
            </a:endParaRPr>
          </a:p>
        </p:txBody>
      </p:sp>
      <p:sp>
        <p:nvSpPr>
          <p:cNvPr id="3" name="object 3"/>
          <p:cNvSpPr txBox="1"/>
          <p:nvPr/>
        </p:nvSpPr>
        <p:spPr>
          <a:xfrm>
            <a:off x="257556" y="4005071"/>
            <a:ext cx="5401310" cy="1940560"/>
          </a:xfrm>
          <a:prstGeom prst="rect">
            <a:avLst/>
          </a:prstGeom>
          <a:ln w="9525">
            <a:solidFill>
              <a:srgbClr val="4471C4"/>
            </a:solidFill>
          </a:ln>
        </p:spPr>
        <p:txBody>
          <a:bodyPr vert="horz" wrap="square" lIns="0" tIns="27305" rIns="0" bIns="0" rtlCol="0">
            <a:spAutoFit/>
          </a:bodyPr>
          <a:lstStyle/>
          <a:p>
            <a:pPr marL="90805" marR="156845">
              <a:lnSpc>
                <a:spcPct val="100000"/>
              </a:lnSpc>
              <a:spcBef>
                <a:spcPts val="215"/>
              </a:spcBef>
            </a:pPr>
            <a:r>
              <a:rPr sz="2400" b="1" spc="-10" dirty="0">
                <a:latin typeface="Calibri"/>
                <a:cs typeface="Calibri"/>
              </a:rPr>
              <a:t>Postpartum course </a:t>
            </a:r>
            <a:r>
              <a:rPr sz="2400" b="1" dirty="0">
                <a:latin typeface="Calibri"/>
                <a:cs typeface="Calibri"/>
              </a:rPr>
              <a:t>: </a:t>
            </a:r>
            <a:r>
              <a:rPr sz="2400" spc="-5" dirty="0">
                <a:latin typeface="Calibri"/>
                <a:cs typeface="Calibri"/>
              </a:rPr>
              <a:t>Striae </a:t>
            </a:r>
            <a:r>
              <a:rPr sz="2400" spc="-10" dirty="0">
                <a:latin typeface="Calibri"/>
                <a:cs typeface="Calibri"/>
              </a:rPr>
              <a:t>can </a:t>
            </a:r>
            <a:r>
              <a:rPr sz="2400" spc="-15" dirty="0">
                <a:latin typeface="Calibri"/>
                <a:cs typeface="Calibri"/>
              </a:rPr>
              <a:t>evolve </a:t>
            </a:r>
            <a:r>
              <a:rPr sz="2400" spc="-10" dirty="0">
                <a:latin typeface="Calibri"/>
                <a:cs typeface="Calibri"/>
              </a:rPr>
              <a:t> </a:t>
            </a:r>
            <a:r>
              <a:rPr sz="2400" spc="-15" dirty="0">
                <a:latin typeface="Calibri"/>
                <a:cs typeface="Calibri"/>
              </a:rPr>
              <a:t>into </a:t>
            </a:r>
            <a:r>
              <a:rPr sz="2400" dirty="0">
                <a:latin typeface="Calibri"/>
                <a:cs typeface="Calibri"/>
              </a:rPr>
              <a:t>linear </a:t>
            </a:r>
            <a:r>
              <a:rPr sz="2400" spc="-5" dirty="0">
                <a:latin typeface="Calibri"/>
                <a:cs typeface="Calibri"/>
              </a:rPr>
              <a:t>depressions, </a:t>
            </a:r>
            <a:r>
              <a:rPr sz="2400" dirty="0">
                <a:latin typeface="Calibri"/>
                <a:cs typeface="Calibri"/>
              </a:rPr>
              <a:t>with </a:t>
            </a:r>
            <a:r>
              <a:rPr sz="2400" spc="-5" dirty="0">
                <a:latin typeface="Calibri"/>
                <a:cs typeface="Calibri"/>
              </a:rPr>
              <a:t>fine </a:t>
            </a:r>
            <a:r>
              <a:rPr sz="2400" dirty="0">
                <a:latin typeface="Calibri"/>
                <a:cs typeface="Calibri"/>
              </a:rPr>
              <a:t>wrinkles </a:t>
            </a:r>
            <a:r>
              <a:rPr sz="2400" spc="-535" dirty="0">
                <a:latin typeface="Calibri"/>
                <a:cs typeface="Calibri"/>
              </a:rPr>
              <a:t> </a:t>
            </a:r>
            <a:r>
              <a:rPr sz="2400" dirty="0">
                <a:latin typeface="Calibri"/>
                <a:cs typeface="Calibri"/>
              </a:rPr>
              <a:t>and </a:t>
            </a:r>
            <a:r>
              <a:rPr sz="2400" spc="-10" dirty="0">
                <a:latin typeface="Calibri"/>
                <a:cs typeface="Calibri"/>
              </a:rPr>
              <a:t>hypopigmentation </a:t>
            </a:r>
            <a:r>
              <a:rPr sz="2400" spc="-15" dirty="0">
                <a:latin typeface="Calibri"/>
                <a:cs typeface="Calibri"/>
              </a:rPr>
              <a:t>over </a:t>
            </a:r>
            <a:r>
              <a:rPr sz="2400" dirty="0">
                <a:latin typeface="Calibri"/>
                <a:cs typeface="Calibri"/>
              </a:rPr>
              <a:t>a </a:t>
            </a:r>
            <a:r>
              <a:rPr sz="2400" spc="-5" dirty="0">
                <a:latin typeface="Calibri"/>
                <a:cs typeface="Calibri"/>
              </a:rPr>
              <a:t>period </a:t>
            </a:r>
            <a:r>
              <a:rPr sz="2400" spc="-10" dirty="0">
                <a:latin typeface="Calibri"/>
                <a:cs typeface="Calibri"/>
              </a:rPr>
              <a:t>of </a:t>
            </a:r>
            <a:r>
              <a:rPr sz="2400" spc="-5" dirty="0">
                <a:latin typeface="Calibri"/>
                <a:cs typeface="Calibri"/>
              </a:rPr>
              <a:t> months </a:t>
            </a:r>
            <a:r>
              <a:rPr sz="2400" spc="-15" dirty="0">
                <a:latin typeface="Calibri"/>
                <a:cs typeface="Calibri"/>
              </a:rPr>
              <a:t>to </a:t>
            </a:r>
            <a:r>
              <a:rPr sz="2400" spc="-5" dirty="0">
                <a:latin typeface="Calibri"/>
                <a:cs typeface="Calibri"/>
              </a:rPr>
              <a:t>one or </a:t>
            </a:r>
            <a:r>
              <a:rPr sz="2400" spc="-10" dirty="0">
                <a:latin typeface="Calibri"/>
                <a:cs typeface="Calibri"/>
              </a:rPr>
              <a:t>two years </a:t>
            </a:r>
            <a:r>
              <a:rPr sz="2400" spc="-5" dirty="0">
                <a:latin typeface="Calibri"/>
                <a:cs typeface="Calibri"/>
              </a:rPr>
              <a:t>postpartum, </a:t>
            </a:r>
            <a:r>
              <a:rPr sz="2400" dirty="0">
                <a:latin typeface="Calibri"/>
                <a:cs typeface="Calibri"/>
              </a:rPr>
              <a:t> </a:t>
            </a:r>
            <a:r>
              <a:rPr sz="2400" spc="-5" dirty="0">
                <a:latin typeface="Calibri"/>
                <a:cs typeface="Calibri"/>
              </a:rPr>
              <a:t>but</a:t>
            </a:r>
            <a:r>
              <a:rPr sz="2400" spc="-10" dirty="0">
                <a:latin typeface="Calibri"/>
                <a:cs typeface="Calibri"/>
              </a:rPr>
              <a:t> </a:t>
            </a:r>
            <a:r>
              <a:rPr sz="2400" spc="-5" dirty="0">
                <a:latin typeface="Calibri"/>
                <a:cs typeface="Calibri"/>
              </a:rPr>
              <a:t>do</a:t>
            </a:r>
            <a:r>
              <a:rPr sz="2400" spc="-10" dirty="0">
                <a:latin typeface="Calibri"/>
                <a:cs typeface="Calibri"/>
              </a:rPr>
              <a:t> </a:t>
            </a:r>
            <a:r>
              <a:rPr sz="2400" spc="-5" dirty="0">
                <a:latin typeface="Calibri"/>
                <a:cs typeface="Calibri"/>
              </a:rPr>
              <a:t>not disappear</a:t>
            </a:r>
            <a:endParaRPr sz="2400">
              <a:latin typeface="Calibri"/>
              <a:cs typeface="Calibri"/>
            </a:endParaRPr>
          </a:p>
        </p:txBody>
      </p:sp>
      <p:sp>
        <p:nvSpPr>
          <p:cNvPr id="4" name="object 4"/>
          <p:cNvSpPr txBox="1"/>
          <p:nvPr/>
        </p:nvSpPr>
        <p:spPr>
          <a:xfrm>
            <a:off x="6752843" y="438912"/>
            <a:ext cx="4620895" cy="2307590"/>
          </a:xfrm>
          <a:prstGeom prst="rect">
            <a:avLst/>
          </a:prstGeom>
          <a:ln w="9525">
            <a:solidFill>
              <a:srgbClr val="4471C4"/>
            </a:solidFill>
          </a:ln>
        </p:spPr>
        <p:txBody>
          <a:bodyPr vert="horz" wrap="square" lIns="0" tIns="24765" rIns="0" bIns="0" rtlCol="0">
            <a:spAutoFit/>
          </a:bodyPr>
          <a:lstStyle/>
          <a:p>
            <a:pPr marL="92075" marR="395605">
              <a:lnSpc>
                <a:spcPct val="100000"/>
              </a:lnSpc>
              <a:spcBef>
                <a:spcPts val="195"/>
              </a:spcBef>
            </a:pPr>
            <a:r>
              <a:rPr sz="2400" b="1" spc="-25" dirty="0">
                <a:latin typeface="Calibri"/>
                <a:cs typeface="Calibri"/>
              </a:rPr>
              <a:t>Treatment</a:t>
            </a:r>
            <a:r>
              <a:rPr sz="2400" b="1" spc="-5" dirty="0">
                <a:latin typeface="Calibri"/>
                <a:cs typeface="Calibri"/>
              </a:rPr>
              <a:t> </a:t>
            </a:r>
            <a:r>
              <a:rPr sz="2400" b="1" dirty="0">
                <a:latin typeface="Calibri"/>
                <a:cs typeface="Calibri"/>
              </a:rPr>
              <a:t>:</a:t>
            </a:r>
            <a:r>
              <a:rPr sz="2400" b="1" spc="-10" dirty="0">
                <a:latin typeface="Calibri"/>
                <a:cs typeface="Calibri"/>
              </a:rPr>
              <a:t> </a:t>
            </a:r>
            <a:r>
              <a:rPr sz="2400" spc="-15" dirty="0">
                <a:latin typeface="Calibri"/>
                <a:cs typeface="Calibri"/>
              </a:rPr>
              <a:t>may </a:t>
            </a:r>
            <a:r>
              <a:rPr sz="2400" spc="-5" dirty="0">
                <a:latin typeface="Calibri"/>
                <a:cs typeface="Calibri"/>
              </a:rPr>
              <a:t>be</a:t>
            </a:r>
            <a:r>
              <a:rPr sz="2400" spc="-10" dirty="0">
                <a:latin typeface="Calibri"/>
                <a:cs typeface="Calibri"/>
              </a:rPr>
              <a:t> desired </a:t>
            </a:r>
            <a:r>
              <a:rPr sz="2400" spc="-5" dirty="0">
                <a:latin typeface="Calibri"/>
                <a:cs typeface="Calibri"/>
              </a:rPr>
              <a:t> postpartum </a:t>
            </a:r>
            <a:r>
              <a:rPr sz="2400" spc="-15" dirty="0">
                <a:latin typeface="Calibri"/>
                <a:cs typeface="Calibri"/>
              </a:rPr>
              <a:t>to improve </a:t>
            </a:r>
            <a:r>
              <a:rPr sz="2400" dirty="0">
                <a:latin typeface="Calibri"/>
                <a:cs typeface="Calibri"/>
              </a:rPr>
              <a:t>the </a:t>
            </a:r>
            <a:r>
              <a:rPr sz="2400" spc="5" dirty="0">
                <a:latin typeface="Calibri"/>
                <a:cs typeface="Calibri"/>
              </a:rPr>
              <a:t> </a:t>
            </a:r>
            <a:r>
              <a:rPr sz="2400" spc="-5" dirty="0">
                <a:latin typeface="Calibri"/>
                <a:cs typeface="Calibri"/>
              </a:rPr>
              <a:t>appearance of </a:t>
            </a:r>
            <a:r>
              <a:rPr sz="2400" spc="-15" dirty="0">
                <a:latin typeface="Calibri"/>
                <a:cs typeface="Calibri"/>
              </a:rPr>
              <a:t>affected </a:t>
            </a:r>
            <a:r>
              <a:rPr sz="2400" spc="-5" dirty="0">
                <a:latin typeface="Calibri"/>
                <a:cs typeface="Calibri"/>
              </a:rPr>
              <a:t>skin </a:t>
            </a:r>
            <a:r>
              <a:rPr sz="2400" dirty="0">
                <a:latin typeface="Calibri"/>
                <a:cs typeface="Calibri"/>
              </a:rPr>
              <a:t> </a:t>
            </a:r>
            <a:r>
              <a:rPr sz="2400" spc="-10" dirty="0">
                <a:latin typeface="Calibri"/>
                <a:cs typeface="Calibri"/>
              </a:rPr>
              <a:t>through </a:t>
            </a:r>
            <a:r>
              <a:rPr sz="2400" spc="-5" dirty="0">
                <a:latin typeface="Calibri"/>
                <a:cs typeface="Calibri"/>
              </a:rPr>
              <a:t>reducing </a:t>
            </a:r>
            <a:r>
              <a:rPr sz="2400" spc="-10" dirty="0">
                <a:latin typeface="Calibri"/>
                <a:cs typeface="Calibri"/>
              </a:rPr>
              <a:t>color </a:t>
            </a:r>
            <a:r>
              <a:rPr sz="2400" spc="-5" dirty="0">
                <a:latin typeface="Calibri"/>
                <a:cs typeface="Calibri"/>
              </a:rPr>
              <a:t>or </a:t>
            </a:r>
            <a:r>
              <a:rPr sz="2400" spc="-15" dirty="0">
                <a:latin typeface="Calibri"/>
                <a:cs typeface="Calibri"/>
              </a:rPr>
              <a:t>texture </a:t>
            </a:r>
            <a:r>
              <a:rPr sz="2400" spc="-530" dirty="0">
                <a:latin typeface="Calibri"/>
                <a:cs typeface="Calibri"/>
              </a:rPr>
              <a:t> </a:t>
            </a:r>
            <a:r>
              <a:rPr sz="2400" spc="-15" dirty="0">
                <a:latin typeface="Calibri"/>
                <a:cs typeface="Calibri"/>
              </a:rPr>
              <a:t>differences </a:t>
            </a:r>
            <a:r>
              <a:rPr sz="2400" spc="-5" dirty="0">
                <a:latin typeface="Calibri"/>
                <a:cs typeface="Calibri"/>
              </a:rPr>
              <a:t>between striae </a:t>
            </a:r>
            <a:r>
              <a:rPr sz="2400" dirty="0">
                <a:latin typeface="Calibri"/>
                <a:cs typeface="Calibri"/>
              </a:rPr>
              <a:t>and </a:t>
            </a:r>
            <a:r>
              <a:rPr sz="2400" spc="5" dirty="0">
                <a:latin typeface="Calibri"/>
                <a:cs typeface="Calibri"/>
              </a:rPr>
              <a:t> </a:t>
            </a:r>
            <a:r>
              <a:rPr sz="2400" spc="-5" dirty="0">
                <a:latin typeface="Calibri"/>
                <a:cs typeface="Calibri"/>
              </a:rPr>
              <a:t>adjacent</a:t>
            </a:r>
            <a:r>
              <a:rPr sz="2400" spc="-20" dirty="0">
                <a:latin typeface="Calibri"/>
                <a:cs typeface="Calibri"/>
              </a:rPr>
              <a:t> </a:t>
            </a:r>
            <a:r>
              <a:rPr sz="2400" spc="-5" dirty="0">
                <a:latin typeface="Calibri"/>
                <a:cs typeface="Calibri"/>
              </a:rPr>
              <a:t>normal</a:t>
            </a:r>
            <a:r>
              <a:rPr sz="2400" spc="-20" dirty="0">
                <a:latin typeface="Calibri"/>
                <a:cs typeface="Calibri"/>
              </a:rPr>
              <a:t> </a:t>
            </a:r>
            <a:r>
              <a:rPr sz="2400" spc="-5" dirty="0">
                <a:latin typeface="Calibri"/>
                <a:cs typeface="Calibri"/>
              </a:rPr>
              <a:t>skin.</a:t>
            </a:r>
            <a:endParaRPr sz="2400">
              <a:latin typeface="Calibri"/>
              <a:cs typeface="Calibri"/>
            </a:endParaRPr>
          </a:p>
        </p:txBody>
      </p:sp>
      <p:pic>
        <p:nvPicPr>
          <p:cNvPr id="5" name="object 5"/>
          <p:cNvPicPr/>
          <p:nvPr/>
        </p:nvPicPr>
        <p:blipFill>
          <a:blip r:embed="rId2" cstate="print"/>
          <a:stretch>
            <a:fillRect/>
          </a:stretch>
        </p:blipFill>
        <p:spPr>
          <a:xfrm>
            <a:off x="6380988" y="3037332"/>
            <a:ext cx="5068823" cy="3621024"/>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45491" y="68627"/>
            <a:ext cx="7752715" cy="3108960"/>
          </a:xfrm>
          <a:prstGeom prst="rect">
            <a:avLst/>
          </a:prstGeom>
        </p:spPr>
        <p:txBody>
          <a:bodyPr vert="horz" wrap="square" lIns="0" tIns="189230" rIns="0" bIns="0" rtlCol="0">
            <a:spAutoFit/>
          </a:bodyPr>
          <a:lstStyle/>
          <a:p>
            <a:pPr marL="584200" indent="-571500">
              <a:lnSpc>
                <a:spcPct val="100000"/>
              </a:lnSpc>
              <a:spcBef>
                <a:spcPts val="1490"/>
              </a:spcBef>
              <a:buClr>
                <a:srgbClr val="FF0000"/>
              </a:buClr>
              <a:buFont typeface="Wingdings"/>
              <a:buChar char=""/>
              <a:tabLst>
                <a:tab pos="584200" algn="l"/>
              </a:tabLst>
            </a:pPr>
            <a:r>
              <a:rPr sz="4400" b="1" spc="-5" dirty="0">
                <a:solidFill>
                  <a:srgbClr val="FF0000"/>
                </a:solidFill>
                <a:latin typeface="Calibri"/>
                <a:cs typeface="Calibri"/>
              </a:rPr>
              <a:t>Pruritus</a:t>
            </a:r>
            <a:endParaRPr sz="4400">
              <a:latin typeface="Calibri"/>
              <a:cs typeface="Calibri"/>
            </a:endParaRPr>
          </a:p>
          <a:p>
            <a:pPr marL="367665" marR="5080" lvl="1" indent="-228600" algn="just">
              <a:lnSpc>
                <a:spcPts val="2590"/>
              </a:lnSpc>
              <a:spcBef>
                <a:spcPts val="1085"/>
              </a:spcBef>
              <a:buFont typeface="Arial MT"/>
              <a:buChar char="•"/>
              <a:tabLst>
                <a:tab pos="368300" algn="l"/>
              </a:tabLst>
            </a:pPr>
            <a:r>
              <a:rPr sz="2400" dirty="0">
                <a:latin typeface="Calibri"/>
                <a:cs typeface="Calibri"/>
              </a:rPr>
              <a:t>Pruritus in </a:t>
            </a:r>
            <a:r>
              <a:rPr sz="2400" spc="-10" dirty="0">
                <a:latin typeface="Calibri"/>
                <a:cs typeface="Calibri"/>
              </a:rPr>
              <a:t>pregnant </a:t>
            </a:r>
            <a:r>
              <a:rPr sz="2400" spc="-5" dirty="0">
                <a:latin typeface="Calibri"/>
                <a:cs typeface="Calibri"/>
              </a:rPr>
              <a:t>people </a:t>
            </a:r>
            <a:r>
              <a:rPr sz="2400" spc="-15" dirty="0">
                <a:latin typeface="Calibri"/>
                <a:cs typeface="Calibri"/>
              </a:rPr>
              <a:t>may </a:t>
            </a:r>
            <a:r>
              <a:rPr sz="2400" spc="-5" dirty="0">
                <a:latin typeface="Calibri"/>
                <a:cs typeface="Calibri"/>
              </a:rPr>
              <a:t>be </a:t>
            </a:r>
            <a:r>
              <a:rPr sz="2400" spc="-10" dirty="0">
                <a:latin typeface="Calibri"/>
                <a:cs typeface="Calibri"/>
              </a:rPr>
              <a:t>physiologic, </a:t>
            </a:r>
            <a:r>
              <a:rPr sz="2400" spc="-15" dirty="0">
                <a:latin typeface="Calibri"/>
                <a:cs typeface="Calibri"/>
              </a:rPr>
              <a:t>related to </a:t>
            </a:r>
            <a:r>
              <a:rPr sz="2400" dirty="0">
                <a:latin typeface="Calibri"/>
                <a:cs typeface="Calibri"/>
              </a:rPr>
              <a:t>a </a:t>
            </a:r>
            <a:r>
              <a:rPr sz="2400" spc="-530" dirty="0">
                <a:latin typeface="Calibri"/>
                <a:cs typeface="Calibri"/>
              </a:rPr>
              <a:t> </a:t>
            </a:r>
            <a:r>
              <a:rPr sz="2400" spc="-10" dirty="0">
                <a:latin typeface="Calibri"/>
                <a:cs typeface="Calibri"/>
              </a:rPr>
              <a:t>flare </a:t>
            </a:r>
            <a:r>
              <a:rPr sz="2400" spc="-5" dirty="0">
                <a:latin typeface="Calibri"/>
                <a:cs typeface="Calibri"/>
              </a:rPr>
              <a:t>of </a:t>
            </a:r>
            <a:r>
              <a:rPr sz="2400" dirty="0">
                <a:latin typeface="Calibri"/>
                <a:cs typeface="Calibri"/>
              </a:rPr>
              <a:t>a </a:t>
            </a:r>
            <a:r>
              <a:rPr sz="2400" spc="-10" dirty="0">
                <a:latin typeface="Calibri"/>
                <a:cs typeface="Calibri"/>
              </a:rPr>
              <a:t>disorder present </a:t>
            </a:r>
            <a:r>
              <a:rPr sz="2400" spc="-5" dirty="0">
                <a:latin typeface="Calibri"/>
                <a:cs typeface="Calibri"/>
              </a:rPr>
              <a:t>prior </a:t>
            </a:r>
            <a:r>
              <a:rPr sz="2400" spc="-15" dirty="0">
                <a:latin typeface="Calibri"/>
                <a:cs typeface="Calibri"/>
              </a:rPr>
              <a:t>to </a:t>
            </a:r>
            <a:r>
              <a:rPr sz="2400" spc="-5" dirty="0">
                <a:latin typeface="Calibri"/>
                <a:cs typeface="Calibri"/>
              </a:rPr>
              <a:t>conception, or </a:t>
            </a:r>
            <a:r>
              <a:rPr sz="2400" spc="-15" dirty="0">
                <a:latin typeface="Calibri"/>
                <a:cs typeface="Calibri"/>
              </a:rPr>
              <a:t>related to </a:t>
            </a:r>
            <a:r>
              <a:rPr sz="2400" spc="-530" dirty="0">
                <a:latin typeface="Calibri"/>
                <a:cs typeface="Calibri"/>
              </a:rPr>
              <a:t> </a:t>
            </a:r>
            <a:r>
              <a:rPr sz="2400" spc="-5" dirty="0">
                <a:latin typeface="Calibri"/>
                <a:cs typeface="Calibri"/>
              </a:rPr>
              <a:t>pregnancy-specific </a:t>
            </a:r>
            <a:r>
              <a:rPr sz="2400" spc="-10" dirty="0">
                <a:latin typeface="Calibri"/>
                <a:cs typeface="Calibri"/>
              </a:rPr>
              <a:t>dermatoses.</a:t>
            </a:r>
            <a:endParaRPr sz="2400">
              <a:latin typeface="Calibri"/>
              <a:cs typeface="Calibri"/>
            </a:endParaRPr>
          </a:p>
          <a:p>
            <a:pPr marL="367665" marR="222885" lvl="1" indent="-228600">
              <a:lnSpc>
                <a:spcPts val="2590"/>
              </a:lnSpc>
              <a:spcBef>
                <a:spcPts val="1015"/>
              </a:spcBef>
              <a:buFont typeface="Arial MT"/>
              <a:buChar char="•"/>
              <a:tabLst>
                <a:tab pos="368300" algn="l"/>
              </a:tabLst>
            </a:pPr>
            <a:r>
              <a:rPr sz="2400" dirty="0">
                <a:latin typeface="Calibri"/>
                <a:cs typeface="Calibri"/>
              </a:rPr>
              <a:t>Pruritus is a </a:t>
            </a:r>
            <a:r>
              <a:rPr sz="2400" spc="-10" dirty="0">
                <a:latin typeface="Calibri"/>
                <a:cs typeface="Calibri"/>
              </a:rPr>
              <a:t>common </a:t>
            </a:r>
            <a:r>
              <a:rPr sz="2400" spc="-15" dirty="0">
                <a:latin typeface="Calibri"/>
                <a:cs typeface="Calibri"/>
              </a:rPr>
              <a:t>symptom </a:t>
            </a:r>
            <a:r>
              <a:rPr sz="2400" spc="-5" dirty="0">
                <a:latin typeface="Calibri"/>
                <a:cs typeface="Calibri"/>
              </a:rPr>
              <a:t>of </a:t>
            </a:r>
            <a:r>
              <a:rPr sz="2400" spc="-15" dirty="0">
                <a:latin typeface="Calibri"/>
                <a:cs typeface="Calibri"/>
              </a:rPr>
              <a:t>several </a:t>
            </a:r>
            <a:r>
              <a:rPr sz="2400" spc="-10" dirty="0">
                <a:latin typeface="Calibri"/>
                <a:cs typeface="Calibri"/>
              </a:rPr>
              <a:t>dermatoses </a:t>
            </a:r>
            <a:r>
              <a:rPr sz="2400" spc="-5" dirty="0">
                <a:latin typeface="Calibri"/>
                <a:cs typeface="Calibri"/>
              </a:rPr>
              <a:t>of </a:t>
            </a:r>
            <a:r>
              <a:rPr sz="2400" dirty="0">
                <a:latin typeface="Calibri"/>
                <a:cs typeface="Calibri"/>
              </a:rPr>
              <a:t> </a:t>
            </a:r>
            <a:r>
              <a:rPr sz="2400" spc="-5" dirty="0">
                <a:latin typeface="Calibri"/>
                <a:cs typeface="Calibri"/>
              </a:rPr>
              <a:t>pregnancy </a:t>
            </a:r>
            <a:r>
              <a:rPr sz="2400" spc="5" dirty="0">
                <a:latin typeface="Calibri"/>
                <a:cs typeface="Calibri"/>
              </a:rPr>
              <a:t>(eg, </a:t>
            </a:r>
            <a:r>
              <a:rPr sz="2400" spc="-5" dirty="0">
                <a:latin typeface="Calibri"/>
                <a:cs typeface="Calibri"/>
              </a:rPr>
              <a:t>polymorphic eruption of </a:t>
            </a:r>
            <a:r>
              <a:rPr sz="2400" spc="-20" dirty="0">
                <a:latin typeface="Calibri"/>
                <a:cs typeface="Calibri"/>
              </a:rPr>
              <a:t>pregnancy, </a:t>
            </a:r>
            <a:r>
              <a:rPr sz="2400" spc="-15" dirty="0">
                <a:latin typeface="Calibri"/>
                <a:cs typeface="Calibri"/>
              </a:rPr>
              <a:t>atopic </a:t>
            </a:r>
            <a:r>
              <a:rPr sz="2400" spc="-530" dirty="0">
                <a:latin typeface="Calibri"/>
                <a:cs typeface="Calibri"/>
              </a:rPr>
              <a:t> </a:t>
            </a:r>
            <a:r>
              <a:rPr sz="2400" spc="-5" dirty="0">
                <a:latin typeface="Calibri"/>
                <a:cs typeface="Calibri"/>
              </a:rPr>
              <a:t>eruption</a:t>
            </a:r>
            <a:r>
              <a:rPr sz="2400" spc="-15" dirty="0">
                <a:latin typeface="Calibri"/>
                <a:cs typeface="Calibri"/>
              </a:rPr>
              <a:t> </a:t>
            </a:r>
            <a:r>
              <a:rPr sz="2400" spc="-5" dirty="0">
                <a:latin typeface="Calibri"/>
                <a:cs typeface="Calibri"/>
              </a:rPr>
              <a:t>of</a:t>
            </a:r>
            <a:r>
              <a:rPr sz="2400" spc="-10" dirty="0">
                <a:latin typeface="Calibri"/>
                <a:cs typeface="Calibri"/>
              </a:rPr>
              <a:t> </a:t>
            </a:r>
            <a:r>
              <a:rPr sz="2400" spc="-20" dirty="0">
                <a:latin typeface="Calibri"/>
                <a:cs typeface="Calibri"/>
              </a:rPr>
              <a:t>pregnancy,</a:t>
            </a:r>
            <a:r>
              <a:rPr sz="2400" spc="-15" dirty="0">
                <a:latin typeface="Calibri"/>
                <a:cs typeface="Calibri"/>
              </a:rPr>
              <a:t> </a:t>
            </a:r>
            <a:r>
              <a:rPr sz="2400" dirty="0">
                <a:latin typeface="Calibri"/>
                <a:cs typeface="Calibri"/>
              </a:rPr>
              <a:t>and </a:t>
            </a:r>
            <a:r>
              <a:rPr sz="2400" spc="-10" dirty="0">
                <a:latin typeface="Calibri"/>
                <a:cs typeface="Calibri"/>
              </a:rPr>
              <a:t>pemphigoid</a:t>
            </a:r>
            <a:r>
              <a:rPr sz="2400" dirty="0">
                <a:latin typeface="Calibri"/>
                <a:cs typeface="Calibri"/>
              </a:rPr>
              <a:t> </a:t>
            </a:r>
            <a:r>
              <a:rPr sz="2400" spc="-10" dirty="0">
                <a:latin typeface="Calibri"/>
                <a:cs typeface="Calibri"/>
              </a:rPr>
              <a:t>gestationis)</a:t>
            </a:r>
            <a:endParaRPr sz="2400">
              <a:latin typeface="Calibri"/>
              <a:cs typeface="Calibri"/>
            </a:endParaRPr>
          </a:p>
        </p:txBody>
      </p:sp>
      <p:sp>
        <p:nvSpPr>
          <p:cNvPr id="3" name="object 3"/>
          <p:cNvSpPr txBox="1"/>
          <p:nvPr/>
        </p:nvSpPr>
        <p:spPr>
          <a:xfrm>
            <a:off x="271983" y="3241928"/>
            <a:ext cx="7765415" cy="391160"/>
          </a:xfrm>
          <a:prstGeom prst="rect">
            <a:avLst/>
          </a:prstGeom>
        </p:spPr>
        <p:txBody>
          <a:bodyPr vert="horz" wrap="square" lIns="0" tIns="12700" rIns="0" bIns="0" rtlCol="0">
            <a:spAutoFit/>
          </a:bodyPr>
          <a:lstStyle/>
          <a:p>
            <a:pPr marL="241300" indent="-228600">
              <a:lnSpc>
                <a:spcPct val="100000"/>
              </a:lnSpc>
              <a:spcBef>
                <a:spcPts val="100"/>
              </a:spcBef>
              <a:buFont typeface="Arial MT"/>
              <a:buChar char="•"/>
              <a:tabLst>
                <a:tab pos="241300" algn="l"/>
              </a:tabLst>
            </a:pPr>
            <a:r>
              <a:rPr sz="2400" dirty="0">
                <a:latin typeface="Calibri"/>
                <a:cs typeface="Calibri"/>
              </a:rPr>
              <a:t>Pruritus is</a:t>
            </a:r>
            <a:r>
              <a:rPr sz="2400" spc="-25" dirty="0">
                <a:latin typeface="Calibri"/>
                <a:cs typeface="Calibri"/>
              </a:rPr>
              <a:t> </a:t>
            </a:r>
            <a:r>
              <a:rPr sz="2400" spc="-10" dirty="0">
                <a:latin typeface="Calibri"/>
                <a:cs typeface="Calibri"/>
              </a:rPr>
              <a:t>common,</a:t>
            </a:r>
            <a:r>
              <a:rPr sz="2400" spc="-25" dirty="0">
                <a:latin typeface="Calibri"/>
                <a:cs typeface="Calibri"/>
              </a:rPr>
              <a:t> </a:t>
            </a:r>
            <a:r>
              <a:rPr sz="2400" spc="-15" dirty="0">
                <a:latin typeface="Calibri"/>
                <a:cs typeface="Calibri"/>
              </a:rPr>
              <a:t>affecting</a:t>
            </a:r>
            <a:r>
              <a:rPr sz="2400" spc="-20" dirty="0">
                <a:latin typeface="Calibri"/>
                <a:cs typeface="Calibri"/>
              </a:rPr>
              <a:t> </a:t>
            </a:r>
            <a:r>
              <a:rPr sz="2400" spc="-5" dirty="0">
                <a:latin typeface="Calibri"/>
                <a:cs typeface="Calibri"/>
              </a:rPr>
              <a:t>up</a:t>
            </a:r>
            <a:r>
              <a:rPr sz="2400" spc="5" dirty="0">
                <a:latin typeface="Calibri"/>
                <a:cs typeface="Calibri"/>
              </a:rPr>
              <a:t> </a:t>
            </a:r>
            <a:r>
              <a:rPr sz="2400" spc="-15" dirty="0">
                <a:latin typeface="Calibri"/>
                <a:cs typeface="Calibri"/>
              </a:rPr>
              <a:t>to</a:t>
            </a:r>
            <a:r>
              <a:rPr sz="2400" spc="-20" dirty="0">
                <a:latin typeface="Calibri"/>
                <a:cs typeface="Calibri"/>
              </a:rPr>
              <a:t> </a:t>
            </a:r>
            <a:r>
              <a:rPr sz="2400" spc="-5" dirty="0">
                <a:latin typeface="Calibri"/>
                <a:cs typeface="Calibri"/>
              </a:rPr>
              <a:t>40</a:t>
            </a:r>
            <a:r>
              <a:rPr sz="2400" spc="-10" dirty="0">
                <a:latin typeface="Calibri"/>
                <a:cs typeface="Calibri"/>
              </a:rPr>
              <a:t> </a:t>
            </a:r>
            <a:r>
              <a:rPr sz="2400" dirty="0">
                <a:latin typeface="Calibri"/>
                <a:cs typeface="Calibri"/>
              </a:rPr>
              <a:t>%</a:t>
            </a:r>
            <a:r>
              <a:rPr sz="2400" spc="-5" dirty="0">
                <a:latin typeface="Calibri"/>
                <a:cs typeface="Calibri"/>
              </a:rPr>
              <a:t> of</a:t>
            </a:r>
            <a:r>
              <a:rPr sz="2400" spc="-10" dirty="0">
                <a:latin typeface="Calibri"/>
                <a:cs typeface="Calibri"/>
              </a:rPr>
              <a:t> pregnant</a:t>
            </a:r>
            <a:r>
              <a:rPr sz="2400" dirty="0">
                <a:latin typeface="Calibri"/>
                <a:cs typeface="Calibri"/>
              </a:rPr>
              <a:t> </a:t>
            </a:r>
            <a:r>
              <a:rPr sz="2400" spc="-5" dirty="0">
                <a:latin typeface="Calibri"/>
                <a:cs typeface="Calibri"/>
              </a:rPr>
              <a:t>people.</a:t>
            </a:r>
            <a:endParaRPr sz="2400">
              <a:latin typeface="Calibri"/>
              <a:cs typeface="Calibri"/>
            </a:endParaRPr>
          </a:p>
        </p:txBody>
      </p:sp>
      <p:sp>
        <p:nvSpPr>
          <p:cNvPr id="4" name="object 4"/>
          <p:cNvSpPr txBox="1"/>
          <p:nvPr/>
        </p:nvSpPr>
        <p:spPr>
          <a:xfrm>
            <a:off x="500583" y="3900678"/>
            <a:ext cx="6617970" cy="720725"/>
          </a:xfrm>
          <a:prstGeom prst="rect">
            <a:avLst/>
          </a:prstGeom>
        </p:spPr>
        <p:txBody>
          <a:bodyPr vert="horz" wrap="square" lIns="0" tIns="53975" rIns="0" bIns="0" rtlCol="0">
            <a:spAutoFit/>
          </a:bodyPr>
          <a:lstStyle/>
          <a:p>
            <a:pPr marL="12700" marR="5080">
              <a:lnSpc>
                <a:spcPts val="2590"/>
              </a:lnSpc>
              <a:spcBef>
                <a:spcPts val="425"/>
              </a:spcBef>
            </a:pPr>
            <a:r>
              <a:rPr sz="2400" spc="-5" dirty="0">
                <a:latin typeface="Calibri"/>
                <a:cs typeface="Calibri"/>
              </a:rPr>
              <a:t>underlying cause other </a:t>
            </a:r>
            <a:r>
              <a:rPr sz="2400" dirty="0">
                <a:latin typeface="Calibri"/>
                <a:cs typeface="Calibri"/>
              </a:rPr>
              <a:t>than </a:t>
            </a:r>
            <a:r>
              <a:rPr sz="2400" spc="-5" dirty="0">
                <a:latin typeface="Calibri"/>
                <a:cs typeface="Calibri"/>
              </a:rPr>
              <a:t>pregnancy </a:t>
            </a:r>
            <a:r>
              <a:rPr sz="2400" spc="5" dirty="0">
                <a:latin typeface="Calibri"/>
                <a:cs typeface="Calibri"/>
              </a:rPr>
              <a:t>(ie, </a:t>
            </a:r>
            <a:r>
              <a:rPr sz="2400" spc="-5" dirty="0">
                <a:solidFill>
                  <a:srgbClr val="006FC0"/>
                </a:solidFill>
                <a:latin typeface="Calibri"/>
                <a:cs typeface="Calibri"/>
              </a:rPr>
              <a:t>idiopathic </a:t>
            </a:r>
            <a:r>
              <a:rPr sz="2400" spc="-530" dirty="0">
                <a:solidFill>
                  <a:srgbClr val="006FC0"/>
                </a:solidFill>
                <a:latin typeface="Calibri"/>
                <a:cs typeface="Calibri"/>
              </a:rPr>
              <a:t> </a:t>
            </a:r>
            <a:r>
              <a:rPr sz="2400" spc="-5" dirty="0">
                <a:solidFill>
                  <a:srgbClr val="006FC0"/>
                </a:solidFill>
                <a:latin typeface="Calibri"/>
                <a:cs typeface="Calibri"/>
              </a:rPr>
              <a:t>pruritus).</a:t>
            </a:r>
            <a:endParaRPr sz="2400">
              <a:latin typeface="Calibri"/>
              <a:cs typeface="Calibri"/>
            </a:endParaRPr>
          </a:p>
        </p:txBody>
      </p:sp>
      <p:sp>
        <p:nvSpPr>
          <p:cNvPr id="5" name="object 5"/>
          <p:cNvSpPr txBox="1"/>
          <p:nvPr/>
        </p:nvSpPr>
        <p:spPr>
          <a:xfrm>
            <a:off x="475183" y="3570808"/>
            <a:ext cx="11280775" cy="391795"/>
          </a:xfrm>
          <a:prstGeom prst="rect">
            <a:avLst/>
          </a:prstGeom>
        </p:spPr>
        <p:txBody>
          <a:bodyPr vert="horz" wrap="square" lIns="0" tIns="12700" rIns="0" bIns="0" rtlCol="0">
            <a:spAutoFit/>
          </a:bodyPr>
          <a:lstStyle/>
          <a:p>
            <a:pPr marL="38100">
              <a:lnSpc>
                <a:spcPct val="100000"/>
              </a:lnSpc>
              <a:spcBef>
                <a:spcPts val="100"/>
              </a:spcBef>
              <a:tabLst>
                <a:tab pos="7894320" algn="l"/>
              </a:tabLst>
            </a:pPr>
            <a:r>
              <a:rPr sz="2400" spc="-5" dirty="0">
                <a:latin typeface="Calibri"/>
                <a:cs typeface="Calibri"/>
              </a:rPr>
              <a:t>Of</a:t>
            </a:r>
            <a:r>
              <a:rPr sz="2400" spc="5" dirty="0">
                <a:latin typeface="Calibri"/>
                <a:cs typeface="Calibri"/>
              </a:rPr>
              <a:t> </a:t>
            </a:r>
            <a:r>
              <a:rPr sz="2400" dirty="0">
                <a:latin typeface="Calibri"/>
                <a:cs typeface="Calibri"/>
              </a:rPr>
              <a:t>these,</a:t>
            </a:r>
            <a:r>
              <a:rPr sz="2400" spc="-5" dirty="0">
                <a:latin typeface="Calibri"/>
                <a:cs typeface="Calibri"/>
              </a:rPr>
              <a:t> </a:t>
            </a:r>
            <a:r>
              <a:rPr sz="2400" spc="-15" dirty="0">
                <a:latin typeface="Calibri"/>
                <a:cs typeface="Calibri"/>
              </a:rPr>
              <a:t>over</a:t>
            </a:r>
            <a:r>
              <a:rPr sz="2400" spc="25" dirty="0">
                <a:latin typeface="Calibri"/>
                <a:cs typeface="Calibri"/>
              </a:rPr>
              <a:t> </a:t>
            </a:r>
            <a:r>
              <a:rPr sz="2400" spc="-5" dirty="0">
                <a:latin typeface="Calibri"/>
                <a:cs typeface="Calibri"/>
              </a:rPr>
              <a:t>60</a:t>
            </a:r>
            <a:r>
              <a:rPr sz="2400" dirty="0">
                <a:latin typeface="Calibri"/>
                <a:cs typeface="Calibri"/>
              </a:rPr>
              <a:t> %</a:t>
            </a:r>
            <a:r>
              <a:rPr sz="2400" spc="-10" dirty="0">
                <a:latin typeface="Calibri"/>
                <a:cs typeface="Calibri"/>
              </a:rPr>
              <a:t> </a:t>
            </a:r>
            <a:r>
              <a:rPr sz="2400" spc="-20" dirty="0">
                <a:latin typeface="Calibri"/>
                <a:cs typeface="Calibri"/>
              </a:rPr>
              <a:t>have</a:t>
            </a:r>
            <a:r>
              <a:rPr sz="2400" spc="10" dirty="0">
                <a:latin typeface="Calibri"/>
                <a:cs typeface="Calibri"/>
              </a:rPr>
              <a:t> </a:t>
            </a:r>
            <a:r>
              <a:rPr sz="2400" spc="-5" dirty="0">
                <a:latin typeface="Calibri"/>
                <a:cs typeface="Calibri"/>
              </a:rPr>
              <a:t>pruritus</a:t>
            </a:r>
            <a:r>
              <a:rPr sz="2400" dirty="0">
                <a:latin typeface="Calibri"/>
                <a:cs typeface="Calibri"/>
              </a:rPr>
              <a:t> </a:t>
            </a:r>
            <a:r>
              <a:rPr sz="2400" spc="-5" dirty="0">
                <a:latin typeface="Calibri"/>
                <a:cs typeface="Calibri"/>
              </a:rPr>
              <a:t>without</a:t>
            </a:r>
            <a:r>
              <a:rPr sz="2400" spc="-10" dirty="0">
                <a:latin typeface="Calibri"/>
                <a:cs typeface="Calibri"/>
              </a:rPr>
              <a:t> </a:t>
            </a:r>
            <a:r>
              <a:rPr sz="2400" spc="-20" dirty="0">
                <a:latin typeface="Calibri"/>
                <a:cs typeface="Calibri"/>
              </a:rPr>
              <a:t>any</a:t>
            </a:r>
            <a:r>
              <a:rPr sz="2400" spc="10" dirty="0">
                <a:latin typeface="Calibri"/>
                <a:cs typeface="Calibri"/>
              </a:rPr>
              <a:t> </a:t>
            </a:r>
            <a:r>
              <a:rPr sz="2400" spc="-5" dirty="0">
                <a:latin typeface="Calibri"/>
                <a:cs typeface="Calibri"/>
              </a:rPr>
              <a:t>skin</a:t>
            </a:r>
            <a:r>
              <a:rPr sz="2400" dirty="0">
                <a:latin typeface="Calibri"/>
                <a:cs typeface="Calibri"/>
              </a:rPr>
              <a:t> </a:t>
            </a:r>
            <a:r>
              <a:rPr sz="2400" spc="-5" dirty="0">
                <a:latin typeface="Calibri"/>
                <a:cs typeface="Calibri"/>
              </a:rPr>
              <a:t>eruption</a:t>
            </a:r>
            <a:r>
              <a:rPr sz="2400" spc="5" dirty="0">
                <a:latin typeface="Calibri"/>
                <a:cs typeface="Calibri"/>
              </a:rPr>
              <a:t> </a:t>
            </a:r>
            <a:r>
              <a:rPr sz="2400" spc="-10" dirty="0">
                <a:latin typeface="Calibri"/>
                <a:cs typeface="Calibri"/>
              </a:rPr>
              <a:t>or	</a:t>
            </a:r>
            <a:r>
              <a:rPr sz="3600" spc="-22" baseline="31250" dirty="0">
                <a:latin typeface="Calibri"/>
                <a:cs typeface="Calibri"/>
              </a:rPr>
              <a:t>worse</a:t>
            </a:r>
            <a:r>
              <a:rPr sz="3600" spc="-44" baseline="31250" dirty="0">
                <a:latin typeface="Calibri"/>
                <a:cs typeface="Calibri"/>
              </a:rPr>
              <a:t> </a:t>
            </a:r>
            <a:r>
              <a:rPr sz="3600" spc="-22" baseline="31250" dirty="0">
                <a:latin typeface="Calibri"/>
                <a:cs typeface="Calibri"/>
              </a:rPr>
              <a:t>at</a:t>
            </a:r>
            <a:r>
              <a:rPr sz="3600" spc="-30" baseline="31250" dirty="0">
                <a:latin typeface="Calibri"/>
                <a:cs typeface="Calibri"/>
              </a:rPr>
              <a:t> </a:t>
            </a:r>
            <a:r>
              <a:rPr sz="3600" spc="-15" baseline="31250" dirty="0">
                <a:latin typeface="Calibri"/>
                <a:cs typeface="Calibri"/>
              </a:rPr>
              <a:t>night.</a:t>
            </a:r>
            <a:r>
              <a:rPr sz="3600" spc="-44" baseline="31250" dirty="0">
                <a:latin typeface="Calibri"/>
                <a:cs typeface="Calibri"/>
              </a:rPr>
              <a:t> </a:t>
            </a:r>
            <a:r>
              <a:rPr sz="3600" spc="-7" baseline="31250" dirty="0">
                <a:solidFill>
                  <a:srgbClr val="006FC0"/>
                </a:solidFill>
                <a:latin typeface="Calibri"/>
                <a:cs typeface="Calibri"/>
              </a:rPr>
              <a:t>Right</a:t>
            </a:r>
            <a:r>
              <a:rPr sz="3600" spc="-52" baseline="31250" dirty="0">
                <a:solidFill>
                  <a:srgbClr val="006FC0"/>
                </a:solidFill>
                <a:latin typeface="Calibri"/>
                <a:cs typeface="Calibri"/>
              </a:rPr>
              <a:t> </a:t>
            </a:r>
            <a:r>
              <a:rPr sz="3600" spc="-7" baseline="31250" dirty="0">
                <a:solidFill>
                  <a:srgbClr val="006FC0"/>
                </a:solidFill>
                <a:latin typeface="Calibri"/>
                <a:cs typeface="Calibri"/>
              </a:rPr>
              <a:t>upper</a:t>
            </a:r>
            <a:endParaRPr sz="3600" baseline="31250">
              <a:latin typeface="Calibri"/>
              <a:cs typeface="Calibri"/>
            </a:endParaRPr>
          </a:p>
        </p:txBody>
      </p:sp>
      <p:sp>
        <p:nvSpPr>
          <p:cNvPr id="6" name="object 6"/>
          <p:cNvSpPr txBox="1"/>
          <p:nvPr/>
        </p:nvSpPr>
        <p:spPr>
          <a:xfrm>
            <a:off x="271983" y="4685538"/>
            <a:ext cx="7425690" cy="391160"/>
          </a:xfrm>
          <a:prstGeom prst="rect">
            <a:avLst/>
          </a:prstGeom>
        </p:spPr>
        <p:txBody>
          <a:bodyPr vert="horz" wrap="square" lIns="0" tIns="12700" rIns="0" bIns="0" rtlCol="0">
            <a:spAutoFit/>
          </a:bodyPr>
          <a:lstStyle/>
          <a:p>
            <a:pPr marL="241300" indent="-228600">
              <a:lnSpc>
                <a:spcPct val="100000"/>
              </a:lnSpc>
              <a:spcBef>
                <a:spcPts val="100"/>
              </a:spcBef>
              <a:buFont typeface="Arial MT"/>
              <a:buChar char="•"/>
              <a:tabLst>
                <a:tab pos="241300" algn="l"/>
              </a:tabLst>
            </a:pPr>
            <a:r>
              <a:rPr sz="2400" spc="-5" dirty="0">
                <a:latin typeface="Calibri"/>
                <a:cs typeface="Calibri"/>
              </a:rPr>
              <a:t>Itching</a:t>
            </a:r>
            <a:r>
              <a:rPr sz="2400" spc="-30" dirty="0">
                <a:latin typeface="Calibri"/>
                <a:cs typeface="Calibri"/>
              </a:rPr>
              <a:t> </a:t>
            </a:r>
            <a:r>
              <a:rPr sz="2400" spc="-10" dirty="0">
                <a:latin typeface="Calibri"/>
                <a:cs typeface="Calibri"/>
              </a:rPr>
              <a:t>localized </a:t>
            </a:r>
            <a:r>
              <a:rPr sz="2400" spc="-15" dirty="0">
                <a:latin typeface="Calibri"/>
                <a:cs typeface="Calibri"/>
              </a:rPr>
              <a:t>to </a:t>
            </a:r>
            <a:r>
              <a:rPr sz="2400" dirty="0">
                <a:latin typeface="Calibri"/>
                <a:cs typeface="Calibri"/>
              </a:rPr>
              <a:t>the abdomen</a:t>
            </a:r>
            <a:r>
              <a:rPr sz="2400" spc="-10" dirty="0">
                <a:latin typeface="Calibri"/>
                <a:cs typeface="Calibri"/>
              </a:rPr>
              <a:t> </a:t>
            </a:r>
            <a:r>
              <a:rPr sz="2400" dirty="0">
                <a:latin typeface="Calibri"/>
                <a:cs typeface="Calibri"/>
              </a:rPr>
              <a:t>is</a:t>
            </a:r>
            <a:r>
              <a:rPr sz="2400" spc="-20" dirty="0">
                <a:latin typeface="Calibri"/>
                <a:cs typeface="Calibri"/>
              </a:rPr>
              <a:t> </a:t>
            </a:r>
            <a:r>
              <a:rPr sz="2400" spc="-10" dirty="0">
                <a:latin typeface="Calibri"/>
                <a:cs typeface="Calibri"/>
              </a:rPr>
              <a:t>most</a:t>
            </a:r>
            <a:r>
              <a:rPr sz="2400" spc="-20" dirty="0">
                <a:latin typeface="Calibri"/>
                <a:cs typeface="Calibri"/>
              </a:rPr>
              <a:t> </a:t>
            </a:r>
            <a:r>
              <a:rPr sz="2400" spc="-10" dirty="0">
                <a:latin typeface="Calibri"/>
                <a:cs typeface="Calibri"/>
              </a:rPr>
              <a:t>common,</a:t>
            </a:r>
            <a:r>
              <a:rPr sz="2400" spc="-25" dirty="0">
                <a:latin typeface="Calibri"/>
                <a:cs typeface="Calibri"/>
              </a:rPr>
              <a:t> </a:t>
            </a:r>
            <a:r>
              <a:rPr sz="2400" spc="-5" dirty="0">
                <a:latin typeface="Calibri"/>
                <a:cs typeface="Calibri"/>
              </a:rPr>
              <a:t>though</a:t>
            </a:r>
            <a:endParaRPr sz="2400">
              <a:latin typeface="Calibri"/>
              <a:cs typeface="Calibri"/>
            </a:endParaRPr>
          </a:p>
        </p:txBody>
      </p:sp>
      <p:sp>
        <p:nvSpPr>
          <p:cNvPr id="7" name="object 7"/>
          <p:cNvSpPr txBox="1"/>
          <p:nvPr/>
        </p:nvSpPr>
        <p:spPr>
          <a:xfrm>
            <a:off x="500583" y="5344159"/>
            <a:ext cx="4254500"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Calibri"/>
                <a:cs typeface="Calibri"/>
              </a:rPr>
              <a:t>the</a:t>
            </a:r>
            <a:r>
              <a:rPr sz="2400" spc="-10" dirty="0">
                <a:latin typeface="Calibri"/>
                <a:cs typeface="Calibri"/>
              </a:rPr>
              <a:t> </a:t>
            </a:r>
            <a:r>
              <a:rPr sz="2400" spc="-5" dirty="0">
                <a:latin typeface="Calibri"/>
                <a:cs typeface="Calibri"/>
              </a:rPr>
              <a:t>anogenital</a:t>
            </a:r>
            <a:r>
              <a:rPr sz="2400" spc="-25" dirty="0">
                <a:latin typeface="Calibri"/>
                <a:cs typeface="Calibri"/>
              </a:rPr>
              <a:t> </a:t>
            </a:r>
            <a:r>
              <a:rPr sz="2400" spc="-10" dirty="0">
                <a:latin typeface="Calibri"/>
                <a:cs typeface="Calibri"/>
              </a:rPr>
              <a:t>region </a:t>
            </a:r>
            <a:r>
              <a:rPr sz="2400" dirty="0">
                <a:latin typeface="Calibri"/>
                <a:cs typeface="Calibri"/>
              </a:rPr>
              <a:t>in</a:t>
            </a:r>
            <a:r>
              <a:rPr sz="2400" spc="-15" dirty="0">
                <a:latin typeface="Calibri"/>
                <a:cs typeface="Calibri"/>
              </a:rPr>
              <a:t> </a:t>
            </a:r>
            <a:r>
              <a:rPr sz="2400" spc="-5" dirty="0">
                <a:latin typeface="Calibri"/>
                <a:cs typeface="Calibri"/>
              </a:rPr>
              <a:t>one</a:t>
            </a:r>
            <a:r>
              <a:rPr sz="2400" spc="-15" dirty="0">
                <a:latin typeface="Calibri"/>
                <a:cs typeface="Calibri"/>
              </a:rPr>
              <a:t> </a:t>
            </a:r>
            <a:r>
              <a:rPr sz="2400" spc="-10" dirty="0">
                <a:latin typeface="Calibri"/>
                <a:cs typeface="Calibri"/>
              </a:rPr>
              <a:t>study</a:t>
            </a:r>
            <a:endParaRPr sz="2400">
              <a:latin typeface="Calibri"/>
              <a:cs typeface="Calibri"/>
            </a:endParaRPr>
          </a:p>
        </p:txBody>
      </p:sp>
      <p:sp>
        <p:nvSpPr>
          <p:cNvPr id="8" name="object 8"/>
          <p:cNvSpPr txBox="1"/>
          <p:nvPr/>
        </p:nvSpPr>
        <p:spPr>
          <a:xfrm>
            <a:off x="475183" y="5014721"/>
            <a:ext cx="11118850" cy="391160"/>
          </a:xfrm>
          <a:prstGeom prst="rect">
            <a:avLst/>
          </a:prstGeom>
        </p:spPr>
        <p:txBody>
          <a:bodyPr vert="horz" wrap="square" lIns="0" tIns="12700" rIns="0" bIns="0" rtlCol="0">
            <a:spAutoFit/>
          </a:bodyPr>
          <a:lstStyle/>
          <a:p>
            <a:pPr marL="38100">
              <a:lnSpc>
                <a:spcPct val="100000"/>
              </a:lnSpc>
              <a:spcBef>
                <a:spcPts val="100"/>
              </a:spcBef>
            </a:pPr>
            <a:r>
              <a:rPr sz="2400" spc="-5" dirty="0">
                <a:latin typeface="Calibri"/>
                <a:cs typeface="Calibri"/>
              </a:rPr>
              <a:t>itching</a:t>
            </a:r>
            <a:r>
              <a:rPr sz="2400" spc="-25" dirty="0">
                <a:latin typeface="Calibri"/>
                <a:cs typeface="Calibri"/>
              </a:rPr>
              <a:t> </a:t>
            </a:r>
            <a:r>
              <a:rPr sz="2400" spc="-15" dirty="0">
                <a:latin typeface="Calibri"/>
                <a:cs typeface="Calibri"/>
              </a:rPr>
              <a:t>may</a:t>
            </a:r>
            <a:r>
              <a:rPr sz="2400" spc="-10" dirty="0">
                <a:latin typeface="Calibri"/>
                <a:cs typeface="Calibri"/>
              </a:rPr>
              <a:t> </a:t>
            </a:r>
            <a:r>
              <a:rPr sz="2400" dirty="0">
                <a:latin typeface="Calibri"/>
                <a:cs typeface="Calibri"/>
              </a:rPr>
              <a:t>also</a:t>
            </a:r>
            <a:r>
              <a:rPr sz="2400" spc="-10" dirty="0">
                <a:latin typeface="Calibri"/>
                <a:cs typeface="Calibri"/>
              </a:rPr>
              <a:t> </a:t>
            </a:r>
            <a:r>
              <a:rPr sz="2400" spc="-5" dirty="0">
                <a:latin typeface="Calibri"/>
                <a:cs typeface="Calibri"/>
              </a:rPr>
              <a:t>be </a:t>
            </a:r>
            <a:r>
              <a:rPr sz="2400" spc="-10" dirty="0">
                <a:latin typeface="Calibri"/>
                <a:cs typeface="Calibri"/>
              </a:rPr>
              <a:t>localized </a:t>
            </a:r>
            <a:r>
              <a:rPr sz="2400" spc="-5" dirty="0">
                <a:latin typeface="Calibri"/>
                <a:cs typeface="Calibri"/>
              </a:rPr>
              <a:t>elsewhere,</a:t>
            </a:r>
            <a:r>
              <a:rPr sz="2400" dirty="0">
                <a:latin typeface="Calibri"/>
                <a:cs typeface="Calibri"/>
              </a:rPr>
              <a:t> with</a:t>
            </a:r>
            <a:r>
              <a:rPr sz="2400" spc="-25" dirty="0">
                <a:latin typeface="Calibri"/>
                <a:cs typeface="Calibri"/>
              </a:rPr>
              <a:t> </a:t>
            </a:r>
            <a:r>
              <a:rPr sz="2400" spc="-5" dirty="0">
                <a:latin typeface="Calibri"/>
                <a:cs typeface="Calibri"/>
              </a:rPr>
              <a:t>5.1</a:t>
            </a:r>
            <a:r>
              <a:rPr sz="2400" spc="-10" dirty="0">
                <a:latin typeface="Calibri"/>
                <a:cs typeface="Calibri"/>
              </a:rPr>
              <a:t> </a:t>
            </a:r>
            <a:r>
              <a:rPr sz="2400" dirty="0">
                <a:latin typeface="Calibri"/>
                <a:cs typeface="Calibri"/>
              </a:rPr>
              <a:t>%</a:t>
            </a:r>
            <a:r>
              <a:rPr sz="2400" spc="-15" dirty="0">
                <a:latin typeface="Calibri"/>
                <a:cs typeface="Calibri"/>
              </a:rPr>
              <a:t> </a:t>
            </a:r>
            <a:r>
              <a:rPr sz="2400" spc="-10" dirty="0">
                <a:latin typeface="Calibri"/>
                <a:cs typeface="Calibri"/>
              </a:rPr>
              <a:t>localized </a:t>
            </a:r>
            <a:r>
              <a:rPr sz="2400" spc="-15" dirty="0">
                <a:latin typeface="Calibri"/>
                <a:cs typeface="Calibri"/>
              </a:rPr>
              <a:t>to</a:t>
            </a:r>
            <a:r>
              <a:rPr sz="2400" spc="330" dirty="0">
                <a:latin typeface="Calibri"/>
                <a:cs typeface="Calibri"/>
              </a:rPr>
              <a:t> </a:t>
            </a:r>
            <a:r>
              <a:rPr sz="3600" baseline="27777" dirty="0">
                <a:latin typeface="Calibri"/>
                <a:cs typeface="Calibri"/>
              </a:rPr>
              <a:t>ICP</a:t>
            </a:r>
            <a:r>
              <a:rPr sz="3600" spc="-30" baseline="27777" dirty="0">
                <a:latin typeface="Calibri"/>
                <a:cs typeface="Calibri"/>
              </a:rPr>
              <a:t> </a:t>
            </a:r>
            <a:r>
              <a:rPr sz="3600" baseline="27777" dirty="0">
                <a:latin typeface="Calibri"/>
                <a:cs typeface="Calibri"/>
              </a:rPr>
              <a:t>is the </a:t>
            </a:r>
            <a:r>
              <a:rPr sz="3600" spc="-7" baseline="27777" dirty="0">
                <a:latin typeface="Calibri"/>
                <a:cs typeface="Calibri"/>
              </a:rPr>
              <a:t>only</a:t>
            </a:r>
            <a:r>
              <a:rPr sz="3600" spc="-22" baseline="27777" dirty="0">
                <a:latin typeface="Calibri"/>
                <a:cs typeface="Calibri"/>
              </a:rPr>
              <a:t> </a:t>
            </a:r>
            <a:r>
              <a:rPr sz="3600" spc="-7" baseline="27777" dirty="0">
                <a:latin typeface="Calibri"/>
                <a:cs typeface="Calibri"/>
              </a:rPr>
              <a:t>pregnancy-</a:t>
            </a:r>
            <a:endParaRPr sz="3600" baseline="27777">
              <a:latin typeface="Calibri"/>
              <a:cs typeface="Calibri"/>
            </a:endParaRPr>
          </a:p>
        </p:txBody>
      </p:sp>
      <p:sp>
        <p:nvSpPr>
          <p:cNvPr id="9" name="object 9"/>
          <p:cNvSpPr txBox="1"/>
          <p:nvPr/>
        </p:nvSpPr>
        <p:spPr>
          <a:xfrm>
            <a:off x="246583" y="5801359"/>
            <a:ext cx="10840085" cy="720725"/>
          </a:xfrm>
          <a:prstGeom prst="rect">
            <a:avLst/>
          </a:prstGeom>
        </p:spPr>
        <p:txBody>
          <a:bodyPr vert="horz" wrap="square" lIns="0" tIns="53975" rIns="0" bIns="0" rtlCol="0">
            <a:spAutoFit/>
          </a:bodyPr>
          <a:lstStyle/>
          <a:p>
            <a:pPr marL="266065" marR="30480" indent="-228600">
              <a:lnSpc>
                <a:spcPts val="2590"/>
              </a:lnSpc>
              <a:spcBef>
                <a:spcPts val="425"/>
              </a:spcBef>
              <a:buFont typeface="Arial MT"/>
              <a:buChar char="•"/>
              <a:tabLst>
                <a:tab pos="266700" algn="l"/>
              </a:tabLst>
            </a:pPr>
            <a:r>
              <a:rPr sz="2400" spc="-25" dirty="0">
                <a:latin typeface="Calibri"/>
                <a:cs typeface="Calibri"/>
              </a:rPr>
              <a:t>Treatment </a:t>
            </a:r>
            <a:r>
              <a:rPr sz="2400" dirty="0">
                <a:latin typeface="Calibri"/>
                <a:cs typeface="Calibri"/>
              </a:rPr>
              <a:t>with </a:t>
            </a:r>
            <a:r>
              <a:rPr sz="2400" spc="-5" dirty="0">
                <a:solidFill>
                  <a:srgbClr val="006FC0"/>
                </a:solidFill>
                <a:latin typeface="Calibri"/>
                <a:cs typeface="Calibri"/>
              </a:rPr>
              <a:t>oatmeal baths, </a:t>
            </a:r>
            <a:r>
              <a:rPr sz="2400" spc="-10" dirty="0">
                <a:solidFill>
                  <a:srgbClr val="006FC0"/>
                </a:solidFill>
                <a:latin typeface="Calibri"/>
                <a:cs typeface="Calibri"/>
              </a:rPr>
              <a:t>topical </a:t>
            </a:r>
            <a:r>
              <a:rPr sz="2400" spc="-15" dirty="0">
                <a:solidFill>
                  <a:srgbClr val="006FC0"/>
                </a:solidFill>
                <a:latin typeface="Calibri"/>
                <a:cs typeface="Calibri"/>
              </a:rPr>
              <a:t>steroids, </a:t>
            </a:r>
            <a:r>
              <a:rPr sz="2400" spc="-10" dirty="0">
                <a:solidFill>
                  <a:srgbClr val="006FC0"/>
                </a:solidFill>
                <a:latin typeface="Calibri"/>
                <a:cs typeface="Calibri"/>
              </a:rPr>
              <a:t>antihistamines, </a:t>
            </a:r>
            <a:r>
              <a:rPr sz="3600" spc="-7" baseline="38194" dirty="0">
                <a:latin typeface="Calibri"/>
                <a:cs typeface="Calibri"/>
              </a:rPr>
              <a:t>primary skin changes. </a:t>
            </a:r>
            <a:r>
              <a:rPr sz="3600" spc="-794" baseline="38194" dirty="0">
                <a:latin typeface="Calibri"/>
                <a:cs typeface="Calibri"/>
              </a:rPr>
              <a:t> </a:t>
            </a:r>
            <a:r>
              <a:rPr sz="2400" spc="-10" dirty="0">
                <a:solidFill>
                  <a:srgbClr val="006FC0"/>
                </a:solidFill>
                <a:latin typeface="Calibri"/>
                <a:cs typeface="Calibri"/>
              </a:rPr>
              <a:t>and/or</a:t>
            </a:r>
            <a:r>
              <a:rPr sz="2400" spc="-5" dirty="0">
                <a:solidFill>
                  <a:srgbClr val="006FC0"/>
                </a:solidFill>
                <a:latin typeface="Calibri"/>
                <a:cs typeface="Calibri"/>
              </a:rPr>
              <a:t> </a:t>
            </a:r>
            <a:r>
              <a:rPr sz="2400" spc="-15" dirty="0">
                <a:solidFill>
                  <a:srgbClr val="006FC0"/>
                </a:solidFill>
                <a:latin typeface="Calibri"/>
                <a:cs typeface="Calibri"/>
              </a:rPr>
              <a:t>ultraviolet</a:t>
            </a:r>
            <a:r>
              <a:rPr sz="2400" spc="-20" dirty="0">
                <a:solidFill>
                  <a:srgbClr val="006FC0"/>
                </a:solidFill>
                <a:latin typeface="Calibri"/>
                <a:cs typeface="Calibri"/>
              </a:rPr>
              <a:t> </a:t>
            </a:r>
            <a:r>
              <a:rPr sz="2400" spc="-10" dirty="0">
                <a:solidFill>
                  <a:srgbClr val="006FC0"/>
                </a:solidFill>
                <a:latin typeface="Calibri"/>
                <a:cs typeface="Calibri"/>
              </a:rPr>
              <a:t>light</a:t>
            </a:r>
            <a:r>
              <a:rPr sz="2400" spc="-15" dirty="0">
                <a:solidFill>
                  <a:srgbClr val="006FC0"/>
                </a:solidFill>
                <a:latin typeface="Calibri"/>
                <a:cs typeface="Calibri"/>
              </a:rPr>
              <a:t> </a:t>
            </a:r>
            <a:r>
              <a:rPr sz="2400" spc="-5" dirty="0">
                <a:solidFill>
                  <a:srgbClr val="006FC0"/>
                </a:solidFill>
                <a:latin typeface="Calibri"/>
                <a:cs typeface="Calibri"/>
              </a:rPr>
              <a:t>helps </a:t>
            </a:r>
            <a:r>
              <a:rPr sz="2400" spc="-15" dirty="0">
                <a:solidFill>
                  <a:srgbClr val="006FC0"/>
                </a:solidFill>
                <a:latin typeface="Calibri"/>
                <a:cs typeface="Calibri"/>
              </a:rPr>
              <a:t>to</a:t>
            </a:r>
            <a:r>
              <a:rPr sz="2400" spc="-10" dirty="0">
                <a:solidFill>
                  <a:srgbClr val="006FC0"/>
                </a:solidFill>
                <a:latin typeface="Calibri"/>
                <a:cs typeface="Calibri"/>
              </a:rPr>
              <a:t> relieve</a:t>
            </a:r>
            <a:r>
              <a:rPr sz="2400" dirty="0">
                <a:solidFill>
                  <a:srgbClr val="006FC0"/>
                </a:solidFill>
                <a:latin typeface="Calibri"/>
                <a:cs typeface="Calibri"/>
              </a:rPr>
              <a:t> </a:t>
            </a:r>
            <a:r>
              <a:rPr sz="2400" spc="-15" dirty="0">
                <a:solidFill>
                  <a:srgbClr val="006FC0"/>
                </a:solidFill>
                <a:latin typeface="Calibri"/>
                <a:cs typeface="Calibri"/>
              </a:rPr>
              <a:t>symptoms</a:t>
            </a:r>
            <a:r>
              <a:rPr sz="2400" spc="-15" dirty="0">
                <a:latin typeface="Calibri"/>
                <a:cs typeface="Calibri"/>
              </a:rPr>
              <a:t>.</a:t>
            </a:r>
            <a:endParaRPr sz="2400">
              <a:latin typeface="Calibri"/>
              <a:cs typeface="Calibri"/>
            </a:endParaRPr>
          </a:p>
        </p:txBody>
      </p:sp>
      <p:sp>
        <p:nvSpPr>
          <p:cNvPr id="10" name="object 10"/>
          <p:cNvSpPr txBox="1"/>
          <p:nvPr/>
        </p:nvSpPr>
        <p:spPr>
          <a:xfrm>
            <a:off x="8357107" y="1203782"/>
            <a:ext cx="3427095" cy="2221230"/>
          </a:xfrm>
          <a:prstGeom prst="rect">
            <a:avLst/>
          </a:prstGeom>
        </p:spPr>
        <p:txBody>
          <a:bodyPr vert="horz" wrap="square" lIns="0" tIns="12700" rIns="0" bIns="0" rtlCol="0">
            <a:spAutoFit/>
          </a:bodyPr>
          <a:lstStyle/>
          <a:p>
            <a:pPr marL="12700" marR="5080">
              <a:lnSpc>
                <a:spcPct val="100000"/>
              </a:lnSpc>
              <a:spcBef>
                <a:spcPts val="100"/>
              </a:spcBef>
            </a:pPr>
            <a:r>
              <a:rPr sz="2400" b="1" u="heavy" spc="-10" dirty="0">
                <a:uFill>
                  <a:solidFill>
                    <a:srgbClr val="000000"/>
                  </a:solidFill>
                </a:uFill>
                <a:latin typeface="Calibri"/>
                <a:cs typeface="Calibri"/>
              </a:rPr>
              <a:t>Pruritus</a:t>
            </a:r>
            <a:r>
              <a:rPr sz="2400" b="1" u="heavy" spc="-5" dirty="0">
                <a:uFill>
                  <a:solidFill>
                    <a:srgbClr val="000000"/>
                  </a:solidFill>
                </a:uFill>
                <a:latin typeface="Calibri"/>
                <a:cs typeface="Calibri"/>
              </a:rPr>
              <a:t> </a:t>
            </a:r>
            <a:r>
              <a:rPr sz="2400" b="1" u="heavy" spc="-15" dirty="0">
                <a:uFill>
                  <a:solidFill>
                    <a:srgbClr val="000000"/>
                  </a:solidFill>
                </a:uFill>
                <a:latin typeface="Calibri"/>
                <a:cs typeface="Calibri"/>
              </a:rPr>
              <a:t>related</a:t>
            </a:r>
            <a:r>
              <a:rPr sz="2400" b="1" u="heavy" spc="-5" dirty="0">
                <a:uFill>
                  <a:solidFill>
                    <a:srgbClr val="000000"/>
                  </a:solidFill>
                </a:uFill>
                <a:latin typeface="Calibri"/>
                <a:cs typeface="Calibri"/>
              </a:rPr>
              <a:t> </a:t>
            </a:r>
            <a:r>
              <a:rPr sz="2400" b="1" u="heavy" spc="-20" dirty="0">
                <a:uFill>
                  <a:solidFill>
                    <a:srgbClr val="000000"/>
                  </a:solidFill>
                </a:uFill>
                <a:latin typeface="Calibri"/>
                <a:cs typeface="Calibri"/>
              </a:rPr>
              <a:t>to </a:t>
            </a:r>
            <a:r>
              <a:rPr sz="2400" b="1" spc="-15" dirty="0">
                <a:latin typeface="Calibri"/>
                <a:cs typeface="Calibri"/>
              </a:rPr>
              <a:t> </a:t>
            </a:r>
            <a:r>
              <a:rPr sz="2400" b="1" u="heavy" spc="-15" dirty="0">
                <a:uFill>
                  <a:solidFill>
                    <a:srgbClr val="000000"/>
                  </a:solidFill>
                </a:uFill>
                <a:latin typeface="Calibri"/>
                <a:cs typeface="Calibri"/>
              </a:rPr>
              <a:t>intrahepatic</a:t>
            </a:r>
            <a:r>
              <a:rPr sz="2400" b="1" u="heavy" dirty="0">
                <a:uFill>
                  <a:solidFill>
                    <a:srgbClr val="000000"/>
                  </a:solidFill>
                </a:uFill>
                <a:latin typeface="Calibri"/>
                <a:cs typeface="Calibri"/>
              </a:rPr>
              <a:t> </a:t>
            </a:r>
            <a:r>
              <a:rPr sz="2400" b="1" u="heavy" spc="-10" dirty="0">
                <a:uFill>
                  <a:solidFill>
                    <a:srgbClr val="000000"/>
                  </a:solidFill>
                </a:uFill>
                <a:latin typeface="Calibri"/>
                <a:cs typeface="Calibri"/>
              </a:rPr>
              <a:t>cholestasis</a:t>
            </a:r>
            <a:r>
              <a:rPr sz="2400" b="1" u="heavy" spc="-5" dirty="0">
                <a:uFill>
                  <a:solidFill>
                    <a:srgbClr val="000000"/>
                  </a:solidFill>
                </a:uFill>
                <a:latin typeface="Calibri"/>
                <a:cs typeface="Calibri"/>
              </a:rPr>
              <a:t> </a:t>
            </a:r>
            <a:r>
              <a:rPr sz="2400" b="1" u="heavy" dirty="0">
                <a:uFill>
                  <a:solidFill>
                    <a:srgbClr val="000000"/>
                  </a:solidFill>
                </a:uFill>
                <a:latin typeface="Calibri"/>
                <a:cs typeface="Calibri"/>
              </a:rPr>
              <a:t>in </a:t>
            </a:r>
            <a:r>
              <a:rPr sz="2400" b="1" spc="5" dirty="0">
                <a:latin typeface="Calibri"/>
                <a:cs typeface="Calibri"/>
              </a:rPr>
              <a:t> </a:t>
            </a:r>
            <a:r>
              <a:rPr sz="2400" b="1" u="heavy" spc="-10" dirty="0">
                <a:uFill>
                  <a:solidFill>
                    <a:srgbClr val="000000"/>
                  </a:solidFill>
                </a:uFill>
                <a:latin typeface="Calibri"/>
                <a:cs typeface="Calibri"/>
              </a:rPr>
              <a:t>pregnancy </a:t>
            </a:r>
            <a:r>
              <a:rPr sz="2400" b="1" u="heavy" spc="-5" dirty="0">
                <a:uFill>
                  <a:solidFill>
                    <a:srgbClr val="000000"/>
                  </a:solidFill>
                </a:uFill>
                <a:latin typeface="Calibri"/>
                <a:cs typeface="Calibri"/>
              </a:rPr>
              <a:t>(ICP)</a:t>
            </a:r>
            <a:r>
              <a:rPr sz="2400" b="1" spc="-5" dirty="0">
                <a:latin typeface="Calibri"/>
                <a:cs typeface="Calibri"/>
              </a:rPr>
              <a:t> </a:t>
            </a:r>
            <a:r>
              <a:rPr sz="2400" dirty="0">
                <a:latin typeface="Calibri"/>
                <a:cs typeface="Calibri"/>
              </a:rPr>
              <a:t>is </a:t>
            </a:r>
            <a:r>
              <a:rPr sz="2400" spc="-10" dirty="0">
                <a:latin typeface="Calibri"/>
                <a:cs typeface="Calibri"/>
              </a:rPr>
              <a:t>often </a:t>
            </a:r>
            <a:r>
              <a:rPr sz="2400" spc="-5" dirty="0">
                <a:latin typeface="Calibri"/>
                <a:cs typeface="Calibri"/>
              </a:rPr>
              <a:t> </a:t>
            </a:r>
            <a:r>
              <a:rPr sz="2400" spc="-10" dirty="0">
                <a:solidFill>
                  <a:srgbClr val="006FC0"/>
                </a:solidFill>
                <a:latin typeface="Calibri"/>
                <a:cs typeface="Calibri"/>
              </a:rPr>
              <a:t>generalized</a:t>
            </a:r>
            <a:r>
              <a:rPr sz="2400" spc="-10" dirty="0">
                <a:latin typeface="Calibri"/>
                <a:cs typeface="Calibri"/>
              </a:rPr>
              <a:t>, </a:t>
            </a:r>
            <a:r>
              <a:rPr sz="2400" spc="-5" dirty="0">
                <a:latin typeface="Calibri"/>
                <a:cs typeface="Calibri"/>
              </a:rPr>
              <a:t>but </a:t>
            </a:r>
            <a:r>
              <a:rPr sz="2400" spc="-10" dirty="0">
                <a:latin typeface="Calibri"/>
                <a:cs typeface="Calibri"/>
              </a:rPr>
              <a:t>generally </a:t>
            </a:r>
            <a:r>
              <a:rPr sz="2400" spc="-5" dirty="0">
                <a:latin typeface="Calibri"/>
                <a:cs typeface="Calibri"/>
              </a:rPr>
              <a:t> </a:t>
            </a:r>
            <a:r>
              <a:rPr sz="2400" spc="-10" dirty="0">
                <a:latin typeface="Calibri"/>
                <a:cs typeface="Calibri"/>
              </a:rPr>
              <a:t>starts</a:t>
            </a:r>
            <a:r>
              <a:rPr sz="2400" spc="-50" dirty="0">
                <a:latin typeface="Calibri"/>
                <a:cs typeface="Calibri"/>
              </a:rPr>
              <a:t> </a:t>
            </a:r>
            <a:r>
              <a:rPr sz="2400" dirty="0">
                <a:latin typeface="Calibri"/>
                <a:cs typeface="Calibri"/>
              </a:rPr>
              <a:t>and</a:t>
            </a:r>
            <a:r>
              <a:rPr sz="2400" spc="-15" dirty="0">
                <a:latin typeface="Calibri"/>
                <a:cs typeface="Calibri"/>
              </a:rPr>
              <a:t> </a:t>
            </a:r>
            <a:r>
              <a:rPr sz="2400" spc="-10" dirty="0">
                <a:latin typeface="Calibri"/>
                <a:cs typeface="Calibri"/>
              </a:rPr>
              <a:t>predominates</a:t>
            </a:r>
            <a:r>
              <a:rPr sz="2400" spc="-15" dirty="0">
                <a:latin typeface="Calibri"/>
                <a:cs typeface="Calibri"/>
              </a:rPr>
              <a:t> </a:t>
            </a:r>
            <a:r>
              <a:rPr sz="2400" spc="-10" dirty="0">
                <a:latin typeface="Calibri"/>
                <a:cs typeface="Calibri"/>
              </a:rPr>
              <a:t>on </a:t>
            </a:r>
            <a:r>
              <a:rPr sz="2400" spc="-530" dirty="0">
                <a:latin typeface="Calibri"/>
                <a:cs typeface="Calibri"/>
              </a:rPr>
              <a:t> </a:t>
            </a:r>
            <a:r>
              <a:rPr sz="2400" dirty="0">
                <a:latin typeface="Calibri"/>
                <a:cs typeface="Calibri"/>
              </a:rPr>
              <a:t>the</a:t>
            </a:r>
            <a:r>
              <a:rPr sz="2400" spc="-15" dirty="0">
                <a:latin typeface="Calibri"/>
                <a:cs typeface="Calibri"/>
              </a:rPr>
              <a:t> </a:t>
            </a:r>
            <a:r>
              <a:rPr sz="2400" spc="-5" dirty="0">
                <a:latin typeface="Calibri"/>
                <a:cs typeface="Calibri"/>
              </a:rPr>
              <a:t>palms</a:t>
            </a:r>
            <a:r>
              <a:rPr sz="2400" spc="-30" dirty="0">
                <a:latin typeface="Calibri"/>
                <a:cs typeface="Calibri"/>
              </a:rPr>
              <a:t> </a:t>
            </a:r>
            <a:r>
              <a:rPr sz="2400" dirty="0">
                <a:latin typeface="Calibri"/>
                <a:cs typeface="Calibri"/>
              </a:rPr>
              <a:t>and</a:t>
            </a:r>
            <a:r>
              <a:rPr sz="2400" spc="-15" dirty="0">
                <a:latin typeface="Calibri"/>
                <a:cs typeface="Calibri"/>
              </a:rPr>
              <a:t> </a:t>
            </a:r>
            <a:r>
              <a:rPr sz="2400" spc="-5" dirty="0">
                <a:latin typeface="Calibri"/>
                <a:cs typeface="Calibri"/>
              </a:rPr>
              <a:t>soles</a:t>
            </a:r>
            <a:r>
              <a:rPr sz="2400" spc="-20" dirty="0">
                <a:latin typeface="Calibri"/>
                <a:cs typeface="Calibri"/>
              </a:rPr>
              <a:t> </a:t>
            </a:r>
            <a:r>
              <a:rPr sz="2400" dirty="0">
                <a:latin typeface="Calibri"/>
                <a:cs typeface="Calibri"/>
              </a:rPr>
              <a:t>and</a:t>
            </a:r>
            <a:r>
              <a:rPr sz="2400" spc="-15" dirty="0">
                <a:latin typeface="Calibri"/>
                <a:cs typeface="Calibri"/>
              </a:rPr>
              <a:t> </a:t>
            </a:r>
            <a:r>
              <a:rPr sz="2400" dirty="0">
                <a:latin typeface="Calibri"/>
                <a:cs typeface="Calibri"/>
              </a:rPr>
              <a:t>is</a:t>
            </a:r>
            <a:endParaRPr sz="2400">
              <a:latin typeface="Calibri"/>
              <a:cs typeface="Calibri"/>
            </a:endParaRPr>
          </a:p>
        </p:txBody>
      </p:sp>
      <p:sp>
        <p:nvSpPr>
          <p:cNvPr id="11" name="object 11"/>
          <p:cNvSpPr txBox="1"/>
          <p:nvPr/>
        </p:nvSpPr>
        <p:spPr>
          <a:xfrm>
            <a:off x="8357107" y="3765042"/>
            <a:ext cx="3519804" cy="1123315"/>
          </a:xfrm>
          <a:prstGeom prst="rect">
            <a:avLst/>
          </a:prstGeom>
        </p:spPr>
        <p:txBody>
          <a:bodyPr vert="horz" wrap="square" lIns="0" tIns="12700" rIns="0" bIns="0" rtlCol="0">
            <a:spAutoFit/>
          </a:bodyPr>
          <a:lstStyle/>
          <a:p>
            <a:pPr marL="12700" marR="5080">
              <a:lnSpc>
                <a:spcPct val="100000"/>
              </a:lnSpc>
              <a:spcBef>
                <a:spcPts val="100"/>
              </a:spcBef>
            </a:pPr>
            <a:r>
              <a:rPr sz="2400" spc="-15" dirty="0">
                <a:solidFill>
                  <a:srgbClr val="006FC0"/>
                </a:solidFill>
                <a:latin typeface="Calibri"/>
                <a:cs typeface="Calibri"/>
              </a:rPr>
              <a:t>quadrant </a:t>
            </a:r>
            <a:r>
              <a:rPr sz="2400" spc="-5" dirty="0">
                <a:solidFill>
                  <a:srgbClr val="006FC0"/>
                </a:solidFill>
                <a:latin typeface="Calibri"/>
                <a:cs typeface="Calibri"/>
              </a:rPr>
              <a:t>pain, nausea, poor </a:t>
            </a:r>
            <a:r>
              <a:rPr sz="2400" spc="-530" dirty="0">
                <a:solidFill>
                  <a:srgbClr val="006FC0"/>
                </a:solidFill>
                <a:latin typeface="Calibri"/>
                <a:cs typeface="Calibri"/>
              </a:rPr>
              <a:t> </a:t>
            </a:r>
            <a:r>
              <a:rPr sz="2400" spc="-5" dirty="0">
                <a:solidFill>
                  <a:srgbClr val="006FC0"/>
                </a:solidFill>
                <a:latin typeface="Calibri"/>
                <a:cs typeface="Calibri"/>
              </a:rPr>
              <a:t>appetite, sleep </a:t>
            </a:r>
            <a:r>
              <a:rPr sz="2400" spc="-10" dirty="0">
                <a:solidFill>
                  <a:srgbClr val="006FC0"/>
                </a:solidFill>
                <a:latin typeface="Calibri"/>
                <a:cs typeface="Calibri"/>
              </a:rPr>
              <a:t>deprivation, </a:t>
            </a:r>
            <a:r>
              <a:rPr sz="2400" spc="-5" dirty="0">
                <a:solidFill>
                  <a:srgbClr val="006FC0"/>
                </a:solidFill>
                <a:latin typeface="Calibri"/>
                <a:cs typeface="Calibri"/>
              </a:rPr>
              <a:t> or</a:t>
            </a:r>
            <a:r>
              <a:rPr sz="2400" spc="-15" dirty="0">
                <a:solidFill>
                  <a:srgbClr val="006FC0"/>
                </a:solidFill>
                <a:latin typeface="Calibri"/>
                <a:cs typeface="Calibri"/>
              </a:rPr>
              <a:t> steatorrhea </a:t>
            </a:r>
            <a:r>
              <a:rPr sz="2400" spc="-15" dirty="0">
                <a:latin typeface="Calibri"/>
                <a:cs typeface="Calibri"/>
              </a:rPr>
              <a:t>may </a:t>
            </a:r>
            <a:r>
              <a:rPr sz="2400" spc="-45" dirty="0">
                <a:latin typeface="Calibri"/>
                <a:cs typeface="Calibri"/>
              </a:rPr>
              <a:t>occur.</a:t>
            </a:r>
            <a:endParaRPr sz="2400">
              <a:latin typeface="Calibri"/>
              <a:cs typeface="Calibri"/>
            </a:endParaRPr>
          </a:p>
        </p:txBody>
      </p:sp>
      <p:sp>
        <p:nvSpPr>
          <p:cNvPr id="12" name="object 12"/>
          <p:cNvSpPr txBox="1"/>
          <p:nvPr/>
        </p:nvSpPr>
        <p:spPr>
          <a:xfrm>
            <a:off x="8357107" y="5228335"/>
            <a:ext cx="3386454" cy="391160"/>
          </a:xfrm>
          <a:prstGeom prst="rect">
            <a:avLst/>
          </a:prstGeom>
        </p:spPr>
        <p:txBody>
          <a:bodyPr vert="horz" wrap="square" lIns="0" tIns="12700" rIns="0" bIns="0" rtlCol="0">
            <a:spAutoFit/>
          </a:bodyPr>
          <a:lstStyle/>
          <a:p>
            <a:pPr marL="12700">
              <a:lnSpc>
                <a:spcPct val="100000"/>
              </a:lnSpc>
              <a:spcBef>
                <a:spcPts val="100"/>
              </a:spcBef>
            </a:pPr>
            <a:r>
              <a:rPr sz="2400" spc="-15" dirty="0">
                <a:latin typeface="Calibri"/>
                <a:cs typeface="Calibri"/>
              </a:rPr>
              <a:t>related</a:t>
            </a:r>
            <a:r>
              <a:rPr sz="2400" spc="-25" dirty="0">
                <a:latin typeface="Calibri"/>
                <a:cs typeface="Calibri"/>
              </a:rPr>
              <a:t> </a:t>
            </a:r>
            <a:r>
              <a:rPr sz="2400" spc="-10" dirty="0">
                <a:latin typeface="Calibri"/>
                <a:cs typeface="Calibri"/>
              </a:rPr>
              <a:t>dermatosis</a:t>
            </a:r>
            <a:r>
              <a:rPr sz="2400" spc="-15" dirty="0">
                <a:latin typeface="Calibri"/>
                <a:cs typeface="Calibri"/>
              </a:rPr>
              <a:t> </a:t>
            </a:r>
            <a:r>
              <a:rPr sz="2400" spc="-5" dirty="0">
                <a:latin typeface="Calibri"/>
                <a:cs typeface="Calibri"/>
              </a:rPr>
              <a:t>without</a:t>
            </a:r>
            <a:endParaRPr sz="2400">
              <a:latin typeface="Calibri"/>
              <a:cs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88340" y="1270"/>
            <a:ext cx="10221595" cy="2414270"/>
          </a:xfrm>
          <a:prstGeom prst="rect">
            <a:avLst/>
          </a:prstGeom>
        </p:spPr>
        <p:txBody>
          <a:bodyPr vert="horz" wrap="square" lIns="0" tIns="55880" rIns="0" bIns="0" rtlCol="0">
            <a:spAutoFit/>
          </a:bodyPr>
          <a:lstStyle/>
          <a:p>
            <a:pPr marL="355600" marR="481330" indent="-342900">
              <a:lnSpc>
                <a:spcPct val="93600"/>
              </a:lnSpc>
              <a:spcBef>
                <a:spcPts val="440"/>
              </a:spcBef>
              <a:buClr>
                <a:srgbClr val="FF0000"/>
              </a:buClr>
              <a:buSzPct val="97727"/>
              <a:buFont typeface="Wingdings"/>
              <a:buChar char=""/>
              <a:tabLst>
                <a:tab pos="511809" algn="l"/>
              </a:tabLst>
            </a:pPr>
            <a:r>
              <a:rPr sz="4400" b="1" spc="-30" dirty="0">
                <a:solidFill>
                  <a:srgbClr val="FF0000"/>
                </a:solidFill>
                <a:latin typeface="Calibri"/>
                <a:cs typeface="Calibri"/>
              </a:rPr>
              <a:t>Vascular</a:t>
            </a:r>
            <a:r>
              <a:rPr sz="4400" b="1" spc="-25" dirty="0">
                <a:solidFill>
                  <a:srgbClr val="FF0000"/>
                </a:solidFill>
                <a:latin typeface="Calibri"/>
                <a:cs typeface="Calibri"/>
              </a:rPr>
              <a:t> </a:t>
            </a:r>
            <a:r>
              <a:rPr sz="4400" b="1" spc="-10" dirty="0">
                <a:solidFill>
                  <a:srgbClr val="FF0000"/>
                </a:solidFill>
                <a:latin typeface="Calibri"/>
                <a:cs typeface="Calibri"/>
              </a:rPr>
              <a:t>changes </a:t>
            </a:r>
            <a:r>
              <a:rPr sz="2800" spc="-10" dirty="0">
                <a:solidFill>
                  <a:srgbClr val="6F2F9F"/>
                </a:solidFill>
                <a:latin typeface="Calibri Light"/>
                <a:cs typeface="Calibri Light"/>
              </a:rPr>
              <a:t>(</a:t>
            </a:r>
            <a:r>
              <a:rPr sz="2800" spc="-10" dirty="0">
                <a:solidFill>
                  <a:srgbClr val="6F2F9F"/>
                </a:solidFill>
                <a:latin typeface="Calibri"/>
                <a:cs typeface="Calibri"/>
              </a:rPr>
              <a:t>vascular</a:t>
            </a:r>
            <a:r>
              <a:rPr sz="2800" dirty="0">
                <a:solidFill>
                  <a:srgbClr val="6F2F9F"/>
                </a:solidFill>
                <a:latin typeface="Calibri"/>
                <a:cs typeface="Calibri"/>
              </a:rPr>
              <a:t> </a:t>
            </a:r>
            <a:r>
              <a:rPr sz="2800" spc="-15" dirty="0">
                <a:solidFill>
                  <a:srgbClr val="6F2F9F"/>
                </a:solidFill>
                <a:latin typeface="Calibri"/>
                <a:cs typeface="Calibri"/>
              </a:rPr>
              <a:t>spiders,</a:t>
            </a:r>
            <a:r>
              <a:rPr sz="2800" spc="40" dirty="0">
                <a:solidFill>
                  <a:srgbClr val="6F2F9F"/>
                </a:solidFill>
                <a:latin typeface="Calibri"/>
                <a:cs typeface="Calibri"/>
              </a:rPr>
              <a:t> </a:t>
            </a:r>
            <a:r>
              <a:rPr sz="2800" spc="-10" dirty="0">
                <a:solidFill>
                  <a:srgbClr val="6F2F9F"/>
                </a:solidFill>
                <a:latin typeface="Calibri"/>
                <a:cs typeface="Calibri"/>
              </a:rPr>
              <a:t>palmer</a:t>
            </a:r>
            <a:r>
              <a:rPr sz="2800" spc="10" dirty="0">
                <a:solidFill>
                  <a:srgbClr val="6F2F9F"/>
                </a:solidFill>
                <a:latin typeface="Calibri"/>
                <a:cs typeface="Calibri"/>
              </a:rPr>
              <a:t> </a:t>
            </a:r>
            <a:r>
              <a:rPr sz="2800" spc="-5" dirty="0">
                <a:solidFill>
                  <a:srgbClr val="6F2F9F"/>
                </a:solidFill>
                <a:latin typeface="Calibri"/>
                <a:cs typeface="Calibri"/>
              </a:rPr>
              <a:t>erythema, </a:t>
            </a:r>
            <a:r>
              <a:rPr sz="2800" spc="-620" dirty="0">
                <a:solidFill>
                  <a:srgbClr val="6F2F9F"/>
                </a:solidFill>
                <a:latin typeface="Calibri"/>
                <a:cs typeface="Calibri"/>
              </a:rPr>
              <a:t> </a:t>
            </a:r>
            <a:r>
              <a:rPr sz="2800" spc="-10" dirty="0">
                <a:solidFill>
                  <a:srgbClr val="6F2F9F"/>
                </a:solidFill>
                <a:latin typeface="Calibri"/>
                <a:cs typeface="Calibri"/>
              </a:rPr>
              <a:t>varicosities,</a:t>
            </a:r>
            <a:r>
              <a:rPr sz="2800" spc="5" dirty="0">
                <a:solidFill>
                  <a:srgbClr val="6F2F9F"/>
                </a:solidFill>
                <a:latin typeface="Calibri"/>
                <a:cs typeface="Calibri"/>
              </a:rPr>
              <a:t> </a:t>
            </a:r>
            <a:r>
              <a:rPr sz="2800" spc="-10" dirty="0">
                <a:solidFill>
                  <a:srgbClr val="6F2F9F"/>
                </a:solidFill>
                <a:latin typeface="Calibri"/>
                <a:cs typeface="Calibri"/>
              </a:rPr>
              <a:t>vascular</a:t>
            </a:r>
            <a:r>
              <a:rPr sz="2800" spc="10" dirty="0">
                <a:solidFill>
                  <a:srgbClr val="6F2F9F"/>
                </a:solidFill>
                <a:latin typeface="Calibri"/>
                <a:cs typeface="Calibri"/>
              </a:rPr>
              <a:t> </a:t>
            </a:r>
            <a:r>
              <a:rPr sz="2800" spc="-10" dirty="0">
                <a:solidFill>
                  <a:srgbClr val="6F2F9F"/>
                </a:solidFill>
                <a:latin typeface="Calibri"/>
                <a:cs typeface="Calibri"/>
              </a:rPr>
              <a:t>tumors,</a:t>
            </a:r>
            <a:r>
              <a:rPr sz="2800" spc="35" dirty="0">
                <a:solidFill>
                  <a:srgbClr val="6F2F9F"/>
                </a:solidFill>
                <a:latin typeface="Calibri"/>
                <a:cs typeface="Calibri"/>
              </a:rPr>
              <a:t> </a:t>
            </a:r>
            <a:r>
              <a:rPr sz="2800" spc="-10" dirty="0">
                <a:solidFill>
                  <a:srgbClr val="6F2F9F"/>
                </a:solidFill>
                <a:latin typeface="Calibri"/>
                <a:cs typeface="Calibri"/>
              </a:rPr>
              <a:t>other</a:t>
            </a:r>
            <a:r>
              <a:rPr sz="2800" spc="15" dirty="0">
                <a:solidFill>
                  <a:srgbClr val="6F2F9F"/>
                </a:solidFill>
                <a:latin typeface="Calibri"/>
                <a:cs typeface="Calibri"/>
              </a:rPr>
              <a:t> </a:t>
            </a:r>
            <a:r>
              <a:rPr sz="2800" spc="-10" dirty="0">
                <a:solidFill>
                  <a:srgbClr val="6F2F9F"/>
                </a:solidFill>
                <a:latin typeface="Calibri"/>
                <a:cs typeface="Calibri"/>
              </a:rPr>
              <a:t>vascular</a:t>
            </a:r>
            <a:r>
              <a:rPr sz="2800" spc="10" dirty="0">
                <a:solidFill>
                  <a:srgbClr val="6F2F9F"/>
                </a:solidFill>
                <a:latin typeface="Calibri"/>
                <a:cs typeface="Calibri"/>
              </a:rPr>
              <a:t> </a:t>
            </a:r>
            <a:r>
              <a:rPr sz="2800" spc="-10" dirty="0">
                <a:solidFill>
                  <a:srgbClr val="6F2F9F"/>
                </a:solidFill>
                <a:latin typeface="Calibri"/>
                <a:cs typeface="Calibri"/>
              </a:rPr>
              <a:t>changes</a:t>
            </a:r>
            <a:r>
              <a:rPr sz="2400" spc="-10" dirty="0">
                <a:solidFill>
                  <a:srgbClr val="6F2F9F"/>
                </a:solidFill>
                <a:latin typeface="Calibri"/>
                <a:cs typeface="Calibri"/>
              </a:rPr>
              <a:t>)</a:t>
            </a:r>
            <a:endParaRPr sz="2400">
              <a:latin typeface="Calibri"/>
              <a:cs typeface="Calibri"/>
            </a:endParaRPr>
          </a:p>
          <a:p>
            <a:pPr marL="355600" marR="5080">
              <a:lnSpc>
                <a:spcPct val="90000"/>
              </a:lnSpc>
              <a:spcBef>
                <a:spcPts val="30"/>
              </a:spcBef>
            </a:pPr>
            <a:r>
              <a:rPr sz="2400" dirty="0">
                <a:latin typeface="Calibri"/>
                <a:cs typeface="Calibri"/>
              </a:rPr>
              <a:t>—</a:t>
            </a:r>
            <a:r>
              <a:rPr sz="2400" spc="-5" dirty="0">
                <a:latin typeface="Calibri"/>
                <a:cs typeface="Calibri"/>
              </a:rPr>
              <a:t> </a:t>
            </a:r>
            <a:r>
              <a:rPr sz="2400" spc="-15" dirty="0">
                <a:latin typeface="Calibri"/>
                <a:cs typeface="Calibri"/>
              </a:rPr>
              <a:t>Estrogen</a:t>
            </a:r>
            <a:r>
              <a:rPr sz="2400" spc="-10" dirty="0">
                <a:latin typeface="Calibri"/>
                <a:cs typeface="Calibri"/>
              </a:rPr>
              <a:t> </a:t>
            </a:r>
            <a:r>
              <a:rPr sz="2400" dirty="0">
                <a:latin typeface="Calibri"/>
                <a:cs typeface="Calibri"/>
              </a:rPr>
              <a:t>and </a:t>
            </a:r>
            <a:r>
              <a:rPr sz="2400" spc="-5" dirty="0">
                <a:latin typeface="Calibri"/>
                <a:cs typeface="Calibri"/>
              </a:rPr>
              <a:t>other </a:t>
            </a:r>
            <a:r>
              <a:rPr sz="2400" spc="-10" dirty="0">
                <a:latin typeface="Calibri"/>
                <a:cs typeface="Calibri"/>
              </a:rPr>
              <a:t>pregnancy-related </a:t>
            </a:r>
            <a:r>
              <a:rPr sz="2400" spc="-20" dirty="0">
                <a:latin typeface="Calibri"/>
                <a:cs typeface="Calibri"/>
              </a:rPr>
              <a:t>factors</a:t>
            </a:r>
            <a:r>
              <a:rPr sz="2400" spc="-15" dirty="0">
                <a:latin typeface="Calibri"/>
                <a:cs typeface="Calibri"/>
              </a:rPr>
              <a:t> </a:t>
            </a:r>
            <a:r>
              <a:rPr sz="2400" spc="-5" dirty="0">
                <a:latin typeface="Calibri"/>
                <a:cs typeface="Calibri"/>
              </a:rPr>
              <a:t>cause vascular</a:t>
            </a:r>
            <a:r>
              <a:rPr sz="2400" spc="5" dirty="0">
                <a:latin typeface="Calibri"/>
                <a:cs typeface="Calibri"/>
              </a:rPr>
              <a:t> </a:t>
            </a:r>
            <a:r>
              <a:rPr sz="2400" spc="-10" dirty="0">
                <a:latin typeface="Calibri"/>
                <a:cs typeface="Calibri"/>
              </a:rPr>
              <a:t>distention, </a:t>
            </a:r>
            <a:r>
              <a:rPr sz="2400" spc="-5" dirty="0">
                <a:latin typeface="Calibri"/>
                <a:cs typeface="Calibri"/>
              </a:rPr>
              <a:t> </a:t>
            </a:r>
            <a:r>
              <a:rPr sz="2400" spc="-10" dirty="0">
                <a:latin typeface="Calibri"/>
                <a:cs typeface="Calibri"/>
              </a:rPr>
              <a:t>vascular </a:t>
            </a:r>
            <a:r>
              <a:rPr sz="2400" spc="-20" dirty="0">
                <a:latin typeface="Calibri"/>
                <a:cs typeface="Calibri"/>
              </a:rPr>
              <a:t>instability, </a:t>
            </a:r>
            <a:r>
              <a:rPr sz="2400" dirty="0">
                <a:latin typeface="Calibri"/>
                <a:cs typeface="Calibri"/>
              </a:rPr>
              <a:t>and </a:t>
            </a:r>
            <a:r>
              <a:rPr sz="2400" spc="-15" dirty="0">
                <a:latin typeface="Calibri"/>
                <a:cs typeface="Calibri"/>
              </a:rPr>
              <a:t>proliferation</a:t>
            </a:r>
            <a:r>
              <a:rPr sz="2400" spc="5" dirty="0">
                <a:latin typeface="Calibri"/>
                <a:cs typeface="Calibri"/>
              </a:rPr>
              <a:t> </a:t>
            </a:r>
            <a:r>
              <a:rPr sz="2400" spc="-5" dirty="0">
                <a:latin typeface="Calibri"/>
                <a:cs typeface="Calibri"/>
              </a:rPr>
              <a:t>of</a:t>
            </a:r>
            <a:r>
              <a:rPr sz="2400" dirty="0">
                <a:latin typeface="Calibri"/>
                <a:cs typeface="Calibri"/>
              </a:rPr>
              <a:t> </a:t>
            </a:r>
            <a:r>
              <a:rPr sz="2400" spc="-5" dirty="0">
                <a:latin typeface="Calibri"/>
                <a:cs typeface="Calibri"/>
              </a:rPr>
              <a:t>blood</a:t>
            </a:r>
            <a:r>
              <a:rPr sz="2400" dirty="0">
                <a:latin typeface="Calibri"/>
                <a:cs typeface="Calibri"/>
              </a:rPr>
              <a:t> </a:t>
            </a:r>
            <a:r>
              <a:rPr sz="2400" spc="-5" dirty="0">
                <a:latin typeface="Calibri"/>
                <a:cs typeface="Calibri"/>
              </a:rPr>
              <a:t>vessels</a:t>
            </a:r>
            <a:r>
              <a:rPr sz="2400" spc="5" dirty="0">
                <a:latin typeface="Calibri"/>
                <a:cs typeface="Calibri"/>
              </a:rPr>
              <a:t> </a:t>
            </a:r>
            <a:r>
              <a:rPr sz="2400" spc="-5" dirty="0">
                <a:latin typeface="Calibri"/>
                <a:cs typeface="Calibri"/>
              </a:rPr>
              <a:t>during</a:t>
            </a:r>
            <a:r>
              <a:rPr sz="2400" spc="5" dirty="0">
                <a:latin typeface="Calibri"/>
                <a:cs typeface="Calibri"/>
              </a:rPr>
              <a:t> </a:t>
            </a:r>
            <a:r>
              <a:rPr sz="2400" spc="-20" dirty="0">
                <a:latin typeface="Calibri"/>
                <a:cs typeface="Calibri"/>
              </a:rPr>
              <a:t>pregnancy.</a:t>
            </a:r>
            <a:r>
              <a:rPr sz="2400" spc="-15" dirty="0">
                <a:latin typeface="Calibri"/>
                <a:cs typeface="Calibri"/>
              </a:rPr>
              <a:t> </a:t>
            </a:r>
            <a:r>
              <a:rPr sz="2400" spc="-5" dirty="0">
                <a:latin typeface="Calibri"/>
                <a:cs typeface="Calibri"/>
              </a:rPr>
              <a:t>These </a:t>
            </a:r>
            <a:r>
              <a:rPr sz="2400" dirty="0">
                <a:latin typeface="Calibri"/>
                <a:cs typeface="Calibri"/>
              </a:rPr>
              <a:t> </a:t>
            </a:r>
            <a:r>
              <a:rPr sz="2400" spc="-10" dirty="0">
                <a:latin typeface="Calibri"/>
                <a:cs typeface="Calibri"/>
              </a:rPr>
              <a:t>vascular alterations </a:t>
            </a:r>
            <a:r>
              <a:rPr sz="2400" spc="-5" dirty="0">
                <a:latin typeface="Calibri"/>
                <a:cs typeface="Calibri"/>
              </a:rPr>
              <a:t>result </a:t>
            </a:r>
            <a:r>
              <a:rPr sz="2400" dirty="0">
                <a:latin typeface="Calibri"/>
                <a:cs typeface="Calibri"/>
              </a:rPr>
              <a:t>in </a:t>
            </a:r>
            <a:r>
              <a:rPr sz="2400" spc="-5" dirty="0">
                <a:latin typeface="Calibri"/>
                <a:cs typeface="Calibri"/>
              </a:rPr>
              <a:t>numerous changes </a:t>
            </a:r>
            <a:r>
              <a:rPr sz="2400" dirty="0">
                <a:latin typeface="Calibri"/>
                <a:cs typeface="Calibri"/>
              </a:rPr>
              <a:t>in the </a:t>
            </a:r>
            <a:r>
              <a:rPr sz="2400" spc="-5" dirty="0">
                <a:latin typeface="Calibri"/>
                <a:cs typeface="Calibri"/>
              </a:rPr>
              <a:t>skin, </a:t>
            </a:r>
            <a:r>
              <a:rPr sz="2400" dirty="0">
                <a:latin typeface="Calibri"/>
                <a:cs typeface="Calibri"/>
              </a:rPr>
              <a:t>which </a:t>
            </a:r>
            <a:r>
              <a:rPr sz="2400" spc="-10" dirty="0">
                <a:latin typeface="Calibri"/>
                <a:cs typeface="Calibri"/>
              </a:rPr>
              <a:t>are </a:t>
            </a:r>
            <a:r>
              <a:rPr sz="2400" dirty="0">
                <a:latin typeface="Calibri"/>
                <a:cs typeface="Calibri"/>
              </a:rPr>
              <a:t>described </a:t>
            </a:r>
            <a:r>
              <a:rPr sz="2400" spc="-530" dirty="0">
                <a:latin typeface="Calibri"/>
                <a:cs typeface="Calibri"/>
              </a:rPr>
              <a:t> </a:t>
            </a:r>
            <a:r>
              <a:rPr sz="2400" dirty="0">
                <a:latin typeface="Calibri"/>
                <a:cs typeface="Calibri"/>
              </a:rPr>
              <a:t>in</a:t>
            </a:r>
            <a:r>
              <a:rPr sz="2400" spc="-5" dirty="0">
                <a:latin typeface="Calibri"/>
                <a:cs typeface="Calibri"/>
              </a:rPr>
              <a:t> </a:t>
            </a:r>
            <a:r>
              <a:rPr sz="2400" dirty="0">
                <a:latin typeface="Calibri"/>
                <a:cs typeface="Calibri"/>
              </a:rPr>
              <a:t>the</a:t>
            </a:r>
            <a:r>
              <a:rPr sz="2400" spc="-5" dirty="0">
                <a:latin typeface="Calibri"/>
                <a:cs typeface="Calibri"/>
              </a:rPr>
              <a:t> </a:t>
            </a:r>
            <a:r>
              <a:rPr sz="2400" spc="-10" dirty="0">
                <a:latin typeface="Calibri"/>
                <a:cs typeface="Calibri"/>
              </a:rPr>
              <a:t>following</a:t>
            </a:r>
            <a:r>
              <a:rPr sz="2400" dirty="0">
                <a:latin typeface="Calibri"/>
                <a:cs typeface="Calibri"/>
              </a:rPr>
              <a:t> sections and </a:t>
            </a:r>
            <a:r>
              <a:rPr sz="2400" spc="-5" dirty="0">
                <a:latin typeface="Calibri"/>
                <a:cs typeface="Calibri"/>
              </a:rPr>
              <a:t>usually</a:t>
            </a:r>
            <a:r>
              <a:rPr sz="2400" spc="-15" dirty="0">
                <a:latin typeface="Calibri"/>
                <a:cs typeface="Calibri"/>
              </a:rPr>
              <a:t> </a:t>
            </a:r>
            <a:r>
              <a:rPr sz="2400" spc="-10" dirty="0">
                <a:latin typeface="Calibri"/>
                <a:cs typeface="Calibri"/>
              </a:rPr>
              <a:t>regress</a:t>
            </a:r>
            <a:r>
              <a:rPr sz="2400" spc="5" dirty="0">
                <a:latin typeface="Calibri"/>
                <a:cs typeface="Calibri"/>
              </a:rPr>
              <a:t> </a:t>
            </a:r>
            <a:r>
              <a:rPr sz="2400" spc="-5" dirty="0">
                <a:latin typeface="Calibri"/>
                <a:cs typeface="Calibri"/>
              </a:rPr>
              <a:t>postpartum</a:t>
            </a:r>
            <a:endParaRPr sz="2400">
              <a:latin typeface="Calibri"/>
              <a:cs typeface="Calibri"/>
            </a:endParaRPr>
          </a:p>
        </p:txBody>
      </p:sp>
      <p:sp>
        <p:nvSpPr>
          <p:cNvPr id="3" name="object 3"/>
          <p:cNvSpPr txBox="1"/>
          <p:nvPr/>
        </p:nvSpPr>
        <p:spPr>
          <a:xfrm>
            <a:off x="609600" y="2782823"/>
            <a:ext cx="4963795" cy="3469004"/>
          </a:xfrm>
          <a:prstGeom prst="rect">
            <a:avLst/>
          </a:prstGeom>
          <a:ln w="9525">
            <a:solidFill>
              <a:srgbClr val="4471C4"/>
            </a:solidFill>
          </a:ln>
        </p:spPr>
        <p:txBody>
          <a:bodyPr vert="horz" wrap="square" lIns="0" tIns="0" rIns="0" bIns="0" rtlCol="0">
            <a:spAutoFit/>
          </a:bodyPr>
          <a:lstStyle/>
          <a:p>
            <a:pPr marL="91440">
              <a:lnSpc>
                <a:spcPts val="3075"/>
              </a:lnSpc>
            </a:pPr>
            <a:r>
              <a:rPr sz="2800" b="1" spc="-5" dirty="0">
                <a:solidFill>
                  <a:srgbClr val="6F2F9F"/>
                </a:solidFill>
                <a:latin typeface="Calibri"/>
                <a:cs typeface="Calibri"/>
              </a:rPr>
              <a:t>1)</a:t>
            </a:r>
            <a:r>
              <a:rPr sz="2800" b="1" dirty="0">
                <a:solidFill>
                  <a:srgbClr val="6F2F9F"/>
                </a:solidFill>
                <a:latin typeface="Calibri"/>
                <a:cs typeface="Calibri"/>
              </a:rPr>
              <a:t> </a:t>
            </a:r>
            <a:r>
              <a:rPr sz="2800" b="1" spc="-25" dirty="0">
                <a:solidFill>
                  <a:srgbClr val="6F2F9F"/>
                </a:solidFill>
                <a:latin typeface="Calibri"/>
                <a:cs typeface="Calibri"/>
              </a:rPr>
              <a:t>Vascular</a:t>
            </a:r>
            <a:r>
              <a:rPr sz="2800" b="1" dirty="0">
                <a:solidFill>
                  <a:srgbClr val="6F2F9F"/>
                </a:solidFill>
                <a:latin typeface="Calibri"/>
                <a:cs typeface="Calibri"/>
              </a:rPr>
              <a:t> </a:t>
            </a:r>
            <a:r>
              <a:rPr sz="2800" b="1" spc="-10" dirty="0">
                <a:solidFill>
                  <a:srgbClr val="6F2F9F"/>
                </a:solidFill>
                <a:latin typeface="Calibri"/>
                <a:cs typeface="Calibri"/>
              </a:rPr>
              <a:t>spiders:</a:t>
            </a:r>
            <a:endParaRPr sz="2800">
              <a:latin typeface="Calibri"/>
              <a:cs typeface="Calibri"/>
            </a:endParaRPr>
          </a:p>
          <a:p>
            <a:pPr marL="91440" marR="127635">
              <a:lnSpc>
                <a:spcPct val="90000"/>
              </a:lnSpc>
              <a:spcBef>
                <a:spcPts val="155"/>
              </a:spcBef>
              <a:tabLst>
                <a:tab pos="2787015" algn="l"/>
              </a:tabLst>
            </a:pPr>
            <a:r>
              <a:rPr sz="2400" b="1" spc="-10" dirty="0">
                <a:latin typeface="Calibri"/>
                <a:cs typeface="Calibri"/>
              </a:rPr>
              <a:t>Course</a:t>
            </a:r>
            <a:r>
              <a:rPr sz="2400" b="1" dirty="0">
                <a:latin typeface="Calibri"/>
                <a:cs typeface="Calibri"/>
              </a:rPr>
              <a:t> in</a:t>
            </a:r>
            <a:r>
              <a:rPr sz="2400" b="1" spc="5" dirty="0">
                <a:latin typeface="Calibri"/>
                <a:cs typeface="Calibri"/>
              </a:rPr>
              <a:t> </a:t>
            </a:r>
            <a:r>
              <a:rPr sz="2400" b="1" spc="-10" dirty="0">
                <a:latin typeface="Calibri"/>
                <a:cs typeface="Calibri"/>
              </a:rPr>
              <a:t>pregnancy	</a:t>
            </a:r>
            <a:r>
              <a:rPr sz="2400" spc="10" dirty="0">
                <a:latin typeface="Calibri"/>
                <a:cs typeface="Calibri"/>
              </a:rPr>
              <a:t>(</a:t>
            </a:r>
            <a:r>
              <a:rPr sz="2400" b="1" spc="10" dirty="0">
                <a:latin typeface="Calibri"/>
                <a:cs typeface="Calibri"/>
              </a:rPr>
              <a:t>eg, </a:t>
            </a:r>
            <a:r>
              <a:rPr sz="2400" b="1" spc="-5" dirty="0">
                <a:latin typeface="Calibri"/>
                <a:cs typeface="Calibri"/>
              </a:rPr>
              <a:t>spider </a:t>
            </a:r>
            <a:r>
              <a:rPr sz="2400" b="1" dirty="0">
                <a:latin typeface="Calibri"/>
                <a:cs typeface="Calibri"/>
              </a:rPr>
              <a:t> angiomas, </a:t>
            </a:r>
            <a:r>
              <a:rPr sz="2400" b="1" spc="-5" dirty="0">
                <a:latin typeface="Calibri"/>
                <a:cs typeface="Calibri"/>
              </a:rPr>
              <a:t>nevi </a:t>
            </a:r>
            <a:r>
              <a:rPr sz="2400" b="1" spc="-10" dirty="0">
                <a:latin typeface="Calibri"/>
                <a:cs typeface="Calibri"/>
              </a:rPr>
              <a:t>aranei, </a:t>
            </a:r>
            <a:r>
              <a:rPr sz="2400" b="1" dirty="0">
                <a:latin typeface="Calibri"/>
                <a:cs typeface="Calibri"/>
              </a:rPr>
              <a:t>spider </a:t>
            </a:r>
            <a:r>
              <a:rPr sz="2400" b="1" spc="-5" dirty="0">
                <a:latin typeface="Calibri"/>
                <a:cs typeface="Calibri"/>
              </a:rPr>
              <a:t>nevi, </a:t>
            </a:r>
            <a:r>
              <a:rPr sz="2400" b="1" dirty="0">
                <a:latin typeface="Calibri"/>
                <a:cs typeface="Calibri"/>
              </a:rPr>
              <a:t> </a:t>
            </a:r>
            <a:r>
              <a:rPr sz="2400" b="1" spc="-10" dirty="0">
                <a:latin typeface="Calibri"/>
                <a:cs typeface="Calibri"/>
              </a:rPr>
              <a:t>arterial </a:t>
            </a:r>
            <a:r>
              <a:rPr sz="2400" b="1" spc="-5" dirty="0">
                <a:latin typeface="Calibri"/>
                <a:cs typeface="Calibri"/>
              </a:rPr>
              <a:t>spiders, spider telangiectasia</a:t>
            </a:r>
            <a:r>
              <a:rPr sz="2400" spc="-5" dirty="0">
                <a:latin typeface="Calibri"/>
                <a:cs typeface="Calibri"/>
              </a:rPr>
              <a:t>) </a:t>
            </a:r>
            <a:r>
              <a:rPr sz="2400" spc="-530" dirty="0">
                <a:latin typeface="Calibri"/>
                <a:cs typeface="Calibri"/>
              </a:rPr>
              <a:t> </a:t>
            </a:r>
            <a:r>
              <a:rPr sz="2400" spc="-10" dirty="0">
                <a:latin typeface="Calibri"/>
                <a:cs typeface="Calibri"/>
              </a:rPr>
              <a:t>develop</a:t>
            </a:r>
            <a:r>
              <a:rPr sz="2400" dirty="0">
                <a:latin typeface="Calibri"/>
                <a:cs typeface="Calibri"/>
              </a:rPr>
              <a:t> in </a:t>
            </a:r>
            <a:r>
              <a:rPr sz="2400" spc="-15" dirty="0">
                <a:latin typeface="Calibri"/>
                <a:cs typeface="Calibri"/>
              </a:rPr>
              <a:t>approximately</a:t>
            </a:r>
            <a:r>
              <a:rPr sz="2400" spc="-30" dirty="0">
                <a:latin typeface="Calibri"/>
                <a:cs typeface="Calibri"/>
              </a:rPr>
              <a:t> </a:t>
            </a:r>
            <a:r>
              <a:rPr sz="2400" spc="-5" dirty="0">
                <a:latin typeface="Calibri"/>
                <a:cs typeface="Calibri"/>
              </a:rPr>
              <a:t>66</a:t>
            </a:r>
            <a:r>
              <a:rPr sz="2400" spc="-15" dirty="0">
                <a:latin typeface="Calibri"/>
                <a:cs typeface="Calibri"/>
              </a:rPr>
              <a:t> </a:t>
            </a:r>
            <a:r>
              <a:rPr sz="2400" dirty="0">
                <a:latin typeface="Calibri"/>
                <a:cs typeface="Calibri"/>
              </a:rPr>
              <a:t>% </a:t>
            </a:r>
            <a:r>
              <a:rPr sz="2400" spc="-5" dirty="0">
                <a:latin typeface="Calibri"/>
                <a:cs typeface="Calibri"/>
              </a:rPr>
              <a:t>of</a:t>
            </a:r>
            <a:endParaRPr sz="2400">
              <a:latin typeface="Calibri"/>
              <a:cs typeface="Calibri"/>
            </a:endParaRPr>
          </a:p>
          <a:p>
            <a:pPr marL="91440" marR="621030">
              <a:lnSpc>
                <a:spcPts val="2590"/>
              </a:lnSpc>
              <a:spcBef>
                <a:spcPts val="40"/>
              </a:spcBef>
            </a:pPr>
            <a:r>
              <a:rPr sz="2400" spc="-10" dirty="0">
                <a:latin typeface="Calibri"/>
                <a:cs typeface="Calibri"/>
              </a:rPr>
              <a:t>light-skinned </a:t>
            </a:r>
            <a:r>
              <a:rPr sz="2400" dirty="0">
                <a:latin typeface="Calibri"/>
                <a:cs typeface="Calibri"/>
              </a:rPr>
              <a:t>and </a:t>
            </a:r>
            <a:r>
              <a:rPr sz="2400" spc="-5" dirty="0">
                <a:latin typeface="Calibri"/>
                <a:cs typeface="Calibri"/>
              </a:rPr>
              <a:t>11 </a:t>
            </a:r>
            <a:r>
              <a:rPr sz="2400" dirty="0">
                <a:latin typeface="Calibri"/>
                <a:cs typeface="Calibri"/>
              </a:rPr>
              <a:t>% </a:t>
            </a:r>
            <a:r>
              <a:rPr sz="2400" spc="-5" dirty="0">
                <a:latin typeface="Calibri"/>
                <a:cs typeface="Calibri"/>
              </a:rPr>
              <a:t>of </a:t>
            </a:r>
            <a:r>
              <a:rPr sz="2400" dirty="0">
                <a:latin typeface="Calibri"/>
                <a:cs typeface="Calibri"/>
              </a:rPr>
              <a:t>dark- </a:t>
            </a:r>
            <a:r>
              <a:rPr sz="2400" spc="5" dirty="0">
                <a:latin typeface="Calibri"/>
                <a:cs typeface="Calibri"/>
              </a:rPr>
              <a:t> </a:t>
            </a:r>
            <a:r>
              <a:rPr sz="2400" spc="-5" dirty="0">
                <a:latin typeface="Calibri"/>
                <a:cs typeface="Calibri"/>
              </a:rPr>
              <a:t>skinned</a:t>
            </a:r>
            <a:r>
              <a:rPr sz="2400" spc="-30" dirty="0">
                <a:latin typeface="Calibri"/>
                <a:cs typeface="Calibri"/>
              </a:rPr>
              <a:t> </a:t>
            </a:r>
            <a:r>
              <a:rPr sz="2400" spc="-10" dirty="0">
                <a:latin typeface="Calibri"/>
                <a:cs typeface="Calibri"/>
              </a:rPr>
              <a:t>pregnant</a:t>
            </a:r>
            <a:r>
              <a:rPr sz="2400" spc="-20" dirty="0">
                <a:latin typeface="Calibri"/>
                <a:cs typeface="Calibri"/>
              </a:rPr>
              <a:t> </a:t>
            </a:r>
            <a:r>
              <a:rPr sz="2400" spc="-5" dirty="0">
                <a:latin typeface="Calibri"/>
                <a:cs typeface="Calibri"/>
              </a:rPr>
              <a:t>people, </a:t>
            </a:r>
            <a:r>
              <a:rPr sz="2400" i="1" spc="-5" dirty="0">
                <a:latin typeface="Calibri"/>
                <a:cs typeface="Calibri"/>
              </a:rPr>
              <a:t>typically</a:t>
            </a:r>
            <a:endParaRPr sz="2400">
              <a:latin typeface="Calibri"/>
              <a:cs typeface="Calibri"/>
            </a:endParaRPr>
          </a:p>
          <a:p>
            <a:pPr marL="91440" marR="894715">
              <a:lnSpc>
                <a:spcPts val="2590"/>
              </a:lnSpc>
              <a:spcBef>
                <a:spcPts val="10"/>
              </a:spcBef>
            </a:pPr>
            <a:r>
              <a:rPr sz="2400" b="1" spc="-5" dirty="0">
                <a:solidFill>
                  <a:srgbClr val="006FC0"/>
                </a:solidFill>
                <a:latin typeface="Calibri"/>
                <a:cs typeface="Calibri"/>
              </a:rPr>
              <a:t>appearing</a:t>
            </a:r>
            <a:r>
              <a:rPr sz="2400" b="1" spc="-20" dirty="0">
                <a:solidFill>
                  <a:srgbClr val="006FC0"/>
                </a:solidFill>
                <a:latin typeface="Calibri"/>
                <a:cs typeface="Calibri"/>
              </a:rPr>
              <a:t> </a:t>
            </a:r>
            <a:r>
              <a:rPr sz="2400" b="1" dirty="0">
                <a:solidFill>
                  <a:srgbClr val="006FC0"/>
                </a:solidFill>
                <a:latin typeface="Calibri"/>
                <a:cs typeface="Calibri"/>
              </a:rPr>
              <a:t>in</a:t>
            </a:r>
            <a:r>
              <a:rPr sz="2400" b="1" spc="-25" dirty="0">
                <a:solidFill>
                  <a:srgbClr val="006FC0"/>
                </a:solidFill>
                <a:latin typeface="Calibri"/>
                <a:cs typeface="Calibri"/>
              </a:rPr>
              <a:t> </a:t>
            </a:r>
            <a:r>
              <a:rPr sz="2400" b="1" spc="-5" dirty="0">
                <a:solidFill>
                  <a:srgbClr val="006FC0"/>
                </a:solidFill>
                <a:latin typeface="Calibri"/>
                <a:cs typeface="Calibri"/>
              </a:rPr>
              <a:t>the </a:t>
            </a:r>
            <a:r>
              <a:rPr sz="2400" b="1" dirty="0">
                <a:solidFill>
                  <a:srgbClr val="006FC0"/>
                </a:solidFill>
                <a:latin typeface="Calibri"/>
                <a:cs typeface="Calibri"/>
              </a:rPr>
              <a:t>second</a:t>
            </a:r>
            <a:r>
              <a:rPr sz="2400" b="1" spc="-35" dirty="0">
                <a:solidFill>
                  <a:srgbClr val="006FC0"/>
                </a:solidFill>
                <a:latin typeface="Calibri"/>
                <a:cs typeface="Calibri"/>
              </a:rPr>
              <a:t> </a:t>
            </a:r>
            <a:r>
              <a:rPr sz="2400" b="1" spc="-15" dirty="0">
                <a:solidFill>
                  <a:srgbClr val="006FC0"/>
                </a:solidFill>
                <a:latin typeface="Calibri"/>
                <a:cs typeface="Calibri"/>
              </a:rPr>
              <a:t>to</a:t>
            </a:r>
            <a:r>
              <a:rPr sz="2400" b="1" spc="-10" dirty="0">
                <a:solidFill>
                  <a:srgbClr val="006FC0"/>
                </a:solidFill>
                <a:latin typeface="Calibri"/>
                <a:cs typeface="Calibri"/>
              </a:rPr>
              <a:t> fifth </a:t>
            </a:r>
            <a:r>
              <a:rPr sz="2400" b="1" spc="-530" dirty="0">
                <a:solidFill>
                  <a:srgbClr val="006FC0"/>
                </a:solidFill>
                <a:latin typeface="Calibri"/>
                <a:cs typeface="Calibri"/>
              </a:rPr>
              <a:t> </a:t>
            </a:r>
            <a:r>
              <a:rPr sz="2400" b="1" spc="-10" dirty="0">
                <a:solidFill>
                  <a:srgbClr val="006FC0"/>
                </a:solidFill>
                <a:latin typeface="Calibri"/>
                <a:cs typeface="Calibri"/>
              </a:rPr>
              <a:t>month</a:t>
            </a:r>
            <a:r>
              <a:rPr sz="2400" b="1" spc="-15" dirty="0">
                <a:solidFill>
                  <a:srgbClr val="006FC0"/>
                </a:solidFill>
                <a:latin typeface="Calibri"/>
                <a:cs typeface="Calibri"/>
              </a:rPr>
              <a:t> </a:t>
            </a:r>
            <a:r>
              <a:rPr sz="2400" b="1" dirty="0">
                <a:solidFill>
                  <a:srgbClr val="006FC0"/>
                </a:solidFill>
                <a:latin typeface="Calibri"/>
                <a:cs typeface="Calibri"/>
              </a:rPr>
              <a:t>of </a:t>
            </a:r>
            <a:r>
              <a:rPr sz="2400" b="1" spc="-10" dirty="0">
                <a:solidFill>
                  <a:srgbClr val="006FC0"/>
                </a:solidFill>
                <a:latin typeface="Calibri"/>
                <a:cs typeface="Calibri"/>
              </a:rPr>
              <a:t>pregnancy</a:t>
            </a:r>
            <a:endParaRPr sz="2400">
              <a:latin typeface="Calibri"/>
              <a:cs typeface="Calibri"/>
            </a:endParaRPr>
          </a:p>
        </p:txBody>
      </p:sp>
      <p:sp>
        <p:nvSpPr>
          <p:cNvPr id="4" name="object 4"/>
          <p:cNvSpPr txBox="1"/>
          <p:nvPr/>
        </p:nvSpPr>
        <p:spPr>
          <a:xfrm>
            <a:off x="5731764" y="2773679"/>
            <a:ext cx="6047740" cy="3477895"/>
          </a:xfrm>
          <a:prstGeom prst="rect">
            <a:avLst/>
          </a:prstGeom>
          <a:ln w="9525">
            <a:solidFill>
              <a:srgbClr val="4471C4"/>
            </a:solidFill>
          </a:ln>
        </p:spPr>
        <p:txBody>
          <a:bodyPr vert="horz" wrap="square" lIns="0" tIns="22225" rIns="0" bIns="0" rtlCol="0">
            <a:spAutoFit/>
          </a:bodyPr>
          <a:lstStyle/>
          <a:p>
            <a:pPr marL="91440">
              <a:lnSpc>
                <a:spcPct val="100000"/>
              </a:lnSpc>
              <a:spcBef>
                <a:spcPts val="175"/>
              </a:spcBef>
            </a:pPr>
            <a:r>
              <a:rPr sz="2800" b="1" spc="-10" dirty="0">
                <a:latin typeface="Calibri"/>
                <a:cs typeface="Calibri"/>
              </a:rPr>
              <a:t>Clinical</a:t>
            </a:r>
            <a:r>
              <a:rPr sz="2800" b="1" dirty="0">
                <a:latin typeface="Calibri"/>
                <a:cs typeface="Calibri"/>
              </a:rPr>
              <a:t> </a:t>
            </a:r>
            <a:r>
              <a:rPr sz="2800" b="1" spc="-10" dirty="0">
                <a:latin typeface="Calibri"/>
                <a:cs typeface="Calibri"/>
              </a:rPr>
              <a:t>findings:</a:t>
            </a:r>
            <a:endParaRPr sz="2800">
              <a:latin typeface="Calibri"/>
              <a:cs typeface="Calibri"/>
            </a:endParaRPr>
          </a:p>
          <a:p>
            <a:pPr marL="91440" marR="173355">
              <a:lnSpc>
                <a:spcPct val="100000"/>
              </a:lnSpc>
              <a:spcBef>
                <a:spcPts val="30"/>
              </a:spcBef>
            </a:pPr>
            <a:r>
              <a:rPr sz="2400" spc="-10" dirty="0">
                <a:latin typeface="Calibri"/>
                <a:cs typeface="Calibri"/>
              </a:rPr>
              <a:t>They are most common around </a:t>
            </a:r>
            <a:r>
              <a:rPr sz="2400" dirty="0">
                <a:latin typeface="Calibri"/>
                <a:cs typeface="Calibri"/>
              </a:rPr>
              <a:t>the </a:t>
            </a:r>
            <a:r>
              <a:rPr sz="2400" spc="-10" dirty="0">
                <a:latin typeface="Calibri"/>
                <a:cs typeface="Calibri"/>
              </a:rPr>
              <a:t>eyes </a:t>
            </a:r>
            <a:r>
              <a:rPr sz="2400" dirty="0">
                <a:latin typeface="Calibri"/>
                <a:cs typeface="Calibri"/>
              </a:rPr>
              <a:t>and </a:t>
            </a:r>
            <a:r>
              <a:rPr sz="2400" spc="5" dirty="0">
                <a:latin typeface="Calibri"/>
                <a:cs typeface="Calibri"/>
              </a:rPr>
              <a:t> </a:t>
            </a:r>
            <a:r>
              <a:rPr sz="2400" spc="-5" dirty="0">
                <a:latin typeface="Calibri"/>
                <a:cs typeface="Calibri"/>
              </a:rPr>
              <a:t>occur almost </a:t>
            </a:r>
            <a:r>
              <a:rPr sz="2400" spc="-10" dirty="0">
                <a:latin typeface="Calibri"/>
                <a:cs typeface="Calibri"/>
              </a:rPr>
              <a:t>exclusively </a:t>
            </a:r>
            <a:r>
              <a:rPr sz="2400" dirty="0">
                <a:latin typeface="Calibri"/>
                <a:cs typeface="Calibri"/>
              </a:rPr>
              <a:t>in </a:t>
            </a:r>
            <a:r>
              <a:rPr sz="2400" spc="-10" dirty="0">
                <a:latin typeface="Calibri"/>
                <a:cs typeface="Calibri"/>
              </a:rPr>
              <a:t>areas </a:t>
            </a:r>
            <a:r>
              <a:rPr sz="2400" b="1" spc="-10" dirty="0">
                <a:latin typeface="Calibri"/>
                <a:cs typeface="Calibri"/>
              </a:rPr>
              <a:t>drained by </a:t>
            </a:r>
            <a:r>
              <a:rPr sz="2400" b="1" spc="-5" dirty="0">
                <a:latin typeface="Calibri"/>
                <a:cs typeface="Calibri"/>
              </a:rPr>
              <a:t> the superior </a:t>
            </a:r>
            <a:r>
              <a:rPr sz="2400" b="1" spc="-10" dirty="0">
                <a:latin typeface="Calibri"/>
                <a:cs typeface="Calibri"/>
              </a:rPr>
              <a:t>vena </a:t>
            </a:r>
            <a:r>
              <a:rPr sz="2400" b="1" spc="-15" dirty="0">
                <a:latin typeface="Calibri"/>
                <a:cs typeface="Calibri"/>
              </a:rPr>
              <a:t>cava</a:t>
            </a:r>
            <a:r>
              <a:rPr sz="2400" b="1" i="1" spc="-15" dirty="0">
                <a:latin typeface="Calibri"/>
                <a:cs typeface="Calibri"/>
              </a:rPr>
              <a:t>: </a:t>
            </a:r>
            <a:r>
              <a:rPr sz="2400" spc="-5" dirty="0">
                <a:latin typeface="Calibri"/>
                <a:cs typeface="Calibri"/>
              </a:rPr>
              <a:t>neck, </a:t>
            </a:r>
            <a:r>
              <a:rPr sz="2400" spc="-10" dirty="0">
                <a:latin typeface="Calibri"/>
                <a:cs typeface="Calibri"/>
              </a:rPr>
              <a:t>face, </a:t>
            </a:r>
            <a:r>
              <a:rPr sz="2400" spc="-5" dirty="0">
                <a:latin typeface="Calibri"/>
                <a:cs typeface="Calibri"/>
              </a:rPr>
              <a:t>upper </a:t>
            </a:r>
            <a:r>
              <a:rPr sz="2400" dirty="0">
                <a:latin typeface="Calibri"/>
                <a:cs typeface="Calibri"/>
              </a:rPr>
              <a:t> </a:t>
            </a:r>
            <a:r>
              <a:rPr sz="2400" spc="-5" dirty="0">
                <a:latin typeface="Calibri"/>
                <a:cs typeface="Calibri"/>
              </a:rPr>
              <a:t>chest, </a:t>
            </a:r>
            <a:r>
              <a:rPr sz="2400" dirty="0">
                <a:latin typeface="Calibri"/>
                <a:cs typeface="Calibri"/>
              </a:rPr>
              <a:t>arms, and </a:t>
            </a:r>
            <a:r>
              <a:rPr sz="2400" spc="-5" dirty="0">
                <a:latin typeface="Calibri"/>
                <a:cs typeface="Calibri"/>
              </a:rPr>
              <a:t>hands. </a:t>
            </a:r>
            <a:r>
              <a:rPr sz="2400" spc="-10" dirty="0">
                <a:latin typeface="Calibri"/>
                <a:cs typeface="Calibri"/>
              </a:rPr>
              <a:t>Lesions </a:t>
            </a:r>
            <a:r>
              <a:rPr sz="2400" dirty="0">
                <a:latin typeface="Calibri"/>
                <a:cs typeface="Calibri"/>
              </a:rPr>
              <a:t>in a </a:t>
            </a:r>
            <a:r>
              <a:rPr sz="2400" spc="5" dirty="0">
                <a:latin typeface="Calibri"/>
                <a:cs typeface="Calibri"/>
              </a:rPr>
              <a:t> </a:t>
            </a:r>
            <a:r>
              <a:rPr sz="2400" spc="-10" dirty="0">
                <a:latin typeface="Calibri"/>
                <a:cs typeface="Calibri"/>
              </a:rPr>
              <a:t>dermatomal </a:t>
            </a:r>
            <a:r>
              <a:rPr sz="2400" spc="-5" dirty="0">
                <a:latin typeface="Calibri"/>
                <a:cs typeface="Calibri"/>
              </a:rPr>
              <a:t>distribution, termed </a:t>
            </a:r>
            <a:r>
              <a:rPr sz="2400" spc="-15" dirty="0">
                <a:latin typeface="Calibri"/>
                <a:cs typeface="Calibri"/>
              </a:rPr>
              <a:t>unilateral </a:t>
            </a:r>
            <a:r>
              <a:rPr sz="2400" spc="-10" dirty="0">
                <a:latin typeface="Calibri"/>
                <a:cs typeface="Calibri"/>
              </a:rPr>
              <a:t> nevoid </a:t>
            </a:r>
            <a:r>
              <a:rPr sz="2400" spc="-5" dirty="0">
                <a:latin typeface="Calibri"/>
                <a:cs typeface="Calibri"/>
              </a:rPr>
              <a:t>telangiectasia or </a:t>
            </a:r>
            <a:r>
              <a:rPr sz="2400" spc="-15" dirty="0">
                <a:latin typeface="Calibri"/>
                <a:cs typeface="Calibri"/>
              </a:rPr>
              <a:t>unilateral </a:t>
            </a:r>
            <a:r>
              <a:rPr sz="2400" spc="-5" dirty="0">
                <a:latin typeface="Calibri"/>
                <a:cs typeface="Calibri"/>
              </a:rPr>
              <a:t>dermatomal </a:t>
            </a:r>
            <a:r>
              <a:rPr sz="2400" spc="-530" dirty="0">
                <a:latin typeface="Calibri"/>
                <a:cs typeface="Calibri"/>
              </a:rPr>
              <a:t> </a:t>
            </a:r>
            <a:r>
              <a:rPr sz="2400" spc="-5" dirty="0">
                <a:latin typeface="Calibri"/>
                <a:cs typeface="Calibri"/>
              </a:rPr>
              <a:t>superficial telangiectasia, </a:t>
            </a:r>
            <a:r>
              <a:rPr sz="2400" spc="-20" dirty="0">
                <a:latin typeface="Calibri"/>
                <a:cs typeface="Calibri"/>
              </a:rPr>
              <a:t>may </a:t>
            </a:r>
            <a:r>
              <a:rPr sz="2400" dirty="0">
                <a:latin typeface="Calibri"/>
                <a:cs typeface="Calibri"/>
              </a:rPr>
              <a:t>appear </a:t>
            </a:r>
            <a:r>
              <a:rPr sz="2400" spc="-5" dirty="0">
                <a:latin typeface="Calibri"/>
                <a:cs typeface="Calibri"/>
              </a:rPr>
              <a:t>during </a:t>
            </a:r>
            <a:r>
              <a:rPr sz="2400" dirty="0">
                <a:latin typeface="Calibri"/>
                <a:cs typeface="Calibri"/>
              </a:rPr>
              <a:t> </a:t>
            </a:r>
            <a:r>
              <a:rPr sz="2400" spc="-20" dirty="0">
                <a:latin typeface="Calibri"/>
                <a:cs typeface="Calibri"/>
              </a:rPr>
              <a:t>pregnancy, </a:t>
            </a:r>
            <a:r>
              <a:rPr sz="2400" dirty="0">
                <a:latin typeface="Calibri"/>
                <a:cs typeface="Calibri"/>
              </a:rPr>
              <a:t>as</a:t>
            </a:r>
            <a:r>
              <a:rPr sz="2400" spc="-5" dirty="0">
                <a:latin typeface="Calibri"/>
                <a:cs typeface="Calibri"/>
              </a:rPr>
              <a:t> </a:t>
            </a:r>
            <a:r>
              <a:rPr sz="2400" spc="-10" dirty="0">
                <a:latin typeface="Calibri"/>
                <a:cs typeface="Calibri"/>
              </a:rPr>
              <a:t>well</a:t>
            </a:r>
            <a:endParaRPr sz="2400">
              <a:latin typeface="Calibri"/>
              <a:cs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45947" y="3528059"/>
            <a:ext cx="7183120" cy="2318385"/>
          </a:xfrm>
          <a:prstGeom prst="rect">
            <a:avLst/>
          </a:prstGeom>
          <a:ln w="9525">
            <a:solidFill>
              <a:srgbClr val="4471C4"/>
            </a:solidFill>
          </a:ln>
        </p:spPr>
        <p:txBody>
          <a:bodyPr vert="horz" wrap="square" lIns="0" tIns="3175" rIns="0" bIns="0" rtlCol="0">
            <a:spAutoFit/>
          </a:bodyPr>
          <a:lstStyle/>
          <a:p>
            <a:pPr>
              <a:lnSpc>
                <a:spcPct val="100000"/>
              </a:lnSpc>
              <a:spcBef>
                <a:spcPts val="25"/>
              </a:spcBef>
            </a:pPr>
            <a:endParaRPr sz="1900">
              <a:latin typeface="Times New Roman"/>
              <a:cs typeface="Times New Roman"/>
            </a:endParaRPr>
          </a:p>
          <a:p>
            <a:pPr marL="90805">
              <a:lnSpc>
                <a:spcPts val="2735"/>
              </a:lnSpc>
            </a:pPr>
            <a:r>
              <a:rPr sz="2400" b="1" spc="-5" dirty="0">
                <a:solidFill>
                  <a:srgbClr val="6F2F9F"/>
                </a:solidFill>
                <a:latin typeface="Calibri"/>
                <a:cs typeface="Calibri"/>
              </a:rPr>
              <a:t>2)</a:t>
            </a:r>
            <a:r>
              <a:rPr sz="2400" b="1" spc="-50" dirty="0">
                <a:solidFill>
                  <a:srgbClr val="6F2F9F"/>
                </a:solidFill>
                <a:latin typeface="Calibri"/>
                <a:cs typeface="Calibri"/>
              </a:rPr>
              <a:t> </a:t>
            </a:r>
            <a:r>
              <a:rPr sz="2400" b="1" spc="-10" dirty="0">
                <a:solidFill>
                  <a:srgbClr val="6F2F9F"/>
                </a:solidFill>
                <a:latin typeface="Calibri"/>
                <a:cs typeface="Calibri"/>
              </a:rPr>
              <a:t>Palmar</a:t>
            </a:r>
            <a:r>
              <a:rPr sz="2400" b="1" spc="-45" dirty="0">
                <a:solidFill>
                  <a:srgbClr val="6F2F9F"/>
                </a:solidFill>
                <a:latin typeface="Calibri"/>
                <a:cs typeface="Calibri"/>
              </a:rPr>
              <a:t> </a:t>
            </a:r>
            <a:r>
              <a:rPr sz="2400" b="1" dirty="0">
                <a:solidFill>
                  <a:srgbClr val="6F2F9F"/>
                </a:solidFill>
                <a:latin typeface="Calibri"/>
                <a:cs typeface="Calibri"/>
              </a:rPr>
              <a:t>erythema:</a:t>
            </a:r>
            <a:endParaRPr sz="2400">
              <a:latin typeface="Calibri"/>
              <a:cs typeface="Calibri"/>
            </a:endParaRPr>
          </a:p>
          <a:p>
            <a:pPr marL="90805" marR="180340">
              <a:lnSpc>
                <a:spcPct val="90000"/>
              </a:lnSpc>
              <a:spcBef>
                <a:spcPts val="145"/>
              </a:spcBef>
            </a:pPr>
            <a:r>
              <a:rPr sz="2400" spc="-10" dirty="0">
                <a:latin typeface="Calibri"/>
                <a:cs typeface="Calibri"/>
              </a:rPr>
              <a:t>Palmar </a:t>
            </a:r>
            <a:r>
              <a:rPr sz="2400" dirty="0">
                <a:latin typeface="Calibri"/>
                <a:cs typeface="Calibri"/>
              </a:rPr>
              <a:t>erythema is </a:t>
            </a:r>
            <a:r>
              <a:rPr sz="2400" spc="-5" dirty="0">
                <a:latin typeface="Calibri"/>
                <a:cs typeface="Calibri"/>
              </a:rPr>
              <a:t>observed </a:t>
            </a:r>
            <a:r>
              <a:rPr sz="2400" dirty="0">
                <a:latin typeface="Calibri"/>
                <a:cs typeface="Calibri"/>
              </a:rPr>
              <a:t>in </a:t>
            </a:r>
            <a:r>
              <a:rPr sz="2400" spc="-15" dirty="0">
                <a:latin typeface="Calibri"/>
                <a:cs typeface="Calibri"/>
              </a:rPr>
              <a:t>approximately </a:t>
            </a:r>
            <a:r>
              <a:rPr sz="2400" spc="-5" dirty="0">
                <a:latin typeface="Calibri"/>
                <a:cs typeface="Calibri"/>
              </a:rPr>
              <a:t>66 </a:t>
            </a:r>
            <a:r>
              <a:rPr sz="2400" dirty="0">
                <a:latin typeface="Calibri"/>
                <a:cs typeface="Calibri"/>
              </a:rPr>
              <a:t>% </a:t>
            </a:r>
            <a:r>
              <a:rPr sz="2400" spc="-5" dirty="0">
                <a:latin typeface="Calibri"/>
                <a:cs typeface="Calibri"/>
              </a:rPr>
              <a:t>of </a:t>
            </a:r>
            <a:r>
              <a:rPr sz="2400" dirty="0">
                <a:latin typeface="Calibri"/>
                <a:cs typeface="Calibri"/>
              </a:rPr>
              <a:t> </a:t>
            </a:r>
            <a:r>
              <a:rPr sz="2400" spc="-5" dirty="0">
                <a:latin typeface="Calibri"/>
                <a:cs typeface="Calibri"/>
              </a:rPr>
              <a:t>light-skinned </a:t>
            </a:r>
            <a:r>
              <a:rPr sz="2400" dirty="0">
                <a:latin typeface="Calibri"/>
                <a:cs typeface="Calibri"/>
              </a:rPr>
              <a:t>and </a:t>
            </a:r>
            <a:r>
              <a:rPr sz="2400" spc="-5" dirty="0">
                <a:latin typeface="Calibri"/>
                <a:cs typeface="Calibri"/>
              </a:rPr>
              <a:t>33 </a:t>
            </a:r>
            <a:r>
              <a:rPr sz="2400" dirty="0">
                <a:latin typeface="Calibri"/>
                <a:cs typeface="Calibri"/>
              </a:rPr>
              <a:t>% </a:t>
            </a:r>
            <a:r>
              <a:rPr sz="2400" spc="-5" dirty="0">
                <a:latin typeface="Calibri"/>
                <a:cs typeface="Calibri"/>
              </a:rPr>
              <a:t>of dark-skinned </a:t>
            </a:r>
            <a:r>
              <a:rPr sz="2400" spc="-10" dirty="0">
                <a:latin typeface="Calibri"/>
                <a:cs typeface="Calibri"/>
              </a:rPr>
              <a:t>pregnant </a:t>
            </a:r>
            <a:r>
              <a:rPr sz="2400" spc="-5" dirty="0">
                <a:latin typeface="Calibri"/>
                <a:cs typeface="Calibri"/>
              </a:rPr>
              <a:t>people </a:t>
            </a:r>
            <a:r>
              <a:rPr sz="2400" spc="-530" dirty="0">
                <a:latin typeface="Calibri"/>
                <a:cs typeface="Calibri"/>
              </a:rPr>
              <a:t> </a:t>
            </a:r>
            <a:r>
              <a:rPr sz="2400" spc="-10" dirty="0">
                <a:latin typeface="Calibri"/>
                <a:cs typeface="Calibri"/>
              </a:rPr>
              <a:t>Palmar </a:t>
            </a:r>
            <a:r>
              <a:rPr sz="2400" dirty="0">
                <a:latin typeface="Calibri"/>
                <a:cs typeface="Calibri"/>
              </a:rPr>
              <a:t>erythema </a:t>
            </a:r>
            <a:r>
              <a:rPr sz="2400" spc="-10" dirty="0">
                <a:latin typeface="Calibri"/>
                <a:cs typeface="Calibri"/>
              </a:rPr>
              <a:t>occurs </a:t>
            </a:r>
            <a:r>
              <a:rPr sz="2400" dirty="0">
                <a:latin typeface="Calibri"/>
                <a:cs typeface="Calibri"/>
              </a:rPr>
              <a:t>in </a:t>
            </a:r>
            <a:r>
              <a:rPr sz="2400" spc="-15" dirty="0">
                <a:latin typeface="Calibri"/>
                <a:cs typeface="Calibri"/>
              </a:rPr>
              <a:t>two </a:t>
            </a:r>
            <a:r>
              <a:rPr sz="2400" spc="-5" dirty="0">
                <a:latin typeface="Calibri"/>
                <a:cs typeface="Calibri"/>
              </a:rPr>
              <a:t>distributions: </a:t>
            </a:r>
            <a:r>
              <a:rPr sz="2400" b="1" spc="-5" dirty="0">
                <a:latin typeface="Calibri"/>
                <a:cs typeface="Calibri"/>
              </a:rPr>
              <a:t>Limited </a:t>
            </a:r>
            <a:r>
              <a:rPr sz="2400" spc="-15" dirty="0">
                <a:latin typeface="Calibri"/>
                <a:cs typeface="Calibri"/>
              </a:rPr>
              <a:t>to </a:t>
            </a:r>
            <a:r>
              <a:rPr sz="2400" spc="-530" dirty="0">
                <a:latin typeface="Calibri"/>
                <a:cs typeface="Calibri"/>
              </a:rPr>
              <a:t> </a:t>
            </a:r>
            <a:r>
              <a:rPr sz="2400" dirty="0">
                <a:latin typeface="Calibri"/>
                <a:cs typeface="Calibri"/>
              </a:rPr>
              <a:t>the</a:t>
            </a:r>
            <a:r>
              <a:rPr sz="2400" spc="-10" dirty="0">
                <a:latin typeface="Calibri"/>
                <a:cs typeface="Calibri"/>
              </a:rPr>
              <a:t> </a:t>
            </a:r>
            <a:r>
              <a:rPr sz="2400" spc="-5" dirty="0">
                <a:latin typeface="Calibri"/>
                <a:cs typeface="Calibri"/>
              </a:rPr>
              <a:t>hypothenar</a:t>
            </a:r>
            <a:r>
              <a:rPr sz="2400" dirty="0">
                <a:latin typeface="Calibri"/>
                <a:cs typeface="Calibri"/>
              </a:rPr>
              <a:t> </a:t>
            </a:r>
            <a:r>
              <a:rPr sz="2400" spc="-10" dirty="0">
                <a:latin typeface="Calibri"/>
                <a:cs typeface="Calibri"/>
              </a:rPr>
              <a:t>and/or</a:t>
            </a:r>
            <a:r>
              <a:rPr sz="2400" spc="-25" dirty="0">
                <a:latin typeface="Calibri"/>
                <a:cs typeface="Calibri"/>
              </a:rPr>
              <a:t> </a:t>
            </a:r>
            <a:r>
              <a:rPr sz="2400" dirty="0">
                <a:latin typeface="Calibri"/>
                <a:cs typeface="Calibri"/>
              </a:rPr>
              <a:t>thenar</a:t>
            </a:r>
            <a:r>
              <a:rPr sz="2400" spc="-5" dirty="0">
                <a:latin typeface="Calibri"/>
                <a:cs typeface="Calibri"/>
              </a:rPr>
              <a:t> </a:t>
            </a:r>
            <a:r>
              <a:rPr sz="2400" dirty="0">
                <a:latin typeface="Calibri"/>
                <a:cs typeface="Calibri"/>
              </a:rPr>
              <a:t>eminence;</a:t>
            </a:r>
            <a:r>
              <a:rPr sz="2400" spc="-25" dirty="0">
                <a:latin typeface="Calibri"/>
                <a:cs typeface="Calibri"/>
              </a:rPr>
              <a:t> </a:t>
            </a:r>
            <a:r>
              <a:rPr sz="2400" spc="-5" dirty="0">
                <a:latin typeface="Calibri"/>
                <a:cs typeface="Calibri"/>
              </a:rPr>
              <a:t>Or</a:t>
            </a:r>
            <a:r>
              <a:rPr sz="2400" spc="-10" dirty="0">
                <a:latin typeface="Calibri"/>
                <a:cs typeface="Calibri"/>
              </a:rPr>
              <a:t> </a:t>
            </a:r>
            <a:r>
              <a:rPr sz="2400" b="1" spc="-5" dirty="0">
                <a:latin typeface="Calibri"/>
                <a:cs typeface="Calibri"/>
              </a:rPr>
              <a:t>diffuse</a:t>
            </a:r>
            <a:endParaRPr sz="2400">
              <a:latin typeface="Calibri"/>
              <a:cs typeface="Calibri"/>
            </a:endParaRPr>
          </a:p>
        </p:txBody>
      </p:sp>
      <p:sp>
        <p:nvSpPr>
          <p:cNvPr id="3" name="object 3"/>
          <p:cNvSpPr txBox="1"/>
          <p:nvPr/>
        </p:nvSpPr>
        <p:spPr>
          <a:xfrm>
            <a:off x="345947" y="512063"/>
            <a:ext cx="7012305" cy="2430780"/>
          </a:xfrm>
          <a:prstGeom prst="rect">
            <a:avLst/>
          </a:prstGeom>
          <a:ln w="9525">
            <a:solidFill>
              <a:srgbClr val="4471C4"/>
            </a:solidFill>
          </a:ln>
        </p:spPr>
        <p:txBody>
          <a:bodyPr vert="horz" wrap="square" lIns="0" tIns="19050" rIns="0" bIns="0" rtlCol="0">
            <a:spAutoFit/>
          </a:bodyPr>
          <a:lstStyle/>
          <a:p>
            <a:pPr marL="90805" marR="84455">
              <a:lnSpc>
                <a:spcPct val="100800"/>
              </a:lnSpc>
              <a:spcBef>
                <a:spcPts val="150"/>
              </a:spcBef>
            </a:pPr>
            <a:r>
              <a:rPr sz="2800" b="1" spc="-15" dirty="0">
                <a:latin typeface="Calibri"/>
                <a:cs typeface="Calibri"/>
              </a:rPr>
              <a:t>Postpartum</a:t>
            </a:r>
            <a:r>
              <a:rPr sz="2800" b="1" spc="10" dirty="0">
                <a:latin typeface="Calibri"/>
                <a:cs typeface="Calibri"/>
              </a:rPr>
              <a:t> </a:t>
            </a:r>
            <a:r>
              <a:rPr sz="2800" b="1" spc="-15" dirty="0">
                <a:latin typeface="Calibri"/>
                <a:cs typeface="Calibri"/>
              </a:rPr>
              <a:t>course</a:t>
            </a:r>
            <a:r>
              <a:rPr sz="2800" b="1" spc="10" dirty="0">
                <a:latin typeface="Calibri"/>
                <a:cs typeface="Calibri"/>
              </a:rPr>
              <a:t> </a:t>
            </a:r>
            <a:r>
              <a:rPr sz="1800" dirty="0">
                <a:latin typeface="Calibri"/>
                <a:cs typeface="Calibri"/>
              </a:rPr>
              <a:t>–</a:t>
            </a:r>
            <a:r>
              <a:rPr sz="1800" spc="10" dirty="0">
                <a:latin typeface="Calibri"/>
                <a:cs typeface="Calibri"/>
              </a:rPr>
              <a:t> </a:t>
            </a:r>
            <a:r>
              <a:rPr sz="2400" spc="-10" dirty="0">
                <a:latin typeface="Calibri"/>
                <a:cs typeface="Calibri"/>
              </a:rPr>
              <a:t>Most</a:t>
            </a:r>
            <a:r>
              <a:rPr sz="2400" spc="-15" dirty="0">
                <a:latin typeface="Calibri"/>
                <a:cs typeface="Calibri"/>
              </a:rPr>
              <a:t> </a:t>
            </a:r>
            <a:r>
              <a:rPr sz="2400" dirty="0">
                <a:latin typeface="Calibri"/>
                <a:cs typeface="Calibri"/>
              </a:rPr>
              <a:t>lesions</a:t>
            </a:r>
            <a:r>
              <a:rPr sz="2400" spc="-5" dirty="0">
                <a:latin typeface="Calibri"/>
                <a:cs typeface="Calibri"/>
              </a:rPr>
              <a:t> </a:t>
            </a:r>
            <a:r>
              <a:rPr sz="2400" spc="-10" dirty="0">
                <a:latin typeface="Calibri"/>
                <a:cs typeface="Calibri"/>
              </a:rPr>
              <a:t>(90</a:t>
            </a:r>
            <a:r>
              <a:rPr sz="2400" spc="-25" dirty="0">
                <a:latin typeface="Calibri"/>
                <a:cs typeface="Calibri"/>
              </a:rPr>
              <a:t> </a:t>
            </a:r>
            <a:r>
              <a:rPr sz="2400" dirty="0">
                <a:latin typeface="Calibri"/>
                <a:cs typeface="Calibri"/>
              </a:rPr>
              <a:t>% )</a:t>
            </a:r>
            <a:r>
              <a:rPr sz="2400" spc="-15" dirty="0">
                <a:latin typeface="Calibri"/>
                <a:cs typeface="Calibri"/>
              </a:rPr>
              <a:t> </a:t>
            </a:r>
            <a:r>
              <a:rPr sz="2400" spc="-10" dirty="0">
                <a:latin typeface="Calibri"/>
                <a:cs typeface="Calibri"/>
              </a:rPr>
              <a:t>regress</a:t>
            </a:r>
            <a:r>
              <a:rPr sz="2400" spc="-5" dirty="0">
                <a:latin typeface="Calibri"/>
                <a:cs typeface="Calibri"/>
              </a:rPr>
              <a:t> </a:t>
            </a:r>
            <a:r>
              <a:rPr sz="2400" spc="-10" dirty="0">
                <a:latin typeface="Calibri"/>
                <a:cs typeface="Calibri"/>
              </a:rPr>
              <a:t>by </a:t>
            </a:r>
            <a:r>
              <a:rPr sz="2400" spc="-525" dirty="0">
                <a:latin typeface="Calibri"/>
                <a:cs typeface="Calibri"/>
              </a:rPr>
              <a:t> </a:t>
            </a:r>
            <a:r>
              <a:rPr sz="2400" spc="-10" dirty="0">
                <a:latin typeface="Calibri"/>
                <a:cs typeface="Calibri"/>
              </a:rPr>
              <a:t>three</a:t>
            </a:r>
            <a:r>
              <a:rPr sz="2400" dirty="0">
                <a:latin typeface="Calibri"/>
                <a:cs typeface="Calibri"/>
              </a:rPr>
              <a:t> </a:t>
            </a:r>
            <a:r>
              <a:rPr sz="2400" spc="-5" dirty="0">
                <a:latin typeface="Calibri"/>
                <a:cs typeface="Calibri"/>
              </a:rPr>
              <a:t>months</a:t>
            </a:r>
            <a:r>
              <a:rPr sz="2400" dirty="0">
                <a:latin typeface="Calibri"/>
                <a:cs typeface="Calibri"/>
              </a:rPr>
              <a:t> </a:t>
            </a:r>
            <a:r>
              <a:rPr sz="2400" spc="-5" dirty="0">
                <a:latin typeface="Calibri"/>
                <a:cs typeface="Calibri"/>
              </a:rPr>
              <a:t>postpartum</a:t>
            </a:r>
            <a:endParaRPr sz="2400">
              <a:latin typeface="Calibri"/>
              <a:cs typeface="Calibri"/>
            </a:endParaRPr>
          </a:p>
          <a:p>
            <a:pPr marL="90805">
              <a:lnSpc>
                <a:spcPts val="3329"/>
              </a:lnSpc>
            </a:pPr>
            <a:r>
              <a:rPr sz="2800" b="1" spc="-155" dirty="0">
                <a:latin typeface="Calibri"/>
                <a:cs typeface="Calibri"/>
              </a:rPr>
              <a:t>T</a:t>
            </a:r>
            <a:r>
              <a:rPr sz="2800" b="1" spc="-40" dirty="0">
                <a:latin typeface="Calibri"/>
                <a:cs typeface="Calibri"/>
              </a:rPr>
              <a:t>r</a:t>
            </a:r>
            <a:r>
              <a:rPr sz="2800" b="1" spc="-10" dirty="0">
                <a:latin typeface="Calibri"/>
                <a:cs typeface="Calibri"/>
              </a:rPr>
              <a:t>e</a:t>
            </a:r>
            <a:r>
              <a:rPr sz="2800" b="1" spc="-40" dirty="0">
                <a:latin typeface="Calibri"/>
                <a:cs typeface="Calibri"/>
              </a:rPr>
              <a:t>a</a:t>
            </a:r>
            <a:r>
              <a:rPr sz="2800" b="1" spc="-5" dirty="0">
                <a:latin typeface="Calibri"/>
                <a:cs typeface="Calibri"/>
              </a:rPr>
              <a:t>tme</a:t>
            </a:r>
            <a:r>
              <a:rPr sz="2800" b="1" spc="-30" dirty="0">
                <a:latin typeface="Calibri"/>
                <a:cs typeface="Calibri"/>
              </a:rPr>
              <a:t>n</a:t>
            </a:r>
            <a:r>
              <a:rPr sz="2800" b="1" spc="-5" dirty="0">
                <a:latin typeface="Calibri"/>
                <a:cs typeface="Calibri"/>
              </a:rPr>
              <a:t>t</a:t>
            </a:r>
            <a:r>
              <a:rPr sz="2800" b="1" spc="40" dirty="0">
                <a:latin typeface="Calibri"/>
                <a:cs typeface="Calibri"/>
              </a:rPr>
              <a:t> </a:t>
            </a:r>
            <a:r>
              <a:rPr sz="2800" b="1" spc="-5" dirty="0">
                <a:latin typeface="Calibri"/>
                <a:cs typeface="Calibri"/>
              </a:rPr>
              <a:t>–</a:t>
            </a:r>
            <a:r>
              <a:rPr sz="2800" b="1" spc="-215" dirty="0">
                <a:latin typeface="Calibri"/>
                <a:cs typeface="Calibri"/>
              </a:rPr>
              <a:t> </a:t>
            </a:r>
            <a:r>
              <a:rPr sz="2400" spc="-55" dirty="0">
                <a:latin typeface="Calibri"/>
                <a:cs typeface="Calibri"/>
              </a:rPr>
              <a:t>P</a:t>
            </a:r>
            <a:r>
              <a:rPr sz="2400" dirty="0">
                <a:latin typeface="Calibri"/>
                <a:cs typeface="Calibri"/>
              </a:rPr>
              <a:t>e</a:t>
            </a:r>
            <a:r>
              <a:rPr sz="2400" spc="-35" dirty="0">
                <a:latin typeface="Calibri"/>
                <a:cs typeface="Calibri"/>
              </a:rPr>
              <a:t>r</a:t>
            </a:r>
            <a:r>
              <a:rPr sz="2400" spc="-5" dirty="0">
                <a:latin typeface="Calibri"/>
                <a:cs typeface="Calibri"/>
              </a:rPr>
              <a:t>si</a:t>
            </a:r>
            <a:r>
              <a:rPr sz="2400" spc="-35" dirty="0">
                <a:latin typeface="Calibri"/>
                <a:cs typeface="Calibri"/>
              </a:rPr>
              <a:t>s</a:t>
            </a:r>
            <a:r>
              <a:rPr sz="2400" spc="-25" dirty="0">
                <a:latin typeface="Calibri"/>
                <a:cs typeface="Calibri"/>
              </a:rPr>
              <a:t>t</a:t>
            </a:r>
            <a:r>
              <a:rPr sz="2400" dirty="0">
                <a:latin typeface="Calibri"/>
                <a:cs typeface="Calibri"/>
              </a:rPr>
              <a:t>e</a:t>
            </a:r>
            <a:r>
              <a:rPr sz="2400" spc="-25" dirty="0">
                <a:latin typeface="Calibri"/>
                <a:cs typeface="Calibri"/>
              </a:rPr>
              <a:t>n</a:t>
            </a:r>
            <a:r>
              <a:rPr sz="2400" dirty="0">
                <a:latin typeface="Calibri"/>
                <a:cs typeface="Calibri"/>
              </a:rPr>
              <a:t>t</a:t>
            </a:r>
            <a:r>
              <a:rPr sz="2400" spc="-20" dirty="0">
                <a:latin typeface="Calibri"/>
                <a:cs typeface="Calibri"/>
              </a:rPr>
              <a:t> </a:t>
            </a:r>
            <a:r>
              <a:rPr sz="2400" spc="-5" dirty="0">
                <a:latin typeface="Calibri"/>
                <a:cs typeface="Calibri"/>
              </a:rPr>
              <a:t>spide</a:t>
            </a:r>
            <a:r>
              <a:rPr sz="2400" dirty="0">
                <a:latin typeface="Calibri"/>
                <a:cs typeface="Calibri"/>
              </a:rPr>
              <a:t>r</a:t>
            </a:r>
            <a:r>
              <a:rPr sz="2400" spc="-5" dirty="0">
                <a:latin typeface="Calibri"/>
                <a:cs typeface="Calibri"/>
              </a:rPr>
              <a:t> </a:t>
            </a:r>
            <a:r>
              <a:rPr sz="2400" spc="-35" dirty="0">
                <a:latin typeface="Calibri"/>
                <a:cs typeface="Calibri"/>
              </a:rPr>
              <a:t>v</a:t>
            </a:r>
            <a:r>
              <a:rPr sz="2400" dirty="0">
                <a:latin typeface="Calibri"/>
                <a:cs typeface="Calibri"/>
              </a:rPr>
              <a:t>eins/</a:t>
            </a:r>
            <a:r>
              <a:rPr sz="2400" spc="-30" dirty="0">
                <a:latin typeface="Calibri"/>
                <a:cs typeface="Calibri"/>
              </a:rPr>
              <a:t>t</a:t>
            </a:r>
            <a:r>
              <a:rPr sz="2400" dirty="0">
                <a:latin typeface="Calibri"/>
                <a:cs typeface="Calibri"/>
              </a:rPr>
              <a:t>elangiec</a:t>
            </a:r>
            <a:r>
              <a:rPr sz="2400" spc="-20" dirty="0">
                <a:latin typeface="Calibri"/>
                <a:cs typeface="Calibri"/>
              </a:rPr>
              <a:t>t</a:t>
            </a:r>
            <a:r>
              <a:rPr sz="2400" dirty="0">
                <a:latin typeface="Calibri"/>
                <a:cs typeface="Calibri"/>
              </a:rPr>
              <a:t>asias</a:t>
            </a:r>
            <a:endParaRPr sz="2400">
              <a:latin typeface="Calibri"/>
              <a:cs typeface="Calibri"/>
            </a:endParaRPr>
          </a:p>
          <a:p>
            <a:pPr marL="90805" marR="363220">
              <a:lnSpc>
                <a:spcPct val="100000"/>
              </a:lnSpc>
              <a:spcBef>
                <a:spcPts val="30"/>
              </a:spcBef>
            </a:pPr>
            <a:r>
              <a:rPr sz="2400" spc="-5" dirty="0">
                <a:latin typeface="Calibri"/>
                <a:cs typeface="Calibri"/>
              </a:rPr>
              <a:t>of </a:t>
            </a:r>
            <a:r>
              <a:rPr sz="2400" dirty="0">
                <a:latin typeface="Calibri"/>
                <a:cs typeface="Calibri"/>
              </a:rPr>
              <a:t>the </a:t>
            </a:r>
            <a:r>
              <a:rPr sz="2400" spc="-10" dirty="0">
                <a:latin typeface="Calibri"/>
                <a:cs typeface="Calibri"/>
              </a:rPr>
              <a:t>lower extremity can </a:t>
            </a:r>
            <a:r>
              <a:rPr sz="2400" spc="-5" dirty="0">
                <a:latin typeface="Calibri"/>
                <a:cs typeface="Calibri"/>
              </a:rPr>
              <a:t>be cosmetically disturbing </a:t>
            </a:r>
            <a:r>
              <a:rPr sz="2400" spc="-530" dirty="0">
                <a:latin typeface="Calibri"/>
                <a:cs typeface="Calibri"/>
              </a:rPr>
              <a:t> </a:t>
            </a:r>
            <a:r>
              <a:rPr sz="2400" spc="-15" dirty="0">
                <a:latin typeface="Calibri"/>
                <a:cs typeface="Calibri"/>
              </a:rPr>
              <a:t>to </a:t>
            </a:r>
            <a:r>
              <a:rPr sz="2400" spc="-10" dirty="0">
                <a:latin typeface="Calibri"/>
                <a:cs typeface="Calibri"/>
              </a:rPr>
              <a:t>patients </a:t>
            </a:r>
            <a:r>
              <a:rPr sz="2400" dirty="0">
                <a:latin typeface="Calibri"/>
                <a:cs typeface="Calibri"/>
              </a:rPr>
              <a:t>and </a:t>
            </a:r>
            <a:r>
              <a:rPr sz="2400" spc="-10" dirty="0">
                <a:latin typeface="Calibri"/>
                <a:cs typeface="Calibri"/>
              </a:rPr>
              <a:t>can </a:t>
            </a:r>
            <a:r>
              <a:rPr sz="2400" spc="-5" dirty="0">
                <a:latin typeface="Calibri"/>
                <a:cs typeface="Calibri"/>
              </a:rPr>
              <a:t>be </a:t>
            </a:r>
            <a:r>
              <a:rPr sz="2400" spc="-15" dirty="0">
                <a:latin typeface="Calibri"/>
                <a:cs typeface="Calibri"/>
              </a:rPr>
              <a:t>treated </a:t>
            </a:r>
            <a:r>
              <a:rPr sz="2400" dirty="0">
                <a:latin typeface="Calibri"/>
                <a:cs typeface="Calibri"/>
              </a:rPr>
              <a:t>with </a:t>
            </a:r>
            <a:r>
              <a:rPr sz="2400" spc="-10" dirty="0">
                <a:solidFill>
                  <a:srgbClr val="006FC0"/>
                </a:solidFill>
                <a:latin typeface="Calibri"/>
                <a:cs typeface="Calibri"/>
              </a:rPr>
              <a:t>sclerotherapy </a:t>
            </a:r>
            <a:r>
              <a:rPr sz="2400" spc="-5" dirty="0">
                <a:solidFill>
                  <a:srgbClr val="006FC0"/>
                </a:solidFill>
                <a:latin typeface="Calibri"/>
                <a:cs typeface="Calibri"/>
              </a:rPr>
              <a:t>or </a:t>
            </a:r>
            <a:r>
              <a:rPr sz="2400" dirty="0">
                <a:solidFill>
                  <a:srgbClr val="006FC0"/>
                </a:solidFill>
                <a:latin typeface="Calibri"/>
                <a:cs typeface="Calibri"/>
              </a:rPr>
              <a:t> </a:t>
            </a:r>
            <a:r>
              <a:rPr sz="2400" spc="-5" dirty="0">
                <a:solidFill>
                  <a:srgbClr val="006FC0"/>
                </a:solidFill>
                <a:latin typeface="Calibri"/>
                <a:cs typeface="Calibri"/>
              </a:rPr>
              <a:t>lasers</a:t>
            </a:r>
            <a:endParaRPr sz="2400">
              <a:latin typeface="Calibri"/>
              <a:cs typeface="Calibri"/>
            </a:endParaRPr>
          </a:p>
        </p:txBody>
      </p:sp>
      <p:pic>
        <p:nvPicPr>
          <p:cNvPr id="4" name="object 4"/>
          <p:cNvPicPr/>
          <p:nvPr/>
        </p:nvPicPr>
        <p:blipFill>
          <a:blip r:embed="rId2" cstate="print"/>
          <a:stretch>
            <a:fillRect/>
          </a:stretch>
        </p:blipFill>
        <p:spPr>
          <a:xfrm>
            <a:off x="7945886" y="190500"/>
            <a:ext cx="3987446" cy="2919984"/>
          </a:xfrm>
          <a:prstGeom prst="rect">
            <a:avLst/>
          </a:prstGeom>
        </p:spPr>
      </p:pic>
      <p:pic>
        <p:nvPicPr>
          <p:cNvPr id="5" name="object 5"/>
          <p:cNvPicPr/>
          <p:nvPr/>
        </p:nvPicPr>
        <p:blipFill>
          <a:blip r:embed="rId3" cstate="print"/>
          <a:stretch>
            <a:fillRect/>
          </a:stretch>
        </p:blipFill>
        <p:spPr>
          <a:xfrm>
            <a:off x="7994904" y="3288791"/>
            <a:ext cx="3950207" cy="3378708"/>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2191" y="287528"/>
            <a:ext cx="11046460" cy="883285"/>
          </a:xfrm>
          <a:prstGeom prst="rect">
            <a:avLst/>
          </a:prstGeom>
        </p:spPr>
        <p:txBody>
          <a:bodyPr vert="horz" wrap="square" lIns="0" tIns="90805" rIns="0" bIns="0" rtlCol="0">
            <a:spAutoFit/>
          </a:bodyPr>
          <a:lstStyle/>
          <a:p>
            <a:pPr marL="12700" marR="5080">
              <a:lnSpc>
                <a:spcPts val="3100"/>
              </a:lnSpc>
              <a:spcBef>
                <a:spcPts val="715"/>
              </a:spcBef>
            </a:pPr>
            <a:r>
              <a:rPr sz="3100" b="1" spc="-5" dirty="0">
                <a:solidFill>
                  <a:srgbClr val="6F2F9F"/>
                </a:solidFill>
                <a:latin typeface="Calibri"/>
                <a:cs typeface="Calibri"/>
              </a:rPr>
              <a:t>3)</a:t>
            </a:r>
            <a:r>
              <a:rPr sz="3100" b="1" spc="5" dirty="0">
                <a:solidFill>
                  <a:srgbClr val="6F2F9F"/>
                </a:solidFill>
                <a:latin typeface="Calibri"/>
                <a:cs typeface="Calibri"/>
              </a:rPr>
              <a:t> </a:t>
            </a:r>
            <a:r>
              <a:rPr sz="3100" b="1" spc="-20" dirty="0">
                <a:solidFill>
                  <a:srgbClr val="6F2F9F"/>
                </a:solidFill>
                <a:latin typeface="Calibri"/>
                <a:cs typeface="Calibri"/>
              </a:rPr>
              <a:t>Varicosities</a:t>
            </a:r>
            <a:r>
              <a:rPr sz="3100" b="1" spc="20" dirty="0">
                <a:solidFill>
                  <a:srgbClr val="6F2F9F"/>
                </a:solidFill>
                <a:latin typeface="Calibri"/>
                <a:cs typeface="Calibri"/>
              </a:rPr>
              <a:t> </a:t>
            </a:r>
            <a:r>
              <a:rPr sz="2800" spc="-25" dirty="0">
                <a:solidFill>
                  <a:srgbClr val="00AF50"/>
                </a:solidFill>
                <a:latin typeface="Calibri"/>
                <a:cs typeface="Calibri"/>
              </a:rPr>
              <a:t>(Varicose</a:t>
            </a:r>
            <a:r>
              <a:rPr sz="2800" spc="5" dirty="0">
                <a:solidFill>
                  <a:srgbClr val="00AF50"/>
                </a:solidFill>
                <a:latin typeface="Calibri"/>
                <a:cs typeface="Calibri"/>
              </a:rPr>
              <a:t> </a:t>
            </a:r>
            <a:r>
              <a:rPr sz="2800" spc="-10" dirty="0">
                <a:solidFill>
                  <a:srgbClr val="00AF50"/>
                </a:solidFill>
                <a:latin typeface="Calibri"/>
                <a:cs typeface="Calibri"/>
              </a:rPr>
              <a:t>veins</a:t>
            </a:r>
            <a:r>
              <a:rPr sz="2800" spc="25" dirty="0">
                <a:solidFill>
                  <a:srgbClr val="00AF50"/>
                </a:solidFill>
                <a:latin typeface="Calibri"/>
                <a:cs typeface="Calibri"/>
              </a:rPr>
              <a:t> </a:t>
            </a:r>
            <a:r>
              <a:rPr sz="2800" spc="-5" dirty="0">
                <a:solidFill>
                  <a:srgbClr val="00AF50"/>
                </a:solidFill>
                <a:latin typeface="Calibri"/>
                <a:cs typeface="Calibri"/>
              </a:rPr>
              <a:t>of</a:t>
            </a:r>
            <a:r>
              <a:rPr sz="2800" dirty="0">
                <a:solidFill>
                  <a:srgbClr val="00AF50"/>
                </a:solidFill>
                <a:latin typeface="Calibri"/>
                <a:cs typeface="Calibri"/>
              </a:rPr>
              <a:t> </a:t>
            </a:r>
            <a:r>
              <a:rPr sz="2800" spc="-5" dirty="0">
                <a:solidFill>
                  <a:srgbClr val="00AF50"/>
                </a:solidFill>
                <a:latin typeface="Calibri"/>
                <a:cs typeface="Calibri"/>
              </a:rPr>
              <a:t>the</a:t>
            </a:r>
            <a:r>
              <a:rPr sz="2800" dirty="0">
                <a:solidFill>
                  <a:srgbClr val="00AF50"/>
                </a:solidFill>
                <a:latin typeface="Calibri"/>
                <a:cs typeface="Calibri"/>
              </a:rPr>
              <a:t> </a:t>
            </a:r>
            <a:r>
              <a:rPr sz="2800" spc="-10" dirty="0">
                <a:solidFill>
                  <a:srgbClr val="00AF50"/>
                </a:solidFill>
                <a:latin typeface="Calibri"/>
                <a:cs typeface="Calibri"/>
              </a:rPr>
              <a:t>lower</a:t>
            </a:r>
            <a:r>
              <a:rPr sz="2800" spc="10" dirty="0">
                <a:solidFill>
                  <a:srgbClr val="00AF50"/>
                </a:solidFill>
                <a:latin typeface="Calibri"/>
                <a:cs typeface="Calibri"/>
              </a:rPr>
              <a:t> </a:t>
            </a:r>
            <a:r>
              <a:rPr sz="2800" spc="-35" dirty="0">
                <a:solidFill>
                  <a:srgbClr val="00AF50"/>
                </a:solidFill>
                <a:latin typeface="Calibri"/>
                <a:cs typeface="Calibri"/>
              </a:rPr>
              <a:t>extremity,</a:t>
            </a:r>
            <a:r>
              <a:rPr sz="2800" spc="40" dirty="0">
                <a:solidFill>
                  <a:srgbClr val="00AF50"/>
                </a:solidFill>
                <a:latin typeface="Calibri"/>
                <a:cs typeface="Calibri"/>
              </a:rPr>
              <a:t> </a:t>
            </a:r>
            <a:r>
              <a:rPr sz="2800" spc="-10" dirty="0">
                <a:solidFill>
                  <a:srgbClr val="00AF50"/>
                </a:solidFill>
                <a:latin typeface="Calibri"/>
                <a:cs typeface="Calibri"/>
              </a:rPr>
              <a:t>Anorectal</a:t>
            </a:r>
            <a:r>
              <a:rPr sz="2800" spc="10" dirty="0">
                <a:solidFill>
                  <a:srgbClr val="00AF50"/>
                </a:solidFill>
                <a:latin typeface="Calibri"/>
                <a:cs typeface="Calibri"/>
              </a:rPr>
              <a:t> </a:t>
            </a:r>
            <a:r>
              <a:rPr sz="2800" spc="-15" dirty="0">
                <a:solidFill>
                  <a:srgbClr val="00AF50"/>
                </a:solidFill>
                <a:latin typeface="Calibri"/>
                <a:cs typeface="Calibri"/>
              </a:rPr>
              <a:t>varicosities </a:t>
            </a:r>
            <a:r>
              <a:rPr sz="2800" spc="-615" dirty="0">
                <a:solidFill>
                  <a:srgbClr val="00AF50"/>
                </a:solidFill>
                <a:latin typeface="Calibri"/>
                <a:cs typeface="Calibri"/>
              </a:rPr>
              <a:t> </a:t>
            </a:r>
            <a:r>
              <a:rPr sz="2800" spc="-10" dirty="0">
                <a:solidFill>
                  <a:srgbClr val="00AF50"/>
                </a:solidFill>
                <a:latin typeface="Calibri"/>
                <a:cs typeface="Calibri"/>
              </a:rPr>
              <a:t>(hemorrhoids),</a:t>
            </a:r>
            <a:r>
              <a:rPr sz="2800" spc="40" dirty="0">
                <a:solidFill>
                  <a:srgbClr val="00AF50"/>
                </a:solidFill>
                <a:latin typeface="Calibri"/>
                <a:cs typeface="Calibri"/>
              </a:rPr>
              <a:t> </a:t>
            </a:r>
            <a:r>
              <a:rPr sz="2800" spc="-30" dirty="0">
                <a:solidFill>
                  <a:srgbClr val="00AF50"/>
                </a:solidFill>
                <a:latin typeface="Calibri"/>
                <a:cs typeface="Calibri"/>
              </a:rPr>
              <a:t>Vulvar</a:t>
            </a:r>
            <a:r>
              <a:rPr sz="2800" spc="10" dirty="0">
                <a:solidFill>
                  <a:srgbClr val="00AF50"/>
                </a:solidFill>
                <a:latin typeface="Calibri"/>
                <a:cs typeface="Calibri"/>
              </a:rPr>
              <a:t> </a:t>
            </a:r>
            <a:r>
              <a:rPr sz="2800" spc="-10" dirty="0">
                <a:solidFill>
                  <a:srgbClr val="00AF50"/>
                </a:solidFill>
                <a:latin typeface="Calibri"/>
                <a:cs typeface="Calibri"/>
              </a:rPr>
              <a:t>varicosities)</a:t>
            </a:r>
            <a:endParaRPr sz="2800">
              <a:latin typeface="Calibri"/>
              <a:cs typeface="Calibri"/>
            </a:endParaRPr>
          </a:p>
        </p:txBody>
      </p:sp>
      <p:sp>
        <p:nvSpPr>
          <p:cNvPr id="3" name="object 3"/>
          <p:cNvSpPr txBox="1"/>
          <p:nvPr/>
        </p:nvSpPr>
        <p:spPr>
          <a:xfrm>
            <a:off x="288442" y="1241297"/>
            <a:ext cx="11532870" cy="5144135"/>
          </a:xfrm>
          <a:prstGeom prst="rect">
            <a:avLst/>
          </a:prstGeom>
        </p:spPr>
        <p:txBody>
          <a:bodyPr vert="horz" wrap="square" lIns="0" tIns="53975" rIns="0" bIns="0" rtlCol="0">
            <a:spAutoFit/>
          </a:bodyPr>
          <a:lstStyle/>
          <a:p>
            <a:pPr marL="241300" marR="1263650" indent="-228600">
              <a:lnSpc>
                <a:spcPts val="2590"/>
              </a:lnSpc>
              <a:spcBef>
                <a:spcPts val="425"/>
              </a:spcBef>
              <a:buFont typeface="Arial MT"/>
              <a:buChar char="•"/>
              <a:tabLst>
                <a:tab pos="241300" algn="l"/>
              </a:tabLst>
            </a:pPr>
            <a:r>
              <a:rPr sz="2400" b="1" spc="-5" dirty="0">
                <a:latin typeface="Calibri"/>
                <a:cs typeface="Calibri"/>
              </a:rPr>
              <a:t>Clinical</a:t>
            </a:r>
            <a:r>
              <a:rPr sz="2400" b="1" spc="-15" dirty="0">
                <a:latin typeface="Calibri"/>
                <a:cs typeface="Calibri"/>
              </a:rPr>
              <a:t> </a:t>
            </a:r>
            <a:r>
              <a:rPr sz="2400" b="1" spc="-5" dirty="0">
                <a:latin typeface="Calibri"/>
                <a:cs typeface="Calibri"/>
              </a:rPr>
              <a:t>findings</a:t>
            </a:r>
            <a:r>
              <a:rPr sz="2400" b="1" spc="5" dirty="0">
                <a:latin typeface="Calibri"/>
                <a:cs typeface="Calibri"/>
              </a:rPr>
              <a:t> </a:t>
            </a:r>
            <a:r>
              <a:rPr sz="2400" b="1" dirty="0">
                <a:latin typeface="Calibri"/>
                <a:cs typeface="Calibri"/>
              </a:rPr>
              <a:t>and</a:t>
            </a:r>
            <a:r>
              <a:rPr sz="2400" b="1" spc="5" dirty="0">
                <a:latin typeface="Calibri"/>
                <a:cs typeface="Calibri"/>
              </a:rPr>
              <a:t> </a:t>
            </a:r>
            <a:r>
              <a:rPr sz="2400" b="1" spc="-10" dirty="0">
                <a:latin typeface="Calibri"/>
                <a:cs typeface="Calibri"/>
              </a:rPr>
              <a:t>course</a:t>
            </a:r>
            <a:r>
              <a:rPr sz="2400" b="1" spc="-20" dirty="0">
                <a:latin typeface="Calibri"/>
                <a:cs typeface="Calibri"/>
              </a:rPr>
              <a:t> </a:t>
            </a:r>
            <a:r>
              <a:rPr sz="2400" b="1" dirty="0">
                <a:latin typeface="Calibri"/>
                <a:cs typeface="Calibri"/>
              </a:rPr>
              <a:t>in</a:t>
            </a:r>
            <a:r>
              <a:rPr sz="2400" b="1" spc="-10" dirty="0">
                <a:latin typeface="Calibri"/>
                <a:cs typeface="Calibri"/>
              </a:rPr>
              <a:t> pregnancy</a:t>
            </a:r>
            <a:r>
              <a:rPr sz="2400" b="1" spc="5" dirty="0">
                <a:latin typeface="Calibri"/>
                <a:cs typeface="Calibri"/>
              </a:rPr>
              <a:t> </a:t>
            </a:r>
            <a:r>
              <a:rPr sz="2400" b="1" dirty="0">
                <a:latin typeface="Calibri"/>
                <a:cs typeface="Calibri"/>
              </a:rPr>
              <a:t>– </a:t>
            </a:r>
            <a:r>
              <a:rPr sz="2400" spc="-10" dirty="0">
                <a:latin typeface="Calibri"/>
                <a:cs typeface="Calibri"/>
              </a:rPr>
              <a:t>Lower</a:t>
            </a:r>
            <a:r>
              <a:rPr sz="2400" spc="10" dirty="0">
                <a:latin typeface="Calibri"/>
                <a:cs typeface="Calibri"/>
              </a:rPr>
              <a:t> </a:t>
            </a:r>
            <a:r>
              <a:rPr sz="2400" spc="-25" dirty="0">
                <a:latin typeface="Calibri"/>
                <a:cs typeface="Calibri"/>
              </a:rPr>
              <a:t>extremity,</a:t>
            </a:r>
            <a:r>
              <a:rPr sz="2400" spc="-35" dirty="0">
                <a:latin typeface="Calibri"/>
                <a:cs typeface="Calibri"/>
              </a:rPr>
              <a:t> </a:t>
            </a:r>
            <a:r>
              <a:rPr sz="2400" spc="-10" dirty="0">
                <a:latin typeface="Calibri"/>
                <a:cs typeface="Calibri"/>
              </a:rPr>
              <a:t>anorectal,</a:t>
            </a:r>
            <a:r>
              <a:rPr sz="2400" spc="-15" dirty="0">
                <a:latin typeface="Calibri"/>
                <a:cs typeface="Calibri"/>
              </a:rPr>
              <a:t> </a:t>
            </a:r>
            <a:r>
              <a:rPr sz="2400" dirty="0">
                <a:latin typeface="Calibri"/>
                <a:cs typeface="Calibri"/>
              </a:rPr>
              <a:t>and </a:t>
            </a:r>
            <a:r>
              <a:rPr sz="2400" spc="5" dirty="0">
                <a:latin typeface="Calibri"/>
                <a:cs typeface="Calibri"/>
              </a:rPr>
              <a:t> </a:t>
            </a:r>
            <a:r>
              <a:rPr sz="2400" spc="-10" dirty="0">
                <a:latin typeface="Calibri"/>
                <a:cs typeface="Calibri"/>
              </a:rPr>
              <a:t>vulvar</a:t>
            </a:r>
            <a:r>
              <a:rPr sz="2400" spc="15" dirty="0">
                <a:latin typeface="Calibri"/>
                <a:cs typeface="Calibri"/>
              </a:rPr>
              <a:t> </a:t>
            </a:r>
            <a:r>
              <a:rPr sz="2400" spc="-10" dirty="0">
                <a:latin typeface="Calibri"/>
                <a:cs typeface="Calibri"/>
              </a:rPr>
              <a:t>varicosities </a:t>
            </a:r>
            <a:r>
              <a:rPr sz="2400" b="1" dirty="0">
                <a:latin typeface="Calibri"/>
                <a:cs typeface="Calibri"/>
              </a:rPr>
              <a:t>all</a:t>
            </a:r>
            <a:r>
              <a:rPr sz="2400" b="1" spc="-5" dirty="0">
                <a:latin typeface="Calibri"/>
                <a:cs typeface="Calibri"/>
              </a:rPr>
              <a:t> </a:t>
            </a:r>
            <a:r>
              <a:rPr sz="2400" b="1" dirty="0">
                <a:latin typeface="Calibri"/>
                <a:cs typeface="Calibri"/>
              </a:rPr>
              <a:t>occur</a:t>
            </a:r>
            <a:r>
              <a:rPr sz="2400" b="1" spc="-25" dirty="0">
                <a:latin typeface="Calibri"/>
                <a:cs typeface="Calibri"/>
              </a:rPr>
              <a:t> </a:t>
            </a:r>
            <a:r>
              <a:rPr sz="2400" b="1" spc="-15" dirty="0">
                <a:latin typeface="Calibri"/>
                <a:cs typeface="Calibri"/>
              </a:rPr>
              <a:t>at</a:t>
            </a:r>
            <a:r>
              <a:rPr sz="2400" b="1" spc="-5" dirty="0">
                <a:latin typeface="Calibri"/>
                <a:cs typeface="Calibri"/>
              </a:rPr>
              <a:t> increased</a:t>
            </a:r>
            <a:r>
              <a:rPr sz="2400" b="1" dirty="0">
                <a:latin typeface="Calibri"/>
                <a:cs typeface="Calibri"/>
              </a:rPr>
              <a:t> </a:t>
            </a:r>
            <a:r>
              <a:rPr sz="2400" b="1" spc="-10" dirty="0">
                <a:latin typeface="Calibri"/>
                <a:cs typeface="Calibri"/>
              </a:rPr>
              <a:t>frequency</a:t>
            </a:r>
            <a:r>
              <a:rPr sz="2400" b="1" dirty="0">
                <a:latin typeface="Calibri"/>
                <a:cs typeface="Calibri"/>
              </a:rPr>
              <a:t> </a:t>
            </a:r>
            <a:r>
              <a:rPr sz="2400" b="1" spc="-10" dirty="0">
                <a:latin typeface="Calibri"/>
                <a:cs typeface="Calibri"/>
              </a:rPr>
              <a:t>during</a:t>
            </a:r>
            <a:r>
              <a:rPr sz="2400" b="1" spc="5" dirty="0">
                <a:latin typeface="Calibri"/>
                <a:cs typeface="Calibri"/>
              </a:rPr>
              <a:t> </a:t>
            </a:r>
            <a:r>
              <a:rPr sz="2400" b="1" spc="-10" dirty="0">
                <a:latin typeface="Calibri"/>
                <a:cs typeface="Calibri"/>
              </a:rPr>
              <a:t>pregnancy</a:t>
            </a:r>
            <a:r>
              <a:rPr sz="2400" b="1" spc="-15" dirty="0">
                <a:latin typeface="Calibri"/>
                <a:cs typeface="Calibri"/>
              </a:rPr>
              <a:t> </a:t>
            </a:r>
            <a:r>
              <a:rPr sz="2400" b="1" dirty="0">
                <a:latin typeface="Calibri"/>
                <a:cs typeface="Calibri"/>
              </a:rPr>
              <a:t>and</a:t>
            </a:r>
            <a:r>
              <a:rPr sz="2400" b="1" spc="5" dirty="0">
                <a:latin typeface="Calibri"/>
                <a:cs typeface="Calibri"/>
              </a:rPr>
              <a:t> </a:t>
            </a:r>
            <a:r>
              <a:rPr sz="2400" b="1" spc="-5" dirty="0">
                <a:latin typeface="Calibri"/>
                <a:cs typeface="Calibri"/>
              </a:rPr>
              <a:t>cannot </a:t>
            </a:r>
            <a:r>
              <a:rPr sz="2400" b="1" spc="-530" dirty="0">
                <a:latin typeface="Calibri"/>
                <a:cs typeface="Calibri"/>
              </a:rPr>
              <a:t> </a:t>
            </a:r>
            <a:r>
              <a:rPr sz="2400" b="1" dirty="0">
                <a:latin typeface="Calibri"/>
                <a:cs typeface="Calibri"/>
              </a:rPr>
              <a:t>be</a:t>
            </a:r>
            <a:r>
              <a:rPr sz="2400" b="1" spc="-5" dirty="0">
                <a:latin typeface="Calibri"/>
                <a:cs typeface="Calibri"/>
              </a:rPr>
              <a:t> </a:t>
            </a:r>
            <a:r>
              <a:rPr sz="2400" b="1" spc="-15" dirty="0">
                <a:latin typeface="Calibri"/>
                <a:cs typeface="Calibri"/>
              </a:rPr>
              <a:t>prevented.</a:t>
            </a:r>
            <a:endParaRPr sz="2400">
              <a:latin typeface="Calibri"/>
              <a:cs typeface="Calibri"/>
            </a:endParaRPr>
          </a:p>
          <a:p>
            <a:pPr marL="135890">
              <a:lnSpc>
                <a:spcPct val="100000"/>
              </a:lnSpc>
              <a:spcBef>
                <a:spcPts val="825"/>
              </a:spcBef>
            </a:pPr>
            <a:r>
              <a:rPr sz="2800" b="1" spc="-5" dirty="0">
                <a:latin typeface="Calibri"/>
                <a:cs typeface="Calibri"/>
              </a:rPr>
              <a:t>p</a:t>
            </a:r>
            <a:r>
              <a:rPr sz="2800" b="1" spc="-35" dirty="0">
                <a:latin typeface="Calibri"/>
                <a:cs typeface="Calibri"/>
              </a:rPr>
              <a:t>a</a:t>
            </a:r>
            <a:r>
              <a:rPr sz="2800" b="1" spc="-5" dirty="0">
                <a:latin typeface="Calibri"/>
                <a:cs typeface="Calibri"/>
              </a:rPr>
              <a:t>tho</a:t>
            </a:r>
            <a:r>
              <a:rPr sz="2800" b="1" spc="-40" dirty="0">
                <a:latin typeface="Calibri"/>
                <a:cs typeface="Calibri"/>
              </a:rPr>
              <a:t>g</a:t>
            </a:r>
            <a:r>
              <a:rPr sz="2800" b="1" spc="-10" dirty="0">
                <a:latin typeface="Calibri"/>
                <a:cs typeface="Calibri"/>
              </a:rPr>
              <a:t>enes</a:t>
            </a:r>
            <a:r>
              <a:rPr sz="2800" b="1" spc="-15" dirty="0">
                <a:latin typeface="Calibri"/>
                <a:cs typeface="Calibri"/>
              </a:rPr>
              <a:t>i</a:t>
            </a:r>
            <a:r>
              <a:rPr sz="2800" b="1" spc="-5" dirty="0">
                <a:latin typeface="Calibri"/>
                <a:cs typeface="Calibri"/>
              </a:rPr>
              <a:t>s</a:t>
            </a:r>
            <a:r>
              <a:rPr sz="2800" b="1" spc="35" dirty="0">
                <a:latin typeface="Calibri"/>
                <a:cs typeface="Calibri"/>
              </a:rPr>
              <a:t> </a:t>
            </a:r>
            <a:r>
              <a:rPr sz="2800" b="1" spc="-5" dirty="0">
                <a:latin typeface="Calibri"/>
                <a:cs typeface="Calibri"/>
              </a:rPr>
              <a:t>–</a:t>
            </a:r>
            <a:r>
              <a:rPr sz="2800" b="1" spc="-215" dirty="0">
                <a:latin typeface="Calibri"/>
                <a:cs typeface="Calibri"/>
              </a:rPr>
              <a:t> </a:t>
            </a:r>
            <a:r>
              <a:rPr sz="2400" spc="-5" dirty="0">
                <a:latin typeface="Calibri"/>
                <a:cs typeface="Calibri"/>
              </a:rPr>
              <a:t>Th</a:t>
            </a:r>
            <a:r>
              <a:rPr sz="2400" dirty="0">
                <a:latin typeface="Calibri"/>
                <a:cs typeface="Calibri"/>
              </a:rPr>
              <a:t>e</a:t>
            </a:r>
            <a:r>
              <a:rPr sz="2400" spc="5" dirty="0">
                <a:latin typeface="Calibri"/>
                <a:cs typeface="Calibri"/>
              </a:rPr>
              <a:t> </a:t>
            </a:r>
            <a:r>
              <a:rPr sz="2400" dirty="0">
                <a:latin typeface="Calibri"/>
                <a:cs typeface="Calibri"/>
              </a:rPr>
              <a:t>eti</a:t>
            </a:r>
            <a:r>
              <a:rPr sz="2400" spc="-15" dirty="0">
                <a:latin typeface="Calibri"/>
                <a:cs typeface="Calibri"/>
              </a:rPr>
              <a:t>o</a:t>
            </a:r>
            <a:r>
              <a:rPr sz="2400" dirty="0">
                <a:latin typeface="Calibri"/>
                <a:cs typeface="Calibri"/>
              </a:rPr>
              <a:t>lo</a:t>
            </a:r>
            <a:r>
              <a:rPr sz="2400" spc="-10" dirty="0">
                <a:latin typeface="Calibri"/>
                <a:cs typeface="Calibri"/>
              </a:rPr>
              <a:t>g</a:t>
            </a:r>
            <a:r>
              <a:rPr sz="2400" dirty="0">
                <a:latin typeface="Calibri"/>
                <a:cs typeface="Calibri"/>
              </a:rPr>
              <a:t>y</a:t>
            </a:r>
            <a:r>
              <a:rPr sz="2400" spc="-10" dirty="0">
                <a:latin typeface="Calibri"/>
                <a:cs typeface="Calibri"/>
              </a:rPr>
              <a:t> </a:t>
            </a:r>
            <a:r>
              <a:rPr sz="2400" dirty="0">
                <a:latin typeface="Calibri"/>
                <a:cs typeface="Calibri"/>
              </a:rPr>
              <a:t>is</a:t>
            </a:r>
            <a:endParaRPr sz="2400">
              <a:latin typeface="Calibri"/>
              <a:cs typeface="Calibri"/>
            </a:endParaRPr>
          </a:p>
          <a:p>
            <a:pPr marL="478790" lvl="1" indent="-343535">
              <a:lnSpc>
                <a:spcPct val="100000"/>
              </a:lnSpc>
              <a:spcBef>
                <a:spcPts val="25"/>
              </a:spcBef>
              <a:buFont typeface="Wingdings"/>
              <a:buChar char=""/>
              <a:tabLst>
                <a:tab pos="479425" algn="l"/>
              </a:tabLst>
            </a:pPr>
            <a:r>
              <a:rPr sz="2400" spc="-5" dirty="0">
                <a:latin typeface="Calibri"/>
                <a:cs typeface="Calibri"/>
              </a:rPr>
              <a:t>partly</a:t>
            </a:r>
            <a:r>
              <a:rPr sz="2400" spc="-15" dirty="0">
                <a:latin typeface="Calibri"/>
                <a:cs typeface="Calibri"/>
              </a:rPr>
              <a:t> </a:t>
            </a:r>
            <a:r>
              <a:rPr sz="2400" spc="-5" dirty="0">
                <a:latin typeface="Calibri"/>
                <a:cs typeface="Calibri"/>
              </a:rPr>
              <a:t>hemodynamic,</a:t>
            </a:r>
            <a:r>
              <a:rPr sz="2400" spc="-30" dirty="0">
                <a:latin typeface="Calibri"/>
                <a:cs typeface="Calibri"/>
              </a:rPr>
              <a:t> </a:t>
            </a:r>
            <a:r>
              <a:rPr sz="2400" spc="-5" dirty="0">
                <a:latin typeface="Calibri"/>
                <a:cs typeface="Calibri"/>
              </a:rPr>
              <a:t>due </a:t>
            </a:r>
            <a:r>
              <a:rPr sz="2400" spc="-15" dirty="0">
                <a:latin typeface="Calibri"/>
                <a:cs typeface="Calibri"/>
              </a:rPr>
              <a:t>to</a:t>
            </a:r>
            <a:r>
              <a:rPr sz="2400" spc="-10" dirty="0">
                <a:latin typeface="Calibri"/>
                <a:cs typeface="Calibri"/>
              </a:rPr>
              <a:t> </a:t>
            </a:r>
            <a:r>
              <a:rPr sz="2400" spc="-5" dirty="0">
                <a:latin typeface="Calibri"/>
                <a:cs typeface="Calibri"/>
              </a:rPr>
              <a:t>increased</a:t>
            </a:r>
            <a:r>
              <a:rPr sz="2400" spc="-10" dirty="0">
                <a:latin typeface="Calibri"/>
                <a:cs typeface="Calibri"/>
              </a:rPr>
              <a:t> </a:t>
            </a:r>
            <a:r>
              <a:rPr sz="2400" spc="-5" dirty="0">
                <a:latin typeface="Calibri"/>
                <a:cs typeface="Calibri"/>
              </a:rPr>
              <a:t>blood </a:t>
            </a:r>
            <a:r>
              <a:rPr sz="2400" spc="-10" dirty="0">
                <a:latin typeface="Calibri"/>
                <a:cs typeface="Calibri"/>
              </a:rPr>
              <a:t>volume</a:t>
            </a:r>
            <a:r>
              <a:rPr sz="2400" spc="5" dirty="0">
                <a:latin typeface="Calibri"/>
                <a:cs typeface="Calibri"/>
              </a:rPr>
              <a:t> </a:t>
            </a:r>
            <a:r>
              <a:rPr sz="2400" dirty="0">
                <a:latin typeface="Calibri"/>
                <a:cs typeface="Calibri"/>
              </a:rPr>
              <a:t>and </a:t>
            </a:r>
            <a:r>
              <a:rPr sz="2400" spc="-5" dirty="0">
                <a:latin typeface="Calibri"/>
                <a:cs typeface="Calibri"/>
              </a:rPr>
              <a:t>increased</a:t>
            </a:r>
            <a:r>
              <a:rPr sz="2400" spc="-10" dirty="0">
                <a:latin typeface="Calibri"/>
                <a:cs typeface="Calibri"/>
              </a:rPr>
              <a:t> </a:t>
            </a:r>
            <a:r>
              <a:rPr sz="2400" spc="-5" dirty="0">
                <a:latin typeface="Calibri"/>
                <a:cs typeface="Calibri"/>
              </a:rPr>
              <a:t>venous</a:t>
            </a:r>
            <a:r>
              <a:rPr sz="2400" spc="10" dirty="0">
                <a:latin typeface="Calibri"/>
                <a:cs typeface="Calibri"/>
              </a:rPr>
              <a:t> </a:t>
            </a:r>
            <a:r>
              <a:rPr sz="2400" spc="-10" dirty="0">
                <a:latin typeface="Calibri"/>
                <a:cs typeface="Calibri"/>
              </a:rPr>
              <a:t>pressure</a:t>
            </a:r>
            <a:r>
              <a:rPr sz="2400" spc="5" dirty="0">
                <a:latin typeface="Calibri"/>
                <a:cs typeface="Calibri"/>
              </a:rPr>
              <a:t> </a:t>
            </a:r>
            <a:r>
              <a:rPr sz="2400" dirty="0">
                <a:latin typeface="Calibri"/>
                <a:cs typeface="Calibri"/>
              </a:rPr>
              <a:t>in</a:t>
            </a:r>
            <a:endParaRPr sz="2400">
              <a:latin typeface="Calibri"/>
              <a:cs typeface="Calibri"/>
            </a:endParaRPr>
          </a:p>
          <a:p>
            <a:pPr marL="478790">
              <a:lnSpc>
                <a:spcPct val="100000"/>
              </a:lnSpc>
              <a:spcBef>
                <a:spcPts val="5"/>
              </a:spcBef>
            </a:pPr>
            <a:r>
              <a:rPr sz="2400" spc="-20" dirty="0">
                <a:latin typeface="Calibri"/>
                <a:cs typeface="Calibri"/>
              </a:rPr>
              <a:t>femoral </a:t>
            </a:r>
            <a:r>
              <a:rPr sz="2400" dirty="0">
                <a:latin typeface="Calibri"/>
                <a:cs typeface="Calibri"/>
              </a:rPr>
              <a:t>and</a:t>
            </a:r>
            <a:r>
              <a:rPr sz="2400" spc="-5" dirty="0">
                <a:latin typeface="Calibri"/>
                <a:cs typeface="Calibri"/>
              </a:rPr>
              <a:t> pelvic</a:t>
            </a:r>
            <a:r>
              <a:rPr sz="2400" spc="-10" dirty="0">
                <a:latin typeface="Calibri"/>
                <a:cs typeface="Calibri"/>
              </a:rPr>
              <a:t> </a:t>
            </a:r>
            <a:r>
              <a:rPr sz="2400" spc="-5" dirty="0">
                <a:latin typeface="Calibri"/>
                <a:cs typeface="Calibri"/>
              </a:rPr>
              <a:t>vessels</a:t>
            </a:r>
            <a:r>
              <a:rPr sz="2400" spc="10" dirty="0">
                <a:latin typeface="Calibri"/>
                <a:cs typeface="Calibri"/>
              </a:rPr>
              <a:t> </a:t>
            </a:r>
            <a:r>
              <a:rPr sz="2400" spc="-15" dirty="0">
                <a:latin typeface="Calibri"/>
                <a:cs typeface="Calibri"/>
              </a:rPr>
              <a:t>from</a:t>
            </a:r>
            <a:r>
              <a:rPr sz="2400" spc="-20" dirty="0">
                <a:latin typeface="Calibri"/>
                <a:cs typeface="Calibri"/>
              </a:rPr>
              <a:t> </a:t>
            </a:r>
            <a:r>
              <a:rPr sz="2400" dirty="0">
                <a:latin typeface="Calibri"/>
                <a:cs typeface="Calibri"/>
              </a:rPr>
              <a:t>the</a:t>
            </a:r>
            <a:r>
              <a:rPr sz="2400" spc="-5" dirty="0">
                <a:latin typeface="Calibri"/>
                <a:cs typeface="Calibri"/>
              </a:rPr>
              <a:t> enlarging</a:t>
            </a:r>
            <a:r>
              <a:rPr sz="2400" spc="-20" dirty="0">
                <a:latin typeface="Calibri"/>
                <a:cs typeface="Calibri"/>
              </a:rPr>
              <a:t> </a:t>
            </a:r>
            <a:r>
              <a:rPr sz="2400" spc="-10" dirty="0">
                <a:latin typeface="Calibri"/>
                <a:cs typeface="Calibri"/>
              </a:rPr>
              <a:t>uterus.</a:t>
            </a:r>
            <a:endParaRPr sz="2400">
              <a:latin typeface="Calibri"/>
              <a:cs typeface="Calibri"/>
            </a:endParaRPr>
          </a:p>
          <a:p>
            <a:pPr marL="478790" marR="5080" lvl="1" indent="-342900">
              <a:lnSpc>
                <a:spcPct val="100000"/>
              </a:lnSpc>
              <a:buFont typeface="Wingdings"/>
              <a:buChar char=""/>
              <a:tabLst>
                <a:tab pos="547370" algn="l"/>
                <a:tab pos="548005" algn="l"/>
              </a:tabLst>
            </a:pPr>
            <a:r>
              <a:rPr dirty="0"/>
              <a:t>	</a:t>
            </a:r>
            <a:r>
              <a:rPr sz="2400" spc="-5" dirty="0">
                <a:latin typeface="Calibri"/>
                <a:cs typeface="Calibri"/>
              </a:rPr>
              <a:t>Hormonal</a:t>
            </a:r>
            <a:r>
              <a:rPr sz="2400" spc="-15" dirty="0">
                <a:latin typeface="Calibri"/>
                <a:cs typeface="Calibri"/>
              </a:rPr>
              <a:t> </a:t>
            </a:r>
            <a:r>
              <a:rPr sz="2400" spc="-5" dirty="0">
                <a:latin typeface="Calibri"/>
                <a:cs typeface="Calibri"/>
              </a:rPr>
              <a:t>changes</a:t>
            </a:r>
            <a:r>
              <a:rPr sz="2400" dirty="0">
                <a:latin typeface="Calibri"/>
                <a:cs typeface="Calibri"/>
              </a:rPr>
              <a:t> </a:t>
            </a:r>
            <a:r>
              <a:rPr sz="2400" spc="-15" dirty="0">
                <a:latin typeface="Calibri"/>
                <a:cs typeface="Calibri"/>
              </a:rPr>
              <a:t>related</a:t>
            </a:r>
            <a:r>
              <a:rPr sz="2400" spc="-5" dirty="0">
                <a:latin typeface="Calibri"/>
                <a:cs typeface="Calibri"/>
              </a:rPr>
              <a:t> </a:t>
            </a:r>
            <a:r>
              <a:rPr sz="2400" spc="-15" dirty="0">
                <a:latin typeface="Calibri"/>
                <a:cs typeface="Calibri"/>
              </a:rPr>
              <a:t>to</a:t>
            </a:r>
            <a:r>
              <a:rPr sz="2400" spc="-10" dirty="0">
                <a:latin typeface="Calibri"/>
                <a:cs typeface="Calibri"/>
              </a:rPr>
              <a:t> </a:t>
            </a:r>
            <a:r>
              <a:rPr sz="2400" spc="-5" dirty="0">
                <a:latin typeface="Calibri"/>
                <a:cs typeface="Calibri"/>
              </a:rPr>
              <a:t>pregnancy </a:t>
            </a:r>
            <a:r>
              <a:rPr sz="2400" spc="-10" dirty="0">
                <a:latin typeface="Calibri"/>
                <a:cs typeface="Calibri"/>
              </a:rPr>
              <a:t>contribute by</a:t>
            </a:r>
            <a:r>
              <a:rPr sz="2400" spc="5" dirty="0">
                <a:latin typeface="Calibri"/>
                <a:cs typeface="Calibri"/>
              </a:rPr>
              <a:t> </a:t>
            </a:r>
            <a:r>
              <a:rPr sz="2400" spc="-5" dirty="0">
                <a:latin typeface="Calibri"/>
                <a:cs typeface="Calibri"/>
              </a:rPr>
              <a:t>causing</a:t>
            </a:r>
            <a:r>
              <a:rPr sz="2400" spc="-20" dirty="0">
                <a:latin typeface="Calibri"/>
                <a:cs typeface="Calibri"/>
              </a:rPr>
              <a:t> </a:t>
            </a:r>
            <a:r>
              <a:rPr sz="2400" spc="-15" dirty="0">
                <a:latin typeface="Calibri"/>
                <a:cs typeface="Calibri"/>
              </a:rPr>
              <a:t>relaxation</a:t>
            </a:r>
            <a:r>
              <a:rPr sz="2400" spc="-5" dirty="0">
                <a:latin typeface="Calibri"/>
                <a:cs typeface="Calibri"/>
              </a:rPr>
              <a:t> of</a:t>
            </a:r>
            <a:r>
              <a:rPr sz="2400" spc="-10" dirty="0">
                <a:latin typeface="Calibri"/>
                <a:cs typeface="Calibri"/>
              </a:rPr>
              <a:t> </a:t>
            </a:r>
            <a:r>
              <a:rPr sz="2400" dirty="0">
                <a:latin typeface="Calibri"/>
                <a:cs typeface="Calibri"/>
              </a:rPr>
              <a:t>the muscular </a:t>
            </a:r>
            <a:r>
              <a:rPr sz="2400" spc="-525" dirty="0">
                <a:latin typeface="Calibri"/>
                <a:cs typeface="Calibri"/>
              </a:rPr>
              <a:t> </a:t>
            </a:r>
            <a:r>
              <a:rPr sz="2400" spc="-5" dirty="0">
                <a:latin typeface="Calibri"/>
                <a:cs typeface="Calibri"/>
              </a:rPr>
              <a:t>walls</a:t>
            </a:r>
            <a:r>
              <a:rPr sz="2400" spc="-20" dirty="0">
                <a:latin typeface="Calibri"/>
                <a:cs typeface="Calibri"/>
              </a:rPr>
              <a:t> </a:t>
            </a:r>
            <a:r>
              <a:rPr sz="2400" spc="-5" dirty="0">
                <a:latin typeface="Calibri"/>
                <a:cs typeface="Calibri"/>
              </a:rPr>
              <a:t>of</a:t>
            </a:r>
            <a:r>
              <a:rPr sz="2400" spc="-10" dirty="0">
                <a:latin typeface="Calibri"/>
                <a:cs typeface="Calibri"/>
              </a:rPr>
              <a:t> </a:t>
            </a:r>
            <a:r>
              <a:rPr sz="2400" dirty="0">
                <a:latin typeface="Calibri"/>
                <a:cs typeface="Calibri"/>
              </a:rPr>
              <a:t>the </a:t>
            </a:r>
            <a:r>
              <a:rPr sz="2400" spc="-5" dirty="0">
                <a:latin typeface="Calibri"/>
                <a:cs typeface="Calibri"/>
              </a:rPr>
              <a:t>blood</a:t>
            </a:r>
            <a:r>
              <a:rPr sz="2400" spc="-15" dirty="0">
                <a:latin typeface="Calibri"/>
                <a:cs typeface="Calibri"/>
              </a:rPr>
              <a:t> </a:t>
            </a:r>
            <a:r>
              <a:rPr sz="2400" spc="-5" dirty="0">
                <a:latin typeface="Calibri"/>
                <a:cs typeface="Calibri"/>
              </a:rPr>
              <a:t>vessels.</a:t>
            </a:r>
            <a:endParaRPr sz="2400">
              <a:latin typeface="Calibri"/>
              <a:cs typeface="Calibri"/>
            </a:endParaRPr>
          </a:p>
          <a:p>
            <a:pPr marL="547370" lvl="1" indent="-412115">
              <a:lnSpc>
                <a:spcPct val="100000"/>
              </a:lnSpc>
              <a:buFont typeface="Wingdings"/>
              <a:buChar char=""/>
              <a:tabLst>
                <a:tab pos="547370" algn="l"/>
                <a:tab pos="548005" algn="l"/>
              </a:tabLst>
            </a:pPr>
            <a:r>
              <a:rPr sz="2400" spc="-5" dirty="0">
                <a:latin typeface="Calibri"/>
                <a:cs typeface="Calibri"/>
              </a:rPr>
              <a:t>Genetic</a:t>
            </a:r>
            <a:r>
              <a:rPr sz="2400" spc="-10" dirty="0">
                <a:latin typeface="Calibri"/>
                <a:cs typeface="Calibri"/>
              </a:rPr>
              <a:t> predisposition</a:t>
            </a:r>
            <a:r>
              <a:rPr sz="2400" dirty="0">
                <a:latin typeface="Calibri"/>
                <a:cs typeface="Calibri"/>
              </a:rPr>
              <a:t> also</a:t>
            </a:r>
            <a:r>
              <a:rPr sz="2400" spc="-5" dirty="0">
                <a:latin typeface="Calibri"/>
                <a:cs typeface="Calibri"/>
              </a:rPr>
              <a:t> </a:t>
            </a:r>
            <a:r>
              <a:rPr sz="2400" spc="-20" dirty="0">
                <a:latin typeface="Calibri"/>
                <a:cs typeface="Calibri"/>
              </a:rPr>
              <a:t>plays</a:t>
            </a:r>
            <a:r>
              <a:rPr sz="2400" dirty="0">
                <a:latin typeface="Calibri"/>
                <a:cs typeface="Calibri"/>
              </a:rPr>
              <a:t> a </a:t>
            </a:r>
            <a:r>
              <a:rPr sz="2400" spc="-15" dirty="0">
                <a:latin typeface="Calibri"/>
                <a:cs typeface="Calibri"/>
              </a:rPr>
              <a:t>role.</a:t>
            </a:r>
            <a:endParaRPr sz="2400">
              <a:latin typeface="Calibri"/>
              <a:cs typeface="Calibri"/>
            </a:endParaRPr>
          </a:p>
          <a:p>
            <a:pPr marL="478790" marR="66040" lvl="1" indent="-342900" algn="just">
              <a:lnSpc>
                <a:spcPct val="100000"/>
              </a:lnSpc>
              <a:buFont typeface="Wingdings"/>
              <a:buChar char=""/>
              <a:tabLst>
                <a:tab pos="479425" algn="l"/>
              </a:tabLst>
            </a:pPr>
            <a:r>
              <a:rPr sz="2400" spc="-5" dirty="0">
                <a:latin typeface="Calibri"/>
                <a:cs typeface="Calibri"/>
              </a:rPr>
              <a:t>perineal </a:t>
            </a:r>
            <a:r>
              <a:rPr sz="2400" spc="-10" dirty="0">
                <a:latin typeface="Calibri"/>
                <a:cs typeface="Calibri"/>
              </a:rPr>
              <a:t>veins </a:t>
            </a:r>
            <a:r>
              <a:rPr sz="2400" spc="-5" dirty="0">
                <a:latin typeface="Calibri"/>
                <a:cs typeface="Calibri"/>
              </a:rPr>
              <a:t>do not </a:t>
            </a:r>
            <a:r>
              <a:rPr sz="2400" spc="-20" dirty="0">
                <a:latin typeface="Calibri"/>
                <a:cs typeface="Calibri"/>
              </a:rPr>
              <a:t>have </a:t>
            </a:r>
            <a:r>
              <a:rPr sz="2400" spc="-10" dirty="0">
                <a:latin typeface="Calibri"/>
                <a:cs typeface="Calibri"/>
              </a:rPr>
              <a:t>valves, </a:t>
            </a:r>
            <a:r>
              <a:rPr sz="2400" spc="-5" dirty="0">
                <a:latin typeface="Calibri"/>
                <a:cs typeface="Calibri"/>
              </a:rPr>
              <a:t>they </a:t>
            </a:r>
            <a:r>
              <a:rPr sz="2400" spc="-15" dirty="0">
                <a:latin typeface="Calibri"/>
                <a:cs typeface="Calibri"/>
              </a:rPr>
              <a:t>are </a:t>
            </a:r>
            <a:r>
              <a:rPr sz="2400" spc="-5" dirty="0">
                <a:latin typeface="Calibri"/>
                <a:cs typeface="Calibri"/>
              </a:rPr>
              <a:t>susceptible </a:t>
            </a:r>
            <a:r>
              <a:rPr sz="2400" spc="-15" dirty="0">
                <a:latin typeface="Calibri"/>
                <a:cs typeface="Calibri"/>
              </a:rPr>
              <a:t>to </a:t>
            </a:r>
            <a:r>
              <a:rPr sz="2400" dirty="0">
                <a:latin typeface="Calibri"/>
                <a:cs typeface="Calibri"/>
              </a:rPr>
              <a:t>the </a:t>
            </a:r>
            <a:r>
              <a:rPr sz="2400" spc="-10" dirty="0">
                <a:latin typeface="Calibri"/>
                <a:cs typeface="Calibri"/>
              </a:rPr>
              <a:t>development </a:t>
            </a:r>
            <a:r>
              <a:rPr sz="2400" spc="-5" dirty="0">
                <a:latin typeface="Calibri"/>
                <a:cs typeface="Calibri"/>
              </a:rPr>
              <a:t>of varices: </a:t>
            </a:r>
            <a:r>
              <a:rPr sz="2400" dirty="0">
                <a:latin typeface="Calibri"/>
                <a:cs typeface="Calibri"/>
              </a:rPr>
              <a:t>Up </a:t>
            </a:r>
            <a:r>
              <a:rPr sz="2400" spc="-530" dirty="0">
                <a:latin typeface="Calibri"/>
                <a:cs typeface="Calibri"/>
              </a:rPr>
              <a:t> </a:t>
            </a:r>
            <a:r>
              <a:rPr sz="2400" spc="-15" dirty="0">
                <a:latin typeface="Calibri"/>
                <a:cs typeface="Calibri"/>
              </a:rPr>
              <a:t>to </a:t>
            </a:r>
            <a:r>
              <a:rPr sz="2400" spc="-5" dirty="0">
                <a:latin typeface="Calibri"/>
                <a:cs typeface="Calibri"/>
              </a:rPr>
              <a:t>one-half of </a:t>
            </a:r>
            <a:r>
              <a:rPr sz="2400" spc="-10" dirty="0">
                <a:latin typeface="Calibri"/>
                <a:cs typeface="Calibri"/>
              </a:rPr>
              <a:t>vulvar varicosities </a:t>
            </a:r>
            <a:r>
              <a:rPr sz="2400" dirty="0">
                <a:latin typeface="Calibri"/>
                <a:cs typeface="Calibri"/>
              </a:rPr>
              <a:t>arise </a:t>
            </a:r>
            <a:r>
              <a:rPr sz="2400" spc="-15" dirty="0">
                <a:latin typeface="Calibri"/>
                <a:cs typeface="Calibri"/>
              </a:rPr>
              <a:t>from </a:t>
            </a:r>
            <a:r>
              <a:rPr sz="2400" dirty="0">
                <a:latin typeface="Calibri"/>
                <a:cs typeface="Calibri"/>
              </a:rPr>
              <a:t>an </a:t>
            </a:r>
            <a:r>
              <a:rPr sz="2400" spc="-10" dirty="0">
                <a:solidFill>
                  <a:srgbClr val="006FC0"/>
                </a:solidFill>
                <a:latin typeface="Calibri"/>
                <a:cs typeface="Calibri"/>
              </a:rPr>
              <a:t>incompetent </a:t>
            </a:r>
            <a:r>
              <a:rPr sz="2400" spc="-15" dirty="0">
                <a:solidFill>
                  <a:srgbClr val="006FC0"/>
                </a:solidFill>
                <a:latin typeface="Calibri"/>
                <a:cs typeface="Calibri"/>
              </a:rPr>
              <a:t>great </a:t>
            </a:r>
            <a:r>
              <a:rPr sz="2400" spc="-5" dirty="0">
                <a:solidFill>
                  <a:srgbClr val="006FC0"/>
                </a:solidFill>
                <a:latin typeface="Calibri"/>
                <a:cs typeface="Calibri"/>
              </a:rPr>
              <a:t>saphenous vein</a:t>
            </a:r>
            <a:r>
              <a:rPr sz="2400" spc="-5" dirty="0">
                <a:latin typeface="Calibri"/>
                <a:cs typeface="Calibri"/>
              </a:rPr>
              <a:t>, </a:t>
            </a:r>
            <a:r>
              <a:rPr sz="2400" dirty="0">
                <a:latin typeface="Calibri"/>
                <a:cs typeface="Calibri"/>
              </a:rPr>
              <a:t>which </a:t>
            </a:r>
            <a:r>
              <a:rPr sz="2400" spc="5" dirty="0">
                <a:latin typeface="Calibri"/>
                <a:cs typeface="Calibri"/>
              </a:rPr>
              <a:t> </a:t>
            </a:r>
            <a:r>
              <a:rPr sz="2400" spc="-10" dirty="0">
                <a:latin typeface="Calibri"/>
                <a:cs typeface="Calibri"/>
              </a:rPr>
              <a:t>drains</a:t>
            </a:r>
            <a:r>
              <a:rPr sz="2400" spc="-5" dirty="0">
                <a:latin typeface="Calibri"/>
                <a:cs typeface="Calibri"/>
              </a:rPr>
              <a:t> </a:t>
            </a:r>
            <a:r>
              <a:rPr sz="2400" dirty="0">
                <a:latin typeface="Calibri"/>
                <a:cs typeface="Calibri"/>
              </a:rPr>
              <a:t>the</a:t>
            </a:r>
            <a:r>
              <a:rPr sz="2400" spc="-15" dirty="0">
                <a:latin typeface="Calibri"/>
                <a:cs typeface="Calibri"/>
              </a:rPr>
              <a:t> </a:t>
            </a:r>
            <a:r>
              <a:rPr sz="2400" spc="-5" dirty="0">
                <a:latin typeface="Calibri"/>
                <a:cs typeface="Calibri"/>
              </a:rPr>
              <a:t>superficial</a:t>
            </a:r>
            <a:r>
              <a:rPr sz="2400" dirty="0">
                <a:latin typeface="Calibri"/>
                <a:cs typeface="Calibri"/>
              </a:rPr>
              <a:t> and</a:t>
            </a:r>
            <a:r>
              <a:rPr sz="2400" spc="-5" dirty="0">
                <a:latin typeface="Calibri"/>
                <a:cs typeface="Calibri"/>
              </a:rPr>
              <a:t> deep </a:t>
            </a:r>
            <a:r>
              <a:rPr sz="2400" spc="-10" dirty="0">
                <a:latin typeface="Calibri"/>
                <a:cs typeface="Calibri"/>
              </a:rPr>
              <a:t>external</a:t>
            </a:r>
            <a:r>
              <a:rPr sz="2400" spc="-30" dirty="0">
                <a:latin typeface="Calibri"/>
                <a:cs typeface="Calibri"/>
              </a:rPr>
              <a:t> </a:t>
            </a:r>
            <a:r>
              <a:rPr sz="2400" spc="-5" dirty="0">
                <a:latin typeface="Calibri"/>
                <a:cs typeface="Calibri"/>
              </a:rPr>
              <a:t>pudendal veins</a:t>
            </a:r>
            <a:r>
              <a:rPr sz="2400" spc="10" dirty="0">
                <a:latin typeface="Calibri"/>
                <a:cs typeface="Calibri"/>
              </a:rPr>
              <a:t> </a:t>
            </a:r>
            <a:r>
              <a:rPr sz="2400" dirty="0">
                <a:latin typeface="Calibri"/>
                <a:cs typeface="Calibri"/>
              </a:rPr>
              <a:t>and</a:t>
            </a:r>
            <a:r>
              <a:rPr sz="2400" spc="-5" dirty="0">
                <a:latin typeface="Calibri"/>
                <a:cs typeface="Calibri"/>
              </a:rPr>
              <a:t> </a:t>
            </a:r>
            <a:r>
              <a:rPr sz="2400" spc="-10" dirty="0">
                <a:latin typeface="Calibri"/>
                <a:cs typeface="Calibri"/>
              </a:rPr>
              <a:t>posteromedial</a:t>
            </a:r>
            <a:r>
              <a:rPr sz="2400" spc="-15" dirty="0">
                <a:latin typeface="Calibri"/>
                <a:cs typeface="Calibri"/>
              </a:rPr>
              <a:t> </a:t>
            </a:r>
            <a:r>
              <a:rPr sz="2400" dirty="0">
                <a:latin typeface="Calibri"/>
                <a:cs typeface="Calibri"/>
              </a:rPr>
              <a:t>tributaries</a:t>
            </a:r>
            <a:r>
              <a:rPr sz="1800" dirty="0">
                <a:latin typeface="Calibri"/>
                <a:cs typeface="Calibri"/>
              </a:rPr>
              <a:t>.</a:t>
            </a:r>
            <a:endParaRPr sz="1800">
              <a:latin typeface="Calibri"/>
              <a:cs typeface="Calibri"/>
            </a:endParaRPr>
          </a:p>
          <a:p>
            <a:pPr marL="12700" algn="just">
              <a:lnSpc>
                <a:spcPct val="100000"/>
              </a:lnSpc>
              <a:spcBef>
                <a:spcPts val="1590"/>
              </a:spcBef>
            </a:pPr>
            <a:r>
              <a:rPr sz="2800" b="1" spc="-15" dirty="0">
                <a:latin typeface="Calibri"/>
                <a:cs typeface="Calibri"/>
              </a:rPr>
              <a:t>Postpartum</a:t>
            </a:r>
            <a:r>
              <a:rPr sz="2800" b="1" spc="20" dirty="0">
                <a:latin typeface="Calibri"/>
                <a:cs typeface="Calibri"/>
              </a:rPr>
              <a:t> </a:t>
            </a:r>
            <a:r>
              <a:rPr sz="2800" b="1" spc="-15" dirty="0">
                <a:latin typeface="Calibri"/>
                <a:cs typeface="Calibri"/>
              </a:rPr>
              <a:t>course</a:t>
            </a:r>
            <a:r>
              <a:rPr sz="2800" b="1" spc="15" dirty="0">
                <a:latin typeface="Calibri"/>
                <a:cs typeface="Calibri"/>
              </a:rPr>
              <a:t> </a:t>
            </a:r>
            <a:r>
              <a:rPr sz="2400" dirty="0">
                <a:latin typeface="Calibri"/>
                <a:cs typeface="Calibri"/>
              </a:rPr>
              <a:t>–</a:t>
            </a:r>
            <a:r>
              <a:rPr sz="2400" spc="5" dirty="0">
                <a:latin typeface="Calibri"/>
                <a:cs typeface="Calibri"/>
              </a:rPr>
              <a:t> </a:t>
            </a:r>
            <a:r>
              <a:rPr sz="2400" spc="-15" dirty="0">
                <a:latin typeface="Calibri"/>
                <a:cs typeface="Calibri"/>
              </a:rPr>
              <a:t>Varicosities</a:t>
            </a:r>
            <a:r>
              <a:rPr sz="2400" spc="-10" dirty="0">
                <a:latin typeface="Calibri"/>
                <a:cs typeface="Calibri"/>
              </a:rPr>
              <a:t> </a:t>
            </a:r>
            <a:r>
              <a:rPr sz="2400" spc="-5" dirty="0">
                <a:latin typeface="Calibri"/>
                <a:cs typeface="Calibri"/>
              </a:rPr>
              <a:t>usually</a:t>
            </a:r>
            <a:r>
              <a:rPr sz="2400" dirty="0">
                <a:latin typeface="Calibri"/>
                <a:cs typeface="Calibri"/>
              </a:rPr>
              <a:t> </a:t>
            </a:r>
            <a:r>
              <a:rPr sz="2400" spc="-10" dirty="0">
                <a:latin typeface="Calibri"/>
                <a:cs typeface="Calibri"/>
              </a:rPr>
              <a:t>regress,</a:t>
            </a:r>
            <a:r>
              <a:rPr sz="2400" spc="5" dirty="0">
                <a:latin typeface="Calibri"/>
                <a:cs typeface="Calibri"/>
              </a:rPr>
              <a:t> </a:t>
            </a:r>
            <a:r>
              <a:rPr sz="2400" b="1" i="1" dirty="0">
                <a:latin typeface="Calibri"/>
                <a:cs typeface="Calibri"/>
              </a:rPr>
              <a:t>at</a:t>
            </a:r>
            <a:r>
              <a:rPr sz="2400" b="1" i="1" spc="5" dirty="0">
                <a:latin typeface="Calibri"/>
                <a:cs typeface="Calibri"/>
              </a:rPr>
              <a:t> </a:t>
            </a:r>
            <a:r>
              <a:rPr sz="2400" b="1" i="1" spc="-10" dirty="0">
                <a:latin typeface="Calibri"/>
                <a:cs typeface="Calibri"/>
              </a:rPr>
              <a:t>least</a:t>
            </a:r>
            <a:r>
              <a:rPr sz="2400" b="1" i="1" spc="-15" dirty="0">
                <a:latin typeface="Calibri"/>
                <a:cs typeface="Calibri"/>
              </a:rPr>
              <a:t> partially,</a:t>
            </a:r>
            <a:r>
              <a:rPr sz="2400" b="1" i="1" spc="-5" dirty="0">
                <a:latin typeface="Calibri"/>
                <a:cs typeface="Calibri"/>
              </a:rPr>
              <a:t> postpartum.</a:t>
            </a:r>
            <a:endParaRPr sz="2400">
              <a:latin typeface="Calibri"/>
              <a:cs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2242" y="517398"/>
            <a:ext cx="5501005" cy="452120"/>
          </a:xfrm>
          <a:prstGeom prst="rect">
            <a:avLst/>
          </a:prstGeom>
        </p:spPr>
        <p:txBody>
          <a:bodyPr vert="horz" wrap="square" lIns="0" tIns="12065" rIns="0" bIns="0" rtlCol="0">
            <a:spAutoFit/>
          </a:bodyPr>
          <a:lstStyle/>
          <a:p>
            <a:pPr marL="12700">
              <a:lnSpc>
                <a:spcPct val="100000"/>
              </a:lnSpc>
              <a:spcBef>
                <a:spcPts val="95"/>
              </a:spcBef>
            </a:pPr>
            <a:r>
              <a:rPr sz="2800" b="1" spc="-25" dirty="0">
                <a:solidFill>
                  <a:srgbClr val="00AF50"/>
                </a:solidFill>
                <a:latin typeface="Calibri"/>
                <a:cs typeface="Calibri"/>
              </a:rPr>
              <a:t>Varicose</a:t>
            </a:r>
            <a:r>
              <a:rPr sz="2800" b="1" spc="5" dirty="0">
                <a:solidFill>
                  <a:srgbClr val="00AF50"/>
                </a:solidFill>
                <a:latin typeface="Calibri"/>
                <a:cs typeface="Calibri"/>
              </a:rPr>
              <a:t> </a:t>
            </a:r>
            <a:r>
              <a:rPr sz="2800" b="1" spc="-15" dirty="0">
                <a:solidFill>
                  <a:srgbClr val="00AF50"/>
                </a:solidFill>
                <a:latin typeface="Calibri"/>
                <a:cs typeface="Calibri"/>
              </a:rPr>
              <a:t>veins</a:t>
            </a:r>
            <a:r>
              <a:rPr sz="2800" b="1" dirty="0">
                <a:solidFill>
                  <a:srgbClr val="00AF50"/>
                </a:solidFill>
                <a:latin typeface="Calibri"/>
                <a:cs typeface="Calibri"/>
              </a:rPr>
              <a:t> </a:t>
            </a:r>
            <a:r>
              <a:rPr sz="2800" b="1" spc="-5" dirty="0">
                <a:solidFill>
                  <a:srgbClr val="00AF50"/>
                </a:solidFill>
                <a:latin typeface="Calibri"/>
                <a:cs typeface="Calibri"/>
              </a:rPr>
              <a:t>of</a:t>
            </a:r>
            <a:r>
              <a:rPr sz="2800" b="1" dirty="0">
                <a:solidFill>
                  <a:srgbClr val="00AF50"/>
                </a:solidFill>
                <a:latin typeface="Calibri"/>
                <a:cs typeface="Calibri"/>
              </a:rPr>
              <a:t> </a:t>
            </a:r>
            <a:r>
              <a:rPr sz="2800" b="1" spc="-5" dirty="0">
                <a:solidFill>
                  <a:srgbClr val="00AF50"/>
                </a:solidFill>
                <a:latin typeface="Calibri"/>
                <a:cs typeface="Calibri"/>
              </a:rPr>
              <a:t>the</a:t>
            </a:r>
            <a:r>
              <a:rPr sz="2800" b="1" spc="15" dirty="0">
                <a:solidFill>
                  <a:srgbClr val="00AF50"/>
                </a:solidFill>
                <a:latin typeface="Calibri"/>
                <a:cs typeface="Calibri"/>
              </a:rPr>
              <a:t> </a:t>
            </a:r>
            <a:r>
              <a:rPr sz="2800" b="1" spc="-10" dirty="0">
                <a:solidFill>
                  <a:srgbClr val="00AF50"/>
                </a:solidFill>
                <a:latin typeface="Calibri"/>
                <a:cs typeface="Calibri"/>
              </a:rPr>
              <a:t>lower</a:t>
            </a:r>
            <a:r>
              <a:rPr sz="2800" b="1" spc="20" dirty="0">
                <a:solidFill>
                  <a:srgbClr val="00AF50"/>
                </a:solidFill>
                <a:latin typeface="Calibri"/>
                <a:cs typeface="Calibri"/>
              </a:rPr>
              <a:t> </a:t>
            </a:r>
            <a:r>
              <a:rPr sz="2800" b="1" spc="-20" dirty="0">
                <a:solidFill>
                  <a:srgbClr val="00AF50"/>
                </a:solidFill>
                <a:latin typeface="Calibri"/>
                <a:cs typeface="Calibri"/>
              </a:rPr>
              <a:t>extremity</a:t>
            </a:r>
            <a:endParaRPr sz="2800">
              <a:latin typeface="Calibri"/>
              <a:cs typeface="Calibri"/>
            </a:endParaRPr>
          </a:p>
        </p:txBody>
      </p:sp>
      <p:sp>
        <p:nvSpPr>
          <p:cNvPr id="3" name="object 3"/>
          <p:cNvSpPr txBox="1"/>
          <p:nvPr/>
        </p:nvSpPr>
        <p:spPr>
          <a:xfrm>
            <a:off x="212242" y="1021207"/>
            <a:ext cx="6107430" cy="1562100"/>
          </a:xfrm>
          <a:prstGeom prst="rect">
            <a:avLst/>
          </a:prstGeom>
        </p:spPr>
        <p:txBody>
          <a:bodyPr vert="horz" wrap="square" lIns="0" tIns="83820" rIns="0" bIns="0" rtlCol="0">
            <a:spAutoFit/>
          </a:bodyPr>
          <a:lstStyle/>
          <a:p>
            <a:pPr marL="241300" marR="5080" indent="-228600">
              <a:lnSpc>
                <a:spcPts val="2300"/>
              </a:lnSpc>
              <a:spcBef>
                <a:spcPts val="660"/>
              </a:spcBef>
              <a:buFont typeface="Arial MT"/>
              <a:buChar char="•"/>
              <a:tabLst>
                <a:tab pos="241300" algn="l"/>
              </a:tabLst>
            </a:pPr>
            <a:r>
              <a:rPr sz="2400" dirty="0">
                <a:latin typeface="Calibri"/>
                <a:cs typeface="Calibri"/>
              </a:rPr>
              <a:t>Up </a:t>
            </a:r>
            <a:r>
              <a:rPr sz="2400" spc="-15" dirty="0">
                <a:latin typeface="Calibri"/>
                <a:cs typeface="Calibri"/>
              </a:rPr>
              <a:t>to </a:t>
            </a:r>
            <a:r>
              <a:rPr sz="2400" spc="-5" dirty="0">
                <a:latin typeface="Calibri"/>
                <a:cs typeface="Calibri"/>
              </a:rPr>
              <a:t>50 </a:t>
            </a:r>
            <a:r>
              <a:rPr sz="2400" dirty="0">
                <a:latin typeface="Calibri"/>
                <a:cs typeface="Calibri"/>
              </a:rPr>
              <a:t>% </a:t>
            </a:r>
            <a:r>
              <a:rPr sz="2400" spc="-5" dirty="0">
                <a:latin typeface="Calibri"/>
                <a:cs typeface="Calibri"/>
              </a:rPr>
              <a:t>of </a:t>
            </a:r>
            <a:r>
              <a:rPr sz="2400" spc="-10" dirty="0">
                <a:latin typeface="Calibri"/>
                <a:cs typeface="Calibri"/>
              </a:rPr>
              <a:t>pregnant </a:t>
            </a:r>
            <a:r>
              <a:rPr sz="2400" spc="-5" dirty="0">
                <a:latin typeface="Calibri"/>
                <a:cs typeface="Calibri"/>
              </a:rPr>
              <a:t>people experience </a:t>
            </a:r>
            <a:r>
              <a:rPr sz="2400" dirty="0">
                <a:latin typeface="Calibri"/>
                <a:cs typeface="Calibri"/>
              </a:rPr>
              <a:t> abnormal </a:t>
            </a:r>
            <a:r>
              <a:rPr sz="2400" spc="-5" dirty="0">
                <a:latin typeface="Calibri"/>
                <a:cs typeface="Calibri"/>
              </a:rPr>
              <a:t>dilation of </a:t>
            </a:r>
            <a:r>
              <a:rPr sz="2400" dirty="0">
                <a:latin typeface="Calibri"/>
                <a:cs typeface="Calibri"/>
              </a:rPr>
              <a:t>the </a:t>
            </a:r>
            <a:r>
              <a:rPr sz="2400" spc="-5" dirty="0">
                <a:latin typeface="Calibri"/>
                <a:cs typeface="Calibri"/>
              </a:rPr>
              <a:t>superficial </a:t>
            </a:r>
            <a:r>
              <a:rPr sz="2400" spc="-10" dirty="0">
                <a:latin typeface="Calibri"/>
                <a:cs typeface="Calibri"/>
              </a:rPr>
              <a:t>veins </a:t>
            </a:r>
            <a:r>
              <a:rPr sz="2400" spc="-5" dirty="0">
                <a:latin typeface="Calibri"/>
                <a:cs typeface="Calibri"/>
              </a:rPr>
              <a:t>of </a:t>
            </a:r>
            <a:r>
              <a:rPr sz="2400" dirty="0">
                <a:latin typeface="Calibri"/>
                <a:cs typeface="Calibri"/>
              </a:rPr>
              <a:t>the </a:t>
            </a:r>
            <a:r>
              <a:rPr sz="2400" spc="-530" dirty="0">
                <a:latin typeface="Calibri"/>
                <a:cs typeface="Calibri"/>
              </a:rPr>
              <a:t> </a:t>
            </a:r>
            <a:r>
              <a:rPr sz="2400" spc="-10" dirty="0">
                <a:latin typeface="Calibri"/>
                <a:cs typeface="Calibri"/>
              </a:rPr>
              <a:t>lower </a:t>
            </a:r>
            <a:r>
              <a:rPr sz="2400" spc="-5" dirty="0">
                <a:latin typeface="Calibri"/>
                <a:cs typeface="Calibri"/>
              </a:rPr>
              <a:t>extremities. The </a:t>
            </a:r>
            <a:r>
              <a:rPr sz="2400" spc="-10" dirty="0">
                <a:latin typeface="Calibri"/>
                <a:cs typeface="Calibri"/>
              </a:rPr>
              <a:t>varicosities can become </a:t>
            </a:r>
            <a:r>
              <a:rPr sz="2400" spc="-5" dirty="0">
                <a:latin typeface="Calibri"/>
                <a:cs typeface="Calibri"/>
              </a:rPr>
              <a:t> visible anytime during pregnancy but </a:t>
            </a:r>
            <a:r>
              <a:rPr sz="2400" spc="-15" dirty="0">
                <a:latin typeface="Calibri"/>
                <a:cs typeface="Calibri"/>
              </a:rPr>
              <a:t>are </a:t>
            </a:r>
            <a:r>
              <a:rPr sz="2400" b="1" i="1" spc="-10" dirty="0">
                <a:latin typeface="Calibri"/>
                <a:cs typeface="Calibri"/>
              </a:rPr>
              <a:t>most </a:t>
            </a:r>
            <a:r>
              <a:rPr sz="2400" b="1" i="1" spc="-5" dirty="0">
                <a:latin typeface="Calibri"/>
                <a:cs typeface="Calibri"/>
              </a:rPr>
              <a:t> </a:t>
            </a:r>
            <a:r>
              <a:rPr sz="2400" b="1" i="1" spc="-10" dirty="0">
                <a:latin typeface="Calibri"/>
                <a:cs typeface="Calibri"/>
              </a:rPr>
              <a:t>common</a:t>
            </a:r>
            <a:r>
              <a:rPr sz="2400" b="1" i="1" spc="-20" dirty="0">
                <a:latin typeface="Calibri"/>
                <a:cs typeface="Calibri"/>
              </a:rPr>
              <a:t> </a:t>
            </a:r>
            <a:r>
              <a:rPr sz="2400" b="1" i="1" dirty="0">
                <a:latin typeface="Calibri"/>
                <a:cs typeface="Calibri"/>
              </a:rPr>
              <a:t>in</a:t>
            </a:r>
            <a:r>
              <a:rPr sz="2400" b="1" i="1" spc="-10" dirty="0">
                <a:latin typeface="Calibri"/>
                <a:cs typeface="Calibri"/>
              </a:rPr>
              <a:t> </a:t>
            </a:r>
            <a:r>
              <a:rPr sz="2400" b="1" i="1" spc="-5" dirty="0">
                <a:latin typeface="Calibri"/>
                <a:cs typeface="Calibri"/>
              </a:rPr>
              <a:t>the</a:t>
            </a:r>
            <a:r>
              <a:rPr sz="2400" b="1" i="1" spc="-15" dirty="0">
                <a:latin typeface="Calibri"/>
                <a:cs typeface="Calibri"/>
              </a:rPr>
              <a:t> </a:t>
            </a:r>
            <a:r>
              <a:rPr sz="2400" b="1" i="1" spc="-10" dirty="0">
                <a:latin typeface="Calibri"/>
                <a:cs typeface="Calibri"/>
              </a:rPr>
              <a:t>third</a:t>
            </a:r>
            <a:r>
              <a:rPr sz="2400" b="1" i="1" dirty="0">
                <a:latin typeface="Calibri"/>
                <a:cs typeface="Calibri"/>
              </a:rPr>
              <a:t> </a:t>
            </a:r>
            <a:r>
              <a:rPr sz="2400" b="1" i="1" spc="-30" dirty="0">
                <a:latin typeface="Calibri"/>
                <a:cs typeface="Calibri"/>
              </a:rPr>
              <a:t>trimester.</a:t>
            </a:r>
            <a:endParaRPr sz="2400">
              <a:latin typeface="Calibri"/>
              <a:cs typeface="Calibri"/>
            </a:endParaRPr>
          </a:p>
        </p:txBody>
      </p:sp>
      <p:sp>
        <p:nvSpPr>
          <p:cNvPr id="4" name="object 4"/>
          <p:cNvSpPr txBox="1"/>
          <p:nvPr/>
        </p:nvSpPr>
        <p:spPr>
          <a:xfrm>
            <a:off x="179831" y="3122676"/>
            <a:ext cx="5401310" cy="3477895"/>
          </a:xfrm>
          <a:prstGeom prst="rect">
            <a:avLst/>
          </a:prstGeom>
          <a:ln w="9525">
            <a:solidFill>
              <a:srgbClr val="4471C4"/>
            </a:solidFill>
          </a:ln>
        </p:spPr>
        <p:txBody>
          <a:bodyPr vert="horz" wrap="square" lIns="0" tIns="22860" rIns="0" bIns="0" rtlCol="0">
            <a:spAutoFit/>
          </a:bodyPr>
          <a:lstStyle/>
          <a:p>
            <a:pPr marL="90805">
              <a:lnSpc>
                <a:spcPct val="100000"/>
              </a:lnSpc>
              <a:spcBef>
                <a:spcPts val="180"/>
              </a:spcBef>
            </a:pPr>
            <a:r>
              <a:rPr sz="2800" b="1" spc="-5" dirty="0">
                <a:latin typeface="Calibri"/>
                <a:cs typeface="Calibri"/>
              </a:rPr>
              <a:t>Risk</a:t>
            </a:r>
            <a:r>
              <a:rPr sz="2800" b="1" spc="-25" dirty="0">
                <a:latin typeface="Calibri"/>
                <a:cs typeface="Calibri"/>
              </a:rPr>
              <a:t> </a:t>
            </a:r>
            <a:r>
              <a:rPr sz="2800" b="1" spc="-20" dirty="0">
                <a:latin typeface="Calibri"/>
                <a:cs typeface="Calibri"/>
              </a:rPr>
              <a:t>factors</a:t>
            </a:r>
            <a:endParaRPr sz="2800">
              <a:latin typeface="Calibri"/>
              <a:cs typeface="Calibri"/>
            </a:endParaRPr>
          </a:p>
          <a:p>
            <a:pPr marL="434340" indent="-343535">
              <a:lnSpc>
                <a:spcPct val="100000"/>
              </a:lnSpc>
              <a:spcBef>
                <a:spcPts val="30"/>
              </a:spcBef>
              <a:buFont typeface="Wingdings"/>
              <a:buChar char=""/>
              <a:tabLst>
                <a:tab pos="434340" algn="l"/>
              </a:tabLst>
            </a:pPr>
            <a:r>
              <a:rPr sz="2400" spc="-5" dirty="0">
                <a:latin typeface="Calibri"/>
                <a:cs typeface="Calibri"/>
              </a:rPr>
              <a:t>high</a:t>
            </a:r>
            <a:r>
              <a:rPr sz="2400" spc="-20" dirty="0">
                <a:latin typeface="Calibri"/>
                <a:cs typeface="Calibri"/>
              </a:rPr>
              <a:t> </a:t>
            </a:r>
            <a:r>
              <a:rPr sz="2400" spc="-15" dirty="0">
                <a:latin typeface="Calibri"/>
                <a:cs typeface="Calibri"/>
              </a:rPr>
              <a:t>estrogen/progesterone </a:t>
            </a:r>
            <a:r>
              <a:rPr sz="2400" spc="-20" dirty="0">
                <a:latin typeface="Calibri"/>
                <a:cs typeface="Calibri"/>
              </a:rPr>
              <a:t>states</a:t>
            </a:r>
            <a:endParaRPr sz="2400">
              <a:latin typeface="Calibri"/>
              <a:cs typeface="Calibri"/>
            </a:endParaRPr>
          </a:p>
          <a:p>
            <a:pPr marL="434340" indent="-343535">
              <a:lnSpc>
                <a:spcPct val="100000"/>
              </a:lnSpc>
              <a:buFont typeface="Wingdings"/>
              <a:buChar char=""/>
              <a:tabLst>
                <a:tab pos="434340" algn="l"/>
              </a:tabLst>
            </a:pPr>
            <a:r>
              <a:rPr sz="2400" spc="-5" dirty="0">
                <a:latin typeface="Calibri"/>
                <a:cs typeface="Calibri"/>
              </a:rPr>
              <a:t>advancing</a:t>
            </a:r>
            <a:r>
              <a:rPr sz="2400" spc="-40" dirty="0">
                <a:latin typeface="Calibri"/>
                <a:cs typeface="Calibri"/>
              </a:rPr>
              <a:t> </a:t>
            </a:r>
            <a:r>
              <a:rPr sz="2400" spc="-10" dirty="0">
                <a:latin typeface="Calibri"/>
                <a:cs typeface="Calibri"/>
              </a:rPr>
              <a:t>age</a:t>
            </a:r>
            <a:endParaRPr sz="2400">
              <a:latin typeface="Calibri"/>
              <a:cs typeface="Calibri"/>
            </a:endParaRPr>
          </a:p>
          <a:p>
            <a:pPr marL="434340" indent="-343535">
              <a:lnSpc>
                <a:spcPct val="100000"/>
              </a:lnSpc>
              <a:buFont typeface="Wingdings"/>
              <a:buChar char=""/>
              <a:tabLst>
                <a:tab pos="434340" algn="l"/>
              </a:tabLst>
            </a:pPr>
            <a:r>
              <a:rPr sz="2400" spc="-10" dirty="0">
                <a:latin typeface="Calibri"/>
                <a:cs typeface="Calibri"/>
              </a:rPr>
              <a:t>family</a:t>
            </a:r>
            <a:r>
              <a:rPr sz="2400" spc="-25" dirty="0">
                <a:latin typeface="Calibri"/>
                <a:cs typeface="Calibri"/>
              </a:rPr>
              <a:t> </a:t>
            </a:r>
            <a:r>
              <a:rPr sz="2400" spc="-10" dirty="0">
                <a:latin typeface="Calibri"/>
                <a:cs typeface="Calibri"/>
              </a:rPr>
              <a:t>history</a:t>
            </a:r>
            <a:r>
              <a:rPr sz="2400" spc="-25" dirty="0">
                <a:latin typeface="Calibri"/>
                <a:cs typeface="Calibri"/>
              </a:rPr>
              <a:t> </a:t>
            </a:r>
            <a:r>
              <a:rPr sz="2400" spc="-5" dirty="0">
                <a:latin typeface="Calibri"/>
                <a:cs typeface="Calibri"/>
              </a:rPr>
              <a:t>of</a:t>
            </a:r>
            <a:r>
              <a:rPr sz="2400" spc="-25" dirty="0">
                <a:latin typeface="Calibri"/>
                <a:cs typeface="Calibri"/>
              </a:rPr>
              <a:t> </a:t>
            </a:r>
            <a:r>
              <a:rPr sz="2400" spc="-5" dirty="0">
                <a:latin typeface="Calibri"/>
                <a:cs typeface="Calibri"/>
              </a:rPr>
              <a:t>venous</a:t>
            </a:r>
            <a:r>
              <a:rPr sz="2400" dirty="0">
                <a:latin typeface="Calibri"/>
                <a:cs typeface="Calibri"/>
              </a:rPr>
              <a:t> </a:t>
            </a:r>
            <a:r>
              <a:rPr sz="2400" spc="-5" dirty="0">
                <a:latin typeface="Calibri"/>
                <a:cs typeface="Calibri"/>
              </a:rPr>
              <a:t>disease</a:t>
            </a:r>
            <a:endParaRPr sz="2400">
              <a:latin typeface="Calibri"/>
              <a:cs typeface="Calibri"/>
            </a:endParaRPr>
          </a:p>
          <a:p>
            <a:pPr marL="502920" indent="-412115">
              <a:lnSpc>
                <a:spcPct val="100000"/>
              </a:lnSpc>
              <a:buFont typeface="Wingdings"/>
              <a:buChar char=""/>
              <a:tabLst>
                <a:tab pos="502284" algn="l"/>
                <a:tab pos="502920" algn="l"/>
              </a:tabLst>
            </a:pPr>
            <a:r>
              <a:rPr sz="2400" spc="-15" dirty="0">
                <a:latin typeface="Calibri"/>
                <a:cs typeface="Calibri"/>
              </a:rPr>
              <a:t>prolonged </a:t>
            </a:r>
            <a:r>
              <a:rPr sz="2400" spc="-10" dirty="0">
                <a:latin typeface="Calibri"/>
                <a:cs typeface="Calibri"/>
              </a:rPr>
              <a:t>standing</a:t>
            </a:r>
            <a:endParaRPr sz="2400">
              <a:latin typeface="Calibri"/>
              <a:cs typeface="Calibri"/>
            </a:endParaRPr>
          </a:p>
          <a:p>
            <a:pPr marL="502920" indent="-412115">
              <a:lnSpc>
                <a:spcPct val="100000"/>
              </a:lnSpc>
              <a:buFont typeface="Wingdings"/>
              <a:buChar char=""/>
              <a:tabLst>
                <a:tab pos="502284" algn="l"/>
                <a:tab pos="502920" algn="l"/>
              </a:tabLst>
            </a:pPr>
            <a:r>
              <a:rPr sz="2400" spc="-5" dirty="0">
                <a:latin typeface="Calibri"/>
                <a:cs typeface="Calibri"/>
              </a:rPr>
              <a:t>increased</a:t>
            </a:r>
            <a:r>
              <a:rPr sz="2400" spc="-55" dirty="0">
                <a:latin typeface="Calibri"/>
                <a:cs typeface="Calibri"/>
              </a:rPr>
              <a:t> </a:t>
            </a:r>
            <a:r>
              <a:rPr sz="2400" dirty="0">
                <a:latin typeface="Calibri"/>
                <a:cs typeface="Calibri"/>
              </a:rPr>
              <a:t>BMI</a:t>
            </a:r>
            <a:endParaRPr sz="2400">
              <a:latin typeface="Calibri"/>
              <a:cs typeface="Calibri"/>
            </a:endParaRPr>
          </a:p>
          <a:p>
            <a:pPr marL="502920" indent="-412115">
              <a:lnSpc>
                <a:spcPct val="100000"/>
              </a:lnSpc>
              <a:buFont typeface="Wingdings"/>
              <a:buChar char=""/>
              <a:tabLst>
                <a:tab pos="502284" algn="l"/>
                <a:tab pos="502920" algn="l"/>
              </a:tabLst>
            </a:pPr>
            <a:r>
              <a:rPr sz="2400" spc="-15" dirty="0">
                <a:latin typeface="Calibri"/>
                <a:cs typeface="Calibri"/>
              </a:rPr>
              <a:t>physical</a:t>
            </a:r>
            <a:r>
              <a:rPr sz="2400" spc="-50" dirty="0">
                <a:latin typeface="Calibri"/>
                <a:cs typeface="Calibri"/>
              </a:rPr>
              <a:t> </a:t>
            </a:r>
            <a:r>
              <a:rPr sz="2400" dirty="0">
                <a:latin typeface="Calibri"/>
                <a:cs typeface="Calibri"/>
              </a:rPr>
              <a:t>inactivity</a:t>
            </a:r>
            <a:endParaRPr sz="2400">
              <a:latin typeface="Calibri"/>
              <a:cs typeface="Calibri"/>
            </a:endParaRPr>
          </a:p>
          <a:p>
            <a:pPr marL="434340" indent="-343535">
              <a:lnSpc>
                <a:spcPct val="100000"/>
              </a:lnSpc>
              <a:buFont typeface="Wingdings"/>
              <a:buChar char=""/>
              <a:tabLst>
                <a:tab pos="434340" algn="l"/>
              </a:tabLst>
            </a:pPr>
            <a:r>
              <a:rPr sz="2400" dirty="0">
                <a:latin typeface="Calibri"/>
                <a:cs typeface="Calibri"/>
              </a:rPr>
              <a:t>leg</a:t>
            </a:r>
            <a:r>
              <a:rPr sz="2400" spc="-50" dirty="0">
                <a:latin typeface="Calibri"/>
                <a:cs typeface="Calibri"/>
              </a:rPr>
              <a:t> </a:t>
            </a:r>
            <a:r>
              <a:rPr sz="2400" spc="-10" dirty="0">
                <a:latin typeface="Calibri"/>
                <a:cs typeface="Calibri"/>
              </a:rPr>
              <a:t>trauma</a:t>
            </a:r>
            <a:endParaRPr sz="2400">
              <a:latin typeface="Calibri"/>
              <a:cs typeface="Calibri"/>
            </a:endParaRPr>
          </a:p>
          <a:p>
            <a:pPr marL="434340" indent="-343535">
              <a:lnSpc>
                <a:spcPct val="100000"/>
              </a:lnSpc>
              <a:buFont typeface="Wingdings"/>
              <a:buChar char=""/>
              <a:tabLst>
                <a:tab pos="434340" algn="l"/>
              </a:tabLst>
            </a:pPr>
            <a:r>
              <a:rPr sz="2400" spc="-5" dirty="0">
                <a:latin typeface="Calibri"/>
                <a:cs typeface="Calibri"/>
              </a:rPr>
              <a:t>smoking</a:t>
            </a:r>
            <a:endParaRPr sz="2400">
              <a:latin typeface="Calibri"/>
              <a:cs typeface="Calibri"/>
            </a:endParaRPr>
          </a:p>
        </p:txBody>
      </p:sp>
      <p:sp>
        <p:nvSpPr>
          <p:cNvPr id="5" name="object 5"/>
          <p:cNvSpPr txBox="1"/>
          <p:nvPr/>
        </p:nvSpPr>
        <p:spPr>
          <a:xfrm>
            <a:off x="5757671" y="3122676"/>
            <a:ext cx="6263640" cy="3477895"/>
          </a:xfrm>
          <a:prstGeom prst="rect">
            <a:avLst/>
          </a:prstGeom>
          <a:ln w="9525">
            <a:solidFill>
              <a:srgbClr val="4471C4"/>
            </a:solidFill>
          </a:ln>
        </p:spPr>
        <p:txBody>
          <a:bodyPr vert="horz" wrap="square" lIns="0" tIns="21590" rIns="0" bIns="0" rtlCol="0">
            <a:spAutoFit/>
          </a:bodyPr>
          <a:lstStyle/>
          <a:p>
            <a:pPr marL="92075" marR="297815">
              <a:lnSpc>
                <a:spcPct val="100299"/>
              </a:lnSpc>
              <a:spcBef>
                <a:spcPts val="170"/>
              </a:spcBef>
            </a:pPr>
            <a:r>
              <a:rPr sz="2800" b="1" spc="-155" dirty="0">
                <a:latin typeface="Calibri"/>
                <a:cs typeface="Calibri"/>
              </a:rPr>
              <a:t>T</a:t>
            </a:r>
            <a:r>
              <a:rPr sz="2800" b="1" spc="-40" dirty="0">
                <a:latin typeface="Calibri"/>
                <a:cs typeface="Calibri"/>
              </a:rPr>
              <a:t>r</a:t>
            </a:r>
            <a:r>
              <a:rPr sz="2800" b="1" spc="-10" dirty="0">
                <a:latin typeface="Calibri"/>
                <a:cs typeface="Calibri"/>
              </a:rPr>
              <a:t>e</a:t>
            </a:r>
            <a:r>
              <a:rPr sz="2800" b="1" spc="-35" dirty="0">
                <a:latin typeface="Calibri"/>
                <a:cs typeface="Calibri"/>
              </a:rPr>
              <a:t>a</a:t>
            </a:r>
            <a:r>
              <a:rPr sz="2800" b="1" spc="-5" dirty="0">
                <a:latin typeface="Calibri"/>
                <a:cs typeface="Calibri"/>
              </a:rPr>
              <a:t>t</a:t>
            </a:r>
            <a:r>
              <a:rPr sz="2800" b="1" dirty="0">
                <a:latin typeface="Calibri"/>
                <a:cs typeface="Calibri"/>
              </a:rPr>
              <a:t>m</a:t>
            </a:r>
            <a:r>
              <a:rPr sz="2800" b="1" spc="-10" dirty="0">
                <a:latin typeface="Calibri"/>
                <a:cs typeface="Calibri"/>
              </a:rPr>
              <a:t>e</a:t>
            </a:r>
            <a:r>
              <a:rPr sz="2800" b="1" spc="-35" dirty="0">
                <a:latin typeface="Calibri"/>
                <a:cs typeface="Calibri"/>
              </a:rPr>
              <a:t>n</a:t>
            </a:r>
            <a:r>
              <a:rPr sz="2800" b="1" spc="-5" dirty="0">
                <a:latin typeface="Calibri"/>
                <a:cs typeface="Calibri"/>
              </a:rPr>
              <a:t>t</a:t>
            </a:r>
            <a:r>
              <a:rPr sz="2800" b="1" spc="50" dirty="0">
                <a:latin typeface="Calibri"/>
                <a:cs typeface="Calibri"/>
              </a:rPr>
              <a:t> </a:t>
            </a:r>
            <a:r>
              <a:rPr sz="2800" b="1" i="1" spc="-5" dirty="0">
                <a:latin typeface="Calibri"/>
                <a:cs typeface="Calibri"/>
              </a:rPr>
              <a:t>–</a:t>
            </a:r>
            <a:r>
              <a:rPr sz="2800" b="1" i="1" spc="-215" dirty="0">
                <a:latin typeface="Calibri"/>
                <a:cs typeface="Calibri"/>
              </a:rPr>
              <a:t> </a:t>
            </a:r>
            <a:r>
              <a:rPr sz="2400" b="1" i="1" spc="-5" dirty="0">
                <a:latin typeface="Calibri"/>
                <a:cs typeface="Calibri"/>
              </a:rPr>
              <a:t>Suppor</a:t>
            </a:r>
            <a:r>
              <a:rPr sz="2400" b="1" i="1" spc="-15" dirty="0">
                <a:latin typeface="Calibri"/>
                <a:cs typeface="Calibri"/>
              </a:rPr>
              <a:t>t</a:t>
            </a:r>
            <a:r>
              <a:rPr sz="2400" b="1" i="1" dirty="0">
                <a:latin typeface="Calibri"/>
                <a:cs typeface="Calibri"/>
              </a:rPr>
              <a:t>ive </a:t>
            </a:r>
            <a:r>
              <a:rPr sz="2400" b="1" i="1" spc="-10" dirty="0">
                <a:latin typeface="Calibri"/>
                <a:cs typeface="Calibri"/>
              </a:rPr>
              <a:t>t</a:t>
            </a:r>
            <a:r>
              <a:rPr sz="2400" b="1" i="1" spc="-5" dirty="0">
                <a:latin typeface="Calibri"/>
                <a:cs typeface="Calibri"/>
              </a:rPr>
              <a:t>h</a:t>
            </a:r>
            <a:r>
              <a:rPr sz="2400" b="1" i="1" spc="-10" dirty="0">
                <a:latin typeface="Calibri"/>
                <a:cs typeface="Calibri"/>
              </a:rPr>
              <a:t>e</a:t>
            </a:r>
            <a:r>
              <a:rPr sz="2400" b="1" i="1" spc="-5" dirty="0">
                <a:latin typeface="Calibri"/>
                <a:cs typeface="Calibri"/>
              </a:rPr>
              <a:t>ra</a:t>
            </a:r>
            <a:r>
              <a:rPr sz="2400" b="1" i="1" spc="-10" dirty="0">
                <a:latin typeface="Calibri"/>
                <a:cs typeface="Calibri"/>
              </a:rPr>
              <a:t>p</a:t>
            </a:r>
            <a:r>
              <a:rPr sz="2400" b="1" i="1" dirty="0">
                <a:latin typeface="Calibri"/>
                <a:cs typeface="Calibri"/>
              </a:rPr>
              <a:t>y</a:t>
            </a:r>
            <a:r>
              <a:rPr sz="2400" b="1" i="1" spc="-5" dirty="0">
                <a:latin typeface="Calibri"/>
                <a:cs typeface="Calibri"/>
              </a:rPr>
              <a:t> </a:t>
            </a:r>
            <a:r>
              <a:rPr sz="2400" b="1" i="1" spc="-10" dirty="0">
                <a:latin typeface="Calibri"/>
                <a:cs typeface="Calibri"/>
              </a:rPr>
              <a:t>o</a:t>
            </a:r>
            <a:r>
              <a:rPr sz="2400" b="1" i="1" dirty="0">
                <a:latin typeface="Calibri"/>
                <a:cs typeface="Calibri"/>
              </a:rPr>
              <a:t>f</a:t>
            </a:r>
            <a:r>
              <a:rPr sz="2400" b="1" i="1" spc="-5" dirty="0">
                <a:latin typeface="Calibri"/>
                <a:cs typeface="Calibri"/>
              </a:rPr>
              <a:t> </a:t>
            </a:r>
            <a:r>
              <a:rPr sz="2400" b="1" i="1" dirty="0">
                <a:latin typeface="Calibri"/>
                <a:cs typeface="Calibri"/>
              </a:rPr>
              <a:t>l</a:t>
            </a:r>
            <a:r>
              <a:rPr sz="2400" b="1" i="1" spc="-10" dirty="0">
                <a:latin typeface="Calibri"/>
                <a:cs typeface="Calibri"/>
              </a:rPr>
              <a:t>e</a:t>
            </a:r>
            <a:r>
              <a:rPr sz="2400" b="1" i="1" dirty="0">
                <a:latin typeface="Calibri"/>
                <a:cs typeface="Calibri"/>
              </a:rPr>
              <a:t>g  </a:t>
            </a:r>
            <a:r>
              <a:rPr sz="2400" b="1" i="1" spc="-10" dirty="0">
                <a:latin typeface="Calibri"/>
                <a:cs typeface="Calibri"/>
              </a:rPr>
              <a:t>varicosities </a:t>
            </a:r>
            <a:r>
              <a:rPr sz="2400" dirty="0">
                <a:latin typeface="Calibri"/>
                <a:cs typeface="Calibri"/>
              </a:rPr>
              <a:t>includes </a:t>
            </a:r>
            <a:r>
              <a:rPr sz="2400" dirty="0">
                <a:solidFill>
                  <a:srgbClr val="006FC0"/>
                </a:solidFill>
                <a:latin typeface="Calibri"/>
                <a:cs typeface="Calibri"/>
              </a:rPr>
              <a:t>leg </a:t>
            </a:r>
            <a:r>
              <a:rPr sz="2400" spc="-10" dirty="0">
                <a:solidFill>
                  <a:srgbClr val="006FC0"/>
                </a:solidFill>
                <a:latin typeface="Calibri"/>
                <a:cs typeface="Calibri"/>
              </a:rPr>
              <a:t>elevation, compression </a:t>
            </a:r>
            <a:r>
              <a:rPr sz="2400" spc="-530" dirty="0">
                <a:solidFill>
                  <a:srgbClr val="006FC0"/>
                </a:solidFill>
                <a:latin typeface="Calibri"/>
                <a:cs typeface="Calibri"/>
              </a:rPr>
              <a:t> </a:t>
            </a:r>
            <a:r>
              <a:rPr sz="2400" spc="-25" dirty="0">
                <a:solidFill>
                  <a:srgbClr val="006FC0"/>
                </a:solidFill>
                <a:latin typeface="Calibri"/>
                <a:cs typeface="Calibri"/>
              </a:rPr>
              <a:t>hosiery, </a:t>
            </a:r>
            <a:r>
              <a:rPr sz="2400" spc="-5" dirty="0">
                <a:solidFill>
                  <a:srgbClr val="006FC0"/>
                </a:solidFill>
                <a:latin typeface="Calibri"/>
                <a:cs typeface="Calibri"/>
              </a:rPr>
              <a:t>sleeping </a:t>
            </a:r>
            <a:r>
              <a:rPr sz="2400" spc="-10" dirty="0">
                <a:solidFill>
                  <a:srgbClr val="006FC0"/>
                </a:solidFill>
                <a:latin typeface="Calibri"/>
                <a:cs typeface="Calibri"/>
              </a:rPr>
              <a:t>on </a:t>
            </a:r>
            <a:r>
              <a:rPr sz="2400" dirty="0">
                <a:solidFill>
                  <a:srgbClr val="006FC0"/>
                </a:solidFill>
                <a:latin typeface="Calibri"/>
                <a:cs typeface="Calibri"/>
              </a:rPr>
              <a:t>the </a:t>
            </a:r>
            <a:r>
              <a:rPr sz="2400" spc="-10" dirty="0">
                <a:solidFill>
                  <a:srgbClr val="006FC0"/>
                </a:solidFill>
                <a:latin typeface="Calibri"/>
                <a:cs typeface="Calibri"/>
              </a:rPr>
              <a:t>left </a:t>
            </a:r>
            <a:r>
              <a:rPr sz="2400" spc="-5" dirty="0">
                <a:solidFill>
                  <a:srgbClr val="006FC0"/>
                </a:solidFill>
                <a:latin typeface="Calibri"/>
                <a:cs typeface="Calibri"/>
              </a:rPr>
              <a:t>side, </a:t>
            </a:r>
            <a:r>
              <a:rPr sz="2400" spc="-15" dirty="0">
                <a:solidFill>
                  <a:srgbClr val="006FC0"/>
                </a:solidFill>
                <a:latin typeface="Calibri"/>
                <a:cs typeface="Calibri"/>
              </a:rPr>
              <a:t>exercise, </a:t>
            </a:r>
            <a:r>
              <a:rPr sz="2400" dirty="0">
                <a:solidFill>
                  <a:srgbClr val="006FC0"/>
                </a:solidFill>
                <a:latin typeface="Calibri"/>
                <a:cs typeface="Calibri"/>
              </a:rPr>
              <a:t>and </a:t>
            </a:r>
            <a:r>
              <a:rPr sz="2400" spc="5" dirty="0">
                <a:solidFill>
                  <a:srgbClr val="006FC0"/>
                </a:solidFill>
                <a:latin typeface="Calibri"/>
                <a:cs typeface="Calibri"/>
              </a:rPr>
              <a:t> </a:t>
            </a:r>
            <a:r>
              <a:rPr sz="2400" spc="-15" dirty="0">
                <a:solidFill>
                  <a:srgbClr val="006FC0"/>
                </a:solidFill>
                <a:latin typeface="Calibri"/>
                <a:cs typeface="Calibri"/>
              </a:rPr>
              <a:t>avoidance</a:t>
            </a:r>
            <a:r>
              <a:rPr sz="2400" spc="-10" dirty="0">
                <a:solidFill>
                  <a:srgbClr val="006FC0"/>
                </a:solidFill>
                <a:latin typeface="Calibri"/>
                <a:cs typeface="Calibri"/>
              </a:rPr>
              <a:t> </a:t>
            </a:r>
            <a:r>
              <a:rPr sz="2400" spc="-5" dirty="0">
                <a:solidFill>
                  <a:srgbClr val="006FC0"/>
                </a:solidFill>
                <a:latin typeface="Calibri"/>
                <a:cs typeface="Calibri"/>
              </a:rPr>
              <a:t>of long periods</a:t>
            </a:r>
            <a:endParaRPr sz="2400">
              <a:latin typeface="Calibri"/>
              <a:cs typeface="Calibri"/>
            </a:endParaRPr>
          </a:p>
          <a:p>
            <a:pPr marL="92075" marR="320675">
              <a:lnSpc>
                <a:spcPct val="100000"/>
              </a:lnSpc>
            </a:pPr>
            <a:r>
              <a:rPr sz="2400" b="1" spc="-5" dirty="0">
                <a:latin typeface="Calibri"/>
                <a:cs typeface="Calibri"/>
              </a:rPr>
              <a:t>Medical </a:t>
            </a:r>
            <a:r>
              <a:rPr sz="2400" b="1" dirty="0">
                <a:latin typeface="Calibri"/>
                <a:cs typeface="Calibri"/>
              </a:rPr>
              <a:t>or </a:t>
            </a:r>
            <a:r>
              <a:rPr sz="2400" b="1" spc="-10" dirty="0">
                <a:latin typeface="Calibri"/>
                <a:cs typeface="Calibri"/>
              </a:rPr>
              <a:t>surgical intervention </a:t>
            </a:r>
            <a:r>
              <a:rPr sz="2400" spc="-10" dirty="0">
                <a:latin typeface="Calibri"/>
                <a:cs typeface="Calibri"/>
              </a:rPr>
              <a:t>can </a:t>
            </a:r>
            <a:r>
              <a:rPr sz="2400" spc="-5" dirty="0">
                <a:latin typeface="Calibri"/>
                <a:cs typeface="Calibri"/>
              </a:rPr>
              <a:t>be </a:t>
            </a:r>
            <a:r>
              <a:rPr sz="2400" dirty="0">
                <a:latin typeface="Calibri"/>
                <a:cs typeface="Calibri"/>
              </a:rPr>
              <a:t> </a:t>
            </a:r>
            <a:r>
              <a:rPr sz="2400" spc="-10" dirty="0">
                <a:latin typeface="Calibri"/>
                <a:cs typeface="Calibri"/>
              </a:rPr>
              <a:t>considered</a:t>
            </a:r>
            <a:r>
              <a:rPr sz="2400" spc="-5" dirty="0">
                <a:latin typeface="Calibri"/>
                <a:cs typeface="Calibri"/>
              </a:rPr>
              <a:t> </a:t>
            </a:r>
            <a:r>
              <a:rPr sz="2400" spc="-10" dirty="0">
                <a:latin typeface="Calibri"/>
                <a:cs typeface="Calibri"/>
              </a:rPr>
              <a:t>three</a:t>
            </a:r>
            <a:r>
              <a:rPr sz="2400" dirty="0">
                <a:latin typeface="Calibri"/>
                <a:cs typeface="Calibri"/>
              </a:rPr>
              <a:t> </a:t>
            </a:r>
            <a:r>
              <a:rPr sz="2400" spc="-15" dirty="0">
                <a:latin typeface="Calibri"/>
                <a:cs typeface="Calibri"/>
              </a:rPr>
              <a:t>to</a:t>
            </a:r>
            <a:r>
              <a:rPr sz="2400" spc="-10" dirty="0">
                <a:latin typeface="Calibri"/>
                <a:cs typeface="Calibri"/>
              </a:rPr>
              <a:t> </a:t>
            </a:r>
            <a:r>
              <a:rPr sz="2400" spc="-5" dirty="0">
                <a:latin typeface="Calibri"/>
                <a:cs typeface="Calibri"/>
              </a:rPr>
              <a:t>six</a:t>
            </a:r>
            <a:r>
              <a:rPr sz="2400" spc="-20" dirty="0">
                <a:latin typeface="Calibri"/>
                <a:cs typeface="Calibri"/>
              </a:rPr>
              <a:t> </a:t>
            </a:r>
            <a:r>
              <a:rPr sz="2400" spc="-5" dirty="0">
                <a:latin typeface="Calibri"/>
                <a:cs typeface="Calibri"/>
              </a:rPr>
              <a:t>months </a:t>
            </a:r>
            <a:r>
              <a:rPr sz="2400" spc="-10" dirty="0">
                <a:latin typeface="Calibri"/>
                <a:cs typeface="Calibri"/>
              </a:rPr>
              <a:t>after </a:t>
            </a:r>
            <a:r>
              <a:rPr sz="2400" spc="-5" dirty="0">
                <a:latin typeface="Calibri"/>
                <a:cs typeface="Calibri"/>
              </a:rPr>
              <a:t>delivery </a:t>
            </a:r>
            <a:r>
              <a:rPr sz="2400" dirty="0">
                <a:latin typeface="Calibri"/>
                <a:cs typeface="Calibri"/>
              </a:rPr>
              <a:t> and </a:t>
            </a:r>
            <a:r>
              <a:rPr sz="2400" spc="-5" dirty="0">
                <a:latin typeface="Calibri"/>
                <a:cs typeface="Calibri"/>
              </a:rPr>
              <a:t>depends</a:t>
            </a:r>
            <a:r>
              <a:rPr sz="2400" dirty="0">
                <a:latin typeface="Calibri"/>
                <a:cs typeface="Calibri"/>
              </a:rPr>
              <a:t> </a:t>
            </a:r>
            <a:r>
              <a:rPr sz="2400" spc="-5" dirty="0">
                <a:latin typeface="Calibri"/>
                <a:cs typeface="Calibri"/>
              </a:rPr>
              <a:t>on the</a:t>
            </a:r>
            <a:r>
              <a:rPr sz="2400" dirty="0">
                <a:latin typeface="Calibri"/>
                <a:cs typeface="Calibri"/>
              </a:rPr>
              <a:t> </a:t>
            </a:r>
            <a:r>
              <a:rPr sz="2400" spc="-5" dirty="0">
                <a:latin typeface="Calibri"/>
                <a:cs typeface="Calibri"/>
              </a:rPr>
              <a:t>clinical</a:t>
            </a:r>
            <a:r>
              <a:rPr sz="2400" spc="-25" dirty="0">
                <a:latin typeface="Calibri"/>
                <a:cs typeface="Calibri"/>
              </a:rPr>
              <a:t> </a:t>
            </a:r>
            <a:r>
              <a:rPr sz="2400" spc="-10" dirty="0">
                <a:latin typeface="Calibri"/>
                <a:cs typeface="Calibri"/>
              </a:rPr>
              <a:t>severity </a:t>
            </a:r>
            <a:r>
              <a:rPr sz="2400" dirty="0">
                <a:latin typeface="Calibri"/>
                <a:cs typeface="Calibri"/>
              </a:rPr>
              <a:t>and</a:t>
            </a:r>
            <a:r>
              <a:rPr sz="2400" spc="10" dirty="0">
                <a:latin typeface="Calibri"/>
                <a:cs typeface="Calibri"/>
              </a:rPr>
              <a:t> </a:t>
            </a:r>
            <a:r>
              <a:rPr sz="2400" spc="-15" dirty="0">
                <a:latin typeface="Calibri"/>
                <a:cs typeface="Calibri"/>
              </a:rPr>
              <a:t>nature </a:t>
            </a:r>
            <a:r>
              <a:rPr sz="2400" spc="-530" dirty="0">
                <a:latin typeface="Calibri"/>
                <a:cs typeface="Calibri"/>
              </a:rPr>
              <a:t> </a:t>
            </a:r>
            <a:r>
              <a:rPr sz="2400" spc="-5" dirty="0">
                <a:latin typeface="Calibri"/>
                <a:cs typeface="Calibri"/>
              </a:rPr>
              <a:t>of underlying </a:t>
            </a:r>
            <a:r>
              <a:rPr sz="2400" spc="-10" dirty="0">
                <a:latin typeface="Calibri"/>
                <a:cs typeface="Calibri"/>
              </a:rPr>
              <a:t>venous reflux, </a:t>
            </a:r>
            <a:r>
              <a:rPr sz="2400" dirty="0">
                <a:latin typeface="Calibri"/>
                <a:cs typeface="Calibri"/>
              </a:rPr>
              <a:t>as </a:t>
            </a:r>
            <a:r>
              <a:rPr sz="2400" spc="-10" dirty="0">
                <a:latin typeface="Calibri"/>
                <a:cs typeface="Calibri"/>
              </a:rPr>
              <a:t>well </a:t>
            </a:r>
            <a:r>
              <a:rPr sz="2400" dirty="0">
                <a:latin typeface="Calibri"/>
                <a:cs typeface="Calibri"/>
              </a:rPr>
              <a:t>as the </a:t>
            </a:r>
            <a:r>
              <a:rPr sz="2400" spc="5" dirty="0">
                <a:latin typeface="Calibri"/>
                <a:cs typeface="Calibri"/>
              </a:rPr>
              <a:t> </a:t>
            </a:r>
            <a:r>
              <a:rPr sz="2400" spc="-10" dirty="0">
                <a:latin typeface="Calibri"/>
                <a:cs typeface="Calibri"/>
              </a:rPr>
              <a:t>patient's</a:t>
            </a:r>
            <a:r>
              <a:rPr sz="2400" spc="-25" dirty="0">
                <a:latin typeface="Calibri"/>
                <a:cs typeface="Calibri"/>
              </a:rPr>
              <a:t> </a:t>
            </a:r>
            <a:r>
              <a:rPr sz="2400" spc="-10" dirty="0">
                <a:latin typeface="Calibri"/>
                <a:cs typeface="Calibri"/>
              </a:rPr>
              <a:t>future</a:t>
            </a:r>
            <a:r>
              <a:rPr sz="2400" spc="10" dirty="0">
                <a:latin typeface="Calibri"/>
                <a:cs typeface="Calibri"/>
              </a:rPr>
              <a:t> </a:t>
            </a:r>
            <a:r>
              <a:rPr sz="2400" dirty="0">
                <a:latin typeface="Calibri"/>
                <a:cs typeface="Calibri"/>
              </a:rPr>
              <a:t>childbearing</a:t>
            </a:r>
            <a:r>
              <a:rPr sz="2400" spc="-20" dirty="0">
                <a:latin typeface="Calibri"/>
                <a:cs typeface="Calibri"/>
              </a:rPr>
              <a:t> </a:t>
            </a:r>
            <a:r>
              <a:rPr sz="2400" spc="-5" dirty="0">
                <a:latin typeface="Calibri"/>
                <a:cs typeface="Calibri"/>
              </a:rPr>
              <a:t>plans.</a:t>
            </a:r>
            <a:endParaRPr sz="2400">
              <a:latin typeface="Calibri"/>
              <a:cs typeface="Calibri"/>
            </a:endParaRPr>
          </a:p>
        </p:txBody>
      </p:sp>
      <p:pic>
        <p:nvPicPr>
          <p:cNvPr id="6" name="object 6"/>
          <p:cNvPicPr/>
          <p:nvPr/>
        </p:nvPicPr>
        <p:blipFill>
          <a:blip r:embed="rId2" cstate="print"/>
          <a:stretch>
            <a:fillRect/>
          </a:stretch>
        </p:blipFill>
        <p:spPr>
          <a:xfrm>
            <a:off x="6673595" y="295656"/>
            <a:ext cx="5190744" cy="2660904"/>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40207" y="636523"/>
            <a:ext cx="5396865" cy="452120"/>
          </a:xfrm>
          <a:prstGeom prst="rect">
            <a:avLst/>
          </a:prstGeom>
        </p:spPr>
        <p:txBody>
          <a:bodyPr vert="horz" wrap="square" lIns="0" tIns="12065" rIns="0" bIns="0" rtlCol="0">
            <a:spAutoFit/>
          </a:bodyPr>
          <a:lstStyle/>
          <a:p>
            <a:pPr marL="12700">
              <a:lnSpc>
                <a:spcPct val="100000"/>
              </a:lnSpc>
              <a:spcBef>
                <a:spcPts val="95"/>
              </a:spcBef>
            </a:pPr>
            <a:r>
              <a:rPr sz="2800" b="1" spc="-15" dirty="0">
                <a:solidFill>
                  <a:srgbClr val="00AF50"/>
                </a:solidFill>
                <a:latin typeface="Calibri"/>
                <a:cs typeface="Calibri"/>
              </a:rPr>
              <a:t>Anorectal</a:t>
            </a:r>
            <a:r>
              <a:rPr sz="2800" b="1" spc="40" dirty="0">
                <a:solidFill>
                  <a:srgbClr val="00AF50"/>
                </a:solidFill>
                <a:latin typeface="Calibri"/>
                <a:cs typeface="Calibri"/>
              </a:rPr>
              <a:t> </a:t>
            </a:r>
            <a:r>
              <a:rPr sz="2800" b="1" spc="-10" dirty="0">
                <a:solidFill>
                  <a:srgbClr val="00AF50"/>
                </a:solidFill>
                <a:latin typeface="Calibri"/>
                <a:cs typeface="Calibri"/>
              </a:rPr>
              <a:t>varicosities</a:t>
            </a:r>
            <a:r>
              <a:rPr sz="2800" b="1" spc="30" dirty="0">
                <a:solidFill>
                  <a:srgbClr val="00AF50"/>
                </a:solidFill>
                <a:latin typeface="Calibri"/>
                <a:cs typeface="Calibri"/>
              </a:rPr>
              <a:t> </a:t>
            </a:r>
            <a:r>
              <a:rPr sz="2800" b="1" spc="-5" dirty="0">
                <a:solidFill>
                  <a:srgbClr val="00AF50"/>
                </a:solidFill>
                <a:latin typeface="Calibri"/>
                <a:cs typeface="Calibri"/>
              </a:rPr>
              <a:t>(hemorrhoids)</a:t>
            </a:r>
            <a:endParaRPr sz="2800">
              <a:latin typeface="Calibri"/>
              <a:cs typeface="Calibri"/>
            </a:endParaRPr>
          </a:p>
        </p:txBody>
      </p:sp>
      <p:sp>
        <p:nvSpPr>
          <p:cNvPr id="3" name="object 3"/>
          <p:cNvSpPr txBox="1"/>
          <p:nvPr/>
        </p:nvSpPr>
        <p:spPr>
          <a:xfrm>
            <a:off x="399694" y="1412189"/>
            <a:ext cx="10772140" cy="4935855"/>
          </a:xfrm>
          <a:prstGeom prst="rect">
            <a:avLst/>
          </a:prstGeom>
        </p:spPr>
        <p:txBody>
          <a:bodyPr vert="horz" wrap="square" lIns="0" tIns="49530" rIns="0" bIns="0" rtlCol="0">
            <a:spAutoFit/>
          </a:bodyPr>
          <a:lstStyle/>
          <a:p>
            <a:pPr marL="241300" marR="3484245" indent="-228600">
              <a:lnSpc>
                <a:spcPct val="90000"/>
              </a:lnSpc>
              <a:spcBef>
                <a:spcPts val="390"/>
              </a:spcBef>
              <a:buFont typeface="Arial MT"/>
              <a:buChar char="•"/>
              <a:tabLst>
                <a:tab pos="241300" algn="l"/>
              </a:tabLst>
            </a:pPr>
            <a:r>
              <a:rPr sz="2400" spc="-5" dirty="0">
                <a:latin typeface="Calibri"/>
                <a:cs typeface="Calibri"/>
              </a:rPr>
              <a:t>Anorectal </a:t>
            </a:r>
            <a:r>
              <a:rPr sz="2400" spc="-15" dirty="0">
                <a:latin typeface="Calibri"/>
                <a:cs typeface="Calibri"/>
              </a:rPr>
              <a:t>symptoms </a:t>
            </a:r>
            <a:r>
              <a:rPr sz="2400" spc="-10" dirty="0">
                <a:latin typeface="Calibri"/>
                <a:cs typeface="Calibri"/>
              </a:rPr>
              <a:t>are </a:t>
            </a:r>
            <a:r>
              <a:rPr sz="2400" spc="-5" dirty="0">
                <a:latin typeface="Calibri"/>
                <a:cs typeface="Calibri"/>
              </a:rPr>
              <a:t>common </a:t>
            </a:r>
            <a:r>
              <a:rPr sz="2400" dirty="0">
                <a:latin typeface="Calibri"/>
                <a:cs typeface="Calibri"/>
              </a:rPr>
              <a:t>in </a:t>
            </a:r>
            <a:r>
              <a:rPr sz="2400" spc="-20" dirty="0">
                <a:latin typeface="Calibri"/>
                <a:cs typeface="Calibri"/>
              </a:rPr>
              <a:t>pregnancy, </a:t>
            </a:r>
            <a:r>
              <a:rPr sz="2400" spc="-10" dirty="0">
                <a:latin typeface="Calibri"/>
                <a:cs typeface="Calibri"/>
              </a:rPr>
              <a:t>affecting </a:t>
            </a:r>
            <a:r>
              <a:rPr sz="2400" spc="-530" dirty="0">
                <a:latin typeface="Calibri"/>
                <a:cs typeface="Calibri"/>
              </a:rPr>
              <a:t> </a:t>
            </a:r>
            <a:r>
              <a:rPr sz="2400" spc="-5" dirty="0">
                <a:latin typeface="Calibri"/>
                <a:cs typeface="Calibri"/>
              </a:rPr>
              <a:t>up</a:t>
            </a:r>
            <a:r>
              <a:rPr sz="2400" spc="40" dirty="0">
                <a:latin typeface="Calibri"/>
                <a:cs typeface="Calibri"/>
              </a:rPr>
              <a:t> </a:t>
            </a:r>
            <a:r>
              <a:rPr sz="2400" spc="-10" dirty="0">
                <a:latin typeface="Calibri"/>
                <a:cs typeface="Calibri"/>
              </a:rPr>
              <a:t>to</a:t>
            </a:r>
            <a:r>
              <a:rPr sz="2400" spc="35" dirty="0">
                <a:latin typeface="Calibri"/>
                <a:cs typeface="Calibri"/>
              </a:rPr>
              <a:t> </a:t>
            </a:r>
            <a:r>
              <a:rPr sz="2400" spc="-5" dirty="0">
                <a:latin typeface="Calibri"/>
                <a:cs typeface="Calibri"/>
              </a:rPr>
              <a:t>70</a:t>
            </a:r>
            <a:r>
              <a:rPr sz="2400" spc="35" dirty="0">
                <a:latin typeface="Calibri"/>
                <a:cs typeface="Calibri"/>
              </a:rPr>
              <a:t> </a:t>
            </a:r>
            <a:r>
              <a:rPr sz="2400" dirty="0">
                <a:latin typeface="Calibri"/>
                <a:cs typeface="Calibri"/>
              </a:rPr>
              <a:t>%</a:t>
            </a:r>
            <a:r>
              <a:rPr sz="2400" spc="35" dirty="0">
                <a:latin typeface="Calibri"/>
                <a:cs typeface="Calibri"/>
              </a:rPr>
              <a:t> </a:t>
            </a:r>
            <a:r>
              <a:rPr sz="2400" spc="-5" dirty="0">
                <a:latin typeface="Calibri"/>
                <a:cs typeface="Calibri"/>
              </a:rPr>
              <a:t>of</a:t>
            </a:r>
            <a:r>
              <a:rPr sz="2400" spc="40" dirty="0">
                <a:latin typeface="Calibri"/>
                <a:cs typeface="Calibri"/>
              </a:rPr>
              <a:t> </a:t>
            </a:r>
            <a:r>
              <a:rPr sz="2400" spc="-10" dirty="0">
                <a:latin typeface="Calibri"/>
                <a:cs typeface="Calibri"/>
              </a:rPr>
              <a:t>pregnant</a:t>
            </a:r>
            <a:r>
              <a:rPr sz="2400" spc="50" dirty="0">
                <a:latin typeface="Calibri"/>
                <a:cs typeface="Calibri"/>
              </a:rPr>
              <a:t> </a:t>
            </a:r>
            <a:r>
              <a:rPr sz="2400" spc="-10" dirty="0">
                <a:latin typeface="Calibri"/>
                <a:cs typeface="Calibri"/>
              </a:rPr>
              <a:t>patients,</a:t>
            </a:r>
            <a:r>
              <a:rPr sz="2400" spc="25" dirty="0">
                <a:latin typeface="Calibri"/>
                <a:cs typeface="Calibri"/>
              </a:rPr>
              <a:t> </a:t>
            </a:r>
            <a:r>
              <a:rPr sz="2400" dirty="0">
                <a:latin typeface="Calibri"/>
                <a:cs typeface="Calibri"/>
              </a:rPr>
              <a:t>and</a:t>
            </a:r>
            <a:r>
              <a:rPr sz="2400" spc="45" dirty="0">
                <a:latin typeface="Calibri"/>
                <a:cs typeface="Calibri"/>
              </a:rPr>
              <a:t> </a:t>
            </a:r>
            <a:r>
              <a:rPr sz="2400" dirty="0">
                <a:latin typeface="Calibri"/>
                <a:cs typeface="Calibri"/>
              </a:rPr>
              <a:t>these</a:t>
            </a:r>
            <a:r>
              <a:rPr sz="2400" spc="45" dirty="0">
                <a:latin typeface="Calibri"/>
                <a:cs typeface="Calibri"/>
              </a:rPr>
              <a:t> </a:t>
            </a:r>
            <a:r>
              <a:rPr sz="2400" spc="-15" dirty="0">
                <a:latin typeface="Calibri"/>
                <a:cs typeface="Calibri"/>
              </a:rPr>
              <a:t>symptoms </a:t>
            </a:r>
            <a:r>
              <a:rPr sz="2400" spc="-10" dirty="0">
                <a:latin typeface="Calibri"/>
                <a:cs typeface="Calibri"/>
              </a:rPr>
              <a:t> are</a:t>
            </a:r>
            <a:r>
              <a:rPr sz="2400" spc="-5" dirty="0">
                <a:latin typeface="Calibri"/>
                <a:cs typeface="Calibri"/>
              </a:rPr>
              <a:t> </a:t>
            </a:r>
            <a:r>
              <a:rPr sz="2400" spc="-10" dirty="0">
                <a:latin typeface="Calibri"/>
                <a:cs typeface="Calibri"/>
              </a:rPr>
              <a:t>often</a:t>
            </a:r>
            <a:r>
              <a:rPr sz="2400" spc="5" dirty="0">
                <a:latin typeface="Calibri"/>
                <a:cs typeface="Calibri"/>
              </a:rPr>
              <a:t> </a:t>
            </a:r>
            <a:r>
              <a:rPr sz="2400" spc="-15" dirty="0">
                <a:latin typeface="Calibri"/>
                <a:cs typeface="Calibri"/>
              </a:rPr>
              <a:t>related</a:t>
            </a:r>
            <a:r>
              <a:rPr sz="2400" spc="-10" dirty="0">
                <a:latin typeface="Calibri"/>
                <a:cs typeface="Calibri"/>
              </a:rPr>
              <a:t> </a:t>
            </a:r>
            <a:r>
              <a:rPr sz="2400" spc="-15" dirty="0">
                <a:latin typeface="Calibri"/>
                <a:cs typeface="Calibri"/>
              </a:rPr>
              <a:t>to</a:t>
            </a:r>
            <a:r>
              <a:rPr sz="2400" spc="-5" dirty="0">
                <a:latin typeface="Calibri"/>
                <a:cs typeface="Calibri"/>
              </a:rPr>
              <a:t> hemorrhoids.</a:t>
            </a:r>
            <a:r>
              <a:rPr sz="2400" spc="-45" dirty="0">
                <a:latin typeface="Calibri"/>
                <a:cs typeface="Calibri"/>
              </a:rPr>
              <a:t> </a:t>
            </a:r>
            <a:r>
              <a:rPr sz="2400" b="1" spc="-15" dirty="0">
                <a:solidFill>
                  <a:srgbClr val="006FC0"/>
                </a:solidFill>
                <a:latin typeface="Calibri"/>
                <a:cs typeface="Calibri"/>
              </a:rPr>
              <a:t>Pain</a:t>
            </a:r>
            <a:r>
              <a:rPr sz="2400" b="1" dirty="0">
                <a:solidFill>
                  <a:srgbClr val="006FC0"/>
                </a:solidFill>
                <a:latin typeface="Calibri"/>
                <a:cs typeface="Calibri"/>
              </a:rPr>
              <a:t> </a:t>
            </a:r>
            <a:r>
              <a:rPr sz="2400" b="1" spc="-5" dirty="0">
                <a:solidFill>
                  <a:srgbClr val="006FC0"/>
                </a:solidFill>
                <a:latin typeface="Calibri"/>
                <a:cs typeface="Calibri"/>
              </a:rPr>
              <a:t>and</a:t>
            </a:r>
            <a:r>
              <a:rPr sz="2400" b="1" dirty="0">
                <a:solidFill>
                  <a:srgbClr val="006FC0"/>
                </a:solidFill>
                <a:latin typeface="Calibri"/>
                <a:cs typeface="Calibri"/>
              </a:rPr>
              <a:t> bleeding </a:t>
            </a:r>
            <a:r>
              <a:rPr sz="2400" b="1" spc="5" dirty="0">
                <a:solidFill>
                  <a:srgbClr val="006FC0"/>
                </a:solidFill>
                <a:latin typeface="Calibri"/>
                <a:cs typeface="Calibri"/>
              </a:rPr>
              <a:t> </a:t>
            </a:r>
            <a:r>
              <a:rPr sz="2400" b="1" dirty="0">
                <a:solidFill>
                  <a:srgbClr val="006FC0"/>
                </a:solidFill>
                <a:latin typeface="Calibri"/>
                <a:cs typeface="Calibri"/>
              </a:rPr>
              <a:t>appear </a:t>
            </a:r>
            <a:r>
              <a:rPr sz="2400" b="1" spc="-15" dirty="0">
                <a:solidFill>
                  <a:srgbClr val="006FC0"/>
                </a:solidFill>
                <a:latin typeface="Calibri"/>
                <a:cs typeface="Calibri"/>
              </a:rPr>
              <a:t>to </a:t>
            </a:r>
            <a:r>
              <a:rPr sz="2400" b="1" dirty="0">
                <a:solidFill>
                  <a:srgbClr val="006FC0"/>
                </a:solidFill>
                <a:latin typeface="Calibri"/>
                <a:cs typeface="Calibri"/>
              </a:rPr>
              <a:t>be </a:t>
            </a:r>
            <a:r>
              <a:rPr sz="2400" b="1" spc="-5" dirty="0">
                <a:solidFill>
                  <a:srgbClr val="006FC0"/>
                </a:solidFill>
                <a:latin typeface="Calibri"/>
                <a:cs typeface="Calibri"/>
              </a:rPr>
              <a:t>more </a:t>
            </a:r>
            <a:r>
              <a:rPr sz="2400" b="1" dirty="0">
                <a:solidFill>
                  <a:srgbClr val="006FC0"/>
                </a:solidFill>
                <a:latin typeface="Calibri"/>
                <a:cs typeface="Calibri"/>
              </a:rPr>
              <a:t>common in the </a:t>
            </a:r>
            <a:r>
              <a:rPr sz="2400" b="1" spc="-10" dirty="0">
                <a:solidFill>
                  <a:srgbClr val="006FC0"/>
                </a:solidFill>
                <a:latin typeface="Calibri"/>
                <a:cs typeface="Calibri"/>
              </a:rPr>
              <a:t>third </a:t>
            </a:r>
            <a:r>
              <a:rPr sz="2400" b="1" spc="-15" dirty="0">
                <a:solidFill>
                  <a:srgbClr val="006FC0"/>
                </a:solidFill>
                <a:latin typeface="Calibri"/>
                <a:cs typeface="Calibri"/>
              </a:rPr>
              <a:t>trimester</a:t>
            </a:r>
            <a:r>
              <a:rPr sz="2400" spc="-15" dirty="0">
                <a:solidFill>
                  <a:srgbClr val="006FC0"/>
                </a:solidFill>
                <a:latin typeface="Calibri"/>
                <a:cs typeface="Calibri"/>
              </a:rPr>
              <a:t>, </a:t>
            </a:r>
            <a:r>
              <a:rPr sz="2400" spc="-10" dirty="0">
                <a:solidFill>
                  <a:srgbClr val="006FC0"/>
                </a:solidFill>
                <a:latin typeface="Calibri"/>
                <a:cs typeface="Calibri"/>
              </a:rPr>
              <a:t> </a:t>
            </a:r>
            <a:r>
              <a:rPr sz="2400" spc="-5" dirty="0">
                <a:solidFill>
                  <a:srgbClr val="006FC0"/>
                </a:solidFill>
                <a:latin typeface="Calibri"/>
                <a:cs typeface="Calibri"/>
              </a:rPr>
              <a:t>whereas</a:t>
            </a:r>
            <a:r>
              <a:rPr sz="2400" spc="10" dirty="0">
                <a:solidFill>
                  <a:srgbClr val="006FC0"/>
                </a:solidFill>
                <a:latin typeface="Calibri"/>
                <a:cs typeface="Calibri"/>
              </a:rPr>
              <a:t> </a:t>
            </a:r>
            <a:r>
              <a:rPr sz="2400" b="1" spc="-5" dirty="0">
                <a:solidFill>
                  <a:srgbClr val="006FC0"/>
                </a:solidFill>
                <a:latin typeface="Calibri"/>
                <a:cs typeface="Calibri"/>
              </a:rPr>
              <a:t>perianal</a:t>
            </a:r>
            <a:r>
              <a:rPr sz="2400" b="1" spc="25" dirty="0">
                <a:solidFill>
                  <a:srgbClr val="006FC0"/>
                </a:solidFill>
                <a:latin typeface="Calibri"/>
                <a:cs typeface="Calibri"/>
              </a:rPr>
              <a:t> </a:t>
            </a:r>
            <a:r>
              <a:rPr sz="2400" b="1" spc="-15" dirty="0">
                <a:solidFill>
                  <a:srgbClr val="006FC0"/>
                </a:solidFill>
                <a:latin typeface="Calibri"/>
                <a:cs typeface="Calibri"/>
              </a:rPr>
              <a:t>itching</a:t>
            </a:r>
            <a:r>
              <a:rPr sz="2400" b="1" spc="30" dirty="0">
                <a:solidFill>
                  <a:srgbClr val="006FC0"/>
                </a:solidFill>
                <a:latin typeface="Calibri"/>
                <a:cs typeface="Calibri"/>
              </a:rPr>
              <a:t> </a:t>
            </a:r>
            <a:r>
              <a:rPr sz="2400" b="1" dirty="0">
                <a:solidFill>
                  <a:srgbClr val="006FC0"/>
                </a:solidFill>
                <a:latin typeface="Calibri"/>
                <a:cs typeface="Calibri"/>
              </a:rPr>
              <a:t>seems</a:t>
            </a:r>
            <a:r>
              <a:rPr sz="2400" b="1" spc="10" dirty="0">
                <a:solidFill>
                  <a:srgbClr val="006FC0"/>
                </a:solidFill>
                <a:latin typeface="Calibri"/>
                <a:cs typeface="Calibri"/>
              </a:rPr>
              <a:t> </a:t>
            </a:r>
            <a:r>
              <a:rPr sz="2400" b="1" spc="-15" dirty="0">
                <a:solidFill>
                  <a:srgbClr val="006FC0"/>
                </a:solidFill>
                <a:latin typeface="Calibri"/>
                <a:cs typeface="Calibri"/>
              </a:rPr>
              <a:t>to</a:t>
            </a:r>
            <a:r>
              <a:rPr sz="2400" b="1" spc="25" dirty="0">
                <a:solidFill>
                  <a:srgbClr val="006FC0"/>
                </a:solidFill>
                <a:latin typeface="Calibri"/>
                <a:cs typeface="Calibri"/>
              </a:rPr>
              <a:t> </a:t>
            </a:r>
            <a:r>
              <a:rPr sz="2400" b="1" dirty="0">
                <a:solidFill>
                  <a:srgbClr val="006FC0"/>
                </a:solidFill>
                <a:latin typeface="Calibri"/>
                <a:cs typeface="Calibri"/>
              </a:rPr>
              <a:t>be</a:t>
            </a:r>
            <a:r>
              <a:rPr sz="2400" b="1" spc="30" dirty="0">
                <a:solidFill>
                  <a:srgbClr val="006FC0"/>
                </a:solidFill>
                <a:latin typeface="Calibri"/>
                <a:cs typeface="Calibri"/>
              </a:rPr>
              <a:t> </a:t>
            </a:r>
            <a:r>
              <a:rPr sz="2400" b="1" spc="-10" dirty="0">
                <a:solidFill>
                  <a:srgbClr val="006FC0"/>
                </a:solidFill>
                <a:latin typeface="Calibri"/>
                <a:cs typeface="Calibri"/>
              </a:rPr>
              <a:t>distributed </a:t>
            </a:r>
            <a:r>
              <a:rPr sz="2400" b="1" spc="-5" dirty="0">
                <a:solidFill>
                  <a:srgbClr val="006FC0"/>
                </a:solidFill>
                <a:latin typeface="Calibri"/>
                <a:cs typeface="Calibri"/>
              </a:rPr>
              <a:t> equally amongst</a:t>
            </a:r>
            <a:r>
              <a:rPr sz="2400" b="1" spc="-20" dirty="0">
                <a:solidFill>
                  <a:srgbClr val="006FC0"/>
                </a:solidFill>
                <a:latin typeface="Calibri"/>
                <a:cs typeface="Calibri"/>
              </a:rPr>
              <a:t> </a:t>
            </a:r>
            <a:r>
              <a:rPr sz="2400" b="1" dirty="0">
                <a:solidFill>
                  <a:srgbClr val="006FC0"/>
                </a:solidFill>
                <a:latin typeface="Calibri"/>
                <a:cs typeface="Calibri"/>
              </a:rPr>
              <a:t>the</a:t>
            </a:r>
            <a:r>
              <a:rPr sz="2400" b="1" spc="10" dirty="0">
                <a:solidFill>
                  <a:srgbClr val="006FC0"/>
                </a:solidFill>
                <a:latin typeface="Calibri"/>
                <a:cs typeface="Calibri"/>
              </a:rPr>
              <a:t> </a:t>
            </a:r>
            <a:r>
              <a:rPr sz="2400" b="1" spc="-10" dirty="0">
                <a:solidFill>
                  <a:srgbClr val="006FC0"/>
                </a:solidFill>
                <a:latin typeface="Calibri"/>
                <a:cs typeface="Calibri"/>
              </a:rPr>
              <a:t>trimesters</a:t>
            </a:r>
            <a:endParaRPr sz="2400">
              <a:latin typeface="Calibri"/>
              <a:cs typeface="Calibri"/>
            </a:endParaRPr>
          </a:p>
          <a:p>
            <a:pPr marL="72390">
              <a:lnSpc>
                <a:spcPct val="100000"/>
              </a:lnSpc>
              <a:spcBef>
                <a:spcPts val="2145"/>
              </a:spcBef>
            </a:pPr>
            <a:r>
              <a:rPr sz="2800" b="1" spc="-30" dirty="0">
                <a:latin typeface="Calibri"/>
                <a:cs typeface="Calibri"/>
              </a:rPr>
              <a:t>Treatment:</a:t>
            </a:r>
            <a:endParaRPr sz="2800">
              <a:latin typeface="Calibri"/>
              <a:cs typeface="Calibri"/>
            </a:endParaRPr>
          </a:p>
          <a:p>
            <a:pPr marL="358775" marR="302895" lvl="1" indent="-287020">
              <a:lnSpc>
                <a:spcPct val="100000"/>
              </a:lnSpc>
              <a:spcBef>
                <a:spcPts val="30"/>
              </a:spcBef>
              <a:buSzPct val="75000"/>
              <a:buFont typeface="Wingdings"/>
              <a:buChar char=""/>
              <a:tabLst>
                <a:tab pos="410845" algn="l"/>
                <a:tab pos="411480" algn="l"/>
              </a:tabLst>
            </a:pPr>
            <a:r>
              <a:rPr dirty="0"/>
              <a:t>	</a:t>
            </a:r>
            <a:r>
              <a:rPr sz="2400" b="1" spc="-15" dirty="0">
                <a:latin typeface="Calibri"/>
                <a:cs typeface="Calibri"/>
              </a:rPr>
              <a:t>Adequate</a:t>
            </a:r>
            <a:r>
              <a:rPr sz="2400" b="1" dirty="0">
                <a:latin typeface="Calibri"/>
                <a:cs typeface="Calibri"/>
              </a:rPr>
              <a:t> </a:t>
            </a:r>
            <a:r>
              <a:rPr sz="2400" b="1" spc="-20" dirty="0">
                <a:latin typeface="Calibri"/>
                <a:cs typeface="Calibri"/>
              </a:rPr>
              <a:t>hydration</a:t>
            </a:r>
            <a:r>
              <a:rPr sz="2400" b="1" spc="15" dirty="0">
                <a:latin typeface="Calibri"/>
                <a:cs typeface="Calibri"/>
              </a:rPr>
              <a:t> </a:t>
            </a:r>
            <a:r>
              <a:rPr sz="2400" dirty="0">
                <a:latin typeface="Calibri"/>
                <a:cs typeface="Calibri"/>
              </a:rPr>
              <a:t>and</a:t>
            </a:r>
            <a:r>
              <a:rPr sz="2400" spc="-5" dirty="0">
                <a:latin typeface="Calibri"/>
                <a:cs typeface="Calibri"/>
              </a:rPr>
              <a:t> </a:t>
            </a:r>
            <a:r>
              <a:rPr sz="2400" dirty="0">
                <a:latin typeface="Calibri"/>
                <a:cs typeface="Calibri"/>
              </a:rPr>
              <a:t>a</a:t>
            </a:r>
            <a:r>
              <a:rPr sz="2400" spc="-10" dirty="0">
                <a:latin typeface="Calibri"/>
                <a:cs typeface="Calibri"/>
              </a:rPr>
              <a:t> </a:t>
            </a:r>
            <a:r>
              <a:rPr sz="2400" spc="-5" dirty="0">
                <a:latin typeface="Calibri"/>
                <a:cs typeface="Calibri"/>
              </a:rPr>
              <a:t>diet </a:t>
            </a:r>
            <a:r>
              <a:rPr sz="2400" spc="-10" dirty="0">
                <a:latin typeface="Calibri"/>
                <a:cs typeface="Calibri"/>
              </a:rPr>
              <a:t>replete</a:t>
            </a:r>
            <a:r>
              <a:rPr sz="2400" spc="-15" dirty="0">
                <a:latin typeface="Calibri"/>
                <a:cs typeface="Calibri"/>
              </a:rPr>
              <a:t> </a:t>
            </a:r>
            <a:r>
              <a:rPr sz="2400" dirty="0">
                <a:latin typeface="Calibri"/>
                <a:cs typeface="Calibri"/>
              </a:rPr>
              <a:t>with</a:t>
            </a:r>
            <a:r>
              <a:rPr sz="2400" spc="-10" dirty="0">
                <a:latin typeface="Calibri"/>
                <a:cs typeface="Calibri"/>
              </a:rPr>
              <a:t> </a:t>
            </a:r>
            <a:r>
              <a:rPr sz="2400" spc="-5" dirty="0">
                <a:latin typeface="Calibri"/>
                <a:cs typeface="Calibri"/>
              </a:rPr>
              <a:t>fiber</a:t>
            </a:r>
            <a:r>
              <a:rPr sz="2400" dirty="0">
                <a:latin typeface="Calibri"/>
                <a:cs typeface="Calibri"/>
              </a:rPr>
              <a:t> </a:t>
            </a:r>
            <a:r>
              <a:rPr sz="2400" spc="-15" dirty="0">
                <a:latin typeface="Calibri"/>
                <a:cs typeface="Calibri"/>
              </a:rPr>
              <a:t>may</a:t>
            </a:r>
            <a:r>
              <a:rPr sz="2400" spc="-10" dirty="0">
                <a:latin typeface="Calibri"/>
                <a:cs typeface="Calibri"/>
              </a:rPr>
              <a:t> </a:t>
            </a:r>
            <a:r>
              <a:rPr sz="2400" spc="-5" dirty="0">
                <a:latin typeface="Calibri"/>
                <a:cs typeface="Calibri"/>
              </a:rPr>
              <a:t>reduce</a:t>
            </a:r>
            <a:r>
              <a:rPr sz="2400" dirty="0">
                <a:latin typeface="Calibri"/>
                <a:cs typeface="Calibri"/>
              </a:rPr>
              <a:t> </a:t>
            </a:r>
            <a:r>
              <a:rPr sz="2400" spc="-5" dirty="0">
                <a:latin typeface="Calibri"/>
                <a:cs typeface="Calibri"/>
              </a:rPr>
              <a:t>constipation,</a:t>
            </a:r>
            <a:r>
              <a:rPr sz="2400" spc="-10" dirty="0">
                <a:latin typeface="Calibri"/>
                <a:cs typeface="Calibri"/>
              </a:rPr>
              <a:t> </a:t>
            </a:r>
            <a:r>
              <a:rPr sz="2400" dirty="0">
                <a:latin typeface="Calibri"/>
                <a:cs typeface="Calibri"/>
              </a:rPr>
              <a:t>which </a:t>
            </a:r>
            <a:r>
              <a:rPr sz="2400" spc="-530" dirty="0">
                <a:latin typeface="Calibri"/>
                <a:cs typeface="Calibri"/>
              </a:rPr>
              <a:t> </a:t>
            </a:r>
            <a:r>
              <a:rPr sz="2400" spc="-20" dirty="0">
                <a:latin typeface="Calibri"/>
                <a:cs typeface="Calibri"/>
              </a:rPr>
              <a:t>aggravates</a:t>
            </a:r>
            <a:r>
              <a:rPr sz="2400" spc="-30" dirty="0">
                <a:latin typeface="Calibri"/>
                <a:cs typeface="Calibri"/>
              </a:rPr>
              <a:t> </a:t>
            </a:r>
            <a:r>
              <a:rPr sz="2400" spc="-15" dirty="0">
                <a:latin typeface="Calibri"/>
                <a:cs typeface="Calibri"/>
              </a:rPr>
              <a:t>discomfort</a:t>
            </a:r>
            <a:r>
              <a:rPr sz="2400" spc="-5" dirty="0">
                <a:latin typeface="Calibri"/>
                <a:cs typeface="Calibri"/>
              </a:rPr>
              <a:t> </a:t>
            </a:r>
            <a:r>
              <a:rPr sz="2400" spc="-10" dirty="0">
                <a:latin typeface="Calibri"/>
                <a:cs typeface="Calibri"/>
              </a:rPr>
              <a:t>of</a:t>
            </a:r>
            <a:r>
              <a:rPr sz="2400" spc="-5" dirty="0">
                <a:latin typeface="Calibri"/>
                <a:cs typeface="Calibri"/>
              </a:rPr>
              <a:t> hemorrhoids.</a:t>
            </a:r>
            <a:endParaRPr sz="2400">
              <a:latin typeface="Calibri"/>
              <a:cs typeface="Calibri"/>
            </a:endParaRPr>
          </a:p>
          <a:p>
            <a:pPr marL="415290" marR="5080" lvl="1" indent="-342900">
              <a:lnSpc>
                <a:spcPct val="100000"/>
              </a:lnSpc>
              <a:buFont typeface="Wingdings"/>
              <a:buChar char=""/>
              <a:tabLst>
                <a:tab pos="483870" algn="l"/>
                <a:tab pos="484505" algn="l"/>
              </a:tabLst>
            </a:pPr>
            <a:r>
              <a:rPr dirty="0"/>
              <a:t>	</a:t>
            </a:r>
            <a:r>
              <a:rPr sz="2400" spc="-25" dirty="0">
                <a:latin typeface="Calibri"/>
                <a:cs typeface="Calibri"/>
              </a:rPr>
              <a:t>Treatment</a:t>
            </a:r>
            <a:r>
              <a:rPr sz="2400" spc="-20" dirty="0">
                <a:latin typeface="Calibri"/>
                <a:cs typeface="Calibri"/>
              </a:rPr>
              <a:t> for</a:t>
            </a:r>
            <a:r>
              <a:rPr sz="2400" spc="-5" dirty="0">
                <a:latin typeface="Calibri"/>
                <a:cs typeface="Calibri"/>
              </a:rPr>
              <a:t> </a:t>
            </a:r>
            <a:r>
              <a:rPr sz="2400" spc="-10" dirty="0">
                <a:latin typeface="Calibri"/>
                <a:cs typeface="Calibri"/>
              </a:rPr>
              <a:t>relief</a:t>
            </a:r>
            <a:r>
              <a:rPr sz="2400" spc="5" dirty="0">
                <a:latin typeface="Calibri"/>
                <a:cs typeface="Calibri"/>
              </a:rPr>
              <a:t> </a:t>
            </a:r>
            <a:r>
              <a:rPr sz="2400" spc="-5" dirty="0">
                <a:latin typeface="Calibri"/>
                <a:cs typeface="Calibri"/>
              </a:rPr>
              <a:t>of</a:t>
            </a:r>
            <a:r>
              <a:rPr sz="2400" spc="-15" dirty="0">
                <a:latin typeface="Calibri"/>
                <a:cs typeface="Calibri"/>
              </a:rPr>
              <a:t> symptoms</a:t>
            </a:r>
            <a:r>
              <a:rPr sz="2400" spc="-20" dirty="0">
                <a:latin typeface="Calibri"/>
                <a:cs typeface="Calibri"/>
              </a:rPr>
              <a:t> </a:t>
            </a:r>
            <a:r>
              <a:rPr sz="2400" spc="-10" dirty="0">
                <a:latin typeface="Calibri"/>
                <a:cs typeface="Calibri"/>
              </a:rPr>
              <a:t>consists</a:t>
            </a:r>
            <a:r>
              <a:rPr sz="2400" dirty="0">
                <a:latin typeface="Calibri"/>
                <a:cs typeface="Calibri"/>
              </a:rPr>
              <a:t> </a:t>
            </a:r>
            <a:r>
              <a:rPr sz="2400" spc="-10" dirty="0">
                <a:latin typeface="Calibri"/>
                <a:cs typeface="Calibri"/>
              </a:rPr>
              <a:t>of local</a:t>
            </a:r>
            <a:r>
              <a:rPr sz="2400" spc="-15" dirty="0">
                <a:latin typeface="Calibri"/>
                <a:cs typeface="Calibri"/>
              </a:rPr>
              <a:t> </a:t>
            </a:r>
            <a:r>
              <a:rPr sz="2400" spc="-5" dirty="0">
                <a:latin typeface="Calibri"/>
                <a:cs typeface="Calibri"/>
              </a:rPr>
              <a:t>application</a:t>
            </a:r>
            <a:r>
              <a:rPr sz="2400" spc="-10" dirty="0">
                <a:latin typeface="Calibri"/>
                <a:cs typeface="Calibri"/>
              </a:rPr>
              <a:t> </a:t>
            </a:r>
            <a:r>
              <a:rPr sz="2400" spc="-5" dirty="0">
                <a:latin typeface="Calibri"/>
                <a:cs typeface="Calibri"/>
              </a:rPr>
              <a:t>of</a:t>
            </a:r>
            <a:r>
              <a:rPr sz="2400" spc="10" dirty="0">
                <a:latin typeface="Calibri"/>
                <a:cs typeface="Calibri"/>
              </a:rPr>
              <a:t> </a:t>
            </a:r>
            <a:r>
              <a:rPr sz="2400" b="1" spc="-15" dirty="0">
                <a:latin typeface="Calibri"/>
                <a:cs typeface="Calibri"/>
              </a:rPr>
              <a:t>anti-inflammatory, </a:t>
            </a:r>
            <a:r>
              <a:rPr sz="2400" b="1" spc="-530" dirty="0">
                <a:latin typeface="Calibri"/>
                <a:cs typeface="Calibri"/>
              </a:rPr>
              <a:t> </a:t>
            </a:r>
            <a:r>
              <a:rPr sz="2400" b="1" spc="-10" dirty="0">
                <a:latin typeface="Calibri"/>
                <a:cs typeface="Calibri"/>
              </a:rPr>
              <a:t>antipruritic,</a:t>
            </a:r>
            <a:r>
              <a:rPr sz="2400" b="1" spc="10" dirty="0">
                <a:latin typeface="Calibri"/>
                <a:cs typeface="Calibri"/>
              </a:rPr>
              <a:t> </a:t>
            </a:r>
            <a:r>
              <a:rPr sz="2400" b="1" dirty="0">
                <a:latin typeface="Calibri"/>
                <a:cs typeface="Calibri"/>
              </a:rPr>
              <a:t>and local</a:t>
            </a:r>
            <a:r>
              <a:rPr sz="2400" b="1" spc="-30" dirty="0">
                <a:latin typeface="Calibri"/>
                <a:cs typeface="Calibri"/>
              </a:rPr>
              <a:t> </a:t>
            </a:r>
            <a:r>
              <a:rPr sz="2400" b="1" spc="-5" dirty="0">
                <a:latin typeface="Calibri"/>
                <a:cs typeface="Calibri"/>
              </a:rPr>
              <a:t>anesthetic</a:t>
            </a:r>
            <a:r>
              <a:rPr sz="2400" b="1" spc="5" dirty="0">
                <a:latin typeface="Calibri"/>
                <a:cs typeface="Calibri"/>
              </a:rPr>
              <a:t> </a:t>
            </a:r>
            <a:r>
              <a:rPr sz="2400" b="1" spc="-10" dirty="0">
                <a:latin typeface="Calibri"/>
                <a:cs typeface="Calibri"/>
              </a:rPr>
              <a:t>preparations.</a:t>
            </a:r>
            <a:endParaRPr sz="2400">
              <a:latin typeface="Calibri"/>
              <a:cs typeface="Calibri"/>
            </a:endParaRPr>
          </a:p>
          <a:p>
            <a:pPr marL="415290" marR="286385" lvl="1" indent="-342900">
              <a:lnSpc>
                <a:spcPct val="100000"/>
              </a:lnSpc>
              <a:buFont typeface="Wingdings"/>
              <a:buChar char=""/>
              <a:tabLst>
                <a:tab pos="483870" algn="l"/>
                <a:tab pos="484505" algn="l"/>
              </a:tabLst>
            </a:pPr>
            <a:r>
              <a:rPr dirty="0"/>
              <a:t>	</a:t>
            </a:r>
            <a:r>
              <a:rPr sz="2400" spc="-15" dirty="0">
                <a:latin typeface="Calibri"/>
                <a:cs typeface="Calibri"/>
              </a:rPr>
              <a:t>Recurrent</a:t>
            </a:r>
            <a:r>
              <a:rPr sz="2400" spc="-30" dirty="0">
                <a:latin typeface="Calibri"/>
                <a:cs typeface="Calibri"/>
              </a:rPr>
              <a:t> </a:t>
            </a:r>
            <a:r>
              <a:rPr sz="2400" dirty="0">
                <a:latin typeface="Calibri"/>
                <a:cs typeface="Calibri"/>
              </a:rPr>
              <a:t>and </a:t>
            </a:r>
            <a:r>
              <a:rPr sz="2400" spc="-15" dirty="0">
                <a:latin typeface="Calibri"/>
                <a:cs typeface="Calibri"/>
              </a:rPr>
              <a:t>severe</a:t>
            </a:r>
            <a:r>
              <a:rPr sz="2400" spc="15" dirty="0">
                <a:latin typeface="Calibri"/>
                <a:cs typeface="Calibri"/>
              </a:rPr>
              <a:t> </a:t>
            </a:r>
            <a:r>
              <a:rPr sz="2400" spc="-5" dirty="0">
                <a:latin typeface="Calibri"/>
                <a:cs typeface="Calibri"/>
              </a:rPr>
              <a:t>hemorrhoids usually</a:t>
            </a:r>
            <a:r>
              <a:rPr sz="2400" spc="-10" dirty="0">
                <a:latin typeface="Calibri"/>
                <a:cs typeface="Calibri"/>
              </a:rPr>
              <a:t> require</a:t>
            </a:r>
            <a:r>
              <a:rPr sz="2400" spc="35" dirty="0">
                <a:latin typeface="Calibri"/>
                <a:cs typeface="Calibri"/>
              </a:rPr>
              <a:t> </a:t>
            </a:r>
            <a:r>
              <a:rPr sz="2400" b="1" spc="-10" dirty="0">
                <a:latin typeface="Calibri"/>
                <a:cs typeface="Calibri"/>
              </a:rPr>
              <a:t>surgical</a:t>
            </a:r>
            <a:r>
              <a:rPr sz="2400" b="1" spc="-15" dirty="0">
                <a:latin typeface="Calibri"/>
                <a:cs typeface="Calibri"/>
              </a:rPr>
              <a:t> </a:t>
            </a:r>
            <a:r>
              <a:rPr sz="2400" b="1" spc="-10" dirty="0">
                <a:latin typeface="Calibri"/>
                <a:cs typeface="Calibri"/>
              </a:rPr>
              <a:t>treatment</a:t>
            </a:r>
            <a:r>
              <a:rPr sz="2400" spc="-10" dirty="0">
                <a:latin typeface="Calibri"/>
                <a:cs typeface="Calibri"/>
              </a:rPr>
              <a:t>,</a:t>
            </a:r>
            <a:r>
              <a:rPr sz="2400" spc="25" dirty="0">
                <a:latin typeface="Calibri"/>
                <a:cs typeface="Calibri"/>
              </a:rPr>
              <a:t> </a:t>
            </a:r>
            <a:r>
              <a:rPr sz="2400" spc="-5" dirty="0">
                <a:latin typeface="Calibri"/>
                <a:cs typeface="Calibri"/>
              </a:rPr>
              <a:t>typically </a:t>
            </a:r>
            <a:r>
              <a:rPr sz="2400" dirty="0">
                <a:latin typeface="Calibri"/>
                <a:cs typeface="Calibri"/>
              </a:rPr>
              <a:t> </a:t>
            </a:r>
            <a:r>
              <a:rPr sz="2400" spc="-20" dirty="0">
                <a:latin typeface="Calibri"/>
                <a:cs typeface="Calibri"/>
              </a:rPr>
              <a:t>hemorrhoidectomy, </a:t>
            </a:r>
            <a:r>
              <a:rPr sz="2400" dirty="0">
                <a:latin typeface="Calibri"/>
                <a:cs typeface="Calibri"/>
              </a:rPr>
              <a:t>which</a:t>
            </a:r>
            <a:r>
              <a:rPr sz="2400" spc="-15" dirty="0">
                <a:latin typeface="Calibri"/>
                <a:cs typeface="Calibri"/>
              </a:rPr>
              <a:t> </a:t>
            </a:r>
            <a:r>
              <a:rPr sz="2400" spc="-10" dirty="0">
                <a:latin typeface="Calibri"/>
                <a:cs typeface="Calibri"/>
              </a:rPr>
              <a:t>can</a:t>
            </a:r>
            <a:r>
              <a:rPr sz="2400" spc="5" dirty="0">
                <a:latin typeface="Calibri"/>
                <a:cs typeface="Calibri"/>
              </a:rPr>
              <a:t> </a:t>
            </a:r>
            <a:r>
              <a:rPr sz="2400" spc="-5" dirty="0">
                <a:latin typeface="Calibri"/>
                <a:cs typeface="Calibri"/>
              </a:rPr>
              <a:t>be</a:t>
            </a:r>
            <a:r>
              <a:rPr sz="2400" dirty="0">
                <a:latin typeface="Calibri"/>
                <a:cs typeface="Calibri"/>
              </a:rPr>
              <a:t> </a:t>
            </a:r>
            <a:r>
              <a:rPr sz="2400" spc="-10" dirty="0">
                <a:latin typeface="Calibri"/>
                <a:cs typeface="Calibri"/>
              </a:rPr>
              <a:t>performed</a:t>
            </a:r>
            <a:r>
              <a:rPr sz="2400" spc="-15" dirty="0">
                <a:latin typeface="Calibri"/>
                <a:cs typeface="Calibri"/>
              </a:rPr>
              <a:t> safely</a:t>
            </a:r>
            <a:r>
              <a:rPr sz="2400" spc="5" dirty="0">
                <a:latin typeface="Calibri"/>
                <a:cs typeface="Calibri"/>
              </a:rPr>
              <a:t> </a:t>
            </a:r>
            <a:r>
              <a:rPr sz="2400" spc="-5" dirty="0">
                <a:latin typeface="Calibri"/>
                <a:cs typeface="Calibri"/>
              </a:rPr>
              <a:t>during</a:t>
            </a:r>
            <a:r>
              <a:rPr sz="2400" dirty="0">
                <a:latin typeface="Calibri"/>
                <a:cs typeface="Calibri"/>
              </a:rPr>
              <a:t> </a:t>
            </a:r>
            <a:r>
              <a:rPr sz="2400" spc="-5" dirty="0">
                <a:latin typeface="Calibri"/>
                <a:cs typeface="Calibri"/>
              </a:rPr>
              <a:t>pregnancy </a:t>
            </a:r>
            <a:r>
              <a:rPr sz="2400" dirty="0">
                <a:latin typeface="Calibri"/>
                <a:cs typeface="Calibri"/>
              </a:rPr>
              <a:t>if</a:t>
            </a:r>
            <a:r>
              <a:rPr sz="2400" spc="5" dirty="0">
                <a:latin typeface="Calibri"/>
                <a:cs typeface="Calibri"/>
              </a:rPr>
              <a:t> </a:t>
            </a:r>
            <a:r>
              <a:rPr sz="2400" spc="-5" dirty="0">
                <a:latin typeface="Calibri"/>
                <a:cs typeface="Calibri"/>
              </a:rPr>
              <a:t>necessary</a:t>
            </a:r>
            <a:endParaRPr sz="2400">
              <a:latin typeface="Calibri"/>
              <a:cs typeface="Calibri"/>
            </a:endParaRPr>
          </a:p>
        </p:txBody>
      </p:sp>
      <p:pic>
        <p:nvPicPr>
          <p:cNvPr id="4" name="object 4"/>
          <p:cNvPicPr/>
          <p:nvPr/>
        </p:nvPicPr>
        <p:blipFill>
          <a:blip r:embed="rId2" cstate="print"/>
          <a:stretch>
            <a:fillRect/>
          </a:stretch>
        </p:blipFill>
        <p:spPr>
          <a:xfrm>
            <a:off x="7944611" y="431291"/>
            <a:ext cx="3785615" cy="364845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0453" y="661542"/>
            <a:ext cx="11155680" cy="5088890"/>
          </a:xfrm>
          <a:prstGeom prst="rect">
            <a:avLst/>
          </a:prstGeom>
        </p:spPr>
        <p:txBody>
          <a:bodyPr vert="horz" wrap="square" lIns="0" tIns="12065" rIns="0" bIns="0" rtlCol="0">
            <a:spAutoFit/>
          </a:bodyPr>
          <a:lstStyle/>
          <a:p>
            <a:pPr marL="12700" marR="2299335">
              <a:lnSpc>
                <a:spcPct val="120800"/>
              </a:lnSpc>
              <a:spcBef>
                <a:spcPts val="95"/>
              </a:spcBef>
            </a:pPr>
            <a:r>
              <a:rPr sz="2400" b="1" spc="-5" dirty="0">
                <a:solidFill>
                  <a:srgbClr val="1F4E79"/>
                </a:solidFill>
                <a:latin typeface="Calibri"/>
                <a:cs typeface="Calibri"/>
              </a:rPr>
              <a:t>-In the</a:t>
            </a:r>
            <a:r>
              <a:rPr sz="2400" b="1" spc="10" dirty="0">
                <a:solidFill>
                  <a:srgbClr val="1F4E79"/>
                </a:solidFill>
                <a:latin typeface="Calibri"/>
                <a:cs typeface="Calibri"/>
              </a:rPr>
              <a:t> </a:t>
            </a:r>
            <a:r>
              <a:rPr sz="2400" b="1" spc="-5" dirty="0">
                <a:solidFill>
                  <a:srgbClr val="1F4E79"/>
                </a:solidFill>
                <a:latin typeface="Calibri"/>
                <a:cs typeface="Calibri"/>
              </a:rPr>
              <a:t>majority</a:t>
            </a:r>
            <a:r>
              <a:rPr sz="2400" b="1" spc="-15" dirty="0">
                <a:solidFill>
                  <a:srgbClr val="1F4E79"/>
                </a:solidFill>
                <a:latin typeface="Calibri"/>
                <a:cs typeface="Calibri"/>
              </a:rPr>
              <a:t> </a:t>
            </a:r>
            <a:r>
              <a:rPr sz="2400" b="1" dirty="0">
                <a:solidFill>
                  <a:srgbClr val="1F4E79"/>
                </a:solidFill>
                <a:latin typeface="Calibri"/>
                <a:cs typeface="Calibri"/>
              </a:rPr>
              <a:t>of</a:t>
            </a:r>
            <a:r>
              <a:rPr sz="2400" b="1" spc="-10" dirty="0">
                <a:solidFill>
                  <a:srgbClr val="1F4E79"/>
                </a:solidFill>
                <a:latin typeface="Calibri"/>
                <a:cs typeface="Calibri"/>
              </a:rPr>
              <a:t> </a:t>
            </a:r>
            <a:r>
              <a:rPr sz="2400" b="1" spc="-5" dirty="0">
                <a:solidFill>
                  <a:srgbClr val="1F4E79"/>
                </a:solidFill>
                <a:latin typeface="Calibri"/>
                <a:cs typeface="Calibri"/>
              </a:rPr>
              <a:t>cases,</a:t>
            </a:r>
            <a:r>
              <a:rPr sz="2400" b="1" spc="30" dirty="0">
                <a:solidFill>
                  <a:srgbClr val="1F4E79"/>
                </a:solidFill>
                <a:latin typeface="Calibri"/>
                <a:cs typeface="Calibri"/>
              </a:rPr>
              <a:t> </a:t>
            </a:r>
            <a:r>
              <a:rPr sz="2400" b="1" spc="-10" dirty="0">
                <a:solidFill>
                  <a:srgbClr val="1F4E79"/>
                </a:solidFill>
                <a:latin typeface="Calibri"/>
                <a:cs typeface="Calibri"/>
              </a:rPr>
              <a:t>pregnancy</a:t>
            </a:r>
            <a:r>
              <a:rPr sz="2400" b="1" dirty="0">
                <a:solidFill>
                  <a:srgbClr val="1F4E79"/>
                </a:solidFill>
                <a:latin typeface="Calibri"/>
                <a:cs typeface="Calibri"/>
              </a:rPr>
              <a:t> does</a:t>
            </a:r>
            <a:r>
              <a:rPr sz="2400" b="1" spc="-5" dirty="0">
                <a:solidFill>
                  <a:srgbClr val="1F4E79"/>
                </a:solidFill>
                <a:latin typeface="Calibri"/>
                <a:cs typeface="Calibri"/>
              </a:rPr>
              <a:t> </a:t>
            </a:r>
            <a:r>
              <a:rPr sz="2400" b="1" dirty="0">
                <a:solidFill>
                  <a:srgbClr val="1F4E79"/>
                </a:solidFill>
                <a:latin typeface="Calibri"/>
                <a:cs typeface="Calibri"/>
              </a:rPr>
              <a:t>not</a:t>
            </a:r>
            <a:r>
              <a:rPr sz="2400" b="1" spc="5" dirty="0">
                <a:solidFill>
                  <a:srgbClr val="1F4E79"/>
                </a:solidFill>
                <a:latin typeface="Calibri"/>
                <a:cs typeface="Calibri"/>
              </a:rPr>
              <a:t> </a:t>
            </a:r>
            <a:r>
              <a:rPr sz="2400" b="1" spc="-10" dirty="0">
                <a:solidFill>
                  <a:srgbClr val="1F4E79"/>
                </a:solidFill>
                <a:latin typeface="Calibri"/>
                <a:cs typeface="Calibri"/>
              </a:rPr>
              <a:t>affect</a:t>
            </a:r>
            <a:r>
              <a:rPr sz="2400" b="1" spc="-5" dirty="0">
                <a:solidFill>
                  <a:srgbClr val="1F4E79"/>
                </a:solidFill>
                <a:latin typeface="Calibri"/>
                <a:cs typeface="Calibri"/>
              </a:rPr>
              <a:t> seizure</a:t>
            </a:r>
            <a:r>
              <a:rPr sz="2400" b="1" spc="-10" dirty="0">
                <a:solidFill>
                  <a:srgbClr val="1F4E79"/>
                </a:solidFill>
                <a:latin typeface="Calibri"/>
                <a:cs typeface="Calibri"/>
              </a:rPr>
              <a:t> </a:t>
            </a:r>
            <a:r>
              <a:rPr sz="2400" b="1" spc="-25" dirty="0">
                <a:solidFill>
                  <a:srgbClr val="1F4E79"/>
                </a:solidFill>
                <a:latin typeface="Calibri"/>
                <a:cs typeface="Calibri"/>
              </a:rPr>
              <a:t>frequency. </a:t>
            </a:r>
            <a:r>
              <a:rPr sz="2400" b="1" spc="-525" dirty="0">
                <a:solidFill>
                  <a:srgbClr val="1F4E79"/>
                </a:solidFill>
                <a:latin typeface="Calibri"/>
                <a:cs typeface="Calibri"/>
              </a:rPr>
              <a:t> </a:t>
            </a:r>
            <a:r>
              <a:rPr sz="2400" b="1" spc="-5" dirty="0">
                <a:latin typeface="Calibri"/>
                <a:cs typeface="Calibri"/>
              </a:rPr>
              <a:t>(20–35% </a:t>
            </a:r>
            <a:r>
              <a:rPr sz="2400" b="1" dirty="0">
                <a:latin typeface="Calibri"/>
                <a:cs typeface="Calibri"/>
              </a:rPr>
              <a:t>of</a:t>
            </a:r>
            <a:r>
              <a:rPr sz="2400" b="1" spc="5" dirty="0">
                <a:latin typeface="Calibri"/>
                <a:cs typeface="Calibri"/>
              </a:rPr>
              <a:t> </a:t>
            </a:r>
            <a:r>
              <a:rPr sz="2400" b="1" spc="-15" dirty="0">
                <a:latin typeface="Calibri"/>
                <a:cs typeface="Calibri"/>
              </a:rPr>
              <a:t>pregnant</a:t>
            </a:r>
            <a:r>
              <a:rPr sz="2400" b="1" spc="5" dirty="0">
                <a:latin typeface="Calibri"/>
                <a:cs typeface="Calibri"/>
              </a:rPr>
              <a:t> </a:t>
            </a:r>
            <a:r>
              <a:rPr sz="2400" b="1" spc="-10" dirty="0">
                <a:latin typeface="Calibri"/>
                <a:cs typeface="Calibri"/>
              </a:rPr>
              <a:t>female </a:t>
            </a:r>
            <a:r>
              <a:rPr sz="2400" b="1" spc="-5" dirty="0">
                <a:latin typeface="Calibri"/>
                <a:cs typeface="Calibri"/>
              </a:rPr>
              <a:t>individuals</a:t>
            </a:r>
            <a:r>
              <a:rPr sz="2400" b="1" spc="10" dirty="0">
                <a:latin typeface="Calibri"/>
                <a:cs typeface="Calibri"/>
              </a:rPr>
              <a:t> </a:t>
            </a:r>
            <a:r>
              <a:rPr sz="2400" b="1" spc="-5" dirty="0">
                <a:latin typeface="Calibri"/>
                <a:cs typeface="Calibri"/>
              </a:rPr>
              <a:t>with</a:t>
            </a:r>
            <a:r>
              <a:rPr sz="2400" b="1" spc="15" dirty="0">
                <a:latin typeface="Calibri"/>
                <a:cs typeface="Calibri"/>
              </a:rPr>
              <a:t> </a:t>
            </a:r>
            <a:r>
              <a:rPr sz="2400" b="1" spc="-15" dirty="0">
                <a:latin typeface="Calibri"/>
                <a:cs typeface="Calibri"/>
              </a:rPr>
              <a:t>epilepsy</a:t>
            </a:r>
            <a:r>
              <a:rPr sz="2400" b="1" spc="10" dirty="0">
                <a:latin typeface="Calibri"/>
                <a:cs typeface="Calibri"/>
              </a:rPr>
              <a:t> </a:t>
            </a:r>
            <a:r>
              <a:rPr sz="2400" b="1" spc="-10" dirty="0">
                <a:latin typeface="Calibri"/>
                <a:cs typeface="Calibri"/>
              </a:rPr>
              <a:t>experience </a:t>
            </a:r>
            <a:r>
              <a:rPr sz="2400" b="1" dirty="0">
                <a:latin typeface="Calibri"/>
                <a:cs typeface="Calibri"/>
              </a:rPr>
              <a:t>an</a:t>
            </a:r>
            <a:endParaRPr sz="2400">
              <a:latin typeface="Calibri"/>
              <a:cs typeface="Calibri"/>
            </a:endParaRPr>
          </a:p>
          <a:p>
            <a:pPr marL="12700">
              <a:lnSpc>
                <a:spcPct val="100000"/>
              </a:lnSpc>
              <a:spcBef>
                <a:spcPts val="5"/>
              </a:spcBef>
            </a:pPr>
            <a:r>
              <a:rPr sz="2400" b="1" spc="-5" dirty="0">
                <a:latin typeface="Calibri"/>
                <a:cs typeface="Calibri"/>
              </a:rPr>
              <a:t>increased</a:t>
            </a:r>
            <a:r>
              <a:rPr sz="2400" b="1" spc="-30" dirty="0">
                <a:latin typeface="Calibri"/>
                <a:cs typeface="Calibri"/>
              </a:rPr>
              <a:t> </a:t>
            </a:r>
            <a:r>
              <a:rPr sz="2400" b="1" spc="-5" dirty="0">
                <a:latin typeface="Calibri"/>
                <a:cs typeface="Calibri"/>
              </a:rPr>
              <a:t>seizure</a:t>
            </a:r>
            <a:r>
              <a:rPr sz="2400" b="1" spc="-25" dirty="0">
                <a:latin typeface="Calibri"/>
                <a:cs typeface="Calibri"/>
              </a:rPr>
              <a:t> </a:t>
            </a:r>
            <a:r>
              <a:rPr sz="2400" b="1" spc="-10" dirty="0">
                <a:latin typeface="Calibri"/>
                <a:cs typeface="Calibri"/>
              </a:rPr>
              <a:t>frequency)</a:t>
            </a:r>
            <a:endParaRPr sz="2400">
              <a:latin typeface="Calibri"/>
              <a:cs typeface="Calibri"/>
            </a:endParaRPr>
          </a:p>
          <a:p>
            <a:pPr>
              <a:lnSpc>
                <a:spcPct val="100000"/>
              </a:lnSpc>
              <a:spcBef>
                <a:spcPts val="40"/>
              </a:spcBef>
            </a:pPr>
            <a:endParaRPr sz="2400">
              <a:latin typeface="Calibri"/>
              <a:cs typeface="Calibri"/>
            </a:endParaRPr>
          </a:p>
          <a:p>
            <a:pPr marL="12700" marR="5080">
              <a:lnSpc>
                <a:spcPct val="128000"/>
              </a:lnSpc>
              <a:spcBef>
                <a:spcPts val="5"/>
              </a:spcBef>
            </a:pPr>
            <a:r>
              <a:rPr sz="2400" b="1" spc="-15" dirty="0">
                <a:solidFill>
                  <a:srgbClr val="1F4E79"/>
                </a:solidFill>
                <a:latin typeface="Calibri"/>
                <a:cs typeface="Calibri"/>
              </a:rPr>
              <a:t>-Factors</a:t>
            </a:r>
            <a:r>
              <a:rPr sz="2400" b="1" spc="-20" dirty="0">
                <a:solidFill>
                  <a:srgbClr val="1F4E79"/>
                </a:solidFill>
                <a:latin typeface="Calibri"/>
                <a:cs typeface="Calibri"/>
              </a:rPr>
              <a:t> </a:t>
            </a:r>
            <a:r>
              <a:rPr sz="2400" b="1" spc="-10" dirty="0">
                <a:solidFill>
                  <a:srgbClr val="1F4E79"/>
                </a:solidFill>
                <a:latin typeface="Calibri"/>
                <a:cs typeface="Calibri"/>
              </a:rPr>
              <a:t>associated</a:t>
            </a:r>
            <a:r>
              <a:rPr sz="2400" b="1" dirty="0">
                <a:solidFill>
                  <a:srgbClr val="1F4E79"/>
                </a:solidFill>
                <a:latin typeface="Calibri"/>
                <a:cs typeface="Calibri"/>
              </a:rPr>
              <a:t> </a:t>
            </a:r>
            <a:r>
              <a:rPr sz="2400" b="1" spc="-5" dirty="0">
                <a:solidFill>
                  <a:srgbClr val="1F4E79"/>
                </a:solidFill>
                <a:latin typeface="Calibri"/>
                <a:cs typeface="Calibri"/>
              </a:rPr>
              <a:t>with</a:t>
            </a:r>
            <a:r>
              <a:rPr sz="2400" b="1" spc="5" dirty="0">
                <a:solidFill>
                  <a:srgbClr val="1F4E79"/>
                </a:solidFill>
                <a:latin typeface="Calibri"/>
                <a:cs typeface="Calibri"/>
              </a:rPr>
              <a:t> </a:t>
            </a:r>
            <a:r>
              <a:rPr sz="2400" b="1" dirty="0">
                <a:solidFill>
                  <a:srgbClr val="1F4E79"/>
                </a:solidFill>
                <a:latin typeface="Calibri"/>
                <a:cs typeface="Calibri"/>
              </a:rPr>
              <a:t>an</a:t>
            </a:r>
            <a:r>
              <a:rPr sz="2400" b="1" spc="-5" dirty="0">
                <a:solidFill>
                  <a:srgbClr val="1F4E79"/>
                </a:solidFill>
                <a:latin typeface="Calibri"/>
                <a:cs typeface="Calibri"/>
              </a:rPr>
              <a:t> increased risk</a:t>
            </a:r>
            <a:r>
              <a:rPr sz="2400" b="1" dirty="0">
                <a:solidFill>
                  <a:srgbClr val="1F4E79"/>
                </a:solidFill>
                <a:latin typeface="Calibri"/>
                <a:cs typeface="Calibri"/>
              </a:rPr>
              <a:t> of</a:t>
            </a:r>
            <a:r>
              <a:rPr sz="2400" b="1" spc="25" dirty="0">
                <a:solidFill>
                  <a:srgbClr val="1F4E79"/>
                </a:solidFill>
                <a:latin typeface="Calibri"/>
                <a:cs typeface="Calibri"/>
              </a:rPr>
              <a:t> </a:t>
            </a:r>
            <a:r>
              <a:rPr sz="2400" b="1" spc="-10" dirty="0">
                <a:solidFill>
                  <a:srgbClr val="1F4E79"/>
                </a:solidFill>
                <a:latin typeface="Calibri"/>
                <a:cs typeface="Calibri"/>
              </a:rPr>
              <a:t>epileptic</a:t>
            </a:r>
            <a:r>
              <a:rPr sz="2400" b="1" dirty="0">
                <a:solidFill>
                  <a:srgbClr val="1F4E79"/>
                </a:solidFill>
                <a:latin typeface="Calibri"/>
                <a:cs typeface="Calibri"/>
              </a:rPr>
              <a:t> </a:t>
            </a:r>
            <a:r>
              <a:rPr sz="2400" b="1" spc="-5" dirty="0">
                <a:solidFill>
                  <a:srgbClr val="1F4E79"/>
                </a:solidFill>
                <a:latin typeface="Calibri"/>
                <a:cs typeface="Calibri"/>
              </a:rPr>
              <a:t>seizures</a:t>
            </a:r>
            <a:r>
              <a:rPr sz="2400" b="1" spc="20" dirty="0">
                <a:solidFill>
                  <a:srgbClr val="1F4E79"/>
                </a:solidFill>
                <a:latin typeface="Calibri"/>
                <a:cs typeface="Calibri"/>
              </a:rPr>
              <a:t> </a:t>
            </a:r>
            <a:r>
              <a:rPr sz="2400" b="1" spc="-5" dirty="0">
                <a:solidFill>
                  <a:srgbClr val="1F4E79"/>
                </a:solidFill>
                <a:latin typeface="Calibri"/>
                <a:cs typeface="Calibri"/>
              </a:rPr>
              <a:t>during</a:t>
            </a:r>
            <a:r>
              <a:rPr sz="2400" b="1" spc="10" dirty="0">
                <a:solidFill>
                  <a:srgbClr val="1F4E79"/>
                </a:solidFill>
                <a:latin typeface="Calibri"/>
                <a:cs typeface="Calibri"/>
              </a:rPr>
              <a:t> </a:t>
            </a:r>
            <a:r>
              <a:rPr sz="2400" b="1" spc="-10" dirty="0">
                <a:solidFill>
                  <a:srgbClr val="1F4E79"/>
                </a:solidFill>
                <a:latin typeface="Calibri"/>
                <a:cs typeface="Calibri"/>
              </a:rPr>
              <a:t>pregnancy</a:t>
            </a:r>
            <a:r>
              <a:rPr sz="2400" b="1" spc="-5" dirty="0">
                <a:solidFill>
                  <a:srgbClr val="1F4E79"/>
                </a:solidFill>
                <a:latin typeface="Calibri"/>
                <a:cs typeface="Calibri"/>
              </a:rPr>
              <a:t> </a:t>
            </a:r>
            <a:r>
              <a:rPr sz="2400" b="1" spc="-10" dirty="0">
                <a:solidFill>
                  <a:srgbClr val="1F4E79"/>
                </a:solidFill>
                <a:latin typeface="Calibri"/>
                <a:cs typeface="Calibri"/>
              </a:rPr>
              <a:t>include: </a:t>
            </a:r>
            <a:r>
              <a:rPr sz="2400" b="1" spc="-525" dirty="0">
                <a:solidFill>
                  <a:srgbClr val="1F4E79"/>
                </a:solidFill>
                <a:latin typeface="Calibri"/>
                <a:cs typeface="Calibri"/>
              </a:rPr>
              <a:t> </a:t>
            </a:r>
            <a:r>
              <a:rPr sz="2400" b="1" spc="-10" dirty="0">
                <a:latin typeface="Calibri"/>
                <a:cs typeface="Calibri"/>
              </a:rPr>
              <a:t>1-Reduced</a:t>
            </a:r>
            <a:r>
              <a:rPr sz="2400" b="1" spc="-5" dirty="0">
                <a:latin typeface="Calibri"/>
                <a:cs typeface="Calibri"/>
              </a:rPr>
              <a:t> plasma</a:t>
            </a:r>
            <a:r>
              <a:rPr sz="2400" b="1" dirty="0">
                <a:latin typeface="Calibri"/>
                <a:cs typeface="Calibri"/>
              </a:rPr>
              <a:t> </a:t>
            </a:r>
            <a:r>
              <a:rPr sz="2400" b="1" spc="-10" dirty="0">
                <a:latin typeface="Calibri"/>
                <a:cs typeface="Calibri"/>
              </a:rPr>
              <a:t>concentration</a:t>
            </a:r>
            <a:r>
              <a:rPr sz="2400" b="1" spc="-15" dirty="0">
                <a:latin typeface="Calibri"/>
                <a:cs typeface="Calibri"/>
              </a:rPr>
              <a:t> </a:t>
            </a:r>
            <a:r>
              <a:rPr sz="2400" b="1" dirty="0">
                <a:latin typeface="Calibri"/>
                <a:cs typeface="Calibri"/>
              </a:rPr>
              <a:t>of</a:t>
            </a:r>
            <a:r>
              <a:rPr sz="2400" b="1" spc="5" dirty="0">
                <a:latin typeface="Calibri"/>
                <a:cs typeface="Calibri"/>
              </a:rPr>
              <a:t> </a:t>
            </a:r>
            <a:r>
              <a:rPr sz="2400" b="1" dirty="0">
                <a:latin typeface="Calibri"/>
                <a:cs typeface="Calibri"/>
              </a:rPr>
              <a:t>AEDs</a:t>
            </a:r>
            <a:r>
              <a:rPr sz="2400" b="1" spc="-15" dirty="0">
                <a:latin typeface="Calibri"/>
                <a:cs typeface="Calibri"/>
              </a:rPr>
              <a:t> </a:t>
            </a:r>
            <a:r>
              <a:rPr sz="2400" b="1" spc="-5" dirty="0">
                <a:latin typeface="Calibri"/>
                <a:cs typeface="Calibri"/>
              </a:rPr>
              <a:t>due</a:t>
            </a:r>
            <a:r>
              <a:rPr sz="2400" b="1" spc="5" dirty="0">
                <a:latin typeface="Calibri"/>
                <a:cs typeface="Calibri"/>
              </a:rPr>
              <a:t> </a:t>
            </a:r>
            <a:r>
              <a:rPr sz="2400" b="1" spc="-15" dirty="0">
                <a:latin typeface="Calibri"/>
                <a:cs typeface="Calibri"/>
              </a:rPr>
              <a:t>to</a:t>
            </a:r>
            <a:r>
              <a:rPr sz="2400" b="1" dirty="0">
                <a:latin typeface="Calibri"/>
                <a:cs typeface="Calibri"/>
              </a:rPr>
              <a:t> </a:t>
            </a:r>
            <a:r>
              <a:rPr sz="2400" b="1" spc="-10" dirty="0">
                <a:latin typeface="Calibri"/>
                <a:cs typeface="Calibri"/>
              </a:rPr>
              <a:t>physiologic</a:t>
            </a:r>
            <a:r>
              <a:rPr sz="2400" b="1" spc="-25" dirty="0">
                <a:latin typeface="Calibri"/>
                <a:cs typeface="Calibri"/>
              </a:rPr>
              <a:t> </a:t>
            </a:r>
            <a:r>
              <a:rPr sz="2400" b="1" spc="-10" dirty="0">
                <a:latin typeface="Calibri"/>
                <a:cs typeface="Calibri"/>
              </a:rPr>
              <a:t>changes</a:t>
            </a:r>
            <a:endParaRPr sz="2400">
              <a:latin typeface="Calibri"/>
              <a:cs typeface="Calibri"/>
            </a:endParaRPr>
          </a:p>
          <a:p>
            <a:pPr marL="12700" marR="119380">
              <a:lnSpc>
                <a:spcPct val="100000"/>
              </a:lnSpc>
            </a:pPr>
            <a:r>
              <a:rPr sz="2400" b="1" spc="-5" dirty="0">
                <a:latin typeface="Calibri"/>
                <a:cs typeface="Calibri"/>
              </a:rPr>
              <a:t>in </a:t>
            </a:r>
            <a:r>
              <a:rPr sz="2400" b="1" spc="-10" dirty="0">
                <a:latin typeface="Calibri"/>
                <a:cs typeface="Calibri"/>
              </a:rPr>
              <a:t>pregnancy</a:t>
            </a:r>
            <a:r>
              <a:rPr sz="2400" b="1" dirty="0">
                <a:latin typeface="Calibri"/>
                <a:cs typeface="Calibri"/>
              </a:rPr>
              <a:t> (e.g.,</a:t>
            </a:r>
            <a:r>
              <a:rPr sz="2400" b="1" spc="20" dirty="0">
                <a:latin typeface="Calibri"/>
                <a:cs typeface="Calibri"/>
              </a:rPr>
              <a:t> </a:t>
            </a:r>
            <a:r>
              <a:rPr sz="2400" b="1" spc="-10" dirty="0">
                <a:latin typeface="Calibri"/>
                <a:cs typeface="Calibri"/>
              </a:rPr>
              <a:t>steroid-hormone</a:t>
            </a:r>
            <a:r>
              <a:rPr sz="2400" b="1" spc="-25" dirty="0">
                <a:latin typeface="Calibri"/>
                <a:cs typeface="Calibri"/>
              </a:rPr>
              <a:t> </a:t>
            </a:r>
            <a:r>
              <a:rPr sz="2400" b="1" spc="-5" dirty="0">
                <a:latin typeface="Calibri"/>
                <a:cs typeface="Calibri"/>
              </a:rPr>
              <a:t>induced </a:t>
            </a:r>
            <a:r>
              <a:rPr sz="2400" b="1" spc="-10" dirty="0">
                <a:latin typeface="Calibri"/>
                <a:cs typeface="Calibri"/>
              </a:rPr>
              <a:t>hepatic</a:t>
            </a:r>
            <a:r>
              <a:rPr sz="2400" b="1" spc="15" dirty="0">
                <a:latin typeface="Calibri"/>
                <a:cs typeface="Calibri"/>
              </a:rPr>
              <a:t> </a:t>
            </a:r>
            <a:r>
              <a:rPr sz="2400" b="1" spc="-5" dirty="0">
                <a:latin typeface="Calibri"/>
                <a:cs typeface="Calibri"/>
              </a:rPr>
              <a:t>enzyme</a:t>
            </a:r>
            <a:r>
              <a:rPr sz="2400" b="1" spc="-20" dirty="0">
                <a:latin typeface="Calibri"/>
                <a:cs typeface="Calibri"/>
              </a:rPr>
              <a:t> </a:t>
            </a:r>
            <a:r>
              <a:rPr sz="2400" b="1" spc="-5" dirty="0">
                <a:latin typeface="Calibri"/>
                <a:cs typeface="Calibri"/>
              </a:rPr>
              <a:t>induction,</a:t>
            </a:r>
            <a:r>
              <a:rPr sz="2400" b="1" spc="15" dirty="0">
                <a:latin typeface="Calibri"/>
                <a:cs typeface="Calibri"/>
              </a:rPr>
              <a:t> </a:t>
            </a:r>
            <a:r>
              <a:rPr sz="2400" b="1" spc="-5" dirty="0">
                <a:latin typeface="Calibri"/>
                <a:cs typeface="Calibri"/>
              </a:rPr>
              <a:t>increased</a:t>
            </a:r>
            <a:r>
              <a:rPr sz="2400" b="1" spc="25" dirty="0">
                <a:latin typeface="Calibri"/>
                <a:cs typeface="Calibri"/>
              </a:rPr>
              <a:t> </a:t>
            </a:r>
            <a:r>
              <a:rPr sz="2400" b="1" spc="-10" dirty="0">
                <a:latin typeface="Calibri"/>
                <a:cs typeface="Calibri"/>
              </a:rPr>
              <a:t>renal </a:t>
            </a:r>
            <a:r>
              <a:rPr sz="2400" b="1" spc="-530" dirty="0">
                <a:latin typeface="Calibri"/>
                <a:cs typeface="Calibri"/>
              </a:rPr>
              <a:t> </a:t>
            </a:r>
            <a:r>
              <a:rPr sz="2400" b="1" spc="-5" dirty="0">
                <a:latin typeface="Calibri"/>
                <a:cs typeface="Calibri"/>
              </a:rPr>
              <a:t>clearance</a:t>
            </a:r>
            <a:r>
              <a:rPr sz="2400" b="1" spc="-5" dirty="0">
                <a:solidFill>
                  <a:srgbClr val="44536A"/>
                </a:solidFill>
                <a:latin typeface="Calibri"/>
                <a:cs typeface="Calibri"/>
              </a:rPr>
              <a:t>,</a:t>
            </a:r>
            <a:r>
              <a:rPr sz="2400" b="1" spc="-30" dirty="0">
                <a:solidFill>
                  <a:srgbClr val="44536A"/>
                </a:solidFill>
                <a:latin typeface="Calibri"/>
                <a:cs typeface="Calibri"/>
              </a:rPr>
              <a:t> </a:t>
            </a:r>
            <a:r>
              <a:rPr sz="2400" b="1" spc="-5" dirty="0">
                <a:latin typeface="Calibri"/>
                <a:cs typeface="Calibri"/>
              </a:rPr>
              <a:t>nausea</a:t>
            </a:r>
            <a:r>
              <a:rPr sz="2400" b="1" spc="10" dirty="0">
                <a:latin typeface="Calibri"/>
                <a:cs typeface="Calibri"/>
              </a:rPr>
              <a:t> </a:t>
            </a:r>
            <a:r>
              <a:rPr sz="2400" b="1" dirty="0">
                <a:latin typeface="Calibri"/>
                <a:cs typeface="Calibri"/>
              </a:rPr>
              <a:t>and</a:t>
            </a:r>
            <a:r>
              <a:rPr sz="2400" b="1" spc="-10" dirty="0">
                <a:latin typeface="Calibri"/>
                <a:cs typeface="Calibri"/>
              </a:rPr>
              <a:t> </a:t>
            </a:r>
            <a:r>
              <a:rPr sz="2400" b="1" spc="-5" dirty="0">
                <a:latin typeface="Calibri"/>
                <a:cs typeface="Calibri"/>
              </a:rPr>
              <a:t>vomiting</a:t>
            </a:r>
            <a:r>
              <a:rPr sz="2400" b="1" spc="-15" dirty="0">
                <a:latin typeface="Calibri"/>
                <a:cs typeface="Calibri"/>
              </a:rPr>
              <a:t> </a:t>
            </a:r>
            <a:r>
              <a:rPr sz="2400" b="1" spc="-5" dirty="0">
                <a:latin typeface="Calibri"/>
                <a:cs typeface="Calibri"/>
              </a:rPr>
              <a:t>leading</a:t>
            </a:r>
            <a:r>
              <a:rPr sz="2400" b="1" spc="5" dirty="0">
                <a:latin typeface="Calibri"/>
                <a:cs typeface="Calibri"/>
              </a:rPr>
              <a:t> </a:t>
            </a:r>
            <a:r>
              <a:rPr sz="2400" b="1" spc="-15" dirty="0">
                <a:latin typeface="Calibri"/>
                <a:cs typeface="Calibri"/>
              </a:rPr>
              <a:t>to</a:t>
            </a:r>
            <a:r>
              <a:rPr sz="2400" b="1" spc="-10" dirty="0">
                <a:latin typeface="Calibri"/>
                <a:cs typeface="Calibri"/>
              </a:rPr>
              <a:t> </a:t>
            </a:r>
            <a:r>
              <a:rPr sz="2400" b="1" dirty="0">
                <a:latin typeface="Calibri"/>
                <a:cs typeface="Calibri"/>
              </a:rPr>
              <a:t>missed</a:t>
            </a:r>
            <a:r>
              <a:rPr sz="2400" b="1" spc="-10" dirty="0">
                <a:latin typeface="Calibri"/>
                <a:cs typeface="Calibri"/>
              </a:rPr>
              <a:t> </a:t>
            </a:r>
            <a:r>
              <a:rPr sz="2400" b="1" dirty="0">
                <a:latin typeface="Calibri"/>
                <a:cs typeface="Calibri"/>
              </a:rPr>
              <a:t>doses)</a:t>
            </a:r>
            <a:endParaRPr sz="2400">
              <a:latin typeface="Calibri"/>
              <a:cs typeface="Calibri"/>
            </a:endParaRPr>
          </a:p>
          <a:p>
            <a:pPr marL="260350" indent="-248285">
              <a:lnSpc>
                <a:spcPct val="100000"/>
              </a:lnSpc>
              <a:spcBef>
                <a:spcPts val="800"/>
              </a:spcBef>
              <a:buSzPct val="95833"/>
              <a:buAutoNum type="arabicPlain" startAt="2"/>
              <a:tabLst>
                <a:tab pos="260985" algn="l"/>
              </a:tabLst>
            </a:pPr>
            <a:r>
              <a:rPr sz="2400" b="1" spc="-10" dirty="0">
                <a:latin typeface="Calibri"/>
                <a:cs typeface="Calibri"/>
              </a:rPr>
              <a:t>Psychosocial</a:t>
            </a:r>
            <a:r>
              <a:rPr sz="2400" b="1" spc="-60" dirty="0">
                <a:latin typeface="Calibri"/>
                <a:cs typeface="Calibri"/>
              </a:rPr>
              <a:t> </a:t>
            </a:r>
            <a:r>
              <a:rPr sz="2400" b="1" spc="-15" dirty="0">
                <a:latin typeface="Calibri"/>
                <a:cs typeface="Calibri"/>
              </a:rPr>
              <a:t>stress</a:t>
            </a:r>
            <a:endParaRPr sz="2400">
              <a:latin typeface="Calibri"/>
              <a:cs typeface="Calibri"/>
            </a:endParaRPr>
          </a:p>
          <a:p>
            <a:pPr marL="260350" indent="-248285">
              <a:lnSpc>
                <a:spcPct val="100000"/>
              </a:lnSpc>
              <a:spcBef>
                <a:spcPts val="795"/>
              </a:spcBef>
              <a:buSzPct val="95833"/>
              <a:buAutoNum type="arabicPlain" startAt="2"/>
              <a:tabLst>
                <a:tab pos="260985" algn="l"/>
              </a:tabLst>
            </a:pPr>
            <a:r>
              <a:rPr sz="2400" b="1" dirty="0">
                <a:latin typeface="Calibri"/>
                <a:cs typeface="Calibri"/>
              </a:rPr>
              <a:t>Sleep</a:t>
            </a:r>
            <a:r>
              <a:rPr sz="2400" b="1" spc="-35" dirty="0">
                <a:latin typeface="Calibri"/>
                <a:cs typeface="Calibri"/>
              </a:rPr>
              <a:t> </a:t>
            </a:r>
            <a:r>
              <a:rPr sz="2400" b="1" spc="-10" dirty="0">
                <a:latin typeface="Calibri"/>
                <a:cs typeface="Calibri"/>
              </a:rPr>
              <a:t>deprivation</a:t>
            </a:r>
            <a:endParaRPr sz="2400">
              <a:latin typeface="Calibri"/>
              <a:cs typeface="Calibri"/>
            </a:endParaRPr>
          </a:p>
          <a:p>
            <a:pPr marL="12700" marR="370205">
              <a:lnSpc>
                <a:spcPct val="100000"/>
              </a:lnSpc>
              <a:spcBef>
                <a:spcPts val="805"/>
              </a:spcBef>
              <a:buSzPct val="95833"/>
              <a:buAutoNum type="arabicPlain" startAt="2"/>
              <a:tabLst>
                <a:tab pos="260985" algn="l"/>
              </a:tabLst>
            </a:pPr>
            <a:r>
              <a:rPr sz="2400" b="1" dirty="0">
                <a:latin typeface="Calibri"/>
                <a:cs typeface="Calibri"/>
              </a:rPr>
              <a:t>Hormonal</a:t>
            </a:r>
            <a:r>
              <a:rPr sz="2400" b="1" spc="-25" dirty="0">
                <a:latin typeface="Calibri"/>
                <a:cs typeface="Calibri"/>
              </a:rPr>
              <a:t> </a:t>
            </a:r>
            <a:r>
              <a:rPr sz="2400" b="1" spc="-10" dirty="0">
                <a:latin typeface="Calibri"/>
                <a:cs typeface="Calibri"/>
              </a:rPr>
              <a:t>changes</a:t>
            </a:r>
            <a:r>
              <a:rPr sz="2400" b="1" dirty="0">
                <a:latin typeface="Calibri"/>
                <a:cs typeface="Calibri"/>
              </a:rPr>
              <a:t> (e.g.,</a:t>
            </a:r>
            <a:r>
              <a:rPr sz="2400" b="1" spc="10" dirty="0">
                <a:latin typeface="Calibri"/>
                <a:cs typeface="Calibri"/>
              </a:rPr>
              <a:t> </a:t>
            </a:r>
            <a:r>
              <a:rPr sz="2400" b="1" spc="-5" dirty="0">
                <a:latin typeface="Calibri"/>
                <a:cs typeface="Calibri"/>
              </a:rPr>
              <a:t>increased</a:t>
            </a:r>
            <a:r>
              <a:rPr sz="2400" b="1" spc="10" dirty="0">
                <a:latin typeface="Calibri"/>
                <a:cs typeface="Calibri"/>
              </a:rPr>
              <a:t> </a:t>
            </a:r>
            <a:r>
              <a:rPr sz="2400" b="1" spc="-10" dirty="0">
                <a:latin typeface="Calibri"/>
                <a:cs typeface="Calibri"/>
              </a:rPr>
              <a:t>estrogen:</a:t>
            </a:r>
            <a:r>
              <a:rPr sz="2400" b="1" dirty="0">
                <a:latin typeface="Calibri"/>
                <a:cs typeface="Calibri"/>
              </a:rPr>
              <a:t> </a:t>
            </a:r>
            <a:r>
              <a:rPr sz="2400" b="1" spc="-15" dirty="0">
                <a:latin typeface="Calibri"/>
                <a:cs typeface="Calibri"/>
              </a:rPr>
              <a:t>progesterone</a:t>
            </a:r>
            <a:r>
              <a:rPr sz="2400" b="1" spc="-20" dirty="0">
                <a:latin typeface="Calibri"/>
                <a:cs typeface="Calibri"/>
              </a:rPr>
              <a:t> </a:t>
            </a:r>
            <a:r>
              <a:rPr sz="2400" b="1" spc="-15" dirty="0">
                <a:latin typeface="Calibri"/>
                <a:cs typeface="Calibri"/>
              </a:rPr>
              <a:t>ratio)–</a:t>
            </a:r>
            <a:r>
              <a:rPr sz="2400" b="1" spc="-10" dirty="0">
                <a:latin typeface="Calibri"/>
                <a:cs typeface="Calibri"/>
              </a:rPr>
              <a:t> </a:t>
            </a:r>
            <a:r>
              <a:rPr sz="2400" b="1" dirty="0">
                <a:latin typeface="Calibri"/>
                <a:cs typeface="Calibri"/>
              </a:rPr>
              <a:t>low</a:t>
            </a:r>
            <a:r>
              <a:rPr sz="2400" b="1" spc="-5" dirty="0">
                <a:latin typeface="Calibri"/>
                <a:cs typeface="Calibri"/>
              </a:rPr>
              <a:t> </a:t>
            </a:r>
            <a:r>
              <a:rPr sz="2400" b="1" spc="-10" dirty="0">
                <a:latin typeface="Calibri"/>
                <a:cs typeface="Calibri"/>
              </a:rPr>
              <a:t>threshold</a:t>
            </a:r>
            <a:r>
              <a:rPr sz="2400" b="1" spc="5" dirty="0">
                <a:latin typeface="Calibri"/>
                <a:cs typeface="Calibri"/>
              </a:rPr>
              <a:t> </a:t>
            </a:r>
            <a:r>
              <a:rPr sz="2400" b="1" spc="-15" dirty="0">
                <a:latin typeface="Calibri"/>
                <a:cs typeface="Calibri"/>
              </a:rPr>
              <a:t>for </a:t>
            </a:r>
            <a:r>
              <a:rPr sz="2400" b="1" spc="-525" dirty="0">
                <a:latin typeface="Calibri"/>
                <a:cs typeface="Calibri"/>
              </a:rPr>
              <a:t> </a:t>
            </a:r>
            <a:r>
              <a:rPr sz="2400" b="1" spc="-5" dirty="0">
                <a:latin typeface="Calibri"/>
                <a:cs typeface="Calibri"/>
              </a:rPr>
              <a:t>seizures</a:t>
            </a:r>
            <a:endParaRPr sz="2400">
              <a:latin typeface="Calibri"/>
              <a:cs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28268" y="143382"/>
            <a:ext cx="2798445" cy="452120"/>
          </a:xfrm>
          <a:prstGeom prst="rect">
            <a:avLst/>
          </a:prstGeom>
        </p:spPr>
        <p:txBody>
          <a:bodyPr vert="horz" wrap="square" lIns="0" tIns="12065" rIns="0" bIns="0" rtlCol="0">
            <a:spAutoFit/>
          </a:bodyPr>
          <a:lstStyle/>
          <a:p>
            <a:pPr marL="12700">
              <a:lnSpc>
                <a:spcPct val="100000"/>
              </a:lnSpc>
              <a:spcBef>
                <a:spcPts val="95"/>
              </a:spcBef>
            </a:pPr>
            <a:r>
              <a:rPr sz="2800" b="1" spc="-25" dirty="0">
                <a:solidFill>
                  <a:srgbClr val="00AF50"/>
                </a:solidFill>
                <a:latin typeface="Calibri"/>
                <a:cs typeface="Calibri"/>
              </a:rPr>
              <a:t>Vulvar </a:t>
            </a:r>
            <a:r>
              <a:rPr sz="2800" b="1" spc="-10" dirty="0">
                <a:solidFill>
                  <a:srgbClr val="00AF50"/>
                </a:solidFill>
                <a:latin typeface="Calibri"/>
                <a:cs typeface="Calibri"/>
              </a:rPr>
              <a:t>varicosities:</a:t>
            </a:r>
            <a:endParaRPr sz="2800">
              <a:latin typeface="Calibri"/>
              <a:cs typeface="Calibri"/>
            </a:endParaRPr>
          </a:p>
        </p:txBody>
      </p:sp>
      <p:sp>
        <p:nvSpPr>
          <p:cNvPr id="3" name="object 3"/>
          <p:cNvSpPr txBox="1"/>
          <p:nvPr/>
        </p:nvSpPr>
        <p:spPr>
          <a:xfrm>
            <a:off x="307340" y="547496"/>
            <a:ext cx="8842375" cy="3609340"/>
          </a:xfrm>
          <a:prstGeom prst="rect">
            <a:avLst/>
          </a:prstGeom>
        </p:spPr>
        <p:txBody>
          <a:bodyPr vert="horz" wrap="square" lIns="0" tIns="53975" rIns="0" bIns="0" rtlCol="0">
            <a:spAutoFit/>
          </a:bodyPr>
          <a:lstStyle/>
          <a:p>
            <a:pPr marL="241300" marR="142240" indent="-228600">
              <a:lnSpc>
                <a:spcPts val="2590"/>
              </a:lnSpc>
              <a:spcBef>
                <a:spcPts val="425"/>
              </a:spcBef>
              <a:buFont typeface="Arial MT"/>
              <a:buChar char="•"/>
              <a:tabLst>
                <a:tab pos="241300" algn="l"/>
              </a:tabLst>
            </a:pPr>
            <a:r>
              <a:rPr sz="2400" spc="-5" dirty="0">
                <a:latin typeface="Calibri"/>
                <a:cs typeface="Calibri"/>
              </a:rPr>
              <a:t>usually </a:t>
            </a:r>
            <a:r>
              <a:rPr sz="2400" dirty="0">
                <a:latin typeface="Calibri"/>
                <a:cs typeface="Calibri"/>
              </a:rPr>
              <a:t>appear </a:t>
            </a:r>
            <a:r>
              <a:rPr sz="2400" spc="-5" dirty="0">
                <a:latin typeface="Calibri"/>
                <a:cs typeface="Calibri"/>
              </a:rPr>
              <a:t>during </a:t>
            </a:r>
            <a:r>
              <a:rPr sz="2400" spc="-20" dirty="0">
                <a:latin typeface="Calibri"/>
                <a:cs typeface="Calibri"/>
              </a:rPr>
              <a:t>pregnancy, </a:t>
            </a:r>
            <a:r>
              <a:rPr sz="2400" dirty="0">
                <a:latin typeface="Calibri"/>
                <a:cs typeface="Calibri"/>
              </a:rPr>
              <a:t>especially </a:t>
            </a:r>
            <a:r>
              <a:rPr sz="2400" b="1" i="1" spc="-5" dirty="0">
                <a:latin typeface="Calibri"/>
                <a:cs typeface="Calibri"/>
              </a:rPr>
              <a:t>around the third or </a:t>
            </a:r>
            <a:r>
              <a:rPr sz="2400" b="1" i="1" dirty="0">
                <a:latin typeface="Calibri"/>
                <a:cs typeface="Calibri"/>
              </a:rPr>
              <a:t> </a:t>
            </a:r>
            <a:r>
              <a:rPr sz="2400" b="1" i="1" spc="-10" dirty="0">
                <a:latin typeface="Calibri"/>
                <a:cs typeface="Calibri"/>
              </a:rPr>
              <a:t>fourth</a:t>
            </a:r>
            <a:r>
              <a:rPr sz="2400" b="1" i="1" spc="5" dirty="0">
                <a:latin typeface="Calibri"/>
                <a:cs typeface="Calibri"/>
              </a:rPr>
              <a:t> </a:t>
            </a:r>
            <a:r>
              <a:rPr sz="2400" b="1" i="1" spc="-10" dirty="0">
                <a:latin typeface="Calibri"/>
                <a:cs typeface="Calibri"/>
              </a:rPr>
              <a:t>month</a:t>
            </a:r>
            <a:r>
              <a:rPr sz="2400" spc="-10" dirty="0">
                <a:latin typeface="Calibri"/>
                <a:cs typeface="Calibri"/>
              </a:rPr>
              <a:t>.</a:t>
            </a:r>
            <a:r>
              <a:rPr sz="2400" spc="-5" dirty="0">
                <a:latin typeface="Calibri"/>
                <a:cs typeface="Calibri"/>
              </a:rPr>
              <a:t> </a:t>
            </a:r>
            <a:r>
              <a:rPr sz="2400" dirty="0">
                <a:latin typeface="Calibri"/>
                <a:cs typeface="Calibri"/>
              </a:rPr>
              <a:t>In</a:t>
            </a:r>
            <a:r>
              <a:rPr sz="2400" spc="-5" dirty="0">
                <a:latin typeface="Calibri"/>
                <a:cs typeface="Calibri"/>
              </a:rPr>
              <a:t> </a:t>
            </a:r>
            <a:r>
              <a:rPr sz="2400" spc="-25" dirty="0">
                <a:latin typeface="Calibri"/>
                <a:cs typeface="Calibri"/>
              </a:rPr>
              <a:t>rare</a:t>
            </a:r>
            <a:r>
              <a:rPr sz="2400" spc="-10" dirty="0">
                <a:latin typeface="Calibri"/>
                <a:cs typeface="Calibri"/>
              </a:rPr>
              <a:t> </a:t>
            </a:r>
            <a:r>
              <a:rPr sz="2400" spc="-5" dirty="0">
                <a:latin typeface="Calibri"/>
                <a:cs typeface="Calibri"/>
              </a:rPr>
              <a:t>cases,</a:t>
            </a:r>
            <a:r>
              <a:rPr sz="2400" spc="-10" dirty="0">
                <a:latin typeface="Calibri"/>
                <a:cs typeface="Calibri"/>
              </a:rPr>
              <a:t> </a:t>
            </a:r>
            <a:r>
              <a:rPr sz="2400" spc="-5" dirty="0">
                <a:latin typeface="Calibri"/>
                <a:cs typeface="Calibri"/>
              </a:rPr>
              <a:t>people </a:t>
            </a:r>
            <a:r>
              <a:rPr sz="2400" dirty="0">
                <a:latin typeface="Calibri"/>
                <a:cs typeface="Calibri"/>
              </a:rPr>
              <a:t>who</a:t>
            </a:r>
            <a:r>
              <a:rPr sz="2400" spc="-5" dirty="0">
                <a:latin typeface="Calibri"/>
                <a:cs typeface="Calibri"/>
              </a:rPr>
              <a:t> aren’t</a:t>
            </a:r>
            <a:r>
              <a:rPr sz="2400" dirty="0">
                <a:latin typeface="Calibri"/>
                <a:cs typeface="Calibri"/>
              </a:rPr>
              <a:t> </a:t>
            </a:r>
            <a:r>
              <a:rPr sz="2400" spc="-10" dirty="0">
                <a:latin typeface="Calibri"/>
                <a:cs typeface="Calibri"/>
              </a:rPr>
              <a:t>pregnant</a:t>
            </a:r>
            <a:r>
              <a:rPr sz="2400" spc="-5" dirty="0">
                <a:latin typeface="Calibri"/>
                <a:cs typeface="Calibri"/>
              </a:rPr>
              <a:t> </a:t>
            </a:r>
            <a:r>
              <a:rPr sz="2400" spc="-10" dirty="0">
                <a:latin typeface="Calibri"/>
                <a:cs typeface="Calibri"/>
              </a:rPr>
              <a:t>get</a:t>
            </a:r>
            <a:r>
              <a:rPr sz="2400" spc="-20" dirty="0">
                <a:latin typeface="Calibri"/>
                <a:cs typeface="Calibri"/>
              </a:rPr>
              <a:t> </a:t>
            </a:r>
            <a:r>
              <a:rPr sz="2400" dirty="0">
                <a:latin typeface="Calibri"/>
                <a:cs typeface="Calibri"/>
              </a:rPr>
              <a:t>them, </a:t>
            </a:r>
            <a:r>
              <a:rPr sz="2400" spc="5" dirty="0">
                <a:latin typeface="Calibri"/>
                <a:cs typeface="Calibri"/>
              </a:rPr>
              <a:t> </a:t>
            </a:r>
            <a:r>
              <a:rPr sz="2400" spc="-15" dirty="0">
                <a:latin typeface="Calibri"/>
                <a:cs typeface="Calibri"/>
              </a:rPr>
              <a:t>too.</a:t>
            </a:r>
            <a:r>
              <a:rPr sz="2400" spc="-5" dirty="0">
                <a:latin typeface="Calibri"/>
                <a:cs typeface="Calibri"/>
              </a:rPr>
              <a:t> </a:t>
            </a:r>
            <a:r>
              <a:rPr sz="2400" spc="-10" dirty="0">
                <a:latin typeface="Calibri"/>
                <a:cs typeface="Calibri"/>
              </a:rPr>
              <a:t>If</a:t>
            </a:r>
            <a:r>
              <a:rPr sz="2400" spc="-5" dirty="0">
                <a:latin typeface="Calibri"/>
                <a:cs typeface="Calibri"/>
              </a:rPr>
              <a:t> </a:t>
            </a:r>
            <a:r>
              <a:rPr sz="2400" spc="-10" dirty="0">
                <a:latin typeface="Calibri"/>
                <a:cs typeface="Calibri"/>
              </a:rPr>
              <a:t>you </a:t>
            </a:r>
            <a:r>
              <a:rPr sz="2400" spc="-20" dirty="0">
                <a:latin typeface="Calibri"/>
                <a:cs typeface="Calibri"/>
              </a:rPr>
              <a:t>have</a:t>
            </a:r>
            <a:r>
              <a:rPr sz="2400" dirty="0">
                <a:latin typeface="Calibri"/>
                <a:cs typeface="Calibri"/>
              </a:rPr>
              <a:t> a</a:t>
            </a:r>
            <a:r>
              <a:rPr sz="2400" spc="-10" dirty="0">
                <a:latin typeface="Calibri"/>
                <a:cs typeface="Calibri"/>
              </a:rPr>
              <a:t> condition</a:t>
            </a:r>
            <a:r>
              <a:rPr sz="2400" spc="-5" dirty="0">
                <a:latin typeface="Calibri"/>
                <a:cs typeface="Calibri"/>
              </a:rPr>
              <a:t> called</a:t>
            </a:r>
            <a:r>
              <a:rPr sz="2400" spc="15" dirty="0">
                <a:latin typeface="Calibri"/>
                <a:cs typeface="Calibri"/>
              </a:rPr>
              <a:t> </a:t>
            </a:r>
            <a:r>
              <a:rPr sz="2400" spc="-5" dirty="0">
                <a:solidFill>
                  <a:srgbClr val="006FC0"/>
                </a:solidFill>
                <a:latin typeface="Calibri"/>
                <a:cs typeface="Calibri"/>
              </a:rPr>
              <a:t>pelvic</a:t>
            </a:r>
            <a:r>
              <a:rPr sz="2400" spc="-15" dirty="0">
                <a:solidFill>
                  <a:srgbClr val="006FC0"/>
                </a:solidFill>
                <a:latin typeface="Calibri"/>
                <a:cs typeface="Calibri"/>
              </a:rPr>
              <a:t> </a:t>
            </a:r>
            <a:r>
              <a:rPr sz="2400" spc="-10" dirty="0">
                <a:solidFill>
                  <a:srgbClr val="006FC0"/>
                </a:solidFill>
                <a:latin typeface="Calibri"/>
                <a:cs typeface="Calibri"/>
              </a:rPr>
              <a:t>congestion </a:t>
            </a:r>
            <a:r>
              <a:rPr sz="2400" spc="-15" dirty="0">
                <a:solidFill>
                  <a:srgbClr val="006FC0"/>
                </a:solidFill>
                <a:latin typeface="Calibri"/>
                <a:cs typeface="Calibri"/>
              </a:rPr>
              <a:t>syndrome</a:t>
            </a:r>
            <a:r>
              <a:rPr sz="2400" spc="15" dirty="0">
                <a:solidFill>
                  <a:srgbClr val="006FC0"/>
                </a:solidFill>
                <a:latin typeface="Calibri"/>
                <a:cs typeface="Calibri"/>
              </a:rPr>
              <a:t> </a:t>
            </a:r>
            <a:r>
              <a:rPr sz="2400" spc="-5" dirty="0">
                <a:latin typeface="Calibri"/>
                <a:cs typeface="Calibri"/>
              </a:rPr>
              <a:t>(PCS), </a:t>
            </a:r>
            <a:r>
              <a:rPr sz="2400" spc="-525" dirty="0">
                <a:latin typeface="Calibri"/>
                <a:cs typeface="Calibri"/>
              </a:rPr>
              <a:t> </a:t>
            </a:r>
            <a:r>
              <a:rPr sz="2400" dirty="0">
                <a:latin typeface="Calibri"/>
                <a:cs typeface="Calibri"/>
              </a:rPr>
              <a:t>the </a:t>
            </a:r>
            <a:r>
              <a:rPr sz="2400" spc="-5" dirty="0">
                <a:latin typeface="Calibri"/>
                <a:cs typeface="Calibri"/>
              </a:rPr>
              <a:t>chances</a:t>
            </a:r>
            <a:r>
              <a:rPr sz="2400" spc="-15" dirty="0">
                <a:latin typeface="Calibri"/>
                <a:cs typeface="Calibri"/>
              </a:rPr>
              <a:t> are</a:t>
            </a:r>
            <a:r>
              <a:rPr sz="2400" spc="-5" dirty="0">
                <a:latin typeface="Calibri"/>
                <a:cs typeface="Calibri"/>
              </a:rPr>
              <a:t> </a:t>
            </a:r>
            <a:r>
              <a:rPr sz="2400" spc="-15" dirty="0">
                <a:latin typeface="Calibri"/>
                <a:cs typeface="Calibri"/>
              </a:rPr>
              <a:t>greater</a:t>
            </a:r>
            <a:r>
              <a:rPr sz="2400" spc="-10" dirty="0">
                <a:latin typeface="Calibri"/>
                <a:cs typeface="Calibri"/>
              </a:rPr>
              <a:t> that</a:t>
            </a:r>
            <a:r>
              <a:rPr sz="2400" spc="5" dirty="0">
                <a:latin typeface="Calibri"/>
                <a:cs typeface="Calibri"/>
              </a:rPr>
              <a:t> </a:t>
            </a:r>
            <a:r>
              <a:rPr sz="2400" spc="-5" dirty="0">
                <a:latin typeface="Calibri"/>
                <a:cs typeface="Calibri"/>
              </a:rPr>
              <a:t>you’ll</a:t>
            </a:r>
            <a:r>
              <a:rPr sz="2400" spc="-15" dirty="0">
                <a:latin typeface="Calibri"/>
                <a:cs typeface="Calibri"/>
              </a:rPr>
              <a:t> </a:t>
            </a:r>
            <a:r>
              <a:rPr sz="2400" spc="-20" dirty="0">
                <a:latin typeface="Calibri"/>
                <a:cs typeface="Calibri"/>
              </a:rPr>
              <a:t>have</a:t>
            </a:r>
            <a:r>
              <a:rPr sz="2400" dirty="0">
                <a:latin typeface="Calibri"/>
                <a:cs typeface="Calibri"/>
              </a:rPr>
              <a:t> </a:t>
            </a:r>
            <a:r>
              <a:rPr sz="2400" spc="-10" dirty="0">
                <a:latin typeface="Calibri"/>
                <a:cs typeface="Calibri"/>
              </a:rPr>
              <a:t>vulvar</a:t>
            </a:r>
            <a:r>
              <a:rPr sz="2400" spc="15" dirty="0">
                <a:latin typeface="Calibri"/>
                <a:cs typeface="Calibri"/>
              </a:rPr>
              <a:t> </a:t>
            </a:r>
            <a:r>
              <a:rPr sz="2400" spc="-10" dirty="0">
                <a:latin typeface="Calibri"/>
                <a:cs typeface="Calibri"/>
              </a:rPr>
              <a:t>varicosities.</a:t>
            </a:r>
            <a:endParaRPr sz="2400">
              <a:latin typeface="Calibri"/>
              <a:cs typeface="Calibri"/>
            </a:endParaRPr>
          </a:p>
          <a:p>
            <a:pPr marL="241300" marR="5080" indent="-228600">
              <a:lnSpc>
                <a:spcPct val="90000"/>
              </a:lnSpc>
              <a:spcBef>
                <a:spcPts val="980"/>
              </a:spcBef>
              <a:buFont typeface="Arial MT"/>
              <a:buChar char="•"/>
              <a:tabLst>
                <a:tab pos="241300" algn="l"/>
              </a:tabLst>
            </a:pPr>
            <a:r>
              <a:rPr sz="2400" spc="-10" dirty="0">
                <a:latin typeface="Calibri"/>
                <a:cs typeface="Calibri"/>
              </a:rPr>
              <a:t>20%</a:t>
            </a:r>
            <a:r>
              <a:rPr sz="2400" dirty="0">
                <a:latin typeface="Calibri"/>
                <a:cs typeface="Calibri"/>
              </a:rPr>
              <a:t> </a:t>
            </a:r>
            <a:r>
              <a:rPr sz="2400" spc="-20" dirty="0">
                <a:latin typeface="Calibri"/>
                <a:cs typeface="Calibri"/>
              </a:rPr>
              <a:t>for</a:t>
            </a:r>
            <a:r>
              <a:rPr sz="2400" spc="-10" dirty="0">
                <a:latin typeface="Calibri"/>
                <a:cs typeface="Calibri"/>
              </a:rPr>
              <a:t> pregnant</a:t>
            </a:r>
            <a:r>
              <a:rPr sz="2400" dirty="0">
                <a:latin typeface="Calibri"/>
                <a:cs typeface="Calibri"/>
              </a:rPr>
              <a:t> </a:t>
            </a:r>
            <a:r>
              <a:rPr sz="2400" spc="-5" dirty="0">
                <a:latin typeface="Calibri"/>
                <a:cs typeface="Calibri"/>
              </a:rPr>
              <a:t>people. </a:t>
            </a:r>
            <a:r>
              <a:rPr sz="2400" spc="-10" dirty="0">
                <a:latin typeface="Calibri"/>
                <a:cs typeface="Calibri"/>
              </a:rPr>
              <a:t>Around</a:t>
            </a:r>
            <a:r>
              <a:rPr sz="2400" spc="5" dirty="0">
                <a:latin typeface="Calibri"/>
                <a:cs typeface="Calibri"/>
              </a:rPr>
              <a:t> </a:t>
            </a:r>
            <a:r>
              <a:rPr sz="2400" spc="-10" dirty="0">
                <a:latin typeface="Calibri"/>
                <a:cs typeface="Calibri"/>
              </a:rPr>
              <a:t>20%</a:t>
            </a:r>
            <a:r>
              <a:rPr sz="2400" spc="-20" dirty="0">
                <a:latin typeface="Calibri"/>
                <a:cs typeface="Calibri"/>
              </a:rPr>
              <a:t> </a:t>
            </a:r>
            <a:r>
              <a:rPr sz="2400" spc="-15" dirty="0">
                <a:latin typeface="Calibri"/>
                <a:cs typeface="Calibri"/>
              </a:rPr>
              <a:t>to </a:t>
            </a:r>
            <a:r>
              <a:rPr sz="2400" spc="-5" dirty="0">
                <a:latin typeface="Calibri"/>
                <a:cs typeface="Calibri"/>
              </a:rPr>
              <a:t>35%</a:t>
            </a:r>
            <a:r>
              <a:rPr sz="2400" dirty="0">
                <a:latin typeface="Calibri"/>
                <a:cs typeface="Calibri"/>
              </a:rPr>
              <a:t> </a:t>
            </a:r>
            <a:r>
              <a:rPr sz="2400" spc="-10" dirty="0">
                <a:latin typeface="Calibri"/>
                <a:cs typeface="Calibri"/>
              </a:rPr>
              <a:t>of</a:t>
            </a:r>
            <a:r>
              <a:rPr sz="2400" dirty="0">
                <a:latin typeface="Calibri"/>
                <a:cs typeface="Calibri"/>
              </a:rPr>
              <a:t> </a:t>
            </a:r>
            <a:r>
              <a:rPr sz="2400" spc="-5" dirty="0">
                <a:latin typeface="Calibri"/>
                <a:cs typeface="Calibri"/>
              </a:rPr>
              <a:t>people</a:t>
            </a:r>
            <a:r>
              <a:rPr sz="2400" spc="5" dirty="0">
                <a:latin typeface="Calibri"/>
                <a:cs typeface="Calibri"/>
              </a:rPr>
              <a:t> </a:t>
            </a:r>
            <a:r>
              <a:rPr sz="2400" dirty="0">
                <a:latin typeface="Calibri"/>
                <a:cs typeface="Calibri"/>
              </a:rPr>
              <a:t>with</a:t>
            </a:r>
            <a:r>
              <a:rPr sz="2400" spc="-25" dirty="0">
                <a:latin typeface="Calibri"/>
                <a:cs typeface="Calibri"/>
              </a:rPr>
              <a:t> </a:t>
            </a:r>
            <a:r>
              <a:rPr sz="2400" spc="-10" dirty="0">
                <a:latin typeface="Calibri"/>
                <a:cs typeface="Calibri"/>
              </a:rPr>
              <a:t>varicose </a:t>
            </a:r>
            <a:r>
              <a:rPr sz="2400" spc="-530" dirty="0">
                <a:latin typeface="Calibri"/>
                <a:cs typeface="Calibri"/>
              </a:rPr>
              <a:t> </a:t>
            </a:r>
            <a:r>
              <a:rPr sz="2400" spc="-10" dirty="0">
                <a:latin typeface="Calibri"/>
                <a:cs typeface="Calibri"/>
              </a:rPr>
              <a:t>veins</a:t>
            </a:r>
            <a:r>
              <a:rPr sz="2400" spc="5" dirty="0">
                <a:latin typeface="Calibri"/>
                <a:cs typeface="Calibri"/>
              </a:rPr>
              <a:t> </a:t>
            </a:r>
            <a:r>
              <a:rPr sz="2400" dirty="0">
                <a:latin typeface="Calibri"/>
                <a:cs typeface="Calibri"/>
              </a:rPr>
              <a:t>in</a:t>
            </a:r>
            <a:r>
              <a:rPr sz="2400" spc="-15" dirty="0">
                <a:latin typeface="Calibri"/>
                <a:cs typeface="Calibri"/>
              </a:rPr>
              <a:t> </a:t>
            </a:r>
            <a:r>
              <a:rPr sz="2400" dirty="0">
                <a:latin typeface="Calibri"/>
                <a:cs typeface="Calibri"/>
              </a:rPr>
              <a:t>their </a:t>
            </a:r>
            <a:r>
              <a:rPr sz="2400" spc="-5" dirty="0">
                <a:latin typeface="Calibri"/>
                <a:cs typeface="Calibri"/>
              </a:rPr>
              <a:t>pelvis</a:t>
            </a:r>
            <a:r>
              <a:rPr sz="2400" spc="-10" dirty="0">
                <a:latin typeface="Calibri"/>
                <a:cs typeface="Calibri"/>
              </a:rPr>
              <a:t> </a:t>
            </a:r>
            <a:r>
              <a:rPr sz="2400" spc="-20" dirty="0">
                <a:latin typeface="Calibri"/>
                <a:cs typeface="Calibri"/>
              </a:rPr>
              <a:t>have</a:t>
            </a:r>
            <a:r>
              <a:rPr sz="2400" dirty="0">
                <a:latin typeface="Calibri"/>
                <a:cs typeface="Calibri"/>
              </a:rPr>
              <a:t> them</a:t>
            </a:r>
            <a:r>
              <a:rPr sz="2400" spc="-15" dirty="0">
                <a:latin typeface="Calibri"/>
                <a:cs typeface="Calibri"/>
              </a:rPr>
              <a:t> </a:t>
            </a:r>
            <a:r>
              <a:rPr sz="2400" spc="-5" dirty="0">
                <a:latin typeface="Calibri"/>
                <a:cs typeface="Calibri"/>
              </a:rPr>
              <a:t>on </a:t>
            </a:r>
            <a:r>
              <a:rPr sz="2400" dirty="0">
                <a:latin typeface="Calibri"/>
                <a:cs typeface="Calibri"/>
              </a:rPr>
              <a:t>their</a:t>
            </a:r>
            <a:r>
              <a:rPr sz="2400" spc="-10" dirty="0">
                <a:latin typeface="Calibri"/>
                <a:cs typeface="Calibri"/>
              </a:rPr>
              <a:t> vulva,</a:t>
            </a:r>
            <a:r>
              <a:rPr sz="2400" spc="5" dirty="0">
                <a:latin typeface="Calibri"/>
                <a:cs typeface="Calibri"/>
              </a:rPr>
              <a:t> </a:t>
            </a:r>
            <a:r>
              <a:rPr sz="2400" spc="-15" dirty="0">
                <a:latin typeface="Calibri"/>
                <a:cs typeface="Calibri"/>
              </a:rPr>
              <a:t>too.</a:t>
            </a:r>
            <a:r>
              <a:rPr sz="2400" spc="-5" dirty="0">
                <a:latin typeface="Calibri"/>
                <a:cs typeface="Calibri"/>
              </a:rPr>
              <a:t> </a:t>
            </a:r>
            <a:r>
              <a:rPr sz="2400" spc="-15" dirty="0">
                <a:latin typeface="Calibri"/>
                <a:cs typeface="Calibri"/>
              </a:rPr>
              <a:t>It’s</a:t>
            </a:r>
            <a:r>
              <a:rPr sz="2400" spc="-20" dirty="0">
                <a:latin typeface="Calibri"/>
                <a:cs typeface="Calibri"/>
              </a:rPr>
              <a:t> </a:t>
            </a:r>
            <a:r>
              <a:rPr sz="2400" spc="-15" dirty="0">
                <a:latin typeface="Calibri"/>
                <a:cs typeface="Calibri"/>
              </a:rPr>
              <a:t>hard</a:t>
            </a:r>
            <a:r>
              <a:rPr sz="2400" spc="-5" dirty="0">
                <a:latin typeface="Calibri"/>
                <a:cs typeface="Calibri"/>
              </a:rPr>
              <a:t> </a:t>
            </a:r>
            <a:r>
              <a:rPr sz="2400" spc="-15" dirty="0">
                <a:latin typeface="Calibri"/>
                <a:cs typeface="Calibri"/>
              </a:rPr>
              <a:t>to</a:t>
            </a:r>
            <a:r>
              <a:rPr sz="2400" spc="-10" dirty="0">
                <a:latin typeface="Calibri"/>
                <a:cs typeface="Calibri"/>
              </a:rPr>
              <a:t> </a:t>
            </a:r>
            <a:r>
              <a:rPr sz="2400" spc="-5" dirty="0">
                <a:latin typeface="Calibri"/>
                <a:cs typeface="Calibri"/>
              </a:rPr>
              <a:t>know </a:t>
            </a:r>
            <a:r>
              <a:rPr sz="2400" dirty="0">
                <a:latin typeface="Calibri"/>
                <a:cs typeface="Calibri"/>
              </a:rPr>
              <a:t> </a:t>
            </a:r>
            <a:r>
              <a:rPr sz="2400" spc="-10" dirty="0">
                <a:latin typeface="Calibri"/>
                <a:cs typeface="Calibri"/>
              </a:rPr>
              <a:t>just</a:t>
            </a:r>
            <a:r>
              <a:rPr sz="2400" spc="-15" dirty="0">
                <a:latin typeface="Calibri"/>
                <a:cs typeface="Calibri"/>
              </a:rPr>
              <a:t> </a:t>
            </a:r>
            <a:r>
              <a:rPr sz="2400" spc="-10" dirty="0">
                <a:latin typeface="Calibri"/>
                <a:cs typeface="Calibri"/>
              </a:rPr>
              <a:t>how</a:t>
            </a:r>
            <a:r>
              <a:rPr sz="2400" spc="5" dirty="0">
                <a:latin typeface="Calibri"/>
                <a:cs typeface="Calibri"/>
              </a:rPr>
              <a:t> </a:t>
            </a:r>
            <a:r>
              <a:rPr sz="2400" spc="-10" dirty="0">
                <a:latin typeface="Calibri"/>
                <a:cs typeface="Calibri"/>
              </a:rPr>
              <a:t>common</a:t>
            </a:r>
            <a:r>
              <a:rPr sz="2400" spc="-30" dirty="0">
                <a:latin typeface="Calibri"/>
                <a:cs typeface="Calibri"/>
              </a:rPr>
              <a:t> </a:t>
            </a:r>
            <a:r>
              <a:rPr sz="2400" dirty="0">
                <a:latin typeface="Calibri"/>
                <a:cs typeface="Calibri"/>
              </a:rPr>
              <a:t>these </a:t>
            </a:r>
            <a:r>
              <a:rPr sz="2400" spc="-10" dirty="0">
                <a:latin typeface="Calibri"/>
                <a:cs typeface="Calibri"/>
              </a:rPr>
              <a:t>veins</a:t>
            </a:r>
            <a:r>
              <a:rPr sz="2400" spc="25" dirty="0">
                <a:latin typeface="Calibri"/>
                <a:cs typeface="Calibri"/>
              </a:rPr>
              <a:t> </a:t>
            </a:r>
            <a:r>
              <a:rPr sz="2400" spc="-10" dirty="0">
                <a:latin typeface="Calibri"/>
                <a:cs typeface="Calibri"/>
              </a:rPr>
              <a:t>are,</a:t>
            </a:r>
            <a:r>
              <a:rPr sz="2400" dirty="0">
                <a:latin typeface="Calibri"/>
                <a:cs typeface="Calibri"/>
              </a:rPr>
              <a:t> </a:t>
            </a:r>
            <a:r>
              <a:rPr sz="2400" spc="-5" dirty="0">
                <a:latin typeface="Calibri"/>
                <a:cs typeface="Calibri"/>
              </a:rPr>
              <a:t>because</a:t>
            </a:r>
            <a:r>
              <a:rPr sz="2400" dirty="0">
                <a:latin typeface="Calibri"/>
                <a:cs typeface="Calibri"/>
              </a:rPr>
              <a:t> </a:t>
            </a:r>
            <a:r>
              <a:rPr sz="2400" spc="-10" dirty="0">
                <a:latin typeface="Calibri"/>
                <a:cs typeface="Calibri"/>
              </a:rPr>
              <a:t>vulvar</a:t>
            </a:r>
            <a:r>
              <a:rPr sz="2400" spc="-5" dirty="0">
                <a:latin typeface="Calibri"/>
                <a:cs typeface="Calibri"/>
              </a:rPr>
              <a:t> </a:t>
            </a:r>
            <a:r>
              <a:rPr sz="2400" spc="-10" dirty="0">
                <a:latin typeface="Calibri"/>
                <a:cs typeface="Calibri"/>
              </a:rPr>
              <a:t>varicosities</a:t>
            </a:r>
            <a:r>
              <a:rPr sz="2400" spc="5" dirty="0">
                <a:latin typeface="Calibri"/>
                <a:cs typeface="Calibri"/>
              </a:rPr>
              <a:t> </a:t>
            </a:r>
            <a:r>
              <a:rPr sz="2400" spc="-5" dirty="0">
                <a:latin typeface="Calibri"/>
                <a:cs typeface="Calibri"/>
              </a:rPr>
              <a:t>don’t </a:t>
            </a:r>
            <a:r>
              <a:rPr sz="2400" dirty="0">
                <a:latin typeface="Calibri"/>
                <a:cs typeface="Calibri"/>
              </a:rPr>
              <a:t> </a:t>
            </a:r>
            <a:r>
              <a:rPr sz="2400" spc="-20" dirty="0">
                <a:latin typeface="Calibri"/>
                <a:cs typeface="Calibri"/>
              </a:rPr>
              <a:t>always </a:t>
            </a:r>
            <a:r>
              <a:rPr sz="2400" spc="-5" dirty="0">
                <a:latin typeface="Calibri"/>
                <a:cs typeface="Calibri"/>
              </a:rPr>
              <a:t>cause </a:t>
            </a:r>
            <a:r>
              <a:rPr sz="2400" spc="-15" dirty="0">
                <a:latin typeface="Calibri"/>
                <a:cs typeface="Calibri"/>
              </a:rPr>
              <a:t>symptoms.</a:t>
            </a:r>
            <a:r>
              <a:rPr sz="2400" spc="-25" dirty="0">
                <a:latin typeface="Calibri"/>
                <a:cs typeface="Calibri"/>
              </a:rPr>
              <a:t> </a:t>
            </a:r>
            <a:r>
              <a:rPr sz="2400" spc="-65" dirty="0">
                <a:latin typeface="Calibri"/>
                <a:cs typeface="Calibri"/>
              </a:rPr>
              <a:t>You</a:t>
            </a:r>
            <a:r>
              <a:rPr sz="2400" dirty="0">
                <a:latin typeface="Calibri"/>
                <a:cs typeface="Calibri"/>
              </a:rPr>
              <a:t> </a:t>
            </a:r>
            <a:r>
              <a:rPr sz="2400" spc="-5" dirty="0">
                <a:latin typeface="Calibri"/>
                <a:cs typeface="Calibri"/>
              </a:rPr>
              <a:t>can</a:t>
            </a:r>
            <a:r>
              <a:rPr sz="2400" spc="-15" dirty="0">
                <a:latin typeface="Calibri"/>
                <a:cs typeface="Calibri"/>
              </a:rPr>
              <a:t> </a:t>
            </a:r>
            <a:r>
              <a:rPr sz="2400" spc="-20" dirty="0">
                <a:latin typeface="Calibri"/>
                <a:cs typeface="Calibri"/>
              </a:rPr>
              <a:t>have</a:t>
            </a:r>
            <a:r>
              <a:rPr sz="2400" spc="10" dirty="0">
                <a:latin typeface="Calibri"/>
                <a:cs typeface="Calibri"/>
              </a:rPr>
              <a:t> </a:t>
            </a:r>
            <a:r>
              <a:rPr sz="2400" dirty="0">
                <a:latin typeface="Calibri"/>
                <a:cs typeface="Calibri"/>
              </a:rPr>
              <a:t>them</a:t>
            </a:r>
            <a:r>
              <a:rPr sz="2400" spc="-5" dirty="0">
                <a:latin typeface="Calibri"/>
                <a:cs typeface="Calibri"/>
              </a:rPr>
              <a:t> </a:t>
            </a:r>
            <a:r>
              <a:rPr sz="2400" dirty="0">
                <a:latin typeface="Calibri"/>
                <a:cs typeface="Calibri"/>
              </a:rPr>
              <a:t>without</a:t>
            </a:r>
            <a:r>
              <a:rPr sz="2400" spc="-20" dirty="0">
                <a:latin typeface="Calibri"/>
                <a:cs typeface="Calibri"/>
              </a:rPr>
              <a:t> </a:t>
            </a:r>
            <a:r>
              <a:rPr sz="2400" spc="-5" dirty="0">
                <a:latin typeface="Calibri"/>
                <a:cs typeface="Calibri"/>
              </a:rPr>
              <a:t>knowing</a:t>
            </a:r>
            <a:r>
              <a:rPr sz="2400" spc="-20" dirty="0">
                <a:latin typeface="Calibri"/>
                <a:cs typeface="Calibri"/>
              </a:rPr>
              <a:t> </a:t>
            </a:r>
            <a:r>
              <a:rPr sz="2400" spc="-5" dirty="0">
                <a:latin typeface="Calibri"/>
                <a:cs typeface="Calibri"/>
              </a:rPr>
              <a:t>they’re </a:t>
            </a:r>
            <a:r>
              <a:rPr sz="2400" dirty="0">
                <a:latin typeface="Calibri"/>
                <a:cs typeface="Calibri"/>
              </a:rPr>
              <a:t> </a:t>
            </a:r>
            <a:r>
              <a:rPr sz="2400" spc="-5" dirty="0">
                <a:latin typeface="Calibri"/>
                <a:cs typeface="Calibri"/>
              </a:rPr>
              <a:t>there.</a:t>
            </a:r>
            <a:endParaRPr sz="2400">
              <a:latin typeface="Calibri"/>
              <a:cs typeface="Calibri"/>
            </a:endParaRPr>
          </a:p>
          <a:p>
            <a:pPr marL="241300" indent="-228600">
              <a:lnSpc>
                <a:spcPct val="100000"/>
              </a:lnSpc>
              <a:spcBef>
                <a:spcPts val="710"/>
              </a:spcBef>
              <a:buFont typeface="Arial MT"/>
              <a:buChar char="•"/>
              <a:tabLst>
                <a:tab pos="241300" algn="l"/>
              </a:tabLst>
            </a:pPr>
            <a:r>
              <a:rPr sz="2400" spc="-10" dirty="0">
                <a:latin typeface="Calibri"/>
                <a:cs typeface="Calibri"/>
              </a:rPr>
              <a:t>vulvar</a:t>
            </a:r>
            <a:r>
              <a:rPr sz="2400" spc="10" dirty="0">
                <a:latin typeface="Calibri"/>
                <a:cs typeface="Calibri"/>
              </a:rPr>
              <a:t> </a:t>
            </a:r>
            <a:r>
              <a:rPr sz="2400" spc="-10" dirty="0">
                <a:latin typeface="Calibri"/>
                <a:cs typeface="Calibri"/>
              </a:rPr>
              <a:t>varicosities </a:t>
            </a:r>
            <a:r>
              <a:rPr sz="2400" spc="-5" dirty="0">
                <a:latin typeface="Calibri"/>
                <a:cs typeface="Calibri"/>
              </a:rPr>
              <a:t>usually</a:t>
            </a:r>
            <a:r>
              <a:rPr sz="2400" spc="20" dirty="0">
                <a:latin typeface="Calibri"/>
                <a:cs typeface="Calibri"/>
              </a:rPr>
              <a:t> </a:t>
            </a:r>
            <a:r>
              <a:rPr sz="2400" b="1" spc="-15" dirty="0">
                <a:solidFill>
                  <a:srgbClr val="006FC0"/>
                </a:solidFill>
                <a:latin typeface="Calibri"/>
                <a:cs typeface="Calibri"/>
              </a:rPr>
              <a:t>go</a:t>
            </a:r>
            <a:r>
              <a:rPr sz="2400" b="1" spc="-10" dirty="0">
                <a:solidFill>
                  <a:srgbClr val="006FC0"/>
                </a:solidFill>
                <a:latin typeface="Calibri"/>
                <a:cs typeface="Calibri"/>
              </a:rPr>
              <a:t> </a:t>
            </a:r>
            <a:r>
              <a:rPr sz="2400" b="1" spc="-25" dirty="0">
                <a:solidFill>
                  <a:srgbClr val="006FC0"/>
                </a:solidFill>
                <a:latin typeface="Calibri"/>
                <a:cs typeface="Calibri"/>
              </a:rPr>
              <a:t>away</a:t>
            </a:r>
            <a:r>
              <a:rPr sz="2400" b="1" dirty="0">
                <a:solidFill>
                  <a:srgbClr val="006FC0"/>
                </a:solidFill>
                <a:latin typeface="Calibri"/>
                <a:cs typeface="Calibri"/>
              </a:rPr>
              <a:t> six</a:t>
            </a:r>
            <a:r>
              <a:rPr sz="2400" b="1" spc="-10" dirty="0">
                <a:solidFill>
                  <a:srgbClr val="006FC0"/>
                </a:solidFill>
                <a:latin typeface="Calibri"/>
                <a:cs typeface="Calibri"/>
              </a:rPr>
              <a:t> weeks</a:t>
            </a:r>
            <a:r>
              <a:rPr sz="2400" b="1" spc="5" dirty="0">
                <a:solidFill>
                  <a:srgbClr val="006FC0"/>
                </a:solidFill>
                <a:latin typeface="Calibri"/>
                <a:cs typeface="Calibri"/>
              </a:rPr>
              <a:t> </a:t>
            </a:r>
            <a:r>
              <a:rPr sz="2400" b="1" spc="-15" dirty="0">
                <a:solidFill>
                  <a:srgbClr val="006FC0"/>
                </a:solidFill>
                <a:latin typeface="Calibri"/>
                <a:cs typeface="Calibri"/>
              </a:rPr>
              <a:t>after</a:t>
            </a:r>
            <a:r>
              <a:rPr sz="2400" b="1" spc="-5" dirty="0">
                <a:solidFill>
                  <a:srgbClr val="006FC0"/>
                </a:solidFill>
                <a:latin typeface="Calibri"/>
                <a:cs typeface="Calibri"/>
              </a:rPr>
              <a:t> </a:t>
            </a:r>
            <a:r>
              <a:rPr sz="2400" b="1" spc="-10" dirty="0">
                <a:solidFill>
                  <a:srgbClr val="006FC0"/>
                </a:solidFill>
                <a:latin typeface="Calibri"/>
                <a:cs typeface="Calibri"/>
              </a:rPr>
              <a:t>you’ve </a:t>
            </a:r>
            <a:r>
              <a:rPr sz="2400" b="1" dirty="0">
                <a:solidFill>
                  <a:srgbClr val="006FC0"/>
                </a:solidFill>
                <a:latin typeface="Calibri"/>
                <a:cs typeface="Calibri"/>
              </a:rPr>
              <a:t>had </a:t>
            </a:r>
            <a:r>
              <a:rPr sz="2400" b="1" spc="-10" dirty="0">
                <a:solidFill>
                  <a:srgbClr val="006FC0"/>
                </a:solidFill>
                <a:latin typeface="Calibri"/>
                <a:cs typeface="Calibri"/>
              </a:rPr>
              <a:t>your</a:t>
            </a:r>
            <a:endParaRPr sz="2400">
              <a:latin typeface="Calibri"/>
              <a:cs typeface="Calibri"/>
            </a:endParaRPr>
          </a:p>
        </p:txBody>
      </p:sp>
      <p:sp>
        <p:nvSpPr>
          <p:cNvPr id="4" name="object 4"/>
          <p:cNvSpPr txBox="1"/>
          <p:nvPr/>
        </p:nvSpPr>
        <p:spPr>
          <a:xfrm>
            <a:off x="535940" y="4094479"/>
            <a:ext cx="709295"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006FC0"/>
                </a:solidFill>
                <a:latin typeface="Calibri"/>
                <a:cs typeface="Calibri"/>
              </a:rPr>
              <a:t>ba</a:t>
            </a:r>
            <a:r>
              <a:rPr sz="2400" b="1" spc="-20" dirty="0">
                <a:solidFill>
                  <a:srgbClr val="006FC0"/>
                </a:solidFill>
                <a:latin typeface="Calibri"/>
                <a:cs typeface="Calibri"/>
              </a:rPr>
              <a:t>b</a:t>
            </a:r>
            <a:r>
              <a:rPr sz="2400" b="1" spc="-145" dirty="0">
                <a:solidFill>
                  <a:srgbClr val="006FC0"/>
                </a:solidFill>
                <a:latin typeface="Calibri"/>
                <a:cs typeface="Calibri"/>
              </a:rPr>
              <a:t>y</a:t>
            </a:r>
            <a:r>
              <a:rPr sz="2400" b="1" dirty="0">
                <a:solidFill>
                  <a:srgbClr val="006FC0"/>
                </a:solidFill>
                <a:latin typeface="Calibri"/>
                <a:cs typeface="Calibri"/>
              </a:rPr>
              <a:t>.</a:t>
            </a:r>
            <a:endParaRPr sz="2400">
              <a:latin typeface="Calibri"/>
              <a:cs typeface="Calibri"/>
            </a:endParaRPr>
          </a:p>
        </p:txBody>
      </p:sp>
      <p:sp>
        <p:nvSpPr>
          <p:cNvPr id="5" name="object 5"/>
          <p:cNvSpPr txBox="1"/>
          <p:nvPr/>
        </p:nvSpPr>
        <p:spPr>
          <a:xfrm>
            <a:off x="423672" y="4504944"/>
            <a:ext cx="7397750" cy="1938655"/>
          </a:xfrm>
          <a:prstGeom prst="rect">
            <a:avLst/>
          </a:prstGeom>
          <a:ln w="9525">
            <a:solidFill>
              <a:srgbClr val="4471C4"/>
            </a:solidFill>
          </a:ln>
        </p:spPr>
        <p:txBody>
          <a:bodyPr vert="horz" wrap="square" lIns="0" tIns="29209" rIns="0" bIns="0" rtlCol="0">
            <a:spAutoFit/>
          </a:bodyPr>
          <a:lstStyle/>
          <a:p>
            <a:pPr marL="91440">
              <a:lnSpc>
                <a:spcPct val="100000"/>
              </a:lnSpc>
              <a:spcBef>
                <a:spcPts val="229"/>
              </a:spcBef>
            </a:pPr>
            <a:r>
              <a:rPr sz="2000" b="1" spc="-5" dirty="0">
                <a:latin typeface="Calibri"/>
                <a:cs typeface="Calibri"/>
              </a:rPr>
              <a:t>Symptoms:</a:t>
            </a:r>
            <a:endParaRPr sz="2000">
              <a:latin typeface="Calibri"/>
              <a:cs typeface="Calibri"/>
            </a:endParaRPr>
          </a:p>
          <a:p>
            <a:pPr marL="434340" indent="-343535">
              <a:lnSpc>
                <a:spcPct val="100000"/>
              </a:lnSpc>
              <a:buFont typeface="Arial MT"/>
              <a:buChar char="•"/>
              <a:tabLst>
                <a:tab pos="434340" algn="l"/>
                <a:tab pos="434975" algn="l"/>
              </a:tabLst>
            </a:pPr>
            <a:r>
              <a:rPr sz="2000" dirty="0">
                <a:latin typeface="Calibri"/>
                <a:cs typeface="Calibri"/>
              </a:rPr>
              <a:t>Bulging</a:t>
            </a:r>
            <a:r>
              <a:rPr sz="2000" spc="-25" dirty="0">
                <a:latin typeface="Calibri"/>
                <a:cs typeface="Calibri"/>
              </a:rPr>
              <a:t> </a:t>
            </a:r>
            <a:r>
              <a:rPr sz="2000" spc="-10" dirty="0">
                <a:latin typeface="Calibri"/>
                <a:cs typeface="Calibri"/>
              </a:rPr>
              <a:t>veins</a:t>
            </a:r>
            <a:r>
              <a:rPr sz="2000" spc="15" dirty="0">
                <a:latin typeface="Calibri"/>
                <a:cs typeface="Calibri"/>
              </a:rPr>
              <a:t> </a:t>
            </a:r>
            <a:r>
              <a:rPr sz="2000" spc="-5" dirty="0">
                <a:latin typeface="Calibri"/>
                <a:cs typeface="Calibri"/>
              </a:rPr>
              <a:t>that</a:t>
            </a:r>
            <a:r>
              <a:rPr sz="2000" spc="15" dirty="0">
                <a:latin typeface="Calibri"/>
                <a:cs typeface="Calibri"/>
              </a:rPr>
              <a:t> </a:t>
            </a:r>
            <a:r>
              <a:rPr sz="2000" dirty="0">
                <a:latin typeface="Calibri"/>
                <a:cs typeface="Calibri"/>
              </a:rPr>
              <a:t>appear</a:t>
            </a:r>
            <a:r>
              <a:rPr sz="2000" spc="-5" dirty="0">
                <a:latin typeface="Calibri"/>
                <a:cs typeface="Calibri"/>
              </a:rPr>
              <a:t> bluish</a:t>
            </a:r>
            <a:r>
              <a:rPr sz="2000" dirty="0">
                <a:latin typeface="Calibri"/>
                <a:cs typeface="Calibri"/>
              </a:rPr>
              <a:t> </a:t>
            </a:r>
            <a:r>
              <a:rPr sz="2000" spc="-5" dirty="0">
                <a:latin typeface="Calibri"/>
                <a:cs typeface="Calibri"/>
              </a:rPr>
              <a:t>or</a:t>
            </a:r>
            <a:r>
              <a:rPr sz="2000" spc="-10" dirty="0">
                <a:latin typeface="Calibri"/>
                <a:cs typeface="Calibri"/>
              </a:rPr>
              <a:t> </a:t>
            </a:r>
            <a:r>
              <a:rPr sz="2000" spc="-5" dirty="0">
                <a:latin typeface="Calibri"/>
                <a:cs typeface="Calibri"/>
              </a:rPr>
              <a:t>purplish</a:t>
            </a:r>
            <a:r>
              <a:rPr sz="2000" spc="10" dirty="0">
                <a:latin typeface="Calibri"/>
                <a:cs typeface="Calibri"/>
              </a:rPr>
              <a:t> </a:t>
            </a:r>
            <a:r>
              <a:rPr sz="2000" spc="-5" dirty="0">
                <a:latin typeface="Calibri"/>
                <a:cs typeface="Calibri"/>
              </a:rPr>
              <a:t>underneath</a:t>
            </a:r>
            <a:r>
              <a:rPr sz="2000" spc="5" dirty="0">
                <a:latin typeface="Calibri"/>
                <a:cs typeface="Calibri"/>
              </a:rPr>
              <a:t> </a:t>
            </a:r>
            <a:r>
              <a:rPr sz="2000" spc="-10" dirty="0">
                <a:latin typeface="Calibri"/>
                <a:cs typeface="Calibri"/>
              </a:rPr>
              <a:t>your</a:t>
            </a:r>
            <a:r>
              <a:rPr sz="2000" spc="-30" dirty="0">
                <a:latin typeface="Calibri"/>
                <a:cs typeface="Calibri"/>
              </a:rPr>
              <a:t> </a:t>
            </a:r>
            <a:r>
              <a:rPr sz="2000" spc="-5" dirty="0">
                <a:latin typeface="Calibri"/>
                <a:cs typeface="Calibri"/>
              </a:rPr>
              <a:t>skin.</a:t>
            </a:r>
            <a:endParaRPr sz="2000">
              <a:latin typeface="Calibri"/>
              <a:cs typeface="Calibri"/>
            </a:endParaRPr>
          </a:p>
          <a:p>
            <a:pPr marL="434340" indent="-343535">
              <a:lnSpc>
                <a:spcPct val="100000"/>
              </a:lnSpc>
              <a:buFont typeface="Wingdings"/>
              <a:buChar char=""/>
              <a:tabLst>
                <a:tab pos="434340" algn="l"/>
                <a:tab pos="434975" algn="l"/>
              </a:tabLst>
            </a:pPr>
            <a:r>
              <a:rPr sz="2000" spc="-25" dirty="0">
                <a:latin typeface="Calibri"/>
                <a:cs typeface="Calibri"/>
              </a:rPr>
              <a:t>Veins</a:t>
            </a:r>
            <a:r>
              <a:rPr sz="2000" spc="-5" dirty="0">
                <a:latin typeface="Calibri"/>
                <a:cs typeface="Calibri"/>
              </a:rPr>
              <a:t> that</a:t>
            </a:r>
            <a:r>
              <a:rPr sz="2000" spc="5" dirty="0">
                <a:latin typeface="Calibri"/>
                <a:cs typeface="Calibri"/>
              </a:rPr>
              <a:t> </a:t>
            </a:r>
            <a:r>
              <a:rPr sz="2000" dirty="0">
                <a:latin typeface="Calibri"/>
                <a:cs typeface="Calibri"/>
              </a:rPr>
              <a:t>look</a:t>
            </a:r>
            <a:r>
              <a:rPr sz="2000" spc="-5" dirty="0">
                <a:latin typeface="Calibri"/>
                <a:cs typeface="Calibri"/>
              </a:rPr>
              <a:t> </a:t>
            </a:r>
            <a:r>
              <a:rPr sz="2000" spc="-10" dirty="0">
                <a:latin typeface="Calibri"/>
                <a:cs typeface="Calibri"/>
              </a:rPr>
              <a:t>twisted,</a:t>
            </a:r>
            <a:r>
              <a:rPr sz="2000" spc="20" dirty="0">
                <a:latin typeface="Calibri"/>
                <a:cs typeface="Calibri"/>
              </a:rPr>
              <a:t> </a:t>
            </a:r>
            <a:r>
              <a:rPr sz="2000" spc="-10" dirty="0">
                <a:latin typeface="Calibri"/>
                <a:cs typeface="Calibri"/>
              </a:rPr>
              <a:t>swollen</a:t>
            </a:r>
            <a:r>
              <a:rPr sz="2000" spc="20" dirty="0">
                <a:latin typeface="Calibri"/>
                <a:cs typeface="Calibri"/>
              </a:rPr>
              <a:t> </a:t>
            </a:r>
            <a:r>
              <a:rPr sz="2000" spc="-5" dirty="0">
                <a:latin typeface="Calibri"/>
                <a:cs typeface="Calibri"/>
              </a:rPr>
              <a:t>or</a:t>
            </a:r>
            <a:r>
              <a:rPr sz="2000" spc="-10" dirty="0">
                <a:latin typeface="Calibri"/>
                <a:cs typeface="Calibri"/>
              </a:rPr>
              <a:t> </a:t>
            </a:r>
            <a:r>
              <a:rPr sz="2000" dirty="0">
                <a:latin typeface="Calibri"/>
                <a:cs typeface="Calibri"/>
              </a:rPr>
              <a:t>bunched</a:t>
            </a:r>
            <a:r>
              <a:rPr sz="2000" spc="-30" dirty="0">
                <a:latin typeface="Calibri"/>
                <a:cs typeface="Calibri"/>
              </a:rPr>
              <a:t> </a:t>
            </a:r>
            <a:r>
              <a:rPr sz="2000" spc="-15" dirty="0">
                <a:latin typeface="Calibri"/>
                <a:cs typeface="Calibri"/>
              </a:rPr>
              <a:t>into</a:t>
            </a:r>
            <a:r>
              <a:rPr sz="2000" spc="15" dirty="0">
                <a:latin typeface="Calibri"/>
                <a:cs typeface="Calibri"/>
              </a:rPr>
              <a:t> </a:t>
            </a:r>
            <a:r>
              <a:rPr sz="2000" dirty="0">
                <a:latin typeface="Calibri"/>
                <a:cs typeface="Calibri"/>
              </a:rPr>
              <a:t>a</a:t>
            </a:r>
            <a:r>
              <a:rPr sz="2000" spc="-5" dirty="0">
                <a:latin typeface="Calibri"/>
                <a:cs typeface="Calibri"/>
              </a:rPr>
              <a:t> </a:t>
            </a:r>
            <a:r>
              <a:rPr sz="2000" spc="-35" dirty="0">
                <a:latin typeface="Calibri"/>
                <a:cs typeface="Calibri"/>
              </a:rPr>
              <a:t>cluster.</a:t>
            </a:r>
            <a:endParaRPr sz="2000">
              <a:latin typeface="Calibri"/>
              <a:cs typeface="Calibri"/>
            </a:endParaRPr>
          </a:p>
          <a:p>
            <a:pPr marL="434340" indent="-343535">
              <a:lnSpc>
                <a:spcPct val="100000"/>
              </a:lnSpc>
              <a:spcBef>
                <a:spcPts val="5"/>
              </a:spcBef>
              <a:buFont typeface="Wingdings"/>
              <a:buChar char=""/>
              <a:tabLst>
                <a:tab pos="434340" algn="l"/>
                <a:tab pos="434975" algn="l"/>
              </a:tabLst>
            </a:pPr>
            <a:r>
              <a:rPr sz="2000" spc="-5" dirty="0">
                <a:latin typeface="Calibri"/>
                <a:cs typeface="Calibri"/>
              </a:rPr>
              <a:t>Fullness,</a:t>
            </a:r>
            <a:r>
              <a:rPr sz="2000" spc="15" dirty="0">
                <a:latin typeface="Calibri"/>
                <a:cs typeface="Calibri"/>
              </a:rPr>
              <a:t> </a:t>
            </a:r>
            <a:r>
              <a:rPr sz="2000" spc="-10" dirty="0">
                <a:latin typeface="Calibri"/>
                <a:cs typeface="Calibri"/>
              </a:rPr>
              <a:t>pressure,</a:t>
            </a:r>
            <a:r>
              <a:rPr sz="2000" spc="5" dirty="0">
                <a:latin typeface="Calibri"/>
                <a:cs typeface="Calibri"/>
              </a:rPr>
              <a:t> </a:t>
            </a:r>
            <a:r>
              <a:rPr sz="2000" spc="-5" dirty="0">
                <a:latin typeface="Calibri"/>
                <a:cs typeface="Calibri"/>
              </a:rPr>
              <a:t>pain, itchiness</a:t>
            </a:r>
            <a:r>
              <a:rPr sz="2000" spc="5" dirty="0">
                <a:latin typeface="Calibri"/>
                <a:cs typeface="Calibri"/>
              </a:rPr>
              <a:t> </a:t>
            </a:r>
            <a:r>
              <a:rPr sz="2000" dirty="0">
                <a:latin typeface="Calibri"/>
                <a:cs typeface="Calibri"/>
              </a:rPr>
              <a:t>or </a:t>
            </a:r>
            <a:r>
              <a:rPr sz="2000" spc="-10" dirty="0">
                <a:latin typeface="Calibri"/>
                <a:cs typeface="Calibri"/>
              </a:rPr>
              <a:t>discomfort</a:t>
            </a:r>
            <a:r>
              <a:rPr sz="2000" spc="-15" dirty="0">
                <a:latin typeface="Calibri"/>
                <a:cs typeface="Calibri"/>
              </a:rPr>
              <a:t> </a:t>
            </a:r>
            <a:r>
              <a:rPr sz="2000" dirty="0">
                <a:latin typeface="Calibri"/>
                <a:cs typeface="Calibri"/>
              </a:rPr>
              <a:t>in</a:t>
            </a:r>
            <a:r>
              <a:rPr sz="2000" spc="-5" dirty="0">
                <a:latin typeface="Calibri"/>
                <a:cs typeface="Calibri"/>
              </a:rPr>
              <a:t> your</a:t>
            </a:r>
            <a:r>
              <a:rPr sz="2000" spc="-20" dirty="0">
                <a:latin typeface="Calibri"/>
                <a:cs typeface="Calibri"/>
              </a:rPr>
              <a:t> </a:t>
            </a:r>
            <a:r>
              <a:rPr sz="2000" spc="-10" dirty="0">
                <a:latin typeface="Calibri"/>
                <a:cs typeface="Calibri"/>
              </a:rPr>
              <a:t>vulva.</a:t>
            </a:r>
            <a:endParaRPr sz="2000">
              <a:latin typeface="Calibri"/>
              <a:cs typeface="Calibri"/>
            </a:endParaRPr>
          </a:p>
          <a:p>
            <a:pPr marL="434340" indent="-343535">
              <a:lnSpc>
                <a:spcPct val="100000"/>
              </a:lnSpc>
              <a:buFont typeface="Wingdings"/>
              <a:buChar char=""/>
              <a:tabLst>
                <a:tab pos="434340" algn="l"/>
                <a:tab pos="434975" algn="l"/>
              </a:tabLst>
            </a:pPr>
            <a:r>
              <a:rPr sz="2000" spc="-15" dirty="0">
                <a:latin typeface="Calibri"/>
                <a:cs typeface="Calibri"/>
              </a:rPr>
              <a:t>Pain</a:t>
            </a:r>
            <a:r>
              <a:rPr sz="2000" spc="10" dirty="0">
                <a:latin typeface="Calibri"/>
                <a:cs typeface="Calibri"/>
              </a:rPr>
              <a:t> </a:t>
            </a:r>
            <a:r>
              <a:rPr sz="2000" spc="-5" dirty="0">
                <a:latin typeface="Calibri"/>
                <a:cs typeface="Calibri"/>
              </a:rPr>
              <a:t>or</a:t>
            </a:r>
            <a:r>
              <a:rPr sz="2000" spc="-10" dirty="0">
                <a:latin typeface="Calibri"/>
                <a:cs typeface="Calibri"/>
              </a:rPr>
              <a:t> discomfort </a:t>
            </a:r>
            <a:r>
              <a:rPr sz="2000" dirty="0">
                <a:latin typeface="Calibri"/>
                <a:cs typeface="Calibri"/>
              </a:rPr>
              <a:t>in</a:t>
            </a:r>
            <a:r>
              <a:rPr sz="2000" spc="5" dirty="0">
                <a:latin typeface="Calibri"/>
                <a:cs typeface="Calibri"/>
              </a:rPr>
              <a:t> </a:t>
            </a:r>
            <a:r>
              <a:rPr sz="2000" spc="-10" dirty="0">
                <a:latin typeface="Calibri"/>
                <a:cs typeface="Calibri"/>
              </a:rPr>
              <a:t>your</a:t>
            </a:r>
            <a:r>
              <a:rPr sz="2000" spc="-20" dirty="0">
                <a:latin typeface="Calibri"/>
                <a:cs typeface="Calibri"/>
              </a:rPr>
              <a:t> </a:t>
            </a:r>
            <a:r>
              <a:rPr sz="2000" spc="-5" dirty="0">
                <a:latin typeface="Calibri"/>
                <a:cs typeface="Calibri"/>
              </a:rPr>
              <a:t>upper</a:t>
            </a:r>
            <a:r>
              <a:rPr sz="2000" spc="-25" dirty="0">
                <a:latin typeface="Calibri"/>
                <a:cs typeface="Calibri"/>
              </a:rPr>
              <a:t> </a:t>
            </a:r>
            <a:r>
              <a:rPr sz="2000" dirty="0">
                <a:latin typeface="Calibri"/>
                <a:cs typeface="Calibri"/>
              </a:rPr>
              <a:t>thighs</a:t>
            </a:r>
            <a:r>
              <a:rPr sz="2000" spc="-10" dirty="0">
                <a:latin typeface="Calibri"/>
                <a:cs typeface="Calibri"/>
              </a:rPr>
              <a:t> </a:t>
            </a:r>
            <a:r>
              <a:rPr sz="2000" dirty="0">
                <a:latin typeface="Calibri"/>
                <a:cs typeface="Calibri"/>
              </a:rPr>
              <a:t>and </a:t>
            </a:r>
            <a:r>
              <a:rPr sz="2000" spc="-10" dirty="0">
                <a:latin typeface="Calibri"/>
                <a:cs typeface="Calibri"/>
              </a:rPr>
              <a:t>lower</a:t>
            </a:r>
            <a:r>
              <a:rPr sz="2000" spc="5" dirty="0">
                <a:latin typeface="Calibri"/>
                <a:cs typeface="Calibri"/>
              </a:rPr>
              <a:t> </a:t>
            </a:r>
            <a:r>
              <a:rPr sz="2000" spc="-5" dirty="0">
                <a:latin typeface="Calibri"/>
                <a:cs typeface="Calibri"/>
              </a:rPr>
              <a:t>back.</a:t>
            </a:r>
            <a:endParaRPr sz="2000">
              <a:latin typeface="Calibri"/>
              <a:cs typeface="Calibri"/>
            </a:endParaRPr>
          </a:p>
          <a:p>
            <a:pPr marL="490855" indent="-400050">
              <a:lnSpc>
                <a:spcPct val="100000"/>
              </a:lnSpc>
              <a:buFont typeface="Wingdings"/>
              <a:buChar char=""/>
              <a:tabLst>
                <a:tab pos="490855" algn="l"/>
                <a:tab pos="491490" algn="l"/>
              </a:tabLst>
            </a:pPr>
            <a:r>
              <a:rPr sz="2000" spc="-5" dirty="0">
                <a:latin typeface="Calibri"/>
                <a:cs typeface="Calibri"/>
              </a:rPr>
              <a:t>dyspareunia</a:t>
            </a:r>
            <a:endParaRPr sz="2000">
              <a:latin typeface="Calibri"/>
              <a:cs typeface="Calibri"/>
            </a:endParaRPr>
          </a:p>
        </p:txBody>
      </p:sp>
      <p:sp>
        <p:nvSpPr>
          <p:cNvPr id="6" name="object 6"/>
          <p:cNvSpPr txBox="1"/>
          <p:nvPr/>
        </p:nvSpPr>
        <p:spPr>
          <a:xfrm>
            <a:off x="8010143" y="4351020"/>
            <a:ext cx="4052570" cy="2246630"/>
          </a:xfrm>
          <a:prstGeom prst="rect">
            <a:avLst/>
          </a:prstGeom>
          <a:ln w="9525">
            <a:solidFill>
              <a:srgbClr val="4471C4"/>
            </a:solidFill>
          </a:ln>
        </p:spPr>
        <p:txBody>
          <a:bodyPr vert="horz" wrap="square" lIns="0" tIns="29844" rIns="0" bIns="0" rtlCol="0">
            <a:spAutoFit/>
          </a:bodyPr>
          <a:lstStyle/>
          <a:p>
            <a:pPr marL="92075" marR="220345">
              <a:lnSpc>
                <a:spcPct val="100000"/>
              </a:lnSpc>
              <a:spcBef>
                <a:spcPts val="234"/>
              </a:spcBef>
            </a:pPr>
            <a:r>
              <a:rPr sz="2000" b="1" spc="-20" dirty="0">
                <a:latin typeface="Calibri"/>
                <a:cs typeface="Calibri"/>
              </a:rPr>
              <a:t>Treatment:</a:t>
            </a:r>
            <a:r>
              <a:rPr sz="2000" b="1" spc="-15" dirty="0">
                <a:latin typeface="Calibri"/>
                <a:cs typeface="Calibri"/>
              </a:rPr>
              <a:t> </a:t>
            </a:r>
            <a:r>
              <a:rPr sz="2000" b="1" u="heavy" spc="-10" dirty="0">
                <a:uFill>
                  <a:solidFill>
                    <a:srgbClr val="000000"/>
                  </a:solidFill>
                </a:uFill>
                <a:latin typeface="Calibri"/>
                <a:cs typeface="Calibri"/>
              </a:rPr>
              <a:t>conservatively</a:t>
            </a:r>
            <a:r>
              <a:rPr sz="2000" b="1" spc="5" dirty="0">
                <a:latin typeface="Calibri"/>
                <a:cs typeface="Calibri"/>
              </a:rPr>
              <a:t> </a:t>
            </a:r>
            <a:r>
              <a:rPr sz="2000" spc="-5" dirty="0">
                <a:latin typeface="Calibri"/>
                <a:cs typeface="Calibri"/>
              </a:rPr>
              <a:t>by</a:t>
            </a:r>
            <a:r>
              <a:rPr sz="2000" spc="-15" dirty="0">
                <a:latin typeface="Calibri"/>
                <a:cs typeface="Calibri"/>
              </a:rPr>
              <a:t> </a:t>
            </a:r>
            <a:r>
              <a:rPr sz="2000" spc="-5" dirty="0">
                <a:latin typeface="Calibri"/>
                <a:cs typeface="Calibri"/>
              </a:rPr>
              <a:t>vulvar </a:t>
            </a:r>
            <a:r>
              <a:rPr sz="2000" spc="-440" dirty="0">
                <a:latin typeface="Calibri"/>
                <a:cs typeface="Calibri"/>
              </a:rPr>
              <a:t> </a:t>
            </a:r>
            <a:r>
              <a:rPr sz="2000" spc="-5" dirty="0">
                <a:latin typeface="Calibri"/>
                <a:cs typeface="Calibri"/>
              </a:rPr>
              <a:t>support, compression, </a:t>
            </a:r>
            <a:r>
              <a:rPr sz="2000" dirty="0">
                <a:latin typeface="Calibri"/>
                <a:cs typeface="Calibri"/>
              </a:rPr>
              <a:t>and </a:t>
            </a:r>
            <a:r>
              <a:rPr sz="2000" spc="-5" dirty="0">
                <a:latin typeface="Calibri"/>
                <a:cs typeface="Calibri"/>
              </a:rPr>
              <a:t>by </a:t>
            </a:r>
            <a:r>
              <a:rPr sz="2000" dirty="0">
                <a:latin typeface="Calibri"/>
                <a:cs typeface="Calibri"/>
              </a:rPr>
              <a:t> </a:t>
            </a:r>
            <a:r>
              <a:rPr sz="2000" spc="-15" dirty="0">
                <a:latin typeface="Calibri"/>
                <a:cs typeface="Calibri"/>
              </a:rPr>
              <a:t>avoiding</a:t>
            </a:r>
            <a:r>
              <a:rPr sz="2000" spc="-10" dirty="0">
                <a:latin typeface="Calibri"/>
                <a:cs typeface="Calibri"/>
              </a:rPr>
              <a:t> prolonged</a:t>
            </a:r>
            <a:r>
              <a:rPr sz="2000" spc="-30" dirty="0">
                <a:latin typeface="Calibri"/>
                <a:cs typeface="Calibri"/>
              </a:rPr>
              <a:t> </a:t>
            </a:r>
            <a:r>
              <a:rPr sz="2000" spc="-5" dirty="0">
                <a:latin typeface="Calibri"/>
                <a:cs typeface="Calibri"/>
              </a:rPr>
              <a:t>standing.</a:t>
            </a:r>
            <a:endParaRPr sz="2000">
              <a:latin typeface="Calibri"/>
              <a:cs typeface="Calibri"/>
            </a:endParaRPr>
          </a:p>
          <a:p>
            <a:pPr marL="92075" marR="112395">
              <a:lnSpc>
                <a:spcPct val="100000"/>
              </a:lnSpc>
            </a:pPr>
            <a:r>
              <a:rPr sz="2000" b="1" spc="-10" dirty="0">
                <a:latin typeface="Calibri"/>
                <a:cs typeface="Calibri"/>
              </a:rPr>
              <a:t>Symptomatic </a:t>
            </a:r>
            <a:r>
              <a:rPr sz="2000" b="1" spc="-5" dirty="0">
                <a:latin typeface="Calibri"/>
                <a:cs typeface="Calibri"/>
              </a:rPr>
              <a:t>varicosities </a:t>
            </a:r>
            <a:r>
              <a:rPr sz="2000" spc="-5" dirty="0">
                <a:latin typeface="Calibri"/>
                <a:cs typeface="Calibri"/>
              </a:rPr>
              <a:t>that </a:t>
            </a:r>
            <a:r>
              <a:rPr sz="2000" dirty="0">
                <a:latin typeface="Calibri"/>
                <a:cs typeface="Calibri"/>
              </a:rPr>
              <a:t>do </a:t>
            </a:r>
            <a:r>
              <a:rPr sz="2000" spc="-5" dirty="0">
                <a:latin typeface="Calibri"/>
                <a:cs typeface="Calibri"/>
              </a:rPr>
              <a:t>not </a:t>
            </a:r>
            <a:r>
              <a:rPr sz="2000" spc="-445" dirty="0">
                <a:latin typeface="Calibri"/>
                <a:cs typeface="Calibri"/>
              </a:rPr>
              <a:t> </a:t>
            </a:r>
            <a:r>
              <a:rPr sz="2000" spc="-10" dirty="0">
                <a:latin typeface="Calibri"/>
                <a:cs typeface="Calibri"/>
              </a:rPr>
              <a:t>resolve</a:t>
            </a:r>
            <a:r>
              <a:rPr sz="2000" spc="5" dirty="0">
                <a:latin typeface="Calibri"/>
                <a:cs typeface="Calibri"/>
              </a:rPr>
              <a:t> </a:t>
            </a:r>
            <a:r>
              <a:rPr sz="2000" spc="-5" dirty="0">
                <a:latin typeface="Calibri"/>
                <a:cs typeface="Calibri"/>
              </a:rPr>
              <a:t>postpartum </a:t>
            </a:r>
            <a:r>
              <a:rPr sz="2000" spc="-15" dirty="0">
                <a:latin typeface="Calibri"/>
                <a:cs typeface="Calibri"/>
              </a:rPr>
              <a:t>have</a:t>
            </a:r>
            <a:r>
              <a:rPr sz="2000" dirty="0">
                <a:latin typeface="Calibri"/>
                <a:cs typeface="Calibri"/>
              </a:rPr>
              <a:t> </a:t>
            </a:r>
            <a:r>
              <a:rPr sz="2000" spc="-5" dirty="0">
                <a:latin typeface="Calibri"/>
                <a:cs typeface="Calibri"/>
              </a:rPr>
              <a:t>been </a:t>
            </a:r>
            <a:r>
              <a:rPr sz="2000" dirty="0">
                <a:latin typeface="Calibri"/>
                <a:cs typeface="Calibri"/>
              </a:rPr>
              <a:t> </a:t>
            </a:r>
            <a:r>
              <a:rPr sz="2000" spc="-15" dirty="0">
                <a:latin typeface="Calibri"/>
                <a:cs typeface="Calibri"/>
              </a:rPr>
              <a:t>treated</a:t>
            </a:r>
            <a:r>
              <a:rPr sz="2000" spc="15" dirty="0">
                <a:latin typeface="Calibri"/>
                <a:cs typeface="Calibri"/>
              </a:rPr>
              <a:t> </a:t>
            </a:r>
            <a:r>
              <a:rPr sz="2000" spc="-5" dirty="0">
                <a:latin typeface="Calibri"/>
                <a:cs typeface="Calibri"/>
              </a:rPr>
              <a:t>by</a:t>
            </a:r>
            <a:r>
              <a:rPr sz="2000" spc="-20" dirty="0">
                <a:latin typeface="Calibri"/>
                <a:cs typeface="Calibri"/>
              </a:rPr>
              <a:t> </a:t>
            </a:r>
            <a:r>
              <a:rPr sz="2000" spc="-20" dirty="0">
                <a:solidFill>
                  <a:srgbClr val="006FC0"/>
                </a:solidFill>
                <a:latin typeface="Calibri"/>
                <a:cs typeface="Calibri"/>
              </a:rPr>
              <a:t>sclerotherapy</a:t>
            </a:r>
            <a:r>
              <a:rPr sz="2000" spc="-20" dirty="0">
                <a:latin typeface="Calibri"/>
                <a:cs typeface="Calibri"/>
              </a:rPr>
              <a:t>,</a:t>
            </a:r>
            <a:r>
              <a:rPr sz="2000" spc="5" dirty="0">
                <a:latin typeface="Calibri"/>
                <a:cs typeface="Calibri"/>
              </a:rPr>
              <a:t> </a:t>
            </a:r>
            <a:r>
              <a:rPr sz="2000" spc="-15" dirty="0">
                <a:solidFill>
                  <a:srgbClr val="006FC0"/>
                </a:solidFill>
                <a:latin typeface="Calibri"/>
                <a:cs typeface="Calibri"/>
              </a:rPr>
              <a:t>excision</a:t>
            </a:r>
            <a:r>
              <a:rPr sz="2000" spc="-15" dirty="0">
                <a:latin typeface="Calibri"/>
                <a:cs typeface="Calibri"/>
              </a:rPr>
              <a:t>, </a:t>
            </a:r>
            <a:r>
              <a:rPr sz="2000" spc="-10" dirty="0">
                <a:latin typeface="Calibri"/>
                <a:cs typeface="Calibri"/>
              </a:rPr>
              <a:t> </a:t>
            </a:r>
            <a:r>
              <a:rPr sz="2000" spc="-10" dirty="0">
                <a:solidFill>
                  <a:srgbClr val="006FC0"/>
                </a:solidFill>
                <a:latin typeface="Calibri"/>
                <a:cs typeface="Calibri"/>
              </a:rPr>
              <a:t>embolization</a:t>
            </a:r>
            <a:r>
              <a:rPr sz="2000" spc="-10" dirty="0">
                <a:latin typeface="Calibri"/>
                <a:cs typeface="Calibri"/>
              </a:rPr>
              <a:t>,</a:t>
            </a:r>
            <a:r>
              <a:rPr sz="2000" dirty="0">
                <a:latin typeface="Calibri"/>
                <a:cs typeface="Calibri"/>
              </a:rPr>
              <a:t> and </a:t>
            </a:r>
            <a:r>
              <a:rPr sz="2000" spc="-10" dirty="0">
                <a:solidFill>
                  <a:srgbClr val="006FC0"/>
                </a:solidFill>
                <a:latin typeface="Calibri"/>
                <a:cs typeface="Calibri"/>
              </a:rPr>
              <a:t>ligation</a:t>
            </a:r>
            <a:endParaRPr sz="2000">
              <a:latin typeface="Calibri"/>
              <a:cs typeface="Calibri"/>
            </a:endParaRPr>
          </a:p>
        </p:txBody>
      </p:sp>
      <p:pic>
        <p:nvPicPr>
          <p:cNvPr id="7" name="object 7"/>
          <p:cNvPicPr/>
          <p:nvPr/>
        </p:nvPicPr>
        <p:blipFill>
          <a:blip r:embed="rId2" cstate="print"/>
          <a:stretch>
            <a:fillRect/>
          </a:stretch>
        </p:blipFill>
        <p:spPr>
          <a:xfrm>
            <a:off x="9379737" y="331469"/>
            <a:ext cx="2542357" cy="3708654"/>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32231" y="124155"/>
            <a:ext cx="10467975" cy="1604645"/>
          </a:xfrm>
          <a:prstGeom prst="rect">
            <a:avLst/>
          </a:prstGeom>
        </p:spPr>
        <p:txBody>
          <a:bodyPr vert="horz" wrap="square" lIns="0" tIns="12065" rIns="0" bIns="0" rtlCol="0">
            <a:spAutoFit/>
          </a:bodyPr>
          <a:lstStyle/>
          <a:p>
            <a:pPr marL="12700" algn="just">
              <a:lnSpc>
                <a:spcPts val="3195"/>
              </a:lnSpc>
              <a:spcBef>
                <a:spcPts val="95"/>
              </a:spcBef>
            </a:pPr>
            <a:r>
              <a:rPr sz="2800" b="1" spc="-5" dirty="0">
                <a:solidFill>
                  <a:srgbClr val="6F2F9F"/>
                </a:solidFill>
                <a:latin typeface="Calibri"/>
                <a:cs typeface="Calibri"/>
              </a:rPr>
              <a:t>4) </a:t>
            </a:r>
            <a:r>
              <a:rPr sz="2800" b="1" spc="-25" dirty="0">
                <a:solidFill>
                  <a:srgbClr val="6F2F9F"/>
                </a:solidFill>
                <a:latin typeface="Calibri"/>
                <a:cs typeface="Calibri"/>
              </a:rPr>
              <a:t>Vascular</a:t>
            </a:r>
            <a:r>
              <a:rPr sz="2800" b="1" spc="-10" dirty="0">
                <a:solidFill>
                  <a:srgbClr val="6F2F9F"/>
                </a:solidFill>
                <a:latin typeface="Calibri"/>
                <a:cs typeface="Calibri"/>
              </a:rPr>
              <a:t> tumors:</a:t>
            </a:r>
            <a:endParaRPr sz="2800">
              <a:latin typeface="Calibri"/>
              <a:cs typeface="Calibri"/>
            </a:endParaRPr>
          </a:p>
          <a:p>
            <a:pPr marL="12700" marR="5080" algn="just">
              <a:lnSpc>
                <a:spcPts val="3020"/>
              </a:lnSpc>
              <a:spcBef>
                <a:spcPts val="220"/>
              </a:spcBef>
            </a:pPr>
            <a:r>
              <a:rPr sz="2800" spc="-10" dirty="0">
                <a:solidFill>
                  <a:srgbClr val="6F2F9F"/>
                </a:solidFill>
                <a:latin typeface="Calibri"/>
                <a:cs typeface="Calibri"/>
              </a:rPr>
              <a:t>vascular </a:t>
            </a:r>
            <a:r>
              <a:rPr sz="2800" spc="-15" dirty="0">
                <a:solidFill>
                  <a:srgbClr val="6F2F9F"/>
                </a:solidFill>
                <a:latin typeface="Calibri"/>
                <a:cs typeface="Calibri"/>
              </a:rPr>
              <a:t>tumor-like structures </a:t>
            </a:r>
            <a:r>
              <a:rPr sz="2800" spc="-20" dirty="0">
                <a:solidFill>
                  <a:srgbClr val="6F2F9F"/>
                </a:solidFill>
                <a:latin typeface="Calibri"/>
                <a:cs typeface="Calibri"/>
              </a:rPr>
              <a:t>may </a:t>
            </a:r>
            <a:r>
              <a:rPr sz="2800" spc="-15" dirty="0">
                <a:solidFill>
                  <a:srgbClr val="6F2F9F"/>
                </a:solidFill>
                <a:latin typeface="Calibri"/>
                <a:cs typeface="Calibri"/>
              </a:rPr>
              <a:t>develop </a:t>
            </a:r>
            <a:r>
              <a:rPr sz="2800" spc="-5" dirty="0">
                <a:solidFill>
                  <a:srgbClr val="6F2F9F"/>
                </a:solidFill>
                <a:latin typeface="Calibri"/>
                <a:cs typeface="Calibri"/>
              </a:rPr>
              <a:t>or </a:t>
            </a:r>
            <a:r>
              <a:rPr sz="2800" spc="-15" dirty="0">
                <a:solidFill>
                  <a:srgbClr val="6F2F9F"/>
                </a:solidFill>
                <a:latin typeface="Calibri"/>
                <a:cs typeface="Calibri"/>
              </a:rPr>
              <a:t>enlarge </a:t>
            </a:r>
            <a:r>
              <a:rPr sz="2800" spc="-10" dirty="0">
                <a:solidFill>
                  <a:srgbClr val="6F2F9F"/>
                </a:solidFill>
                <a:latin typeface="Calibri"/>
                <a:cs typeface="Calibri"/>
              </a:rPr>
              <a:t>during pregnancy </a:t>
            </a:r>
            <a:r>
              <a:rPr sz="2800" spc="-5" dirty="0">
                <a:solidFill>
                  <a:srgbClr val="6F2F9F"/>
                </a:solidFill>
                <a:latin typeface="Calibri"/>
                <a:cs typeface="Calibri"/>
              </a:rPr>
              <a:t> </a:t>
            </a:r>
            <a:r>
              <a:rPr sz="2800" spc="-15" dirty="0">
                <a:solidFill>
                  <a:srgbClr val="6F2F9F"/>
                </a:solidFill>
                <a:latin typeface="Calibri"/>
                <a:cs typeface="Calibri"/>
              </a:rPr>
              <a:t>(Pyogenic granulomas, </a:t>
            </a:r>
            <a:r>
              <a:rPr sz="2800" spc="-10" dirty="0">
                <a:solidFill>
                  <a:srgbClr val="6F2F9F"/>
                </a:solidFill>
                <a:latin typeface="Calibri"/>
                <a:cs typeface="Calibri"/>
              </a:rPr>
              <a:t>Hemangiomas, </a:t>
            </a:r>
            <a:r>
              <a:rPr sz="2800" spc="-5" dirty="0">
                <a:solidFill>
                  <a:srgbClr val="6F2F9F"/>
                </a:solidFill>
                <a:latin typeface="Calibri"/>
                <a:cs typeface="Calibri"/>
              </a:rPr>
              <a:t>angiolipomas, and angiolymphoid </a:t>
            </a:r>
            <a:r>
              <a:rPr sz="2800" spc="-620" dirty="0">
                <a:solidFill>
                  <a:srgbClr val="6F2F9F"/>
                </a:solidFill>
                <a:latin typeface="Calibri"/>
                <a:cs typeface="Calibri"/>
              </a:rPr>
              <a:t> </a:t>
            </a:r>
            <a:r>
              <a:rPr sz="2800" spc="-10" dirty="0">
                <a:solidFill>
                  <a:srgbClr val="6F2F9F"/>
                </a:solidFill>
                <a:latin typeface="Calibri"/>
                <a:cs typeface="Calibri"/>
              </a:rPr>
              <a:t>hyperplasia</a:t>
            </a:r>
            <a:r>
              <a:rPr sz="2800" spc="15" dirty="0">
                <a:solidFill>
                  <a:srgbClr val="6F2F9F"/>
                </a:solidFill>
                <a:latin typeface="Calibri"/>
                <a:cs typeface="Calibri"/>
              </a:rPr>
              <a:t> </a:t>
            </a:r>
            <a:r>
              <a:rPr sz="2800" spc="-5" dirty="0">
                <a:solidFill>
                  <a:srgbClr val="6F2F9F"/>
                </a:solidFill>
                <a:latin typeface="Calibri"/>
                <a:cs typeface="Calibri"/>
              </a:rPr>
              <a:t>with</a:t>
            </a:r>
            <a:r>
              <a:rPr sz="2800" spc="5" dirty="0">
                <a:solidFill>
                  <a:srgbClr val="6F2F9F"/>
                </a:solidFill>
                <a:latin typeface="Calibri"/>
                <a:cs typeface="Calibri"/>
              </a:rPr>
              <a:t> </a:t>
            </a:r>
            <a:r>
              <a:rPr sz="2800" spc="-10" dirty="0">
                <a:solidFill>
                  <a:srgbClr val="6F2F9F"/>
                </a:solidFill>
                <a:latin typeface="Calibri"/>
                <a:cs typeface="Calibri"/>
              </a:rPr>
              <a:t>eosinophilia)</a:t>
            </a:r>
            <a:endParaRPr sz="2800">
              <a:latin typeface="Calibri"/>
              <a:cs typeface="Calibri"/>
            </a:endParaRPr>
          </a:p>
        </p:txBody>
      </p:sp>
      <p:sp>
        <p:nvSpPr>
          <p:cNvPr id="3" name="object 3"/>
          <p:cNvSpPr txBox="1"/>
          <p:nvPr/>
        </p:nvSpPr>
        <p:spPr>
          <a:xfrm>
            <a:off x="564591" y="1997090"/>
            <a:ext cx="7682230" cy="4119245"/>
          </a:xfrm>
          <a:prstGeom prst="rect">
            <a:avLst/>
          </a:prstGeom>
        </p:spPr>
        <p:txBody>
          <a:bodyPr vert="horz" wrap="square" lIns="0" tIns="76835" rIns="0" bIns="0" rtlCol="0">
            <a:spAutoFit/>
          </a:bodyPr>
          <a:lstStyle/>
          <a:p>
            <a:pPr marL="241300" indent="-228600">
              <a:lnSpc>
                <a:spcPct val="100000"/>
              </a:lnSpc>
              <a:spcBef>
                <a:spcPts val="605"/>
              </a:spcBef>
              <a:buFont typeface="Arial MT"/>
              <a:buChar char="•"/>
              <a:tabLst>
                <a:tab pos="241300" algn="l"/>
              </a:tabLst>
            </a:pPr>
            <a:r>
              <a:rPr sz="2800" b="1" spc="-10" dirty="0">
                <a:solidFill>
                  <a:srgbClr val="EC7C30"/>
                </a:solidFill>
                <a:latin typeface="Calibri"/>
                <a:cs typeface="Calibri"/>
              </a:rPr>
              <a:t>Pyogenic</a:t>
            </a:r>
            <a:r>
              <a:rPr sz="2800" b="1" spc="-15" dirty="0">
                <a:solidFill>
                  <a:srgbClr val="EC7C30"/>
                </a:solidFill>
                <a:latin typeface="Calibri"/>
                <a:cs typeface="Calibri"/>
              </a:rPr>
              <a:t> granulomas:</a:t>
            </a:r>
            <a:endParaRPr sz="2800">
              <a:latin typeface="Calibri"/>
              <a:cs typeface="Calibri"/>
            </a:endParaRPr>
          </a:p>
          <a:p>
            <a:pPr marL="241300" marR="156845" indent="-228600">
              <a:lnSpc>
                <a:spcPct val="80000"/>
              </a:lnSpc>
              <a:spcBef>
                <a:spcPts val="1010"/>
              </a:spcBef>
              <a:buFont typeface="Arial MT"/>
              <a:buChar char="•"/>
              <a:tabLst>
                <a:tab pos="309245" algn="l"/>
                <a:tab pos="309880" algn="l"/>
              </a:tabLst>
            </a:pPr>
            <a:r>
              <a:rPr dirty="0"/>
              <a:t>	</a:t>
            </a:r>
            <a:r>
              <a:rPr sz="2400" b="1" spc="-10" dirty="0">
                <a:latin typeface="Calibri"/>
                <a:cs typeface="Calibri"/>
              </a:rPr>
              <a:t>Pathogenesis: </a:t>
            </a:r>
            <a:r>
              <a:rPr sz="2400" spc="-5" dirty="0">
                <a:latin typeface="Calibri"/>
                <a:cs typeface="Calibri"/>
              </a:rPr>
              <a:t>The </a:t>
            </a:r>
            <a:r>
              <a:rPr sz="2400" dirty="0">
                <a:latin typeface="Calibri"/>
                <a:cs typeface="Calibri"/>
              </a:rPr>
              <a:t>lesion is </a:t>
            </a:r>
            <a:r>
              <a:rPr sz="2400" spc="-10" dirty="0">
                <a:latin typeface="Calibri"/>
                <a:cs typeface="Calibri"/>
              </a:rPr>
              <a:t>thought </a:t>
            </a:r>
            <a:r>
              <a:rPr sz="2400" spc="-15" dirty="0">
                <a:latin typeface="Calibri"/>
                <a:cs typeface="Calibri"/>
              </a:rPr>
              <a:t>to </a:t>
            </a:r>
            <a:r>
              <a:rPr sz="2400" dirty="0">
                <a:latin typeface="Calibri"/>
                <a:cs typeface="Calibri"/>
              </a:rPr>
              <a:t>arise in </a:t>
            </a:r>
            <a:r>
              <a:rPr sz="2400" spc="-5" dirty="0">
                <a:latin typeface="Calibri"/>
                <a:cs typeface="Calibri"/>
              </a:rPr>
              <a:t>response </a:t>
            </a:r>
            <a:r>
              <a:rPr sz="2400" spc="-15" dirty="0">
                <a:latin typeface="Calibri"/>
                <a:cs typeface="Calibri"/>
              </a:rPr>
              <a:t>to </a:t>
            </a:r>
            <a:r>
              <a:rPr sz="2400" spc="-530" dirty="0">
                <a:latin typeface="Calibri"/>
                <a:cs typeface="Calibri"/>
              </a:rPr>
              <a:t> </a:t>
            </a:r>
            <a:r>
              <a:rPr sz="2400" spc="-5" dirty="0">
                <a:latin typeface="Calibri"/>
                <a:cs typeface="Calibri"/>
              </a:rPr>
              <a:t>local</a:t>
            </a:r>
            <a:r>
              <a:rPr sz="2400" spc="-15" dirty="0">
                <a:latin typeface="Calibri"/>
                <a:cs typeface="Calibri"/>
              </a:rPr>
              <a:t> </a:t>
            </a:r>
            <a:r>
              <a:rPr sz="2400" spc="-10" dirty="0">
                <a:latin typeface="Calibri"/>
                <a:cs typeface="Calibri"/>
              </a:rPr>
              <a:t>irritation/trauma</a:t>
            </a:r>
            <a:r>
              <a:rPr sz="2400" spc="-35" dirty="0">
                <a:latin typeface="Calibri"/>
                <a:cs typeface="Calibri"/>
              </a:rPr>
              <a:t> </a:t>
            </a:r>
            <a:r>
              <a:rPr sz="2400" spc="-10" dirty="0">
                <a:latin typeface="Calibri"/>
                <a:cs typeface="Calibri"/>
              </a:rPr>
              <a:t>and/or</a:t>
            </a:r>
            <a:r>
              <a:rPr sz="2400" spc="-5" dirty="0">
                <a:latin typeface="Calibri"/>
                <a:cs typeface="Calibri"/>
              </a:rPr>
              <a:t> hormonal</a:t>
            </a:r>
            <a:r>
              <a:rPr sz="2400" spc="-15" dirty="0">
                <a:latin typeface="Calibri"/>
                <a:cs typeface="Calibri"/>
              </a:rPr>
              <a:t> </a:t>
            </a:r>
            <a:r>
              <a:rPr sz="2400" spc="-20" dirty="0">
                <a:latin typeface="Calibri"/>
                <a:cs typeface="Calibri"/>
              </a:rPr>
              <a:t>factors</a:t>
            </a:r>
            <a:endParaRPr sz="2400">
              <a:latin typeface="Calibri"/>
              <a:cs typeface="Calibri"/>
            </a:endParaRPr>
          </a:p>
          <a:p>
            <a:pPr marL="241300" marR="311785" indent="-228600">
              <a:lnSpc>
                <a:spcPct val="80000"/>
              </a:lnSpc>
              <a:spcBef>
                <a:spcPts val="1010"/>
              </a:spcBef>
              <a:buFont typeface="Arial MT"/>
              <a:buChar char="•"/>
              <a:tabLst>
                <a:tab pos="241300" algn="l"/>
              </a:tabLst>
            </a:pPr>
            <a:r>
              <a:rPr sz="2400" b="1" spc="-5" dirty="0">
                <a:latin typeface="Calibri"/>
                <a:cs typeface="Calibri"/>
              </a:rPr>
              <a:t>Clinical findings </a:t>
            </a:r>
            <a:r>
              <a:rPr sz="2400" b="1" dirty="0">
                <a:latin typeface="Calibri"/>
                <a:cs typeface="Calibri"/>
              </a:rPr>
              <a:t>: </a:t>
            </a:r>
            <a:r>
              <a:rPr sz="2400" spc="-10" dirty="0">
                <a:latin typeface="Calibri"/>
                <a:cs typeface="Calibri"/>
              </a:rPr>
              <a:t>Pyogenic </a:t>
            </a:r>
            <a:r>
              <a:rPr sz="2400" spc="-5" dirty="0">
                <a:latin typeface="Calibri"/>
                <a:cs typeface="Calibri"/>
              </a:rPr>
              <a:t>granulomas (also known </a:t>
            </a:r>
            <a:r>
              <a:rPr sz="2400" dirty="0">
                <a:latin typeface="Calibri"/>
                <a:cs typeface="Calibri"/>
              </a:rPr>
              <a:t>as </a:t>
            </a:r>
            <a:r>
              <a:rPr sz="2400" spc="5" dirty="0">
                <a:latin typeface="Calibri"/>
                <a:cs typeface="Calibri"/>
              </a:rPr>
              <a:t> </a:t>
            </a:r>
            <a:r>
              <a:rPr sz="2400" spc="-5" dirty="0">
                <a:latin typeface="Calibri"/>
                <a:cs typeface="Calibri"/>
              </a:rPr>
              <a:t>lobular capillary hemangioma,, or </a:t>
            </a:r>
            <a:r>
              <a:rPr sz="2400" spc="-10" dirty="0">
                <a:latin typeface="Calibri"/>
                <a:cs typeface="Calibri"/>
              </a:rPr>
              <a:t>granuloma gravidarum) </a:t>
            </a:r>
            <a:r>
              <a:rPr sz="2400" spc="-530" dirty="0">
                <a:latin typeface="Calibri"/>
                <a:cs typeface="Calibri"/>
              </a:rPr>
              <a:t> </a:t>
            </a:r>
            <a:r>
              <a:rPr sz="2400" b="1" i="1" dirty="0">
                <a:latin typeface="Calibri"/>
                <a:cs typeface="Calibri"/>
              </a:rPr>
              <a:t>are </a:t>
            </a:r>
            <a:r>
              <a:rPr sz="2400" b="1" i="1" spc="-5" dirty="0">
                <a:solidFill>
                  <a:srgbClr val="006FC0"/>
                </a:solidFill>
                <a:latin typeface="Calibri"/>
                <a:cs typeface="Calibri"/>
              </a:rPr>
              <a:t>benign</a:t>
            </a:r>
            <a:r>
              <a:rPr sz="2400" b="1" i="1" spc="-5" dirty="0">
                <a:latin typeface="Calibri"/>
                <a:cs typeface="Calibri"/>
              </a:rPr>
              <a:t>, </a:t>
            </a:r>
            <a:r>
              <a:rPr sz="2400" spc="-5" dirty="0">
                <a:latin typeface="Calibri"/>
                <a:cs typeface="Calibri"/>
              </a:rPr>
              <a:t>vascular </a:t>
            </a:r>
            <a:r>
              <a:rPr sz="2400" spc="-10" dirty="0">
                <a:latin typeface="Calibri"/>
                <a:cs typeface="Calibri"/>
              </a:rPr>
              <a:t>tumors </a:t>
            </a:r>
            <a:r>
              <a:rPr sz="2400" dirty="0">
                <a:latin typeface="Calibri"/>
                <a:cs typeface="Calibri"/>
              </a:rPr>
              <a:t>with </a:t>
            </a:r>
            <a:r>
              <a:rPr sz="2400" spc="-5" dirty="0">
                <a:latin typeface="Calibri"/>
                <a:cs typeface="Calibri"/>
              </a:rPr>
              <a:t>friable </a:t>
            </a:r>
            <a:r>
              <a:rPr sz="2400" spc="-10" dirty="0">
                <a:latin typeface="Calibri"/>
                <a:cs typeface="Calibri"/>
              </a:rPr>
              <a:t>surfaces that </a:t>
            </a:r>
            <a:r>
              <a:rPr sz="2400" spc="-5" dirty="0">
                <a:latin typeface="Calibri"/>
                <a:cs typeface="Calibri"/>
              </a:rPr>
              <a:t> </a:t>
            </a:r>
            <a:r>
              <a:rPr sz="2400" spc="-10" dirty="0">
                <a:latin typeface="Calibri"/>
                <a:cs typeface="Calibri"/>
              </a:rPr>
              <a:t>develop</a:t>
            </a:r>
            <a:r>
              <a:rPr sz="2400" dirty="0">
                <a:latin typeface="Calibri"/>
                <a:cs typeface="Calibri"/>
              </a:rPr>
              <a:t> </a:t>
            </a:r>
            <a:r>
              <a:rPr sz="2400" spc="-15" dirty="0">
                <a:latin typeface="Calibri"/>
                <a:cs typeface="Calibri"/>
              </a:rPr>
              <a:t>over</a:t>
            </a:r>
            <a:r>
              <a:rPr sz="2400" spc="10" dirty="0">
                <a:latin typeface="Calibri"/>
                <a:cs typeface="Calibri"/>
              </a:rPr>
              <a:t> </a:t>
            </a:r>
            <a:r>
              <a:rPr sz="2400" dirty="0">
                <a:latin typeface="Calibri"/>
                <a:cs typeface="Calibri"/>
              </a:rPr>
              <a:t>a</a:t>
            </a:r>
            <a:r>
              <a:rPr sz="2400" spc="-15" dirty="0">
                <a:latin typeface="Calibri"/>
                <a:cs typeface="Calibri"/>
              </a:rPr>
              <a:t> </a:t>
            </a:r>
            <a:r>
              <a:rPr sz="2400" spc="-25" dirty="0">
                <a:latin typeface="Calibri"/>
                <a:cs typeface="Calibri"/>
              </a:rPr>
              <a:t>few</a:t>
            </a:r>
            <a:r>
              <a:rPr sz="2400" spc="-10" dirty="0">
                <a:latin typeface="Calibri"/>
                <a:cs typeface="Calibri"/>
              </a:rPr>
              <a:t> </a:t>
            </a:r>
            <a:r>
              <a:rPr sz="2400" spc="-20" dirty="0">
                <a:latin typeface="Calibri"/>
                <a:cs typeface="Calibri"/>
              </a:rPr>
              <a:t>days</a:t>
            </a:r>
            <a:r>
              <a:rPr sz="2400" spc="-5" dirty="0">
                <a:latin typeface="Calibri"/>
                <a:cs typeface="Calibri"/>
              </a:rPr>
              <a:t> </a:t>
            </a:r>
            <a:r>
              <a:rPr sz="2400" spc="-15" dirty="0">
                <a:latin typeface="Calibri"/>
                <a:cs typeface="Calibri"/>
              </a:rPr>
              <a:t>to </a:t>
            </a:r>
            <a:r>
              <a:rPr sz="2400" spc="-10" dirty="0">
                <a:latin typeface="Calibri"/>
                <a:cs typeface="Calibri"/>
              </a:rPr>
              <a:t>weeks.</a:t>
            </a:r>
            <a:endParaRPr sz="2400">
              <a:latin typeface="Calibri"/>
              <a:cs typeface="Calibri"/>
            </a:endParaRPr>
          </a:p>
          <a:p>
            <a:pPr marL="241300" marR="5080">
              <a:lnSpc>
                <a:spcPct val="80000"/>
              </a:lnSpc>
            </a:pPr>
            <a:r>
              <a:rPr sz="2400" spc="-5" dirty="0">
                <a:latin typeface="Calibri"/>
                <a:cs typeface="Calibri"/>
              </a:rPr>
              <a:t>The small, soft, </a:t>
            </a:r>
            <a:r>
              <a:rPr sz="2400" spc="-15" dirty="0">
                <a:latin typeface="Calibri"/>
                <a:cs typeface="Calibri"/>
              </a:rPr>
              <a:t>exophytic, </a:t>
            </a:r>
            <a:r>
              <a:rPr sz="2400" spc="-5" dirty="0">
                <a:latin typeface="Calibri"/>
                <a:cs typeface="Calibri"/>
              </a:rPr>
              <a:t>pink or reddish purple, smooth </a:t>
            </a:r>
            <a:r>
              <a:rPr sz="2400" spc="-10" dirty="0">
                <a:latin typeface="Calibri"/>
                <a:cs typeface="Calibri"/>
              </a:rPr>
              <a:t>or </a:t>
            </a:r>
            <a:r>
              <a:rPr sz="2400" spc="-530" dirty="0">
                <a:latin typeface="Calibri"/>
                <a:cs typeface="Calibri"/>
              </a:rPr>
              <a:t> </a:t>
            </a:r>
            <a:r>
              <a:rPr sz="2400" spc="-10" dirty="0">
                <a:latin typeface="Calibri"/>
                <a:cs typeface="Calibri"/>
              </a:rPr>
              <a:t>lobulated</a:t>
            </a:r>
            <a:r>
              <a:rPr sz="2400" dirty="0">
                <a:latin typeface="Calibri"/>
                <a:cs typeface="Calibri"/>
              </a:rPr>
              <a:t> </a:t>
            </a:r>
            <a:r>
              <a:rPr sz="2400" spc="-5" dirty="0">
                <a:latin typeface="Calibri"/>
                <a:cs typeface="Calibri"/>
              </a:rPr>
              <a:t>papules </a:t>
            </a:r>
            <a:r>
              <a:rPr sz="2400" spc="-15" dirty="0">
                <a:latin typeface="Calibri"/>
                <a:cs typeface="Calibri"/>
              </a:rPr>
              <a:t>are</a:t>
            </a:r>
            <a:r>
              <a:rPr sz="2400" dirty="0">
                <a:latin typeface="Calibri"/>
                <a:cs typeface="Calibri"/>
              </a:rPr>
              <a:t> made</a:t>
            </a:r>
            <a:r>
              <a:rPr sz="2400" spc="-15" dirty="0">
                <a:latin typeface="Calibri"/>
                <a:cs typeface="Calibri"/>
              </a:rPr>
              <a:t> </a:t>
            </a:r>
            <a:r>
              <a:rPr sz="2400" spc="-5" dirty="0">
                <a:latin typeface="Calibri"/>
                <a:cs typeface="Calibri"/>
              </a:rPr>
              <a:t>up of</a:t>
            </a:r>
            <a:r>
              <a:rPr sz="2400" spc="5" dirty="0">
                <a:latin typeface="Calibri"/>
                <a:cs typeface="Calibri"/>
              </a:rPr>
              <a:t> </a:t>
            </a:r>
            <a:r>
              <a:rPr sz="2400" spc="-10" dirty="0">
                <a:latin typeface="Calibri"/>
                <a:cs typeface="Calibri"/>
              </a:rPr>
              <a:t>granulation</a:t>
            </a:r>
            <a:r>
              <a:rPr sz="2400" spc="-20" dirty="0">
                <a:latin typeface="Calibri"/>
                <a:cs typeface="Calibri"/>
              </a:rPr>
              <a:t> </a:t>
            </a:r>
            <a:r>
              <a:rPr sz="2400" dirty="0">
                <a:latin typeface="Calibri"/>
                <a:cs typeface="Calibri"/>
              </a:rPr>
              <a:t>tissue.</a:t>
            </a:r>
            <a:endParaRPr sz="2400">
              <a:latin typeface="Calibri"/>
              <a:cs typeface="Calibri"/>
            </a:endParaRPr>
          </a:p>
          <a:p>
            <a:pPr marL="241300" marR="247015" indent="-228600" algn="just">
              <a:lnSpc>
                <a:spcPct val="80000"/>
              </a:lnSpc>
              <a:spcBef>
                <a:spcPts val="994"/>
              </a:spcBef>
              <a:buFont typeface="Arial MT"/>
              <a:buChar char="•"/>
              <a:tabLst>
                <a:tab pos="241300" algn="l"/>
              </a:tabLst>
            </a:pPr>
            <a:r>
              <a:rPr sz="2400" b="1" spc="-10" dirty="0">
                <a:latin typeface="Calibri"/>
                <a:cs typeface="Calibri"/>
              </a:rPr>
              <a:t>Course </a:t>
            </a:r>
            <a:r>
              <a:rPr sz="2400" b="1" dirty="0">
                <a:latin typeface="Calibri"/>
                <a:cs typeface="Calibri"/>
              </a:rPr>
              <a:t>and </a:t>
            </a:r>
            <a:r>
              <a:rPr sz="2400" b="1" spc="-10" dirty="0">
                <a:latin typeface="Calibri"/>
                <a:cs typeface="Calibri"/>
              </a:rPr>
              <a:t>treatment </a:t>
            </a:r>
            <a:r>
              <a:rPr sz="2400" b="1" dirty="0">
                <a:latin typeface="Calibri"/>
                <a:cs typeface="Calibri"/>
              </a:rPr>
              <a:t>: </a:t>
            </a:r>
            <a:r>
              <a:rPr sz="2400" spc="-10" dirty="0">
                <a:latin typeface="Calibri"/>
                <a:cs typeface="Calibri"/>
              </a:rPr>
              <a:t>Pyogenic </a:t>
            </a:r>
            <a:r>
              <a:rPr sz="2400" spc="-5" dirty="0">
                <a:latin typeface="Calibri"/>
                <a:cs typeface="Calibri"/>
              </a:rPr>
              <a:t>granulomas do not need </a:t>
            </a:r>
            <a:r>
              <a:rPr sz="2400" spc="-530" dirty="0">
                <a:latin typeface="Calibri"/>
                <a:cs typeface="Calibri"/>
              </a:rPr>
              <a:t> </a:t>
            </a:r>
            <a:r>
              <a:rPr sz="2400" spc="-15" dirty="0">
                <a:latin typeface="Calibri"/>
                <a:cs typeface="Calibri"/>
              </a:rPr>
              <a:t>to </a:t>
            </a:r>
            <a:r>
              <a:rPr sz="2400" spc="-5" dirty="0">
                <a:latin typeface="Calibri"/>
                <a:cs typeface="Calibri"/>
              </a:rPr>
              <a:t>be </a:t>
            </a:r>
            <a:r>
              <a:rPr sz="2400" spc="-15" dirty="0">
                <a:latin typeface="Calibri"/>
                <a:cs typeface="Calibri"/>
              </a:rPr>
              <a:t>excised </a:t>
            </a:r>
            <a:r>
              <a:rPr sz="2400" spc="-5" dirty="0">
                <a:latin typeface="Calibri"/>
                <a:cs typeface="Calibri"/>
              </a:rPr>
              <a:t>during pregnancy </a:t>
            </a:r>
            <a:r>
              <a:rPr sz="2400" dirty="0">
                <a:latin typeface="Calibri"/>
                <a:cs typeface="Calibri"/>
              </a:rPr>
              <a:t>as </a:t>
            </a:r>
            <a:r>
              <a:rPr sz="2400" spc="-10" dirty="0">
                <a:latin typeface="Calibri"/>
                <a:cs typeface="Calibri"/>
              </a:rPr>
              <a:t>spontaneous </a:t>
            </a:r>
            <a:r>
              <a:rPr sz="2400" spc="-5" dirty="0">
                <a:latin typeface="Calibri"/>
                <a:cs typeface="Calibri"/>
              </a:rPr>
              <a:t>resolution </a:t>
            </a:r>
            <a:r>
              <a:rPr sz="2400" spc="-530" dirty="0">
                <a:latin typeface="Calibri"/>
                <a:cs typeface="Calibri"/>
              </a:rPr>
              <a:t> </a:t>
            </a:r>
            <a:r>
              <a:rPr sz="2400" spc="-10" dirty="0">
                <a:latin typeface="Calibri"/>
                <a:cs typeface="Calibri"/>
              </a:rPr>
              <a:t>often</a:t>
            </a:r>
            <a:r>
              <a:rPr sz="2400" spc="-5" dirty="0">
                <a:latin typeface="Calibri"/>
                <a:cs typeface="Calibri"/>
              </a:rPr>
              <a:t> </a:t>
            </a:r>
            <a:r>
              <a:rPr sz="2400" spc="-10" dirty="0">
                <a:latin typeface="Calibri"/>
                <a:cs typeface="Calibri"/>
              </a:rPr>
              <a:t>occurs</a:t>
            </a:r>
            <a:r>
              <a:rPr sz="2400" spc="-20" dirty="0">
                <a:latin typeface="Calibri"/>
                <a:cs typeface="Calibri"/>
              </a:rPr>
              <a:t> </a:t>
            </a:r>
            <a:r>
              <a:rPr sz="2400" spc="-10" dirty="0">
                <a:latin typeface="Calibri"/>
                <a:cs typeface="Calibri"/>
              </a:rPr>
              <a:t>after </a:t>
            </a:r>
            <a:r>
              <a:rPr sz="2400" spc="-5" dirty="0">
                <a:latin typeface="Calibri"/>
                <a:cs typeface="Calibri"/>
              </a:rPr>
              <a:t>delivery</a:t>
            </a:r>
            <a:endParaRPr sz="2400">
              <a:latin typeface="Calibri"/>
              <a:cs typeface="Calibri"/>
            </a:endParaRPr>
          </a:p>
        </p:txBody>
      </p:sp>
      <p:grpSp>
        <p:nvGrpSpPr>
          <p:cNvPr id="4" name="object 4"/>
          <p:cNvGrpSpPr/>
          <p:nvPr/>
        </p:nvGrpSpPr>
        <p:grpSpPr>
          <a:xfrm>
            <a:off x="8720330" y="1607522"/>
            <a:ext cx="3332479" cy="5250815"/>
            <a:chOff x="8720330" y="1607522"/>
            <a:chExt cx="3332479" cy="5250815"/>
          </a:xfrm>
        </p:grpSpPr>
        <p:pic>
          <p:nvPicPr>
            <p:cNvPr id="5" name="object 5"/>
            <p:cNvPicPr/>
            <p:nvPr/>
          </p:nvPicPr>
          <p:blipFill>
            <a:blip r:embed="rId2" cstate="print"/>
            <a:stretch>
              <a:fillRect/>
            </a:stretch>
          </p:blipFill>
          <p:spPr>
            <a:xfrm>
              <a:off x="8739842" y="3784091"/>
              <a:ext cx="3312934" cy="3073907"/>
            </a:xfrm>
            <a:prstGeom prst="rect">
              <a:avLst/>
            </a:prstGeom>
          </p:spPr>
        </p:pic>
        <p:pic>
          <p:nvPicPr>
            <p:cNvPr id="6" name="object 6"/>
            <p:cNvPicPr/>
            <p:nvPr/>
          </p:nvPicPr>
          <p:blipFill>
            <a:blip r:embed="rId3" cstate="print"/>
            <a:stretch>
              <a:fillRect/>
            </a:stretch>
          </p:blipFill>
          <p:spPr>
            <a:xfrm>
              <a:off x="8720330" y="1607522"/>
              <a:ext cx="3232017" cy="2176569"/>
            </a:xfrm>
            <a:prstGeom prst="rect">
              <a:avLst/>
            </a:prstGeom>
          </p:spPr>
        </p:pic>
      </p:gr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59993" y="811148"/>
            <a:ext cx="3820795" cy="452120"/>
          </a:xfrm>
          <a:prstGeom prst="rect">
            <a:avLst/>
          </a:prstGeom>
        </p:spPr>
        <p:txBody>
          <a:bodyPr vert="horz" wrap="square" lIns="0" tIns="12065" rIns="0" bIns="0" rtlCol="0">
            <a:spAutoFit/>
          </a:bodyPr>
          <a:lstStyle/>
          <a:p>
            <a:pPr marL="12700">
              <a:lnSpc>
                <a:spcPct val="100000"/>
              </a:lnSpc>
              <a:spcBef>
                <a:spcPts val="95"/>
              </a:spcBef>
            </a:pPr>
            <a:r>
              <a:rPr sz="2800" b="1" spc="-5" dirty="0">
                <a:solidFill>
                  <a:srgbClr val="6F2F9F"/>
                </a:solidFill>
                <a:latin typeface="Calibri"/>
                <a:cs typeface="Calibri"/>
              </a:rPr>
              <a:t>5)</a:t>
            </a:r>
            <a:r>
              <a:rPr sz="2800" b="1" spc="5" dirty="0">
                <a:solidFill>
                  <a:srgbClr val="6F2F9F"/>
                </a:solidFill>
                <a:latin typeface="Calibri"/>
                <a:cs typeface="Calibri"/>
              </a:rPr>
              <a:t> </a:t>
            </a:r>
            <a:r>
              <a:rPr sz="2800" b="1" spc="-10" dirty="0">
                <a:solidFill>
                  <a:srgbClr val="6F2F9F"/>
                </a:solidFill>
                <a:latin typeface="Calibri"/>
                <a:cs typeface="Calibri"/>
              </a:rPr>
              <a:t>Other</a:t>
            </a:r>
            <a:r>
              <a:rPr sz="2800" b="1" dirty="0">
                <a:solidFill>
                  <a:srgbClr val="6F2F9F"/>
                </a:solidFill>
                <a:latin typeface="Calibri"/>
                <a:cs typeface="Calibri"/>
              </a:rPr>
              <a:t> </a:t>
            </a:r>
            <a:r>
              <a:rPr sz="2800" b="1" spc="-10" dirty="0">
                <a:solidFill>
                  <a:srgbClr val="6F2F9F"/>
                </a:solidFill>
                <a:latin typeface="Calibri"/>
                <a:cs typeface="Calibri"/>
              </a:rPr>
              <a:t>vascular</a:t>
            </a:r>
            <a:r>
              <a:rPr sz="2800" b="1" spc="15" dirty="0">
                <a:solidFill>
                  <a:srgbClr val="6F2F9F"/>
                </a:solidFill>
                <a:latin typeface="Calibri"/>
                <a:cs typeface="Calibri"/>
              </a:rPr>
              <a:t> </a:t>
            </a:r>
            <a:r>
              <a:rPr sz="2800" b="1" spc="-15" dirty="0">
                <a:solidFill>
                  <a:srgbClr val="6F2F9F"/>
                </a:solidFill>
                <a:latin typeface="Calibri"/>
                <a:cs typeface="Calibri"/>
              </a:rPr>
              <a:t>changes</a:t>
            </a:r>
            <a:endParaRPr sz="2800">
              <a:latin typeface="Calibri"/>
              <a:cs typeface="Calibri"/>
            </a:endParaRPr>
          </a:p>
        </p:txBody>
      </p:sp>
      <p:sp>
        <p:nvSpPr>
          <p:cNvPr id="3" name="object 3"/>
          <p:cNvSpPr txBox="1"/>
          <p:nvPr/>
        </p:nvSpPr>
        <p:spPr>
          <a:xfrm>
            <a:off x="527405" y="1528953"/>
            <a:ext cx="7978140" cy="3609340"/>
          </a:xfrm>
          <a:prstGeom prst="rect">
            <a:avLst/>
          </a:prstGeom>
        </p:spPr>
        <p:txBody>
          <a:bodyPr vert="horz" wrap="square" lIns="0" tIns="48895" rIns="0" bIns="0" rtlCol="0">
            <a:spAutoFit/>
          </a:bodyPr>
          <a:lstStyle/>
          <a:p>
            <a:pPr marL="241300" marR="19685" indent="-228600">
              <a:lnSpc>
                <a:spcPct val="90100"/>
              </a:lnSpc>
              <a:spcBef>
                <a:spcPts val="385"/>
              </a:spcBef>
              <a:buFont typeface="Arial MT"/>
              <a:buChar char="•"/>
              <a:tabLst>
                <a:tab pos="241300" algn="l"/>
              </a:tabLst>
            </a:pPr>
            <a:r>
              <a:rPr sz="2400" b="1" spc="-20" dirty="0">
                <a:latin typeface="Calibri"/>
                <a:cs typeface="Calibri"/>
              </a:rPr>
              <a:t>Vasomotor</a:t>
            </a:r>
            <a:r>
              <a:rPr sz="2400" b="1" spc="-10" dirty="0">
                <a:latin typeface="Calibri"/>
                <a:cs typeface="Calibri"/>
              </a:rPr>
              <a:t> instability:</a:t>
            </a:r>
            <a:r>
              <a:rPr sz="2400" b="1" spc="10" dirty="0">
                <a:latin typeface="Calibri"/>
                <a:cs typeface="Calibri"/>
              </a:rPr>
              <a:t> </a:t>
            </a:r>
            <a:r>
              <a:rPr sz="2400" dirty="0">
                <a:latin typeface="Calibri"/>
                <a:cs typeface="Calibri"/>
              </a:rPr>
              <a:t>which </a:t>
            </a:r>
            <a:r>
              <a:rPr sz="2400" spc="-10" dirty="0">
                <a:latin typeface="Calibri"/>
                <a:cs typeface="Calibri"/>
              </a:rPr>
              <a:t>can </a:t>
            </a:r>
            <a:r>
              <a:rPr sz="2400" spc="-5" dirty="0">
                <a:latin typeface="Calibri"/>
                <a:cs typeface="Calibri"/>
              </a:rPr>
              <a:t>cause </a:t>
            </a:r>
            <a:r>
              <a:rPr sz="2400" spc="-10" dirty="0">
                <a:latin typeface="Calibri"/>
                <a:cs typeface="Calibri"/>
              </a:rPr>
              <a:t>facial</a:t>
            </a:r>
            <a:r>
              <a:rPr sz="2400" spc="-15" dirty="0">
                <a:latin typeface="Calibri"/>
                <a:cs typeface="Calibri"/>
              </a:rPr>
              <a:t> </a:t>
            </a:r>
            <a:r>
              <a:rPr sz="2400" spc="-5" dirty="0">
                <a:latin typeface="Calibri"/>
                <a:cs typeface="Calibri"/>
              </a:rPr>
              <a:t>flushing,</a:t>
            </a:r>
            <a:r>
              <a:rPr sz="2400" spc="10" dirty="0">
                <a:latin typeface="Calibri"/>
                <a:cs typeface="Calibri"/>
              </a:rPr>
              <a:t> </a:t>
            </a:r>
            <a:r>
              <a:rPr sz="2400" spc="-35" dirty="0">
                <a:latin typeface="Calibri"/>
                <a:cs typeface="Calibri"/>
              </a:rPr>
              <a:t>pallor, </a:t>
            </a:r>
            <a:r>
              <a:rPr sz="2400" spc="-30" dirty="0">
                <a:latin typeface="Calibri"/>
                <a:cs typeface="Calibri"/>
              </a:rPr>
              <a:t> </a:t>
            </a:r>
            <a:r>
              <a:rPr sz="2400" spc="-15" dirty="0">
                <a:latin typeface="Calibri"/>
                <a:cs typeface="Calibri"/>
              </a:rPr>
              <a:t>hot/cold</a:t>
            </a:r>
            <a:r>
              <a:rPr sz="2400" spc="-5" dirty="0">
                <a:latin typeface="Calibri"/>
                <a:cs typeface="Calibri"/>
              </a:rPr>
              <a:t> </a:t>
            </a:r>
            <a:r>
              <a:rPr sz="2400" spc="-10" dirty="0">
                <a:latin typeface="Calibri"/>
                <a:cs typeface="Calibri"/>
              </a:rPr>
              <a:t>sensations,</a:t>
            </a:r>
            <a:r>
              <a:rPr sz="2400" spc="5" dirty="0">
                <a:latin typeface="Calibri"/>
                <a:cs typeface="Calibri"/>
              </a:rPr>
              <a:t> </a:t>
            </a:r>
            <a:r>
              <a:rPr sz="2400" dirty="0">
                <a:latin typeface="Calibri"/>
                <a:cs typeface="Calibri"/>
              </a:rPr>
              <a:t>and</a:t>
            </a:r>
            <a:r>
              <a:rPr sz="2400" spc="10" dirty="0">
                <a:latin typeface="Calibri"/>
                <a:cs typeface="Calibri"/>
              </a:rPr>
              <a:t> </a:t>
            </a:r>
            <a:r>
              <a:rPr sz="2400" b="1" spc="-5" dirty="0">
                <a:solidFill>
                  <a:srgbClr val="006FC0"/>
                </a:solidFill>
                <a:latin typeface="Calibri"/>
                <a:cs typeface="Calibri"/>
              </a:rPr>
              <a:t>cutis</a:t>
            </a:r>
            <a:r>
              <a:rPr sz="2400" b="1" spc="10" dirty="0">
                <a:solidFill>
                  <a:srgbClr val="006FC0"/>
                </a:solidFill>
                <a:latin typeface="Calibri"/>
                <a:cs typeface="Calibri"/>
              </a:rPr>
              <a:t> </a:t>
            </a:r>
            <a:r>
              <a:rPr sz="2400" b="1" spc="-15" dirty="0">
                <a:solidFill>
                  <a:srgbClr val="006FC0"/>
                </a:solidFill>
                <a:latin typeface="Calibri"/>
                <a:cs typeface="Calibri"/>
              </a:rPr>
              <a:t>marmorata</a:t>
            </a:r>
            <a:r>
              <a:rPr sz="2400" b="1" spc="-20" dirty="0">
                <a:solidFill>
                  <a:srgbClr val="006FC0"/>
                </a:solidFill>
                <a:latin typeface="Calibri"/>
                <a:cs typeface="Calibri"/>
              </a:rPr>
              <a:t> </a:t>
            </a:r>
            <a:r>
              <a:rPr sz="2400" spc="-5" dirty="0">
                <a:latin typeface="Calibri"/>
                <a:cs typeface="Calibri"/>
              </a:rPr>
              <a:t>(a bluish </a:t>
            </a:r>
            <a:r>
              <a:rPr sz="2400" spc="-10" dirty="0">
                <a:latin typeface="Calibri"/>
                <a:cs typeface="Calibri"/>
              </a:rPr>
              <a:t>reticulated </a:t>
            </a:r>
            <a:r>
              <a:rPr sz="2400" spc="-525" dirty="0">
                <a:latin typeface="Calibri"/>
                <a:cs typeface="Calibri"/>
              </a:rPr>
              <a:t> </a:t>
            </a:r>
            <a:r>
              <a:rPr sz="2400" spc="-15" dirty="0">
                <a:latin typeface="Calibri"/>
                <a:cs typeface="Calibri"/>
              </a:rPr>
              <a:t>patch</a:t>
            </a:r>
            <a:r>
              <a:rPr sz="2400" spc="-10" dirty="0">
                <a:latin typeface="Calibri"/>
                <a:cs typeface="Calibri"/>
              </a:rPr>
              <a:t> </a:t>
            </a:r>
            <a:r>
              <a:rPr sz="2400" spc="-5" dirty="0">
                <a:latin typeface="Calibri"/>
                <a:cs typeface="Calibri"/>
              </a:rPr>
              <a:t>on</a:t>
            </a:r>
            <a:r>
              <a:rPr sz="2400" spc="-10" dirty="0">
                <a:latin typeface="Calibri"/>
                <a:cs typeface="Calibri"/>
              </a:rPr>
              <a:t> </a:t>
            </a:r>
            <a:r>
              <a:rPr sz="2400" dirty="0">
                <a:latin typeface="Calibri"/>
                <a:cs typeface="Calibri"/>
              </a:rPr>
              <a:t>the leg</a:t>
            </a:r>
            <a:r>
              <a:rPr sz="2400" spc="-20" dirty="0">
                <a:latin typeface="Calibri"/>
                <a:cs typeface="Calibri"/>
              </a:rPr>
              <a:t> exaggerated</a:t>
            </a:r>
            <a:r>
              <a:rPr sz="2400" spc="-10" dirty="0">
                <a:latin typeface="Calibri"/>
                <a:cs typeface="Calibri"/>
              </a:rPr>
              <a:t> by </a:t>
            </a:r>
            <a:r>
              <a:rPr sz="2400" spc="-15" dirty="0">
                <a:latin typeface="Calibri"/>
                <a:cs typeface="Calibri"/>
              </a:rPr>
              <a:t>exposure</a:t>
            </a:r>
            <a:r>
              <a:rPr sz="2400" dirty="0">
                <a:latin typeface="Calibri"/>
                <a:cs typeface="Calibri"/>
              </a:rPr>
              <a:t> </a:t>
            </a:r>
            <a:r>
              <a:rPr sz="2400" spc="-15" dirty="0">
                <a:latin typeface="Calibri"/>
                <a:cs typeface="Calibri"/>
              </a:rPr>
              <a:t>to</a:t>
            </a:r>
            <a:r>
              <a:rPr sz="2400" spc="-10" dirty="0">
                <a:latin typeface="Calibri"/>
                <a:cs typeface="Calibri"/>
              </a:rPr>
              <a:t> cold).</a:t>
            </a:r>
            <a:endParaRPr sz="2400">
              <a:latin typeface="Calibri"/>
              <a:cs typeface="Calibri"/>
            </a:endParaRPr>
          </a:p>
          <a:p>
            <a:pPr marL="241300" marR="191135" indent="-228600">
              <a:lnSpc>
                <a:spcPct val="90000"/>
              </a:lnSpc>
              <a:spcBef>
                <a:spcPts val="1005"/>
              </a:spcBef>
              <a:buFont typeface="Arial MT"/>
              <a:buChar char="•"/>
              <a:tabLst>
                <a:tab pos="309245" algn="l"/>
                <a:tab pos="309880" algn="l"/>
                <a:tab pos="3319779" algn="l"/>
              </a:tabLst>
            </a:pPr>
            <a:r>
              <a:rPr dirty="0"/>
              <a:t>	</a:t>
            </a:r>
            <a:r>
              <a:rPr sz="2400" b="1" spc="-5" dirty="0">
                <a:latin typeface="Calibri"/>
                <a:cs typeface="Calibri"/>
              </a:rPr>
              <a:t>Capillary</a:t>
            </a:r>
            <a:r>
              <a:rPr sz="2400" b="1" spc="55" dirty="0">
                <a:latin typeface="Calibri"/>
                <a:cs typeface="Calibri"/>
              </a:rPr>
              <a:t> </a:t>
            </a:r>
            <a:r>
              <a:rPr sz="2400" b="1" spc="-5" dirty="0">
                <a:latin typeface="Calibri"/>
                <a:cs typeface="Calibri"/>
              </a:rPr>
              <a:t>permeability:	</a:t>
            </a:r>
            <a:r>
              <a:rPr sz="2400" spc="-5" dirty="0">
                <a:latin typeface="Calibri"/>
                <a:cs typeface="Calibri"/>
              </a:rPr>
              <a:t>increased </a:t>
            </a:r>
            <a:r>
              <a:rPr sz="2400" spc="-20" dirty="0">
                <a:latin typeface="Calibri"/>
                <a:cs typeface="Calibri"/>
              </a:rPr>
              <a:t>hydrostatic </a:t>
            </a:r>
            <a:r>
              <a:rPr sz="2400" spc="-10" dirty="0">
                <a:latin typeface="Calibri"/>
                <a:cs typeface="Calibri"/>
              </a:rPr>
              <a:t>pressure, </a:t>
            </a:r>
            <a:r>
              <a:rPr sz="2400" dirty="0">
                <a:latin typeface="Calibri"/>
                <a:cs typeface="Calibri"/>
              </a:rPr>
              <a:t>and </a:t>
            </a:r>
            <a:r>
              <a:rPr sz="2400" spc="-5" dirty="0">
                <a:latin typeface="Calibri"/>
                <a:cs typeface="Calibri"/>
              </a:rPr>
              <a:t>increased sodium </a:t>
            </a:r>
            <a:r>
              <a:rPr sz="2400" dirty="0">
                <a:latin typeface="Calibri"/>
                <a:cs typeface="Calibri"/>
              </a:rPr>
              <a:t>and </a:t>
            </a:r>
            <a:r>
              <a:rPr sz="2400" spc="5" dirty="0">
                <a:latin typeface="Calibri"/>
                <a:cs typeface="Calibri"/>
              </a:rPr>
              <a:t> </a:t>
            </a:r>
            <a:r>
              <a:rPr sz="2400" spc="-15" dirty="0">
                <a:latin typeface="Calibri"/>
                <a:cs typeface="Calibri"/>
              </a:rPr>
              <a:t>water </a:t>
            </a:r>
            <a:r>
              <a:rPr sz="2400" spc="-10" dirty="0">
                <a:latin typeface="Calibri"/>
                <a:cs typeface="Calibri"/>
              </a:rPr>
              <a:t>retention, </a:t>
            </a:r>
            <a:r>
              <a:rPr sz="2400" dirty="0">
                <a:latin typeface="Calibri"/>
                <a:cs typeface="Calibri"/>
              </a:rPr>
              <a:t>which </a:t>
            </a:r>
            <a:r>
              <a:rPr sz="2400" spc="-10" dirty="0">
                <a:latin typeface="Calibri"/>
                <a:cs typeface="Calibri"/>
              </a:rPr>
              <a:t>can result </a:t>
            </a:r>
            <a:r>
              <a:rPr sz="2400" dirty="0">
                <a:latin typeface="Calibri"/>
                <a:cs typeface="Calibri"/>
              </a:rPr>
              <a:t>in </a:t>
            </a:r>
            <a:r>
              <a:rPr sz="2400" spc="-10" dirty="0">
                <a:latin typeface="Calibri"/>
                <a:cs typeface="Calibri"/>
              </a:rPr>
              <a:t>peripheral </a:t>
            </a:r>
            <a:r>
              <a:rPr sz="2400" spc="-5" dirty="0">
                <a:latin typeface="Calibri"/>
                <a:cs typeface="Calibri"/>
              </a:rPr>
              <a:t>or </a:t>
            </a:r>
            <a:r>
              <a:rPr sz="2400" spc="-10" dirty="0">
                <a:latin typeface="Calibri"/>
                <a:cs typeface="Calibri"/>
              </a:rPr>
              <a:t>facial </a:t>
            </a:r>
            <a:r>
              <a:rPr sz="2400" spc="-5" dirty="0">
                <a:latin typeface="Calibri"/>
                <a:cs typeface="Calibri"/>
              </a:rPr>
              <a:t> </a:t>
            </a:r>
            <a:r>
              <a:rPr sz="2400" dirty="0">
                <a:latin typeface="Calibri"/>
                <a:cs typeface="Calibri"/>
              </a:rPr>
              <a:t>edema in </a:t>
            </a:r>
            <a:r>
              <a:rPr sz="2400" spc="-10" dirty="0">
                <a:latin typeface="Calibri"/>
                <a:cs typeface="Calibri"/>
              </a:rPr>
              <a:t>more </a:t>
            </a:r>
            <a:r>
              <a:rPr sz="2400" dirty="0">
                <a:latin typeface="Calibri"/>
                <a:cs typeface="Calibri"/>
              </a:rPr>
              <a:t>than </a:t>
            </a:r>
            <a:r>
              <a:rPr sz="2400" spc="-5" dirty="0">
                <a:latin typeface="Calibri"/>
                <a:cs typeface="Calibri"/>
              </a:rPr>
              <a:t>50 </a:t>
            </a:r>
            <a:r>
              <a:rPr sz="2400" dirty="0">
                <a:latin typeface="Calibri"/>
                <a:cs typeface="Calibri"/>
              </a:rPr>
              <a:t>% </a:t>
            </a:r>
            <a:r>
              <a:rPr sz="2400" spc="-5" dirty="0">
                <a:latin typeface="Calibri"/>
                <a:cs typeface="Calibri"/>
              </a:rPr>
              <a:t>of pregnancies, </a:t>
            </a:r>
            <a:r>
              <a:rPr sz="2400" b="1" i="1" spc="-5" dirty="0">
                <a:solidFill>
                  <a:srgbClr val="006FC0"/>
                </a:solidFill>
                <a:latin typeface="Calibri"/>
                <a:cs typeface="Calibri"/>
              </a:rPr>
              <a:t>edema </a:t>
            </a:r>
            <a:r>
              <a:rPr sz="2400" b="1" i="1" dirty="0">
                <a:solidFill>
                  <a:srgbClr val="006FC0"/>
                </a:solidFill>
                <a:latin typeface="Calibri"/>
                <a:cs typeface="Calibri"/>
              </a:rPr>
              <a:t>is </a:t>
            </a:r>
            <a:r>
              <a:rPr sz="2400" b="1" i="1" spc="-10" dirty="0">
                <a:solidFill>
                  <a:srgbClr val="006FC0"/>
                </a:solidFill>
                <a:latin typeface="Calibri"/>
                <a:cs typeface="Calibri"/>
              </a:rPr>
              <a:t>often </a:t>
            </a:r>
            <a:r>
              <a:rPr sz="2400" b="1" i="1" spc="-5" dirty="0">
                <a:solidFill>
                  <a:srgbClr val="006FC0"/>
                </a:solidFill>
                <a:latin typeface="Calibri"/>
                <a:cs typeface="Calibri"/>
              </a:rPr>
              <a:t> </a:t>
            </a:r>
            <a:r>
              <a:rPr sz="2400" b="1" i="1" spc="-10" dirty="0">
                <a:solidFill>
                  <a:srgbClr val="006FC0"/>
                </a:solidFill>
                <a:latin typeface="Calibri"/>
                <a:cs typeface="Calibri"/>
              </a:rPr>
              <a:t>nonpitting</a:t>
            </a:r>
            <a:r>
              <a:rPr sz="2400" spc="-10" dirty="0">
                <a:latin typeface="Calibri"/>
                <a:cs typeface="Calibri"/>
              </a:rPr>
              <a:t>.</a:t>
            </a:r>
            <a:endParaRPr sz="2400">
              <a:latin typeface="Calibri"/>
              <a:cs typeface="Calibri"/>
            </a:endParaRPr>
          </a:p>
          <a:p>
            <a:pPr marL="241300" marR="5080" indent="-228600">
              <a:lnSpc>
                <a:spcPts val="2590"/>
              </a:lnSpc>
              <a:spcBef>
                <a:spcPts val="1040"/>
              </a:spcBef>
              <a:buFont typeface="Arial MT"/>
              <a:buChar char="•"/>
              <a:tabLst>
                <a:tab pos="309245" algn="l"/>
                <a:tab pos="309880" algn="l"/>
                <a:tab pos="2670175" algn="l"/>
              </a:tabLst>
            </a:pPr>
            <a:r>
              <a:rPr dirty="0"/>
              <a:t>	</a:t>
            </a:r>
            <a:r>
              <a:rPr sz="2400" b="1" spc="-5" dirty="0">
                <a:latin typeface="Calibri"/>
                <a:cs typeface="Calibri"/>
              </a:rPr>
              <a:t>Capillary</a:t>
            </a:r>
            <a:r>
              <a:rPr sz="2400" b="1" spc="35" dirty="0">
                <a:latin typeface="Calibri"/>
                <a:cs typeface="Calibri"/>
              </a:rPr>
              <a:t> </a:t>
            </a:r>
            <a:r>
              <a:rPr sz="2400" b="1" spc="-10" dirty="0">
                <a:latin typeface="Calibri"/>
                <a:cs typeface="Calibri"/>
              </a:rPr>
              <a:t>fragility:	</a:t>
            </a:r>
            <a:r>
              <a:rPr sz="2400" spc="-5" dirty="0">
                <a:latin typeface="Calibri"/>
                <a:cs typeface="Calibri"/>
              </a:rPr>
              <a:t>leading</a:t>
            </a:r>
            <a:r>
              <a:rPr sz="2400" spc="75" dirty="0">
                <a:latin typeface="Calibri"/>
                <a:cs typeface="Calibri"/>
              </a:rPr>
              <a:t> </a:t>
            </a:r>
            <a:r>
              <a:rPr sz="2400" spc="-15" dirty="0">
                <a:latin typeface="Calibri"/>
                <a:cs typeface="Calibri"/>
              </a:rPr>
              <a:t>to</a:t>
            </a:r>
            <a:r>
              <a:rPr sz="2400" spc="80" dirty="0">
                <a:latin typeface="Calibri"/>
                <a:cs typeface="Calibri"/>
              </a:rPr>
              <a:t> </a:t>
            </a:r>
            <a:r>
              <a:rPr sz="2400" spc="-10" dirty="0">
                <a:latin typeface="Calibri"/>
                <a:cs typeface="Calibri"/>
              </a:rPr>
              <a:t>purpura</a:t>
            </a:r>
            <a:r>
              <a:rPr sz="2400" spc="80" dirty="0">
                <a:latin typeface="Calibri"/>
                <a:cs typeface="Calibri"/>
              </a:rPr>
              <a:t> </a:t>
            </a:r>
            <a:r>
              <a:rPr sz="2400" dirty="0">
                <a:latin typeface="Calibri"/>
                <a:cs typeface="Calibri"/>
              </a:rPr>
              <a:t>and</a:t>
            </a:r>
            <a:r>
              <a:rPr sz="2400" spc="75" dirty="0">
                <a:latin typeface="Calibri"/>
                <a:cs typeface="Calibri"/>
              </a:rPr>
              <a:t> </a:t>
            </a:r>
            <a:r>
              <a:rPr sz="2400" spc="-10" dirty="0">
                <a:latin typeface="Calibri"/>
                <a:cs typeface="Calibri"/>
              </a:rPr>
              <a:t>pigmented</a:t>
            </a:r>
            <a:r>
              <a:rPr sz="2400" spc="75" dirty="0">
                <a:latin typeface="Calibri"/>
                <a:cs typeface="Calibri"/>
              </a:rPr>
              <a:t> </a:t>
            </a:r>
            <a:r>
              <a:rPr sz="2400" spc="-10" dirty="0">
                <a:latin typeface="Calibri"/>
                <a:cs typeface="Calibri"/>
              </a:rPr>
              <a:t>purpura</a:t>
            </a:r>
            <a:r>
              <a:rPr sz="2400" spc="80" dirty="0">
                <a:latin typeface="Calibri"/>
                <a:cs typeface="Calibri"/>
              </a:rPr>
              <a:t> </a:t>
            </a:r>
            <a:r>
              <a:rPr sz="2400" spc="-15" dirty="0">
                <a:latin typeface="Calibri"/>
                <a:cs typeface="Calibri"/>
              </a:rPr>
              <a:t>from </a:t>
            </a:r>
            <a:r>
              <a:rPr sz="2400" spc="-10" dirty="0">
                <a:latin typeface="Calibri"/>
                <a:cs typeface="Calibri"/>
              </a:rPr>
              <a:t> </a:t>
            </a:r>
            <a:r>
              <a:rPr sz="2400" spc="-15" dirty="0">
                <a:latin typeface="Calibri"/>
                <a:cs typeface="Calibri"/>
              </a:rPr>
              <a:t>extravasation </a:t>
            </a:r>
            <a:r>
              <a:rPr sz="2400" spc="-5" dirty="0">
                <a:latin typeface="Calibri"/>
                <a:cs typeface="Calibri"/>
              </a:rPr>
              <a:t>of </a:t>
            </a:r>
            <a:r>
              <a:rPr sz="2400" spc="-15" dirty="0">
                <a:latin typeface="Calibri"/>
                <a:cs typeface="Calibri"/>
              </a:rPr>
              <a:t>red </a:t>
            </a:r>
            <a:r>
              <a:rPr sz="2400" spc="-5" dirty="0">
                <a:latin typeface="Calibri"/>
                <a:cs typeface="Calibri"/>
              </a:rPr>
              <a:t>blood </a:t>
            </a:r>
            <a:r>
              <a:rPr sz="2400" dirty="0">
                <a:latin typeface="Calibri"/>
                <a:cs typeface="Calibri"/>
              </a:rPr>
              <a:t>cells. </a:t>
            </a:r>
            <a:r>
              <a:rPr sz="2400" spc="-5" dirty="0">
                <a:latin typeface="Calibri"/>
                <a:cs typeface="Calibri"/>
              </a:rPr>
              <a:t>The </a:t>
            </a:r>
            <a:r>
              <a:rPr sz="2400" dirty="0">
                <a:latin typeface="Calibri"/>
                <a:cs typeface="Calibri"/>
              </a:rPr>
              <a:t>lesions </a:t>
            </a:r>
            <a:r>
              <a:rPr sz="2400" spc="-15" dirty="0">
                <a:latin typeface="Calibri"/>
                <a:cs typeface="Calibri"/>
              </a:rPr>
              <a:t>are </a:t>
            </a:r>
            <a:r>
              <a:rPr sz="2400" spc="-5" dirty="0">
                <a:latin typeface="Calibri"/>
                <a:cs typeface="Calibri"/>
              </a:rPr>
              <a:t>purple </a:t>
            </a:r>
            <a:r>
              <a:rPr sz="2400" dirty="0">
                <a:latin typeface="Calibri"/>
                <a:cs typeface="Calibri"/>
              </a:rPr>
              <a:t> </a:t>
            </a:r>
            <a:r>
              <a:rPr sz="2400" i="1" spc="-5" dirty="0">
                <a:latin typeface="Calibri"/>
                <a:cs typeface="Calibri"/>
              </a:rPr>
              <a:t>non-blanchable,</a:t>
            </a:r>
            <a:r>
              <a:rPr sz="2400" i="1" spc="10" dirty="0">
                <a:latin typeface="Calibri"/>
                <a:cs typeface="Calibri"/>
              </a:rPr>
              <a:t> </a:t>
            </a:r>
            <a:r>
              <a:rPr sz="2400" i="1" spc="-5" dirty="0">
                <a:latin typeface="Calibri"/>
                <a:cs typeface="Calibri"/>
              </a:rPr>
              <a:t>non-palpable</a:t>
            </a:r>
            <a:r>
              <a:rPr sz="2400" i="1" spc="25" dirty="0">
                <a:latin typeface="Calibri"/>
                <a:cs typeface="Calibri"/>
              </a:rPr>
              <a:t> </a:t>
            </a:r>
            <a:r>
              <a:rPr sz="2400" spc="-5" dirty="0">
                <a:latin typeface="Calibri"/>
                <a:cs typeface="Calibri"/>
              </a:rPr>
              <a:t>macules</a:t>
            </a:r>
            <a:r>
              <a:rPr sz="2400" spc="-15" dirty="0">
                <a:latin typeface="Calibri"/>
                <a:cs typeface="Calibri"/>
              </a:rPr>
              <a:t> </a:t>
            </a:r>
            <a:r>
              <a:rPr sz="2400" spc="-5" dirty="0">
                <a:latin typeface="Calibri"/>
                <a:cs typeface="Calibri"/>
              </a:rPr>
              <a:t>on</a:t>
            </a:r>
            <a:r>
              <a:rPr sz="2400" spc="-10" dirty="0">
                <a:latin typeface="Calibri"/>
                <a:cs typeface="Calibri"/>
              </a:rPr>
              <a:t> </a:t>
            </a:r>
            <a:r>
              <a:rPr sz="2400" dirty="0">
                <a:latin typeface="Calibri"/>
                <a:cs typeface="Calibri"/>
              </a:rPr>
              <a:t>the</a:t>
            </a:r>
            <a:r>
              <a:rPr sz="2400" spc="-10" dirty="0">
                <a:latin typeface="Calibri"/>
                <a:cs typeface="Calibri"/>
              </a:rPr>
              <a:t> </a:t>
            </a:r>
            <a:r>
              <a:rPr sz="2400" dirty="0">
                <a:latin typeface="Calibri"/>
                <a:cs typeface="Calibri"/>
              </a:rPr>
              <a:t>legs</a:t>
            </a:r>
            <a:endParaRPr sz="2400">
              <a:latin typeface="Calibri"/>
              <a:cs typeface="Calibri"/>
            </a:endParaRPr>
          </a:p>
        </p:txBody>
      </p:sp>
      <p:pic>
        <p:nvPicPr>
          <p:cNvPr id="4" name="object 4"/>
          <p:cNvPicPr/>
          <p:nvPr/>
        </p:nvPicPr>
        <p:blipFill>
          <a:blip r:embed="rId2" cstate="print"/>
          <a:stretch>
            <a:fillRect/>
          </a:stretch>
        </p:blipFill>
        <p:spPr>
          <a:xfrm>
            <a:off x="8612123" y="2157983"/>
            <a:ext cx="3343655" cy="3221736"/>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12242" y="0"/>
            <a:ext cx="11660505" cy="6613525"/>
          </a:xfrm>
          <a:prstGeom prst="rect">
            <a:avLst/>
          </a:prstGeom>
        </p:spPr>
        <p:txBody>
          <a:bodyPr vert="horz" wrap="square" lIns="0" tIns="210820" rIns="0" bIns="0" rtlCol="0">
            <a:spAutoFit/>
          </a:bodyPr>
          <a:lstStyle/>
          <a:p>
            <a:pPr marL="465455" indent="-453390">
              <a:lnSpc>
                <a:spcPct val="100000"/>
              </a:lnSpc>
              <a:spcBef>
                <a:spcPts val="1660"/>
              </a:spcBef>
              <a:buClr>
                <a:srgbClr val="FF0000"/>
              </a:buClr>
              <a:buSzPct val="97500"/>
              <a:buFont typeface="Wingdings"/>
              <a:buChar char=""/>
              <a:tabLst>
                <a:tab pos="466090" algn="l"/>
              </a:tabLst>
            </a:pPr>
            <a:r>
              <a:rPr sz="4000" b="1" spc="-65" dirty="0">
                <a:solidFill>
                  <a:srgbClr val="FF0000"/>
                </a:solidFill>
                <a:latin typeface="Calibri"/>
                <a:cs typeface="Calibri"/>
              </a:rPr>
              <a:t>Tattoos</a:t>
            </a:r>
            <a:r>
              <a:rPr sz="4000" b="1" spc="-35" dirty="0">
                <a:solidFill>
                  <a:srgbClr val="FF0000"/>
                </a:solidFill>
                <a:latin typeface="Calibri"/>
                <a:cs typeface="Calibri"/>
              </a:rPr>
              <a:t> </a:t>
            </a:r>
            <a:r>
              <a:rPr sz="4000" b="1" spc="-5" dirty="0">
                <a:solidFill>
                  <a:srgbClr val="FF0000"/>
                </a:solidFill>
                <a:latin typeface="Calibri"/>
                <a:cs typeface="Calibri"/>
              </a:rPr>
              <a:t>and</a:t>
            </a:r>
            <a:r>
              <a:rPr sz="4000" b="1" spc="-45" dirty="0">
                <a:solidFill>
                  <a:srgbClr val="FF0000"/>
                </a:solidFill>
                <a:latin typeface="Calibri"/>
                <a:cs typeface="Calibri"/>
              </a:rPr>
              <a:t> </a:t>
            </a:r>
            <a:r>
              <a:rPr sz="4000" b="1" spc="-10" dirty="0">
                <a:solidFill>
                  <a:srgbClr val="FF0000"/>
                </a:solidFill>
                <a:latin typeface="Calibri"/>
                <a:cs typeface="Calibri"/>
              </a:rPr>
              <a:t>piercing</a:t>
            </a:r>
            <a:endParaRPr sz="4000">
              <a:latin typeface="Calibri"/>
              <a:cs typeface="Calibri"/>
            </a:endParaRPr>
          </a:p>
          <a:p>
            <a:pPr marL="241300" marR="33020" indent="-228600">
              <a:lnSpc>
                <a:spcPts val="2380"/>
              </a:lnSpc>
              <a:spcBef>
                <a:spcPts val="1150"/>
              </a:spcBef>
              <a:buFont typeface="Arial MT"/>
              <a:buChar char="•"/>
              <a:tabLst>
                <a:tab pos="240665" algn="l"/>
                <a:tab pos="241300" algn="l"/>
              </a:tabLst>
            </a:pPr>
            <a:r>
              <a:rPr sz="2200" spc="-10" dirty="0">
                <a:latin typeface="Calibri"/>
                <a:cs typeface="Calibri"/>
              </a:rPr>
              <a:t>Pregnant</a:t>
            </a:r>
            <a:r>
              <a:rPr sz="2200" dirty="0">
                <a:latin typeface="Calibri"/>
                <a:cs typeface="Calibri"/>
              </a:rPr>
              <a:t> </a:t>
            </a:r>
            <a:r>
              <a:rPr sz="2200" spc="-5" dirty="0">
                <a:latin typeface="Calibri"/>
                <a:cs typeface="Calibri"/>
              </a:rPr>
              <a:t>people</a:t>
            </a:r>
            <a:r>
              <a:rPr sz="2200" spc="15" dirty="0">
                <a:latin typeface="Calibri"/>
                <a:cs typeface="Calibri"/>
              </a:rPr>
              <a:t> </a:t>
            </a:r>
            <a:r>
              <a:rPr sz="2200" spc="-5" dirty="0">
                <a:solidFill>
                  <a:srgbClr val="006FC0"/>
                </a:solidFill>
                <a:latin typeface="Calibri"/>
                <a:cs typeface="Calibri"/>
              </a:rPr>
              <a:t>should</a:t>
            </a:r>
            <a:r>
              <a:rPr sz="2200" spc="-20" dirty="0">
                <a:solidFill>
                  <a:srgbClr val="006FC0"/>
                </a:solidFill>
                <a:latin typeface="Calibri"/>
                <a:cs typeface="Calibri"/>
              </a:rPr>
              <a:t> </a:t>
            </a:r>
            <a:r>
              <a:rPr sz="2200" spc="-15" dirty="0">
                <a:solidFill>
                  <a:srgbClr val="006FC0"/>
                </a:solidFill>
                <a:latin typeface="Calibri"/>
                <a:cs typeface="Calibri"/>
              </a:rPr>
              <a:t>avoid</a:t>
            </a:r>
            <a:r>
              <a:rPr sz="2200" spc="5" dirty="0">
                <a:solidFill>
                  <a:srgbClr val="006FC0"/>
                </a:solidFill>
                <a:latin typeface="Calibri"/>
                <a:cs typeface="Calibri"/>
              </a:rPr>
              <a:t> </a:t>
            </a:r>
            <a:r>
              <a:rPr sz="2200" spc="-15" dirty="0">
                <a:latin typeface="Calibri"/>
                <a:cs typeface="Calibri"/>
              </a:rPr>
              <a:t>getting</a:t>
            </a:r>
            <a:r>
              <a:rPr sz="2200" spc="25" dirty="0">
                <a:latin typeface="Calibri"/>
                <a:cs typeface="Calibri"/>
              </a:rPr>
              <a:t> </a:t>
            </a:r>
            <a:r>
              <a:rPr sz="2200" spc="-5" dirty="0">
                <a:latin typeface="Calibri"/>
                <a:cs typeface="Calibri"/>
              </a:rPr>
              <a:t>a</a:t>
            </a:r>
            <a:r>
              <a:rPr sz="2200" dirty="0">
                <a:latin typeface="Calibri"/>
                <a:cs typeface="Calibri"/>
              </a:rPr>
              <a:t> </a:t>
            </a:r>
            <a:r>
              <a:rPr sz="2200" spc="-25" dirty="0">
                <a:latin typeface="Calibri"/>
                <a:cs typeface="Calibri"/>
              </a:rPr>
              <a:t>tattoo</a:t>
            </a:r>
            <a:r>
              <a:rPr sz="2200" spc="30" dirty="0">
                <a:latin typeface="Calibri"/>
                <a:cs typeface="Calibri"/>
              </a:rPr>
              <a:t> </a:t>
            </a:r>
            <a:r>
              <a:rPr sz="2200" spc="-10" dirty="0">
                <a:latin typeface="Calibri"/>
                <a:cs typeface="Calibri"/>
              </a:rPr>
              <a:t>during pregnancy</a:t>
            </a:r>
            <a:r>
              <a:rPr sz="2200" dirty="0">
                <a:latin typeface="Calibri"/>
                <a:cs typeface="Calibri"/>
              </a:rPr>
              <a:t> </a:t>
            </a:r>
            <a:r>
              <a:rPr sz="2200" spc="-10" dirty="0">
                <a:latin typeface="Calibri"/>
                <a:cs typeface="Calibri"/>
              </a:rPr>
              <a:t>but</a:t>
            </a:r>
            <a:r>
              <a:rPr sz="2200" spc="5" dirty="0">
                <a:latin typeface="Calibri"/>
                <a:cs typeface="Calibri"/>
              </a:rPr>
              <a:t> </a:t>
            </a:r>
            <a:r>
              <a:rPr sz="2200" spc="-15" dirty="0">
                <a:latin typeface="Calibri"/>
                <a:cs typeface="Calibri"/>
              </a:rPr>
              <a:t>can</a:t>
            </a:r>
            <a:r>
              <a:rPr sz="2200" spc="10" dirty="0">
                <a:latin typeface="Calibri"/>
                <a:cs typeface="Calibri"/>
              </a:rPr>
              <a:t> </a:t>
            </a:r>
            <a:r>
              <a:rPr sz="2200" spc="-5" dirty="0">
                <a:latin typeface="Calibri"/>
                <a:cs typeface="Calibri"/>
              </a:rPr>
              <a:t>be</a:t>
            </a:r>
            <a:r>
              <a:rPr sz="2200" spc="5" dirty="0">
                <a:latin typeface="Calibri"/>
                <a:cs typeface="Calibri"/>
              </a:rPr>
              <a:t> </a:t>
            </a:r>
            <a:r>
              <a:rPr sz="2200" spc="-10" dirty="0">
                <a:latin typeface="Calibri"/>
                <a:cs typeface="Calibri"/>
              </a:rPr>
              <a:t>reassured</a:t>
            </a:r>
            <a:r>
              <a:rPr sz="2200" spc="-15" dirty="0">
                <a:latin typeface="Calibri"/>
                <a:cs typeface="Calibri"/>
              </a:rPr>
              <a:t> </a:t>
            </a:r>
            <a:r>
              <a:rPr sz="2200" spc="-5" dirty="0">
                <a:latin typeface="Calibri"/>
                <a:cs typeface="Calibri"/>
              </a:rPr>
              <a:t>of</a:t>
            </a:r>
            <a:r>
              <a:rPr sz="2200" spc="15" dirty="0">
                <a:latin typeface="Calibri"/>
                <a:cs typeface="Calibri"/>
              </a:rPr>
              <a:t> </a:t>
            </a:r>
            <a:r>
              <a:rPr sz="2200" spc="-5" dirty="0">
                <a:latin typeface="Calibri"/>
                <a:cs typeface="Calibri"/>
              </a:rPr>
              <a:t>the</a:t>
            </a:r>
            <a:r>
              <a:rPr sz="2200" spc="5" dirty="0">
                <a:latin typeface="Calibri"/>
                <a:cs typeface="Calibri"/>
              </a:rPr>
              <a:t> </a:t>
            </a:r>
            <a:r>
              <a:rPr sz="2200" spc="-10" dirty="0">
                <a:latin typeface="Calibri"/>
                <a:cs typeface="Calibri"/>
              </a:rPr>
              <a:t>absence </a:t>
            </a:r>
            <a:r>
              <a:rPr sz="2200" spc="-484" dirty="0">
                <a:latin typeface="Calibri"/>
                <a:cs typeface="Calibri"/>
              </a:rPr>
              <a:t> </a:t>
            </a:r>
            <a:r>
              <a:rPr sz="2200" spc="-5" dirty="0">
                <a:latin typeface="Calibri"/>
                <a:cs typeface="Calibri"/>
              </a:rPr>
              <a:t>of</a:t>
            </a:r>
            <a:r>
              <a:rPr sz="2200" spc="10" dirty="0">
                <a:latin typeface="Calibri"/>
                <a:cs typeface="Calibri"/>
              </a:rPr>
              <a:t> </a:t>
            </a:r>
            <a:r>
              <a:rPr sz="2200" spc="-20" dirty="0">
                <a:latin typeface="Calibri"/>
                <a:cs typeface="Calibri"/>
              </a:rPr>
              <a:t>proven</a:t>
            </a:r>
            <a:r>
              <a:rPr sz="2200" dirty="0">
                <a:latin typeface="Calibri"/>
                <a:cs typeface="Calibri"/>
              </a:rPr>
              <a:t> </a:t>
            </a:r>
            <a:r>
              <a:rPr sz="2200" spc="-10" dirty="0">
                <a:latin typeface="Calibri"/>
                <a:cs typeface="Calibri"/>
              </a:rPr>
              <a:t>pregnancy</a:t>
            </a:r>
            <a:r>
              <a:rPr sz="2200" spc="-5" dirty="0">
                <a:latin typeface="Calibri"/>
                <a:cs typeface="Calibri"/>
              </a:rPr>
              <a:t> </a:t>
            </a:r>
            <a:r>
              <a:rPr sz="2200" spc="-10" dirty="0">
                <a:latin typeface="Calibri"/>
                <a:cs typeface="Calibri"/>
              </a:rPr>
              <a:t>risks</a:t>
            </a:r>
            <a:r>
              <a:rPr sz="2200" spc="10" dirty="0">
                <a:latin typeface="Calibri"/>
                <a:cs typeface="Calibri"/>
              </a:rPr>
              <a:t> </a:t>
            </a:r>
            <a:r>
              <a:rPr sz="2200" spc="-5" dirty="0">
                <a:latin typeface="Calibri"/>
                <a:cs typeface="Calibri"/>
              </a:rPr>
              <a:t>if</a:t>
            </a:r>
            <a:r>
              <a:rPr sz="2200" spc="10" dirty="0">
                <a:latin typeface="Calibri"/>
                <a:cs typeface="Calibri"/>
              </a:rPr>
              <a:t> </a:t>
            </a:r>
            <a:r>
              <a:rPr sz="2200" spc="-10" dirty="0">
                <a:latin typeface="Calibri"/>
                <a:cs typeface="Calibri"/>
              </a:rPr>
              <a:t>the</a:t>
            </a:r>
            <a:r>
              <a:rPr sz="2200" spc="20" dirty="0">
                <a:latin typeface="Calibri"/>
                <a:cs typeface="Calibri"/>
              </a:rPr>
              <a:t> </a:t>
            </a:r>
            <a:r>
              <a:rPr sz="2200" spc="-15" dirty="0">
                <a:latin typeface="Calibri"/>
                <a:cs typeface="Calibri"/>
              </a:rPr>
              <a:t>procedure</a:t>
            </a:r>
            <a:r>
              <a:rPr sz="2200" spc="5" dirty="0">
                <a:latin typeface="Calibri"/>
                <a:cs typeface="Calibri"/>
              </a:rPr>
              <a:t> </a:t>
            </a:r>
            <a:r>
              <a:rPr sz="2200" spc="-10" dirty="0">
                <a:latin typeface="Calibri"/>
                <a:cs typeface="Calibri"/>
              </a:rPr>
              <a:t>is</a:t>
            </a:r>
            <a:r>
              <a:rPr sz="2200" spc="5" dirty="0">
                <a:latin typeface="Calibri"/>
                <a:cs typeface="Calibri"/>
              </a:rPr>
              <a:t> </a:t>
            </a:r>
            <a:r>
              <a:rPr sz="2200" spc="-10" dirty="0">
                <a:latin typeface="Calibri"/>
                <a:cs typeface="Calibri"/>
              </a:rPr>
              <a:t>performed</a:t>
            </a:r>
            <a:r>
              <a:rPr sz="2200" spc="15" dirty="0">
                <a:latin typeface="Calibri"/>
                <a:cs typeface="Calibri"/>
              </a:rPr>
              <a:t> </a:t>
            </a:r>
            <a:r>
              <a:rPr sz="2200" spc="-25" dirty="0">
                <a:latin typeface="Calibri"/>
                <a:cs typeface="Calibri"/>
              </a:rPr>
              <a:t>before</a:t>
            </a:r>
            <a:r>
              <a:rPr sz="2200" spc="25" dirty="0">
                <a:latin typeface="Calibri"/>
                <a:cs typeface="Calibri"/>
              </a:rPr>
              <a:t> </a:t>
            </a:r>
            <a:r>
              <a:rPr sz="2200" spc="-10" dirty="0">
                <a:latin typeface="Calibri"/>
                <a:cs typeface="Calibri"/>
              </a:rPr>
              <a:t>they</a:t>
            </a:r>
            <a:r>
              <a:rPr sz="2200" spc="10" dirty="0">
                <a:latin typeface="Calibri"/>
                <a:cs typeface="Calibri"/>
              </a:rPr>
              <a:t> </a:t>
            </a:r>
            <a:r>
              <a:rPr sz="2200" spc="-10" dirty="0">
                <a:latin typeface="Calibri"/>
                <a:cs typeface="Calibri"/>
              </a:rPr>
              <a:t>are</a:t>
            </a:r>
            <a:r>
              <a:rPr sz="2200" spc="10" dirty="0">
                <a:latin typeface="Calibri"/>
                <a:cs typeface="Calibri"/>
              </a:rPr>
              <a:t> </a:t>
            </a:r>
            <a:r>
              <a:rPr sz="2200" spc="-15" dirty="0">
                <a:latin typeface="Calibri"/>
                <a:cs typeface="Calibri"/>
              </a:rPr>
              <a:t>aware</a:t>
            </a:r>
            <a:r>
              <a:rPr sz="2200" spc="5" dirty="0">
                <a:latin typeface="Calibri"/>
                <a:cs typeface="Calibri"/>
              </a:rPr>
              <a:t> </a:t>
            </a:r>
            <a:r>
              <a:rPr sz="2200" spc="-5" dirty="0">
                <a:latin typeface="Calibri"/>
                <a:cs typeface="Calibri"/>
              </a:rPr>
              <a:t>of</a:t>
            </a:r>
            <a:r>
              <a:rPr sz="2200" spc="15" dirty="0">
                <a:latin typeface="Calibri"/>
                <a:cs typeface="Calibri"/>
              </a:rPr>
              <a:t> </a:t>
            </a:r>
            <a:r>
              <a:rPr sz="2200" spc="-5" dirty="0">
                <a:latin typeface="Calibri"/>
                <a:cs typeface="Calibri"/>
              </a:rPr>
              <a:t>their</a:t>
            </a:r>
            <a:r>
              <a:rPr sz="2200" spc="5" dirty="0">
                <a:latin typeface="Calibri"/>
                <a:cs typeface="Calibri"/>
              </a:rPr>
              <a:t> </a:t>
            </a:r>
            <a:r>
              <a:rPr sz="2200" spc="-10" dirty="0">
                <a:latin typeface="Calibri"/>
                <a:cs typeface="Calibri"/>
              </a:rPr>
              <a:t>pregnancy</a:t>
            </a:r>
            <a:endParaRPr sz="2200">
              <a:latin typeface="Calibri"/>
              <a:cs typeface="Calibri"/>
            </a:endParaRPr>
          </a:p>
          <a:p>
            <a:pPr marL="241300" marR="343535" indent="-228600">
              <a:lnSpc>
                <a:spcPts val="2380"/>
              </a:lnSpc>
              <a:spcBef>
                <a:spcPts val="990"/>
              </a:spcBef>
              <a:buFont typeface="Arial MT"/>
              <a:buChar char="•"/>
              <a:tabLst>
                <a:tab pos="240665" algn="l"/>
                <a:tab pos="241300" algn="l"/>
              </a:tabLst>
            </a:pPr>
            <a:r>
              <a:rPr sz="2200" spc="-5" dirty="0">
                <a:latin typeface="Calibri"/>
                <a:cs typeface="Calibri"/>
              </a:rPr>
              <a:t>Although</a:t>
            </a:r>
            <a:r>
              <a:rPr sz="2200" spc="5" dirty="0">
                <a:latin typeface="Calibri"/>
                <a:cs typeface="Calibri"/>
              </a:rPr>
              <a:t> </a:t>
            </a:r>
            <a:r>
              <a:rPr sz="2200" spc="-10" dirty="0">
                <a:latin typeface="Calibri"/>
                <a:cs typeface="Calibri"/>
              </a:rPr>
              <a:t>there</a:t>
            </a:r>
            <a:r>
              <a:rPr sz="2200" spc="10" dirty="0">
                <a:latin typeface="Calibri"/>
                <a:cs typeface="Calibri"/>
              </a:rPr>
              <a:t> </a:t>
            </a:r>
            <a:r>
              <a:rPr sz="2200" spc="-10" dirty="0">
                <a:latin typeface="Calibri"/>
                <a:cs typeface="Calibri"/>
              </a:rPr>
              <a:t>are</a:t>
            </a:r>
            <a:r>
              <a:rPr sz="2200" spc="10" dirty="0">
                <a:latin typeface="Calibri"/>
                <a:cs typeface="Calibri"/>
              </a:rPr>
              <a:t> </a:t>
            </a:r>
            <a:r>
              <a:rPr sz="2200" spc="-10" dirty="0">
                <a:latin typeface="Calibri"/>
                <a:cs typeface="Calibri"/>
              </a:rPr>
              <a:t>no</a:t>
            </a:r>
            <a:r>
              <a:rPr sz="2200" spc="15" dirty="0">
                <a:latin typeface="Calibri"/>
                <a:cs typeface="Calibri"/>
              </a:rPr>
              <a:t> </a:t>
            </a:r>
            <a:r>
              <a:rPr sz="2200" spc="-10" dirty="0">
                <a:latin typeface="Calibri"/>
                <a:cs typeface="Calibri"/>
              </a:rPr>
              <a:t>reports</a:t>
            </a:r>
            <a:r>
              <a:rPr sz="2200" spc="10" dirty="0">
                <a:latin typeface="Calibri"/>
                <a:cs typeface="Calibri"/>
              </a:rPr>
              <a:t> </a:t>
            </a:r>
            <a:r>
              <a:rPr sz="2200" spc="-5" dirty="0">
                <a:latin typeface="Calibri"/>
                <a:cs typeface="Calibri"/>
              </a:rPr>
              <a:t>of</a:t>
            </a:r>
            <a:r>
              <a:rPr sz="2200" spc="5" dirty="0">
                <a:latin typeface="Calibri"/>
                <a:cs typeface="Calibri"/>
              </a:rPr>
              <a:t> </a:t>
            </a:r>
            <a:r>
              <a:rPr sz="2200" spc="-15" dirty="0">
                <a:latin typeface="Calibri"/>
                <a:cs typeface="Calibri"/>
              </a:rPr>
              <a:t>adverse</a:t>
            </a:r>
            <a:r>
              <a:rPr sz="2200" spc="15" dirty="0">
                <a:latin typeface="Calibri"/>
                <a:cs typeface="Calibri"/>
              </a:rPr>
              <a:t> </a:t>
            </a:r>
            <a:r>
              <a:rPr sz="2200" spc="-10" dirty="0">
                <a:latin typeface="Calibri"/>
                <a:cs typeface="Calibri"/>
              </a:rPr>
              <a:t>pregnancy</a:t>
            </a:r>
            <a:r>
              <a:rPr sz="2200" dirty="0">
                <a:latin typeface="Calibri"/>
                <a:cs typeface="Calibri"/>
              </a:rPr>
              <a:t> </a:t>
            </a:r>
            <a:r>
              <a:rPr sz="2200" spc="-10" dirty="0">
                <a:latin typeface="Calibri"/>
                <a:cs typeface="Calibri"/>
              </a:rPr>
              <a:t>outcomes,</a:t>
            </a:r>
            <a:r>
              <a:rPr sz="2200" spc="30" dirty="0">
                <a:latin typeface="Calibri"/>
                <a:cs typeface="Calibri"/>
              </a:rPr>
              <a:t> </a:t>
            </a:r>
            <a:r>
              <a:rPr sz="2200" spc="-5" dirty="0">
                <a:latin typeface="Calibri"/>
                <a:cs typeface="Calibri"/>
              </a:rPr>
              <a:t>including</a:t>
            </a:r>
            <a:r>
              <a:rPr sz="2200" dirty="0">
                <a:latin typeface="Calibri"/>
                <a:cs typeface="Calibri"/>
              </a:rPr>
              <a:t> </a:t>
            </a:r>
            <a:r>
              <a:rPr sz="2200" spc="-15" dirty="0">
                <a:latin typeface="Calibri"/>
                <a:cs typeface="Calibri"/>
              </a:rPr>
              <a:t>congenital</a:t>
            </a:r>
            <a:r>
              <a:rPr sz="2200" spc="15" dirty="0">
                <a:latin typeface="Calibri"/>
                <a:cs typeface="Calibri"/>
              </a:rPr>
              <a:t> </a:t>
            </a:r>
            <a:r>
              <a:rPr sz="2200" spc="-5" dirty="0">
                <a:latin typeface="Calibri"/>
                <a:cs typeface="Calibri"/>
              </a:rPr>
              <a:t>anomalies, </a:t>
            </a:r>
            <a:r>
              <a:rPr sz="2200" dirty="0">
                <a:latin typeface="Calibri"/>
                <a:cs typeface="Calibri"/>
              </a:rPr>
              <a:t> </a:t>
            </a:r>
            <a:r>
              <a:rPr sz="2200" spc="-10" dirty="0">
                <a:latin typeface="Calibri"/>
                <a:cs typeface="Calibri"/>
              </a:rPr>
              <a:t>associated</a:t>
            </a:r>
            <a:r>
              <a:rPr sz="2200" spc="-5" dirty="0">
                <a:latin typeface="Calibri"/>
                <a:cs typeface="Calibri"/>
              </a:rPr>
              <a:t> with</a:t>
            </a:r>
            <a:r>
              <a:rPr sz="2200" spc="5" dirty="0">
                <a:latin typeface="Calibri"/>
                <a:cs typeface="Calibri"/>
              </a:rPr>
              <a:t> </a:t>
            </a:r>
            <a:r>
              <a:rPr sz="2200" spc="-15" dirty="0">
                <a:latin typeface="Calibri"/>
                <a:cs typeface="Calibri"/>
              </a:rPr>
              <a:t>tattooing</a:t>
            </a:r>
            <a:r>
              <a:rPr sz="2200" spc="20" dirty="0">
                <a:latin typeface="Calibri"/>
                <a:cs typeface="Calibri"/>
              </a:rPr>
              <a:t> </a:t>
            </a:r>
            <a:r>
              <a:rPr sz="2200" spc="-10" dirty="0">
                <a:latin typeface="Calibri"/>
                <a:cs typeface="Calibri"/>
              </a:rPr>
              <a:t>during</a:t>
            </a:r>
            <a:r>
              <a:rPr sz="2200" spc="-5" dirty="0">
                <a:latin typeface="Calibri"/>
                <a:cs typeface="Calibri"/>
              </a:rPr>
              <a:t> </a:t>
            </a:r>
            <a:r>
              <a:rPr sz="2200" spc="-25" dirty="0">
                <a:latin typeface="Calibri"/>
                <a:cs typeface="Calibri"/>
              </a:rPr>
              <a:t>pregnancy,</a:t>
            </a:r>
            <a:r>
              <a:rPr sz="2200" spc="10" dirty="0">
                <a:latin typeface="Calibri"/>
                <a:cs typeface="Calibri"/>
              </a:rPr>
              <a:t> </a:t>
            </a:r>
            <a:r>
              <a:rPr sz="2200" spc="-20" dirty="0">
                <a:latin typeface="Calibri"/>
                <a:cs typeface="Calibri"/>
              </a:rPr>
              <a:t>safety</a:t>
            </a:r>
            <a:r>
              <a:rPr sz="2200" spc="20" dirty="0">
                <a:latin typeface="Calibri"/>
                <a:cs typeface="Calibri"/>
              </a:rPr>
              <a:t> </a:t>
            </a:r>
            <a:r>
              <a:rPr sz="2200" spc="-10" dirty="0">
                <a:latin typeface="Calibri"/>
                <a:cs typeface="Calibri"/>
              </a:rPr>
              <a:t>cannot</a:t>
            </a:r>
            <a:r>
              <a:rPr sz="2200" spc="5" dirty="0">
                <a:latin typeface="Calibri"/>
                <a:cs typeface="Calibri"/>
              </a:rPr>
              <a:t> </a:t>
            </a:r>
            <a:r>
              <a:rPr sz="2200" spc="-5" dirty="0">
                <a:latin typeface="Calibri"/>
                <a:cs typeface="Calibri"/>
              </a:rPr>
              <a:t>be</a:t>
            </a:r>
            <a:r>
              <a:rPr sz="2200" spc="10" dirty="0">
                <a:latin typeface="Calibri"/>
                <a:cs typeface="Calibri"/>
              </a:rPr>
              <a:t> </a:t>
            </a:r>
            <a:r>
              <a:rPr sz="2200" spc="-15" dirty="0">
                <a:latin typeface="Calibri"/>
                <a:cs typeface="Calibri"/>
              </a:rPr>
              <a:t>inferred</a:t>
            </a:r>
            <a:r>
              <a:rPr sz="2200" spc="10" dirty="0">
                <a:latin typeface="Calibri"/>
                <a:cs typeface="Calibri"/>
              </a:rPr>
              <a:t> </a:t>
            </a:r>
            <a:r>
              <a:rPr sz="2200" spc="-10" dirty="0">
                <a:latin typeface="Calibri"/>
                <a:cs typeface="Calibri"/>
              </a:rPr>
              <a:t>given</a:t>
            </a:r>
            <a:r>
              <a:rPr sz="2200" spc="-5" dirty="0">
                <a:latin typeface="Calibri"/>
                <a:cs typeface="Calibri"/>
              </a:rPr>
              <a:t> the</a:t>
            </a:r>
            <a:r>
              <a:rPr sz="2200" spc="20" dirty="0">
                <a:latin typeface="Calibri"/>
                <a:cs typeface="Calibri"/>
              </a:rPr>
              <a:t> </a:t>
            </a:r>
            <a:r>
              <a:rPr sz="2200" spc="-20" dirty="0">
                <a:latin typeface="Calibri"/>
                <a:cs typeface="Calibri"/>
              </a:rPr>
              <a:t>range</a:t>
            </a:r>
            <a:r>
              <a:rPr sz="2200" spc="10" dirty="0">
                <a:latin typeface="Calibri"/>
                <a:cs typeface="Calibri"/>
              </a:rPr>
              <a:t> </a:t>
            </a:r>
            <a:r>
              <a:rPr sz="2200" dirty="0">
                <a:latin typeface="Calibri"/>
                <a:cs typeface="Calibri"/>
              </a:rPr>
              <a:t>of</a:t>
            </a:r>
            <a:r>
              <a:rPr sz="2200" spc="15" dirty="0">
                <a:latin typeface="Calibri"/>
                <a:cs typeface="Calibri"/>
              </a:rPr>
              <a:t> </a:t>
            </a:r>
            <a:r>
              <a:rPr sz="2200" spc="-10" dirty="0">
                <a:latin typeface="Calibri"/>
                <a:cs typeface="Calibri"/>
              </a:rPr>
              <a:t>pigments </a:t>
            </a:r>
            <a:r>
              <a:rPr sz="2200" spc="-480" dirty="0">
                <a:latin typeface="Calibri"/>
                <a:cs typeface="Calibri"/>
              </a:rPr>
              <a:t> </a:t>
            </a:r>
            <a:r>
              <a:rPr sz="2200" spc="-5" dirty="0">
                <a:latin typeface="Calibri"/>
                <a:cs typeface="Calibri"/>
              </a:rPr>
              <a:t>used,</a:t>
            </a:r>
            <a:r>
              <a:rPr sz="2200" dirty="0">
                <a:latin typeface="Calibri"/>
                <a:cs typeface="Calibri"/>
              </a:rPr>
              <a:t> </a:t>
            </a:r>
            <a:r>
              <a:rPr sz="2200" spc="-5" dirty="0">
                <a:latin typeface="Calibri"/>
                <a:cs typeface="Calibri"/>
              </a:rPr>
              <a:t>dermal </a:t>
            </a:r>
            <a:r>
              <a:rPr sz="2200" spc="-10" dirty="0">
                <a:latin typeface="Calibri"/>
                <a:cs typeface="Calibri"/>
              </a:rPr>
              <a:t>injection</a:t>
            </a:r>
            <a:r>
              <a:rPr sz="2200" spc="10" dirty="0">
                <a:latin typeface="Calibri"/>
                <a:cs typeface="Calibri"/>
              </a:rPr>
              <a:t> </a:t>
            </a:r>
            <a:r>
              <a:rPr sz="2200" spc="-15" dirty="0">
                <a:latin typeface="Calibri"/>
                <a:cs typeface="Calibri"/>
              </a:rPr>
              <a:t>rather</a:t>
            </a:r>
            <a:r>
              <a:rPr sz="2200" dirty="0">
                <a:latin typeface="Calibri"/>
                <a:cs typeface="Calibri"/>
              </a:rPr>
              <a:t> </a:t>
            </a:r>
            <a:r>
              <a:rPr sz="2200" spc="-5" dirty="0">
                <a:latin typeface="Calibri"/>
                <a:cs typeface="Calibri"/>
              </a:rPr>
              <a:t>than</a:t>
            </a:r>
            <a:r>
              <a:rPr sz="2200" dirty="0">
                <a:latin typeface="Calibri"/>
                <a:cs typeface="Calibri"/>
              </a:rPr>
              <a:t> </a:t>
            </a:r>
            <a:r>
              <a:rPr sz="2200" spc="-15" dirty="0">
                <a:latin typeface="Calibri"/>
                <a:cs typeface="Calibri"/>
              </a:rPr>
              <a:t>topical</a:t>
            </a:r>
            <a:r>
              <a:rPr sz="2200" spc="-5" dirty="0">
                <a:latin typeface="Calibri"/>
                <a:cs typeface="Calibri"/>
              </a:rPr>
              <a:t> </a:t>
            </a:r>
            <a:r>
              <a:rPr sz="2200" spc="-10" dirty="0">
                <a:latin typeface="Calibri"/>
                <a:cs typeface="Calibri"/>
              </a:rPr>
              <a:t>application,</a:t>
            </a:r>
            <a:r>
              <a:rPr sz="2200" spc="-5" dirty="0">
                <a:latin typeface="Calibri"/>
                <a:cs typeface="Calibri"/>
              </a:rPr>
              <a:t> and</a:t>
            </a:r>
            <a:r>
              <a:rPr sz="2200" spc="-20" dirty="0">
                <a:latin typeface="Calibri"/>
                <a:cs typeface="Calibri"/>
              </a:rPr>
              <a:t> </a:t>
            </a:r>
            <a:r>
              <a:rPr sz="2200" spc="-5" dirty="0">
                <a:latin typeface="Calibri"/>
                <a:cs typeface="Calibri"/>
              </a:rPr>
              <a:t>lack of</a:t>
            </a:r>
            <a:r>
              <a:rPr sz="2200" spc="5" dirty="0">
                <a:latin typeface="Calibri"/>
                <a:cs typeface="Calibri"/>
              </a:rPr>
              <a:t> </a:t>
            </a:r>
            <a:r>
              <a:rPr sz="2200" spc="-5" dirty="0">
                <a:latin typeface="Calibri"/>
                <a:cs typeface="Calibri"/>
              </a:rPr>
              <a:t>close</a:t>
            </a:r>
            <a:r>
              <a:rPr sz="2200" dirty="0">
                <a:latin typeface="Calibri"/>
                <a:cs typeface="Calibri"/>
              </a:rPr>
              <a:t> </a:t>
            </a:r>
            <a:r>
              <a:rPr sz="2200" spc="-15" dirty="0">
                <a:latin typeface="Calibri"/>
                <a:cs typeface="Calibri"/>
              </a:rPr>
              <a:t>oversight</a:t>
            </a:r>
            <a:endParaRPr sz="2200">
              <a:latin typeface="Calibri"/>
              <a:cs typeface="Calibri"/>
            </a:endParaRPr>
          </a:p>
          <a:p>
            <a:pPr marL="241300" marR="720725" indent="-228600">
              <a:lnSpc>
                <a:spcPts val="2380"/>
              </a:lnSpc>
              <a:spcBef>
                <a:spcPts val="994"/>
              </a:spcBef>
              <a:buFont typeface="Arial MT"/>
              <a:buChar char="•"/>
              <a:tabLst>
                <a:tab pos="240665" algn="l"/>
                <a:tab pos="241300" algn="l"/>
              </a:tabLst>
            </a:pPr>
            <a:r>
              <a:rPr sz="2200" spc="-15" dirty="0">
                <a:latin typeface="Calibri"/>
                <a:cs typeface="Calibri"/>
              </a:rPr>
              <a:t>Infection</a:t>
            </a:r>
            <a:r>
              <a:rPr sz="2200" spc="15" dirty="0">
                <a:latin typeface="Calibri"/>
                <a:cs typeface="Calibri"/>
              </a:rPr>
              <a:t> </a:t>
            </a:r>
            <a:r>
              <a:rPr sz="2200" spc="-5" dirty="0">
                <a:latin typeface="Calibri"/>
                <a:cs typeface="Calibri"/>
              </a:rPr>
              <a:t>is</a:t>
            </a:r>
            <a:r>
              <a:rPr sz="2200" spc="10" dirty="0">
                <a:latin typeface="Calibri"/>
                <a:cs typeface="Calibri"/>
              </a:rPr>
              <a:t> </a:t>
            </a:r>
            <a:r>
              <a:rPr sz="2200" spc="-5" dirty="0">
                <a:latin typeface="Calibri"/>
                <a:cs typeface="Calibri"/>
              </a:rPr>
              <a:t>the</a:t>
            </a:r>
            <a:r>
              <a:rPr sz="2200" dirty="0">
                <a:latin typeface="Calibri"/>
                <a:cs typeface="Calibri"/>
              </a:rPr>
              <a:t> major</a:t>
            </a:r>
            <a:r>
              <a:rPr sz="2200" spc="10" dirty="0">
                <a:latin typeface="Calibri"/>
                <a:cs typeface="Calibri"/>
              </a:rPr>
              <a:t> </a:t>
            </a:r>
            <a:r>
              <a:rPr sz="2200" spc="-10" dirty="0">
                <a:latin typeface="Calibri"/>
                <a:cs typeface="Calibri"/>
              </a:rPr>
              <a:t>concern</a:t>
            </a:r>
            <a:r>
              <a:rPr sz="2200" spc="10" dirty="0">
                <a:latin typeface="Calibri"/>
                <a:cs typeface="Calibri"/>
              </a:rPr>
              <a:t> </a:t>
            </a:r>
            <a:r>
              <a:rPr sz="2200" spc="-5" dirty="0">
                <a:latin typeface="Calibri"/>
                <a:cs typeface="Calibri"/>
              </a:rPr>
              <a:t>and</a:t>
            </a:r>
            <a:r>
              <a:rPr sz="2200" spc="-10" dirty="0">
                <a:latin typeface="Calibri"/>
                <a:cs typeface="Calibri"/>
              </a:rPr>
              <a:t> has</a:t>
            </a:r>
            <a:r>
              <a:rPr sz="2200" spc="5" dirty="0">
                <a:latin typeface="Calibri"/>
                <a:cs typeface="Calibri"/>
              </a:rPr>
              <a:t> </a:t>
            </a:r>
            <a:r>
              <a:rPr sz="2200" spc="-10" dirty="0">
                <a:latin typeface="Calibri"/>
                <a:cs typeface="Calibri"/>
              </a:rPr>
              <a:t>been</a:t>
            </a:r>
            <a:r>
              <a:rPr sz="2200" spc="20" dirty="0">
                <a:latin typeface="Calibri"/>
                <a:cs typeface="Calibri"/>
              </a:rPr>
              <a:t> </a:t>
            </a:r>
            <a:r>
              <a:rPr sz="2200" spc="-10" dirty="0">
                <a:latin typeface="Calibri"/>
                <a:cs typeface="Calibri"/>
              </a:rPr>
              <a:t>caused</a:t>
            </a:r>
            <a:r>
              <a:rPr sz="2200" spc="10" dirty="0">
                <a:latin typeface="Calibri"/>
                <a:cs typeface="Calibri"/>
              </a:rPr>
              <a:t> </a:t>
            </a:r>
            <a:r>
              <a:rPr sz="2200" spc="-10" dirty="0">
                <a:latin typeface="Calibri"/>
                <a:cs typeface="Calibri"/>
              </a:rPr>
              <a:t>by</a:t>
            </a:r>
            <a:r>
              <a:rPr sz="2200" spc="10" dirty="0">
                <a:latin typeface="Calibri"/>
                <a:cs typeface="Calibri"/>
              </a:rPr>
              <a:t> </a:t>
            </a:r>
            <a:r>
              <a:rPr sz="2200" spc="-10" dirty="0">
                <a:latin typeface="Calibri"/>
                <a:cs typeface="Calibri"/>
              </a:rPr>
              <a:t>contamination</a:t>
            </a:r>
            <a:r>
              <a:rPr sz="2200" spc="10" dirty="0">
                <a:latin typeface="Calibri"/>
                <a:cs typeface="Calibri"/>
              </a:rPr>
              <a:t> </a:t>
            </a:r>
            <a:r>
              <a:rPr sz="2200" spc="-5" dirty="0">
                <a:latin typeface="Calibri"/>
                <a:cs typeface="Calibri"/>
              </a:rPr>
              <a:t>of</a:t>
            </a:r>
            <a:r>
              <a:rPr sz="2200" spc="10" dirty="0">
                <a:latin typeface="Calibri"/>
                <a:cs typeface="Calibri"/>
              </a:rPr>
              <a:t> </a:t>
            </a:r>
            <a:r>
              <a:rPr sz="2200" spc="-5" dirty="0">
                <a:latin typeface="Calibri"/>
                <a:cs typeface="Calibri"/>
              </a:rPr>
              <a:t>the</a:t>
            </a:r>
            <a:r>
              <a:rPr sz="2200" dirty="0">
                <a:latin typeface="Calibri"/>
                <a:cs typeface="Calibri"/>
              </a:rPr>
              <a:t> </a:t>
            </a:r>
            <a:r>
              <a:rPr sz="2200" spc="-15" dirty="0">
                <a:latin typeface="Calibri"/>
                <a:cs typeface="Calibri"/>
              </a:rPr>
              <a:t>product</a:t>
            </a:r>
            <a:r>
              <a:rPr sz="2200" spc="-5" dirty="0">
                <a:latin typeface="Calibri"/>
                <a:cs typeface="Calibri"/>
              </a:rPr>
              <a:t> as</a:t>
            </a:r>
            <a:r>
              <a:rPr sz="2200" spc="10" dirty="0">
                <a:latin typeface="Calibri"/>
                <a:cs typeface="Calibri"/>
              </a:rPr>
              <a:t> </a:t>
            </a:r>
            <a:r>
              <a:rPr sz="2200" spc="-10" dirty="0">
                <a:latin typeface="Calibri"/>
                <a:cs typeface="Calibri"/>
              </a:rPr>
              <a:t>well</a:t>
            </a:r>
            <a:r>
              <a:rPr sz="2200" spc="15" dirty="0">
                <a:latin typeface="Calibri"/>
                <a:cs typeface="Calibri"/>
              </a:rPr>
              <a:t> </a:t>
            </a:r>
            <a:r>
              <a:rPr sz="2200" spc="-5" dirty="0">
                <a:latin typeface="Calibri"/>
                <a:cs typeface="Calibri"/>
              </a:rPr>
              <a:t>as </a:t>
            </a:r>
            <a:r>
              <a:rPr sz="2200" spc="-480" dirty="0">
                <a:latin typeface="Calibri"/>
                <a:cs typeface="Calibri"/>
              </a:rPr>
              <a:t> </a:t>
            </a:r>
            <a:r>
              <a:rPr sz="2200" spc="-10" dirty="0">
                <a:latin typeface="Calibri"/>
                <a:cs typeface="Calibri"/>
              </a:rPr>
              <a:t>nonsterile</a:t>
            </a:r>
            <a:r>
              <a:rPr sz="2200" spc="-5" dirty="0">
                <a:latin typeface="Calibri"/>
                <a:cs typeface="Calibri"/>
              </a:rPr>
              <a:t> </a:t>
            </a:r>
            <a:r>
              <a:rPr sz="2200" spc="-10" dirty="0">
                <a:latin typeface="Calibri"/>
                <a:cs typeface="Calibri"/>
              </a:rPr>
              <a:t>performance</a:t>
            </a:r>
            <a:r>
              <a:rPr sz="2200" dirty="0">
                <a:latin typeface="Calibri"/>
                <a:cs typeface="Calibri"/>
              </a:rPr>
              <a:t> of</a:t>
            </a:r>
            <a:r>
              <a:rPr sz="2200" spc="5" dirty="0">
                <a:latin typeface="Calibri"/>
                <a:cs typeface="Calibri"/>
              </a:rPr>
              <a:t> </a:t>
            </a:r>
            <a:r>
              <a:rPr sz="2200" spc="-5" dirty="0">
                <a:latin typeface="Calibri"/>
                <a:cs typeface="Calibri"/>
              </a:rPr>
              <a:t>the</a:t>
            </a:r>
            <a:r>
              <a:rPr sz="2200" spc="10" dirty="0">
                <a:latin typeface="Calibri"/>
                <a:cs typeface="Calibri"/>
              </a:rPr>
              <a:t> </a:t>
            </a:r>
            <a:r>
              <a:rPr sz="2200" spc="-25" dirty="0">
                <a:latin typeface="Calibri"/>
                <a:cs typeface="Calibri"/>
              </a:rPr>
              <a:t>tattoo</a:t>
            </a:r>
            <a:endParaRPr sz="2200">
              <a:latin typeface="Calibri"/>
              <a:cs typeface="Calibri"/>
            </a:endParaRPr>
          </a:p>
          <a:p>
            <a:pPr marL="241300" marR="10160" indent="-228600">
              <a:lnSpc>
                <a:spcPct val="90000"/>
              </a:lnSpc>
              <a:spcBef>
                <a:spcPts val="960"/>
              </a:spcBef>
              <a:buFont typeface="Arial MT"/>
              <a:buChar char="•"/>
              <a:tabLst>
                <a:tab pos="240665" algn="l"/>
                <a:tab pos="241300" algn="l"/>
              </a:tabLst>
            </a:pPr>
            <a:r>
              <a:rPr sz="2200" spc="-15" dirty="0">
                <a:latin typeface="Calibri"/>
                <a:cs typeface="Calibri"/>
              </a:rPr>
              <a:t>Preexisting</a:t>
            </a:r>
            <a:r>
              <a:rPr sz="2200" dirty="0">
                <a:latin typeface="Calibri"/>
                <a:cs typeface="Calibri"/>
              </a:rPr>
              <a:t> </a:t>
            </a:r>
            <a:r>
              <a:rPr sz="2200" spc="-20" dirty="0">
                <a:latin typeface="Calibri"/>
                <a:cs typeface="Calibri"/>
              </a:rPr>
              <a:t>tattoos</a:t>
            </a:r>
            <a:r>
              <a:rPr sz="2200" spc="30" dirty="0">
                <a:latin typeface="Calibri"/>
                <a:cs typeface="Calibri"/>
              </a:rPr>
              <a:t> </a:t>
            </a:r>
            <a:r>
              <a:rPr sz="2200" spc="-10" dirty="0">
                <a:latin typeface="Calibri"/>
                <a:cs typeface="Calibri"/>
              </a:rPr>
              <a:t>are</a:t>
            </a:r>
            <a:r>
              <a:rPr sz="2200" spc="10" dirty="0">
                <a:latin typeface="Calibri"/>
                <a:cs typeface="Calibri"/>
              </a:rPr>
              <a:t> </a:t>
            </a:r>
            <a:r>
              <a:rPr sz="2200" spc="-15" dirty="0">
                <a:latin typeface="Calibri"/>
                <a:cs typeface="Calibri"/>
              </a:rPr>
              <a:t>generally</a:t>
            </a:r>
            <a:r>
              <a:rPr sz="2200" spc="20" dirty="0">
                <a:latin typeface="Calibri"/>
                <a:cs typeface="Calibri"/>
              </a:rPr>
              <a:t> </a:t>
            </a:r>
            <a:r>
              <a:rPr sz="2200" spc="-20" dirty="0">
                <a:latin typeface="Calibri"/>
                <a:cs typeface="Calibri"/>
              </a:rPr>
              <a:t>unaffected</a:t>
            </a:r>
            <a:r>
              <a:rPr sz="2200" spc="25" dirty="0">
                <a:latin typeface="Calibri"/>
                <a:cs typeface="Calibri"/>
              </a:rPr>
              <a:t> </a:t>
            </a:r>
            <a:r>
              <a:rPr sz="2200" spc="-10" dirty="0">
                <a:latin typeface="Calibri"/>
                <a:cs typeface="Calibri"/>
              </a:rPr>
              <a:t>by</a:t>
            </a:r>
            <a:r>
              <a:rPr sz="2200" spc="15" dirty="0">
                <a:latin typeface="Calibri"/>
                <a:cs typeface="Calibri"/>
              </a:rPr>
              <a:t> </a:t>
            </a:r>
            <a:r>
              <a:rPr sz="2200" spc="-10" dirty="0">
                <a:latin typeface="Calibri"/>
                <a:cs typeface="Calibri"/>
              </a:rPr>
              <a:t>pregnancy</a:t>
            </a:r>
            <a:r>
              <a:rPr sz="2200" spc="5" dirty="0">
                <a:latin typeface="Calibri"/>
                <a:cs typeface="Calibri"/>
              </a:rPr>
              <a:t> </a:t>
            </a:r>
            <a:r>
              <a:rPr sz="2200" spc="-5" dirty="0">
                <a:latin typeface="Calibri"/>
                <a:cs typeface="Calibri"/>
              </a:rPr>
              <a:t>.</a:t>
            </a:r>
            <a:r>
              <a:rPr sz="2200" spc="5" dirty="0">
                <a:latin typeface="Calibri"/>
                <a:cs typeface="Calibri"/>
              </a:rPr>
              <a:t> </a:t>
            </a:r>
            <a:r>
              <a:rPr sz="2200" spc="-40" dirty="0">
                <a:latin typeface="Calibri"/>
                <a:cs typeface="Calibri"/>
              </a:rPr>
              <a:t>Tattoos</a:t>
            </a:r>
            <a:r>
              <a:rPr sz="2200" spc="30" dirty="0">
                <a:latin typeface="Calibri"/>
                <a:cs typeface="Calibri"/>
              </a:rPr>
              <a:t> </a:t>
            </a:r>
            <a:r>
              <a:rPr sz="2200" spc="-5" dirty="0">
                <a:latin typeface="Calibri"/>
                <a:cs typeface="Calibri"/>
              </a:rPr>
              <a:t>on</a:t>
            </a:r>
            <a:r>
              <a:rPr sz="2200" spc="5" dirty="0">
                <a:latin typeface="Calibri"/>
                <a:cs typeface="Calibri"/>
              </a:rPr>
              <a:t> </a:t>
            </a:r>
            <a:r>
              <a:rPr sz="2200" spc="-10" dirty="0">
                <a:latin typeface="Calibri"/>
                <a:cs typeface="Calibri"/>
              </a:rPr>
              <a:t>the</a:t>
            </a:r>
            <a:r>
              <a:rPr sz="2200" spc="15" dirty="0">
                <a:latin typeface="Calibri"/>
                <a:cs typeface="Calibri"/>
              </a:rPr>
              <a:t> </a:t>
            </a:r>
            <a:r>
              <a:rPr sz="2200" spc="-5" dirty="0">
                <a:latin typeface="Calibri"/>
                <a:cs typeface="Calibri"/>
              </a:rPr>
              <a:t>abdomen</a:t>
            </a:r>
            <a:r>
              <a:rPr sz="2200" spc="5" dirty="0">
                <a:latin typeface="Calibri"/>
                <a:cs typeface="Calibri"/>
              </a:rPr>
              <a:t> </a:t>
            </a:r>
            <a:r>
              <a:rPr sz="2200" dirty="0">
                <a:latin typeface="Calibri"/>
                <a:cs typeface="Calibri"/>
              </a:rPr>
              <a:t>or</a:t>
            </a:r>
            <a:r>
              <a:rPr sz="2200" spc="10" dirty="0">
                <a:latin typeface="Calibri"/>
                <a:cs typeface="Calibri"/>
              </a:rPr>
              <a:t> </a:t>
            </a:r>
            <a:r>
              <a:rPr sz="2200" spc="-15" dirty="0">
                <a:latin typeface="Calibri"/>
                <a:cs typeface="Calibri"/>
              </a:rPr>
              <a:t>breast</a:t>
            </a:r>
            <a:r>
              <a:rPr sz="2200" spc="-5" dirty="0">
                <a:latin typeface="Calibri"/>
                <a:cs typeface="Calibri"/>
              </a:rPr>
              <a:t> </a:t>
            </a:r>
            <a:r>
              <a:rPr sz="2200" spc="-15" dirty="0">
                <a:latin typeface="Calibri"/>
                <a:cs typeface="Calibri"/>
              </a:rPr>
              <a:t>can </a:t>
            </a:r>
            <a:r>
              <a:rPr sz="2200" spc="-10" dirty="0">
                <a:latin typeface="Calibri"/>
                <a:cs typeface="Calibri"/>
              </a:rPr>
              <a:t> </a:t>
            </a:r>
            <a:r>
              <a:rPr sz="2200" spc="-15" dirty="0">
                <a:latin typeface="Calibri"/>
                <a:cs typeface="Calibri"/>
              </a:rPr>
              <a:t>become</a:t>
            </a:r>
            <a:r>
              <a:rPr sz="2200" spc="20" dirty="0">
                <a:latin typeface="Calibri"/>
                <a:cs typeface="Calibri"/>
              </a:rPr>
              <a:t> </a:t>
            </a:r>
            <a:r>
              <a:rPr sz="2200" spc="-15" dirty="0">
                <a:latin typeface="Calibri"/>
                <a:cs typeface="Calibri"/>
              </a:rPr>
              <a:t>distorted</a:t>
            </a:r>
            <a:r>
              <a:rPr sz="2200" dirty="0">
                <a:latin typeface="Calibri"/>
                <a:cs typeface="Calibri"/>
              </a:rPr>
              <a:t> </a:t>
            </a:r>
            <a:r>
              <a:rPr sz="2200" spc="-10" dirty="0">
                <a:latin typeface="Calibri"/>
                <a:cs typeface="Calibri"/>
              </a:rPr>
              <a:t>by</a:t>
            </a:r>
            <a:r>
              <a:rPr sz="2200" spc="10" dirty="0">
                <a:latin typeface="Calibri"/>
                <a:cs typeface="Calibri"/>
              </a:rPr>
              <a:t> </a:t>
            </a:r>
            <a:r>
              <a:rPr sz="2200" spc="-10" dirty="0">
                <a:latin typeface="Calibri"/>
                <a:cs typeface="Calibri"/>
              </a:rPr>
              <a:t>enlargement</a:t>
            </a:r>
            <a:r>
              <a:rPr sz="2200" spc="20" dirty="0">
                <a:latin typeface="Calibri"/>
                <a:cs typeface="Calibri"/>
              </a:rPr>
              <a:t> </a:t>
            </a:r>
            <a:r>
              <a:rPr sz="2200" spc="-5" dirty="0">
                <a:latin typeface="Calibri"/>
                <a:cs typeface="Calibri"/>
              </a:rPr>
              <a:t>of</a:t>
            </a:r>
            <a:r>
              <a:rPr sz="2200" spc="5" dirty="0">
                <a:latin typeface="Calibri"/>
                <a:cs typeface="Calibri"/>
              </a:rPr>
              <a:t> </a:t>
            </a:r>
            <a:r>
              <a:rPr sz="2200" spc="-5" dirty="0">
                <a:latin typeface="Calibri"/>
                <a:cs typeface="Calibri"/>
              </a:rPr>
              <a:t>these</a:t>
            </a:r>
            <a:r>
              <a:rPr sz="2200" spc="20" dirty="0">
                <a:latin typeface="Calibri"/>
                <a:cs typeface="Calibri"/>
              </a:rPr>
              <a:t> </a:t>
            </a:r>
            <a:r>
              <a:rPr sz="2200" spc="-5" dirty="0">
                <a:latin typeface="Calibri"/>
                <a:cs typeface="Calibri"/>
              </a:rPr>
              <a:t>areas</a:t>
            </a:r>
            <a:r>
              <a:rPr sz="2200" dirty="0">
                <a:latin typeface="Calibri"/>
                <a:cs typeface="Calibri"/>
              </a:rPr>
              <a:t> </a:t>
            </a:r>
            <a:r>
              <a:rPr sz="2200" spc="-5" dirty="0">
                <a:latin typeface="Calibri"/>
                <a:cs typeface="Calibri"/>
              </a:rPr>
              <a:t>or </a:t>
            </a:r>
            <a:r>
              <a:rPr sz="2200" spc="-10" dirty="0">
                <a:latin typeface="Calibri"/>
                <a:cs typeface="Calibri"/>
              </a:rPr>
              <a:t>by</a:t>
            </a:r>
            <a:r>
              <a:rPr sz="2200" spc="10" dirty="0">
                <a:latin typeface="Calibri"/>
                <a:cs typeface="Calibri"/>
              </a:rPr>
              <a:t> </a:t>
            </a:r>
            <a:r>
              <a:rPr sz="2200" spc="-10" dirty="0">
                <a:latin typeface="Calibri"/>
                <a:cs typeface="Calibri"/>
              </a:rPr>
              <a:t>surgical</a:t>
            </a:r>
            <a:r>
              <a:rPr sz="2200" spc="-20" dirty="0">
                <a:latin typeface="Calibri"/>
                <a:cs typeface="Calibri"/>
              </a:rPr>
              <a:t> </a:t>
            </a:r>
            <a:r>
              <a:rPr sz="2200" spc="-5" dirty="0">
                <a:latin typeface="Calibri"/>
                <a:cs typeface="Calibri"/>
              </a:rPr>
              <a:t>incisions.</a:t>
            </a:r>
            <a:r>
              <a:rPr sz="2200" dirty="0">
                <a:latin typeface="Calibri"/>
                <a:cs typeface="Calibri"/>
              </a:rPr>
              <a:t> </a:t>
            </a:r>
            <a:r>
              <a:rPr sz="2200" spc="-5" dirty="0">
                <a:solidFill>
                  <a:srgbClr val="006FC0"/>
                </a:solidFill>
                <a:latin typeface="Calibri"/>
                <a:cs typeface="Calibri"/>
              </a:rPr>
              <a:t>Some</a:t>
            </a:r>
            <a:r>
              <a:rPr sz="2200" spc="15" dirty="0">
                <a:solidFill>
                  <a:srgbClr val="006FC0"/>
                </a:solidFill>
                <a:latin typeface="Calibri"/>
                <a:cs typeface="Calibri"/>
              </a:rPr>
              <a:t> </a:t>
            </a:r>
            <a:r>
              <a:rPr sz="2200" spc="-5" dirty="0">
                <a:solidFill>
                  <a:srgbClr val="006FC0"/>
                </a:solidFill>
                <a:latin typeface="Calibri"/>
                <a:cs typeface="Calibri"/>
              </a:rPr>
              <a:t>anesthesiologists </a:t>
            </a:r>
            <a:r>
              <a:rPr sz="2200" dirty="0">
                <a:solidFill>
                  <a:srgbClr val="006FC0"/>
                </a:solidFill>
                <a:latin typeface="Calibri"/>
                <a:cs typeface="Calibri"/>
              </a:rPr>
              <a:t> </a:t>
            </a:r>
            <a:r>
              <a:rPr sz="2200" spc="-15" dirty="0">
                <a:solidFill>
                  <a:srgbClr val="006FC0"/>
                </a:solidFill>
                <a:latin typeface="Calibri"/>
                <a:cs typeface="Calibri"/>
              </a:rPr>
              <a:t>avoid </a:t>
            </a:r>
            <a:r>
              <a:rPr sz="2200" spc="-10" dirty="0">
                <a:solidFill>
                  <a:srgbClr val="006FC0"/>
                </a:solidFill>
                <a:latin typeface="Calibri"/>
                <a:cs typeface="Calibri"/>
              </a:rPr>
              <a:t>placing</a:t>
            </a:r>
            <a:r>
              <a:rPr sz="2200" spc="-5" dirty="0">
                <a:solidFill>
                  <a:srgbClr val="006FC0"/>
                </a:solidFill>
                <a:latin typeface="Calibri"/>
                <a:cs typeface="Calibri"/>
              </a:rPr>
              <a:t> </a:t>
            </a:r>
            <a:r>
              <a:rPr sz="2200" spc="-10" dirty="0">
                <a:solidFill>
                  <a:srgbClr val="006FC0"/>
                </a:solidFill>
                <a:latin typeface="Calibri"/>
                <a:cs typeface="Calibri"/>
              </a:rPr>
              <a:t>epidural </a:t>
            </a:r>
            <a:r>
              <a:rPr sz="2200" spc="-5" dirty="0">
                <a:solidFill>
                  <a:srgbClr val="006FC0"/>
                </a:solidFill>
                <a:latin typeface="Calibri"/>
                <a:cs typeface="Calibri"/>
              </a:rPr>
              <a:t>anesthesia</a:t>
            </a:r>
            <a:r>
              <a:rPr sz="2200" spc="15" dirty="0">
                <a:solidFill>
                  <a:srgbClr val="006FC0"/>
                </a:solidFill>
                <a:latin typeface="Calibri"/>
                <a:cs typeface="Calibri"/>
              </a:rPr>
              <a:t> </a:t>
            </a:r>
            <a:r>
              <a:rPr sz="2200" spc="-10" dirty="0">
                <a:solidFill>
                  <a:srgbClr val="006FC0"/>
                </a:solidFill>
                <a:latin typeface="Calibri"/>
                <a:cs typeface="Calibri"/>
              </a:rPr>
              <a:t>through </a:t>
            </a:r>
            <a:r>
              <a:rPr sz="2200" spc="-5" dirty="0">
                <a:solidFill>
                  <a:srgbClr val="006FC0"/>
                </a:solidFill>
                <a:latin typeface="Calibri"/>
                <a:cs typeface="Calibri"/>
              </a:rPr>
              <a:t>a</a:t>
            </a:r>
            <a:r>
              <a:rPr sz="2200" dirty="0">
                <a:solidFill>
                  <a:srgbClr val="006FC0"/>
                </a:solidFill>
                <a:latin typeface="Calibri"/>
                <a:cs typeface="Calibri"/>
              </a:rPr>
              <a:t> </a:t>
            </a:r>
            <a:r>
              <a:rPr sz="2200" spc="-25" dirty="0">
                <a:solidFill>
                  <a:srgbClr val="006FC0"/>
                </a:solidFill>
                <a:latin typeface="Calibri"/>
                <a:cs typeface="Calibri"/>
              </a:rPr>
              <a:t>tattoo</a:t>
            </a:r>
            <a:r>
              <a:rPr sz="2200" spc="25" dirty="0">
                <a:solidFill>
                  <a:srgbClr val="006FC0"/>
                </a:solidFill>
                <a:latin typeface="Calibri"/>
                <a:cs typeface="Calibri"/>
              </a:rPr>
              <a:t> </a:t>
            </a:r>
            <a:r>
              <a:rPr sz="2200" spc="-5" dirty="0">
                <a:solidFill>
                  <a:srgbClr val="006FC0"/>
                </a:solidFill>
                <a:latin typeface="Calibri"/>
                <a:cs typeface="Calibri"/>
              </a:rPr>
              <a:t>on</a:t>
            </a:r>
            <a:r>
              <a:rPr sz="2200" spc="10" dirty="0">
                <a:solidFill>
                  <a:srgbClr val="006FC0"/>
                </a:solidFill>
                <a:latin typeface="Calibri"/>
                <a:cs typeface="Calibri"/>
              </a:rPr>
              <a:t> </a:t>
            </a:r>
            <a:r>
              <a:rPr sz="2200" spc="-5" dirty="0">
                <a:solidFill>
                  <a:srgbClr val="006FC0"/>
                </a:solidFill>
                <a:latin typeface="Calibri"/>
                <a:cs typeface="Calibri"/>
              </a:rPr>
              <a:t>the</a:t>
            </a:r>
            <a:r>
              <a:rPr sz="2200" dirty="0">
                <a:solidFill>
                  <a:srgbClr val="006FC0"/>
                </a:solidFill>
                <a:latin typeface="Calibri"/>
                <a:cs typeface="Calibri"/>
              </a:rPr>
              <a:t> </a:t>
            </a:r>
            <a:r>
              <a:rPr sz="2200" spc="-10" dirty="0">
                <a:solidFill>
                  <a:srgbClr val="006FC0"/>
                </a:solidFill>
                <a:latin typeface="Calibri"/>
                <a:cs typeface="Calibri"/>
              </a:rPr>
              <a:t>lower</a:t>
            </a:r>
            <a:r>
              <a:rPr sz="2200" spc="20" dirty="0">
                <a:solidFill>
                  <a:srgbClr val="006FC0"/>
                </a:solidFill>
                <a:latin typeface="Calibri"/>
                <a:cs typeface="Calibri"/>
              </a:rPr>
              <a:t> </a:t>
            </a:r>
            <a:r>
              <a:rPr sz="2200" spc="-10" dirty="0">
                <a:solidFill>
                  <a:srgbClr val="006FC0"/>
                </a:solidFill>
                <a:latin typeface="Calibri"/>
                <a:cs typeface="Calibri"/>
              </a:rPr>
              <a:t>back</a:t>
            </a:r>
            <a:r>
              <a:rPr sz="2200" spc="-5" dirty="0">
                <a:solidFill>
                  <a:srgbClr val="006FC0"/>
                </a:solidFill>
                <a:latin typeface="Calibri"/>
                <a:cs typeface="Calibri"/>
              </a:rPr>
              <a:t> </a:t>
            </a:r>
            <a:r>
              <a:rPr sz="2200" spc="-10" dirty="0">
                <a:solidFill>
                  <a:srgbClr val="006FC0"/>
                </a:solidFill>
                <a:latin typeface="Calibri"/>
                <a:cs typeface="Calibri"/>
              </a:rPr>
              <a:t>because</a:t>
            </a:r>
            <a:r>
              <a:rPr sz="2200" spc="20" dirty="0">
                <a:solidFill>
                  <a:srgbClr val="006FC0"/>
                </a:solidFill>
                <a:latin typeface="Calibri"/>
                <a:cs typeface="Calibri"/>
              </a:rPr>
              <a:t> </a:t>
            </a:r>
            <a:r>
              <a:rPr sz="2200" spc="-5" dirty="0">
                <a:solidFill>
                  <a:srgbClr val="006FC0"/>
                </a:solidFill>
                <a:latin typeface="Calibri"/>
                <a:cs typeface="Calibri"/>
              </a:rPr>
              <a:t>of</a:t>
            </a:r>
            <a:r>
              <a:rPr sz="2200" spc="10" dirty="0">
                <a:solidFill>
                  <a:srgbClr val="006FC0"/>
                </a:solidFill>
                <a:latin typeface="Calibri"/>
                <a:cs typeface="Calibri"/>
              </a:rPr>
              <a:t> </a:t>
            </a:r>
            <a:r>
              <a:rPr sz="2200" spc="-10" dirty="0">
                <a:solidFill>
                  <a:srgbClr val="006FC0"/>
                </a:solidFill>
                <a:latin typeface="Calibri"/>
                <a:cs typeface="Calibri"/>
              </a:rPr>
              <a:t>theoretical</a:t>
            </a:r>
            <a:r>
              <a:rPr sz="2200" spc="15" dirty="0">
                <a:solidFill>
                  <a:srgbClr val="006FC0"/>
                </a:solidFill>
                <a:latin typeface="Calibri"/>
                <a:cs typeface="Calibri"/>
              </a:rPr>
              <a:t> </a:t>
            </a:r>
            <a:r>
              <a:rPr sz="2200" spc="-10" dirty="0">
                <a:solidFill>
                  <a:srgbClr val="006FC0"/>
                </a:solidFill>
                <a:latin typeface="Calibri"/>
                <a:cs typeface="Calibri"/>
              </a:rPr>
              <a:t>risks</a:t>
            </a:r>
            <a:r>
              <a:rPr sz="2200" dirty="0">
                <a:solidFill>
                  <a:srgbClr val="006FC0"/>
                </a:solidFill>
                <a:latin typeface="Calibri"/>
                <a:cs typeface="Calibri"/>
              </a:rPr>
              <a:t> </a:t>
            </a:r>
            <a:r>
              <a:rPr sz="2200" spc="10" dirty="0">
                <a:solidFill>
                  <a:srgbClr val="006FC0"/>
                </a:solidFill>
                <a:latin typeface="Calibri"/>
                <a:cs typeface="Calibri"/>
              </a:rPr>
              <a:t>(eg, </a:t>
            </a:r>
            <a:r>
              <a:rPr sz="2200" spc="-484" dirty="0">
                <a:solidFill>
                  <a:srgbClr val="006FC0"/>
                </a:solidFill>
                <a:latin typeface="Calibri"/>
                <a:cs typeface="Calibri"/>
              </a:rPr>
              <a:t> </a:t>
            </a:r>
            <a:r>
              <a:rPr sz="2200" spc="-5" dirty="0">
                <a:solidFill>
                  <a:srgbClr val="006FC0"/>
                </a:solidFill>
                <a:latin typeface="Calibri"/>
                <a:cs typeface="Calibri"/>
              </a:rPr>
              <a:t>epidermal</a:t>
            </a:r>
            <a:r>
              <a:rPr sz="2200" spc="5" dirty="0">
                <a:solidFill>
                  <a:srgbClr val="006FC0"/>
                </a:solidFill>
                <a:latin typeface="Calibri"/>
                <a:cs typeface="Calibri"/>
              </a:rPr>
              <a:t> </a:t>
            </a:r>
            <a:r>
              <a:rPr sz="2200" spc="-5" dirty="0">
                <a:solidFill>
                  <a:srgbClr val="006FC0"/>
                </a:solidFill>
                <a:latin typeface="Calibri"/>
                <a:cs typeface="Calibri"/>
              </a:rPr>
              <a:t>tissue</a:t>
            </a:r>
            <a:r>
              <a:rPr sz="2200" spc="10" dirty="0">
                <a:solidFill>
                  <a:srgbClr val="006FC0"/>
                </a:solidFill>
                <a:latin typeface="Calibri"/>
                <a:cs typeface="Calibri"/>
              </a:rPr>
              <a:t> </a:t>
            </a:r>
            <a:r>
              <a:rPr sz="2200" spc="-10" dirty="0">
                <a:solidFill>
                  <a:srgbClr val="006FC0"/>
                </a:solidFill>
                <a:latin typeface="Calibri"/>
                <a:cs typeface="Calibri"/>
              </a:rPr>
              <a:t>coring</a:t>
            </a:r>
            <a:r>
              <a:rPr sz="2200" dirty="0">
                <a:solidFill>
                  <a:srgbClr val="006FC0"/>
                </a:solidFill>
                <a:latin typeface="Calibri"/>
                <a:cs typeface="Calibri"/>
              </a:rPr>
              <a:t> </a:t>
            </a:r>
            <a:r>
              <a:rPr sz="2200" spc="-5" dirty="0">
                <a:solidFill>
                  <a:srgbClr val="006FC0"/>
                </a:solidFill>
                <a:latin typeface="Calibri"/>
                <a:cs typeface="Calibri"/>
              </a:rPr>
              <a:t>and</a:t>
            </a:r>
            <a:r>
              <a:rPr sz="2200" spc="-20" dirty="0">
                <a:solidFill>
                  <a:srgbClr val="006FC0"/>
                </a:solidFill>
                <a:latin typeface="Calibri"/>
                <a:cs typeface="Calibri"/>
              </a:rPr>
              <a:t> </a:t>
            </a:r>
            <a:r>
              <a:rPr sz="2200" spc="-5" dirty="0">
                <a:solidFill>
                  <a:srgbClr val="006FC0"/>
                </a:solidFill>
                <a:latin typeface="Calibri"/>
                <a:cs typeface="Calibri"/>
              </a:rPr>
              <a:t>carrying</a:t>
            </a:r>
            <a:r>
              <a:rPr sz="2200" spc="-10" dirty="0">
                <a:solidFill>
                  <a:srgbClr val="006FC0"/>
                </a:solidFill>
                <a:latin typeface="Calibri"/>
                <a:cs typeface="Calibri"/>
              </a:rPr>
              <a:t> pigment</a:t>
            </a:r>
            <a:r>
              <a:rPr sz="2200" spc="30" dirty="0">
                <a:solidFill>
                  <a:srgbClr val="006FC0"/>
                </a:solidFill>
                <a:latin typeface="Calibri"/>
                <a:cs typeface="Calibri"/>
              </a:rPr>
              <a:t> </a:t>
            </a:r>
            <a:r>
              <a:rPr sz="2200" spc="-20" dirty="0">
                <a:solidFill>
                  <a:srgbClr val="006FC0"/>
                </a:solidFill>
                <a:latin typeface="Calibri"/>
                <a:cs typeface="Calibri"/>
              </a:rPr>
              <a:t>into</a:t>
            </a:r>
            <a:r>
              <a:rPr sz="2200" spc="10" dirty="0">
                <a:solidFill>
                  <a:srgbClr val="006FC0"/>
                </a:solidFill>
                <a:latin typeface="Calibri"/>
                <a:cs typeface="Calibri"/>
              </a:rPr>
              <a:t> </a:t>
            </a:r>
            <a:r>
              <a:rPr sz="2200" spc="-5" dirty="0">
                <a:solidFill>
                  <a:srgbClr val="006FC0"/>
                </a:solidFill>
                <a:latin typeface="Calibri"/>
                <a:cs typeface="Calibri"/>
              </a:rPr>
              <a:t>the</a:t>
            </a:r>
            <a:r>
              <a:rPr sz="2200" spc="10" dirty="0">
                <a:solidFill>
                  <a:srgbClr val="006FC0"/>
                </a:solidFill>
                <a:latin typeface="Calibri"/>
                <a:cs typeface="Calibri"/>
              </a:rPr>
              <a:t> </a:t>
            </a:r>
            <a:r>
              <a:rPr sz="2200" spc="-10" dirty="0">
                <a:solidFill>
                  <a:srgbClr val="006FC0"/>
                </a:solidFill>
                <a:latin typeface="Calibri"/>
                <a:cs typeface="Calibri"/>
              </a:rPr>
              <a:t>epidural </a:t>
            </a:r>
            <a:r>
              <a:rPr sz="2200" spc="-5" dirty="0">
                <a:solidFill>
                  <a:srgbClr val="006FC0"/>
                </a:solidFill>
                <a:latin typeface="Calibri"/>
                <a:cs typeface="Calibri"/>
              </a:rPr>
              <a:t>space, which</a:t>
            </a:r>
            <a:r>
              <a:rPr sz="2200" dirty="0">
                <a:solidFill>
                  <a:srgbClr val="006FC0"/>
                </a:solidFill>
                <a:latin typeface="Calibri"/>
                <a:cs typeface="Calibri"/>
              </a:rPr>
              <a:t> </a:t>
            </a:r>
            <a:r>
              <a:rPr sz="2200" spc="-10" dirty="0">
                <a:solidFill>
                  <a:srgbClr val="006FC0"/>
                </a:solidFill>
                <a:latin typeface="Calibri"/>
                <a:cs typeface="Calibri"/>
              </a:rPr>
              <a:t>theoretically</a:t>
            </a:r>
            <a:r>
              <a:rPr sz="2200" spc="10" dirty="0">
                <a:solidFill>
                  <a:srgbClr val="006FC0"/>
                </a:solidFill>
                <a:latin typeface="Calibri"/>
                <a:cs typeface="Calibri"/>
              </a:rPr>
              <a:t> </a:t>
            </a:r>
            <a:r>
              <a:rPr sz="2200" spc="-10" dirty="0">
                <a:solidFill>
                  <a:srgbClr val="006FC0"/>
                </a:solidFill>
                <a:latin typeface="Calibri"/>
                <a:cs typeface="Calibri"/>
              </a:rPr>
              <a:t>might </a:t>
            </a:r>
            <a:r>
              <a:rPr sz="2200" spc="-5" dirty="0">
                <a:solidFill>
                  <a:srgbClr val="006FC0"/>
                </a:solidFill>
                <a:latin typeface="Calibri"/>
                <a:cs typeface="Calibri"/>
              </a:rPr>
              <a:t> </a:t>
            </a:r>
            <a:r>
              <a:rPr sz="2200" spc="-10" dirty="0">
                <a:solidFill>
                  <a:srgbClr val="006FC0"/>
                </a:solidFill>
                <a:latin typeface="Calibri"/>
                <a:cs typeface="Calibri"/>
              </a:rPr>
              <a:t>increase</a:t>
            </a:r>
            <a:r>
              <a:rPr sz="2200" dirty="0">
                <a:solidFill>
                  <a:srgbClr val="006FC0"/>
                </a:solidFill>
                <a:latin typeface="Calibri"/>
                <a:cs typeface="Calibri"/>
              </a:rPr>
              <a:t> </a:t>
            </a:r>
            <a:r>
              <a:rPr sz="2200" spc="-10" dirty="0">
                <a:solidFill>
                  <a:srgbClr val="006FC0"/>
                </a:solidFill>
                <a:latin typeface="Calibri"/>
                <a:cs typeface="Calibri"/>
              </a:rPr>
              <a:t>the</a:t>
            </a:r>
            <a:r>
              <a:rPr sz="2200" spc="10" dirty="0">
                <a:solidFill>
                  <a:srgbClr val="006FC0"/>
                </a:solidFill>
                <a:latin typeface="Calibri"/>
                <a:cs typeface="Calibri"/>
              </a:rPr>
              <a:t> </a:t>
            </a:r>
            <a:r>
              <a:rPr sz="2200" spc="-5" dirty="0">
                <a:solidFill>
                  <a:srgbClr val="006FC0"/>
                </a:solidFill>
                <a:latin typeface="Calibri"/>
                <a:cs typeface="Calibri"/>
              </a:rPr>
              <a:t>risk</a:t>
            </a:r>
            <a:r>
              <a:rPr sz="2200" dirty="0">
                <a:solidFill>
                  <a:srgbClr val="006FC0"/>
                </a:solidFill>
                <a:latin typeface="Calibri"/>
                <a:cs typeface="Calibri"/>
              </a:rPr>
              <a:t> </a:t>
            </a:r>
            <a:r>
              <a:rPr sz="2200" spc="-5" dirty="0">
                <a:solidFill>
                  <a:srgbClr val="006FC0"/>
                </a:solidFill>
                <a:latin typeface="Calibri"/>
                <a:cs typeface="Calibri"/>
              </a:rPr>
              <a:t>of</a:t>
            </a:r>
            <a:r>
              <a:rPr sz="2200" spc="5" dirty="0">
                <a:solidFill>
                  <a:srgbClr val="006FC0"/>
                </a:solidFill>
                <a:latin typeface="Calibri"/>
                <a:cs typeface="Calibri"/>
              </a:rPr>
              <a:t> </a:t>
            </a:r>
            <a:r>
              <a:rPr sz="2200" spc="-5" dirty="0">
                <a:solidFill>
                  <a:srgbClr val="006FC0"/>
                </a:solidFill>
                <a:latin typeface="Calibri"/>
                <a:cs typeface="Calibri"/>
              </a:rPr>
              <a:t>epidermal</a:t>
            </a:r>
            <a:r>
              <a:rPr sz="2200" spc="5" dirty="0">
                <a:solidFill>
                  <a:srgbClr val="006FC0"/>
                </a:solidFill>
                <a:latin typeface="Calibri"/>
                <a:cs typeface="Calibri"/>
              </a:rPr>
              <a:t> </a:t>
            </a:r>
            <a:r>
              <a:rPr sz="2200" spc="-10" dirty="0">
                <a:solidFill>
                  <a:srgbClr val="006FC0"/>
                </a:solidFill>
                <a:latin typeface="Calibri"/>
                <a:cs typeface="Calibri"/>
              </a:rPr>
              <a:t>tumors</a:t>
            </a:r>
            <a:r>
              <a:rPr sz="2200" spc="5" dirty="0">
                <a:solidFill>
                  <a:srgbClr val="006FC0"/>
                </a:solidFill>
                <a:latin typeface="Calibri"/>
                <a:cs typeface="Calibri"/>
              </a:rPr>
              <a:t> </a:t>
            </a:r>
            <a:r>
              <a:rPr sz="2200" spc="-5" dirty="0">
                <a:solidFill>
                  <a:srgbClr val="006FC0"/>
                </a:solidFill>
                <a:latin typeface="Calibri"/>
                <a:cs typeface="Calibri"/>
              </a:rPr>
              <a:t>or</a:t>
            </a:r>
            <a:r>
              <a:rPr sz="2200" spc="5" dirty="0">
                <a:solidFill>
                  <a:srgbClr val="006FC0"/>
                </a:solidFill>
                <a:latin typeface="Calibri"/>
                <a:cs typeface="Calibri"/>
              </a:rPr>
              <a:t> </a:t>
            </a:r>
            <a:r>
              <a:rPr sz="2200" spc="-10" dirty="0">
                <a:solidFill>
                  <a:srgbClr val="006FC0"/>
                </a:solidFill>
                <a:latin typeface="Calibri"/>
                <a:cs typeface="Calibri"/>
              </a:rPr>
              <a:t>arachnoiditis</a:t>
            </a:r>
            <a:endParaRPr sz="2200">
              <a:latin typeface="Calibri"/>
              <a:cs typeface="Calibri"/>
            </a:endParaRPr>
          </a:p>
          <a:p>
            <a:pPr marL="241300" marR="5080" indent="-228600">
              <a:lnSpc>
                <a:spcPct val="90000"/>
              </a:lnSpc>
              <a:spcBef>
                <a:spcPts val="994"/>
              </a:spcBef>
              <a:buFont typeface="Arial MT"/>
              <a:buChar char="•"/>
              <a:tabLst>
                <a:tab pos="304800" algn="l"/>
                <a:tab pos="305435" algn="l"/>
              </a:tabLst>
            </a:pPr>
            <a:r>
              <a:rPr dirty="0"/>
              <a:t>	</a:t>
            </a:r>
            <a:r>
              <a:rPr sz="2200" spc="-10" dirty="0">
                <a:latin typeface="Calibri"/>
                <a:cs typeface="Calibri"/>
              </a:rPr>
              <a:t>Piercing</a:t>
            </a:r>
            <a:r>
              <a:rPr sz="2200" spc="-5" dirty="0">
                <a:latin typeface="Calibri"/>
                <a:cs typeface="Calibri"/>
              </a:rPr>
              <a:t> of</a:t>
            </a:r>
            <a:r>
              <a:rPr sz="2200" spc="10" dirty="0">
                <a:latin typeface="Calibri"/>
                <a:cs typeface="Calibri"/>
              </a:rPr>
              <a:t> </a:t>
            </a:r>
            <a:r>
              <a:rPr sz="2200" spc="-5" dirty="0">
                <a:latin typeface="Calibri"/>
                <a:cs typeface="Calibri"/>
              </a:rPr>
              <a:t>the</a:t>
            </a:r>
            <a:r>
              <a:rPr sz="2200" spc="20" dirty="0">
                <a:latin typeface="Calibri"/>
                <a:cs typeface="Calibri"/>
              </a:rPr>
              <a:t> </a:t>
            </a:r>
            <a:r>
              <a:rPr sz="2200" spc="-10" dirty="0">
                <a:latin typeface="Calibri"/>
                <a:cs typeface="Calibri"/>
              </a:rPr>
              <a:t>oral-nasal</a:t>
            </a:r>
            <a:r>
              <a:rPr sz="2200" spc="-25" dirty="0">
                <a:latin typeface="Calibri"/>
                <a:cs typeface="Calibri"/>
              </a:rPr>
              <a:t> </a:t>
            </a:r>
            <a:r>
              <a:rPr sz="2200" spc="-35" dirty="0">
                <a:latin typeface="Calibri"/>
                <a:cs typeface="Calibri"/>
              </a:rPr>
              <a:t>airway,</a:t>
            </a:r>
            <a:r>
              <a:rPr sz="2200" spc="-5" dirty="0">
                <a:latin typeface="Calibri"/>
                <a:cs typeface="Calibri"/>
              </a:rPr>
              <a:t> </a:t>
            </a:r>
            <a:r>
              <a:rPr sz="2200" spc="-10" dirty="0">
                <a:latin typeface="Calibri"/>
                <a:cs typeface="Calibri"/>
              </a:rPr>
              <a:t>nipple, </a:t>
            </a:r>
            <a:r>
              <a:rPr sz="2200" spc="-15" dirty="0">
                <a:latin typeface="Calibri"/>
                <a:cs typeface="Calibri"/>
              </a:rPr>
              <a:t>navel,</a:t>
            </a:r>
            <a:r>
              <a:rPr sz="2200" spc="-5" dirty="0">
                <a:latin typeface="Calibri"/>
                <a:cs typeface="Calibri"/>
              </a:rPr>
              <a:t> and</a:t>
            </a:r>
            <a:r>
              <a:rPr sz="2200" dirty="0">
                <a:latin typeface="Calibri"/>
                <a:cs typeface="Calibri"/>
              </a:rPr>
              <a:t> </a:t>
            </a:r>
            <a:r>
              <a:rPr sz="2200" spc="-10" dirty="0">
                <a:latin typeface="Calibri"/>
                <a:cs typeface="Calibri"/>
              </a:rPr>
              <a:t>genitalia</a:t>
            </a:r>
            <a:r>
              <a:rPr sz="2200" spc="5" dirty="0">
                <a:latin typeface="Calibri"/>
                <a:cs typeface="Calibri"/>
              </a:rPr>
              <a:t> </a:t>
            </a:r>
            <a:r>
              <a:rPr sz="2200" spc="-10" dirty="0">
                <a:latin typeface="Calibri"/>
                <a:cs typeface="Calibri"/>
              </a:rPr>
              <a:t>are</a:t>
            </a:r>
            <a:r>
              <a:rPr sz="2200" spc="5" dirty="0">
                <a:latin typeface="Calibri"/>
                <a:cs typeface="Calibri"/>
              </a:rPr>
              <a:t> </a:t>
            </a:r>
            <a:r>
              <a:rPr sz="2200" spc="-10" dirty="0">
                <a:latin typeface="Calibri"/>
                <a:cs typeface="Calibri"/>
              </a:rPr>
              <a:t>the</a:t>
            </a:r>
            <a:r>
              <a:rPr sz="2200" spc="20" dirty="0">
                <a:latin typeface="Calibri"/>
                <a:cs typeface="Calibri"/>
              </a:rPr>
              <a:t> </a:t>
            </a:r>
            <a:r>
              <a:rPr sz="2200" spc="-10" dirty="0">
                <a:latin typeface="Calibri"/>
                <a:cs typeface="Calibri"/>
              </a:rPr>
              <a:t>most</a:t>
            </a:r>
            <a:r>
              <a:rPr sz="2200" spc="15" dirty="0">
                <a:latin typeface="Calibri"/>
                <a:cs typeface="Calibri"/>
              </a:rPr>
              <a:t> </a:t>
            </a:r>
            <a:r>
              <a:rPr sz="2200" spc="-15" dirty="0">
                <a:latin typeface="Calibri"/>
                <a:cs typeface="Calibri"/>
              </a:rPr>
              <a:t>problematic</a:t>
            </a:r>
            <a:r>
              <a:rPr sz="2200" spc="5" dirty="0">
                <a:latin typeface="Calibri"/>
                <a:cs typeface="Calibri"/>
              </a:rPr>
              <a:t> </a:t>
            </a:r>
            <a:r>
              <a:rPr sz="2200" spc="-10" dirty="0">
                <a:latin typeface="Calibri"/>
                <a:cs typeface="Calibri"/>
              </a:rPr>
              <a:t>areas</a:t>
            </a:r>
            <a:r>
              <a:rPr sz="2200" spc="-5" dirty="0">
                <a:latin typeface="Calibri"/>
                <a:cs typeface="Calibri"/>
              </a:rPr>
              <a:t> in </a:t>
            </a:r>
            <a:r>
              <a:rPr sz="2200" dirty="0">
                <a:latin typeface="Calibri"/>
                <a:cs typeface="Calibri"/>
              </a:rPr>
              <a:t> </a:t>
            </a:r>
            <a:r>
              <a:rPr sz="2200" spc="-10" dirty="0">
                <a:latin typeface="Calibri"/>
                <a:cs typeface="Calibri"/>
              </a:rPr>
              <a:t>pregnant</a:t>
            </a:r>
            <a:r>
              <a:rPr sz="2200" dirty="0">
                <a:latin typeface="Calibri"/>
                <a:cs typeface="Calibri"/>
              </a:rPr>
              <a:t> </a:t>
            </a:r>
            <a:r>
              <a:rPr sz="2200" spc="-5" dirty="0">
                <a:latin typeface="Calibri"/>
                <a:cs typeface="Calibri"/>
              </a:rPr>
              <a:t>people.</a:t>
            </a:r>
            <a:r>
              <a:rPr sz="2200" dirty="0">
                <a:latin typeface="Calibri"/>
                <a:cs typeface="Calibri"/>
              </a:rPr>
              <a:t> </a:t>
            </a:r>
            <a:r>
              <a:rPr sz="2200" spc="-10" dirty="0">
                <a:latin typeface="Calibri"/>
                <a:cs typeface="Calibri"/>
              </a:rPr>
              <a:t>Piercings</a:t>
            </a:r>
            <a:r>
              <a:rPr sz="2200" dirty="0">
                <a:latin typeface="Calibri"/>
                <a:cs typeface="Calibri"/>
              </a:rPr>
              <a:t> </a:t>
            </a:r>
            <a:r>
              <a:rPr sz="2200" spc="-10" dirty="0">
                <a:latin typeface="Calibri"/>
                <a:cs typeface="Calibri"/>
              </a:rPr>
              <a:t>in</a:t>
            </a:r>
            <a:r>
              <a:rPr sz="2200" spc="-5" dirty="0">
                <a:latin typeface="Calibri"/>
                <a:cs typeface="Calibri"/>
              </a:rPr>
              <a:t> these</a:t>
            </a:r>
            <a:r>
              <a:rPr sz="2200" spc="40" dirty="0">
                <a:latin typeface="Calibri"/>
                <a:cs typeface="Calibri"/>
              </a:rPr>
              <a:t> </a:t>
            </a:r>
            <a:r>
              <a:rPr sz="2200" spc="-5" dirty="0">
                <a:latin typeface="Calibri"/>
                <a:cs typeface="Calibri"/>
              </a:rPr>
              <a:t>areas</a:t>
            </a:r>
            <a:r>
              <a:rPr sz="2200" spc="-10" dirty="0">
                <a:latin typeface="Calibri"/>
                <a:cs typeface="Calibri"/>
              </a:rPr>
              <a:t> are</a:t>
            </a:r>
            <a:r>
              <a:rPr sz="2200" spc="-5" dirty="0">
                <a:latin typeface="Calibri"/>
                <a:cs typeface="Calibri"/>
              </a:rPr>
              <a:t> </a:t>
            </a:r>
            <a:r>
              <a:rPr sz="2200" spc="-15" dirty="0">
                <a:latin typeface="Calibri"/>
                <a:cs typeface="Calibri"/>
              </a:rPr>
              <a:t>generally</a:t>
            </a:r>
            <a:r>
              <a:rPr sz="2200" spc="20" dirty="0">
                <a:latin typeface="Calibri"/>
                <a:cs typeface="Calibri"/>
              </a:rPr>
              <a:t> </a:t>
            </a:r>
            <a:r>
              <a:rPr sz="2200" spc="-15" dirty="0">
                <a:latin typeface="Calibri"/>
                <a:cs typeface="Calibri"/>
              </a:rPr>
              <a:t>removed</a:t>
            </a:r>
            <a:r>
              <a:rPr sz="2200" spc="5" dirty="0">
                <a:latin typeface="Calibri"/>
                <a:cs typeface="Calibri"/>
              </a:rPr>
              <a:t> </a:t>
            </a:r>
            <a:r>
              <a:rPr sz="2200" spc="-5" dirty="0">
                <a:latin typeface="Calibri"/>
                <a:cs typeface="Calibri"/>
              </a:rPr>
              <a:t>if</a:t>
            </a:r>
            <a:r>
              <a:rPr sz="2200" spc="10" dirty="0">
                <a:latin typeface="Calibri"/>
                <a:cs typeface="Calibri"/>
              </a:rPr>
              <a:t> </a:t>
            </a:r>
            <a:r>
              <a:rPr sz="2200" spc="-10" dirty="0">
                <a:latin typeface="Calibri"/>
                <a:cs typeface="Calibri"/>
              </a:rPr>
              <a:t>they</a:t>
            </a:r>
            <a:r>
              <a:rPr sz="2200" spc="15" dirty="0">
                <a:latin typeface="Calibri"/>
                <a:cs typeface="Calibri"/>
              </a:rPr>
              <a:t> </a:t>
            </a:r>
            <a:r>
              <a:rPr sz="2200" spc="-10" dirty="0">
                <a:latin typeface="Calibri"/>
                <a:cs typeface="Calibri"/>
              </a:rPr>
              <a:t>are</a:t>
            </a:r>
            <a:r>
              <a:rPr sz="2200" spc="-5" dirty="0">
                <a:latin typeface="Calibri"/>
                <a:cs typeface="Calibri"/>
              </a:rPr>
              <a:t> </a:t>
            </a:r>
            <a:r>
              <a:rPr sz="2200" spc="-15" dirty="0">
                <a:latin typeface="Calibri"/>
                <a:cs typeface="Calibri"/>
              </a:rPr>
              <a:t>likely</a:t>
            </a:r>
            <a:r>
              <a:rPr sz="2200" spc="5" dirty="0">
                <a:latin typeface="Calibri"/>
                <a:cs typeface="Calibri"/>
              </a:rPr>
              <a:t> </a:t>
            </a:r>
            <a:r>
              <a:rPr sz="2200" spc="-20" dirty="0">
                <a:latin typeface="Calibri"/>
                <a:cs typeface="Calibri"/>
              </a:rPr>
              <a:t>to</a:t>
            </a:r>
            <a:r>
              <a:rPr sz="2200" spc="20" dirty="0">
                <a:latin typeface="Calibri"/>
                <a:cs typeface="Calibri"/>
              </a:rPr>
              <a:t> </a:t>
            </a:r>
            <a:r>
              <a:rPr sz="2200" spc="-20" dirty="0">
                <a:latin typeface="Calibri"/>
                <a:cs typeface="Calibri"/>
              </a:rPr>
              <a:t>interfere</a:t>
            </a:r>
            <a:r>
              <a:rPr sz="2200" spc="20" dirty="0">
                <a:latin typeface="Calibri"/>
                <a:cs typeface="Calibri"/>
              </a:rPr>
              <a:t> </a:t>
            </a:r>
            <a:r>
              <a:rPr sz="2200" spc="-5" dirty="0">
                <a:latin typeface="Calibri"/>
                <a:cs typeface="Calibri"/>
              </a:rPr>
              <a:t>with</a:t>
            </a:r>
            <a:r>
              <a:rPr sz="2200" dirty="0">
                <a:latin typeface="Calibri"/>
                <a:cs typeface="Calibri"/>
              </a:rPr>
              <a:t> </a:t>
            </a:r>
            <a:r>
              <a:rPr sz="2200" spc="-5" dirty="0">
                <a:latin typeface="Calibri"/>
                <a:cs typeface="Calibri"/>
              </a:rPr>
              <a:t>a </a:t>
            </a:r>
            <a:r>
              <a:rPr sz="2200" dirty="0">
                <a:latin typeface="Calibri"/>
                <a:cs typeface="Calibri"/>
              </a:rPr>
              <a:t> </a:t>
            </a:r>
            <a:r>
              <a:rPr sz="2200" spc="-15" dirty="0">
                <a:latin typeface="Calibri"/>
                <a:cs typeface="Calibri"/>
              </a:rPr>
              <a:t>procedure</a:t>
            </a:r>
            <a:r>
              <a:rPr sz="2200" spc="15" dirty="0">
                <a:latin typeface="Calibri"/>
                <a:cs typeface="Calibri"/>
              </a:rPr>
              <a:t> </a:t>
            </a:r>
            <a:r>
              <a:rPr sz="2200" spc="-5" dirty="0">
                <a:latin typeface="Calibri"/>
                <a:cs typeface="Calibri"/>
              </a:rPr>
              <a:t>(eg,</a:t>
            </a:r>
            <a:r>
              <a:rPr sz="2200" spc="35" dirty="0">
                <a:latin typeface="Calibri"/>
                <a:cs typeface="Calibri"/>
              </a:rPr>
              <a:t> </a:t>
            </a:r>
            <a:r>
              <a:rPr sz="2200" spc="-10" dirty="0">
                <a:latin typeface="Calibri"/>
                <a:cs typeface="Calibri"/>
              </a:rPr>
              <a:t>intubation,</a:t>
            </a:r>
            <a:r>
              <a:rPr sz="2200" spc="15" dirty="0">
                <a:latin typeface="Calibri"/>
                <a:cs typeface="Calibri"/>
              </a:rPr>
              <a:t> </a:t>
            </a:r>
            <a:r>
              <a:rPr sz="2200" spc="-10" dirty="0">
                <a:latin typeface="Calibri"/>
                <a:cs typeface="Calibri"/>
              </a:rPr>
              <a:t>cesarean</a:t>
            </a:r>
            <a:r>
              <a:rPr sz="2200" spc="15" dirty="0">
                <a:latin typeface="Calibri"/>
                <a:cs typeface="Calibri"/>
              </a:rPr>
              <a:t> </a:t>
            </a:r>
            <a:r>
              <a:rPr sz="2200" spc="-5" dirty="0">
                <a:latin typeface="Calibri"/>
                <a:cs typeface="Calibri"/>
              </a:rPr>
              <a:t>or</a:t>
            </a:r>
            <a:r>
              <a:rPr sz="2200" spc="15" dirty="0">
                <a:latin typeface="Calibri"/>
                <a:cs typeface="Calibri"/>
              </a:rPr>
              <a:t> </a:t>
            </a:r>
            <a:r>
              <a:rPr sz="2200" spc="-10" dirty="0">
                <a:latin typeface="Calibri"/>
                <a:cs typeface="Calibri"/>
              </a:rPr>
              <a:t>vaginal</a:t>
            </a:r>
            <a:r>
              <a:rPr sz="2200" dirty="0">
                <a:latin typeface="Calibri"/>
                <a:cs typeface="Calibri"/>
              </a:rPr>
              <a:t> </a:t>
            </a:r>
            <a:r>
              <a:rPr sz="2200" spc="-10" dirty="0">
                <a:latin typeface="Calibri"/>
                <a:cs typeface="Calibri"/>
              </a:rPr>
              <a:t>birth,</a:t>
            </a:r>
            <a:r>
              <a:rPr sz="2200" spc="10" dirty="0">
                <a:latin typeface="Calibri"/>
                <a:cs typeface="Calibri"/>
              </a:rPr>
              <a:t> </a:t>
            </a:r>
            <a:r>
              <a:rPr sz="2200" spc="-15" dirty="0">
                <a:latin typeface="Calibri"/>
                <a:cs typeface="Calibri"/>
              </a:rPr>
              <a:t>breastfeeding)</a:t>
            </a:r>
            <a:r>
              <a:rPr sz="2200" spc="30" dirty="0">
                <a:latin typeface="Calibri"/>
                <a:cs typeface="Calibri"/>
              </a:rPr>
              <a:t> </a:t>
            </a:r>
            <a:r>
              <a:rPr sz="2200" spc="-5" dirty="0">
                <a:latin typeface="Calibri"/>
                <a:cs typeface="Calibri"/>
              </a:rPr>
              <a:t>or</a:t>
            </a:r>
            <a:r>
              <a:rPr sz="2200" spc="15" dirty="0">
                <a:latin typeface="Calibri"/>
                <a:cs typeface="Calibri"/>
              </a:rPr>
              <a:t> </a:t>
            </a:r>
            <a:r>
              <a:rPr sz="2200" spc="-15" dirty="0">
                <a:latin typeface="Calibri"/>
                <a:cs typeface="Calibri"/>
              </a:rPr>
              <a:t>become</a:t>
            </a:r>
            <a:r>
              <a:rPr sz="2200" spc="45" dirty="0">
                <a:latin typeface="Calibri"/>
                <a:cs typeface="Calibri"/>
              </a:rPr>
              <a:t> </a:t>
            </a:r>
            <a:r>
              <a:rPr sz="2200" spc="-15" dirty="0">
                <a:latin typeface="Calibri"/>
                <a:cs typeface="Calibri"/>
              </a:rPr>
              <a:t>uncomfortable</a:t>
            </a:r>
            <a:r>
              <a:rPr sz="2200" spc="20" dirty="0">
                <a:latin typeface="Calibri"/>
                <a:cs typeface="Calibri"/>
              </a:rPr>
              <a:t> </a:t>
            </a:r>
            <a:r>
              <a:rPr sz="2200" spc="-10" dirty="0">
                <a:latin typeface="Calibri"/>
                <a:cs typeface="Calibri"/>
              </a:rPr>
              <a:t>due</a:t>
            </a:r>
            <a:r>
              <a:rPr sz="2200" spc="15" dirty="0">
                <a:latin typeface="Calibri"/>
                <a:cs typeface="Calibri"/>
              </a:rPr>
              <a:t> </a:t>
            </a:r>
            <a:r>
              <a:rPr sz="2200" spc="-15" dirty="0">
                <a:latin typeface="Calibri"/>
                <a:cs typeface="Calibri"/>
              </a:rPr>
              <a:t>to </a:t>
            </a:r>
            <a:r>
              <a:rPr sz="2200" spc="-484" dirty="0">
                <a:latin typeface="Calibri"/>
                <a:cs typeface="Calibri"/>
              </a:rPr>
              <a:t> </a:t>
            </a:r>
            <a:r>
              <a:rPr sz="2200" spc="-10" dirty="0">
                <a:latin typeface="Calibri"/>
                <a:cs typeface="Calibri"/>
              </a:rPr>
              <a:t>pregnancy-related</a:t>
            </a:r>
            <a:r>
              <a:rPr sz="2200" dirty="0">
                <a:latin typeface="Calibri"/>
                <a:cs typeface="Calibri"/>
              </a:rPr>
              <a:t> </a:t>
            </a:r>
            <a:r>
              <a:rPr sz="2200" spc="-5" dirty="0">
                <a:latin typeface="Calibri"/>
                <a:cs typeface="Calibri"/>
              </a:rPr>
              <a:t>changes.</a:t>
            </a:r>
            <a:r>
              <a:rPr sz="2200" spc="10" dirty="0">
                <a:latin typeface="Calibri"/>
                <a:cs typeface="Calibri"/>
              </a:rPr>
              <a:t> </a:t>
            </a:r>
            <a:r>
              <a:rPr sz="2200" spc="-15" dirty="0">
                <a:latin typeface="Calibri"/>
                <a:cs typeface="Calibri"/>
              </a:rPr>
              <a:t>Metal</a:t>
            </a:r>
            <a:r>
              <a:rPr sz="2200" spc="10" dirty="0">
                <a:latin typeface="Calibri"/>
                <a:cs typeface="Calibri"/>
              </a:rPr>
              <a:t> </a:t>
            </a:r>
            <a:r>
              <a:rPr sz="2200" spc="-10" dirty="0">
                <a:latin typeface="Calibri"/>
                <a:cs typeface="Calibri"/>
              </a:rPr>
              <a:t>body</a:t>
            </a:r>
            <a:r>
              <a:rPr sz="2200" spc="10" dirty="0">
                <a:latin typeface="Calibri"/>
                <a:cs typeface="Calibri"/>
              </a:rPr>
              <a:t> </a:t>
            </a:r>
            <a:r>
              <a:rPr sz="2200" spc="-10" dirty="0">
                <a:latin typeface="Calibri"/>
                <a:cs typeface="Calibri"/>
              </a:rPr>
              <a:t>jewelry</a:t>
            </a:r>
            <a:r>
              <a:rPr sz="2200" spc="10" dirty="0">
                <a:latin typeface="Calibri"/>
                <a:cs typeface="Calibri"/>
              </a:rPr>
              <a:t> </a:t>
            </a:r>
            <a:r>
              <a:rPr sz="2200" spc="-15" dirty="0">
                <a:latin typeface="Calibri"/>
                <a:cs typeface="Calibri"/>
              </a:rPr>
              <a:t>can</a:t>
            </a:r>
            <a:r>
              <a:rPr sz="2200" spc="10" dirty="0">
                <a:latin typeface="Calibri"/>
                <a:cs typeface="Calibri"/>
              </a:rPr>
              <a:t> </a:t>
            </a:r>
            <a:r>
              <a:rPr sz="2200" spc="-10" dirty="0">
                <a:latin typeface="Calibri"/>
                <a:cs typeface="Calibri"/>
              </a:rPr>
              <a:t>conduct</a:t>
            </a:r>
            <a:r>
              <a:rPr sz="2200" dirty="0">
                <a:latin typeface="Calibri"/>
                <a:cs typeface="Calibri"/>
              </a:rPr>
              <a:t> </a:t>
            </a:r>
            <a:r>
              <a:rPr sz="2200" spc="-5" dirty="0">
                <a:latin typeface="Calibri"/>
                <a:cs typeface="Calibri"/>
              </a:rPr>
              <a:t>electric</a:t>
            </a:r>
            <a:r>
              <a:rPr sz="2200" spc="15" dirty="0">
                <a:latin typeface="Calibri"/>
                <a:cs typeface="Calibri"/>
              </a:rPr>
              <a:t> </a:t>
            </a:r>
            <a:r>
              <a:rPr sz="2200" spc="-15" dirty="0">
                <a:latin typeface="Calibri"/>
                <a:cs typeface="Calibri"/>
              </a:rPr>
              <a:t>current</a:t>
            </a:r>
            <a:r>
              <a:rPr sz="2200" spc="-5" dirty="0">
                <a:latin typeface="Calibri"/>
                <a:cs typeface="Calibri"/>
              </a:rPr>
              <a:t> if</a:t>
            </a:r>
            <a:r>
              <a:rPr sz="2200" spc="25" dirty="0">
                <a:latin typeface="Calibri"/>
                <a:cs typeface="Calibri"/>
              </a:rPr>
              <a:t> </a:t>
            </a:r>
            <a:r>
              <a:rPr sz="2200" spc="-10" dirty="0">
                <a:latin typeface="Calibri"/>
                <a:cs typeface="Calibri"/>
              </a:rPr>
              <a:t>electrosurgery </a:t>
            </a:r>
            <a:r>
              <a:rPr sz="2200" spc="-5" dirty="0">
                <a:latin typeface="Calibri"/>
                <a:cs typeface="Calibri"/>
              </a:rPr>
              <a:t>is </a:t>
            </a:r>
            <a:r>
              <a:rPr sz="2200" dirty="0">
                <a:latin typeface="Calibri"/>
                <a:cs typeface="Calibri"/>
              </a:rPr>
              <a:t> </a:t>
            </a:r>
            <a:r>
              <a:rPr sz="2200" spc="-10" dirty="0">
                <a:latin typeface="Calibri"/>
                <a:cs typeface="Calibri"/>
              </a:rPr>
              <a:t>performed</a:t>
            </a:r>
            <a:endParaRPr sz="2200">
              <a:latin typeface="Calibri"/>
              <a:cs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7840" y="331470"/>
            <a:ext cx="11108690" cy="513715"/>
          </a:xfrm>
          <a:prstGeom prst="rect">
            <a:avLst/>
          </a:prstGeom>
        </p:spPr>
        <p:txBody>
          <a:bodyPr vert="horz" wrap="square" lIns="0" tIns="12700" rIns="0" bIns="0" rtlCol="0">
            <a:spAutoFit/>
          </a:bodyPr>
          <a:lstStyle/>
          <a:p>
            <a:pPr marL="12700">
              <a:lnSpc>
                <a:spcPct val="100000"/>
              </a:lnSpc>
              <a:spcBef>
                <a:spcPts val="100"/>
              </a:spcBef>
              <a:tabLst>
                <a:tab pos="7487284" algn="l"/>
              </a:tabLst>
            </a:pPr>
            <a:r>
              <a:rPr sz="3200" b="1" spc="-5" dirty="0">
                <a:solidFill>
                  <a:srgbClr val="000000"/>
                </a:solidFill>
                <a:latin typeface="Calibri"/>
                <a:cs typeface="Calibri"/>
              </a:rPr>
              <a:t>2</a:t>
            </a:r>
            <a:r>
              <a:rPr sz="3200" b="1" u="heavy" spc="-5" dirty="0">
                <a:solidFill>
                  <a:srgbClr val="000000"/>
                </a:solidFill>
                <a:uFill>
                  <a:solidFill>
                    <a:srgbClr val="000000"/>
                  </a:solidFill>
                </a:uFill>
                <a:latin typeface="Calibri"/>
                <a:cs typeface="Calibri"/>
              </a:rPr>
              <a:t>)</a:t>
            </a:r>
            <a:r>
              <a:rPr sz="3200" b="1" u="heavy" spc="10" dirty="0">
                <a:solidFill>
                  <a:srgbClr val="000000"/>
                </a:solidFill>
                <a:uFill>
                  <a:solidFill>
                    <a:srgbClr val="000000"/>
                  </a:solidFill>
                </a:uFill>
                <a:latin typeface="Calibri"/>
                <a:cs typeface="Calibri"/>
              </a:rPr>
              <a:t> </a:t>
            </a:r>
            <a:r>
              <a:rPr sz="3200" b="1" u="heavy" dirty="0">
                <a:solidFill>
                  <a:srgbClr val="000000"/>
                </a:solidFill>
                <a:uFill>
                  <a:solidFill>
                    <a:srgbClr val="000000"/>
                  </a:solidFill>
                </a:uFill>
                <a:latin typeface="Calibri"/>
                <a:cs typeface="Calibri"/>
              </a:rPr>
              <a:t>SKIN</a:t>
            </a:r>
            <a:r>
              <a:rPr sz="3200" b="1" u="heavy" spc="10" dirty="0">
                <a:solidFill>
                  <a:srgbClr val="000000"/>
                </a:solidFill>
                <a:uFill>
                  <a:solidFill>
                    <a:srgbClr val="000000"/>
                  </a:solidFill>
                </a:uFill>
                <a:latin typeface="Calibri"/>
                <a:cs typeface="Calibri"/>
              </a:rPr>
              <a:t> </a:t>
            </a:r>
            <a:r>
              <a:rPr sz="3200" b="1" u="heavy" spc="-15" dirty="0">
                <a:solidFill>
                  <a:srgbClr val="000000"/>
                </a:solidFill>
                <a:uFill>
                  <a:solidFill>
                    <a:srgbClr val="000000"/>
                  </a:solidFill>
                </a:uFill>
                <a:latin typeface="Calibri"/>
                <a:cs typeface="Calibri"/>
              </a:rPr>
              <a:t>APPENDAGES</a:t>
            </a:r>
            <a:r>
              <a:rPr sz="3200" b="1" u="heavy" spc="-10" dirty="0">
                <a:solidFill>
                  <a:srgbClr val="000000"/>
                </a:solidFill>
                <a:uFill>
                  <a:solidFill>
                    <a:srgbClr val="000000"/>
                  </a:solidFill>
                </a:uFill>
                <a:latin typeface="Calibri"/>
                <a:cs typeface="Calibri"/>
              </a:rPr>
              <a:t> (ECCRINE,</a:t>
            </a:r>
            <a:r>
              <a:rPr sz="3200" b="1" u="heavy" spc="25" dirty="0">
                <a:solidFill>
                  <a:srgbClr val="000000"/>
                </a:solidFill>
                <a:uFill>
                  <a:solidFill>
                    <a:srgbClr val="000000"/>
                  </a:solidFill>
                </a:uFill>
                <a:latin typeface="Calibri"/>
                <a:cs typeface="Calibri"/>
              </a:rPr>
              <a:t> </a:t>
            </a:r>
            <a:r>
              <a:rPr sz="3200" b="1" u="heavy" dirty="0">
                <a:solidFill>
                  <a:srgbClr val="000000"/>
                </a:solidFill>
                <a:uFill>
                  <a:solidFill>
                    <a:srgbClr val="000000"/>
                  </a:solidFill>
                </a:uFill>
                <a:latin typeface="Calibri"/>
                <a:cs typeface="Calibri"/>
              </a:rPr>
              <a:t>APOCRINE,	</a:t>
            </a:r>
            <a:r>
              <a:rPr sz="3200" b="1" u="heavy" spc="-15" dirty="0">
                <a:solidFill>
                  <a:srgbClr val="000000"/>
                </a:solidFill>
                <a:uFill>
                  <a:solidFill>
                    <a:srgbClr val="000000"/>
                  </a:solidFill>
                </a:uFill>
                <a:latin typeface="Calibri"/>
                <a:cs typeface="Calibri"/>
              </a:rPr>
              <a:t>SEBACEOUS</a:t>
            </a:r>
            <a:r>
              <a:rPr sz="3200" b="1" u="heavy" spc="-90" dirty="0">
                <a:solidFill>
                  <a:srgbClr val="000000"/>
                </a:solidFill>
                <a:uFill>
                  <a:solidFill>
                    <a:srgbClr val="000000"/>
                  </a:solidFill>
                </a:uFill>
                <a:latin typeface="Calibri"/>
                <a:cs typeface="Calibri"/>
              </a:rPr>
              <a:t> </a:t>
            </a:r>
            <a:r>
              <a:rPr sz="3200" b="1" u="heavy" spc="-5" dirty="0">
                <a:solidFill>
                  <a:srgbClr val="000000"/>
                </a:solidFill>
                <a:uFill>
                  <a:solidFill>
                    <a:srgbClr val="000000"/>
                  </a:solidFill>
                </a:uFill>
                <a:latin typeface="Calibri"/>
                <a:cs typeface="Calibri"/>
              </a:rPr>
              <a:t>GLANDS)</a:t>
            </a:r>
            <a:endParaRPr sz="3200">
              <a:latin typeface="Calibri"/>
              <a:cs typeface="Calibri"/>
            </a:endParaRPr>
          </a:p>
        </p:txBody>
      </p:sp>
      <p:sp>
        <p:nvSpPr>
          <p:cNvPr id="3" name="object 3"/>
          <p:cNvSpPr txBox="1"/>
          <p:nvPr/>
        </p:nvSpPr>
        <p:spPr>
          <a:xfrm>
            <a:off x="291185" y="1068070"/>
            <a:ext cx="6493510" cy="4926330"/>
          </a:xfrm>
          <a:prstGeom prst="rect">
            <a:avLst/>
          </a:prstGeom>
        </p:spPr>
        <p:txBody>
          <a:bodyPr vert="horz" wrap="square" lIns="0" tIns="53975" rIns="0" bIns="0" rtlCol="0">
            <a:spAutoFit/>
          </a:bodyPr>
          <a:lstStyle/>
          <a:p>
            <a:pPr marL="240665" marR="33020" indent="-228600">
              <a:lnSpc>
                <a:spcPts val="2590"/>
              </a:lnSpc>
              <a:spcBef>
                <a:spcPts val="425"/>
              </a:spcBef>
              <a:buFont typeface="Arial MT"/>
              <a:buChar char="•"/>
              <a:tabLst>
                <a:tab pos="241300" algn="l"/>
              </a:tabLst>
            </a:pPr>
            <a:r>
              <a:rPr sz="2400" b="1" spc="-10" dirty="0">
                <a:latin typeface="Calibri"/>
                <a:cs typeface="Calibri"/>
              </a:rPr>
              <a:t>Eccrine gland(sweat) </a:t>
            </a:r>
            <a:r>
              <a:rPr sz="2400" b="1" dirty="0">
                <a:latin typeface="Calibri"/>
                <a:cs typeface="Calibri"/>
              </a:rPr>
              <a:t>activity </a:t>
            </a:r>
            <a:r>
              <a:rPr sz="2400" b="1" spc="-5" dirty="0">
                <a:solidFill>
                  <a:srgbClr val="FF0000"/>
                </a:solidFill>
                <a:latin typeface="Calibri"/>
                <a:cs typeface="Calibri"/>
              </a:rPr>
              <a:t>increases </a:t>
            </a:r>
            <a:r>
              <a:rPr sz="2400" spc="-15" dirty="0">
                <a:latin typeface="Calibri"/>
                <a:cs typeface="Calibri"/>
              </a:rPr>
              <a:t>(except </a:t>
            </a:r>
            <a:r>
              <a:rPr sz="2400" spc="-5" dirty="0">
                <a:latin typeface="Calibri"/>
                <a:cs typeface="Calibri"/>
              </a:rPr>
              <a:t>on </a:t>
            </a:r>
            <a:r>
              <a:rPr sz="2400" spc="-530" dirty="0">
                <a:latin typeface="Calibri"/>
                <a:cs typeface="Calibri"/>
              </a:rPr>
              <a:t> </a:t>
            </a:r>
            <a:r>
              <a:rPr sz="2400" dirty="0">
                <a:latin typeface="Calibri"/>
                <a:cs typeface="Calibri"/>
              </a:rPr>
              <a:t>the </a:t>
            </a:r>
            <a:r>
              <a:rPr sz="2400" spc="-5" dirty="0">
                <a:latin typeface="Calibri"/>
                <a:cs typeface="Calibri"/>
              </a:rPr>
              <a:t>palms) primarily </a:t>
            </a:r>
            <a:r>
              <a:rPr sz="2400" spc="-20" dirty="0">
                <a:latin typeface="Calibri"/>
                <a:cs typeface="Calibri"/>
              </a:rPr>
              <a:t>toward </a:t>
            </a:r>
            <a:r>
              <a:rPr sz="2400" dirty="0">
                <a:latin typeface="Calibri"/>
                <a:cs typeface="Calibri"/>
              </a:rPr>
              <a:t>the end </a:t>
            </a:r>
            <a:r>
              <a:rPr sz="2400" spc="-5" dirty="0">
                <a:latin typeface="Calibri"/>
                <a:cs typeface="Calibri"/>
              </a:rPr>
              <a:t>of </a:t>
            </a:r>
            <a:r>
              <a:rPr sz="2400" spc="-20" dirty="0">
                <a:latin typeface="Calibri"/>
                <a:cs typeface="Calibri"/>
              </a:rPr>
              <a:t>pregnancy. </a:t>
            </a:r>
            <a:r>
              <a:rPr sz="2400" spc="-530" dirty="0">
                <a:latin typeface="Calibri"/>
                <a:cs typeface="Calibri"/>
              </a:rPr>
              <a:t> </a:t>
            </a:r>
            <a:r>
              <a:rPr sz="2400" spc="-5" dirty="0">
                <a:latin typeface="Calibri"/>
                <a:cs typeface="Calibri"/>
              </a:rPr>
              <a:t>This </a:t>
            </a:r>
            <a:r>
              <a:rPr sz="2400" spc="-15" dirty="0">
                <a:latin typeface="Calibri"/>
                <a:cs typeface="Calibri"/>
              </a:rPr>
              <a:t>may </a:t>
            </a:r>
            <a:r>
              <a:rPr sz="2400" dirty="0">
                <a:latin typeface="Calibri"/>
                <a:cs typeface="Calibri"/>
              </a:rPr>
              <a:t>lead </a:t>
            </a:r>
            <a:r>
              <a:rPr sz="2400" spc="-15" dirty="0">
                <a:latin typeface="Calibri"/>
                <a:cs typeface="Calibri"/>
              </a:rPr>
              <a:t>to </a:t>
            </a:r>
            <a:r>
              <a:rPr sz="2400" b="1" spc="-5" dirty="0">
                <a:solidFill>
                  <a:srgbClr val="006FC0"/>
                </a:solidFill>
                <a:latin typeface="Calibri"/>
                <a:cs typeface="Calibri"/>
              </a:rPr>
              <a:t>miliaria </a:t>
            </a:r>
            <a:r>
              <a:rPr sz="2400" spc="-5" dirty="0">
                <a:latin typeface="Calibri"/>
                <a:cs typeface="Calibri"/>
              </a:rPr>
              <a:t>or </a:t>
            </a:r>
            <a:r>
              <a:rPr sz="2400" spc="-15" dirty="0">
                <a:solidFill>
                  <a:srgbClr val="006FC0"/>
                </a:solidFill>
                <a:latin typeface="Calibri"/>
                <a:cs typeface="Calibri"/>
              </a:rPr>
              <a:t>generalized </a:t>
            </a:r>
            <a:r>
              <a:rPr sz="2400" spc="-10" dirty="0">
                <a:solidFill>
                  <a:srgbClr val="006FC0"/>
                </a:solidFill>
                <a:latin typeface="Calibri"/>
                <a:cs typeface="Calibri"/>
              </a:rPr>
              <a:t> hyperhidrosis</a:t>
            </a:r>
            <a:endParaRPr sz="2400">
              <a:latin typeface="Calibri"/>
              <a:cs typeface="Calibri"/>
            </a:endParaRPr>
          </a:p>
          <a:p>
            <a:pPr marL="240665" marR="193040" indent="-228600">
              <a:lnSpc>
                <a:spcPts val="2590"/>
              </a:lnSpc>
              <a:spcBef>
                <a:spcPts val="1019"/>
              </a:spcBef>
              <a:buFont typeface="Arial MT"/>
              <a:buChar char="•"/>
              <a:tabLst>
                <a:tab pos="241300" algn="l"/>
              </a:tabLst>
            </a:pPr>
            <a:r>
              <a:rPr sz="2400" b="1" spc="-5" dirty="0">
                <a:latin typeface="Calibri"/>
                <a:cs typeface="Calibri"/>
              </a:rPr>
              <a:t>Apocrine gland </a:t>
            </a:r>
            <a:r>
              <a:rPr sz="2400" b="1" dirty="0">
                <a:latin typeface="Calibri"/>
                <a:cs typeface="Calibri"/>
              </a:rPr>
              <a:t>activity </a:t>
            </a:r>
            <a:r>
              <a:rPr sz="2400" b="1" spc="-5" dirty="0">
                <a:solidFill>
                  <a:srgbClr val="FF0000"/>
                </a:solidFill>
                <a:latin typeface="Calibri"/>
                <a:cs typeface="Calibri"/>
              </a:rPr>
              <a:t>decreases</a:t>
            </a:r>
            <a:r>
              <a:rPr sz="2400" spc="-5" dirty="0">
                <a:latin typeface="Calibri"/>
                <a:cs typeface="Calibri"/>
              </a:rPr>
              <a:t>, This </a:t>
            </a:r>
            <a:r>
              <a:rPr sz="2400" spc="-15" dirty="0">
                <a:latin typeface="Calibri"/>
                <a:cs typeface="Calibri"/>
              </a:rPr>
              <a:t>may </a:t>
            </a:r>
            <a:r>
              <a:rPr sz="2400" dirty="0">
                <a:latin typeface="Calibri"/>
                <a:cs typeface="Calibri"/>
              </a:rPr>
              <a:t>lead </a:t>
            </a:r>
            <a:r>
              <a:rPr sz="2400" spc="-530" dirty="0">
                <a:latin typeface="Calibri"/>
                <a:cs typeface="Calibri"/>
              </a:rPr>
              <a:t> </a:t>
            </a:r>
            <a:r>
              <a:rPr sz="2400" spc="-15" dirty="0">
                <a:latin typeface="Calibri"/>
                <a:cs typeface="Calibri"/>
              </a:rPr>
              <a:t>to </a:t>
            </a:r>
            <a:r>
              <a:rPr sz="2400" spc="-10" dirty="0">
                <a:latin typeface="Calibri"/>
                <a:cs typeface="Calibri"/>
              </a:rPr>
              <a:t>improvement </a:t>
            </a:r>
            <a:r>
              <a:rPr sz="2400" dirty="0">
                <a:latin typeface="Calibri"/>
                <a:cs typeface="Calibri"/>
              </a:rPr>
              <a:t>in </a:t>
            </a:r>
            <a:r>
              <a:rPr sz="2400" spc="-10" dirty="0">
                <a:solidFill>
                  <a:srgbClr val="006FC0"/>
                </a:solidFill>
                <a:latin typeface="Calibri"/>
                <a:cs typeface="Calibri"/>
              </a:rPr>
              <a:t>hidradenitis suppurativa</a:t>
            </a:r>
            <a:r>
              <a:rPr sz="2400" spc="-10" dirty="0">
                <a:latin typeface="Calibri"/>
                <a:cs typeface="Calibri"/>
              </a:rPr>
              <a:t>(HS) </a:t>
            </a:r>
            <a:r>
              <a:rPr sz="2400" spc="-5" dirty="0">
                <a:latin typeface="Calibri"/>
                <a:cs typeface="Calibri"/>
              </a:rPr>
              <a:t> </a:t>
            </a:r>
            <a:r>
              <a:rPr sz="2400" dirty="0">
                <a:latin typeface="Calibri"/>
                <a:cs typeface="Calibri"/>
              </a:rPr>
              <a:t>and</a:t>
            </a:r>
            <a:r>
              <a:rPr sz="2400" spc="-10" dirty="0">
                <a:latin typeface="Calibri"/>
                <a:cs typeface="Calibri"/>
              </a:rPr>
              <a:t> </a:t>
            </a:r>
            <a:r>
              <a:rPr sz="2400" b="1" spc="-20" dirty="0">
                <a:solidFill>
                  <a:srgbClr val="006FC0"/>
                </a:solidFill>
                <a:latin typeface="Calibri"/>
                <a:cs typeface="Calibri"/>
              </a:rPr>
              <a:t>Fox-Fordyce</a:t>
            </a:r>
            <a:r>
              <a:rPr sz="2400" b="1" spc="-40" dirty="0">
                <a:solidFill>
                  <a:srgbClr val="006FC0"/>
                </a:solidFill>
                <a:latin typeface="Calibri"/>
                <a:cs typeface="Calibri"/>
              </a:rPr>
              <a:t> </a:t>
            </a:r>
            <a:r>
              <a:rPr sz="2400" b="1" spc="-5" dirty="0">
                <a:solidFill>
                  <a:srgbClr val="006FC0"/>
                </a:solidFill>
                <a:latin typeface="Calibri"/>
                <a:cs typeface="Calibri"/>
              </a:rPr>
              <a:t>disease</a:t>
            </a:r>
            <a:endParaRPr sz="2400">
              <a:latin typeface="Calibri"/>
              <a:cs typeface="Calibri"/>
            </a:endParaRPr>
          </a:p>
          <a:p>
            <a:pPr marL="240665" marR="5080" indent="-228600">
              <a:lnSpc>
                <a:spcPct val="90000"/>
              </a:lnSpc>
              <a:spcBef>
                <a:spcPts val="960"/>
              </a:spcBef>
              <a:buFont typeface="Arial MT"/>
              <a:buChar char="•"/>
              <a:tabLst>
                <a:tab pos="241300" algn="l"/>
              </a:tabLst>
            </a:pPr>
            <a:r>
              <a:rPr sz="2400" b="1" dirty="0">
                <a:latin typeface="Calibri"/>
                <a:cs typeface="Calibri"/>
              </a:rPr>
              <a:t>Sebaceous </a:t>
            </a:r>
            <a:r>
              <a:rPr sz="2400" b="1" spc="-5" dirty="0">
                <a:latin typeface="Calibri"/>
                <a:cs typeface="Calibri"/>
              </a:rPr>
              <a:t>gland activity </a:t>
            </a:r>
            <a:r>
              <a:rPr sz="2400" spc="-15" dirty="0">
                <a:latin typeface="Calibri"/>
                <a:cs typeface="Calibri"/>
              </a:rPr>
              <a:t>may </a:t>
            </a:r>
            <a:r>
              <a:rPr sz="2400" spc="-5" dirty="0">
                <a:solidFill>
                  <a:srgbClr val="FF0000"/>
                </a:solidFill>
                <a:latin typeface="Calibri"/>
                <a:cs typeface="Calibri"/>
              </a:rPr>
              <a:t>increase </a:t>
            </a:r>
            <a:r>
              <a:rPr sz="2400" dirty="0">
                <a:latin typeface="Calibri"/>
                <a:cs typeface="Calibri"/>
              </a:rPr>
              <a:t>in the </a:t>
            </a:r>
            <a:r>
              <a:rPr sz="2400" spc="-10" dirty="0">
                <a:latin typeface="Calibri"/>
                <a:cs typeface="Calibri"/>
              </a:rPr>
              <a:t>third </a:t>
            </a:r>
            <a:r>
              <a:rPr sz="2400" spc="-530" dirty="0">
                <a:latin typeface="Calibri"/>
                <a:cs typeface="Calibri"/>
              </a:rPr>
              <a:t> </a:t>
            </a:r>
            <a:r>
              <a:rPr sz="2400" spc="-10" dirty="0">
                <a:latin typeface="Calibri"/>
                <a:cs typeface="Calibri"/>
              </a:rPr>
              <a:t>trimester </a:t>
            </a:r>
            <a:r>
              <a:rPr sz="2400" dirty="0">
                <a:latin typeface="Calibri"/>
                <a:cs typeface="Calibri"/>
              </a:rPr>
              <a:t>. </a:t>
            </a:r>
            <a:r>
              <a:rPr sz="2400" b="1" spc="-10" dirty="0">
                <a:solidFill>
                  <a:srgbClr val="006FC0"/>
                </a:solidFill>
                <a:latin typeface="Calibri"/>
                <a:cs typeface="Calibri"/>
              </a:rPr>
              <a:t>Montgomery tubercles </a:t>
            </a:r>
            <a:r>
              <a:rPr sz="2400" dirty="0">
                <a:latin typeface="Calibri"/>
                <a:cs typeface="Calibri"/>
              </a:rPr>
              <a:t>(ie, </a:t>
            </a:r>
            <a:r>
              <a:rPr sz="2400" spc="-5" dirty="0">
                <a:latin typeface="Calibri"/>
                <a:cs typeface="Calibri"/>
              </a:rPr>
              <a:t>small, </a:t>
            </a:r>
            <a:r>
              <a:rPr sz="2400" dirty="0">
                <a:latin typeface="Calibri"/>
                <a:cs typeface="Calibri"/>
              </a:rPr>
              <a:t> </a:t>
            </a:r>
            <a:r>
              <a:rPr sz="2400" spc="-15" dirty="0">
                <a:latin typeface="Calibri"/>
                <a:cs typeface="Calibri"/>
              </a:rPr>
              <a:t>brown</a:t>
            </a:r>
            <a:r>
              <a:rPr sz="2400" dirty="0">
                <a:latin typeface="Calibri"/>
                <a:cs typeface="Calibri"/>
              </a:rPr>
              <a:t> </a:t>
            </a:r>
            <a:r>
              <a:rPr sz="2400" spc="-5" dirty="0">
                <a:latin typeface="Calibri"/>
                <a:cs typeface="Calibri"/>
              </a:rPr>
              <a:t>papules on </a:t>
            </a:r>
            <a:r>
              <a:rPr sz="2400" dirty="0">
                <a:latin typeface="Calibri"/>
                <a:cs typeface="Calibri"/>
              </a:rPr>
              <a:t>the </a:t>
            </a:r>
            <a:r>
              <a:rPr sz="2400" spc="-10" dirty="0">
                <a:latin typeface="Calibri"/>
                <a:cs typeface="Calibri"/>
              </a:rPr>
              <a:t>areolae</a:t>
            </a:r>
            <a:r>
              <a:rPr sz="2400" spc="5" dirty="0">
                <a:latin typeface="Calibri"/>
                <a:cs typeface="Calibri"/>
              </a:rPr>
              <a:t> </a:t>
            </a:r>
            <a:r>
              <a:rPr sz="2400" spc="-10" dirty="0">
                <a:latin typeface="Calibri"/>
                <a:cs typeface="Calibri"/>
              </a:rPr>
              <a:t>consisting,</a:t>
            </a:r>
            <a:r>
              <a:rPr sz="2400" spc="-15" dirty="0">
                <a:latin typeface="Calibri"/>
                <a:cs typeface="Calibri"/>
              </a:rPr>
              <a:t> </a:t>
            </a:r>
            <a:r>
              <a:rPr sz="2400" dirty="0">
                <a:latin typeface="Calibri"/>
                <a:cs typeface="Calibri"/>
              </a:rPr>
              <a:t>in </a:t>
            </a:r>
            <a:r>
              <a:rPr sz="2400" spc="-5" dirty="0">
                <a:latin typeface="Calibri"/>
                <a:cs typeface="Calibri"/>
              </a:rPr>
              <a:t>part, </a:t>
            </a:r>
            <a:r>
              <a:rPr sz="2400" dirty="0">
                <a:latin typeface="Calibri"/>
                <a:cs typeface="Calibri"/>
              </a:rPr>
              <a:t> </a:t>
            </a:r>
            <a:r>
              <a:rPr sz="2400" spc="-5" dirty="0">
                <a:latin typeface="Calibri"/>
                <a:cs typeface="Calibri"/>
              </a:rPr>
              <a:t>of</a:t>
            </a:r>
            <a:r>
              <a:rPr sz="2400" spc="-10" dirty="0">
                <a:latin typeface="Calibri"/>
                <a:cs typeface="Calibri"/>
              </a:rPr>
              <a:t> hypertrophied</a:t>
            </a:r>
            <a:r>
              <a:rPr sz="2400" spc="-5" dirty="0">
                <a:latin typeface="Calibri"/>
                <a:cs typeface="Calibri"/>
              </a:rPr>
              <a:t> sebaceous</a:t>
            </a:r>
            <a:r>
              <a:rPr sz="2400" dirty="0">
                <a:latin typeface="Calibri"/>
                <a:cs typeface="Calibri"/>
              </a:rPr>
              <a:t> </a:t>
            </a:r>
            <a:r>
              <a:rPr sz="2400" spc="-5" dirty="0">
                <a:latin typeface="Calibri"/>
                <a:cs typeface="Calibri"/>
              </a:rPr>
              <a:t>glands)</a:t>
            </a:r>
            <a:r>
              <a:rPr sz="2400" spc="-10" dirty="0">
                <a:latin typeface="Calibri"/>
                <a:cs typeface="Calibri"/>
              </a:rPr>
              <a:t> develop</a:t>
            </a:r>
            <a:r>
              <a:rPr sz="2400" spc="5" dirty="0">
                <a:latin typeface="Calibri"/>
                <a:cs typeface="Calibri"/>
              </a:rPr>
              <a:t> </a:t>
            </a:r>
            <a:r>
              <a:rPr sz="2400" dirty="0">
                <a:latin typeface="Calibri"/>
                <a:cs typeface="Calibri"/>
              </a:rPr>
              <a:t>in</a:t>
            </a:r>
            <a:r>
              <a:rPr sz="2400" spc="-15" dirty="0">
                <a:latin typeface="Calibri"/>
                <a:cs typeface="Calibri"/>
              </a:rPr>
              <a:t> </a:t>
            </a:r>
            <a:r>
              <a:rPr sz="2400" spc="-5" dirty="0">
                <a:latin typeface="Calibri"/>
                <a:cs typeface="Calibri"/>
              </a:rPr>
              <a:t>30 </a:t>
            </a:r>
            <a:r>
              <a:rPr sz="2400" dirty="0">
                <a:latin typeface="Calibri"/>
                <a:cs typeface="Calibri"/>
              </a:rPr>
              <a:t> </a:t>
            </a:r>
            <a:r>
              <a:rPr sz="2400" spc="-15" dirty="0">
                <a:latin typeface="Calibri"/>
                <a:cs typeface="Calibri"/>
              </a:rPr>
              <a:t>to </a:t>
            </a:r>
            <a:r>
              <a:rPr sz="2400" spc="-5" dirty="0">
                <a:latin typeface="Calibri"/>
                <a:cs typeface="Calibri"/>
              </a:rPr>
              <a:t>50 </a:t>
            </a:r>
            <a:r>
              <a:rPr sz="2400" dirty="0">
                <a:latin typeface="Calibri"/>
                <a:cs typeface="Calibri"/>
              </a:rPr>
              <a:t>% </a:t>
            </a:r>
            <a:r>
              <a:rPr sz="2400" spc="-5" dirty="0">
                <a:latin typeface="Calibri"/>
                <a:cs typeface="Calibri"/>
              </a:rPr>
              <a:t>of </a:t>
            </a:r>
            <a:r>
              <a:rPr sz="2400" spc="-10" dirty="0">
                <a:latin typeface="Calibri"/>
                <a:cs typeface="Calibri"/>
              </a:rPr>
              <a:t>pregnant </a:t>
            </a:r>
            <a:r>
              <a:rPr sz="2400" spc="-5" dirty="0">
                <a:latin typeface="Calibri"/>
                <a:cs typeface="Calibri"/>
              </a:rPr>
              <a:t>people </a:t>
            </a:r>
            <a:r>
              <a:rPr sz="2400" dirty="0">
                <a:latin typeface="Calibri"/>
                <a:cs typeface="Calibri"/>
              </a:rPr>
              <a:t>and </a:t>
            </a:r>
            <a:r>
              <a:rPr sz="2400" spc="-10" dirty="0">
                <a:latin typeface="Calibri"/>
                <a:cs typeface="Calibri"/>
              </a:rPr>
              <a:t>regress </a:t>
            </a:r>
            <a:r>
              <a:rPr sz="2400" spc="-5" dirty="0">
                <a:latin typeface="Calibri"/>
                <a:cs typeface="Calibri"/>
              </a:rPr>
              <a:t> postpartum </a:t>
            </a:r>
            <a:r>
              <a:rPr sz="2400" dirty="0">
                <a:latin typeface="Calibri"/>
                <a:cs typeface="Calibri"/>
              </a:rPr>
              <a:t>. </a:t>
            </a:r>
            <a:r>
              <a:rPr sz="2400" spc="-5" dirty="0">
                <a:latin typeface="Calibri"/>
                <a:cs typeface="Calibri"/>
              </a:rPr>
              <a:t>Increased sebaceous gland activity </a:t>
            </a:r>
            <a:r>
              <a:rPr sz="2400" dirty="0">
                <a:latin typeface="Calibri"/>
                <a:cs typeface="Calibri"/>
              </a:rPr>
              <a:t> </a:t>
            </a:r>
            <a:r>
              <a:rPr sz="2400" spc="-5" dirty="0">
                <a:latin typeface="Calibri"/>
                <a:cs typeface="Calibri"/>
              </a:rPr>
              <a:t>during</a:t>
            </a:r>
            <a:r>
              <a:rPr sz="2400" spc="-10" dirty="0">
                <a:latin typeface="Calibri"/>
                <a:cs typeface="Calibri"/>
              </a:rPr>
              <a:t> </a:t>
            </a:r>
            <a:r>
              <a:rPr sz="2400" spc="-5" dirty="0">
                <a:latin typeface="Calibri"/>
                <a:cs typeface="Calibri"/>
              </a:rPr>
              <a:t>pregnancy</a:t>
            </a:r>
            <a:r>
              <a:rPr sz="2400" spc="-10" dirty="0">
                <a:latin typeface="Calibri"/>
                <a:cs typeface="Calibri"/>
              </a:rPr>
              <a:t> </a:t>
            </a:r>
            <a:r>
              <a:rPr sz="2400" spc="-5" dirty="0">
                <a:latin typeface="Calibri"/>
                <a:cs typeface="Calibri"/>
              </a:rPr>
              <a:t>has</a:t>
            </a:r>
            <a:r>
              <a:rPr sz="2400" spc="5" dirty="0">
                <a:latin typeface="Calibri"/>
                <a:cs typeface="Calibri"/>
              </a:rPr>
              <a:t> </a:t>
            </a:r>
            <a:r>
              <a:rPr sz="2400" b="1" i="1" spc="-5" dirty="0">
                <a:latin typeface="Calibri"/>
                <a:cs typeface="Calibri"/>
              </a:rPr>
              <a:t>variable</a:t>
            </a:r>
            <a:r>
              <a:rPr sz="2400" b="1" i="1" spc="-30" dirty="0">
                <a:latin typeface="Calibri"/>
                <a:cs typeface="Calibri"/>
              </a:rPr>
              <a:t> </a:t>
            </a:r>
            <a:r>
              <a:rPr sz="2400" b="1" i="1" spc="-10" dirty="0">
                <a:latin typeface="Calibri"/>
                <a:cs typeface="Calibri"/>
              </a:rPr>
              <a:t>effects</a:t>
            </a:r>
            <a:r>
              <a:rPr sz="2400" b="1" i="1" dirty="0">
                <a:latin typeface="Calibri"/>
                <a:cs typeface="Calibri"/>
              </a:rPr>
              <a:t> </a:t>
            </a:r>
            <a:r>
              <a:rPr sz="2400" b="1" i="1" spc="-5" dirty="0">
                <a:latin typeface="Calibri"/>
                <a:cs typeface="Calibri"/>
              </a:rPr>
              <a:t>on </a:t>
            </a:r>
            <a:r>
              <a:rPr sz="2400" b="1" i="1" dirty="0">
                <a:latin typeface="Calibri"/>
                <a:cs typeface="Calibri"/>
              </a:rPr>
              <a:t>acne</a:t>
            </a:r>
            <a:endParaRPr sz="2400">
              <a:latin typeface="Calibri"/>
              <a:cs typeface="Calibri"/>
            </a:endParaRPr>
          </a:p>
        </p:txBody>
      </p:sp>
      <p:pic>
        <p:nvPicPr>
          <p:cNvPr id="4" name="object 4"/>
          <p:cNvPicPr/>
          <p:nvPr/>
        </p:nvPicPr>
        <p:blipFill>
          <a:blip r:embed="rId2" cstate="print"/>
          <a:stretch>
            <a:fillRect/>
          </a:stretch>
        </p:blipFill>
        <p:spPr>
          <a:xfrm>
            <a:off x="7464552" y="1139952"/>
            <a:ext cx="3657600" cy="2503932"/>
          </a:xfrm>
          <a:prstGeom prst="rect">
            <a:avLst/>
          </a:prstGeom>
        </p:spPr>
      </p:pic>
      <p:grpSp>
        <p:nvGrpSpPr>
          <p:cNvPr id="5" name="object 5"/>
          <p:cNvGrpSpPr/>
          <p:nvPr/>
        </p:nvGrpSpPr>
        <p:grpSpPr>
          <a:xfrm>
            <a:off x="6877811" y="3771900"/>
            <a:ext cx="5236845" cy="2879090"/>
            <a:chOff x="6877811" y="3771900"/>
            <a:chExt cx="5236845" cy="2879090"/>
          </a:xfrm>
        </p:grpSpPr>
        <p:pic>
          <p:nvPicPr>
            <p:cNvPr id="6" name="object 6"/>
            <p:cNvPicPr/>
            <p:nvPr/>
          </p:nvPicPr>
          <p:blipFill>
            <a:blip r:embed="rId3" cstate="print"/>
            <a:stretch>
              <a:fillRect/>
            </a:stretch>
          </p:blipFill>
          <p:spPr>
            <a:xfrm>
              <a:off x="9518904" y="3771900"/>
              <a:ext cx="2595372" cy="2878836"/>
            </a:xfrm>
            <a:prstGeom prst="rect">
              <a:avLst/>
            </a:prstGeom>
          </p:spPr>
        </p:pic>
        <p:pic>
          <p:nvPicPr>
            <p:cNvPr id="7" name="object 7"/>
            <p:cNvPicPr/>
            <p:nvPr/>
          </p:nvPicPr>
          <p:blipFill>
            <a:blip r:embed="rId4" cstate="print"/>
            <a:stretch>
              <a:fillRect/>
            </a:stretch>
          </p:blipFill>
          <p:spPr>
            <a:xfrm>
              <a:off x="6877811" y="3771900"/>
              <a:ext cx="2830068" cy="2878836"/>
            </a:xfrm>
            <a:prstGeom prst="rect">
              <a:avLst/>
            </a:prstGeom>
          </p:spPr>
        </p:pic>
      </p:gr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71601" y="25349"/>
            <a:ext cx="1767205" cy="697230"/>
          </a:xfrm>
          <a:prstGeom prst="rect">
            <a:avLst/>
          </a:prstGeom>
        </p:spPr>
        <p:txBody>
          <a:bodyPr vert="horz" wrap="square" lIns="0" tIns="13335" rIns="0" bIns="0" rtlCol="0">
            <a:spAutoFit/>
          </a:bodyPr>
          <a:lstStyle/>
          <a:p>
            <a:pPr marL="12700">
              <a:lnSpc>
                <a:spcPct val="100000"/>
              </a:lnSpc>
              <a:spcBef>
                <a:spcPts val="105"/>
              </a:spcBef>
            </a:pPr>
            <a:r>
              <a:rPr sz="4400" b="1" u="heavy" dirty="0">
                <a:solidFill>
                  <a:srgbClr val="000000"/>
                </a:solidFill>
                <a:uFill>
                  <a:solidFill>
                    <a:srgbClr val="000000"/>
                  </a:solidFill>
                </a:uFill>
                <a:latin typeface="Calibri"/>
                <a:cs typeface="Calibri"/>
              </a:rPr>
              <a:t>3)</a:t>
            </a:r>
            <a:r>
              <a:rPr sz="4400" b="1" u="heavy" spc="-85" dirty="0">
                <a:solidFill>
                  <a:srgbClr val="000000"/>
                </a:solidFill>
                <a:uFill>
                  <a:solidFill>
                    <a:srgbClr val="000000"/>
                  </a:solidFill>
                </a:uFill>
                <a:latin typeface="Calibri"/>
                <a:cs typeface="Calibri"/>
              </a:rPr>
              <a:t> </a:t>
            </a:r>
            <a:r>
              <a:rPr sz="4400" b="1" u="heavy" dirty="0">
                <a:solidFill>
                  <a:srgbClr val="000000"/>
                </a:solidFill>
                <a:uFill>
                  <a:solidFill>
                    <a:srgbClr val="000000"/>
                  </a:solidFill>
                </a:uFill>
                <a:latin typeface="Calibri"/>
                <a:cs typeface="Calibri"/>
              </a:rPr>
              <a:t>HAIR</a:t>
            </a:r>
            <a:endParaRPr sz="4400">
              <a:latin typeface="Calibri"/>
              <a:cs typeface="Calibri"/>
            </a:endParaRPr>
          </a:p>
        </p:txBody>
      </p:sp>
      <p:sp>
        <p:nvSpPr>
          <p:cNvPr id="3" name="object 3"/>
          <p:cNvSpPr/>
          <p:nvPr/>
        </p:nvSpPr>
        <p:spPr>
          <a:xfrm>
            <a:off x="313943" y="1106424"/>
            <a:ext cx="5290185" cy="5196840"/>
          </a:xfrm>
          <a:custGeom>
            <a:avLst/>
            <a:gdLst/>
            <a:ahLst/>
            <a:cxnLst/>
            <a:rect l="l" t="t" r="r" b="b"/>
            <a:pathLst>
              <a:path w="5290185" h="5196840">
                <a:moveTo>
                  <a:pt x="0" y="5196840"/>
                </a:moveTo>
                <a:lnTo>
                  <a:pt x="5289804" y="5196840"/>
                </a:lnTo>
                <a:lnTo>
                  <a:pt x="5289804" y="0"/>
                </a:lnTo>
                <a:lnTo>
                  <a:pt x="0" y="0"/>
                </a:lnTo>
                <a:lnTo>
                  <a:pt x="0" y="5196840"/>
                </a:lnTo>
                <a:close/>
              </a:path>
            </a:pathLst>
          </a:custGeom>
          <a:ln w="9525">
            <a:solidFill>
              <a:srgbClr val="4471C4"/>
            </a:solidFill>
          </a:ln>
        </p:spPr>
        <p:txBody>
          <a:bodyPr wrap="square" lIns="0" tIns="0" rIns="0" bIns="0" rtlCol="0"/>
          <a:lstStyle/>
          <a:p>
            <a:endParaRPr/>
          </a:p>
        </p:txBody>
      </p:sp>
      <p:sp>
        <p:nvSpPr>
          <p:cNvPr id="4" name="object 4"/>
          <p:cNvSpPr txBox="1"/>
          <p:nvPr/>
        </p:nvSpPr>
        <p:spPr>
          <a:xfrm>
            <a:off x="392988" y="997506"/>
            <a:ext cx="5053965" cy="5410835"/>
          </a:xfrm>
          <a:prstGeom prst="rect">
            <a:avLst/>
          </a:prstGeom>
        </p:spPr>
        <p:txBody>
          <a:bodyPr vert="horz" wrap="square" lIns="0" tIns="138430" rIns="0" bIns="0" rtlCol="0">
            <a:spAutoFit/>
          </a:bodyPr>
          <a:lstStyle/>
          <a:p>
            <a:pPr marL="12700">
              <a:lnSpc>
                <a:spcPct val="100000"/>
              </a:lnSpc>
              <a:spcBef>
                <a:spcPts val="1090"/>
              </a:spcBef>
            </a:pPr>
            <a:r>
              <a:rPr sz="2000" b="1" spc="-5" dirty="0">
                <a:latin typeface="Calibri"/>
                <a:cs typeface="Calibri"/>
              </a:rPr>
              <a:t>Clinical</a:t>
            </a:r>
            <a:r>
              <a:rPr sz="2000" b="1" spc="-50" dirty="0">
                <a:latin typeface="Calibri"/>
                <a:cs typeface="Calibri"/>
              </a:rPr>
              <a:t> </a:t>
            </a:r>
            <a:r>
              <a:rPr sz="2000" b="1" dirty="0">
                <a:latin typeface="Calibri"/>
                <a:cs typeface="Calibri"/>
              </a:rPr>
              <a:t>findings:</a:t>
            </a:r>
            <a:endParaRPr sz="2000">
              <a:latin typeface="Calibri"/>
              <a:cs typeface="Calibri"/>
            </a:endParaRPr>
          </a:p>
          <a:p>
            <a:pPr marL="241300" marR="5080" indent="-229235">
              <a:lnSpc>
                <a:spcPct val="100000"/>
              </a:lnSpc>
              <a:spcBef>
                <a:spcPts val="994"/>
              </a:spcBef>
              <a:buFont typeface="Arial MT"/>
              <a:buChar char="•"/>
              <a:tabLst>
                <a:tab pos="297815" algn="l"/>
                <a:tab pos="298450" algn="l"/>
              </a:tabLst>
            </a:pPr>
            <a:r>
              <a:rPr dirty="0"/>
              <a:t>	</a:t>
            </a:r>
            <a:r>
              <a:rPr sz="2000" b="1" spc="-15" dirty="0">
                <a:latin typeface="Calibri"/>
                <a:cs typeface="Calibri"/>
              </a:rPr>
              <a:t>Face, </a:t>
            </a:r>
            <a:r>
              <a:rPr sz="2000" b="1" dirty="0">
                <a:latin typeface="Calibri"/>
                <a:cs typeface="Calibri"/>
              </a:rPr>
              <a:t>trunk, </a:t>
            </a:r>
            <a:r>
              <a:rPr sz="2000" b="1" spc="-10" dirty="0">
                <a:latin typeface="Calibri"/>
                <a:cs typeface="Calibri"/>
              </a:rPr>
              <a:t>extremities </a:t>
            </a:r>
            <a:r>
              <a:rPr sz="2000" b="1" i="1" dirty="0">
                <a:latin typeface="Calibri"/>
                <a:cs typeface="Calibri"/>
              </a:rPr>
              <a:t>– </a:t>
            </a:r>
            <a:r>
              <a:rPr sz="2000" b="1" spc="-5" dirty="0">
                <a:solidFill>
                  <a:srgbClr val="006FC0"/>
                </a:solidFill>
                <a:latin typeface="Calibri"/>
                <a:cs typeface="Calibri"/>
              </a:rPr>
              <a:t>Hirsutism </a:t>
            </a:r>
            <a:r>
              <a:rPr sz="2000" dirty="0">
                <a:latin typeface="Calibri"/>
                <a:cs typeface="Calibri"/>
              </a:rPr>
              <a:t>in </a:t>
            </a:r>
            <a:r>
              <a:rPr sz="2000" spc="5" dirty="0">
                <a:latin typeface="Calibri"/>
                <a:cs typeface="Calibri"/>
              </a:rPr>
              <a:t> </a:t>
            </a:r>
            <a:r>
              <a:rPr sz="2000" spc="-5" dirty="0">
                <a:latin typeface="Calibri"/>
                <a:cs typeface="Calibri"/>
              </a:rPr>
              <a:t>pregnancy</a:t>
            </a:r>
            <a:r>
              <a:rPr sz="2000" spc="-35" dirty="0">
                <a:latin typeface="Calibri"/>
                <a:cs typeface="Calibri"/>
              </a:rPr>
              <a:t> </a:t>
            </a:r>
            <a:r>
              <a:rPr sz="2000" spc="-5" dirty="0">
                <a:latin typeface="Calibri"/>
                <a:cs typeface="Calibri"/>
              </a:rPr>
              <a:t>results</a:t>
            </a:r>
            <a:r>
              <a:rPr sz="2000" spc="10" dirty="0">
                <a:latin typeface="Calibri"/>
                <a:cs typeface="Calibri"/>
              </a:rPr>
              <a:t> </a:t>
            </a:r>
            <a:r>
              <a:rPr sz="2000" spc="-15" dirty="0">
                <a:latin typeface="Calibri"/>
                <a:cs typeface="Calibri"/>
              </a:rPr>
              <a:t>from</a:t>
            </a:r>
            <a:r>
              <a:rPr sz="2000" spc="-5" dirty="0">
                <a:latin typeface="Calibri"/>
                <a:cs typeface="Calibri"/>
              </a:rPr>
              <a:t> increased</a:t>
            </a:r>
            <a:r>
              <a:rPr sz="2000" spc="15" dirty="0">
                <a:latin typeface="Calibri"/>
                <a:cs typeface="Calibri"/>
              </a:rPr>
              <a:t> </a:t>
            </a:r>
            <a:r>
              <a:rPr sz="2000" spc="-10" dirty="0">
                <a:latin typeface="Calibri"/>
                <a:cs typeface="Calibri"/>
              </a:rPr>
              <a:t>levels</a:t>
            </a:r>
            <a:r>
              <a:rPr sz="2000" spc="15" dirty="0">
                <a:latin typeface="Calibri"/>
                <a:cs typeface="Calibri"/>
              </a:rPr>
              <a:t> </a:t>
            </a:r>
            <a:r>
              <a:rPr sz="2000" spc="-5" dirty="0">
                <a:latin typeface="Calibri"/>
                <a:cs typeface="Calibri"/>
              </a:rPr>
              <a:t>of </a:t>
            </a:r>
            <a:r>
              <a:rPr sz="2000" dirty="0">
                <a:latin typeface="Calibri"/>
                <a:cs typeface="Calibri"/>
              </a:rPr>
              <a:t> </a:t>
            </a:r>
            <a:r>
              <a:rPr sz="2000" spc="-10" dirty="0">
                <a:latin typeface="Calibri"/>
                <a:cs typeface="Calibri"/>
              </a:rPr>
              <a:t>ovarian </a:t>
            </a:r>
            <a:r>
              <a:rPr sz="2000" dirty="0">
                <a:latin typeface="Calibri"/>
                <a:cs typeface="Calibri"/>
              </a:rPr>
              <a:t>and </a:t>
            </a:r>
            <a:r>
              <a:rPr sz="2000" spc="-10" dirty="0">
                <a:latin typeface="Calibri"/>
                <a:cs typeface="Calibri"/>
              </a:rPr>
              <a:t>placental </a:t>
            </a:r>
            <a:r>
              <a:rPr sz="2000" spc="-5" dirty="0">
                <a:latin typeface="Calibri"/>
                <a:cs typeface="Calibri"/>
              </a:rPr>
              <a:t>androgens on </a:t>
            </a:r>
            <a:r>
              <a:rPr sz="2000" dirty="0">
                <a:latin typeface="Calibri"/>
                <a:cs typeface="Calibri"/>
              </a:rPr>
              <a:t>the </a:t>
            </a:r>
            <a:r>
              <a:rPr sz="2000" spc="5" dirty="0">
                <a:latin typeface="Calibri"/>
                <a:cs typeface="Calibri"/>
              </a:rPr>
              <a:t> </a:t>
            </a:r>
            <a:r>
              <a:rPr sz="2000" spc="-5" dirty="0">
                <a:latin typeface="Calibri"/>
                <a:cs typeface="Calibri"/>
              </a:rPr>
              <a:t>pilosebaceous </a:t>
            </a:r>
            <a:r>
              <a:rPr sz="2000" dirty="0">
                <a:latin typeface="Calibri"/>
                <a:cs typeface="Calibri"/>
              </a:rPr>
              <a:t>unit. It is </a:t>
            </a:r>
            <a:r>
              <a:rPr sz="2000" spc="-10" dirty="0">
                <a:latin typeface="Calibri"/>
                <a:cs typeface="Calibri"/>
              </a:rPr>
              <a:t>noted most </a:t>
            </a:r>
            <a:r>
              <a:rPr sz="2000" spc="-5" dirty="0">
                <a:latin typeface="Calibri"/>
                <a:cs typeface="Calibri"/>
              </a:rPr>
              <a:t>frequently </a:t>
            </a:r>
            <a:r>
              <a:rPr sz="2000" spc="-440" dirty="0">
                <a:latin typeface="Calibri"/>
                <a:cs typeface="Calibri"/>
              </a:rPr>
              <a:t> </a:t>
            </a:r>
            <a:r>
              <a:rPr sz="2000" spc="-5" dirty="0">
                <a:latin typeface="Calibri"/>
                <a:cs typeface="Calibri"/>
              </a:rPr>
              <a:t>on</a:t>
            </a:r>
            <a:r>
              <a:rPr sz="2000" spc="-25" dirty="0">
                <a:latin typeface="Calibri"/>
                <a:cs typeface="Calibri"/>
              </a:rPr>
              <a:t> </a:t>
            </a:r>
            <a:r>
              <a:rPr sz="2000" dirty="0">
                <a:latin typeface="Calibri"/>
                <a:cs typeface="Calibri"/>
              </a:rPr>
              <a:t>the </a:t>
            </a:r>
            <a:r>
              <a:rPr sz="2000" spc="-10" dirty="0">
                <a:latin typeface="Calibri"/>
                <a:cs typeface="Calibri"/>
              </a:rPr>
              <a:t>face</a:t>
            </a:r>
            <a:r>
              <a:rPr sz="2000" dirty="0">
                <a:latin typeface="Calibri"/>
                <a:cs typeface="Calibri"/>
              </a:rPr>
              <a:t> but</a:t>
            </a:r>
            <a:r>
              <a:rPr sz="2000" spc="-5" dirty="0">
                <a:latin typeface="Calibri"/>
                <a:cs typeface="Calibri"/>
              </a:rPr>
              <a:t> </a:t>
            </a:r>
            <a:r>
              <a:rPr sz="2000" spc="-15" dirty="0">
                <a:latin typeface="Calibri"/>
                <a:cs typeface="Calibri"/>
              </a:rPr>
              <a:t>may </a:t>
            </a:r>
            <a:r>
              <a:rPr sz="2000" spc="-5" dirty="0">
                <a:latin typeface="Calibri"/>
                <a:cs typeface="Calibri"/>
              </a:rPr>
              <a:t>also</a:t>
            </a:r>
            <a:r>
              <a:rPr sz="2000" spc="10" dirty="0">
                <a:latin typeface="Calibri"/>
                <a:cs typeface="Calibri"/>
              </a:rPr>
              <a:t> </a:t>
            </a:r>
            <a:r>
              <a:rPr sz="2000" spc="-5" dirty="0">
                <a:latin typeface="Calibri"/>
                <a:cs typeface="Calibri"/>
              </a:rPr>
              <a:t>be</a:t>
            </a:r>
            <a:r>
              <a:rPr sz="2000" spc="-10" dirty="0">
                <a:latin typeface="Calibri"/>
                <a:cs typeface="Calibri"/>
              </a:rPr>
              <a:t> </a:t>
            </a:r>
            <a:r>
              <a:rPr sz="2000" spc="-5" dirty="0">
                <a:latin typeface="Calibri"/>
                <a:cs typeface="Calibri"/>
              </a:rPr>
              <a:t>seen</a:t>
            </a:r>
            <a:r>
              <a:rPr sz="2000" dirty="0">
                <a:latin typeface="Calibri"/>
                <a:cs typeface="Calibri"/>
              </a:rPr>
              <a:t> </a:t>
            </a:r>
            <a:r>
              <a:rPr sz="2000" spc="-5" dirty="0">
                <a:latin typeface="Calibri"/>
                <a:cs typeface="Calibri"/>
              </a:rPr>
              <a:t>on </a:t>
            </a:r>
            <a:r>
              <a:rPr sz="2000" dirty="0">
                <a:latin typeface="Calibri"/>
                <a:cs typeface="Calibri"/>
              </a:rPr>
              <a:t>the </a:t>
            </a:r>
            <a:r>
              <a:rPr sz="2000" spc="-5" dirty="0">
                <a:latin typeface="Calibri"/>
                <a:cs typeface="Calibri"/>
              </a:rPr>
              <a:t>arms, </a:t>
            </a:r>
            <a:r>
              <a:rPr sz="2000" dirty="0">
                <a:latin typeface="Calibri"/>
                <a:cs typeface="Calibri"/>
              </a:rPr>
              <a:t> legs,</a:t>
            </a:r>
            <a:r>
              <a:rPr sz="2000" spc="-5" dirty="0">
                <a:latin typeface="Calibri"/>
                <a:cs typeface="Calibri"/>
              </a:rPr>
              <a:t> </a:t>
            </a:r>
            <a:r>
              <a:rPr sz="2000" dirty="0">
                <a:latin typeface="Calibri"/>
                <a:cs typeface="Calibri"/>
              </a:rPr>
              <a:t>back, </a:t>
            </a:r>
            <a:r>
              <a:rPr sz="2000" spc="-5" dirty="0">
                <a:latin typeface="Calibri"/>
                <a:cs typeface="Calibri"/>
              </a:rPr>
              <a:t>and</a:t>
            </a:r>
            <a:r>
              <a:rPr sz="2000" spc="-20" dirty="0">
                <a:latin typeface="Calibri"/>
                <a:cs typeface="Calibri"/>
              </a:rPr>
              <a:t> </a:t>
            </a:r>
            <a:r>
              <a:rPr sz="2000" spc="-5" dirty="0">
                <a:latin typeface="Calibri"/>
                <a:cs typeface="Calibri"/>
              </a:rPr>
              <a:t>suprapubic</a:t>
            </a:r>
            <a:r>
              <a:rPr sz="2000" spc="-20" dirty="0">
                <a:latin typeface="Calibri"/>
                <a:cs typeface="Calibri"/>
              </a:rPr>
              <a:t> </a:t>
            </a:r>
            <a:r>
              <a:rPr sz="2000" spc="-5" dirty="0">
                <a:latin typeface="Calibri"/>
                <a:cs typeface="Calibri"/>
              </a:rPr>
              <a:t>region.</a:t>
            </a:r>
            <a:endParaRPr sz="2000">
              <a:latin typeface="Calibri"/>
              <a:cs typeface="Calibri"/>
            </a:endParaRPr>
          </a:p>
          <a:p>
            <a:pPr marL="241300" marR="93345" indent="-229235">
              <a:lnSpc>
                <a:spcPct val="100000"/>
              </a:lnSpc>
              <a:spcBef>
                <a:spcPts val="1015"/>
              </a:spcBef>
              <a:buFont typeface="Arial MT"/>
              <a:buChar char="•"/>
              <a:tabLst>
                <a:tab pos="241300" algn="l"/>
                <a:tab pos="241935" algn="l"/>
              </a:tabLst>
            </a:pPr>
            <a:r>
              <a:rPr sz="2000" b="1" spc="-5" dirty="0">
                <a:latin typeface="Calibri"/>
                <a:cs typeface="Calibri"/>
              </a:rPr>
              <a:t>Scalp</a:t>
            </a:r>
            <a:r>
              <a:rPr sz="2000" b="1" spc="-10" dirty="0">
                <a:latin typeface="Calibri"/>
                <a:cs typeface="Calibri"/>
              </a:rPr>
              <a:t> </a:t>
            </a:r>
            <a:r>
              <a:rPr sz="2000" b="1" i="1" dirty="0">
                <a:latin typeface="Calibri"/>
                <a:cs typeface="Calibri"/>
              </a:rPr>
              <a:t>– </a:t>
            </a:r>
            <a:r>
              <a:rPr sz="2000" spc="-5" dirty="0">
                <a:latin typeface="Calibri"/>
                <a:cs typeface="Calibri"/>
              </a:rPr>
              <a:t>Scalp hair</a:t>
            </a:r>
            <a:r>
              <a:rPr sz="2000" spc="-10" dirty="0">
                <a:latin typeface="Calibri"/>
                <a:cs typeface="Calibri"/>
              </a:rPr>
              <a:t> appears</a:t>
            </a:r>
            <a:r>
              <a:rPr sz="2000" spc="25" dirty="0">
                <a:latin typeface="Calibri"/>
                <a:cs typeface="Calibri"/>
              </a:rPr>
              <a:t> </a:t>
            </a:r>
            <a:r>
              <a:rPr sz="2000" b="1" spc="-10" dirty="0">
                <a:solidFill>
                  <a:srgbClr val="006FC0"/>
                </a:solidFill>
                <a:latin typeface="Calibri"/>
                <a:cs typeface="Calibri"/>
              </a:rPr>
              <a:t>thicker</a:t>
            </a:r>
            <a:r>
              <a:rPr sz="2000" b="1" spc="-15" dirty="0">
                <a:solidFill>
                  <a:srgbClr val="006FC0"/>
                </a:solidFill>
                <a:latin typeface="Calibri"/>
                <a:cs typeface="Calibri"/>
              </a:rPr>
              <a:t> </a:t>
            </a:r>
            <a:r>
              <a:rPr sz="2000" spc="-5" dirty="0">
                <a:latin typeface="Calibri"/>
                <a:cs typeface="Calibri"/>
              </a:rPr>
              <a:t>or</a:t>
            </a:r>
            <a:r>
              <a:rPr sz="2000" spc="-15" dirty="0">
                <a:latin typeface="Calibri"/>
                <a:cs typeface="Calibri"/>
              </a:rPr>
              <a:t> </a:t>
            </a:r>
            <a:r>
              <a:rPr sz="2000" spc="-5" dirty="0">
                <a:latin typeface="Calibri"/>
                <a:cs typeface="Calibri"/>
              </a:rPr>
              <a:t>denser </a:t>
            </a:r>
            <a:r>
              <a:rPr sz="2000" dirty="0">
                <a:latin typeface="Calibri"/>
                <a:cs typeface="Calibri"/>
              </a:rPr>
              <a:t> </a:t>
            </a:r>
            <a:r>
              <a:rPr sz="2000" spc="-5" dirty="0">
                <a:latin typeface="Calibri"/>
                <a:cs typeface="Calibri"/>
              </a:rPr>
              <a:t>during </a:t>
            </a:r>
            <a:r>
              <a:rPr sz="2000" spc="-10" dirty="0">
                <a:latin typeface="Calibri"/>
                <a:cs typeface="Calibri"/>
              </a:rPr>
              <a:t>gestation </a:t>
            </a:r>
            <a:r>
              <a:rPr sz="2000" dirty="0">
                <a:latin typeface="Calibri"/>
                <a:cs typeface="Calibri"/>
              </a:rPr>
              <a:t>due </a:t>
            </a:r>
            <a:r>
              <a:rPr sz="2000" spc="-15" dirty="0">
                <a:latin typeface="Calibri"/>
                <a:cs typeface="Calibri"/>
              </a:rPr>
              <a:t>to </a:t>
            </a:r>
            <a:r>
              <a:rPr sz="2000" spc="-5" dirty="0">
                <a:latin typeface="Calibri"/>
                <a:cs typeface="Calibri"/>
              </a:rPr>
              <a:t>slowing of </a:t>
            </a:r>
            <a:r>
              <a:rPr sz="2000" dirty="0">
                <a:latin typeface="Calibri"/>
                <a:cs typeface="Calibri"/>
              </a:rPr>
              <a:t>the </a:t>
            </a:r>
            <a:r>
              <a:rPr sz="2000" spc="-5" dirty="0">
                <a:latin typeface="Calibri"/>
                <a:cs typeface="Calibri"/>
              </a:rPr>
              <a:t>normal </a:t>
            </a:r>
            <a:r>
              <a:rPr sz="2000" spc="-440" dirty="0">
                <a:latin typeface="Calibri"/>
                <a:cs typeface="Calibri"/>
              </a:rPr>
              <a:t> </a:t>
            </a:r>
            <a:r>
              <a:rPr sz="2000" spc="-10" dirty="0">
                <a:latin typeface="Calibri"/>
                <a:cs typeface="Calibri"/>
              </a:rPr>
              <a:t>progression</a:t>
            </a:r>
            <a:r>
              <a:rPr sz="2000" spc="-5" dirty="0">
                <a:latin typeface="Calibri"/>
                <a:cs typeface="Calibri"/>
              </a:rPr>
              <a:t> of</a:t>
            </a:r>
            <a:r>
              <a:rPr sz="2000" spc="-10" dirty="0">
                <a:latin typeface="Calibri"/>
                <a:cs typeface="Calibri"/>
              </a:rPr>
              <a:t> </a:t>
            </a:r>
            <a:r>
              <a:rPr sz="2000" spc="-15" dirty="0">
                <a:latin typeface="Calibri"/>
                <a:cs typeface="Calibri"/>
              </a:rPr>
              <a:t>hairs</a:t>
            </a:r>
            <a:r>
              <a:rPr sz="2000" dirty="0">
                <a:latin typeface="Calibri"/>
                <a:cs typeface="Calibri"/>
              </a:rPr>
              <a:t> </a:t>
            </a:r>
            <a:r>
              <a:rPr sz="2000" spc="-15" dirty="0">
                <a:latin typeface="Calibri"/>
                <a:cs typeface="Calibri"/>
              </a:rPr>
              <a:t>from</a:t>
            </a:r>
            <a:r>
              <a:rPr sz="2000" spc="15" dirty="0">
                <a:latin typeface="Calibri"/>
                <a:cs typeface="Calibri"/>
              </a:rPr>
              <a:t> </a:t>
            </a:r>
            <a:r>
              <a:rPr sz="2000" dirty="0">
                <a:latin typeface="Calibri"/>
                <a:cs typeface="Calibri"/>
              </a:rPr>
              <a:t>anagen</a:t>
            </a:r>
            <a:r>
              <a:rPr sz="2000" spc="-25" dirty="0">
                <a:latin typeface="Calibri"/>
                <a:cs typeface="Calibri"/>
              </a:rPr>
              <a:t> </a:t>
            </a:r>
            <a:r>
              <a:rPr sz="2000" dirty="0">
                <a:latin typeface="Calibri"/>
                <a:cs typeface="Calibri"/>
              </a:rPr>
              <a:t>(the </a:t>
            </a:r>
            <a:r>
              <a:rPr sz="2000" spc="5" dirty="0">
                <a:latin typeface="Calibri"/>
                <a:cs typeface="Calibri"/>
              </a:rPr>
              <a:t> </a:t>
            </a:r>
            <a:r>
              <a:rPr sz="2000" spc="-5" dirty="0">
                <a:latin typeface="Calibri"/>
                <a:cs typeface="Calibri"/>
              </a:rPr>
              <a:t>"growing" </a:t>
            </a:r>
            <a:r>
              <a:rPr sz="2000" spc="-10" dirty="0">
                <a:latin typeface="Calibri"/>
                <a:cs typeface="Calibri"/>
              </a:rPr>
              <a:t>stage) to telogen </a:t>
            </a:r>
            <a:r>
              <a:rPr sz="2000" dirty="0">
                <a:latin typeface="Calibri"/>
                <a:cs typeface="Calibri"/>
              </a:rPr>
              <a:t>(the </a:t>
            </a:r>
            <a:r>
              <a:rPr sz="2000" spc="-10" dirty="0">
                <a:latin typeface="Calibri"/>
                <a:cs typeface="Calibri"/>
              </a:rPr>
              <a:t>"resting" </a:t>
            </a:r>
            <a:r>
              <a:rPr sz="2000" spc="-5" dirty="0">
                <a:latin typeface="Calibri"/>
                <a:cs typeface="Calibri"/>
              </a:rPr>
              <a:t> </a:t>
            </a:r>
            <a:r>
              <a:rPr sz="2000" spc="-10" dirty="0">
                <a:latin typeface="Calibri"/>
                <a:cs typeface="Calibri"/>
              </a:rPr>
              <a:t>stage), </a:t>
            </a:r>
            <a:r>
              <a:rPr sz="2000" spc="-5" dirty="0">
                <a:latin typeface="Calibri"/>
                <a:cs typeface="Calibri"/>
              </a:rPr>
              <a:t>thereby</a:t>
            </a:r>
            <a:r>
              <a:rPr sz="2000" spc="-10" dirty="0">
                <a:latin typeface="Calibri"/>
                <a:cs typeface="Calibri"/>
              </a:rPr>
              <a:t> </a:t>
            </a:r>
            <a:r>
              <a:rPr sz="2000" spc="-5" dirty="0">
                <a:latin typeface="Calibri"/>
                <a:cs typeface="Calibri"/>
              </a:rPr>
              <a:t>creating </a:t>
            </a:r>
            <a:r>
              <a:rPr sz="2000" dirty="0">
                <a:latin typeface="Calibri"/>
                <a:cs typeface="Calibri"/>
              </a:rPr>
              <a:t>a</a:t>
            </a:r>
            <a:r>
              <a:rPr sz="2000" spc="-5" dirty="0">
                <a:latin typeface="Calibri"/>
                <a:cs typeface="Calibri"/>
              </a:rPr>
              <a:t> </a:t>
            </a:r>
            <a:r>
              <a:rPr sz="2000" spc="-10" dirty="0">
                <a:latin typeface="Calibri"/>
                <a:cs typeface="Calibri"/>
              </a:rPr>
              <a:t>relative</a:t>
            </a:r>
            <a:r>
              <a:rPr sz="2000" spc="20" dirty="0">
                <a:latin typeface="Calibri"/>
                <a:cs typeface="Calibri"/>
              </a:rPr>
              <a:t> </a:t>
            </a:r>
            <a:r>
              <a:rPr sz="2000" spc="-5" dirty="0">
                <a:latin typeface="Calibri"/>
                <a:cs typeface="Calibri"/>
              </a:rPr>
              <a:t>increase</a:t>
            </a:r>
            <a:r>
              <a:rPr sz="2000" spc="10" dirty="0">
                <a:latin typeface="Calibri"/>
                <a:cs typeface="Calibri"/>
              </a:rPr>
              <a:t> </a:t>
            </a:r>
            <a:r>
              <a:rPr sz="2000" dirty="0">
                <a:latin typeface="Calibri"/>
                <a:cs typeface="Calibri"/>
              </a:rPr>
              <a:t>in </a:t>
            </a:r>
            <a:r>
              <a:rPr sz="2000" spc="5" dirty="0">
                <a:latin typeface="Calibri"/>
                <a:cs typeface="Calibri"/>
              </a:rPr>
              <a:t> </a:t>
            </a:r>
            <a:r>
              <a:rPr sz="2000" dirty="0">
                <a:latin typeface="Calibri"/>
                <a:cs typeface="Calibri"/>
              </a:rPr>
              <a:t>anagen</a:t>
            </a:r>
            <a:r>
              <a:rPr sz="2000" spc="-30" dirty="0">
                <a:latin typeface="Calibri"/>
                <a:cs typeface="Calibri"/>
              </a:rPr>
              <a:t> </a:t>
            </a:r>
            <a:r>
              <a:rPr sz="2000" spc="-45" dirty="0">
                <a:latin typeface="Calibri"/>
                <a:cs typeface="Calibri"/>
              </a:rPr>
              <a:t>hair.</a:t>
            </a:r>
            <a:endParaRPr sz="2000">
              <a:latin typeface="Calibri"/>
              <a:cs typeface="Calibri"/>
            </a:endParaRPr>
          </a:p>
          <a:p>
            <a:pPr marL="241300" marR="290830" indent="-229235">
              <a:lnSpc>
                <a:spcPct val="100000"/>
              </a:lnSpc>
              <a:spcBef>
                <a:spcPts val="1000"/>
              </a:spcBef>
              <a:buFont typeface="Arial MT"/>
              <a:buChar char="•"/>
              <a:tabLst>
                <a:tab pos="297815" algn="l"/>
                <a:tab pos="298450" algn="l"/>
              </a:tabLst>
            </a:pPr>
            <a:r>
              <a:rPr dirty="0"/>
              <a:t>	</a:t>
            </a:r>
            <a:r>
              <a:rPr sz="2000" spc="-25" dirty="0">
                <a:latin typeface="Calibri"/>
                <a:cs typeface="Calibri"/>
              </a:rPr>
              <a:t>Rarely,</a:t>
            </a:r>
            <a:r>
              <a:rPr sz="2000" dirty="0">
                <a:latin typeface="Calibri"/>
                <a:cs typeface="Calibri"/>
              </a:rPr>
              <a:t> </a:t>
            </a:r>
            <a:r>
              <a:rPr sz="2000" spc="-15" dirty="0">
                <a:latin typeface="Calibri"/>
                <a:cs typeface="Calibri"/>
              </a:rPr>
              <a:t>late</a:t>
            </a:r>
            <a:r>
              <a:rPr sz="2000" spc="5" dirty="0">
                <a:latin typeface="Calibri"/>
                <a:cs typeface="Calibri"/>
              </a:rPr>
              <a:t> </a:t>
            </a:r>
            <a:r>
              <a:rPr sz="2000" dirty="0">
                <a:latin typeface="Calibri"/>
                <a:cs typeface="Calibri"/>
              </a:rPr>
              <a:t>in</a:t>
            </a:r>
            <a:r>
              <a:rPr sz="2000" spc="-5" dirty="0">
                <a:latin typeface="Calibri"/>
                <a:cs typeface="Calibri"/>
              </a:rPr>
              <a:t> </a:t>
            </a:r>
            <a:r>
              <a:rPr sz="2000" spc="-15" dirty="0">
                <a:latin typeface="Calibri"/>
                <a:cs typeface="Calibri"/>
              </a:rPr>
              <a:t>pregnancy,</a:t>
            </a:r>
            <a:r>
              <a:rPr sz="2000" spc="-45" dirty="0">
                <a:latin typeface="Calibri"/>
                <a:cs typeface="Calibri"/>
              </a:rPr>
              <a:t> </a:t>
            </a:r>
            <a:r>
              <a:rPr sz="2000" spc="-5" dirty="0">
                <a:latin typeface="Calibri"/>
                <a:cs typeface="Calibri"/>
              </a:rPr>
              <a:t>hair</a:t>
            </a:r>
            <a:r>
              <a:rPr sz="2000" spc="-10" dirty="0">
                <a:latin typeface="Calibri"/>
                <a:cs typeface="Calibri"/>
              </a:rPr>
              <a:t> </a:t>
            </a:r>
            <a:r>
              <a:rPr sz="2000" spc="-5" dirty="0">
                <a:latin typeface="Calibri"/>
                <a:cs typeface="Calibri"/>
              </a:rPr>
              <a:t>in </a:t>
            </a:r>
            <a:r>
              <a:rPr sz="2000" dirty="0">
                <a:latin typeface="Calibri"/>
                <a:cs typeface="Calibri"/>
              </a:rPr>
              <a:t>the</a:t>
            </a:r>
            <a:r>
              <a:rPr sz="2000" spc="5" dirty="0">
                <a:latin typeface="Calibri"/>
                <a:cs typeface="Calibri"/>
              </a:rPr>
              <a:t> </a:t>
            </a:r>
            <a:r>
              <a:rPr sz="2000" spc="-15" dirty="0">
                <a:latin typeface="Calibri"/>
                <a:cs typeface="Calibri"/>
              </a:rPr>
              <a:t>fronto- </a:t>
            </a:r>
            <a:r>
              <a:rPr sz="2000" spc="-440" dirty="0">
                <a:latin typeface="Calibri"/>
                <a:cs typeface="Calibri"/>
              </a:rPr>
              <a:t> </a:t>
            </a:r>
            <a:r>
              <a:rPr sz="2000" spc="-10" dirty="0">
                <a:latin typeface="Calibri"/>
                <a:cs typeface="Calibri"/>
              </a:rPr>
              <a:t>parietal</a:t>
            </a:r>
            <a:r>
              <a:rPr sz="2000" spc="10" dirty="0">
                <a:latin typeface="Calibri"/>
                <a:cs typeface="Calibri"/>
              </a:rPr>
              <a:t> </a:t>
            </a:r>
            <a:r>
              <a:rPr sz="2000" spc="-10" dirty="0">
                <a:latin typeface="Calibri"/>
                <a:cs typeface="Calibri"/>
              </a:rPr>
              <a:t>area</a:t>
            </a:r>
            <a:r>
              <a:rPr sz="2000" spc="10" dirty="0">
                <a:latin typeface="Calibri"/>
                <a:cs typeface="Calibri"/>
              </a:rPr>
              <a:t> </a:t>
            </a:r>
            <a:r>
              <a:rPr sz="2000" spc="-5" dirty="0">
                <a:latin typeface="Calibri"/>
                <a:cs typeface="Calibri"/>
              </a:rPr>
              <a:t>recedes</a:t>
            </a:r>
            <a:r>
              <a:rPr sz="2000" dirty="0">
                <a:latin typeface="Calibri"/>
                <a:cs typeface="Calibri"/>
              </a:rPr>
              <a:t> in a</a:t>
            </a:r>
            <a:r>
              <a:rPr sz="2000" spc="5" dirty="0">
                <a:latin typeface="Calibri"/>
                <a:cs typeface="Calibri"/>
              </a:rPr>
              <a:t> </a:t>
            </a:r>
            <a:r>
              <a:rPr sz="2000" spc="-5" dirty="0">
                <a:latin typeface="Calibri"/>
                <a:cs typeface="Calibri"/>
              </a:rPr>
              <a:t>mild</a:t>
            </a:r>
            <a:r>
              <a:rPr sz="2000" dirty="0">
                <a:latin typeface="Calibri"/>
                <a:cs typeface="Calibri"/>
              </a:rPr>
              <a:t> </a:t>
            </a:r>
            <a:r>
              <a:rPr sz="2000" spc="-10" dirty="0">
                <a:latin typeface="Calibri"/>
                <a:cs typeface="Calibri"/>
              </a:rPr>
              <a:t>form</a:t>
            </a:r>
            <a:r>
              <a:rPr sz="2000" spc="-20" dirty="0">
                <a:latin typeface="Calibri"/>
                <a:cs typeface="Calibri"/>
              </a:rPr>
              <a:t> </a:t>
            </a:r>
            <a:r>
              <a:rPr sz="2000" spc="-5" dirty="0">
                <a:latin typeface="Calibri"/>
                <a:cs typeface="Calibri"/>
              </a:rPr>
              <a:t>of </a:t>
            </a:r>
            <a:r>
              <a:rPr sz="2000" dirty="0">
                <a:latin typeface="Calibri"/>
                <a:cs typeface="Calibri"/>
              </a:rPr>
              <a:t> </a:t>
            </a:r>
            <a:r>
              <a:rPr sz="2000" b="1" spc="-5" dirty="0">
                <a:solidFill>
                  <a:srgbClr val="006FC0"/>
                </a:solidFill>
                <a:latin typeface="Calibri"/>
                <a:cs typeface="Calibri"/>
              </a:rPr>
              <a:t>androgenic</a:t>
            </a:r>
            <a:r>
              <a:rPr sz="2000" b="1" spc="-15" dirty="0">
                <a:solidFill>
                  <a:srgbClr val="006FC0"/>
                </a:solidFill>
                <a:latin typeface="Calibri"/>
                <a:cs typeface="Calibri"/>
              </a:rPr>
              <a:t> </a:t>
            </a:r>
            <a:r>
              <a:rPr sz="2000" b="1" dirty="0">
                <a:solidFill>
                  <a:srgbClr val="006FC0"/>
                </a:solidFill>
                <a:latin typeface="Calibri"/>
                <a:cs typeface="Calibri"/>
              </a:rPr>
              <a:t>alopecia</a:t>
            </a:r>
            <a:r>
              <a:rPr sz="2000" b="1" i="1" dirty="0">
                <a:latin typeface="Calibri"/>
                <a:cs typeface="Calibri"/>
              </a:rPr>
              <a:t>.</a:t>
            </a:r>
            <a:endParaRPr sz="2000">
              <a:latin typeface="Calibri"/>
              <a:cs typeface="Calibri"/>
            </a:endParaRPr>
          </a:p>
        </p:txBody>
      </p:sp>
      <p:sp>
        <p:nvSpPr>
          <p:cNvPr id="5" name="object 5"/>
          <p:cNvSpPr/>
          <p:nvPr/>
        </p:nvSpPr>
        <p:spPr>
          <a:xfrm>
            <a:off x="5693664" y="1106424"/>
            <a:ext cx="6230620" cy="4863465"/>
          </a:xfrm>
          <a:custGeom>
            <a:avLst/>
            <a:gdLst/>
            <a:ahLst/>
            <a:cxnLst/>
            <a:rect l="l" t="t" r="r" b="b"/>
            <a:pathLst>
              <a:path w="6230620" h="4863465">
                <a:moveTo>
                  <a:pt x="0" y="4863084"/>
                </a:moveTo>
                <a:lnTo>
                  <a:pt x="6230112" y="4863084"/>
                </a:lnTo>
                <a:lnTo>
                  <a:pt x="6230112" y="0"/>
                </a:lnTo>
                <a:lnTo>
                  <a:pt x="0" y="0"/>
                </a:lnTo>
                <a:lnTo>
                  <a:pt x="0" y="4863084"/>
                </a:lnTo>
                <a:close/>
              </a:path>
            </a:pathLst>
          </a:custGeom>
          <a:ln w="9525">
            <a:solidFill>
              <a:srgbClr val="4471C4"/>
            </a:solidFill>
          </a:ln>
        </p:spPr>
        <p:txBody>
          <a:bodyPr wrap="square" lIns="0" tIns="0" rIns="0" bIns="0" rtlCol="0"/>
          <a:lstStyle/>
          <a:p>
            <a:endParaRPr/>
          </a:p>
        </p:txBody>
      </p:sp>
      <p:sp>
        <p:nvSpPr>
          <p:cNvPr id="6" name="object 6"/>
          <p:cNvSpPr txBox="1"/>
          <p:nvPr/>
        </p:nvSpPr>
        <p:spPr>
          <a:xfrm>
            <a:off x="5773292" y="1119885"/>
            <a:ext cx="6042025" cy="4753610"/>
          </a:xfrm>
          <a:prstGeom prst="rect">
            <a:avLst/>
          </a:prstGeom>
        </p:spPr>
        <p:txBody>
          <a:bodyPr vert="horz" wrap="square" lIns="0" tIns="12700" rIns="0" bIns="0" rtlCol="0">
            <a:spAutoFit/>
          </a:bodyPr>
          <a:lstStyle/>
          <a:p>
            <a:pPr marL="12700">
              <a:lnSpc>
                <a:spcPct val="100000"/>
              </a:lnSpc>
              <a:spcBef>
                <a:spcPts val="100"/>
              </a:spcBef>
            </a:pPr>
            <a:r>
              <a:rPr sz="2400" b="1" spc="-10" dirty="0">
                <a:latin typeface="Calibri"/>
                <a:cs typeface="Calibri"/>
              </a:rPr>
              <a:t>Postpartum</a:t>
            </a:r>
            <a:r>
              <a:rPr sz="2400" b="1" spc="-20" dirty="0">
                <a:latin typeface="Calibri"/>
                <a:cs typeface="Calibri"/>
              </a:rPr>
              <a:t> </a:t>
            </a:r>
            <a:r>
              <a:rPr sz="2400" b="1" spc="-10" dirty="0">
                <a:latin typeface="Calibri"/>
                <a:cs typeface="Calibri"/>
              </a:rPr>
              <a:t>course</a:t>
            </a:r>
            <a:endParaRPr sz="2400">
              <a:latin typeface="Calibri"/>
              <a:cs typeface="Calibri"/>
            </a:endParaRPr>
          </a:p>
          <a:p>
            <a:pPr marL="355600" marR="5080" indent="-342900">
              <a:lnSpc>
                <a:spcPct val="100000"/>
              </a:lnSpc>
              <a:spcBef>
                <a:spcPts val="20"/>
              </a:spcBef>
              <a:buFont typeface="Arial MT"/>
              <a:buChar char="•"/>
              <a:tabLst>
                <a:tab pos="354965" algn="l"/>
                <a:tab pos="355600" algn="l"/>
              </a:tabLst>
            </a:pPr>
            <a:r>
              <a:rPr sz="2200" b="1" spc="-15" dirty="0">
                <a:latin typeface="Calibri"/>
                <a:cs typeface="Calibri"/>
              </a:rPr>
              <a:t>Face,</a:t>
            </a:r>
            <a:r>
              <a:rPr sz="2200" b="1" spc="10" dirty="0">
                <a:latin typeface="Calibri"/>
                <a:cs typeface="Calibri"/>
              </a:rPr>
              <a:t> </a:t>
            </a:r>
            <a:r>
              <a:rPr sz="2200" b="1" spc="-5" dirty="0">
                <a:latin typeface="Calibri"/>
                <a:cs typeface="Calibri"/>
              </a:rPr>
              <a:t>trunk,</a:t>
            </a:r>
            <a:r>
              <a:rPr sz="2200" b="1" dirty="0">
                <a:latin typeface="Calibri"/>
                <a:cs typeface="Calibri"/>
              </a:rPr>
              <a:t> </a:t>
            </a:r>
            <a:r>
              <a:rPr sz="2200" b="1" spc="-15" dirty="0">
                <a:latin typeface="Calibri"/>
                <a:cs typeface="Calibri"/>
              </a:rPr>
              <a:t>extremities</a:t>
            </a:r>
            <a:r>
              <a:rPr sz="2200" b="1" spc="25" dirty="0">
                <a:latin typeface="Calibri"/>
                <a:cs typeface="Calibri"/>
              </a:rPr>
              <a:t> </a:t>
            </a:r>
            <a:r>
              <a:rPr sz="2200" b="1" i="1" spc="-5" dirty="0">
                <a:latin typeface="Calibri"/>
                <a:cs typeface="Calibri"/>
              </a:rPr>
              <a:t>–</a:t>
            </a:r>
            <a:r>
              <a:rPr sz="2200" b="1" i="1" dirty="0">
                <a:latin typeface="Calibri"/>
                <a:cs typeface="Calibri"/>
              </a:rPr>
              <a:t> </a:t>
            </a:r>
            <a:r>
              <a:rPr sz="2200" spc="-15" dirty="0">
                <a:latin typeface="Calibri"/>
                <a:cs typeface="Calibri"/>
              </a:rPr>
              <a:t>For</a:t>
            </a:r>
            <a:r>
              <a:rPr sz="2200" spc="-5" dirty="0">
                <a:latin typeface="Calibri"/>
                <a:cs typeface="Calibri"/>
              </a:rPr>
              <a:t> increased</a:t>
            </a:r>
            <a:r>
              <a:rPr sz="2200" dirty="0">
                <a:latin typeface="Calibri"/>
                <a:cs typeface="Calibri"/>
              </a:rPr>
              <a:t> </a:t>
            </a:r>
            <a:r>
              <a:rPr sz="2200" spc="-5" dirty="0">
                <a:latin typeface="Calibri"/>
                <a:cs typeface="Calibri"/>
              </a:rPr>
              <a:t>hair </a:t>
            </a:r>
            <a:r>
              <a:rPr sz="2200" dirty="0">
                <a:latin typeface="Calibri"/>
                <a:cs typeface="Calibri"/>
              </a:rPr>
              <a:t> </a:t>
            </a:r>
            <a:r>
              <a:rPr sz="2200" spc="-15" dirty="0">
                <a:latin typeface="Calibri"/>
                <a:cs typeface="Calibri"/>
              </a:rPr>
              <a:t>growth</a:t>
            </a:r>
            <a:r>
              <a:rPr sz="2200" spc="15" dirty="0">
                <a:latin typeface="Calibri"/>
                <a:cs typeface="Calibri"/>
              </a:rPr>
              <a:t> </a:t>
            </a:r>
            <a:r>
              <a:rPr sz="2200" dirty="0">
                <a:latin typeface="Calibri"/>
                <a:cs typeface="Calibri"/>
              </a:rPr>
              <a:t>on </a:t>
            </a:r>
            <a:r>
              <a:rPr sz="2200" spc="-5" dirty="0">
                <a:latin typeface="Calibri"/>
                <a:cs typeface="Calibri"/>
              </a:rPr>
              <a:t>the</a:t>
            </a:r>
            <a:r>
              <a:rPr sz="2200" spc="15" dirty="0">
                <a:latin typeface="Calibri"/>
                <a:cs typeface="Calibri"/>
              </a:rPr>
              <a:t> </a:t>
            </a:r>
            <a:r>
              <a:rPr sz="2200" spc="-15" dirty="0">
                <a:latin typeface="Calibri"/>
                <a:cs typeface="Calibri"/>
              </a:rPr>
              <a:t>face,</a:t>
            </a:r>
            <a:r>
              <a:rPr sz="2200" spc="10" dirty="0">
                <a:latin typeface="Calibri"/>
                <a:cs typeface="Calibri"/>
              </a:rPr>
              <a:t> </a:t>
            </a:r>
            <a:r>
              <a:rPr sz="2200" spc="-5" dirty="0">
                <a:latin typeface="Calibri"/>
                <a:cs typeface="Calibri"/>
              </a:rPr>
              <a:t>trunk,</a:t>
            </a:r>
            <a:r>
              <a:rPr sz="2200" spc="15" dirty="0">
                <a:latin typeface="Calibri"/>
                <a:cs typeface="Calibri"/>
              </a:rPr>
              <a:t> </a:t>
            </a:r>
            <a:r>
              <a:rPr sz="2200" spc="-5" dirty="0">
                <a:latin typeface="Calibri"/>
                <a:cs typeface="Calibri"/>
              </a:rPr>
              <a:t>and</a:t>
            </a:r>
            <a:r>
              <a:rPr sz="2200" dirty="0">
                <a:latin typeface="Calibri"/>
                <a:cs typeface="Calibri"/>
              </a:rPr>
              <a:t> </a:t>
            </a:r>
            <a:r>
              <a:rPr sz="2200" spc="-10" dirty="0">
                <a:latin typeface="Calibri"/>
                <a:cs typeface="Calibri"/>
              </a:rPr>
              <a:t>extremities,</a:t>
            </a:r>
            <a:r>
              <a:rPr sz="2200" spc="20" dirty="0">
                <a:latin typeface="Calibri"/>
                <a:cs typeface="Calibri"/>
              </a:rPr>
              <a:t> </a:t>
            </a:r>
            <a:r>
              <a:rPr sz="2200" spc="-5" dirty="0">
                <a:latin typeface="Calibri"/>
                <a:cs typeface="Calibri"/>
              </a:rPr>
              <a:t>the </a:t>
            </a:r>
            <a:r>
              <a:rPr sz="2200" dirty="0">
                <a:latin typeface="Calibri"/>
                <a:cs typeface="Calibri"/>
              </a:rPr>
              <a:t> </a:t>
            </a:r>
            <a:r>
              <a:rPr sz="2200" spc="-5" dirty="0">
                <a:latin typeface="Calibri"/>
                <a:cs typeface="Calibri"/>
              </a:rPr>
              <a:t>terminal</a:t>
            </a:r>
            <a:r>
              <a:rPr sz="2200" dirty="0">
                <a:latin typeface="Calibri"/>
                <a:cs typeface="Calibri"/>
              </a:rPr>
              <a:t> </a:t>
            </a:r>
            <a:r>
              <a:rPr sz="2200" spc="-10" dirty="0">
                <a:latin typeface="Calibri"/>
                <a:cs typeface="Calibri"/>
              </a:rPr>
              <a:t>hairs</a:t>
            </a:r>
            <a:r>
              <a:rPr sz="2200" spc="-20" dirty="0">
                <a:latin typeface="Calibri"/>
                <a:cs typeface="Calibri"/>
              </a:rPr>
              <a:t> </a:t>
            </a:r>
            <a:r>
              <a:rPr sz="2200" spc="-10" dirty="0">
                <a:latin typeface="Calibri"/>
                <a:cs typeface="Calibri"/>
              </a:rPr>
              <a:t>tend</a:t>
            </a:r>
            <a:r>
              <a:rPr sz="2200" dirty="0">
                <a:latin typeface="Calibri"/>
                <a:cs typeface="Calibri"/>
              </a:rPr>
              <a:t> </a:t>
            </a:r>
            <a:r>
              <a:rPr sz="2200" spc="-20" dirty="0">
                <a:latin typeface="Calibri"/>
                <a:cs typeface="Calibri"/>
              </a:rPr>
              <a:t>to</a:t>
            </a:r>
            <a:r>
              <a:rPr sz="2200" spc="20" dirty="0">
                <a:latin typeface="Calibri"/>
                <a:cs typeface="Calibri"/>
              </a:rPr>
              <a:t> </a:t>
            </a:r>
            <a:r>
              <a:rPr sz="2200" spc="-5" dirty="0">
                <a:latin typeface="Calibri"/>
                <a:cs typeface="Calibri"/>
              </a:rPr>
              <a:t>be</a:t>
            </a:r>
            <a:r>
              <a:rPr sz="2200" dirty="0">
                <a:latin typeface="Calibri"/>
                <a:cs typeface="Calibri"/>
              </a:rPr>
              <a:t> </a:t>
            </a:r>
            <a:r>
              <a:rPr sz="2200" spc="-10" dirty="0">
                <a:latin typeface="Calibri"/>
                <a:cs typeface="Calibri"/>
              </a:rPr>
              <a:t>permanent,</a:t>
            </a:r>
            <a:r>
              <a:rPr sz="2200" spc="10" dirty="0">
                <a:latin typeface="Calibri"/>
                <a:cs typeface="Calibri"/>
              </a:rPr>
              <a:t> </a:t>
            </a:r>
            <a:r>
              <a:rPr sz="2200" spc="-5" dirty="0">
                <a:latin typeface="Calibri"/>
                <a:cs typeface="Calibri"/>
              </a:rPr>
              <a:t>whereas</a:t>
            </a:r>
            <a:r>
              <a:rPr sz="2200" spc="5" dirty="0">
                <a:latin typeface="Calibri"/>
                <a:cs typeface="Calibri"/>
              </a:rPr>
              <a:t> </a:t>
            </a:r>
            <a:r>
              <a:rPr sz="2200" spc="-5" dirty="0">
                <a:latin typeface="Calibri"/>
                <a:cs typeface="Calibri"/>
              </a:rPr>
              <a:t>the </a:t>
            </a:r>
            <a:r>
              <a:rPr sz="2200" spc="-484" dirty="0">
                <a:latin typeface="Calibri"/>
                <a:cs typeface="Calibri"/>
              </a:rPr>
              <a:t> </a:t>
            </a:r>
            <a:r>
              <a:rPr sz="2200" spc="-5" dirty="0">
                <a:latin typeface="Calibri"/>
                <a:cs typeface="Calibri"/>
              </a:rPr>
              <a:t>lanugo </a:t>
            </a:r>
            <a:r>
              <a:rPr sz="2200" spc="-15" dirty="0">
                <a:latin typeface="Calibri"/>
                <a:cs typeface="Calibri"/>
              </a:rPr>
              <a:t>hairs </a:t>
            </a:r>
            <a:r>
              <a:rPr sz="2200" spc="-10" dirty="0">
                <a:latin typeface="Calibri"/>
                <a:cs typeface="Calibri"/>
              </a:rPr>
              <a:t>are</a:t>
            </a:r>
            <a:r>
              <a:rPr sz="2200" dirty="0">
                <a:latin typeface="Calibri"/>
                <a:cs typeface="Calibri"/>
              </a:rPr>
              <a:t> </a:t>
            </a:r>
            <a:r>
              <a:rPr sz="2200" spc="-15" dirty="0">
                <a:latin typeface="Calibri"/>
                <a:cs typeface="Calibri"/>
              </a:rPr>
              <a:t>likely</a:t>
            </a:r>
            <a:r>
              <a:rPr sz="2200" dirty="0">
                <a:latin typeface="Calibri"/>
                <a:cs typeface="Calibri"/>
              </a:rPr>
              <a:t> </a:t>
            </a:r>
            <a:r>
              <a:rPr sz="2200" spc="-20" dirty="0">
                <a:latin typeface="Calibri"/>
                <a:cs typeface="Calibri"/>
              </a:rPr>
              <a:t>to</a:t>
            </a:r>
            <a:r>
              <a:rPr sz="2200" spc="10" dirty="0">
                <a:latin typeface="Calibri"/>
                <a:cs typeface="Calibri"/>
              </a:rPr>
              <a:t> </a:t>
            </a:r>
            <a:r>
              <a:rPr sz="2200" spc="-10" dirty="0">
                <a:latin typeface="Calibri"/>
                <a:cs typeface="Calibri"/>
              </a:rPr>
              <a:t>regress</a:t>
            </a:r>
            <a:r>
              <a:rPr sz="2200" spc="5" dirty="0">
                <a:latin typeface="Calibri"/>
                <a:cs typeface="Calibri"/>
              </a:rPr>
              <a:t> </a:t>
            </a:r>
            <a:r>
              <a:rPr sz="2200" spc="-15" dirty="0">
                <a:latin typeface="Calibri"/>
                <a:cs typeface="Calibri"/>
              </a:rPr>
              <a:t>by</a:t>
            </a:r>
            <a:r>
              <a:rPr sz="2200" dirty="0">
                <a:latin typeface="Calibri"/>
                <a:cs typeface="Calibri"/>
              </a:rPr>
              <a:t> six </a:t>
            </a:r>
            <a:r>
              <a:rPr sz="2200" spc="-5" dirty="0">
                <a:latin typeface="Calibri"/>
                <a:cs typeface="Calibri"/>
              </a:rPr>
              <a:t>months </a:t>
            </a:r>
            <a:r>
              <a:rPr sz="2200" dirty="0">
                <a:latin typeface="Calibri"/>
                <a:cs typeface="Calibri"/>
              </a:rPr>
              <a:t> </a:t>
            </a:r>
            <a:r>
              <a:rPr sz="2200" spc="-5" dirty="0">
                <a:latin typeface="Calibri"/>
                <a:cs typeface="Calibri"/>
              </a:rPr>
              <a:t>postpartum.</a:t>
            </a:r>
            <a:endParaRPr sz="2200">
              <a:latin typeface="Calibri"/>
              <a:cs typeface="Calibri"/>
            </a:endParaRPr>
          </a:p>
          <a:p>
            <a:pPr marL="355600" marR="121920" indent="-342900">
              <a:lnSpc>
                <a:spcPct val="100000"/>
              </a:lnSpc>
              <a:buFont typeface="Arial MT"/>
              <a:buChar char="•"/>
              <a:tabLst>
                <a:tab pos="354965" algn="l"/>
                <a:tab pos="355600" algn="l"/>
              </a:tabLst>
            </a:pPr>
            <a:r>
              <a:rPr sz="2200" b="1" spc="-5" dirty="0">
                <a:latin typeface="Calibri"/>
                <a:cs typeface="Calibri"/>
              </a:rPr>
              <a:t>Scalp</a:t>
            </a:r>
            <a:r>
              <a:rPr sz="2200" b="1" spc="-20" dirty="0">
                <a:latin typeface="Calibri"/>
                <a:cs typeface="Calibri"/>
              </a:rPr>
              <a:t> </a:t>
            </a:r>
            <a:r>
              <a:rPr sz="2200" b="1" i="1" spc="-5" dirty="0">
                <a:latin typeface="Calibri"/>
                <a:cs typeface="Calibri"/>
              </a:rPr>
              <a:t>–</a:t>
            </a:r>
            <a:r>
              <a:rPr sz="2200" b="1" i="1" spc="20" dirty="0">
                <a:latin typeface="Calibri"/>
                <a:cs typeface="Calibri"/>
              </a:rPr>
              <a:t> </a:t>
            </a:r>
            <a:r>
              <a:rPr sz="2200" spc="-15" dirty="0">
                <a:latin typeface="Calibri"/>
                <a:cs typeface="Calibri"/>
              </a:rPr>
              <a:t>For</a:t>
            </a:r>
            <a:r>
              <a:rPr sz="2200" spc="-5" dirty="0">
                <a:latin typeface="Calibri"/>
                <a:cs typeface="Calibri"/>
              </a:rPr>
              <a:t> the</a:t>
            </a:r>
            <a:r>
              <a:rPr sz="2200" dirty="0">
                <a:latin typeface="Calibri"/>
                <a:cs typeface="Calibri"/>
              </a:rPr>
              <a:t> </a:t>
            </a:r>
            <a:r>
              <a:rPr sz="2200" spc="-10" dirty="0">
                <a:latin typeface="Calibri"/>
                <a:cs typeface="Calibri"/>
              </a:rPr>
              <a:t>scalp,</a:t>
            </a:r>
            <a:r>
              <a:rPr sz="2200" spc="-5" dirty="0">
                <a:latin typeface="Calibri"/>
                <a:cs typeface="Calibri"/>
              </a:rPr>
              <a:t> </a:t>
            </a:r>
            <a:r>
              <a:rPr sz="2200" spc="-10" dirty="0">
                <a:latin typeface="Calibri"/>
                <a:cs typeface="Calibri"/>
              </a:rPr>
              <a:t>the</a:t>
            </a:r>
            <a:r>
              <a:rPr sz="2200" spc="10" dirty="0">
                <a:latin typeface="Calibri"/>
                <a:cs typeface="Calibri"/>
              </a:rPr>
              <a:t> </a:t>
            </a:r>
            <a:r>
              <a:rPr sz="2200" spc="-20" dirty="0">
                <a:latin typeface="Calibri"/>
                <a:cs typeface="Calibri"/>
              </a:rPr>
              <a:t>percentage</a:t>
            </a:r>
            <a:r>
              <a:rPr sz="2200" spc="30" dirty="0">
                <a:latin typeface="Calibri"/>
                <a:cs typeface="Calibri"/>
              </a:rPr>
              <a:t> </a:t>
            </a:r>
            <a:r>
              <a:rPr sz="2200" spc="-5" dirty="0">
                <a:latin typeface="Calibri"/>
                <a:cs typeface="Calibri"/>
              </a:rPr>
              <a:t>of</a:t>
            </a:r>
            <a:r>
              <a:rPr sz="2200" spc="35" dirty="0">
                <a:latin typeface="Calibri"/>
                <a:cs typeface="Calibri"/>
              </a:rPr>
              <a:t> </a:t>
            </a:r>
            <a:r>
              <a:rPr sz="2200" spc="-10" dirty="0">
                <a:latin typeface="Calibri"/>
                <a:cs typeface="Calibri"/>
              </a:rPr>
              <a:t>telogen </a:t>
            </a:r>
            <a:r>
              <a:rPr sz="2200" spc="-5" dirty="0">
                <a:latin typeface="Calibri"/>
                <a:cs typeface="Calibri"/>
              </a:rPr>
              <a:t> </a:t>
            </a:r>
            <a:r>
              <a:rPr sz="2200" spc="-10" dirty="0">
                <a:latin typeface="Calibri"/>
                <a:cs typeface="Calibri"/>
              </a:rPr>
              <a:t>hairs</a:t>
            </a:r>
            <a:r>
              <a:rPr sz="2200" spc="-15" dirty="0">
                <a:latin typeface="Calibri"/>
                <a:cs typeface="Calibri"/>
              </a:rPr>
              <a:t> </a:t>
            </a:r>
            <a:r>
              <a:rPr sz="2200" spc="-5" dirty="0">
                <a:latin typeface="Calibri"/>
                <a:cs typeface="Calibri"/>
              </a:rPr>
              <a:t>in</a:t>
            </a:r>
            <a:r>
              <a:rPr sz="2200" dirty="0">
                <a:latin typeface="Calibri"/>
                <a:cs typeface="Calibri"/>
              </a:rPr>
              <a:t> </a:t>
            </a:r>
            <a:r>
              <a:rPr sz="2200" spc="-5" dirty="0">
                <a:latin typeface="Calibri"/>
                <a:cs typeface="Calibri"/>
              </a:rPr>
              <a:t>the</a:t>
            </a:r>
            <a:r>
              <a:rPr sz="2200" spc="10" dirty="0">
                <a:latin typeface="Calibri"/>
                <a:cs typeface="Calibri"/>
              </a:rPr>
              <a:t> </a:t>
            </a:r>
            <a:r>
              <a:rPr sz="2200" spc="-10" dirty="0">
                <a:latin typeface="Calibri"/>
                <a:cs typeface="Calibri"/>
              </a:rPr>
              <a:t>scalp</a:t>
            </a:r>
            <a:r>
              <a:rPr sz="2200" dirty="0">
                <a:latin typeface="Calibri"/>
                <a:cs typeface="Calibri"/>
              </a:rPr>
              <a:t> </a:t>
            </a:r>
            <a:r>
              <a:rPr sz="2200" spc="-5" dirty="0">
                <a:latin typeface="Calibri"/>
                <a:cs typeface="Calibri"/>
              </a:rPr>
              <a:t>increases</a:t>
            </a:r>
            <a:r>
              <a:rPr sz="2200" spc="5" dirty="0">
                <a:latin typeface="Calibri"/>
                <a:cs typeface="Calibri"/>
              </a:rPr>
              <a:t> </a:t>
            </a:r>
            <a:r>
              <a:rPr sz="2200" spc="-10" dirty="0">
                <a:latin typeface="Calibri"/>
                <a:cs typeface="Calibri"/>
              </a:rPr>
              <a:t>one</a:t>
            </a:r>
            <a:r>
              <a:rPr sz="2200" spc="5" dirty="0">
                <a:latin typeface="Calibri"/>
                <a:cs typeface="Calibri"/>
              </a:rPr>
              <a:t> </a:t>
            </a:r>
            <a:r>
              <a:rPr sz="2200" spc="-20" dirty="0">
                <a:latin typeface="Calibri"/>
                <a:cs typeface="Calibri"/>
              </a:rPr>
              <a:t>to</a:t>
            </a:r>
            <a:r>
              <a:rPr sz="2200" spc="10" dirty="0">
                <a:latin typeface="Calibri"/>
                <a:cs typeface="Calibri"/>
              </a:rPr>
              <a:t> </a:t>
            </a:r>
            <a:r>
              <a:rPr sz="2200" spc="-10" dirty="0">
                <a:latin typeface="Calibri"/>
                <a:cs typeface="Calibri"/>
              </a:rPr>
              <a:t>five</a:t>
            </a:r>
            <a:r>
              <a:rPr sz="2200" spc="5" dirty="0">
                <a:latin typeface="Calibri"/>
                <a:cs typeface="Calibri"/>
              </a:rPr>
              <a:t> </a:t>
            </a:r>
            <a:r>
              <a:rPr sz="2200" spc="-10" dirty="0">
                <a:latin typeface="Calibri"/>
                <a:cs typeface="Calibri"/>
              </a:rPr>
              <a:t>months </a:t>
            </a:r>
            <a:r>
              <a:rPr sz="2200" spc="-5" dirty="0">
                <a:latin typeface="Calibri"/>
                <a:cs typeface="Calibri"/>
              </a:rPr>
              <a:t> postpartum,</a:t>
            </a:r>
            <a:r>
              <a:rPr sz="2200" spc="10" dirty="0">
                <a:latin typeface="Calibri"/>
                <a:cs typeface="Calibri"/>
              </a:rPr>
              <a:t> </a:t>
            </a:r>
            <a:r>
              <a:rPr sz="2200" spc="-5" dirty="0">
                <a:latin typeface="Calibri"/>
                <a:cs typeface="Calibri"/>
              </a:rPr>
              <a:t>thus</a:t>
            </a:r>
            <a:r>
              <a:rPr sz="2200" spc="5" dirty="0">
                <a:latin typeface="Calibri"/>
                <a:cs typeface="Calibri"/>
              </a:rPr>
              <a:t> </a:t>
            </a:r>
            <a:r>
              <a:rPr sz="2200" spc="-10" dirty="0">
                <a:latin typeface="Calibri"/>
                <a:cs typeface="Calibri"/>
              </a:rPr>
              <a:t>hair</a:t>
            </a:r>
            <a:r>
              <a:rPr sz="2200" spc="-15" dirty="0">
                <a:latin typeface="Calibri"/>
                <a:cs typeface="Calibri"/>
              </a:rPr>
              <a:t> </a:t>
            </a:r>
            <a:r>
              <a:rPr sz="2200" dirty="0">
                <a:latin typeface="Calibri"/>
                <a:cs typeface="Calibri"/>
              </a:rPr>
              <a:t>loss</a:t>
            </a:r>
            <a:r>
              <a:rPr sz="2200" spc="5" dirty="0">
                <a:latin typeface="Calibri"/>
                <a:cs typeface="Calibri"/>
              </a:rPr>
              <a:t> </a:t>
            </a:r>
            <a:r>
              <a:rPr sz="2200" spc="-15" dirty="0">
                <a:latin typeface="Calibri"/>
                <a:cs typeface="Calibri"/>
              </a:rPr>
              <a:t>(telogen</a:t>
            </a:r>
            <a:r>
              <a:rPr sz="2200" spc="25" dirty="0">
                <a:latin typeface="Calibri"/>
                <a:cs typeface="Calibri"/>
              </a:rPr>
              <a:t> </a:t>
            </a:r>
            <a:r>
              <a:rPr sz="2200" spc="-15" dirty="0">
                <a:latin typeface="Calibri"/>
                <a:cs typeface="Calibri"/>
              </a:rPr>
              <a:t>effluvium)</a:t>
            </a:r>
            <a:r>
              <a:rPr sz="2200" spc="10" dirty="0">
                <a:latin typeface="Calibri"/>
                <a:cs typeface="Calibri"/>
              </a:rPr>
              <a:t> </a:t>
            </a:r>
            <a:r>
              <a:rPr sz="2200" spc="-5" dirty="0">
                <a:latin typeface="Calibri"/>
                <a:cs typeface="Calibri"/>
              </a:rPr>
              <a:t>is </a:t>
            </a:r>
            <a:r>
              <a:rPr sz="2200" dirty="0">
                <a:latin typeface="Calibri"/>
                <a:cs typeface="Calibri"/>
              </a:rPr>
              <a:t> </a:t>
            </a:r>
            <a:r>
              <a:rPr sz="2200" spc="-10" dirty="0">
                <a:latin typeface="Calibri"/>
                <a:cs typeface="Calibri"/>
              </a:rPr>
              <a:t>common</a:t>
            </a:r>
            <a:r>
              <a:rPr sz="2200" spc="25" dirty="0">
                <a:latin typeface="Calibri"/>
                <a:cs typeface="Calibri"/>
              </a:rPr>
              <a:t> </a:t>
            </a:r>
            <a:r>
              <a:rPr sz="2200" spc="-15" dirty="0">
                <a:latin typeface="Calibri"/>
                <a:cs typeface="Calibri"/>
              </a:rPr>
              <a:t>at</a:t>
            </a:r>
            <a:r>
              <a:rPr sz="2200" dirty="0">
                <a:latin typeface="Calibri"/>
                <a:cs typeface="Calibri"/>
              </a:rPr>
              <a:t> </a:t>
            </a:r>
            <a:r>
              <a:rPr sz="2200" spc="-10" dirty="0">
                <a:latin typeface="Calibri"/>
                <a:cs typeface="Calibri"/>
              </a:rPr>
              <a:t>this</a:t>
            </a:r>
            <a:r>
              <a:rPr sz="2200" spc="10" dirty="0">
                <a:latin typeface="Calibri"/>
                <a:cs typeface="Calibri"/>
              </a:rPr>
              <a:t> </a:t>
            </a:r>
            <a:r>
              <a:rPr sz="2200" spc="-5" dirty="0">
                <a:latin typeface="Calibri"/>
                <a:cs typeface="Calibri"/>
              </a:rPr>
              <a:t>time</a:t>
            </a:r>
            <a:r>
              <a:rPr sz="2200" spc="15" dirty="0">
                <a:latin typeface="Calibri"/>
                <a:cs typeface="Calibri"/>
              </a:rPr>
              <a:t> </a:t>
            </a:r>
            <a:r>
              <a:rPr sz="2200" spc="-5" dirty="0">
                <a:latin typeface="Calibri"/>
                <a:cs typeface="Calibri"/>
              </a:rPr>
              <a:t>and </a:t>
            </a:r>
            <a:r>
              <a:rPr sz="2200" spc="-10" dirty="0">
                <a:latin typeface="Calibri"/>
                <a:cs typeface="Calibri"/>
              </a:rPr>
              <a:t>scalp</a:t>
            </a:r>
            <a:r>
              <a:rPr sz="2200" spc="5" dirty="0">
                <a:latin typeface="Calibri"/>
                <a:cs typeface="Calibri"/>
              </a:rPr>
              <a:t> </a:t>
            </a:r>
            <a:r>
              <a:rPr sz="2200" spc="-10" dirty="0">
                <a:latin typeface="Calibri"/>
                <a:cs typeface="Calibri"/>
              </a:rPr>
              <a:t>hair</a:t>
            </a:r>
            <a:r>
              <a:rPr sz="2200" spc="-15" dirty="0">
                <a:latin typeface="Calibri"/>
                <a:cs typeface="Calibri"/>
              </a:rPr>
              <a:t> may</a:t>
            </a:r>
            <a:r>
              <a:rPr sz="2200" spc="10" dirty="0">
                <a:latin typeface="Calibri"/>
                <a:cs typeface="Calibri"/>
              </a:rPr>
              <a:t> </a:t>
            </a:r>
            <a:r>
              <a:rPr sz="2200" spc="-10" dirty="0">
                <a:latin typeface="Calibri"/>
                <a:cs typeface="Calibri"/>
              </a:rPr>
              <a:t>become </a:t>
            </a:r>
            <a:r>
              <a:rPr sz="2200" spc="-5" dirty="0">
                <a:latin typeface="Calibri"/>
                <a:cs typeface="Calibri"/>
              </a:rPr>
              <a:t> </a:t>
            </a:r>
            <a:r>
              <a:rPr sz="2200" spc="-35" dirty="0">
                <a:latin typeface="Calibri"/>
                <a:cs typeface="Calibri"/>
              </a:rPr>
              <a:t>thin,Telogen</a:t>
            </a:r>
            <a:r>
              <a:rPr sz="2200" dirty="0">
                <a:latin typeface="Calibri"/>
                <a:cs typeface="Calibri"/>
              </a:rPr>
              <a:t> </a:t>
            </a:r>
            <a:r>
              <a:rPr sz="2200" spc="-15" dirty="0">
                <a:latin typeface="Calibri"/>
                <a:cs typeface="Calibri"/>
              </a:rPr>
              <a:t>effluvium</a:t>
            </a:r>
            <a:r>
              <a:rPr sz="2200" spc="15" dirty="0">
                <a:latin typeface="Calibri"/>
                <a:cs typeface="Calibri"/>
              </a:rPr>
              <a:t> </a:t>
            </a:r>
            <a:r>
              <a:rPr sz="2200" spc="-10" dirty="0">
                <a:latin typeface="Calibri"/>
                <a:cs typeface="Calibri"/>
              </a:rPr>
              <a:t>resolves</a:t>
            </a:r>
            <a:r>
              <a:rPr sz="2200" spc="10" dirty="0">
                <a:latin typeface="Calibri"/>
                <a:cs typeface="Calibri"/>
              </a:rPr>
              <a:t> </a:t>
            </a:r>
            <a:r>
              <a:rPr sz="2200" spc="-5" dirty="0">
                <a:latin typeface="Calibri"/>
                <a:cs typeface="Calibri"/>
              </a:rPr>
              <a:t>within</a:t>
            </a:r>
            <a:r>
              <a:rPr sz="2200" dirty="0">
                <a:latin typeface="Calibri"/>
                <a:cs typeface="Calibri"/>
              </a:rPr>
              <a:t> </a:t>
            </a:r>
            <a:r>
              <a:rPr sz="2200" spc="-5" dirty="0">
                <a:latin typeface="Calibri"/>
                <a:cs typeface="Calibri"/>
              </a:rPr>
              <a:t>15</a:t>
            </a:r>
            <a:r>
              <a:rPr sz="2200" spc="5" dirty="0">
                <a:latin typeface="Calibri"/>
                <a:cs typeface="Calibri"/>
              </a:rPr>
              <a:t> </a:t>
            </a:r>
            <a:r>
              <a:rPr sz="2200" spc="-5" dirty="0">
                <a:latin typeface="Calibri"/>
                <a:cs typeface="Calibri"/>
              </a:rPr>
              <a:t>months </a:t>
            </a:r>
            <a:r>
              <a:rPr sz="2200" spc="-480" dirty="0">
                <a:latin typeface="Calibri"/>
                <a:cs typeface="Calibri"/>
              </a:rPr>
              <a:t> </a:t>
            </a:r>
            <a:r>
              <a:rPr sz="2200" spc="-5" dirty="0">
                <a:latin typeface="Calibri"/>
                <a:cs typeface="Calibri"/>
              </a:rPr>
              <a:t>postpartum</a:t>
            </a:r>
            <a:endParaRPr sz="2200">
              <a:latin typeface="Calibri"/>
              <a:cs typeface="Calibri"/>
            </a:endParaRPr>
          </a:p>
          <a:p>
            <a:pPr marL="355600" marR="1220470" indent="-342900">
              <a:lnSpc>
                <a:spcPct val="100000"/>
              </a:lnSpc>
              <a:spcBef>
                <a:spcPts val="5"/>
              </a:spcBef>
              <a:buFont typeface="Arial MT"/>
              <a:buChar char="•"/>
              <a:tabLst>
                <a:tab pos="354965" algn="l"/>
                <a:tab pos="355600" algn="l"/>
              </a:tabLst>
            </a:pPr>
            <a:r>
              <a:rPr sz="2200" b="1" i="1" spc="-5" dirty="0">
                <a:latin typeface="Calibri"/>
                <a:cs typeface="Calibri"/>
              </a:rPr>
              <a:t>Androgenic</a:t>
            </a:r>
            <a:r>
              <a:rPr sz="2200" b="1" i="1" spc="-10" dirty="0">
                <a:latin typeface="Calibri"/>
                <a:cs typeface="Calibri"/>
              </a:rPr>
              <a:t> </a:t>
            </a:r>
            <a:r>
              <a:rPr sz="2200" b="1" i="1" spc="-5" dirty="0">
                <a:latin typeface="Calibri"/>
                <a:cs typeface="Calibri"/>
              </a:rPr>
              <a:t>alopecia</a:t>
            </a:r>
            <a:r>
              <a:rPr sz="2200" b="1" i="1" spc="-20" dirty="0">
                <a:latin typeface="Calibri"/>
                <a:cs typeface="Calibri"/>
              </a:rPr>
              <a:t> </a:t>
            </a:r>
            <a:r>
              <a:rPr sz="2200" spc="-10" dirty="0">
                <a:latin typeface="Calibri"/>
                <a:cs typeface="Calibri"/>
              </a:rPr>
              <a:t>generally</a:t>
            </a:r>
            <a:r>
              <a:rPr sz="2200" spc="20" dirty="0">
                <a:latin typeface="Calibri"/>
                <a:cs typeface="Calibri"/>
              </a:rPr>
              <a:t> </a:t>
            </a:r>
            <a:r>
              <a:rPr sz="2200" spc="-10" dirty="0">
                <a:latin typeface="Calibri"/>
                <a:cs typeface="Calibri"/>
              </a:rPr>
              <a:t>resolves </a:t>
            </a:r>
            <a:r>
              <a:rPr sz="2200" spc="-480" dirty="0">
                <a:latin typeface="Calibri"/>
                <a:cs typeface="Calibri"/>
              </a:rPr>
              <a:t> </a:t>
            </a:r>
            <a:r>
              <a:rPr sz="2200" spc="-5" dirty="0">
                <a:latin typeface="Calibri"/>
                <a:cs typeface="Calibri"/>
              </a:rPr>
              <a:t>postpartum</a:t>
            </a:r>
            <a:r>
              <a:rPr sz="2200" dirty="0">
                <a:latin typeface="Calibri"/>
                <a:cs typeface="Calibri"/>
              </a:rPr>
              <a:t> </a:t>
            </a:r>
            <a:r>
              <a:rPr sz="2200" spc="-10" dirty="0">
                <a:latin typeface="Calibri"/>
                <a:cs typeface="Calibri"/>
              </a:rPr>
              <a:t>but</a:t>
            </a:r>
            <a:r>
              <a:rPr sz="2200" dirty="0">
                <a:latin typeface="Calibri"/>
                <a:cs typeface="Calibri"/>
              </a:rPr>
              <a:t> </a:t>
            </a:r>
            <a:r>
              <a:rPr sz="2200" spc="-15" dirty="0">
                <a:latin typeface="Calibri"/>
                <a:cs typeface="Calibri"/>
              </a:rPr>
              <a:t>may</a:t>
            </a:r>
            <a:r>
              <a:rPr sz="2200" dirty="0">
                <a:latin typeface="Calibri"/>
                <a:cs typeface="Calibri"/>
              </a:rPr>
              <a:t> </a:t>
            </a:r>
            <a:r>
              <a:rPr sz="2200" spc="-15" dirty="0">
                <a:latin typeface="Calibri"/>
                <a:cs typeface="Calibri"/>
              </a:rPr>
              <a:t>persist</a:t>
            </a:r>
            <a:endParaRPr sz="2200">
              <a:latin typeface="Calibri"/>
              <a:cs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90448" y="318643"/>
            <a:ext cx="1969135" cy="696595"/>
          </a:xfrm>
          <a:prstGeom prst="rect">
            <a:avLst/>
          </a:prstGeom>
        </p:spPr>
        <p:txBody>
          <a:bodyPr vert="horz" wrap="square" lIns="0" tIns="12700" rIns="0" bIns="0" rtlCol="0">
            <a:spAutoFit/>
          </a:bodyPr>
          <a:lstStyle/>
          <a:p>
            <a:pPr marL="12700">
              <a:lnSpc>
                <a:spcPct val="100000"/>
              </a:lnSpc>
              <a:spcBef>
                <a:spcPts val="100"/>
              </a:spcBef>
            </a:pPr>
            <a:r>
              <a:rPr sz="4400" b="1" u="heavy" dirty="0">
                <a:solidFill>
                  <a:srgbClr val="000000"/>
                </a:solidFill>
                <a:uFill>
                  <a:solidFill>
                    <a:srgbClr val="000000"/>
                  </a:solidFill>
                </a:uFill>
                <a:latin typeface="Calibri"/>
                <a:cs typeface="Calibri"/>
              </a:rPr>
              <a:t>4)</a:t>
            </a:r>
            <a:r>
              <a:rPr sz="4400" b="1" u="heavy" spc="-90" dirty="0">
                <a:solidFill>
                  <a:srgbClr val="000000"/>
                </a:solidFill>
                <a:uFill>
                  <a:solidFill>
                    <a:srgbClr val="000000"/>
                  </a:solidFill>
                </a:uFill>
                <a:latin typeface="Calibri"/>
                <a:cs typeface="Calibri"/>
              </a:rPr>
              <a:t> </a:t>
            </a:r>
            <a:r>
              <a:rPr sz="4400" b="1" u="heavy" dirty="0">
                <a:solidFill>
                  <a:srgbClr val="000000"/>
                </a:solidFill>
                <a:uFill>
                  <a:solidFill>
                    <a:srgbClr val="000000"/>
                  </a:solidFill>
                </a:uFill>
                <a:latin typeface="Calibri"/>
                <a:cs typeface="Calibri"/>
              </a:rPr>
              <a:t>NAILS</a:t>
            </a:r>
            <a:endParaRPr sz="4400">
              <a:latin typeface="Calibri"/>
              <a:cs typeface="Calibri"/>
            </a:endParaRPr>
          </a:p>
        </p:txBody>
      </p:sp>
      <p:sp>
        <p:nvSpPr>
          <p:cNvPr id="3" name="object 3"/>
          <p:cNvSpPr txBox="1"/>
          <p:nvPr/>
        </p:nvSpPr>
        <p:spPr>
          <a:xfrm>
            <a:off x="790448" y="1221104"/>
            <a:ext cx="9831070" cy="2500630"/>
          </a:xfrm>
          <a:prstGeom prst="rect">
            <a:avLst/>
          </a:prstGeom>
        </p:spPr>
        <p:txBody>
          <a:bodyPr vert="horz" wrap="square" lIns="0" tIns="54610" rIns="0" bIns="0" rtlCol="0">
            <a:spAutoFit/>
          </a:bodyPr>
          <a:lstStyle/>
          <a:p>
            <a:pPr marL="241300" marR="31115" indent="-229235">
              <a:lnSpc>
                <a:spcPct val="90000"/>
              </a:lnSpc>
              <a:spcBef>
                <a:spcPts val="430"/>
              </a:spcBef>
              <a:buFont typeface="Arial MT"/>
              <a:buChar char="•"/>
              <a:tabLst>
                <a:tab pos="241935" algn="l"/>
              </a:tabLst>
            </a:pPr>
            <a:r>
              <a:rPr sz="2800" spc="-5" dirty="0">
                <a:latin typeface="Calibri"/>
                <a:cs typeface="Calibri"/>
              </a:rPr>
              <a:t>Nails</a:t>
            </a:r>
            <a:r>
              <a:rPr sz="2800" spc="10" dirty="0">
                <a:latin typeface="Calibri"/>
                <a:cs typeface="Calibri"/>
              </a:rPr>
              <a:t> </a:t>
            </a:r>
            <a:r>
              <a:rPr sz="2800" spc="-20" dirty="0">
                <a:latin typeface="Calibri"/>
                <a:cs typeface="Calibri"/>
              </a:rPr>
              <a:t>grow</a:t>
            </a:r>
            <a:r>
              <a:rPr sz="2800" spc="-5" dirty="0">
                <a:latin typeface="Calibri"/>
                <a:cs typeface="Calibri"/>
              </a:rPr>
              <a:t> </a:t>
            </a:r>
            <a:r>
              <a:rPr sz="2800" spc="-25" dirty="0">
                <a:latin typeface="Calibri"/>
                <a:cs typeface="Calibri"/>
              </a:rPr>
              <a:t>faster</a:t>
            </a:r>
            <a:r>
              <a:rPr sz="2800" spc="5" dirty="0">
                <a:latin typeface="Calibri"/>
                <a:cs typeface="Calibri"/>
              </a:rPr>
              <a:t> </a:t>
            </a:r>
            <a:r>
              <a:rPr sz="2800" spc="-10" dirty="0">
                <a:latin typeface="Calibri"/>
                <a:cs typeface="Calibri"/>
              </a:rPr>
              <a:t>during</a:t>
            </a:r>
            <a:r>
              <a:rPr sz="2800" spc="25" dirty="0">
                <a:latin typeface="Calibri"/>
                <a:cs typeface="Calibri"/>
              </a:rPr>
              <a:t> </a:t>
            </a:r>
            <a:r>
              <a:rPr sz="2800" spc="-15" dirty="0">
                <a:latin typeface="Calibri"/>
                <a:cs typeface="Calibri"/>
              </a:rPr>
              <a:t>gestation</a:t>
            </a:r>
            <a:r>
              <a:rPr sz="2800" dirty="0">
                <a:latin typeface="Calibri"/>
                <a:cs typeface="Calibri"/>
              </a:rPr>
              <a:t> </a:t>
            </a:r>
            <a:r>
              <a:rPr sz="2800" spc="-10" dirty="0">
                <a:latin typeface="Calibri"/>
                <a:cs typeface="Calibri"/>
              </a:rPr>
              <a:t>but</a:t>
            </a:r>
            <a:r>
              <a:rPr sz="2800" spc="10" dirty="0">
                <a:latin typeface="Calibri"/>
                <a:cs typeface="Calibri"/>
              </a:rPr>
              <a:t> </a:t>
            </a:r>
            <a:r>
              <a:rPr sz="2800" spc="-10" dirty="0">
                <a:latin typeface="Calibri"/>
                <a:cs typeface="Calibri"/>
              </a:rPr>
              <a:t>can</a:t>
            </a:r>
            <a:r>
              <a:rPr sz="2800" spc="10" dirty="0">
                <a:latin typeface="Calibri"/>
                <a:cs typeface="Calibri"/>
              </a:rPr>
              <a:t> </a:t>
            </a:r>
            <a:r>
              <a:rPr sz="2800" spc="-10" dirty="0">
                <a:latin typeface="Calibri"/>
                <a:cs typeface="Calibri"/>
              </a:rPr>
              <a:t>become</a:t>
            </a:r>
            <a:r>
              <a:rPr sz="2800" spc="10" dirty="0">
                <a:latin typeface="Calibri"/>
                <a:cs typeface="Calibri"/>
              </a:rPr>
              <a:t> </a:t>
            </a:r>
            <a:r>
              <a:rPr sz="2800" spc="-20" dirty="0">
                <a:latin typeface="Calibri"/>
                <a:cs typeface="Calibri"/>
              </a:rPr>
              <a:t>dystrophic</a:t>
            </a:r>
            <a:r>
              <a:rPr sz="2800" spc="55" dirty="0">
                <a:latin typeface="Calibri"/>
                <a:cs typeface="Calibri"/>
              </a:rPr>
              <a:t> </a:t>
            </a:r>
            <a:r>
              <a:rPr sz="2800" spc="-5" dirty="0">
                <a:latin typeface="Calibri"/>
                <a:cs typeface="Calibri"/>
              </a:rPr>
              <a:t>with </a:t>
            </a:r>
            <a:r>
              <a:rPr sz="2800" spc="-620" dirty="0">
                <a:latin typeface="Calibri"/>
                <a:cs typeface="Calibri"/>
              </a:rPr>
              <a:t> </a:t>
            </a:r>
            <a:r>
              <a:rPr sz="2800" spc="-25" dirty="0">
                <a:latin typeface="Calibri"/>
                <a:cs typeface="Calibri"/>
              </a:rPr>
              <a:t>transverse</a:t>
            </a:r>
            <a:r>
              <a:rPr sz="2800" spc="20" dirty="0">
                <a:latin typeface="Calibri"/>
                <a:cs typeface="Calibri"/>
              </a:rPr>
              <a:t> </a:t>
            </a:r>
            <a:r>
              <a:rPr sz="2800" spc="-15" dirty="0">
                <a:latin typeface="Calibri"/>
                <a:cs typeface="Calibri"/>
              </a:rPr>
              <a:t>grooves,</a:t>
            </a:r>
            <a:r>
              <a:rPr sz="2800" spc="10" dirty="0">
                <a:latin typeface="Calibri"/>
                <a:cs typeface="Calibri"/>
              </a:rPr>
              <a:t> </a:t>
            </a:r>
            <a:r>
              <a:rPr sz="2800" spc="-10" dirty="0">
                <a:latin typeface="Calibri"/>
                <a:cs typeface="Calibri"/>
              </a:rPr>
              <a:t>subungual</a:t>
            </a:r>
            <a:r>
              <a:rPr sz="2800" spc="50" dirty="0">
                <a:latin typeface="Calibri"/>
                <a:cs typeface="Calibri"/>
              </a:rPr>
              <a:t> </a:t>
            </a:r>
            <a:r>
              <a:rPr sz="2800" spc="-25" dirty="0">
                <a:latin typeface="Calibri"/>
                <a:cs typeface="Calibri"/>
              </a:rPr>
              <a:t>keratosis,</a:t>
            </a:r>
            <a:r>
              <a:rPr sz="2800" spc="15" dirty="0">
                <a:latin typeface="Calibri"/>
                <a:cs typeface="Calibri"/>
              </a:rPr>
              <a:t> </a:t>
            </a:r>
            <a:r>
              <a:rPr sz="2800" spc="-5" dirty="0">
                <a:latin typeface="Calibri"/>
                <a:cs typeface="Calibri"/>
              </a:rPr>
              <a:t>and</a:t>
            </a:r>
            <a:r>
              <a:rPr sz="2800" spc="25" dirty="0">
                <a:latin typeface="Calibri"/>
                <a:cs typeface="Calibri"/>
              </a:rPr>
              <a:t> </a:t>
            </a:r>
            <a:r>
              <a:rPr sz="2800" spc="-20" dirty="0">
                <a:latin typeface="Calibri"/>
                <a:cs typeface="Calibri"/>
              </a:rPr>
              <a:t>distal</a:t>
            </a:r>
            <a:r>
              <a:rPr sz="2800" spc="5" dirty="0">
                <a:latin typeface="Calibri"/>
                <a:cs typeface="Calibri"/>
              </a:rPr>
              <a:t> </a:t>
            </a:r>
            <a:r>
              <a:rPr sz="2800" spc="-20" dirty="0">
                <a:latin typeface="Calibri"/>
                <a:cs typeface="Calibri"/>
              </a:rPr>
              <a:t>onycholysis </a:t>
            </a:r>
            <a:r>
              <a:rPr sz="2800" spc="-15" dirty="0">
                <a:latin typeface="Calibri"/>
                <a:cs typeface="Calibri"/>
              </a:rPr>
              <a:t> </a:t>
            </a:r>
            <a:r>
              <a:rPr sz="2800" spc="-10" dirty="0">
                <a:latin typeface="Calibri"/>
                <a:cs typeface="Calibri"/>
              </a:rPr>
              <a:t>(painless</a:t>
            </a:r>
            <a:r>
              <a:rPr sz="2800" spc="20" dirty="0">
                <a:latin typeface="Calibri"/>
                <a:cs typeface="Calibri"/>
              </a:rPr>
              <a:t> </a:t>
            </a:r>
            <a:r>
              <a:rPr sz="2800" spc="-15" dirty="0">
                <a:latin typeface="Calibri"/>
                <a:cs typeface="Calibri"/>
              </a:rPr>
              <a:t>separation</a:t>
            </a:r>
            <a:r>
              <a:rPr sz="2800" spc="15" dirty="0">
                <a:latin typeface="Calibri"/>
                <a:cs typeface="Calibri"/>
              </a:rPr>
              <a:t> </a:t>
            </a:r>
            <a:r>
              <a:rPr sz="2800" spc="-5" dirty="0">
                <a:latin typeface="Calibri"/>
                <a:cs typeface="Calibri"/>
              </a:rPr>
              <a:t>of the</a:t>
            </a:r>
            <a:r>
              <a:rPr sz="2800" spc="15" dirty="0">
                <a:latin typeface="Calibri"/>
                <a:cs typeface="Calibri"/>
              </a:rPr>
              <a:t> </a:t>
            </a:r>
            <a:r>
              <a:rPr sz="2800" spc="-10" dirty="0">
                <a:latin typeface="Calibri"/>
                <a:cs typeface="Calibri"/>
              </a:rPr>
              <a:t>nail</a:t>
            </a:r>
            <a:r>
              <a:rPr sz="2800" spc="-5" dirty="0">
                <a:latin typeface="Calibri"/>
                <a:cs typeface="Calibri"/>
              </a:rPr>
              <a:t> </a:t>
            </a:r>
            <a:r>
              <a:rPr sz="2800" spc="-20" dirty="0">
                <a:latin typeface="Calibri"/>
                <a:cs typeface="Calibri"/>
              </a:rPr>
              <a:t>from</a:t>
            </a:r>
            <a:r>
              <a:rPr sz="2800" spc="-5" dirty="0">
                <a:latin typeface="Calibri"/>
                <a:cs typeface="Calibri"/>
              </a:rPr>
              <a:t> the</a:t>
            </a:r>
            <a:r>
              <a:rPr sz="2800" spc="10" dirty="0">
                <a:latin typeface="Calibri"/>
                <a:cs typeface="Calibri"/>
              </a:rPr>
              <a:t> </a:t>
            </a:r>
            <a:r>
              <a:rPr sz="2800" spc="-10" dirty="0">
                <a:latin typeface="Calibri"/>
                <a:cs typeface="Calibri"/>
              </a:rPr>
              <a:t>nail</a:t>
            </a:r>
            <a:r>
              <a:rPr sz="2800" spc="-5" dirty="0">
                <a:latin typeface="Calibri"/>
                <a:cs typeface="Calibri"/>
              </a:rPr>
              <a:t> </a:t>
            </a:r>
            <a:r>
              <a:rPr sz="2800" spc="-10" dirty="0">
                <a:latin typeface="Calibri"/>
                <a:cs typeface="Calibri"/>
              </a:rPr>
              <a:t>bed).</a:t>
            </a:r>
            <a:endParaRPr sz="2800">
              <a:latin typeface="Calibri"/>
              <a:cs typeface="Calibri"/>
            </a:endParaRPr>
          </a:p>
          <a:p>
            <a:pPr marL="241300" marR="5080" indent="-229235">
              <a:lnSpc>
                <a:spcPts val="3020"/>
              </a:lnSpc>
              <a:spcBef>
                <a:spcPts val="1055"/>
              </a:spcBef>
              <a:buFont typeface="Arial MT"/>
              <a:buChar char="•"/>
              <a:tabLst>
                <a:tab pos="241935" algn="l"/>
              </a:tabLst>
            </a:pPr>
            <a:r>
              <a:rPr sz="2800" spc="-10" dirty="0">
                <a:latin typeface="Calibri"/>
                <a:cs typeface="Calibri"/>
              </a:rPr>
              <a:t>The</a:t>
            </a:r>
            <a:r>
              <a:rPr sz="2800" spc="-5" dirty="0">
                <a:latin typeface="Calibri"/>
                <a:cs typeface="Calibri"/>
              </a:rPr>
              <a:t> </a:t>
            </a:r>
            <a:r>
              <a:rPr sz="2800" spc="-10" dirty="0">
                <a:latin typeface="Calibri"/>
                <a:cs typeface="Calibri"/>
              </a:rPr>
              <a:t>nail</a:t>
            </a:r>
            <a:r>
              <a:rPr sz="2800" dirty="0">
                <a:latin typeface="Calibri"/>
                <a:cs typeface="Calibri"/>
              </a:rPr>
              <a:t> </a:t>
            </a:r>
            <a:r>
              <a:rPr sz="2800" spc="-20" dirty="0">
                <a:latin typeface="Calibri"/>
                <a:cs typeface="Calibri"/>
              </a:rPr>
              <a:t>plate</a:t>
            </a:r>
            <a:r>
              <a:rPr sz="2800" dirty="0">
                <a:latin typeface="Calibri"/>
                <a:cs typeface="Calibri"/>
              </a:rPr>
              <a:t> </a:t>
            </a:r>
            <a:r>
              <a:rPr sz="2800" spc="-20" dirty="0">
                <a:latin typeface="Calibri"/>
                <a:cs typeface="Calibri"/>
              </a:rPr>
              <a:t>may</a:t>
            </a:r>
            <a:r>
              <a:rPr sz="2800" spc="5" dirty="0">
                <a:latin typeface="Calibri"/>
                <a:cs typeface="Calibri"/>
              </a:rPr>
              <a:t> </a:t>
            </a:r>
            <a:r>
              <a:rPr sz="2800" spc="-15" dirty="0">
                <a:latin typeface="Calibri"/>
                <a:cs typeface="Calibri"/>
              </a:rPr>
              <a:t>become</a:t>
            </a:r>
            <a:r>
              <a:rPr sz="2800" spc="-5" dirty="0">
                <a:latin typeface="Calibri"/>
                <a:cs typeface="Calibri"/>
              </a:rPr>
              <a:t> </a:t>
            </a:r>
            <a:r>
              <a:rPr sz="2800" spc="-10" dirty="0">
                <a:latin typeface="Calibri"/>
                <a:cs typeface="Calibri"/>
              </a:rPr>
              <a:t>soft</a:t>
            </a:r>
            <a:r>
              <a:rPr sz="2800" spc="15" dirty="0">
                <a:latin typeface="Calibri"/>
                <a:cs typeface="Calibri"/>
              </a:rPr>
              <a:t> </a:t>
            </a:r>
            <a:r>
              <a:rPr sz="2800" spc="-5" dirty="0">
                <a:latin typeface="Calibri"/>
                <a:cs typeface="Calibri"/>
              </a:rPr>
              <a:t>or</a:t>
            </a:r>
            <a:r>
              <a:rPr sz="2800" dirty="0">
                <a:latin typeface="Calibri"/>
                <a:cs typeface="Calibri"/>
              </a:rPr>
              <a:t> </a:t>
            </a:r>
            <a:r>
              <a:rPr sz="2800" spc="-10" dirty="0">
                <a:latin typeface="Calibri"/>
                <a:cs typeface="Calibri"/>
              </a:rPr>
              <a:t>brittle;</a:t>
            </a:r>
            <a:r>
              <a:rPr sz="2800" spc="10" dirty="0">
                <a:latin typeface="Calibri"/>
                <a:cs typeface="Calibri"/>
              </a:rPr>
              <a:t> </a:t>
            </a:r>
            <a:r>
              <a:rPr sz="2800" spc="-5" dirty="0">
                <a:latin typeface="Calibri"/>
                <a:cs typeface="Calibri"/>
              </a:rPr>
              <a:t>an </a:t>
            </a:r>
            <a:r>
              <a:rPr sz="2800" spc="-10" dirty="0">
                <a:latin typeface="Calibri"/>
                <a:cs typeface="Calibri"/>
              </a:rPr>
              <a:t>increase</a:t>
            </a:r>
            <a:r>
              <a:rPr sz="2800" spc="20" dirty="0">
                <a:latin typeface="Calibri"/>
                <a:cs typeface="Calibri"/>
              </a:rPr>
              <a:t> </a:t>
            </a:r>
            <a:r>
              <a:rPr sz="2800" spc="-10" dirty="0">
                <a:latin typeface="Calibri"/>
                <a:cs typeface="Calibri"/>
              </a:rPr>
              <a:t>of </a:t>
            </a:r>
            <a:r>
              <a:rPr sz="2800" spc="-5" dirty="0">
                <a:latin typeface="Calibri"/>
                <a:cs typeface="Calibri"/>
              </a:rPr>
              <a:t> </a:t>
            </a:r>
            <a:r>
              <a:rPr sz="2800" spc="-15" dirty="0">
                <a:latin typeface="Calibri"/>
                <a:cs typeface="Calibri"/>
              </a:rPr>
              <a:t>melanonychia</a:t>
            </a:r>
            <a:r>
              <a:rPr sz="2800" spc="30" dirty="0">
                <a:latin typeface="Calibri"/>
                <a:cs typeface="Calibri"/>
              </a:rPr>
              <a:t> </a:t>
            </a:r>
            <a:r>
              <a:rPr sz="2800" spc="-5" dirty="0">
                <a:latin typeface="Calibri"/>
                <a:cs typeface="Calibri"/>
              </a:rPr>
              <a:t>(ie,</a:t>
            </a:r>
            <a:r>
              <a:rPr sz="2800" spc="10" dirty="0">
                <a:latin typeface="Calibri"/>
                <a:cs typeface="Calibri"/>
              </a:rPr>
              <a:t> </a:t>
            </a:r>
            <a:r>
              <a:rPr sz="2800" spc="-15" dirty="0">
                <a:latin typeface="Calibri"/>
                <a:cs typeface="Calibri"/>
              </a:rPr>
              <a:t>pigmented</a:t>
            </a:r>
            <a:r>
              <a:rPr sz="2800" spc="35" dirty="0">
                <a:latin typeface="Calibri"/>
                <a:cs typeface="Calibri"/>
              </a:rPr>
              <a:t> </a:t>
            </a:r>
            <a:r>
              <a:rPr sz="2800" spc="-20" dirty="0">
                <a:latin typeface="Calibri"/>
                <a:cs typeface="Calibri"/>
              </a:rPr>
              <a:t>streaks</a:t>
            </a:r>
            <a:r>
              <a:rPr sz="2800" spc="15" dirty="0">
                <a:latin typeface="Calibri"/>
                <a:cs typeface="Calibri"/>
              </a:rPr>
              <a:t> </a:t>
            </a:r>
            <a:r>
              <a:rPr sz="2800" spc="-5" dirty="0">
                <a:latin typeface="Calibri"/>
                <a:cs typeface="Calibri"/>
              </a:rPr>
              <a:t>in</a:t>
            </a:r>
            <a:r>
              <a:rPr sz="2800" spc="10" dirty="0">
                <a:latin typeface="Calibri"/>
                <a:cs typeface="Calibri"/>
              </a:rPr>
              <a:t> </a:t>
            </a:r>
            <a:r>
              <a:rPr sz="2800" spc="-5" dirty="0">
                <a:latin typeface="Calibri"/>
                <a:cs typeface="Calibri"/>
              </a:rPr>
              <a:t>the</a:t>
            </a:r>
            <a:r>
              <a:rPr sz="2800" spc="20" dirty="0">
                <a:latin typeface="Calibri"/>
                <a:cs typeface="Calibri"/>
              </a:rPr>
              <a:t> </a:t>
            </a:r>
            <a:r>
              <a:rPr sz="2800" spc="-10" dirty="0">
                <a:latin typeface="Calibri"/>
                <a:cs typeface="Calibri"/>
              </a:rPr>
              <a:t>nail</a:t>
            </a:r>
            <a:r>
              <a:rPr sz="2800" spc="5" dirty="0">
                <a:latin typeface="Calibri"/>
                <a:cs typeface="Calibri"/>
              </a:rPr>
              <a:t> </a:t>
            </a:r>
            <a:r>
              <a:rPr sz="2800" spc="-10" dirty="0">
                <a:latin typeface="Calibri"/>
                <a:cs typeface="Calibri"/>
              </a:rPr>
              <a:t>bed)</a:t>
            </a:r>
            <a:r>
              <a:rPr sz="2800" spc="15" dirty="0">
                <a:latin typeface="Calibri"/>
                <a:cs typeface="Calibri"/>
              </a:rPr>
              <a:t> </a:t>
            </a:r>
            <a:r>
              <a:rPr sz="2800" spc="-10" dirty="0">
                <a:latin typeface="Calibri"/>
                <a:cs typeface="Calibri"/>
              </a:rPr>
              <a:t>has</a:t>
            </a:r>
            <a:r>
              <a:rPr sz="2800" spc="25" dirty="0">
                <a:latin typeface="Calibri"/>
                <a:cs typeface="Calibri"/>
              </a:rPr>
              <a:t> </a:t>
            </a:r>
            <a:r>
              <a:rPr sz="2800" spc="-5" dirty="0">
                <a:latin typeface="Calibri"/>
                <a:cs typeface="Calibri"/>
              </a:rPr>
              <a:t>also</a:t>
            </a:r>
            <a:r>
              <a:rPr sz="2800" spc="5" dirty="0">
                <a:latin typeface="Calibri"/>
                <a:cs typeface="Calibri"/>
              </a:rPr>
              <a:t> </a:t>
            </a:r>
            <a:r>
              <a:rPr sz="2800" spc="-10" dirty="0">
                <a:latin typeface="Calibri"/>
                <a:cs typeface="Calibri"/>
              </a:rPr>
              <a:t>been </a:t>
            </a:r>
            <a:r>
              <a:rPr sz="2800" spc="-615" dirty="0">
                <a:latin typeface="Calibri"/>
                <a:cs typeface="Calibri"/>
              </a:rPr>
              <a:t> </a:t>
            </a:r>
            <a:r>
              <a:rPr sz="2800" spc="-15" dirty="0">
                <a:latin typeface="Calibri"/>
                <a:cs typeface="Calibri"/>
              </a:rPr>
              <a:t>reported</a:t>
            </a:r>
            <a:endParaRPr sz="2800">
              <a:latin typeface="Calibri"/>
              <a:cs typeface="Calibri"/>
            </a:endParaRPr>
          </a:p>
        </p:txBody>
      </p:sp>
      <p:pic>
        <p:nvPicPr>
          <p:cNvPr id="4" name="object 4"/>
          <p:cNvPicPr/>
          <p:nvPr/>
        </p:nvPicPr>
        <p:blipFill>
          <a:blip r:embed="rId2" cstate="print"/>
          <a:stretch>
            <a:fillRect/>
          </a:stretch>
        </p:blipFill>
        <p:spPr>
          <a:xfrm>
            <a:off x="2318004" y="3849623"/>
            <a:ext cx="3951732" cy="2345436"/>
          </a:xfrm>
          <a:prstGeom prst="rect">
            <a:avLst/>
          </a:prstGeom>
        </p:spPr>
      </p:pic>
      <p:pic>
        <p:nvPicPr>
          <p:cNvPr id="5" name="object 5"/>
          <p:cNvPicPr/>
          <p:nvPr/>
        </p:nvPicPr>
        <p:blipFill>
          <a:blip r:embed="rId3" cstate="print"/>
          <a:stretch>
            <a:fillRect/>
          </a:stretch>
        </p:blipFill>
        <p:spPr>
          <a:xfrm>
            <a:off x="6515100" y="3849623"/>
            <a:ext cx="4466844" cy="2345436"/>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308228"/>
            <a:ext cx="8181975" cy="1300480"/>
          </a:xfrm>
          <a:prstGeom prst="rect">
            <a:avLst/>
          </a:prstGeom>
        </p:spPr>
        <p:txBody>
          <a:bodyPr vert="horz" wrap="square" lIns="0" tIns="88900" rIns="0" bIns="0" rtlCol="0">
            <a:spAutoFit/>
          </a:bodyPr>
          <a:lstStyle/>
          <a:p>
            <a:pPr marL="12700" marR="5080">
              <a:lnSpc>
                <a:spcPts val="4750"/>
              </a:lnSpc>
              <a:spcBef>
                <a:spcPts val="700"/>
              </a:spcBef>
            </a:pPr>
            <a:r>
              <a:rPr sz="4400" b="1" u="heavy" dirty="0">
                <a:solidFill>
                  <a:srgbClr val="000000"/>
                </a:solidFill>
                <a:uFill>
                  <a:solidFill>
                    <a:srgbClr val="000000"/>
                  </a:solidFill>
                </a:uFill>
                <a:latin typeface="Calibri"/>
                <a:cs typeface="Calibri"/>
              </a:rPr>
              <a:t>5) </a:t>
            </a:r>
            <a:r>
              <a:rPr sz="4400" b="1" u="heavy" spc="-20" dirty="0">
                <a:solidFill>
                  <a:srgbClr val="000000"/>
                </a:solidFill>
                <a:uFill>
                  <a:solidFill>
                    <a:srgbClr val="000000"/>
                  </a:solidFill>
                </a:uFill>
                <a:latin typeface="Calibri"/>
                <a:cs typeface="Calibri"/>
              </a:rPr>
              <a:t>MUCOSA </a:t>
            </a:r>
            <a:r>
              <a:rPr sz="4400" b="1" u="heavy" dirty="0">
                <a:solidFill>
                  <a:srgbClr val="000000"/>
                </a:solidFill>
                <a:uFill>
                  <a:solidFill>
                    <a:srgbClr val="000000"/>
                  </a:solidFill>
                </a:uFill>
                <a:latin typeface="Calibri"/>
                <a:cs typeface="Calibri"/>
              </a:rPr>
              <a:t>AND </a:t>
            </a:r>
            <a:r>
              <a:rPr sz="4400" b="1" u="heavy" spc="-25" dirty="0">
                <a:solidFill>
                  <a:srgbClr val="000000"/>
                </a:solidFill>
                <a:uFill>
                  <a:solidFill>
                    <a:srgbClr val="000000"/>
                  </a:solidFill>
                </a:uFill>
                <a:latin typeface="Calibri"/>
                <a:cs typeface="Calibri"/>
              </a:rPr>
              <a:t>NONKERATINIZED </a:t>
            </a:r>
            <a:r>
              <a:rPr sz="4400" b="1" spc="-980" dirty="0">
                <a:solidFill>
                  <a:srgbClr val="000000"/>
                </a:solidFill>
                <a:latin typeface="Calibri"/>
                <a:cs typeface="Calibri"/>
              </a:rPr>
              <a:t> </a:t>
            </a:r>
            <a:r>
              <a:rPr sz="4400" b="1" u="heavy" dirty="0">
                <a:solidFill>
                  <a:srgbClr val="000000"/>
                </a:solidFill>
                <a:uFill>
                  <a:solidFill>
                    <a:srgbClr val="000000"/>
                  </a:solidFill>
                </a:uFill>
                <a:latin typeface="Calibri"/>
                <a:cs typeface="Calibri"/>
              </a:rPr>
              <a:t>EPITHELIUM</a:t>
            </a:r>
            <a:endParaRPr sz="4400">
              <a:latin typeface="Calibri"/>
              <a:cs typeface="Calibri"/>
            </a:endParaRPr>
          </a:p>
        </p:txBody>
      </p:sp>
      <p:sp>
        <p:nvSpPr>
          <p:cNvPr id="3" name="object 3"/>
          <p:cNvSpPr txBox="1"/>
          <p:nvPr/>
        </p:nvSpPr>
        <p:spPr>
          <a:xfrm>
            <a:off x="685901" y="1810892"/>
            <a:ext cx="10217785" cy="3609340"/>
          </a:xfrm>
          <a:prstGeom prst="rect">
            <a:avLst/>
          </a:prstGeom>
        </p:spPr>
        <p:txBody>
          <a:bodyPr vert="horz" wrap="square" lIns="0" tIns="53975" rIns="0" bIns="0" rtlCol="0">
            <a:spAutoFit/>
          </a:bodyPr>
          <a:lstStyle/>
          <a:p>
            <a:pPr marL="240665" marR="342900" indent="-228600">
              <a:lnSpc>
                <a:spcPts val="2590"/>
              </a:lnSpc>
              <a:spcBef>
                <a:spcPts val="425"/>
              </a:spcBef>
              <a:buFont typeface="Arial MT"/>
              <a:buChar char="•"/>
              <a:tabLst>
                <a:tab pos="241300" algn="l"/>
              </a:tabLst>
            </a:pPr>
            <a:r>
              <a:rPr sz="2400" b="1" spc="-20" dirty="0">
                <a:latin typeface="Calibri"/>
                <a:cs typeface="Calibri"/>
              </a:rPr>
              <a:t>Vagina:</a:t>
            </a:r>
            <a:r>
              <a:rPr sz="2400" b="1" spc="5" dirty="0">
                <a:latin typeface="Calibri"/>
                <a:cs typeface="Calibri"/>
              </a:rPr>
              <a:t> </a:t>
            </a:r>
            <a:r>
              <a:rPr sz="2400" dirty="0">
                <a:solidFill>
                  <a:srgbClr val="006FC0"/>
                </a:solidFill>
                <a:latin typeface="Calibri"/>
                <a:cs typeface="Calibri"/>
              </a:rPr>
              <a:t>Bluish/purplish </a:t>
            </a:r>
            <a:r>
              <a:rPr sz="2400" spc="-15" dirty="0">
                <a:solidFill>
                  <a:srgbClr val="006FC0"/>
                </a:solidFill>
                <a:latin typeface="Calibri"/>
                <a:cs typeface="Calibri"/>
              </a:rPr>
              <a:t>coloration</a:t>
            </a:r>
            <a:r>
              <a:rPr sz="2400" spc="-20" dirty="0">
                <a:solidFill>
                  <a:srgbClr val="006FC0"/>
                </a:solidFill>
                <a:latin typeface="Calibri"/>
                <a:cs typeface="Calibri"/>
              </a:rPr>
              <a:t> </a:t>
            </a:r>
            <a:r>
              <a:rPr sz="2400" spc="-5" dirty="0">
                <a:latin typeface="Calibri"/>
                <a:cs typeface="Calibri"/>
              </a:rPr>
              <a:t>of</a:t>
            </a:r>
            <a:r>
              <a:rPr sz="2400" spc="-10" dirty="0">
                <a:latin typeface="Calibri"/>
                <a:cs typeface="Calibri"/>
              </a:rPr>
              <a:t> </a:t>
            </a:r>
            <a:r>
              <a:rPr sz="2400" dirty="0">
                <a:latin typeface="Calibri"/>
                <a:cs typeface="Calibri"/>
              </a:rPr>
              <a:t>the </a:t>
            </a:r>
            <a:r>
              <a:rPr sz="2400" spc="-10" dirty="0">
                <a:latin typeface="Calibri"/>
                <a:cs typeface="Calibri"/>
              </a:rPr>
              <a:t>vagina</a:t>
            </a:r>
            <a:r>
              <a:rPr sz="2400" dirty="0">
                <a:latin typeface="Calibri"/>
                <a:cs typeface="Calibri"/>
              </a:rPr>
              <a:t> </a:t>
            </a:r>
            <a:r>
              <a:rPr sz="2400" b="1" i="1" dirty="0">
                <a:latin typeface="Calibri"/>
                <a:cs typeface="Calibri"/>
              </a:rPr>
              <a:t>( </a:t>
            </a:r>
            <a:r>
              <a:rPr sz="2400" b="1" i="1" spc="-5" dirty="0">
                <a:latin typeface="Calibri"/>
                <a:cs typeface="Calibri"/>
              </a:rPr>
              <a:t>Chadwick</a:t>
            </a:r>
            <a:r>
              <a:rPr sz="2400" b="1" i="1" spc="-25" dirty="0">
                <a:latin typeface="Calibri"/>
                <a:cs typeface="Calibri"/>
              </a:rPr>
              <a:t> </a:t>
            </a:r>
            <a:r>
              <a:rPr sz="2400" b="1" i="1" spc="-5" dirty="0">
                <a:latin typeface="Calibri"/>
                <a:cs typeface="Calibri"/>
              </a:rPr>
              <a:t>sign)</a:t>
            </a:r>
            <a:r>
              <a:rPr sz="2400" b="1" i="1" dirty="0">
                <a:latin typeface="Calibri"/>
                <a:cs typeface="Calibri"/>
              </a:rPr>
              <a:t> </a:t>
            </a:r>
            <a:r>
              <a:rPr sz="2400" dirty="0">
                <a:latin typeface="Calibri"/>
                <a:cs typeface="Calibri"/>
              </a:rPr>
              <a:t>and</a:t>
            </a:r>
            <a:r>
              <a:rPr sz="2400" spc="-5" dirty="0">
                <a:latin typeface="Calibri"/>
                <a:cs typeface="Calibri"/>
              </a:rPr>
              <a:t> </a:t>
            </a:r>
            <a:r>
              <a:rPr sz="2400" dirty="0">
                <a:latin typeface="Calibri"/>
                <a:cs typeface="Calibri"/>
              </a:rPr>
              <a:t>cervix </a:t>
            </a:r>
            <a:r>
              <a:rPr sz="2400" spc="5" dirty="0">
                <a:latin typeface="Calibri"/>
                <a:cs typeface="Calibri"/>
              </a:rPr>
              <a:t> </a:t>
            </a:r>
            <a:r>
              <a:rPr sz="2400" b="1" i="1" spc="-10" dirty="0">
                <a:latin typeface="Calibri"/>
                <a:cs typeface="Calibri"/>
              </a:rPr>
              <a:t>(Goodell </a:t>
            </a:r>
            <a:r>
              <a:rPr sz="2400" b="1" i="1" spc="-5" dirty="0">
                <a:latin typeface="Calibri"/>
                <a:cs typeface="Calibri"/>
              </a:rPr>
              <a:t>sign) </a:t>
            </a:r>
            <a:r>
              <a:rPr sz="2400" spc="-15" dirty="0">
                <a:latin typeface="Calibri"/>
                <a:cs typeface="Calibri"/>
              </a:rPr>
              <a:t>are </a:t>
            </a:r>
            <a:r>
              <a:rPr sz="2400" dirty="0">
                <a:latin typeface="Calibri"/>
                <a:cs typeface="Calibri"/>
              </a:rPr>
              <a:t>early </a:t>
            </a:r>
            <a:r>
              <a:rPr sz="2400" spc="-10" dirty="0">
                <a:latin typeface="Calibri"/>
                <a:cs typeface="Calibri"/>
              </a:rPr>
              <a:t>anatomic </a:t>
            </a:r>
            <a:r>
              <a:rPr sz="2400" spc="-5" dirty="0">
                <a:latin typeface="Calibri"/>
                <a:cs typeface="Calibri"/>
              </a:rPr>
              <a:t>changes </a:t>
            </a:r>
            <a:r>
              <a:rPr sz="2400" dirty="0">
                <a:latin typeface="Calibri"/>
                <a:cs typeface="Calibri"/>
              </a:rPr>
              <a:t>which </a:t>
            </a:r>
            <a:r>
              <a:rPr sz="2400" spc="-10" dirty="0">
                <a:latin typeface="Calibri"/>
                <a:cs typeface="Calibri"/>
              </a:rPr>
              <a:t>important </a:t>
            </a:r>
            <a:r>
              <a:rPr sz="2400" dirty="0">
                <a:latin typeface="Calibri"/>
                <a:cs typeface="Calibri"/>
              </a:rPr>
              <a:t>in the </a:t>
            </a:r>
            <a:r>
              <a:rPr sz="2400" spc="-5" dirty="0">
                <a:latin typeface="Calibri"/>
                <a:cs typeface="Calibri"/>
              </a:rPr>
              <a:t>diagnosis of </a:t>
            </a:r>
            <a:r>
              <a:rPr sz="2400" spc="-530" dirty="0">
                <a:latin typeface="Calibri"/>
                <a:cs typeface="Calibri"/>
              </a:rPr>
              <a:t> </a:t>
            </a:r>
            <a:r>
              <a:rPr sz="2400" spc="-20" dirty="0">
                <a:latin typeface="Calibri"/>
                <a:cs typeface="Calibri"/>
              </a:rPr>
              <a:t>pregnancy.</a:t>
            </a:r>
            <a:r>
              <a:rPr sz="2400" spc="-30" dirty="0">
                <a:latin typeface="Calibri"/>
                <a:cs typeface="Calibri"/>
              </a:rPr>
              <a:t> </a:t>
            </a:r>
            <a:r>
              <a:rPr sz="2400" spc="-5" dirty="0">
                <a:latin typeface="Calibri"/>
                <a:cs typeface="Calibri"/>
              </a:rPr>
              <a:t>The</a:t>
            </a:r>
            <a:r>
              <a:rPr sz="2400" spc="5" dirty="0">
                <a:latin typeface="Calibri"/>
                <a:cs typeface="Calibri"/>
              </a:rPr>
              <a:t> </a:t>
            </a:r>
            <a:r>
              <a:rPr sz="2400" spc="-5" dirty="0">
                <a:latin typeface="Calibri"/>
                <a:cs typeface="Calibri"/>
              </a:rPr>
              <a:t>blue appearance</a:t>
            </a:r>
            <a:r>
              <a:rPr sz="2400" spc="-10" dirty="0">
                <a:latin typeface="Calibri"/>
                <a:cs typeface="Calibri"/>
              </a:rPr>
              <a:t> </a:t>
            </a:r>
            <a:r>
              <a:rPr sz="2400" dirty="0">
                <a:latin typeface="Calibri"/>
                <a:cs typeface="Calibri"/>
              </a:rPr>
              <a:t>is </a:t>
            </a:r>
            <a:r>
              <a:rPr sz="2400" spc="-15" dirty="0">
                <a:latin typeface="Calibri"/>
                <a:cs typeface="Calibri"/>
              </a:rPr>
              <a:t>related</a:t>
            </a:r>
            <a:r>
              <a:rPr sz="2400" spc="-10" dirty="0">
                <a:latin typeface="Calibri"/>
                <a:cs typeface="Calibri"/>
              </a:rPr>
              <a:t> </a:t>
            </a:r>
            <a:r>
              <a:rPr sz="2400" spc="-15" dirty="0">
                <a:latin typeface="Calibri"/>
                <a:cs typeface="Calibri"/>
              </a:rPr>
              <a:t>to</a:t>
            </a:r>
            <a:r>
              <a:rPr sz="2400" spc="-10" dirty="0">
                <a:latin typeface="Calibri"/>
                <a:cs typeface="Calibri"/>
              </a:rPr>
              <a:t> </a:t>
            </a:r>
            <a:r>
              <a:rPr sz="2400" spc="-5" dirty="0">
                <a:latin typeface="Calibri"/>
                <a:cs typeface="Calibri"/>
              </a:rPr>
              <a:t>increased</a:t>
            </a:r>
            <a:r>
              <a:rPr sz="2400" spc="-15" dirty="0">
                <a:latin typeface="Calibri"/>
                <a:cs typeface="Calibri"/>
              </a:rPr>
              <a:t> </a:t>
            </a:r>
            <a:r>
              <a:rPr sz="2400" spc="-10" dirty="0">
                <a:latin typeface="Calibri"/>
                <a:cs typeface="Calibri"/>
              </a:rPr>
              <a:t>blood</a:t>
            </a:r>
            <a:r>
              <a:rPr sz="2400" spc="5" dirty="0">
                <a:latin typeface="Calibri"/>
                <a:cs typeface="Calibri"/>
              </a:rPr>
              <a:t> </a:t>
            </a:r>
            <a:r>
              <a:rPr sz="2400" spc="-40" dirty="0">
                <a:latin typeface="Calibri"/>
                <a:cs typeface="Calibri"/>
              </a:rPr>
              <a:t>flow.</a:t>
            </a:r>
            <a:endParaRPr sz="2400">
              <a:latin typeface="Calibri"/>
              <a:cs typeface="Calibri"/>
            </a:endParaRPr>
          </a:p>
          <a:p>
            <a:pPr marL="240665" marR="74930" indent="-228600">
              <a:lnSpc>
                <a:spcPts val="2600"/>
              </a:lnSpc>
              <a:spcBef>
                <a:spcPts val="1005"/>
              </a:spcBef>
              <a:buFont typeface="Arial MT"/>
              <a:buChar char="•"/>
              <a:tabLst>
                <a:tab pos="377825" algn="l"/>
                <a:tab pos="378460" algn="l"/>
              </a:tabLst>
            </a:pPr>
            <a:r>
              <a:rPr dirty="0"/>
              <a:t>	</a:t>
            </a:r>
            <a:r>
              <a:rPr sz="2400" b="1" spc="-5" dirty="0">
                <a:latin typeface="Calibri"/>
                <a:cs typeface="Calibri"/>
              </a:rPr>
              <a:t>Mouth:</a:t>
            </a:r>
            <a:r>
              <a:rPr sz="2400" b="1" spc="-10" dirty="0">
                <a:latin typeface="Calibri"/>
                <a:cs typeface="Calibri"/>
              </a:rPr>
              <a:t> </a:t>
            </a:r>
            <a:r>
              <a:rPr sz="2400" spc="-10" dirty="0">
                <a:latin typeface="Calibri"/>
                <a:cs typeface="Calibri"/>
              </a:rPr>
              <a:t>Pregnancy-related</a:t>
            </a:r>
            <a:r>
              <a:rPr sz="2400" spc="-5" dirty="0">
                <a:latin typeface="Calibri"/>
                <a:cs typeface="Calibri"/>
              </a:rPr>
              <a:t> changes</a:t>
            </a:r>
            <a:r>
              <a:rPr sz="2400" dirty="0">
                <a:latin typeface="Calibri"/>
                <a:cs typeface="Calibri"/>
              </a:rPr>
              <a:t> </a:t>
            </a:r>
            <a:r>
              <a:rPr sz="2400" spc="-15" dirty="0">
                <a:latin typeface="Calibri"/>
                <a:cs typeface="Calibri"/>
              </a:rPr>
              <a:t>to</a:t>
            </a:r>
            <a:r>
              <a:rPr sz="2400" spc="-5" dirty="0">
                <a:latin typeface="Calibri"/>
                <a:cs typeface="Calibri"/>
              </a:rPr>
              <a:t> </a:t>
            </a:r>
            <a:r>
              <a:rPr sz="2400" dirty="0">
                <a:latin typeface="Calibri"/>
                <a:cs typeface="Calibri"/>
              </a:rPr>
              <a:t>the</a:t>
            </a:r>
            <a:r>
              <a:rPr sz="2400" spc="-10" dirty="0">
                <a:latin typeface="Calibri"/>
                <a:cs typeface="Calibri"/>
              </a:rPr>
              <a:t> </a:t>
            </a:r>
            <a:r>
              <a:rPr sz="2400" spc="-15" dirty="0">
                <a:latin typeface="Calibri"/>
                <a:cs typeface="Calibri"/>
              </a:rPr>
              <a:t>oral</a:t>
            </a:r>
            <a:r>
              <a:rPr sz="2400" dirty="0">
                <a:latin typeface="Calibri"/>
                <a:cs typeface="Calibri"/>
              </a:rPr>
              <a:t> </a:t>
            </a:r>
            <a:r>
              <a:rPr sz="2400" spc="-10" dirty="0">
                <a:latin typeface="Calibri"/>
                <a:cs typeface="Calibri"/>
              </a:rPr>
              <a:t>mucosa </a:t>
            </a:r>
            <a:r>
              <a:rPr sz="2400" spc="-15" dirty="0">
                <a:latin typeface="Calibri"/>
                <a:cs typeface="Calibri"/>
              </a:rPr>
              <a:t>are</a:t>
            </a:r>
            <a:r>
              <a:rPr sz="2400" dirty="0">
                <a:latin typeface="Calibri"/>
                <a:cs typeface="Calibri"/>
              </a:rPr>
              <a:t> </a:t>
            </a:r>
            <a:r>
              <a:rPr sz="2400" spc="-5" dirty="0">
                <a:latin typeface="Calibri"/>
                <a:cs typeface="Calibri"/>
              </a:rPr>
              <a:t>caused</a:t>
            </a:r>
            <a:r>
              <a:rPr sz="2400" dirty="0">
                <a:latin typeface="Calibri"/>
                <a:cs typeface="Calibri"/>
              </a:rPr>
              <a:t> </a:t>
            </a:r>
            <a:r>
              <a:rPr sz="2400" spc="-10" dirty="0">
                <a:latin typeface="Calibri"/>
                <a:cs typeface="Calibri"/>
              </a:rPr>
              <a:t>by </a:t>
            </a:r>
            <a:r>
              <a:rPr sz="2400" spc="-5" dirty="0">
                <a:latin typeface="Calibri"/>
                <a:cs typeface="Calibri"/>
              </a:rPr>
              <a:t>increased </a:t>
            </a:r>
            <a:r>
              <a:rPr sz="2400" spc="-525" dirty="0">
                <a:latin typeface="Calibri"/>
                <a:cs typeface="Calibri"/>
              </a:rPr>
              <a:t> </a:t>
            </a:r>
            <a:r>
              <a:rPr sz="2400" spc="-10" dirty="0">
                <a:latin typeface="Calibri"/>
                <a:cs typeface="Calibri"/>
              </a:rPr>
              <a:t>levels</a:t>
            </a:r>
            <a:r>
              <a:rPr sz="2400" spc="-5" dirty="0">
                <a:latin typeface="Calibri"/>
                <a:cs typeface="Calibri"/>
              </a:rPr>
              <a:t> of </a:t>
            </a:r>
            <a:r>
              <a:rPr sz="2400" spc="-15" dirty="0">
                <a:latin typeface="Calibri"/>
                <a:cs typeface="Calibri"/>
              </a:rPr>
              <a:t>sex steroids</a:t>
            </a:r>
            <a:endParaRPr sz="2400">
              <a:latin typeface="Calibri"/>
              <a:cs typeface="Calibri"/>
            </a:endParaRPr>
          </a:p>
          <a:p>
            <a:pPr marL="240665" marR="5080" indent="-228600">
              <a:lnSpc>
                <a:spcPct val="90000"/>
              </a:lnSpc>
              <a:spcBef>
                <a:spcPts val="955"/>
              </a:spcBef>
              <a:buFont typeface="Arial MT"/>
              <a:buChar char="•"/>
              <a:tabLst>
                <a:tab pos="241300" algn="l"/>
              </a:tabLst>
            </a:pPr>
            <a:r>
              <a:rPr sz="2400" b="1" spc="-5" dirty="0">
                <a:latin typeface="Calibri"/>
                <a:cs typeface="Calibri"/>
              </a:rPr>
              <a:t>Nasopharynx:</a:t>
            </a:r>
            <a:r>
              <a:rPr sz="2400" b="1" spc="-15" dirty="0">
                <a:latin typeface="Calibri"/>
                <a:cs typeface="Calibri"/>
              </a:rPr>
              <a:t> </a:t>
            </a:r>
            <a:r>
              <a:rPr sz="2400" spc="-15" dirty="0">
                <a:latin typeface="Calibri"/>
                <a:cs typeface="Calibri"/>
              </a:rPr>
              <a:t>Many</a:t>
            </a:r>
            <a:r>
              <a:rPr sz="2400" spc="-5" dirty="0">
                <a:latin typeface="Calibri"/>
                <a:cs typeface="Calibri"/>
              </a:rPr>
              <a:t> </a:t>
            </a:r>
            <a:r>
              <a:rPr sz="2400" spc="-10" dirty="0">
                <a:latin typeface="Calibri"/>
                <a:cs typeface="Calibri"/>
              </a:rPr>
              <a:t>pregnant</a:t>
            </a:r>
            <a:r>
              <a:rPr sz="2400" spc="5" dirty="0">
                <a:latin typeface="Calibri"/>
                <a:cs typeface="Calibri"/>
              </a:rPr>
              <a:t> </a:t>
            </a:r>
            <a:r>
              <a:rPr sz="2400" spc="-5" dirty="0">
                <a:latin typeface="Calibri"/>
                <a:cs typeface="Calibri"/>
              </a:rPr>
              <a:t>people</a:t>
            </a:r>
            <a:r>
              <a:rPr sz="2400" spc="10" dirty="0">
                <a:latin typeface="Calibri"/>
                <a:cs typeface="Calibri"/>
              </a:rPr>
              <a:t> </a:t>
            </a:r>
            <a:r>
              <a:rPr sz="2400" spc="-5" dirty="0">
                <a:latin typeface="Calibri"/>
                <a:cs typeface="Calibri"/>
              </a:rPr>
              <a:t>experience </a:t>
            </a:r>
            <a:r>
              <a:rPr sz="2400" b="1" i="1" spc="-10" dirty="0">
                <a:latin typeface="Calibri"/>
                <a:cs typeface="Calibri"/>
              </a:rPr>
              <a:t>hyperemia</a:t>
            </a:r>
            <a:r>
              <a:rPr sz="2400" b="1" i="1" spc="-20" dirty="0">
                <a:latin typeface="Calibri"/>
                <a:cs typeface="Calibri"/>
              </a:rPr>
              <a:t> </a:t>
            </a:r>
            <a:r>
              <a:rPr sz="2400" spc="-5" dirty="0">
                <a:latin typeface="Calibri"/>
                <a:cs typeface="Calibri"/>
              </a:rPr>
              <a:t>of</a:t>
            </a:r>
            <a:r>
              <a:rPr sz="2400" dirty="0">
                <a:latin typeface="Calibri"/>
                <a:cs typeface="Calibri"/>
              </a:rPr>
              <a:t> the</a:t>
            </a:r>
            <a:r>
              <a:rPr sz="2400" spc="-5" dirty="0">
                <a:latin typeface="Calibri"/>
                <a:cs typeface="Calibri"/>
              </a:rPr>
              <a:t> </a:t>
            </a:r>
            <a:r>
              <a:rPr sz="2400" spc="-10" dirty="0">
                <a:latin typeface="Calibri"/>
                <a:cs typeface="Calibri"/>
              </a:rPr>
              <a:t>membranes </a:t>
            </a:r>
            <a:r>
              <a:rPr sz="2400" spc="-5" dirty="0">
                <a:latin typeface="Calibri"/>
                <a:cs typeface="Calibri"/>
              </a:rPr>
              <a:t> of </a:t>
            </a:r>
            <a:r>
              <a:rPr sz="2400" dirty="0">
                <a:latin typeface="Calibri"/>
                <a:cs typeface="Calibri"/>
              </a:rPr>
              <a:t>the </a:t>
            </a:r>
            <a:r>
              <a:rPr sz="2400" spc="-5" dirty="0">
                <a:latin typeface="Calibri"/>
                <a:cs typeface="Calibri"/>
              </a:rPr>
              <a:t>nasal mucosa </a:t>
            </a:r>
            <a:r>
              <a:rPr sz="2400" dirty="0">
                <a:latin typeface="Calibri"/>
                <a:cs typeface="Calibri"/>
              </a:rPr>
              <a:t>and </a:t>
            </a:r>
            <a:r>
              <a:rPr sz="2400" spc="-5" dirty="0">
                <a:latin typeface="Calibri"/>
                <a:cs typeface="Calibri"/>
              </a:rPr>
              <a:t>sinuses, </a:t>
            </a:r>
            <a:r>
              <a:rPr sz="2400" dirty="0">
                <a:latin typeface="Calibri"/>
                <a:cs typeface="Calibri"/>
              </a:rPr>
              <a:t>which is </a:t>
            </a:r>
            <a:r>
              <a:rPr sz="2400" spc="-5" dirty="0">
                <a:latin typeface="Calibri"/>
                <a:cs typeface="Calibri"/>
              </a:rPr>
              <a:t>thought </a:t>
            </a:r>
            <a:r>
              <a:rPr sz="2400" spc="-15" dirty="0">
                <a:latin typeface="Calibri"/>
                <a:cs typeface="Calibri"/>
              </a:rPr>
              <a:t>to </a:t>
            </a:r>
            <a:r>
              <a:rPr sz="2400" spc="-5" dirty="0">
                <a:latin typeface="Calibri"/>
                <a:cs typeface="Calibri"/>
              </a:rPr>
              <a:t>be </a:t>
            </a:r>
            <a:r>
              <a:rPr sz="2400" spc="-15" dirty="0">
                <a:latin typeface="Calibri"/>
                <a:cs typeface="Calibri"/>
              </a:rPr>
              <a:t>related to </a:t>
            </a:r>
            <a:r>
              <a:rPr sz="2400" dirty="0">
                <a:latin typeface="Calibri"/>
                <a:cs typeface="Calibri"/>
              </a:rPr>
              <a:t>the </a:t>
            </a:r>
            <a:r>
              <a:rPr sz="2400" spc="-5" dirty="0">
                <a:latin typeface="Calibri"/>
                <a:cs typeface="Calibri"/>
              </a:rPr>
              <a:t>hormonal </a:t>
            </a:r>
            <a:r>
              <a:rPr sz="2400" dirty="0">
                <a:latin typeface="Calibri"/>
                <a:cs typeface="Calibri"/>
              </a:rPr>
              <a:t> </a:t>
            </a:r>
            <a:r>
              <a:rPr sz="2400" spc="-5" dirty="0">
                <a:latin typeface="Calibri"/>
                <a:cs typeface="Calibri"/>
              </a:rPr>
              <a:t>changes of </a:t>
            </a:r>
            <a:r>
              <a:rPr sz="2400" spc="-20" dirty="0">
                <a:latin typeface="Calibri"/>
                <a:cs typeface="Calibri"/>
              </a:rPr>
              <a:t>pregnancy. </a:t>
            </a:r>
            <a:r>
              <a:rPr sz="2400" spc="-5" dirty="0">
                <a:latin typeface="Calibri"/>
                <a:cs typeface="Calibri"/>
              </a:rPr>
              <a:t>Hyperemia </a:t>
            </a:r>
            <a:r>
              <a:rPr sz="2400" spc="-10" dirty="0">
                <a:latin typeface="Calibri"/>
                <a:cs typeface="Calibri"/>
              </a:rPr>
              <a:t>can </a:t>
            </a:r>
            <a:r>
              <a:rPr sz="2400" spc="-5" dirty="0">
                <a:latin typeface="Calibri"/>
                <a:cs typeface="Calibri"/>
              </a:rPr>
              <a:t>cause </a:t>
            </a:r>
            <a:r>
              <a:rPr sz="2400" spc="-10" dirty="0">
                <a:latin typeface="Calibri"/>
                <a:cs typeface="Calibri"/>
              </a:rPr>
              <a:t>significant, </a:t>
            </a:r>
            <a:r>
              <a:rPr sz="2400" dirty="0">
                <a:latin typeface="Calibri"/>
                <a:cs typeface="Calibri"/>
              </a:rPr>
              <a:t>and </a:t>
            </a:r>
            <a:r>
              <a:rPr sz="2400" spc="-5" dirty="0">
                <a:latin typeface="Calibri"/>
                <a:cs typeface="Calibri"/>
              </a:rPr>
              <a:t>sometimes </a:t>
            </a:r>
            <a:r>
              <a:rPr sz="2400" dirty="0">
                <a:latin typeface="Calibri"/>
                <a:cs typeface="Calibri"/>
              </a:rPr>
              <a:t> </a:t>
            </a:r>
            <a:r>
              <a:rPr sz="2400" spc="-10" dirty="0">
                <a:latin typeface="Calibri"/>
                <a:cs typeface="Calibri"/>
              </a:rPr>
              <a:t>uncomfortable,</a:t>
            </a:r>
            <a:r>
              <a:rPr sz="2400" spc="-15" dirty="0">
                <a:latin typeface="Calibri"/>
                <a:cs typeface="Calibri"/>
              </a:rPr>
              <a:t> </a:t>
            </a:r>
            <a:r>
              <a:rPr sz="2400" spc="-5" dirty="0">
                <a:latin typeface="Calibri"/>
                <a:cs typeface="Calibri"/>
              </a:rPr>
              <a:t>nasal</a:t>
            </a:r>
            <a:r>
              <a:rPr sz="2400" spc="-20" dirty="0">
                <a:latin typeface="Calibri"/>
                <a:cs typeface="Calibri"/>
              </a:rPr>
              <a:t> </a:t>
            </a:r>
            <a:r>
              <a:rPr sz="2400" dirty="0">
                <a:latin typeface="Calibri"/>
                <a:cs typeface="Calibri"/>
              </a:rPr>
              <a:t>and </a:t>
            </a:r>
            <a:r>
              <a:rPr sz="2400" spc="-5" dirty="0">
                <a:latin typeface="Calibri"/>
                <a:cs typeface="Calibri"/>
              </a:rPr>
              <a:t>sinus</a:t>
            </a:r>
            <a:r>
              <a:rPr sz="2400" dirty="0">
                <a:latin typeface="Calibri"/>
                <a:cs typeface="Calibri"/>
              </a:rPr>
              <a:t> </a:t>
            </a:r>
            <a:r>
              <a:rPr sz="2400" spc="-10" dirty="0">
                <a:latin typeface="Calibri"/>
                <a:cs typeface="Calibri"/>
              </a:rPr>
              <a:t>congestion,</a:t>
            </a:r>
            <a:r>
              <a:rPr sz="2400" spc="-20" dirty="0">
                <a:latin typeface="Calibri"/>
                <a:cs typeface="Calibri"/>
              </a:rPr>
              <a:t> </a:t>
            </a:r>
            <a:r>
              <a:rPr sz="2400" spc="-5" dirty="0">
                <a:latin typeface="Calibri"/>
                <a:cs typeface="Calibri"/>
              </a:rPr>
              <a:t>but its presence</a:t>
            </a:r>
            <a:r>
              <a:rPr sz="2400" spc="5" dirty="0">
                <a:latin typeface="Calibri"/>
                <a:cs typeface="Calibri"/>
              </a:rPr>
              <a:t> </a:t>
            </a:r>
            <a:r>
              <a:rPr sz="2400" spc="-5" dirty="0">
                <a:latin typeface="Calibri"/>
                <a:cs typeface="Calibri"/>
              </a:rPr>
              <a:t>does</a:t>
            </a:r>
            <a:r>
              <a:rPr sz="2400" dirty="0">
                <a:latin typeface="Calibri"/>
                <a:cs typeface="Calibri"/>
              </a:rPr>
              <a:t> </a:t>
            </a:r>
            <a:r>
              <a:rPr sz="2400" spc="-10" dirty="0">
                <a:latin typeface="Calibri"/>
                <a:cs typeface="Calibri"/>
              </a:rPr>
              <a:t>not</a:t>
            </a:r>
            <a:r>
              <a:rPr sz="2400" dirty="0">
                <a:latin typeface="Calibri"/>
                <a:cs typeface="Calibri"/>
              </a:rPr>
              <a:t> </a:t>
            </a:r>
            <a:r>
              <a:rPr sz="2400" spc="-5" dirty="0">
                <a:latin typeface="Calibri"/>
                <a:cs typeface="Calibri"/>
              </a:rPr>
              <a:t>necessarily </a:t>
            </a:r>
            <a:r>
              <a:rPr sz="2400" spc="-525" dirty="0">
                <a:latin typeface="Calibri"/>
                <a:cs typeface="Calibri"/>
              </a:rPr>
              <a:t> </a:t>
            </a:r>
            <a:r>
              <a:rPr sz="2400" spc="-10" dirty="0">
                <a:latin typeface="Calibri"/>
                <a:cs typeface="Calibri"/>
              </a:rPr>
              <a:t>represent</a:t>
            </a:r>
            <a:r>
              <a:rPr sz="2400" spc="-5" dirty="0">
                <a:latin typeface="Calibri"/>
                <a:cs typeface="Calibri"/>
              </a:rPr>
              <a:t> pathology</a:t>
            </a:r>
            <a:endParaRPr sz="2400">
              <a:latin typeface="Calibri"/>
              <a:cs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15564" y="1893265"/>
            <a:ext cx="6964680" cy="2330450"/>
          </a:xfrm>
          <a:prstGeom prst="rect">
            <a:avLst/>
          </a:prstGeom>
        </p:spPr>
        <p:txBody>
          <a:bodyPr vert="horz" wrap="square" lIns="0" tIns="95250" rIns="0" bIns="0" rtlCol="0">
            <a:spAutoFit/>
          </a:bodyPr>
          <a:lstStyle/>
          <a:p>
            <a:pPr marL="12700" marR="5080" algn="ctr">
              <a:lnSpc>
                <a:spcPct val="90000"/>
              </a:lnSpc>
              <a:spcBef>
                <a:spcPts val="750"/>
              </a:spcBef>
            </a:pPr>
            <a:r>
              <a:rPr sz="5400" spc="-60" dirty="0">
                <a:solidFill>
                  <a:srgbClr val="000000"/>
                </a:solidFill>
              </a:rPr>
              <a:t>Pregnancy </a:t>
            </a:r>
            <a:r>
              <a:rPr sz="5400" spc="-55" dirty="0">
                <a:solidFill>
                  <a:srgbClr val="000000"/>
                </a:solidFill>
              </a:rPr>
              <a:t>dermatosis </a:t>
            </a:r>
            <a:r>
              <a:rPr sz="5400" spc="-50" dirty="0">
                <a:solidFill>
                  <a:srgbClr val="000000"/>
                </a:solidFill>
              </a:rPr>
              <a:t> </a:t>
            </a:r>
            <a:r>
              <a:rPr sz="5400" spc="-30" dirty="0">
                <a:solidFill>
                  <a:srgbClr val="000000"/>
                </a:solidFill>
              </a:rPr>
              <a:t>Specific</a:t>
            </a:r>
            <a:r>
              <a:rPr sz="5400" spc="-135" dirty="0">
                <a:solidFill>
                  <a:srgbClr val="000000"/>
                </a:solidFill>
              </a:rPr>
              <a:t> </a:t>
            </a:r>
            <a:r>
              <a:rPr sz="5400" spc="-20" dirty="0">
                <a:solidFill>
                  <a:srgbClr val="000000"/>
                </a:solidFill>
              </a:rPr>
              <a:t>skin</a:t>
            </a:r>
            <a:r>
              <a:rPr sz="5400" spc="-130" dirty="0">
                <a:solidFill>
                  <a:srgbClr val="000000"/>
                </a:solidFill>
              </a:rPr>
              <a:t> </a:t>
            </a:r>
            <a:r>
              <a:rPr sz="5400" spc="-45" dirty="0">
                <a:solidFill>
                  <a:srgbClr val="000000"/>
                </a:solidFill>
              </a:rPr>
              <a:t>conditions</a:t>
            </a:r>
            <a:r>
              <a:rPr sz="5400" spc="-120" dirty="0">
                <a:solidFill>
                  <a:srgbClr val="000000"/>
                </a:solidFill>
              </a:rPr>
              <a:t> </a:t>
            </a:r>
            <a:r>
              <a:rPr sz="5400" spc="-15" dirty="0">
                <a:solidFill>
                  <a:srgbClr val="000000"/>
                </a:solidFill>
              </a:rPr>
              <a:t>of </a:t>
            </a:r>
            <a:r>
              <a:rPr sz="5400" spc="-1205" dirty="0">
                <a:solidFill>
                  <a:srgbClr val="000000"/>
                </a:solidFill>
              </a:rPr>
              <a:t> </a:t>
            </a:r>
            <a:r>
              <a:rPr sz="5400" spc="-50" dirty="0">
                <a:solidFill>
                  <a:srgbClr val="000000"/>
                </a:solidFill>
              </a:rPr>
              <a:t>pregnancy</a:t>
            </a:r>
            <a:endParaRPr sz="540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70126" y="155194"/>
            <a:ext cx="3758565" cy="513715"/>
          </a:xfrm>
          <a:prstGeom prst="rect">
            <a:avLst/>
          </a:prstGeom>
        </p:spPr>
        <p:txBody>
          <a:bodyPr vert="horz" wrap="square" lIns="0" tIns="12700" rIns="0" bIns="0" rtlCol="0">
            <a:spAutoFit/>
          </a:bodyPr>
          <a:lstStyle/>
          <a:p>
            <a:pPr marL="12700">
              <a:lnSpc>
                <a:spcPct val="100000"/>
              </a:lnSpc>
              <a:spcBef>
                <a:spcPts val="100"/>
              </a:spcBef>
            </a:pPr>
            <a:r>
              <a:rPr sz="3200" spc="-15" dirty="0">
                <a:solidFill>
                  <a:srgbClr val="000000"/>
                </a:solidFill>
              </a:rPr>
              <a:t>Pregnancy</a:t>
            </a:r>
            <a:r>
              <a:rPr sz="3200" spc="-100" dirty="0">
                <a:solidFill>
                  <a:srgbClr val="000000"/>
                </a:solidFill>
              </a:rPr>
              <a:t> </a:t>
            </a:r>
            <a:r>
              <a:rPr sz="3200" spc="-10" dirty="0">
                <a:solidFill>
                  <a:srgbClr val="000000"/>
                </a:solidFill>
              </a:rPr>
              <a:t>Dermatoses</a:t>
            </a:r>
            <a:endParaRPr sz="3200"/>
          </a:p>
        </p:txBody>
      </p:sp>
      <p:sp>
        <p:nvSpPr>
          <p:cNvPr id="3" name="object 3"/>
          <p:cNvSpPr txBox="1"/>
          <p:nvPr/>
        </p:nvSpPr>
        <p:spPr>
          <a:xfrm>
            <a:off x="2741167" y="877951"/>
            <a:ext cx="3854450" cy="1085215"/>
          </a:xfrm>
          <a:prstGeom prst="rect">
            <a:avLst/>
          </a:prstGeom>
        </p:spPr>
        <p:txBody>
          <a:bodyPr vert="horz" wrap="square" lIns="0" tIns="12700" rIns="0" bIns="0" rtlCol="0">
            <a:spAutoFit/>
          </a:bodyPr>
          <a:lstStyle/>
          <a:p>
            <a:pPr marL="2456815">
              <a:lnSpc>
                <a:spcPts val="2030"/>
              </a:lnSpc>
              <a:spcBef>
                <a:spcPts val="100"/>
              </a:spcBef>
            </a:pPr>
            <a:r>
              <a:rPr sz="1800" spc="-30" dirty="0">
                <a:solidFill>
                  <a:srgbClr val="000050"/>
                </a:solidFill>
                <a:latin typeface="Franklin Gothic Medium"/>
                <a:cs typeface="Franklin Gothic Medium"/>
              </a:rPr>
              <a:t>R</a:t>
            </a:r>
            <a:r>
              <a:rPr sz="1800" spc="-25" dirty="0">
                <a:solidFill>
                  <a:srgbClr val="000050"/>
                </a:solidFill>
                <a:latin typeface="Franklin Gothic Medium"/>
                <a:cs typeface="Franklin Gothic Medium"/>
              </a:rPr>
              <a:t>a</a:t>
            </a:r>
            <a:r>
              <a:rPr sz="1800" spc="-30" dirty="0">
                <a:solidFill>
                  <a:srgbClr val="000050"/>
                </a:solidFill>
                <a:latin typeface="Franklin Gothic Medium"/>
                <a:cs typeface="Franklin Gothic Medium"/>
              </a:rPr>
              <a:t>s</a:t>
            </a:r>
            <a:r>
              <a:rPr sz="1800" dirty="0">
                <a:solidFill>
                  <a:srgbClr val="000050"/>
                </a:solidFill>
                <a:latin typeface="Franklin Gothic Medium"/>
                <a:cs typeface="Franklin Gothic Medium"/>
              </a:rPr>
              <a:t>h</a:t>
            </a:r>
            <a:r>
              <a:rPr sz="1800" spc="-50" dirty="0">
                <a:solidFill>
                  <a:srgbClr val="000050"/>
                </a:solidFill>
                <a:latin typeface="Franklin Gothic Medium"/>
                <a:cs typeface="Franklin Gothic Medium"/>
              </a:rPr>
              <a:t> </a:t>
            </a:r>
            <a:r>
              <a:rPr sz="1800" spc="-10" dirty="0">
                <a:solidFill>
                  <a:srgbClr val="000050"/>
                </a:solidFill>
                <a:latin typeface="Franklin Gothic Medium"/>
                <a:cs typeface="Franklin Gothic Medium"/>
              </a:rPr>
              <a:t>pre</a:t>
            </a:r>
            <a:r>
              <a:rPr sz="1800" spc="-15" dirty="0">
                <a:solidFill>
                  <a:srgbClr val="000050"/>
                </a:solidFill>
                <a:latin typeface="Franklin Gothic Medium"/>
                <a:cs typeface="Franklin Gothic Medium"/>
              </a:rPr>
              <a:t>s</a:t>
            </a:r>
            <a:r>
              <a:rPr sz="1800" spc="-10" dirty="0">
                <a:solidFill>
                  <a:srgbClr val="000050"/>
                </a:solidFill>
                <a:latin typeface="Franklin Gothic Medium"/>
                <a:cs typeface="Franklin Gothic Medium"/>
              </a:rPr>
              <a:t>e</a:t>
            </a:r>
            <a:r>
              <a:rPr sz="1800" spc="-20" dirty="0">
                <a:solidFill>
                  <a:srgbClr val="000050"/>
                </a:solidFill>
                <a:latin typeface="Franklin Gothic Medium"/>
                <a:cs typeface="Franklin Gothic Medium"/>
              </a:rPr>
              <a:t>nt</a:t>
            </a:r>
            <a:r>
              <a:rPr sz="1800" dirty="0">
                <a:solidFill>
                  <a:srgbClr val="000050"/>
                </a:solidFill>
                <a:latin typeface="Franklin Gothic Medium"/>
                <a:cs typeface="Franklin Gothic Medium"/>
              </a:rPr>
              <a:t>?</a:t>
            </a:r>
            <a:endParaRPr sz="1800">
              <a:latin typeface="Franklin Gothic Medium"/>
              <a:cs typeface="Franklin Gothic Medium"/>
            </a:endParaRPr>
          </a:p>
          <a:p>
            <a:pPr marL="95885">
              <a:lnSpc>
                <a:spcPts val="2030"/>
              </a:lnSpc>
            </a:pPr>
            <a:r>
              <a:rPr sz="1800" spc="-25" dirty="0">
                <a:solidFill>
                  <a:srgbClr val="000050"/>
                </a:solidFill>
                <a:latin typeface="Franklin Gothic Medium"/>
                <a:cs typeface="Franklin Gothic Medium"/>
              </a:rPr>
              <a:t>Intrahepatic</a:t>
            </a:r>
            <a:endParaRPr sz="1800">
              <a:latin typeface="Franklin Gothic Medium"/>
              <a:cs typeface="Franklin Gothic Medium"/>
            </a:endParaRPr>
          </a:p>
          <a:p>
            <a:pPr marL="177165" marR="1684020" indent="-165100">
              <a:lnSpc>
                <a:spcPts val="2100"/>
              </a:lnSpc>
              <a:spcBef>
                <a:spcPts val="140"/>
              </a:spcBef>
              <a:tabLst>
                <a:tab pos="1892935" algn="l"/>
              </a:tabLst>
            </a:pPr>
            <a:r>
              <a:rPr sz="1800" dirty="0">
                <a:solidFill>
                  <a:srgbClr val="000050"/>
                </a:solidFill>
                <a:latin typeface="Franklin Gothic Medium"/>
                <a:cs typeface="Franklin Gothic Medium"/>
              </a:rPr>
              <a:t>c</a:t>
            </a:r>
            <a:r>
              <a:rPr sz="1800" spc="-15" dirty="0">
                <a:solidFill>
                  <a:srgbClr val="000050"/>
                </a:solidFill>
                <a:latin typeface="Franklin Gothic Medium"/>
                <a:cs typeface="Franklin Gothic Medium"/>
              </a:rPr>
              <a:t>h</a:t>
            </a:r>
            <a:r>
              <a:rPr sz="1800" spc="-20" dirty="0">
                <a:solidFill>
                  <a:srgbClr val="000050"/>
                </a:solidFill>
                <a:latin typeface="Franklin Gothic Medium"/>
                <a:cs typeface="Franklin Gothic Medium"/>
              </a:rPr>
              <a:t>o</a:t>
            </a:r>
            <a:r>
              <a:rPr sz="1800" spc="-10" dirty="0">
                <a:solidFill>
                  <a:srgbClr val="000050"/>
                </a:solidFill>
                <a:latin typeface="Franklin Gothic Medium"/>
                <a:cs typeface="Franklin Gothic Medium"/>
              </a:rPr>
              <a:t>l</a:t>
            </a:r>
            <a:r>
              <a:rPr sz="1800" spc="-20" dirty="0">
                <a:solidFill>
                  <a:srgbClr val="000050"/>
                </a:solidFill>
                <a:latin typeface="Franklin Gothic Medium"/>
                <a:cs typeface="Franklin Gothic Medium"/>
              </a:rPr>
              <a:t>e</a:t>
            </a:r>
            <a:r>
              <a:rPr sz="1800" spc="-5" dirty="0">
                <a:solidFill>
                  <a:srgbClr val="000050"/>
                </a:solidFill>
                <a:latin typeface="Franklin Gothic Medium"/>
                <a:cs typeface="Franklin Gothic Medium"/>
              </a:rPr>
              <a:t>st</a:t>
            </a:r>
            <a:r>
              <a:rPr sz="1800" spc="-10" dirty="0">
                <a:solidFill>
                  <a:srgbClr val="000050"/>
                </a:solidFill>
                <a:latin typeface="Franklin Gothic Medium"/>
                <a:cs typeface="Franklin Gothic Medium"/>
              </a:rPr>
              <a:t>a</a:t>
            </a:r>
            <a:r>
              <a:rPr sz="1800" spc="-15" dirty="0">
                <a:solidFill>
                  <a:srgbClr val="000050"/>
                </a:solidFill>
                <a:latin typeface="Franklin Gothic Medium"/>
                <a:cs typeface="Franklin Gothic Medium"/>
              </a:rPr>
              <a:t>s</a:t>
            </a:r>
            <a:r>
              <a:rPr sz="1800" spc="-10" dirty="0">
                <a:solidFill>
                  <a:srgbClr val="000050"/>
                </a:solidFill>
                <a:latin typeface="Franklin Gothic Medium"/>
                <a:cs typeface="Franklin Gothic Medium"/>
              </a:rPr>
              <a:t>i</a:t>
            </a:r>
            <a:r>
              <a:rPr sz="1800" dirty="0">
                <a:solidFill>
                  <a:srgbClr val="000050"/>
                </a:solidFill>
                <a:latin typeface="Franklin Gothic Medium"/>
                <a:cs typeface="Franklin Gothic Medium"/>
              </a:rPr>
              <a:t>s</a:t>
            </a:r>
            <a:r>
              <a:rPr sz="1800" spc="-35" dirty="0">
                <a:solidFill>
                  <a:srgbClr val="000050"/>
                </a:solidFill>
                <a:latin typeface="Franklin Gothic Medium"/>
                <a:cs typeface="Franklin Gothic Medium"/>
              </a:rPr>
              <a:t> </a:t>
            </a:r>
            <a:r>
              <a:rPr sz="1800" spc="-30" dirty="0">
                <a:solidFill>
                  <a:srgbClr val="000050"/>
                </a:solidFill>
                <a:latin typeface="Franklin Gothic Medium"/>
                <a:cs typeface="Franklin Gothic Medium"/>
              </a:rPr>
              <a:t>o</a:t>
            </a:r>
            <a:r>
              <a:rPr sz="1800" dirty="0">
                <a:solidFill>
                  <a:srgbClr val="000050"/>
                </a:solidFill>
                <a:latin typeface="Franklin Gothic Medium"/>
                <a:cs typeface="Franklin Gothic Medium"/>
              </a:rPr>
              <a:t>f	</a:t>
            </a:r>
            <a:r>
              <a:rPr sz="1800" spc="-10" dirty="0">
                <a:solidFill>
                  <a:srgbClr val="000050"/>
                </a:solidFill>
                <a:latin typeface="Franklin Gothic Medium"/>
                <a:cs typeface="Franklin Gothic Medium"/>
              </a:rPr>
              <a:t>N</a:t>
            </a:r>
            <a:r>
              <a:rPr sz="1800" dirty="0">
                <a:solidFill>
                  <a:srgbClr val="000050"/>
                </a:solidFill>
                <a:latin typeface="Franklin Gothic Medium"/>
                <a:cs typeface="Franklin Gothic Medium"/>
              </a:rPr>
              <a:t>o  </a:t>
            </a:r>
            <a:r>
              <a:rPr sz="1800" spc="-25" dirty="0">
                <a:solidFill>
                  <a:srgbClr val="000050"/>
                </a:solidFill>
                <a:latin typeface="Franklin Gothic Medium"/>
                <a:cs typeface="Franklin Gothic Medium"/>
              </a:rPr>
              <a:t>pregnancy</a:t>
            </a:r>
            <a:endParaRPr sz="1800">
              <a:latin typeface="Franklin Gothic Medium"/>
              <a:cs typeface="Franklin Gothic Medium"/>
            </a:endParaRPr>
          </a:p>
        </p:txBody>
      </p:sp>
      <p:sp>
        <p:nvSpPr>
          <p:cNvPr id="4" name="object 4"/>
          <p:cNvSpPr txBox="1"/>
          <p:nvPr/>
        </p:nvSpPr>
        <p:spPr>
          <a:xfrm>
            <a:off x="6785609" y="1361694"/>
            <a:ext cx="341630" cy="299720"/>
          </a:xfrm>
          <a:prstGeom prst="rect">
            <a:avLst/>
          </a:prstGeom>
        </p:spPr>
        <p:txBody>
          <a:bodyPr vert="horz" wrap="square" lIns="0" tIns="12700" rIns="0" bIns="0" rtlCol="0">
            <a:spAutoFit/>
          </a:bodyPr>
          <a:lstStyle/>
          <a:p>
            <a:pPr marL="12700">
              <a:lnSpc>
                <a:spcPct val="100000"/>
              </a:lnSpc>
              <a:spcBef>
                <a:spcPts val="100"/>
              </a:spcBef>
            </a:pPr>
            <a:r>
              <a:rPr sz="1800" spc="-260" dirty="0">
                <a:solidFill>
                  <a:srgbClr val="000050"/>
                </a:solidFill>
                <a:latin typeface="Franklin Gothic Medium"/>
                <a:cs typeface="Franklin Gothic Medium"/>
              </a:rPr>
              <a:t>Y</a:t>
            </a:r>
            <a:r>
              <a:rPr sz="1800" dirty="0">
                <a:solidFill>
                  <a:srgbClr val="000050"/>
                </a:solidFill>
                <a:latin typeface="Franklin Gothic Medium"/>
                <a:cs typeface="Franklin Gothic Medium"/>
              </a:rPr>
              <a:t>es</a:t>
            </a:r>
            <a:endParaRPr sz="1800">
              <a:latin typeface="Franklin Gothic Medium"/>
              <a:cs typeface="Franklin Gothic Medium"/>
            </a:endParaRPr>
          </a:p>
        </p:txBody>
      </p:sp>
      <p:sp>
        <p:nvSpPr>
          <p:cNvPr id="5" name="object 5"/>
          <p:cNvSpPr txBox="1"/>
          <p:nvPr/>
        </p:nvSpPr>
        <p:spPr>
          <a:xfrm>
            <a:off x="7481061" y="2782951"/>
            <a:ext cx="885190" cy="574040"/>
          </a:xfrm>
          <a:prstGeom prst="rect">
            <a:avLst/>
          </a:prstGeom>
        </p:spPr>
        <p:txBody>
          <a:bodyPr vert="horz" wrap="square" lIns="0" tIns="12700" rIns="0" bIns="0" rtlCol="0">
            <a:spAutoFit/>
          </a:bodyPr>
          <a:lstStyle/>
          <a:p>
            <a:pPr marL="12700" marR="5080" indent="223520">
              <a:lnSpc>
                <a:spcPct val="100000"/>
              </a:lnSpc>
              <a:spcBef>
                <a:spcPts val="100"/>
              </a:spcBef>
            </a:pPr>
            <a:r>
              <a:rPr sz="1800" spc="-10" dirty="0">
                <a:solidFill>
                  <a:srgbClr val="000050"/>
                </a:solidFill>
                <a:latin typeface="Franklin Gothic Medium"/>
                <a:cs typeface="Franklin Gothic Medium"/>
              </a:rPr>
              <a:t>First </a:t>
            </a:r>
            <a:r>
              <a:rPr sz="1800" spc="-5" dirty="0">
                <a:solidFill>
                  <a:srgbClr val="000050"/>
                </a:solidFill>
                <a:latin typeface="Franklin Gothic Medium"/>
                <a:cs typeface="Franklin Gothic Medium"/>
              </a:rPr>
              <a:t> </a:t>
            </a:r>
            <a:r>
              <a:rPr sz="1800" spc="-20" dirty="0">
                <a:solidFill>
                  <a:srgbClr val="000050"/>
                </a:solidFill>
                <a:latin typeface="Franklin Gothic Medium"/>
                <a:cs typeface="Franklin Gothic Medium"/>
              </a:rPr>
              <a:t>t</a:t>
            </a:r>
            <a:r>
              <a:rPr sz="1800" spc="-35" dirty="0">
                <a:solidFill>
                  <a:srgbClr val="000050"/>
                </a:solidFill>
                <a:latin typeface="Franklin Gothic Medium"/>
                <a:cs typeface="Franklin Gothic Medium"/>
              </a:rPr>
              <a:t>ri</a:t>
            </a:r>
            <a:r>
              <a:rPr sz="1800" spc="-105" dirty="0">
                <a:solidFill>
                  <a:srgbClr val="000050"/>
                </a:solidFill>
                <a:latin typeface="Franklin Gothic Medium"/>
                <a:cs typeface="Franklin Gothic Medium"/>
              </a:rPr>
              <a:t>m</a:t>
            </a:r>
            <a:r>
              <a:rPr sz="1800" spc="-10" dirty="0">
                <a:solidFill>
                  <a:srgbClr val="000050"/>
                </a:solidFill>
                <a:latin typeface="Franklin Gothic Medium"/>
                <a:cs typeface="Franklin Gothic Medium"/>
              </a:rPr>
              <a:t>e</a:t>
            </a:r>
            <a:r>
              <a:rPr sz="1800" spc="-15" dirty="0">
                <a:solidFill>
                  <a:srgbClr val="000050"/>
                </a:solidFill>
                <a:latin typeface="Franklin Gothic Medium"/>
                <a:cs typeface="Franklin Gothic Medium"/>
              </a:rPr>
              <a:t>s</a:t>
            </a:r>
            <a:r>
              <a:rPr sz="1800" spc="-80" dirty="0">
                <a:solidFill>
                  <a:srgbClr val="000050"/>
                </a:solidFill>
                <a:latin typeface="Franklin Gothic Medium"/>
                <a:cs typeface="Franklin Gothic Medium"/>
              </a:rPr>
              <a:t>t</a:t>
            </a:r>
            <a:r>
              <a:rPr sz="1800" spc="-10" dirty="0">
                <a:solidFill>
                  <a:srgbClr val="000050"/>
                </a:solidFill>
                <a:latin typeface="Franklin Gothic Medium"/>
                <a:cs typeface="Franklin Gothic Medium"/>
              </a:rPr>
              <a:t>er</a:t>
            </a:r>
            <a:endParaRPr sz="1800">
              <a:latin typeface="Franklin Gothic Medium"/>
              <a:cs typeface="Franklin Gothic Medium"/>
            </a:endParaRPr>
          </a:p>
        </p:txBody>
      </p:sp>
      <p:sp>
        <p:nvSpPr>
          <p:cNvPr id="6" name="object 6"/>
          <p:cNvSpPr txBox="1"/>
          <p:nvPr/>
        </p:nvSpPr>
        <p:spPr>
          <a:xfrm>
            <a:off x="4736972" y="2782951"/>
            <a:ext cx="1489075" cy="574040"/>
          </a:xfrm>
          <a:prstGeom prst="rect">
            <a:avLst/>
          </a:prstGeom>
        </p:spPr>
        <p:txBody>
          <a:bodyPr vert="horz" wrap="square" lIns="0" tIns="12700" rIns="0" bIns="0" rtlCol="0">
            <a:spAutoFit/>
          </a:bodyPr>
          <a:lstStyle/>
          <a:p>
            <a:pPr marL="314325" marR="5080" indent="-302260">
              <a:lnSpc>
                <a:spcPct val="100000"/>
              </a:lnSpc>
              <a:spcBef>
                <a:spcPts val="100"/>
              </a:spcBef>
            </a:pPr>
            <a:r>
              <a:rPr sz="1800" spc="-15" dirty="0">
                <a:solidFill>
                  <a:srgbClr val="000050"/>
                </a:solidFill>
                <a:latin typeface="Franklin Gothic Medium"/>
                <a:cs typeface="Franklin Gothic Medium"/>
              </a:rPr>
              <a:t>Second</a:t>
            </a:r>
            <a:r>
              <a:rPr sz="1800" spc="-40" dirty="0">
                <a:solidFill>
                  <a:srgbClr val="000050"/>
                </a:solidFill>
                <a:latin typeface="Franklin Gothic Medium"/>
                <a:cs typeface="Franklin Gothic Medium"/>
              </a:rPr>
              <a:t> </a:t>
            </a:r>
            <a:r>
              <a:rPr sz="1800" spc="-10" dirty="0">
                <a:solidFill>
                  <a:srgbClr val="000050"/>
                </a:solidFill>
                <a:latin typeface="Franklin Gothic Medium"/>
                <a:cs typeface="Franklin Gothic Medium"/>
              </a:rPr>
              <a:t>or</a:t>
            </a:r>
            <a:r>
              <a:rPr sz="1800" spc="-65" dirty="0">
                <a:solidFill>
                  <a:srgbClr val="000050"/>
                </a:solidFill>
                <a:latin typeface="Franklin Gothic Medium"/>
                <a:cs typeface="Franklin Gothic Medium"/>
              </a:rPr>
              <a:t> </a:t>
            </a:r>
            <a:r>
              <a:rPr sz="1800" spc="-25" dirty="0">
                <a:solidFill>
                  <a:srgbClr val="000050"/>
                </a:solidFill>
                <a:latin typeface="Franklin Gothic Medium"/>
                <a:cs typeface="Franklin Gothic Medium"/>
              </a:rPr>
              <a:t>third </a:t>
            </a:r>
            <a:r>
              <a:rPr sz="1800" spc="-434" dirty="0">
                <a:solidFill>
                  <a:srgbClr val="000050"/>
                </a:solidFill>
                <a:latin typeface="Franklin Gothic Medium"/>
                <a:cs typeface="Franklin Gothic Medium"/>
              </a:rPr>
              <a:t> </a:t>
            </a:r>
            <a:r>
              <a:rPr sz="1800" spc="-40" dirty="0">
                <a:solidFill>
                  <a:srgbClr val="000050"/>
                </a:solidFill>
                <a:latin typeface="Franklin Gothic Medium"/>
                <a:cs typeface="Franklin Gothic Medium"/>
              </a:rPr>
              <a:t>trimester</a:t>
            </a:r>
            <a:endParaRPr sz="1800">
              <a:latin typeface="Franklin Gothic Medium"/>
              <a:cs typeface="Franklin Gothic Medium"/>
            </a:endParaRPr>
          </a:p>
        </p:txBody>
      </p:sp>
      <p:grpSp>
        <p:nvGrpSpPr>
          <p:cNvPr id="7" name="object 7"/>
          <p:cNvGrpSpPr/>
          <p:nvPr/>
        </p:nvGrpSpPr>
        <p:grpSpPr>
          <a:xfrm>
            <a:off x="6854952" y="1729739"/>
            <a:ext cx="254635" cy="303530"/>
            <a:chOff x="6854952" y="1729739"/>
            <a:chExt cx="254635" cy="303530"/>
          </a:xfrm>
        </p:grpSpPr>
        <p:sp>
          <p:nvSpPr>
            <p:cNvPr id="8" name="object 8"/>
            <p:cNvSpPr/>
            <p:nvPr/>
          </p:nvSpPr>
          <p:spPr>
            <a:xfrm>
              <a:off x="6867144" y="1741931"/>
              <a:ext cx="228600" cy="277495"/>
            </a:xfrm>
            <a:custGeom>
              <a:avLst/>
              <a:gdLst/>
              <a:ahLst/>
              <a:cxnLst/>
              <a:rect l="l" t="t" r="r" b="b"/>
              <a:pathLst>
                <a:path w="228600" h="277494">
                  <a:moveTo>
                    <a:pt x="171450" y="0"/>
                  </a:moveTo>
                  <a:lnTo>
                    <a:pt x="57150" y="0"/>
                  </a:lnTo>
                  <a:lnTo>
                    <a:pt x="57150" y="162940"/>
                  </a:lnTo>
                  <a:lnTo>
                    <a:pt x="0" y="162940"/>
                  </a:lnTo>
                  <a:lnTo>
                    <a:pt x="114300" y="277240"/>
                  </a:lnTo>
                  <a:lnTo>
                    <a:pt x="228600" y="162940"/>
                  </a:lnTo>
                  <a:lnTo>
                    <a:pt x="171450" y="162940"/>
                  </a:lnTo>
                  <a:lnTo>
                    <a:pt x="171450" y="0"/>
                  </a:lnTo>
                  <a:close/>
                </a:path>
              </a:pathLst>
            </a:custGeom>
            <a:solidFill>
              <a:srgbClr val="000066"/>
            </a:solidFill>
          </p:spPr>
          <p:txBody>
            <a:bodyPr wrap="square" lIns="0" tIns="0" rIns="0" bIns="0" rtlCol="0"/>
            <a:lstStyle/>
            <a:p>
              <a:endParaRPr/>
            </a:p>
          </p:txBody>
        </p:sp>
        <p:sp>
          <p:nvSpPr>
            <p:cNvPr id="9" name="object 9"/>
            <p:cNvSpPr/>
            <p:nvPr/>
          </p:nvSpPr>
          <p:spPr>
            <a:xfrm>
              <a:off x="6867906" y="1742693"/>
              <a:ext cx="228600" cy="277495"/>
            </a:xfrm>
            <a:custGeom>
              <a:avLst/>
              <a:gdLst/>
              <a:ahLst/>
              <a:cxnLst/>
              <a:rect l="l" t="t" r="r" b="b"/>
              <a:pathLst>
                <a:path w="228600" h="277494">
                  <a:moveTo>
                    <a:pt x="0" y="162940"/>
                  </a:moveTo>
                  <a:lnTo>
                    <a:pt x="57150" y="162940"/>
                  </a:lnTo>
                  <a:lnTo>
                    <a:pt x="57150" y="0"/>
                  </a:lnTo>
                  <a:lnTo>
                    <a:pt x="171450" y="0"/>
                  </a:lnTo>
                  <a:lnTo>
                    <a:pt x="171450" y="162940"/>
                  </a:lnTo>
                  <a:lnTo>
                    <a:pt x="228600" y="162940"/>
                  </a:lnTo>
                  <a:lnTo>
                    <a:pt x="114300" y="277240"/>
                  </a:lnTo>
                  <a:lnTo>
                    <a:pt x="0" y="162940"/>
                  </a:lnTo>
                  <a:close/>
                </a:path>
              </a:pathLst>
            </a:custGeom>
            <a:ln w="25908">
              <a:solidFill>
                <a:srgbClr val="000047"/>
              </a:solidFill>
            </a:ln>
          </p:spPr>
          <p:txBody>
            <a:bodyPr wrap="square" lIns="0" tIns="0" rIns="0" bIns="0" rtlCol="0"/>
            <a:lstStyle/>
            <a:p>
              <a:endParaRPr/>
            </a:p>
          </p:txBody>
        </p:sp>
      </p:grpSp>
      <p:grpSp>
        <p:nvGrpSpPr>
          <p:cNvPr id="10" name="object 10"/>
          <p:cNvGrpSpPr/>
          <p:nvPr/>
        </p:nvGrpSpPr>
        <p:grpSpPr>
          <a:xfrm>
            <a:off x="7254493" y="2508757"/>
            <a:ext cx="273685" cy="282575"/>
            <a:chOff x="7254493" y="2508757"/>
            <a:chExt cx="273685" cy="282575"/>
          </a:xfrm>
        </p:grpSpPr>
        <p:sp>
          <p:nvSpPr>
            <p:cNvPr id="11" name="object 11"/>
            <p:cNvSpPr/>
            <p:nvPr/>
          </p:nvSpPr>
          <p:spPr>
            <a:xfrm>
              <a:off x="7266431" y="2520695"/>
              <a:ext cx="248285" cy="257175"/>
            </a:xfrm>
            <a:custGeom>
              <a:avLst/>
              <a:gdLst/>
              <a:ahLst/>
              <a:cxnLst/>
              <a:rect l="l" t="t" r="r" b="b"/>
              <a:pathLst>
                <a:path w="248284" h="257175">
                  <a:moveTo>
                    <a:pt x="71627" y="0"/>
                  </a:moveTo>
                  <a:lnTo>
                    <a:pt x="0" y="67309"/>
                  </a:lnTo>
                  <a:lnTo>
                    <a:pt x="140843" y="218820"/>
                  </a:lnTo>
                  <a:lnTo>
                    <a:pt x="105028" y="252475"/>
                  </a:lnTo>
                  <a:lnTo>
                    <a:pt x="243586" y="257175"/>
                  </a:lnTo>
                  <a:lnTo>
                    <a:pt x="248158" y="117855"/>
                  </a:lnTo>
                  <a:lnTo>
                    <a:pt x="212471" y="151511"/>
                  </a:lnTo>
                  <a:lnTo>
                    <a:pt x="71627" y="0"/>
                  </a:lnTo>
                  <a:close/>
                </a:path>
              </a:pathLst>
            </a:custGeom>
            <a:solidFill>
              <a:srgbClr val="000066"/>
            </a:solidFill>
          </p:spPr>
          <p:txBody>
            <a:bodyPr wrap="square" lIns="0" tIns="0" rIns="0" bIns="0" rtlCol="0"/>
            <a:lstStyle/>
            <a:p>
              <a:endParaRPr/>
            </a:p>
          </p:txBody>
        </p:sp>
        <p:sp>
          <p:nvSpPr>
            <p:cNvPr id="12" name="object 12"/>
            <p:cNvSpPr/>
            <p:nvPr/>
          </p:nvSpPr>
          <p:spPr>
            <a:xfrm>
              <a:off x="7267193" y="2521457"/>
              <a:ext cx="248285" cy="257175"/>
            </a:xfrm>
            <a:custGeom>
              <a:avLst/>
              <a:gdLst/>
              <a:ahLst/>
              <a:cxnLst/>
              <a:rect l="l" t="t" r="r" b="b"/>
              <a:pathLst>
                <a:path w="248284" h="257175">
                  <a:moveTo>
                    <a:pt x="71627" y="0"/>
                  </a:moveTo>
                  <a:lnTo>
                    <a:pt x="212471" y="151511"/>
                  </a:lnTo>
                  <a:lnTo>
                    <a:pt x="248157" y="117855"/>
                  </a:lnTo>
                  <a:lnTo>
                    <a:pt x="243585" y="257175"/>
                  </a:lnTo>
                  <a:lnTo>
                    <a:pt x="105028" y="252475"/>
                  </a:lnTo>
                  <a:lnTo>
                    <a:pt x="140842" y="218820"/>
                  </a:lnTo>
                  <a:lnTo>
                    <a:pt x="0" y="67309"/>
                  </a:lnTo>
                  <a:lnTo>
                    <a:pt x="71627" y="0"/>
                  </a:lnTo>
                  <a:close/>
                </a:path>
              </a:pathLst>
            </a:custGeom>
            <a:ln w="25400">
              <a:solidFill>
                <a:srgbClr val="000047"/>
              </a:solidFill>
            </a:ln>
          </p:spPr>
          <p:txBody>
            <a:bodyPr wrap="square" lIns="0" tIns="0" rIns="0" bIns="0" rtlCol="0"/>
            <a:lstStyle/>
            <a:p>
              <a:endParaRPr/>
            </a:p>
          </p:txBody>
        </p:sp>
      </p:grpSp>
      <p:sp>
        <p:nvSpPr>
          <p:cNvPr id="13" name="object 13"/>
          <p:cNvSpPr txBox="1"/>
          <p:nvPr/>
        </p:nvSpPr>
        <p:spPr>
          <a:xfrm>
            <a:off x="5564251" y="2135251"/>
            <a:ext cx="2726690" cy="299720"/>
          </a:xfrm>
          <a:prstGeom prst="rect">
            <a:avLst/>
          </a:prstGeom>
        </p:spPr>
        <p:txBody>
          <a:bodyPr vert="horz" wrap="square" lIns="0" tIns="12700" rIns="0" bIns="0" rtlCol="0">
            <a:spAutoFit/>
          </a:bodyPr>
          <a:lstStyle/>
          <a:p>
            <a:pPr marL="12700">
              <a:lnSpc>
                <a:spcPct val="100000"/>
              </a:lnSpc>
              <a:spcBef>
                <a:spcPts val="100"/>
              </a:spcBef>
            </a:pPr>
            <a:r>
              <a:rPr sz="1800" spc="-35" dirty="0">
                <a:solidFill>
                  <a:srgbClr val="000050"/>
                </a:solidFill>
                <a:latin typeface="Franklin Gothic Medium"/>
                <a:cs typeface="Franklin Gothic Medium"/>
              </a:rPr>
              <a:t>How </a:t>
            </a:r>
            <a:r>
              <a:rPr sz="1800" spc="-20" dirty="0">
                <a:solidFill>
                  <a:srgbClr val="000050"/>
                </a:solidFill>
                <a:latin typeface="Franklin Gothic Medium"/>
                <a:cs typeface="Franklin Gothic Medium"/>
              </a:rPr>
              <a:t>far</a:t>
            </a:r>
            <a:r>
              <a:rPr sz="1800" spc="-65" dirty="0">
                <a:solidFill>
                  <a:srgbClr val="000050"/>
                </a:solidFill>
                <a:latin typeface="Franklin Gothic Medium"/>
                <a:cs typeface="Franklin Gothic Medium"/>
              </a:rPr>
              <a:t> </a:t>
            </a:r>
            <a:r>
              <a:rPr sz="1800" spc="-35" dirty="0">
                <a:solidFill>
                  <a:srgbClr val="000050"/>
                </a:solidFill>
                <a:latin typeface="Franklin Gothic Medium"/>
                <a:cs typeface="Franklin Gothic Medium"/>
              </a:rPr>
              <a:t>along</a:t>
            </a:r>
            <a:r>
              <a:rPr sz="1800" spc="-10" dirty="0">
                <a:solidFill>
                  <a:srgbClr val="000050"/>
                </a:solidFill>
                <a:latin typeface="Franklin Gothic Medium"/>
                <a:cs typeface="Franklin Gothic Medium"/>
              </a:rPr>
              <a:t> </a:t>
            </a:r>
            <a:r>
              <a:rPr sz="1800" spc="-15" dirty="0">
                <a:solidFill>
                  <a:srgbClr val="000050"/>
                </a:solidFill>
                <a:latin typeface="Franklin Gothic Medium"/>
                <a:cs typeface="Franklin Gothic Medium"/>
              </a:rPr>
              <a:t>in</a:t>
            </a:r>
            <a:r>
              <a:rPr sz="1800" spc="-45" dirty="0">
                <a:solidFill>
                  <a:srgbClr val="000050"/>
                </a:solidFill>
                <a:latin typeface="Franklin Gothic Medium"/>
                <a:cs typeface="Franklin Gothic Medium"/>
              </a:rPr>
              <a:t> </a:t>
            </a:r>
            <a:r>
              <a:rPr sz="1800" spc="-25" dirty="0">
                <a:solidFill>
                  <a:srgbClr val="000050"/>
                </a:solidFill>
                <a:latin typeface="Franklin Gothic Medium"/>
                <a:cs typeface="Franklin Gothic Medium"/>
              </a:rPr>
              <a:t>pregnancy?</a:t>
            </a:r>
            <a:endParaRPr sz="1800">
              <a:latin typeface="Franklin Gothic Medium"/>
              <a:cs typeface="Franklin Gothic Medium"/>
            </a:endParaRPr>
          </a:p>
        </p:txBody>
      </p:sp>
      <p:grpSp>
        <p:nvGrpSpPr>
          <p:cNvPr id="14" name="object 14"/>
          <p:cNvGrpSpPr/>
          <p:nvPr/>
        </p:nvGrpSpPr>
        <p:grpSpPr>
          <a:xfrm>
            <a:off x="6234938" y="2501138"/>
            <a:ext cx="269240" cy="293370"/>
            <a:chOff x="6234938" y="2501138"/>
            <a:chExt cx="269240" cy="293370"/>
          </a:xfrm>
        </p:grpSpPr>
        <p:sp>
          <p:nvSpPr>
            <p:cNvPr id="15" name="object 15"/>
            <p:cNvSpPr/>
            <p:nvPr/>
          </p:nvSpPr>
          <p:spPr>
            <a:xfrm>
              <a:off x="6246876" y="2513076"/>
              <a:ext cx="243840" cy="267970"/>
            </a:xfrm>
            <a:custGeom>
              <a:avLst/>
              <a:gdLst/>
              <a:ahLst/>
              <a:cxnLst/>
              <a:rect l="l" t="t" r="r" b="b"/>
              <a:pathLst>
                <a:path w="243839" h="267969">
                  <a:moveTo>
                    <a:pt x="167894" y="0"/>
                  </a:moveTo>
                  <a:lnTo>
                    <a:pt x="37846" y="160527"/>
                  </a:lnTo>
                  <a:lnTo>
                    <a:pt x="0" y="129412"/>
                  </a:lnTo>
                  <a:lnTo>
                    <a:pt x="13843" y="267970"/>
                  </a:lnTo>
                  <a:lnTo>
                    <a:pt x="151384" y="254126"/>
                  </a:lnTo>
                  <a:lnTo>
                    <a:pt x="113411" y="222885"/>
                  </a:lnTo>
                  <a:lnTo>
                    <a:pt x="243586" y="62357"/>
                  </a:lnTo>
                  <a:lnTo>
                    <a:pt x="167894" y="0"/>
                  </a:lnTo>
                  <a:close/>
                </a:path>
              </a:pathLst>
            </a:custGeom>
            <a:solidFill>
              <a:srgbClr val="000066"/>
            </a:solidFill>
          </p:spPr>
          <p:txBody>
            <a:bodyPr wrap="square" lIns="0" tIns="0" rIns="0" bIns="0" rtlCol="0"/>
            <a:lstStyle/>
            <a:p>
              <a:endParaRPr/>
            </a:p>
          </p:txBody>
        </p:sp>
        <p:sp>
          <p:nvSpPr>
            <p:cNvPr id="16" name="object 16"/>
            <p:cNvSpPr/>
            <p:nvPr/>
          </p:nvSpPr>
          <p:spPr>
            <a:xfrm>
              <a:off x="6247638" y="2513838"/>
              <a:ext cx="243840" cy="267970"/>
            </a:xfrm>
            <a:custGeom>
              <a:avLst/>
              <a:gdLst/>
              <a:ahLst/>
              <a:cxnLst/>
              <a:rect l="l" t="t" r="r" b="b"/>
              <a:pathLst>
                <a:path w="243839" h="267969">
                  <a:moveTo>
                    <a:pt x="243586" y="62357"/>
                  </a:moveTo>
                  <a:lnTo>
                    <a:pt x="113411" y="222885"/>
                  </a:lnTo>
                  <a:lnTo>
                    <a:pt x="151384" y="254126"/>
                  </a:lnTo>
                  <a:lnTo>
                    <a:pt x="13842" y="267970"/>
                  </a:lnTo>
                  <a:lnTo>
                    <a:pt x="0" y="129412"/>
                  </a:lnTo>
                  <a:lnTo>
                    <a:pt x="37846" y="160527"/>
                  </a:lnTo>
                  <a:lnTo>
                    <a:pt x="167894" y="0"/>
                  </a:lnTo>
                  <a:lnTo>
                    <a:pt x="243586" y="62357"/>
                  </a:lnTo>
                </a:path>
              </a:pathLst>
            </a:custGeom>
            <a:ln w="25400">
              <a:solidFill>
                <a:srgbClr val="000047"/>
              </a:solidFill>
            </a:ln>
          </p:spPr>
          <p:txBody>
            <a:bodyPr wrap="square" lIns="0" tIns="0" rIns="0" bIns="0" rtlCol="0"/>
            <a:lstStyle/>
            <a:p>
              <a:endParaRPr/>
            </a:p>
          </p:txBody>
        </p:sp>
      </p:grpSp>
      <p:grpSp>
        <p:nvGrpSpPr>
          <p:cNvPr id="17" name="object 17"/>
          <p:cNvGrpSpPr/>
          <p:nvPr/>
        </p:nvGrpSpPr>
        <p:grpSpPr>
          <a:xfrm>
            <a:off x="7801356" y="3401567"/>
            <a:ext cx="254635" cy="302895"/>
            <a:chOff x="7801356" y="3401567"/>
            <a:chExt cx="254635" cy="302895"/>
          </a:xfrm>
        </p:grpSpPr>
        <p:sp>
          <p:nvSpPr>
            <p:cNvPr id="18" name="object 18"/>
            <p:cNvSpPr/>
            <p:nvPr/>
          </p:nvSpPr>
          <p:spPr>
            <a:xfrm>
              <a:off x="7813548" y="3413759"/>
              <a:ext cx="228600" cy="277495"/>
            </a:xfrm>
            <a:custGeom>
              <a:avLst/>
              <a:gdLst/>
              <a:ahLst/>
              <a:cxnLst/>
              <a:rect l="l" t="t" r="r" b="b"/>
              <a:pathLst>
                <a:path w="228600" h="277495">
                  <a:moveTo>
                    <a:pt x="171450" y="0"/>
                  </a:moveTo>
                  <a:lnTo>
                    <a:pt x="57150" y="0"/>
                  </a:lnTo>
                  <a:lnTo>
                    <a:pt x="57150" y="162178"/>
                  </a:lnTo>
                  <a:lnTo>
                    <a:pt x="0" y="162178"/>
                  </a:lnTo>
                  <a:lnTo>
                    <a:pt x="114300" y="276987"/>
                  </a:lnTo>
                  <a:lnTo>
                    <a:pt x="228600" y="162178"/>
                  </a:lnTo>
                  <a:lnTo>
                    <a:pt x="171450" y="162178"/>
                  </a:lnTo>
                  <a:lnTo>
                    <a:pt x="171450" y="0"/>
                  </a:lnTo>
                  <a:close/>
                </a:path>
              </a:pathLst>
            </a:custGeom>
            <a:solidFill>
              <a:srgbClr val="000066"/>
            </a:solidFill>
          </p:spPr>
          <p:txBody>
            <a:bodyPr wrap="square" lIns="0" tIns="0" rIns="0" bIns="0" rtlCol="0"/>
            <a:lstStyle/>
            <a:p>
              <a:endParaRPr/>
            </a:p>
          </p:txBody>
        </p:sp>
        <p:sp>
          <p:nvSpPr>
            <p:cNvPr id="19" name="object 19"/>
            <p:cNvSpPr/>
            <p:nvPr/>
          </p:nvSpPr>
          <p:spPr>
            <a:xfrm>
              <a:off x="7814310" y="3414521"/>
              <a:ext cx="228600" cy="277495"/>
            </a:xfrm>
            <a:custGeom>
              <a:avLst/>
              <a:gdLst/>
              <a:ahLst/>
              <a:cxnLst/>
              <a:rect l="l" t="t" r="r" b="b"/>
              <a:pathLst>
                <a:path w="228600" h="277495">
                  <a:moveTo>
                    <a:pt x="0" y="162178"/>
                  </a:moveTo>
                  <a:lnTo>
                    <a:pt x="57150" y="162178"/>
                  </a:lnTo>
                  <a:lnTo>
                    <a:pt x="57150" y="0"/>
                  </a:lnTo>
                  <a:lnTo>
                    <a:pt x="171450" y="0"/>
                  </a:lnTo>
                  <a:lnTo>
                    <a:pt x="171450" y="162178"/>
                  </a:lnTo>
                  <a:lnTo>
                    <a:pt x="228600" y="162178"/>
                  </a:lnTo>
                  <a:lnTo>
                    <a:pt x="114300" y="276986"/>
                  </a:lnTo>
                  <a:lnTo>
                    <a:pt x="0" y="162178"/>
                  </a:lnTo>
                  <a:close/>
                </a:path>
              </a:pathLst>
            </a:custGeom>
            <a:ln w="25908">
              <a:solidFill>
                <a:srgbClr val="000047"/>
              </a:solidFill>
            </a:ln>
          </p:spPr>
          <p:txBody>
            <a:bodyPr wrap="square" lIns="0" tIns="0" rIns="0" bIns="0" rtlCol="0"/>
            <a:lstStyle/>
            <a:p>
              <a:endParaRPr/>
            </a:p>
          </p:txBody>
        </p:sp>
      </p:grpSp>
      <p:grpSp>
        <p:nvGrpSpPr>
          <p:cNvPr id="20" name="object 20"/>
          <p:cNvGrpSpPr/>
          <p:nvPr/>
        </p:nvGrpSpPr>
        <p:grpSpPr>
          <a:xfrm>
            <a:off x="5359908" y="3439667"/>
            <a:ext cx="254635" cy="304800"/>
            <a:chOff x="5359908" y="3439667"/>
            <a:chExt cx="254635" cy="304800"/>
          </a:xfrm>
        </p:grpSpPr>
        <p:sp>
          <p:nvSpPr>
            <p:cNvPr id="21" name="object 21"/>
            <p:cNvSpPr/>
            <p:nvPr/>
          </p:nvSpPr>
          <p:spPr>
            <a:xfrm>
              <a:off x="5372100" y="3451859"/>
              <a:ext cx="228600" cy="278765"/>
            </a:xfrm>
            <a:custGeom>
              <a:avLst/>
              <a:gdLst/>
              <a:ahLst/>
              <a:cxnLst/>
              <a:rect l="l" t="t" r="r" b="b"/>
              <a:pathLst>
                <a:path w="228600" h="278764">
                  <a:moveTo>
                    <a:pt x="171450" y="0"/>
                  </a:moveTo>
                  <a:lnTo>
                    <a:pt x="57150" y="0"/>
                  </a:lnTo>
                  <a:lnTo>
                    <a:pt x="57150" y="163829"/>
                  </a:lnTo>
                  <a:lnTo>
                    <a:pt x="0" y="163829"/>
                  </a:lnTo>
                  <a:lnTo>
                    <a:pt x="114300" y="278764"/>
                  </a:lnTo>
                  <a:lnTo>
                    <a:pt x="228600" y="163829"/>
                  </a:lnTo>
                  <a:lnTo>
                    <a:pt x="171450" y="163829"/>
                  </a:lnTo>
                  <a:lnTo>
                    <a:pt x="171450" y="0"/>
                  </a:lnTo>
                  <a:close/>
                </a:path>
              </a:pathLst>
            </a:custGeom>
            <a:solidFill>
              <a:srgbClr val="000066"/>
            </a:solidFill>
          </p:spPr>
          <p:txBody>
            <a:bodyPr wrap="square" lIns="0" tIns="0" rIns="0" bIns="0" rtlCol="0"/>
            <a:lstStyle/>
            <a:p>
              <a:endParaRPr/>
            </a:p>
          </p:txBody>
        </p:sp>
        <p:sp>
          <p:nvSpPr>
            <p:cNvPr id="22" name="object 22"/>
            <p:cNvSpPr/>
            <p:nvPr/>
          </p:nvSpPr>
          <p:spPr>
            <a:xfrm>
              <a:off x="5372862" y="3452621"/>
              <a:ext cx="228600" cy="278765"/>
            </a:xfrm>
            <a:custGeom>
              <a:avLst/>
              <a:gdLst/>
              <a:ahLst/>
              <a:cxnLst/>
              <a:rect l="l" t="t" r="r" b="b"/>
              <a:pathLst>
                <a:path w="228600" h="278764">
                  <a:moveTo>
                    <a:pt x="0" y="163829"/>
                  </a:moveTo>
                  <a:lnTo>
                    <a:pt x="57150" y="163829"/>
                  </a:lnTo>
                  <a:lnTo>
                    <a:pt x="57150" y="0"/>
                  </a:lnTo>
                  <a:lnTo>
                    <a:pt x="171450" y="0"/>
                  </a:lnTo>
                  <a:lnTo>
                    <a:pt x="171450" y="163829"/>
                  </a:lnTo>
                  <a:lnTo>
                    <a:pt x="228600" y="163829"/>
                  </a:lnTo>
                  <a:lnTo>
                    <a:pt x="114300" y="278764"/>
                  </a:lnTo>
                  <a:lnTo>
                    <a:pt x="0" y="163829"/>
                  </a:lnTo>
                  <a:close/>
                </a:path>
              </a:pathLst>
            </a:custGeom>
            <a:ln w="25908">
              <a:solidFill>
                <a:srgbClr val="000047"/>
              </a:solidFill>
            </a:ln>
          </p:spPr>
          <p:txBody>
            <a:bodyPr wrap="square" lIns="0" tIns="0" rIns="0" bIns="0" rtlCol="0"/>
            <a:lstStyle/>
            <a:p>
              <a:endParaRPr/>
            </a:p>
          </p:txBody>
        </p:sp>
      </p:grpSp>
      <p:grpSp>
        <p:nvGrpSpPr>
          <p:cNvPr id="23" name="object 23"/>
          <p:cNvGrpSpPr/>
          <p:nvPr/>
        </p:nvGrpSpPr>
        <p:grpSpPr>
          <a:xfrm>
            <a:off x="6686042" y="1083818"/>
            <a:ext cx="275590" cy="281305"/>
            <a:chOff x="6686042" y="1083818"/>
            <a:chExt cx="275590" cy="281305"/>
          </a:xfrm>
        </p:grpSpPr>
        <p:sp>
          <p:nvSpPr>
            <p:cNvPr id="24" name="object 24"/>
            <p:cNvSpPr/>
            <p:nvPr/>
          </p:nvSpPr>
          <p:spPr>
            <a:xfrm>
              <a:off x="6697979" y="1095755"/>
              <a:ext cx="250190" cy="255904"/>
            </a:xfrm>
            <a:custGeom>
              <a:avLst/>
              <a:gdLst/>
              <a:ahLst/>
              <a:cxnLst/>
              <a:rect l="l" t="t" r="r" b="b"/>
              <a:pathLst>
                <a:path w="250190" h="255905">
                  <a:moveTo>
                    <a:pt x="71881" y="0"/>
                  </a:moveTo>
                  <a:lnTo>
                    <a:pt x="0" y="66929"/>
                  </a:lnTo>
                  <a:lnTo>
                    <a:pt x="141731" y="217551"/>
                  </a:lnTo>
                  <a:lnTo>
                    <a:pt x="105664" y="250952"/>
                  </a:lnTo>
                  <a:lnTo>
                    <a:pt x="244983" y="255651"/>
                  </a:lnTo>
                  <a:lnTo>
                    <a:pt x="249681" y="117094"/>
                  </a:lnTo>
                  <a:lnTo>
                    <a:pt x="213741" y="150622"/>
                  </a:lnTo>
                  <a:lnTo>
                    <a:pt x="71881" y="0"/>
                  </a:lnTo>
                  <a:close/>
                </a:path>
              </a:pathLst>
            </a:custGeom>
            <a:solidFill>
              <a:srgbClr val="000066"/>
            </a:solidFill>
          </p:spPr>
          <p:txBody>
            <a:bodyPr wrap="square" lIns="0" tIns="0" rIns="0" bIns="0" rtlCol="0"/>
            <a:lstStyle/>
            <a:p>
              <a:endParaRPr/>
            </a:p>
          </p:txBody>
        </p:sp>
        <p:sp>
          <p:nvSpPr>
            <p:cNvPr id="25" name="object 25"/>
            <p:cNvSpPr/>
            <p:nvPr/>
          </p:nvSpPr>
          <p:spPr>
            <a:xfrm>
              <a:off x="6698741" y="1096517"/>
              <a:ext cx="250190" cy="255904"/>
            </a:xfrm>
            <a:custGeom>
              <a:avLst/>
              <a:gdLst/>
              <a:ahLst/>
              <a:cxnLst/>
              <a:rect l="l" t="t" r="r" b="b"/>
              <a:pathLst>
                <a:path w="250190" h="255905">
                  <a:moveTo>
                    <a:pt x="71881" y="0"/>
                  </a:moveTo>
                  <a:lnTo>
                    <a:pt x="213740" y="150622"/>
                  </a:lnTo>
                  <a:lnTo>
                    <a:pt x="249681" y="117094"/>
                  </a:lnTo>
                  <a:lnTo>
                    <a:pt x="244982" y="255651"/>
                  </a:lnTo>
                  <a:lnTo>
                    <a:pt x="105663" y="250952"/>
                  </a:lnTo>
                  <a:lnTo>
                    <a:pt x="141731" y="217551"/>
                  </a:lnTo>
                  <a:lnTo>
                    <a:pt x="0" y="66929"/>
                  </a:lnTo>
                  <a:lnTo>
                    <a:pt x="71881" y="0"/>
                  </a:lnTo>
                  <a:close/>
                </a:path>
              </a:pathLst>
            </a:custGeom>
            <a:ln w="25398">
              <a:solidFill>
                <a:srgbClr val="000047"/>
              </a:solidFill>
            </a:ln>
          </p:spPr>
          <p:txBody>
            <a:bodyPr wrap="square" lIns="0" tIns="0" rIns="0" bIns="0" rtlCol="0"/>
            <a:lstStyle/>
            <a:p>
              <a:endParaRPr/>
            </a:p>
          </p:txBody>
        </p:sp>
      </p:grpSp>
      <p:grpSp>
        <p:nvGrpSpPr>
          <p:cNvPr id="26" name="object 26"/>
          <p:cNvGrpSpPr/>
          <p:nvPr/>
        </p:nvGrpSpPr>
        <p:grpSpPr>
          <a:xfrm>
            <a:off x="4846573" y="1149350"/>
            <a:ext cx="270510" cy="292100"/>
            <a:chOff x="4846573" y="1149350"/>
            <a:chExt cx="270510" cy="292100"/>
          </a:xfrm>
        </p:grpSpPr>
        <p:sp>
          <p:nvSpPr>
            <p:cNvPr id="27" name="object 27"/>
            <p:cNvSpPr/>
            <p:nvPr/>
          </p:nvSpPr>
          <p:spPr>
            <a:xfrm>
              <a:off x="4858511" y="1161287"/>
              <a:ext cx="245110" cy="266700"/>
            </a:xfrm>
            <a:custGeom>
              <a:avLst/>
              <a:gdLst/>
              <a:ahLst/>
              <a:cxnLst/>
              <a:rect l="l" t="t" r="r" b="b"/>
              <a:pathLst>
                <a:path w="245110" h="266700">
                  <a:moveTo>
                    <a:pt x="168910" y="0"/>
                  </a:moveTo>
                  <a:lnTo>
                    <a:pt x="37973" y="159638"/>
                  </a:lnTo>
                  <a:lnTo>
                    <a:pt x="0" y="128650"/>
                  </a:lnTo>
                  <a:lnTo>
                    <a:pt x="13970" y="266446"/>
                  </a:lnTo>
                  <a:lnTo>
                    <a:pt x="152146" y="252475"/>
                  </a:lnTo>
                  <a:lnTo>
                    <a:pt x="114173" y="221614"/>
                  </a:lnTo>
                  <a:lnTo>
                    <a:pt x="244983" y="61975"/>
                  </a:lnTo>
                  <a:lnTo>
                    <a:pt x="168910" y="0"/>
                  </a:lnTo>
                  <a:close/>
                </a:path>
              </a:pathLst>
            </a:custGeom>
            <a:solidFill>
              <a:srgbClr val="000066"/>
            </a:solidFill>
          </p:spPr>
          <p:txBody>
            <a:bodyPr wrap="square" lIns="0" tIns="0" rIns="0" bIns="0" rtlCol="0"/>
            <a:lstStyle/>
            <a:p>
              <a:endParaRPr/>
            </a:p>
          </p:txBody>
        </p:sp>
        <p:sp>
          <p:nvSpPr>
            <p:cNvPr id="28" name="object 28"/>
            <p:cNvSpPr/>
            <p:nvPr/>
          </p:nvSpPr>
          <p:spPr>
            <a:xfrm>
              <a:off x="4859273" y="1162050"/>
              <a:ext cx="245110" cy="266700"/>
            </a:xfrm>
            <a:custGeom>
              <a:avLst/>
              <a:gdLst/>
              <a:ahLst/>
              <a:cxnLst/>
              <a:rect l="l" t="t" r="r" b="b"/>
              <a:pathLst>
                <a:path w="245110" h="266700">
                  <a:moveTo>
                    <a:pt x="244983" y="61975"/>
                  </a:moveTo>
                  <a:lnTo>
                    <a:pt x="114173" y="221614"/>
                  </a:lnTo>
                  <a:lnTo>
                    <a:pt x="152146" y="252475"/>
                  </a:lnTo>
                  <a:lnTo>
                    <a:pt x="13970" y="266446"/>
                  </a:lnTo>
                  <a:lnTo>
                    <a:pt x="0" y="128650"/>
                  </a:lnTo>
                  <a:lnTo>
                    <a:pt x="37973" y="159638"/>
                  </a:lnTo>
                  <a:lnTo>
                    <a:pt x="168910" y="0"/>
                  </a:lnTo>
                  <a:lnTo>
                    <a:pt x="244983" y="61975"/>
                  </a:lnTo>
                  <a:close/>
                </a:path>
              </a:pathLst>
            </a:custGeom>
            <a:ln w="25400">
              <a:solidFill>
                <a:srgbClr val="000047"/>
              </a:solidFill>
            </a:ln>
          </p:spPr>
          <p:txBody>
            <a:bodyPr wrap="square" lIns="0" tIns="0" rIns="0" bIns="0" rtlCol="0"/>
            <a:lstStyle/>
            <a:p>
              <a:endParaRPr/>
            </a:p>
          </p:txBody>
        </p:sp>
      </p:grpSp>
      <p:grpSp>
        <p:nvGrpSpPr>
          <p:cNvPr id="29" name="object 29"/>
          <p:cNvGrpSpPr/>
          <p:nvPr/>
        </p:nvGrpSpPr>
        <p:grpSpPr>
          <a:xfrm>
            <a:off x="4168140" y="1476755"/>
            <a:ext cx="388620" cy="210185"/>
            <a:chOff x="4168140" y="1476755"/>
            <a:chExt cx="388620" cy="210185"/>
          </a:xfrm>
        </p:grpSpPr>
        <p:sp>
          <p:nvSpPr>
            <p:cNvPr id="30" name="object 30"/>
            <p:cNvSpPr/>
            <p:nvPr/>
          </p:nvSpPr>
          <p:spPr>
            <a:xfrm>
              <a:off x="4180332" y="1488947"/>
              <a:ext cx="362585" cy="184150"/>
            </a:xfrm>
            <a:custGeom>
              <a:avLst/>
              <a:gdLst/>
              <a:ahLst/>
              <a:cxnLst/>
              <a:rect l="l" t="t" r="r" b="b"/>
              <a:pathLst>
                <a:path w="362585" h="184150">
                  <a:moveTo>
                    <a:pt x="92582" y="0"/>
                  </a:moveTo>
                  <a:lnTo>
                    <a:pt x="0" y="91948"/>
                  </a:lnTo>
                  <a:lnTo>
                    <a:pt x="92582" y="184023"/>
                  </a:lnTo>
                  <a:lnTo>
                    <a:pt x="92582" y="138049"/>
                  </a:lnTo>
                  <a:lnTo>
                    <a:pt x="362584" y="138049"/>
                  </a:lnTo>
                  <a:lnTo>
                    <a:pt x="362584" y="45974"/>
                  </a:lnTo>
                  <a:lnTo>
                    <a:pt x="92582" y="45974"/>
                  </a:lnTo>
                  <a:lnTo>
                    <a:pt x="92582" y="0"/>
                  </a:lnTo>
                  <a:close/>
                </a:path>
              </a:pathLst>
            </a:custGeom>
            <a:solidFill>
              <a:srgbClr val="000066"/>
            </a:solidFill>
          </p:spPr>
          <p:txBody>
            <a:bodyPr wrap="square" lIns="0" tIns="0" rIns="0" bIns="0" rtlCol="0"/>
            <a:lstStyle/>
            <a:p>
              <a:endParaRPr/>
            </a:p>
          </p:txBody>
        </p:sp>
        <p:sp>
          <p:nvSpPr>
            <p:cNvPr id="31" name="object 31"/>
            <p:cNvSpPr/>
            <p:nvPr/>
          </p:nvSpPr>
          <p:spPr>
            <a:xfrm>
              <a:off x="4181094" y="1489709"/>
              <a:ext cx="362585" cy="184150"/>
            </a:xfrm>
            <a:custGeom>
              <a:avLst/>
              <a:gdLst/>
              <a:ahLst/>
              <a:cxnLst/>
              <a:rect l="l" t="t" r="r" b="b"/>
              <a:pathLst>
                <a:path w="362585" h="184150">
                  <a:moveTo>
                    <a:pt x="362584" y="138049"/>
                  </a:moveTo>
                  <a:lnTo>
                    <a:pt x="92582" y="138049"/>
                  </a:lnTo>
                  <a:lnTo>
                    <a:pt x="92582" y="184023"/>
                  </a:lnTo>
                  <a:lnTo>
                    <a:pt x="0" y="91948"/>
                  </a:lnTo>
                  <a:lnTo>
                    <a:pt x="92582" y="0"/>
                  </a:lnTo>
                  <a:lnTo>
                    <a:pt x="92582" y="45974"/>
                  </a:lnTo>
                  <a:lnTo>
                    <a:pt x="362584" y="45974"/>
                  </a:lnTo>
                  <a:lnTo>
                    <a:pt x="362584" y="138049"/>
                  </a:lnTo>
                  <a:close/>
                </a:path>
              </a:pathLst>
            </a:custGeom>
            <a:ln w="25907">
              <a:solidFill>
                <a:srgbClr val="000047"/>
              </a:solidFill>
            </a:ln>
          </p:spPr>
          <p:txBody>
            <a:bodyPr wrap="square" lIns="0" tIns="0" rIns="0" bIns="0" rtlCol="0"/>
            <a:lstStyle/>
            <a:p>
              <a:endParaRPr/>
            </a:p>
          </p:txBody>
        </p:sp>
      </p:grpSp>
      <p:sp>
        <p:nvSpPr>
          <p:cNvPr id="32" name="object 32"/>
          <p:cNvSpPr txBox="1"/>
          <p:nvPr/>
        </p:nvSpPr>
        <p:spPr>
          <a:xfrm>
            <a:off x="7161403" y="3753357"/>
            <a:ext cx="1697989" cy="574040"/>
          </a:xfrm>
          <a:prstGeom prst="rect">
            <a:avLst/>
          </a:prstGeom>
        </p:spPr>
        <p:txBody>
          <a:bodyPr vert="horz" wrap="square" lIns="0" tIns="12700" rIns="0" bIns="0" rtlCol="0">
            <a:spAutoFit/>
          </a:bodyPr>
          <a:lstStyle/>
          <a:p>
            <a:pPr marL="353695" marR="5080" indent="-341630">
              <a:lnSpc>
                <a:spcPct val="100000"/>
              </a:lnSpc>
              <a:spcBef>
                <a:spcPts val="100"/>
              </a:spcBef>
            </a:pPr>
            <a:r>
              <a:rPr sz="1800" spc="-65" dirty="0">
                <a:solidFill>
                  <a:srgbClr val="000050"/>
                </a:solidFill>
                <a:latin typeface="Franklin Gothic Medium"/>
                <a:cs typeface="Franklin Gothic Medium"/>
              </a:rPr>
              <a:t>A</a:t>
            </a:r>
            <a:r>
              <a:rPr sz="1800" spc="-90" dirty="0">
                <a:solidFill>
                  <a:srgbClr val="000050"/>
                </a:solidFill>
                <a:latin typeface="Franklin Gothic Medium"/>
                <a:cs typeface="Franklin Gothic Medium"/>
              </a:rPr>
              <a:t>t</a:t>
            </a:r>
            <a:r>
              <a:rPr sz="1800" spc="-55" dirty="0">
                <a:solidFill>
                  <a:srgbClr val="000050"/>
                </a:solidFill>
                <a:latin typeface="Franklin Gothic Medium"/>
                <a:cs typeface="Franklin Gothic Medium"/>
              </a:rPr>
              <a:t>o</a:t>
            </a:r>
            <a:r>
              <a:rPr sz="1800" spc="-50" dirty="0">
                <a:solidFill>
                  <a:srgbClr val="000050"/>
                </a:solidFill>
                <a:latin typeface="Franklin Gothic Medium"/>
                <a:cs typeface="Franklin Gothic Medium"/>
              </a:rPr>
              <a:t>p</a:t>
            </a:r>
            <a:r>
              <a:rPr sz="1800" spc="-45" dirty="0">
                <a:solidFill>
                  <a:srgbClr val="000050"/>
                </a:solidFill>
                <a:latin typeface="Franklin Gothic Medium"/>
                <a:cs typeface="Franklin Gothic Medium"/>
              </a:rPr>
              <a:t>i</a:t>
            </a:r>
            <a:r>
              <a:rPr sz="1800" dirty="0">
                <a:solidFill>
                  <a:srgbClr val="000050"/>
                </a:solidFill>
                <a:latin typeface="Franklin Gothic Medium"/>
                <a:cs typeface="Franklin Gothic Medium"/>
              </a:rPr>
              <a:t>c</a:t>
            </a:r>
            <a:r>
              <a:rPr sz="1800" spc="-50" dirty="0">
                <a:solidFill>
                  <a:srgbClr val="000050"/>
                </a:solidFill>
                <a:latin typeface="Franklin Gothic Medium"/>
                <a:cs typeface="Franklin Gothic Medium"/>
              </a:rPr>
              <a:t> </a:t>
            </a:r>
            <a:r>
              <a:rPr sz="1800" spc="-10" dirty="0">
                <a:solidFill>
                  <a:srgbClr val="000050"/>
                </a:solidFill>
                <a:latin typeface="Franklin Gothic Medium"/>
                <a:cs typeface="Franklin Gothic Medium"/>
              </a:rPr>
              <a:t>er</a:t>
            </a:r>
            <a:r>
              <a:rPr sz="1800" spc="-15" dirty="0">
                <a:solidFill>
                  <a:srgbClr val="000050"/>
                </a:solidFill>
                <a:latin typeface="Franklin Gothic Medium"/>
                <a:cs typeface="Franklin Gothic Medium"/>
              </a:rPr>
              <a:t>u</a:t>
            </a:r>
            <a:r>
              <a:rPr sz="1800" spc="-10" dirty="0">
                <a:solidFill>
                  <a:srgbClr val="000050"/>
                </a:solidFill>
                <a:latin typeface="Franklin Gothic Medium"/>
                <a:cs typeface="Franklin Gothic Medium"/>
              </a:rPr>
              <a:t>p</a:t>
            </a:r>
            <a:r>
              <a:rPr sz="1800" spc="-20" dirty="0">
                <a:solidFill>
                  <a:srgbClr val="000050"/>
                </a:solidFill>
                <a:latin typeface="Franklin Gothic Medium"/>
                <a:cs typeface="Franklin Gothic Medium"/>
              </a:rPr>
              <a:t>t</a:t>
            </a:r>
            <a:r>
              <a:rPr sz="1800" spc="-10" dirty="0">
                <a:solidFill>
                  <a:srgbClr val="000050"/>
                </a:solidFill>
                <a:latin typeface="Franklin Gothic Medium"/>
                <a:cs typeface="Franklin Gothic Medium"/>
              </a:rPr>
              <a:t>i</a:t>
            </a:r>
            <a:r>
              <a:rPr sz="1800" spc="-20" dirty="0">
                <a:solidFill>
                  <a:srgbClr val="000050"/>
                </a:solidFill>
                <a:latin typeface="Franklin Gothic Medium"/>
                <a:cs typeface="Franklin Gothic Medium"/>
              </a:rPr>
              <a:t>o</a:t>
            </a:r>
            <a:r>
              <a:rPr sz="1800" dirty="0">
                <a:solidFill>
                  <a:srgbClr val="000050"/>
                </a:solidFill>
                <a:latin typeface="Franklin Gothic Medium"/>
                <a:cs typeface="Franklin Gothic Medium"/>
              </a:rPr>
              <a:t>n</a:t>
            </a:r>
            <a:r>
              <a:rPr sz="1800" spc="-70" dirty="0">
                <a:solidFill>
                  <a:srgbClr val="000050"/>
                </a:solidFill>
                <a:latin typeface="Franklin Gothic Medium"/>
                <a:cs typeface="Franklin Gothic Medium"/>
              </a:rPr>
              <a:t> </a:t>
            </a:r>
            <a:r>
              <a:rPr sz="1800" spc="-30" dirty="0">
                <a:solidFill>
                  <a:srgbClr val="000050"/>
                </a:solidFill>
                <a:latin typeface="Franklin Gothic Medium"/>
                <a:cs typeface="Franklin Gothic Medium"/>
              </a:rPr>
              <a:t>of  </a:t>
            </a:r>
            <a:r>
              <a:rPr sz="1800" spc="-25" dirty="0">
                <a:solidFill>
                  <a:srgbClr val="000050"/>
                </a:solidFill>
                <a:latin typeface="Franklin Gothic Medium"/>
                <a:cs typeface="Franklin Gothic Medium"/>
              </a:rPr>
              <a:t>pregnancy</a:t>
            </a:r>
            <a:endParaRPr sz="1800">
              <a:latin typeface="Franklin Gothic Medium"/>
              <a:cs typeface="Franklin Gothic Medium"/>
            </a:endParaRPr>
          </a:p>
        </p:txBody>
      </p:sp>
      <p:sp>
        <p:nvSpPr>
          <p:cNvPr id="33" name="object 33"/>
          <p:cNvSpPr txBox="1"/>
          <p:nvPr/>
        </p:nvSpPr>
        <p:spPr>
          <a:xfrm>
            <a:off x="4797678" y="3832605"/>
            <a:ext cx="1414145" cy="574040"/>
          </a:xfrm>
          <a:prstGeom prst="rect">
            <a:avLst/>
          </a:prstGeom>
        </p:spPr>
        <p:txBody>
          <a:bodyPr vert="horz" wrap="square" lIns="0" tIns="12700" rIns="0" bIns="0" rtlCol="0">
            <a:spAutoFit/>
          </a:bodyPr>
          <a:lstStyle/>
          <a:p>
            <a:pPr marL="340360" marR="5080" indent="-327660">
              <a:lnSpc>
                <a:spcPct val="100000"/>
              </a:lnSpc>
              <a:spcBef>
                <a:spcPts val="100"/>
              </a:spcBef>
            </a:pPr>
            <a:r>
              <a:rPr sz="1800" spc="-140" dirty="0">
                <a:solidFill>
                  <a:srgbClr val="000050"/>
                </a:solidFill>
                <a:latin typeface="Franklin Gothic Medium"/>
                <a:cs typeface="Franklin Gothic Medium"/>
              </a:rPr>
              <a:t>T</a:t>
            </a:r>
            <a:r>
              <a:rPr sz="1800" spc="-55" dirty="0">
                <a:solidFill>
                  <a:srgbClr val="000050"/>
                </a:solidFill>
                <a:latin typeface="Franklin Gothic Medium"/>
                <a:cs typeface="Franklin Gothic Medium"/>
              </a:rPr>
              <a:t>y</a:t>
            </a:r>
            <a:r>
              <a:rPr sz="1800" spc="-50" dirty="0">
                <a:solidFill>
                  <a:srgbClr val="000050"/>
                </a:solidFill>
                <a:latin typeface="Franklin Gothic Medium"/>
                <a:cs typeface="Franklin Gothic Medium"/>
              </a:rPr>
              <a:t>p</a:t>
            </a:r>
            <a:r>
              <a:rPr sz="1800" dirty="0">
                <a:solidFill>
                  <a:srgbClr val="000050"/>
                </a:solidFill>
                <a:latin typeface="Franklin Gothic Medium"/>
                <a:cs typeface="Franklin Gothic Medium"/>
              </a:rPr>
              <a:t>e</a:t>
            </a:r>
            <a:r>
              <a:rPr sz="1800" spc="-65" dirty="0">
                <a:solidFill>
                  <a:srgbClr val="000050"/>
                </a:solidFill>
                <a:latin typeface="Franklin Gothic Medium"/>
                <a:cs typeface="Franklin Gothic Medium"/>
              </a:rPr>
              <a:t> </a:t>
            </a:r>
            <a:r>
              <a:rPr sz="1800" spc="-30" dirty="0">
                <a:solidFill>
                  <a:srgbClr val="000050"/>
                </a:solidFill>
                <a:latin typeface="Franklin Gothic Medium"/>
                <a:cs typeface="Franklin Gothic Medium"/>
              </a:rPr>
              <a:t>o</a:t>
            </a:r>
            <a:r>
              <a:rPr sz="1800" dirty="0">
                <a:solidFill>
                  <a:srgbClr val="000050"/>
                </a:solidFill>
                <a:latin typeface="Franklin Gothic Medium"/>
                <a:cs typeface="Franklin Gothic Medium"/>
              </a:rPr>
              <a:t>f</a:t>
            </a:r>
            <a:r>
              <a:rPr sz="1800" spc="-60" dirty="0">
                <a:solidFill>
                  <a:srgbClr val="000050"/>
                </a:solidFill>
                <a:latin typeface="Franklin Gothic Medium"/>
                <a:cs typeface="Franklin Gothic Medium"/>
              </a:rPr>
              <a:t> </a:t>
            </a:r>
            <a:r>
              <a:rPr sz="1800" spc="-10" dirty="0">
                <a:solidFill>
                  <a:srgbClr val="000050"/>
                </a:solidFill>
                <a:latin typeface="Franklin Gothic Medium"/>
                <a:cs typeface="Franklin Gothic Medium"/>
              </a:rPr>
              <a:t>le</a:t>
            </a:r>
            <a:r>
              <a:rPr sz="1800" spc="-15" dirty="0">
                <a:solidFill>
                  <a:srgbClr val="000050"/>
                </a:solidFill>
                <a:latin typeface="Franklin Gothic Medium"/>
                <a:cs typeface="Franklin Gothic Medium"/>
              </a:rPr>
              <a:t>s</a:t>
            </a:r>
            <a:r>
              <a:rPr sz="1800" spc="-10" dirty="0">
                <a:solidFill>
                  <a:srgbClr val="000050"/>
                </a:solidFill>
                <a:latin typeface="Franklin Gothic Medium"/>
                <a:cs typeface="Franklin Gothic Medium"/>
              </a:rPr>
              <a:t>i</a:t>
            </a:r>
            <a:r>
              <a:rPr sz="1800" spc="-20" dirty="0">
                <a:solidFill>
                  <a:srgbClr val="000050"/>
                </a:solidFill>
                <a:latin typeface="Franklin Gothic Medium"/>
                <a:cs typeface="Franklin Gothic Medium"/>
              </a:rPr>
              <a:t>on</a:t>
            </a:r>
            <a:r>
              <a:rPr sz="1800" dirty="0">
                <a:solidFill>
                  <a:srgbClr val="000050"/>
                </a:solidFill>
                <a:latin typeface="Franklin Gothic Medium"/>
                <a:cs typeface="Franklin Gothic Medium"/>
              </a:rPr>
              <a:t>s  </a:t>
            </a:r>
            <a:r>
              <a:rPr sz="1800" spc="-15" dirty="0">
                <a:solidFill>
                  <a:srgbClr val="000050"/>
                </a:solidFill>
                <a:latin typeface="Franklin Gothic Medium"/>
                <a:cs typeface="Franklin Gothic Medium"/>
              </a:rPr>
              <a:t>present</a:t>
            </a:r>
            <a:endParaRPr sz="1800">
              <a:latin typeface="Franklin Gothic Medium"/>
              <a:cs typeface="Franklin Gothic Medium"/>
            </a:endParaRPr>
          </a:p>
        </p:txBody>
      </p:sp>
      <p:grpSp>
        <p:nvGrpSpPr>
          <p:cNvPr id="34" name="object 34"/>
          <p:cNvGrpSpPr/>
          <p:nvPr/>
        </p:nvGrpSpPr>
        <p:grpSpPr>
          <a:xfrm>
            <a:off x="4294885" y="4336034"/>
            <a:ext cx="270510" cy="292100"/>
            <a:chOff x="4294885" y="4336034"/>
            <a:chExt cx="270510" cy="292100"/>
          </a:xfrm>
        </p:grpSpPr>
        <p:sp>
          <p:nvSpPr>
            <p:cNvPr id="35" name="object 35"/>
            <p:cNvSpPr/>
            <p:nvPr/>
          </p:nvSpPr>
          <p:spPr>
            <a:xfrm>
              <a:off x="4306823" y="4347972"/>
              <a:ext cx="245110" cy="266700"/>
            </a:xfrm>
            <a:custGeom>
              <a:avLst/>
              <a:gdLst/>
              <a:ahLst/>
              <a:cxnLst/>
              <a:rect l="l" t="t" r="r" b="b"/>
              <a:pathLst>
                <a:path w="245110" h="266700">
                  <a:moveTo>
                    <a:pt x="168910" y="0"/>
                  </a:moveTo>
                  <a:lnTo>
                    <a:pt x="37973" y="159638"/>
                  </a:lnTo>
                  <a:lnTo>
                    <a:pt x="0" y="128650"/>
                  </a:lnTo>
                  <a:lnTo>
                    <a:pt x="13970" y="266445"/>
                  </a:lnTo>
                  <a:lnTo>
                    <a:pt x="152146" y="252602"/>
                  </a:lnTo>
                  <a:lnTo>
                    <a:pt x="114173" y="221614"/>
                  </a:lnTo>
                  <a:lnTo>
                    <a:pt x="245110" y="61975"/>
                  </a:lnTo>
                  <a:lnTo>
                    <a:pt x="168910" y="0"/>
                  </a:lnTo>
                  <a:close/>
                </a:path>
              </a:pathLst>
            </a:custGeom>
            <a:solidFill>
              <a:srgbClr val="000066"/>
            </a:solidFill>
          </p:spPr>
          <p:txBody>
            <a:bodyPr wrap="square" lIns="0" tIns="0" rIns="0" bIns="0" rtlCol="0"/>
            <a:lstStyle/>
            <a:p>
              <a:endParaRPr/>
            </a:p>
          </p:txBody>
        </p:sp>
        <p:sp>
          <p:nvSpPr>
            <p:cNvPr id="36" name="object 36"/>
            <p:cNvSpPr/>
            <p:nvPr/>
          </p:nvSpPr>
          <p:spPr>
            <a:xfrm>
              <a:off x="4307585" y="4348734"/>
              <a:ext cx="245110" cy="266700"/>
            </a:xfrm>
            <a:custGeom>
              <a:avLst/>
              <a:gdLst/>
              <a:ahLst/>
              <a:cxnLst/>
              <a:rect l="l" t="t" r="r" b="b"/>
              <a:pathLst>
                <a:path w="245110" h="266700">
                  <a:moveTo>
                    <a:pt x="245110" y="61976"/>
                  </a:moveTo>
                  <a:lnTo>
                    <a:pt x="114173" y="221615"/>
                  </a:lnTo>
                  <a:lnTo>
                    <a:pt x="152146" y="252603"/>
                  </a:lnTo>
                  <a:lnTo>
                    <a:pt x="13969" y="266446"/>
                  </a:lnTo>
                  <a:lnTo>
                    <a:pt x="0" y="128651"/>
                  </a:lnTo>
                  <a:lnTo>
                    <a:pt x="37973" y="159639"/>
                  </a:lnTo>
                  <a:lnTo>
                    <a:pt x="168910" y="0"/>
                  </a:lnTo>
                  <a:lnTo>
                    <a:pt x="245110" y="61976"/>
                  </a:lnTo>
                  <a:close/>
                </a:path>
              </a:pathLst>
            </a:custGeom>
            <a:ln w="25400">
              <a:solidFill>
                <a:srgbClr val="000047"/>
              </a:solidFill>
            </a:ln>
          </p:spPr>
          <p:txBody>
            <a:bodyPr wrap="square" lIns="0" tIns="0" rIns="0" bIns="0" rtlCol="0"/>
            <a:lstStyle/>
            <a:p>
              <a:endParaRPr/>
            </a:p>
          </p:txBody>
        </p:sp>
      </p:grpSp>
      <p:grpSp>
        <p:nvGrpSpPr>
          <p:cNvPr id="37" name="object 37"/>
          <p:cNvGrpSpPr/>
          <p:nvPr/>
        </p:nvGrpSpPr>
        <p:grpSpPr>
          <a:xfrm>
            <a:off x="6291326" y="4299458"/>
            <a:ext cx="275590" cy="281305"/>
            <a:chOff x="6291326" y="4299458"/>
            <a:chExt cx="275590" cy="281305"/>
          </a:xfrm>
        </p:grpSpPr>
        <p:sp>
          <p:nvSpPr>
            <p:cNvPr id="38" name="object 38"/>
            <p:cNvSpPr/>
            <p:nvPr/>
          </p:nvSpPr>
          <p:spPr>
            <a:xfrm>
              <a:off x="6303263" y="4311395"/>
              <a:ext cx="250190" cy="255904"/>
            </a:xfrm>
            <a:custGeom>
              <a:avLst/>
              <a:gdLst/>
              <a:ahLst/>
              <a:cxnLst/>
              <a:rect l="l" t="t" r="r" b="b"/>
              <a:pathLst>
                <a:path w="250190" h="255904">
                  <a:moveTo>
                    <a:pt x="72009" y="0"/>
                  </a:moveTo>
                  <a:lnTo>
                    <a:pt x="0" y="66928"/>
                  </a:lnTo>
                  <a:lnTo>
                    <a:pt x="141859" y="217550"/>
                  </a:lnTo>
                  <a:lnTo>
                    <a:pt x="105790" y="250951"/>
                  </a:lnTo>
                  <a:lnTo>
                    <a:pt x="245110" y="255650"/>
                  </a:lnTo>
                  <a:lnTo>
                    <a:pt x="249809" y="117093"/>
                  </a:lnTo>
                  <a:lnTo>
                    <a:pt x="213740" y="150621"/>
                  </a:lnTo>
                  <a:lnTo>
                    <a:pt x="72009" y="0"/>
                  </a:lnTo>
                  <a:close/>
                </a:path>
              </a:pathLst>
            </a:custGeom>
            <a:solidFill>
              <a:srgbClr val="000066"/>
            </a:solidFill>
          </p:spPr>
          <p:txBody>
            <a:bodyPr wrap="square" lIns="0" tIns="0" rIns="0" bIns="0" rtlCol="0"/>
            <a:lstStyle/>
            <a:p>
              <a:endParaRPr/>
            </a:p>
          </p:txBody>
        </p:sp>
        <p:sp>
          <p:nvSpPr>
            <p:cNvPr id="39" name="object 39"/>
            <p:cNvSpPr/>
            <p:nvPr/>
          </p:nvSpPr>
          <p:spPr>
            <a:xfrm>
              <a:off x="6304025" y="4312157"/>
              <a:ext cx="250190" cy="255904"/>
            </a:xfrm>
            <a:custGeom>
              <a:avLst/>
              <a:gdLst/>
              <a:ahLst/>
              <a:cxnLst/>
              <a:rect l="l" t="t" r="r" b="b"/>
              <a:pathLst>
                <a:path w="250190" h="255904">
                  <a:moveTo>
                    <a:pt x="72009" y="0"/>
                  </a:moveTo>
                  <a:lnTo>
                    <a:pt x="213741" y="150622"/>
                  </a:lnTo>
                  <a:lnTo>
                    <a:pt x="249808" y="117094"/>
                  </a:lnTo>
                  <a:lnTo>
                    <a:pt x="245109" y="255651"/>
                  </a:lnTo>
                  <a:lnTo>
                    <a:pt x="105790" y="250952"/>
                  </a:lnTo>
                  <a:lnTo>
                    <a:pt x="141859" y="217551"/>
                  </a:lnTo>
                  <a:lnTo>
                    <a:pt x="0" y="66929"/>
                  </a:lnTo>
                  <a:lnTo>
                    <a:pt x="72009" y="0"/>
                  </a:lnTo>
                  <a:close/>
                </a:path>
              </a:pathLst>
            </a:custGeom>
            <a:ln w="25398">
              <a:solidFill>
                <a:srgbClr val="000047"/>
              </a:solidFill>
            </a:ln>
          </p:spPr>
          <p:txBody>
            <a:bodyPr wrap="square" lIns="0" tIns="0" rIns="0" bIns="0" rtlCol="0"/>
            <a:lstStyle/>
            <a:p>
              <a:endParaRPr/>
            </a:p>
          </p:txBody>
        </p:sp>
      </p:grpSp>
      <p:grpSp>
        <p:nvGrpSpPr>
          <p:cNvPr id="40" name="object 40"/>
          <p:cNvGrpSpPr/>
          <p:nvPr/>
        </p:nvGrpSpPr>
        <p:grpSpPr>
          <a:xfrm>
            <a:off x="5359908" y="4485132"/>
            <a:ext cx="254635" cy="303530"/>
            <a:chOff x="5359908" y="4485132"/>
            <a:chExt cx="254635" cy="303530"/>
          </a:xfrm>
        </p:grpSpPr>
        <p:sp>
          <p:nvSpPr>
            <p:cNvPr id="41" name="object 41"/>
            <p:cNvSpPr/>
            <p:nvPr/>
          </p:nvSpPr>
          <p:spPr>
            <a:xfrm>
              <a:off x="5372099" y="4497324"/>
              <a:ext cx="228600" cy="277495"/>
            </a:xfrm>
            <a:custGeom>
              <a:avLst/>
              <a:gdLst/>
              <a:ahLst/>
              <a:cxnLst/>
              <a:rect l="l" t="t" r="r" b="b"/>
              <a:pathLst>
                <a:path w="228600" h="277495">
                  <a:moveTo>
                    <a:pt x="171450" y="0"/>
                  </a:moveTo>
                  <a:lnTo>
                    <a:pt x="57150" y="0"/>
                  </a:lnTo>
                  <a:lnTo>
                    <a:pt x="57150" y="162940"/>
                  </a:lnTo>
                  <a:lnTo>
                    <a:pt x="0" y="162940"/>
                  </a:lnTo>
                  <a:lnTo>
                    <a:pt x="114300" y="277240"/>
                  </a:lnTo>
                  <a:lnTo>
                    <a:pt x="228600" y="162940"/>
                  </a:lnTo>
                  <a:lnTo>
                    <a:pt x="171450" y="162940"/>
                  </a:lnTo>
                  <a:lnTo>
                    <a:pt x="171450" y="0"/>
                  </a:lnTo>
                  <a:close/>
                </a:path>
              </a:pathLst>
            </a:custGeom>
            <a:solidFill>
              <a:srgbClr val="000066"/>
            </a:solidFill>
          </p:spPr>
          <p:txBody>
            <a:bodyPr wrap="square" lIns="0" tIns="0" rIns="0" bIns="0" rtlCol="0"/>
            <a:lstStyle/>
            <a:p>
              <a:endParaRPr/>
            </a:p>
          </p:txBody>
        </p:sp>
        <p:sp>
          <p:nvSpPr>
            <p:cNvPr id="42" name="object 42"/>
            <p:cNvSpPr/>
            <p:nvPr/>
          </p:nvSpPr>
          <p:spPr>
            <a:xfrm>
              <a:off x="5372861" y="4498086"/>
              <a:ext cx="228600" cy="277495"/>
            </a:xfrm>
            <a:custGeom>
              <a:avLst/>
              <a:gdLst/>
              <a:ahLst/>
              <a:cxnLst/>
              <a:rect l="l" t="t" r="r" b="b"/>
              <a:pathLst>
                <a:path w="228600" h="277495">
                  <a:moveTo>
                    <a:pt x="0" y="162940"/>
                  </a:moveTo>
                  <a:lnTo>
                    <a:pt x="57150" y="162940"/>
                  </a:lnTo>
                  <a:lnTo>
                    <a:pt x="57150" y="0"/>
                  </a:lnTo>
                  <a:lnTo>
                    <a:pt x="171450" y="0"/>
                  </a:lnTo>
                  <a:lnTo>
                    <a:pt x="171450" y="162940"/>
                  </a:lnTo>
                  <a:lnTo>
                    <a:pt x="228600" y="162940"/>
                  </a:lnTo>
                  <a:lnTo>
                    <a:pt x="114300" y="277240"/>
                  </a:lnTo>
                  <a:lnTo>
                    <a:pt x="0" y="162940"/>
                  </a:lnTo>
                  <a:close/>
                </a:path>
              </a:pathLst>
            </a:custGeom>
            <a:ln w="25906">
              <a:solidFill>
                <a:srgbClr val="000047"/>
              </a:solidFill>
            </a:ln>
          </p:spPr>
          <p:txBody>
            <a:bodyPr wrap="square" lIns="0" tIns="0" rIns="0" bIns="0" rtlCol="0"/>
            <a:lstStyle/>
            <a:p>
              <a:endParaRPr/>
            </a:p>
          </p:txBody>
        </p:sp>
      </p:grpSp>
      <p:sp>
        <p:nvSpPr>
          <p:cNvPr id="43" name="object 43"/>
          <p:cNvSpPr txBox="1"/>
          <p:nvPr/>
        </p:nvSpPr>
        <p:spPr>
          <a:xfrm>
            <a:off x="2382139" y="4479163"/>
            <a:ext cx="1942464" cy="848994"/>
          </a:xfrm>
          <a:prstGeom prst="rect">
            <a:avLst/>
          </a:prstGeom>
        </p:spPr>
        <p:txBody>
          <a:bodyPr vert="horz" wrap="square" lIns="0" tIns="12700" rIns="0" bIns="0" rtlCol="0">
            <a:spAutoFit/>
          </a:bodyPr>
          <a:lstStyle/>
          <a:p>
            <a:pPr marL="12700" marR="5080" indent="138430">
              <a:lnSpc>
                <a:spcPct val="100000"/>
              </a:lnSpc>
              <a:spcBef>
                <a:spcPts val="100"/>
              </a:spcBef>
            </a:pPr>
            <a:r>
              <a:rPr sz="1800" spc="-35" dirty="0">
                <a:solidFill>
                  <a:srgbClr val="000050"/>
                </a:solidFill>
                <a:latin typeface="Franklin Gothic Medium"/>
                <a:cs typeface="Franklin Gothic Medium"/>
              </a:rPr>
              <a:t>Red </a:t>
            </a:r>
            <a:r>
              <a:rPr sz="1800" spc="-15" dirty="0">
                <a:solidFill>
                  <a:srgbClr val="000050"/>
                </a:solidFill>
                <a:latin typeface="Franklin Gothic Medium"/>
                <a:cs typeface="Franklin Gothic Medium"/>
              </a:rPr>
              <a:t>plaques </a:t>
            </a:r>
            <a:r>
              <a:rPr sz="1800" spc="-30" dirty="0">
                <a:solidFill>
                  <a:srgbClr val="000050"/>
                </a:solidFill>
                <a:latin typeface="Franklin Gothic Medium"/>
                <a:cs typeface="Franklin Gothic Medium"/>
              </a:rPr>
              <a:t>with </a:t>
            </a:r>
            <a:r>
              <a:rPr sz="1800" spc="-25" dirty="0">
                <a:solidFill>
                  <a:srgbClr val="000050"/>
                </a:solidFill>
                <a:latin typeface="Franklin Gothic Medium"/>
                <a:cs typeface="Franklin Gothic Medium"/>
              </a:rPr>
              <a:t> </a:t>
            </a:r>
            <a:r>
              <a:rPr sz="1800" spc="-40" dirty="0">
                <a:solidFill>
                  <a:srgbClr val="000050"/>
                </a:solidFill>
                <a:latin typeface="Franklin Gothic Medium"/>
                <a:cs typeface="Franklin Gothic Medium"/>
              </a:rPr>
              <a:t>s</a:t>
            </a:r>
            <a:r>
              <a:rPr sz="1800" spc="-35" dirty="0">
                <a:solidFill>
                  <a:srgbClr val="000050"/>
                </a:solidFill>
                <a:latin typeface="Franklin Gothic Medium"/>
                <a:cs typeface="Franklin Gothic Medium"/>
              </a:rPr>
              <a:t>m</a:t>
            </a:r>
            <a:r>
              <a:rPr sz="1800" spc="-40" dirty="0">
                <a:solidFill>
                  <a:srgbClr val="000050"/>
                </a:solidFill>
                <a:latin typeface="Franklin Gothic Medium"/>
                <a:cs typeface="Franklin Gothic Medium"/>
              </a:rPr>
              <a:t>a</a:t>
            </a:r>
            <a:r>
              <a:rPr sz="1800" spc="-35" dirty="0">
                <a:solidFill>
                  <a:srgbClr val="000050"/>
                </a:solidFill>
                <a:latin typeface="Franklin Gothic Medium"/>
                <a:cs typeface="Franklin Gothic Medium"/>
              </a:rPr>
              <a:t>l</a:t>
            </a:r>
            <a:r>
              <a:rPr sz="1800" dirty="0">
                <a:solidFill>
                  <a:srgbClr val="000050"/>
                </a:solidFill>
                <a:latin typeface="Franklin Gothic Medium"/>
                <a:cs typeface="Franklin Gothic Medium"/>
              </a:rPr>
              <a:t>l</a:t>
            </a:r>
            <a:r>
              <a:rPr sz="1800" spc="-85" dirty="0">
                <a:solidFill>
                  <a:srgbClr val="000050"/>
                </a:solidFill>
                <a:latin typeface="Franklin Gothic Medium"/>
                <a:cs typeface="Franklin Gothic Medium"/>
              </a:rPr>
              <a:t> </a:t>
            </a:r>
            <a:r>
              <a:rPr sz="1800" spc="-10" dirty="0">
                <a:solidFill>
                  <a:srgbClr val="000050"/>
                </a:solidFill>
                <a:latin typeface="Franklin Gothic Medium"/>
                <a:cs typeface="Franklin Gothic Medium"/>
              </a:rPr>
              <a:t>p</a:t>
            </a:r>
            <a:r>
              <a:rPr sz="1800" spc="-15" dirty="0">
                <a:solidFill>
                  <a:srgbClr val="000050"/>
                </a:solidFill>
                <a:latin typeface="Franklin Gothic Medium"/>
                <a:cs typeface="Franklin Gothic Medium"/>
              </a:rPr>
              <a:t>us</a:t>
            </a:r>
            <a:r>
              <a:rPr sz="1800" spc="-20" dirty="0">
                <a:solidFill>
                  <a:srgbClr val="000050"/>
                </a:solidFill>
                <a:latin typeface="Franklin Gothic Medium"/>
                <a:cs typeface="Franklin Gothic Medium"/>
              </a:rPr>
              <a:t>t</a:t>
            </a:r>
            <a:r>
              <a:rPr sz="1800" spc="-15" dirty="0">
                <a:solidFill>
                  <a:srgbClr val="000050"/>
                </a:solidFill>
                <a:latin typeface="Franklin Gothic Medium"/>
                <a:cs typeface="Franklin Gothic Medium"/>
              </a:rPr>
              <a:t>u</a:t>
            </a:r>
            <a:r>
              <a:rPr sz="1800" spc="-10" dirty="0">
                <a:solidFill>
                  <a:srgbClr val="000050"/>
                </a:solidFill>
                <a:latin typeface="Franklin Gothic Medium"/>
                <a:cs typeface="Franklin Gothic Medium"/>
              </a:rPr>
              <a:t>le</a:t>
            </a:r>
            <a:r>
              <a:rPr sz="1800" dirty="0">
                <a:solidFill>
                  <a:srgbClr val="000050"/>
                </a:solidFill>
                <a:latin typeface="Franklin Gothic Medium"/>
                <a:cs typeface="Franklin Gothic Medium"/>
              </a:rPr>
              <a:t>s</a:t>
            </a:r>
            <a:r>
              <a:rPr sz="1800" spc="-15" dirty="0">
                <a:solidFill>
                  <a:srgbClr val="000050"/>
                </a:solidFill>
                <a:latin typeface="Franklin Gothic Medium"/>
                <a:cs typeface="Franklin Gothic Medium"/>
              </a:rPr>
              <a:t> </a:t>
            </a:r>
            <a:r>
              <a:rPr sz="1800" spc="-10" dirty="0">
                <a:solidFill>
                  <a:srgbClr val="000050"/>
                </a:solidFill>
                <a:latin typeface="Franklin Gothic Medium"/>
                <a:cs typeface="Franklin Gothic Medium"/>
              </a:rPr>
              <a:t>i</a:t>
            </a:r>
            <a:r>
              <a:rPr sz="1800" dirty="0">
                <a:solidFill>
                  <a:srgbClr val="000050"/>
                </a:solidFill>
                <a:latin typeface="Franklin Gothic Medium"/>
                <a:cs typeface="Franklin Gothic Medium"/>
              </a:rPr>
              <a:t>n</a:t>
            </a:r>
            <a:r>
              <a:rPr sz="1800" spc="-50" dirty="0">
                <a:solidFill>
                  <a:srgbClr val="000050"/>
                </a:solidFill>
                <a:latin typeface="Franklin Gothic Medium"/>
                <a:cs typeface="Franklin Gothic Medium"/>
              </a:rPr>
              <a:t> </a:t>
            </a:r>
            <a:r>
              <a:rPr sz="1800" spc="-15" dirty="0">
                <a:solidFill>
                  <a:srgbClr val="000050"/>
                </a:solidFill>
                <a:latin typeface="Franklin Gothic Medium"/>
                <a:cs typeface="Franklin Gothic Medium"/>
              </a:rPr>
              <a:t>a</a:t>
            </a:r>
            <a:r>
              <a:rPr sz="1800" dirty="0">
                <a:solidFill>
                  <a:srgbClr val="000050"/>
                </a:solidFill>
                <a:latin typeface="Franklin Gothic Medium"/>
                <a:cs typeface="Franklin Gothic Medium"/>
              </a:rPr>
              <a:t>n  </a:t>
            </a:r>
            <a:r>
              <a:rPr sz="1800" spc="-25" dirty="0">
                <a:solidFill>
                  <a:srgbClr val="000050"/>
                </a:solidFill>
                <a:latin typeface="Franklin Gothic Medium"/>
                <a:cs typeface="Franklin Gothic Medium"/>
              </a:rPr>
              <a:t>ill-appearing</a:t>
            </a:r>
            <a:r>
              <a:rPr sz="1800" spc="-80" dirty="0">
                <a:solidFill>
                  <a:srgbClr val="000050"/>
                </a:solidFill>
                <a:latin typeface="Franklin Gothic Medium"/>
                <a:cs typeface="Franklin Gothic Medium"/>
              </a:rPr>
              <a:t> </a:t>
            </a:r>
            <a:r>
              <a:rPr sz="1800" spc="-25" dirty="0">
                <a:solidFill>
                  <a:srgbClr val="000050"/>
                </a:solidFill>
                <a:latin typeface="Franklin Gothic Medium"/>
                <a:cs typeface="Franklin Gothic Medium"/>
              </a:rPr>
              <a:t>patient</a:t>
            </a:r>
            <a:endParaRPr sz="1800">
              <a:latin typeface="Franklin Gothic Medium"/>
              <a:cs typeface="Franklin Gothic Medium"/>
            </a:endParaRPr>
          </a:p>
        </p:txBody>
      </p:sp>
      <p:sp>
        <p:nvSpPr>
          <p:cNvPr id="44" name="object 44"/>
          <p:cNvSpPr txBox="1"/>
          <p:nvPr/>
        </p:nvSpPr>
        <p:spPr>
          <a:xfrm>
            <a:off x="4546219" y="4902454"/>
            <a:ext cx="1921510" cy="848994"/>
          </a:xfrm>
          <a:prstGeom prst="rect">
            <a:avLst/>
          </a:prstGeom>
        </p:spPr>
        <p:txBody>
          <a:bodyPr vert="horz" wrap="square" lIns="0" tIns="12700" rIns="0" bIns="0" rtlCol="0">
            <a:spAutoFit/>
          </a:bodyPr>
          <a:lstStyle/>
          <a:p>
            <a:pPr marL="12700" marR="5080" algn="ctr">
              <a:lnSpc>
                <a:spcPct val="100000"/>
              </a:lnSpc>
              <a:spcBef>
                <a:spcPts val="100"/>
              </a:spcBef>
            </a:pPr>
            <a:r>
              <a:rPr sz="1800" spc="-30" dirty="0">
                <a:solidFill>
                  <a:srgbClr val="000050"/>
                </a:solidFill>
                <a:latin typeface="Franklin Gothic Medium"/>
                <a:cs typeface="Franklin Gothic Medium"/>
              </a:rPr>
              <a:t>E</a:t>
            </a:r>
            <a:r>
              <a:rPr sz="1800" spc="-25" dirty="0">
                <a:solidFill>
                  <a:srgbClr val="000050"/>
                </a:solidFill>
                <a:latin typeface="Franklin Gothic Medium"/>
                <a:cs typeface="Franklin Gothic Medium"/>
              </a:rPr>
              <a:t>de</a:t>
            </a:r>
            <a:r>
              <a:rPr sz="1800" spc="-20" dirty="0">
                <a:solidFill>
                  <a:srgbClr val="000050"/>
                </a:solidFill>
                <a:latin typeface="Franklin Gothic Medium"/>
                <a:cs typeface="Franklin Gothic Medium"/>
              </a:rPr>
              <a:t>m</a:t>
            </a:r>
            <a:r>
              <a:rPr sz="1800" spc="-25" dirty="0">
                <a:solidFill>
                  <a:srgbClr val="000050"/>
                </a:solidFill>
                <a:latin typeface="Franklin Gothic Medium"/>
                <a:cs typeface="Franklin Gothic Medium"/>
              </a:rPr>
              <a:t>a</a:t>
            </a:r>
            <a:r>
              <a:rPr sz="1800" spc="-65" dirty="0">
                <a:solidFill>
                  <a:srgbClr val="000050"/>
                </a:solidFill>
                <a:latin typeface="Franklin Gothic Medium"/>
                <a:cs typeface="Franklin Gothic Medium"/>
              </a:rPr>
              <a:t>t</a:t>
            </a:r>
            <a:r>
              <a:rPr sz="1800" spc="-30" dirty="0">
                <a:solidFill>
                  <a:srgbClr val="000050"/>
                </a:solidFill>
                <a:latin typeface="Franklin Gothic Medium"/>
                <a:cs typeface="Franklin Gothic Medium"/>
              </a:rPr>
              <a:t>o</a:t>
            </a:r>
            <a:r>
              <a:rPr sz="1800" spc="-25" dirty="0">
                <a:solidFill>
                  <a:srgbClr val="000050"/>
                </a:solidFill>
                <a:latin typeface="Franklin Gothic Medium"/>
                <a:cs typeface="Franklin Gothic Medium"/>
              </a:rPr>
              <a:t>u</a:t>
            </a:r>
            <a:r>
              <a:rPr sz="1800" dirty="0">
                <a:solidFill>
                  <a:srgbClr val="000050"/>
                </a:solidFill>
                <a:latin typeface="Franklin Gothic Medium"/>
                <a:cs typeface="Franklin Gothic Medium"/>
              </a:rPr>
              <a:t>s</a:t>
            </a:r>
            <a:r>
              <a:rPr sz="1800" spc="-60" dirty="0">
                <a:solidFill>
                  <a:srgbClr val="000050"/>
                </a:solidFill>
                <a:latin typeface="Franklin Gothic Medium"/>
                <a:cs typeface="Franklin Gothic Medium"/>
              </a:rPr>
              <a:t> </a:t>
            </a:r>
            <a:r>
              <a:rPr sz="1800" spc="-10" dirty="0">
                <a:solidFill>
                  <a:srgbClr val="000050"/>
                </a:solidFill>
                <a:latin typeface="Franklin Gothic Medium"/>
                <a:cs typeface="Franklin Gothic Medium"/>
              </a:rPr>
              <a:t>p</a:t>
            </a:r>
            <a:r>
              <a:rPr sz="1800" spc="-15" dirty="0">
                <a:solidFill>
                  <a:srgbClr val="000050"/>
                </a:solidFill>
                <a:latin typeface="Franklin Gothic Medium"/>
                <a:cs typeface="Franklin Gothic Medium"/>
              </a:rPr>
              <a:t>a</a:t>
            </a:r>
            <a:r>
              <a:rPr sz="1800" spc="-10" dirty="0">
                <a:solidFill>
                  <a:srgbClr val="000050"/>
                </a:solidFill>
                <a:latin typeface="Franklin Gothic Medium"/>
                <a:cs typeface="Franklin Gothic Medium"/>
              </a:rPr>
              <a:t>p</a:t>
            </a:r>
            <a:r>
              <a:rPr sz="1800" spc="-15" dirty="0">
                <a:solidFill>
                  <a:srgbClr val="000050"/>
                </a:solidFill>
                <a:latin typeface="Franklin Gothic Medium"/>
                <a:cs typeface="Franklin Gothic Medium"/>
              </a:rPr>
              <a:t>u</a:t>
            </a:r>
            <a:r>
              <a:rPr sz="1800" spc="-10" dirty="0">
                <a:solidFill>
                  <a:srgbClr val="000050"/>
                </a:solidFill>
                <a:latin typeface="Franklin Gothic Medium"/>
                <a:cs typeface="Franklin Gothic Medium"/>
              </a:rPr>
              <a:t>le</a:t>
            </a:r>
            <a:r>
              <a:rPr sz="1800" dirty="0">
                <a:solidFill>
                  <a:srgbClr val="000050"/>
                </a:solidFill>
                <a:latin typeface="Franklin Gothic Medium"/>
                <a:cs typeface="Franklin Gothic Medium"/>
              </a:rPr>
              <a:t>s  </a:t>
            </a:r>
            <a:r>
              <a:rPr sz="1800" spc="-15" dirty="0">
                <a:solidFill>
                  <a:srgbClr val="000050"/>
                </a:solidFill>
                <a:latin typeface="Franklin Gothic Medium"/>
                <a:cs typeface="Franklin Gothic Medium"/>
              </a:rPr>
              <a:t>and plaques in the </a:t>
            </a:r>
            <a:r>
              <a:rPr sz="1800" spc="-10" dirty="0">
                <a:solidFill>
                  <a:srgbClr val="000050"/>
                </a:solidFill>
                <a:latin typeface="Franklin Gothic Medium"/>
                <a:cs typeface="Franklin Gothic Medium"/>
              </a:rPr>
              <a:t> </a:t>
            </a:r>
            <a:r>
              <a:rPr sz="1800" spc="-25" dirty="0">
                <a:solidFill>
                  <a:srgbClr val="000050"/>
                </a:solidFill>
                <a:latin typeface="Franklin Gothic Medium"/>
                <a:cs typeface="Franklin Gothic Medium"/>
              </a:rPr>
              <a:t>striae</a:t>
            </a:r>
            <a:endParaRPr sz="1800">
              <a:latin typeface="Franklin Gothic Medium"/>
              <a:cs typeface="Franklin Gothic Medium"/>
            </a:endParaRPr>
          </a:p>
        </p:txBody>
      </p:sp>
      <p:sp>
        <p:nvSpPr>
          <p:cNvPr id="45" name="object 45"/>
          <p:cNvSpPr txBox="1"/>
          <p:nvPr/>
        </p:nvSpPr>
        <p:spPr>
          <a:xfrm>
            <a:off x="6613652" y="4597145"/>
            <a:ext cx="1704339" cy="848360"/>
          </a:xfrm>
          <a:prstGeom prst="rect">
            <a:avLst/>
          </a:prstGeom>
        </p:spPr>
        <p:txBody>
          <a:bodyPr vert="horz" wrap="square" lIns="0" tIns="12700" rIns="0" bIns="0" rtlCol="0">
            <a:spAutoFit/>
          </a:bodyPr>
          <a:lstStyle/>
          <a:p>
            <a:pPr marL="12065" marR="5080" algn="ctr">
              <a:lnSpc>
                <a:spcPct val="100000"/>
              </a:lnSpc>
              <a:spcBef>
                <a:spcPts val="100"/>
              </a:spcBef>
            </a:pPr>
            <a:r>
              <a:rPr sz="1800" spc="-30" dirty="0">
                <a:solidFill>
                  <a:srgbClr val="000050"/>
                </a:solidFill>
                <a:latin typeface="Franklin Gothic Medium"/>
                <a:cs typeface="Franklin Gothic Medium"/>
              </a:rPr>
              <a:t>B</a:t>
            </a:r>
            <a:r>
              <a:rPr sz="1800" spc="-25" dirty="0">
                <a:solidFill>
                  <a:srgbClr val="000050"/>
                </a:solidFill>
                <a:latin typeface="Franklin Gothic Medium"/>
                <a:cs typeface="Franklin Gothic Medium"/>
              </a:rPr>
              <a:t>li</a:t>
            </a:r>
            <a:r>
              <a:rPr sz="1800" spc="-30" dirty="0">
                <a:solidFill>
                  <a:srgbClr val="000050"/>
                </a:solidFill>
                <a:latin typeface="Franklin Gothic Medium"/>
                <a:cs typeface="Franklin Gothic Medium"/>
              </a:rPr>
              <a:t>s</a:t>
            </a:r>
            <a:r>
              <a:rPr sz="1800" spc="-55" dirty="0">
                <a:solidFill>
                  <a:srgbClr val="000050"/>
                </a:solidFill>
                <a:latin typeface="Franklin Gothic Medium"/>
                <a:cs typeface="Franklin Gothic Medium"/>
              </a:rPr>
              <a:t>t</a:t>
            </a:r>
            <a:r>
              <a:rPr sz="1800" spc="-25" dirty="0">
                <a:solidFill>
                  <a:srgbClr val="000050"/>
                </a:solidFill>
                <a:latin typeface="Franklin Gothic Medium"/>
                <a:cs typeface="Franklin Gothic Medium"/>
              </a:rPr>
              <a:t>eri</a:t>
            </a:r>
            <a:r>
              <a:rPr sz="1800" spc="-30" dirty="0">
                <a:solidFill>
                  <a:srgbClr val="000050"/>
                </a:solidFill>
                <a:latin typeface="Franklin Gothic Medium"/>
                <a:cs typeface="Franklin Gothic Medium"/>
              </a:rPr>
              <a:t>n</a:t>
            </a:r>
            <a:r>
              <a:rPr sz="1800" dirty="0">
                <a:solidFill>
                  <a:srgbClr val="000050"/>
                </a:solidFill>
                <a:latin typeface="Franklin Gothic Medium"/>
                <a:cs typeface="Franklin Gothic Medium"/>
              </a:rPr>
              <a:t>g</a:t>
            </a:r>
            <a:r>
              <a:rPr sz="1800" spc="-75" dirty="0">
                <a:solidFill>
                  <a:srgbClr val="000050"/>
                </a:solidFill>
                <a:latin typeface="Franklin Gothic Medium"/>
                <a:cs typeface="Franklin Gothic Medium"/>
              </a:rPr>
              <a:t> </a:t>
            </a:r>
            <a:r>
              <a:rPr sz="1800" dirty="0">
                <a:solidFill>
                  <a:srgbClr val="000050"/>
                </a:solidFill>
                <a:latin typeface="Franklin Gothic Medium"/>
                <a:cs typeface="Franklin Gothic Medium"/>
              </a:rPr>
              <a:t>l</a:t>
            </a:r>
            <a:r>
              <a:rPr sz="1800" spc="5" dirty="0">
                <a:solidFill>
                  <a:srgbClr val="000050"/>
                </a:solidFill>
                <a:latin typeface="Franklin Gothic Medium"/>
                <a:cs typeface="Franklin Gothic Medium"/>
              </a:rPr>
              <a:t>e</a:t>
            </a:r>
            <a:r>
              <a:rPr sz="1800" spc="-5" dirty="0">
                <a:solidFill>
                  <a:srgbClr val="000050"/>
                </a:solidFill>
                <a:latin typeface="Franklin Gothic Medium"/>
                <a:cs typeface="Franklin Gothic Medium"/>
              </a:rPr>
              <a:t>si</a:t>
            </a:r>
            <a:r>
              <a:rPr sz="1800" spc="-15" dirty="0">
                <a:solidFill>
                  <a:srgbClr val="000050"/>
                </a:solidFill>
                <a:latin typeface="Franklin Gothic Medium"/>
                <a:cs typeface="Franklin Gothic Medium"/>
              </a:rPr>
              <a:t>o</a:t>
            </a:r>
            <a:r>
              <a:rPr sz="1800" dirty="0">
                <a:solidFill>
                  <a:srgbClr val="000050"/>
                </a:solidFill>
                <a:latin typeface="Franklin Gothic Medium"/>
                <a:cs typeface="Franklin Gothic Medium"/>
              </a:rPr>
              <a:t>ns,  </a:t>
            </a:r>
            <a:r>
              <a:rPr sz="1800" spc="-35" dirty="0">
                <a:solidFill>
                  <a:srgbClr val="000050"/>
                </a:solidFill>
                <a:latin typeface="Franklin Gothic Medium"/>
                <a:cs typeface="Franklin Gothic Medium"/>
              </a:rPr>
              <a:t>periumbilical </a:t>
            </a:r>
            <a:r>
              <a:rPr sz="1800" spc="-30" dirty="0">
                <a:solidFill>
                  <a:srgbClr val="000050"/>
                </a:solidFill>
                <a:latin typeface="Franklin Gothic Medium"/>
                <a:cs typeface="Franklin Gothic Medium"/>
              </a:rPr>
              <a:t> </a:t>
            </a:r>
            <a:r>
              <a:rPr sz="1800" spc="-15" dirty="0">
                <a:solidFill>
                  <a:srgbClr val="000050"/>
                </a:solidFill>
                <a:latin typeface="Franklin Gothic Medium"/>
                <a:cs typeface="Franklin Gothic Medium"/>
              </a:rPr>
              <a:t>lesions</a:t>
            </a:r>
            <a:endParaRPr sz="1800">
              <a:latin typeface="Franklin Gothic Medium"/>
              <a:cs typeface="Franklin Gothic Medium"/>
            </a:endParaRPr>
          </a:p>
        </p:txBody>
      </p:sp>
      <p:grpSp>
        <p:nvGrpSpPr>
          <p:cNvPr id="46" name="object 46"/>
          <p:cNvGrpSpPr/>
          <p:nvPr/>
        </p:nvGrpSpPr>
        <p:grpSpPr>
          <a:xfrm>
            <a:off x="3093974" y="5398262"/>
            <a:ext cx="270510" cy="294005"/>
            <a:chOff x="3093974" y="5398262"/>
            <a:chExt cx="270510" cy="294005"/>
          </a:xfrm>
        </p:grpSpPr>
        <p:sp>
          <p:nvSpPr>
            <p:cNvPr id="47" name="object 47"/>
            <p:cNvSpPr/>
            <p:nvPr/>
          </p:nvSpPr>
          <p:spPr>
            <a:xfrm>
              <a:off x="3105912" y="5410200"/>
              <a:ext cx="245110" cy="268605"/>
            </a:xfrm>
            <a:custGeom>
              <a:avLst/>
              <a:gdLst/>
              <a:ahLst/>
              <a:cxnLst/>
              <a:rect l="l" t="t" r="r" b="b"/>
              <a:pathLst>
                <a:path w="245110" h="268604">
                  <a:moveTo>
                    <a:pt x="168783" y="0"/>
                  </a:moveTo>
                  <a:lnTo>
                    <a:pt x="37973" y="160528"/>
                  </a:lnTo>
                  <a:lnTo>
                    <a:pt x="0" y="129286"/>
                  </a:lnTo>
                  <a:lnTo>
                    <a:pt x="13843" y="267982"/>
                  </a:lnTo>
                  <a:lnTo>
                    <a:pt x="152146" y="254025"/>
                  </a:lnTo>
                  <a:lnTo>
                    <a:pt x="114045" y="222872"/>
                  </a:lnTo>
                  <a:lnTo>
                    <a:pt x="244983" y="62356"/>
                  </a:lnTo>
                  <a:lnTo>
                    <a:pt x="168783" y="0"/>
                  </a:lnTo>
                  <a:close/>
                </a:path>
              </a:pathLst>
            </a:custGeom>
            <a:solidFill>
              <a:srgbClr val="000066"/>
            </a:solidFill>
          </p:spPr>
          <p:txBody>
            <a:bodyPr wrap="square" lIns="0" tIns="0" rIns="0" bIns="0" rtlCol="0"/>
            <a:lstStyle/>
            <a:p>
              <a:endParaRPr/>
            </a:p>
          </p:txBody>
        </p:sp>
        <p:sp>
          <p:nvSpPr>
            <p:cNvPr id="48" name="object 48"/>
            <p:cNvSpPr/>
            <p:nvPr/>
          </p:nvSpPr>
          <p:spPr>
            <a:xfrm>
              <a:off x="3106674" y="5410962"/>
              <a:ext cx="245110" cy="268605"/>
            </a:xfrm>
            <a:custGeom>
              <a:avLst/>
              <a:gdLst/>
              <a:ahLst/>
              <a:cxnLst/>
              <a:rect l="l" t="t" r="r" b="b"/>
              <a:pathLst>
                <a:path w="245110" h="268604">
                  <a:moveTo>
                    <a:pt x="244983" y="62356"/>
                  </a:moveTo>
                  <a:lnTo>
                    <a:pt x="114045" y="222872"/>
                  </a:lnTo>
                  <a:lnTo>
                    <a:pt x="152146" y="254025"/>
                  </a:lnTo>
                  <a:lnTo>
                    <a:pt x="13843" y="267982"/>
                  </a:lnTo>
                  <a:lnTo>
                    <a:pt x="0" y="129285"/>
                  </a:lnTo>
                  <a:lnTo>
                    <a:pt x="37973" y="160528"/>
                  </a:lnTo>
                  <a:lnTo>
                    <a:pt x="168783" y="0"/>
                  </a:lnTo>
                  <a:lnTo>
                    <a:pt x="244983" y="62356"/>
                  </a:lnTo>
                  <a:close/>
                </a:path>
              </a:pathLst>
            </a:custGeom>
            <a:ln w="25398">
              <a:solidFill>
                <a:srgbClr val="000047"/>
              </a:solidFill>
            </a:ln>
          </p:spPr>
          <p:txBody>
            <a:bodyPr wrap="square" lIns="0" tIns="0" rIns="0" bIns="0" rtlCol="0"/>
            <a:lstStyle/>
            <a:p>
              <a:endParaRPr/>
            </a:p>
          </p:txBody>
        </p:sp>
      </p:grpSp>
      <p:grpSp>
        <p:nvGrpSpPr>
          <p:cNvPr id="49" name="object 49"/>
          <p:cNvGrpSpPr/>
          <p:nvPr/>
        </p:nvGrpSpPr>
        <p:grpSpPr>
          <a:xfrm>
            <a:off x="5359908" y="5765291"/>
            <a:ext cx="254635" cy="304800"/>
            <a:chOff x="5359908" y="5765291"/>
            <a:chExt cx="254635" cy="304800"/>
          </a:xfrm>
        </p:grpSpPr>
        <p:sp>
          <p:nvSpPr>
            <p:cNvPr id="50" name="object 50"/>
            <p:cNvSpPr/>
            <p:nvPr/>
          </p:nvSpPr>
          <p:spPr>
            <a:xfrm>
              <a:off x="5372100" y="5777483"/>
              <a:ext cx="228600" cy="278765"/>
            </a:xfrm>
            <a:custGeom>
              <a:avLst/>
              <a:gdLst/>
              <a:ahLst/>
              <a:cxnLst/>
              <a:rect l="l" t="t" r="r" b="b"/>
              <a:pathLst>
                <a:path w="228600" h="278764">
                  <a:moveTo>
                    <a:pt x="171450" y="0"/>
                  </a:moveTo>
                  <a:lnTo>
                    <a:pt x="57150" y="0"/>
                  </a:lnTo>
                  <a:lnTo>
                    <a:pt x="57150" y="163893"/>
                  </a:lnTo>
                  <a:lnTo>
                    <a:pt x="0" y="163893"/>
                  </a:lnTo>
                  <a:lnTo>
                    <a:pt x="114300" y="278764"/>
                  </a:lnTo>
                  <a:lnTo>
                    <a:pt x="228600" y="163893"/>
                  </a:lnTo>
                  <a:lnTo>
                    <a:pt x="171450" y="163893"/>
                  </a:lnTo>
                  <a:lnTo>
                    <a:pt x="171450" y="0"/>
                  </a:lnTo>
                  <a:close/>
                </a:path>
              </a:pathLst>
            </a:custGeom>
            <a:solidFill>
              <a:srgbClr val="000066"/>
            </a:solidFill>
          </p:spPr>
          <p:txBody>
            <a:bodyPr wrap="square" lIns="0" tIns="0" rIns="0" bIns="0" rtlCol="0"/>
            <a:lstStyle/>
            <a:p>
              <a:endParaRPr/>
            </a:p>
          </p:txBody>
        </p:sp>
        <p:sp>
          <p:nvSpPr>
            <p:cNvPr id="51" name="object 51"/>
            <p:cNvSpPr/>
            <p:nvPr/>
          </p:nvSpPr>
          <p:spPr>
            <a:xfrm>
              <a:off x="5372862" y="5778245"/>
              <a:ext cx="228600" cy="278765"/>
            </a:xfrm>
            <a:custGeom>
              <a:avLst/>
              <a:gdLst/>
              <a:ahLst/>
              <a:cxnLst/>
              <a:rect l="l" t="t" r="r" b="b"/>
              <a:pathLst>
                <a:path w="228600" h="278764">
                  <a:moveTo>
                    <a:pt x="0" y="163893"/>
                  </a:moveTo>
                  <a:lnTo>
                    <a:pt x="57150" y="163893"/>
                  </a:lnTo>
                  <a:lnTo>
                    <a:pt x="57150" y="0"/>
                  </a:lnTo>
                  <a:lnTo>
                    <a:pt x="171450" y="0"/>
                  </a:lnTo>
                  <a:lnTo>
                    <a:pt x="171450" y="163893"/>
                  </a:lnTo>
                  <a:lnTo>
                    <a:pt x="228600" y="163893"/>
                  </a:lnTo>
                  <a:lnTo>
                    <a:pt x="114300" y="278764"/>
                  </a:lnTo>
                  <a:lnTo>
                    <a:pt x="0" y="163893"/>
                  </a:lnTo>
                  <a:close/>
                </a:path>
              </a:pathLst>
            </a:custGeom>
            <a:ln w="25908">
              <a:solidFill>
                <a:srgbClr val="000047"/>
              </a:solidFill>
            </a:ln>
          </p:spPr>
          <p:txBody>
            <a:bodyPr wrap="square" lIns="0" tIns="0" rIns="0" bIns="0" rtlCol="0"/>
            <a:lstStyle/>
            <a:p>
              <a:endParaRPr/>
            </a:p>
          </p:txBody>
        </p:sp>
      </p:grpSp>
      <p:grpSp>
        <p:nvGrpSpPr>
          <p:cNvPr id="52" name="object 52"/>
          <p:cNvGrpSpPr/>
          <p:nvPr/>
        </p:nvGrpSpPr>
        <p:grpSpPr>
          <a:xfrm>
            <a:off x="8031734" y="5364734"/>
            <a:ext cx="275590" cy="282575"/>
            <a:chOff x="8031734" y="5364734"/>
            <a:chExt cx="275590" cy="282575"/>
          </a:xfrm>
        </p:grpSpPr>
        <p:sp>
          <p:nvSpPr>
            <p:cNvPr id="53" name="object 53"/>
            <p:cNvSpPr/>
            <p:nvPr/>
          </p:nvSpPr>
          <p:spPr>
            <a:xfrm>
              <a:off x="8043671" y="5376671"/>
              <a:ext cx="250190" cy="257175"/>
            </a:xfrm>
            <a:custGeom>
              <a:avLst/>
              <a:gdLst/>
              <a:ahLst/>
              <a:cxnLst/>
              <a:rect l="l" t="t" r="r" b="b"/>
              <a:pathLst>
                <a:path w="250190" h="257175">
                  <a:moveTo>
                    <a:pt x="72008" y="0"/>
                  </a:moveTo>
                  <a:lnTo>
                    <a:pt x="0" y="67309"/>
                  </a:lnTo>
                  <a:lnTo>
                    <a:pt x="141858" y="218795"/>
                  </a:lnTo>
                  <a:lnTo>
                    <a:pt x="105663" y="252450"/>
                  </a:lnTo>
                  <a:lnTo>
                    <a:pt x="245109" y="257111"/>
                  </a:lnTo>
                  <a:lnTo>
                    <a:pt x="249681" y="117855"/>
                  </a:lnTo>
                  <a:lnTo>
                    <a:pt x="213741" y="151510"/>
                  </a:lnTo>
                  <a:lnTo>
                    <a:pt x="72008" y="0"/>
                  </a:lnTo>
                  <a:close/>
                </a:path>
              </a:pathLst>
            </a:custGeom>
            <a:solidFill>
              <a:srgbClr val="000066"/>
            </a:solidFill>
          </p:spPr>
          <p:txBody>
            <a:bodyPr wrap="square" lIns="0" tIns="0" rIns="0" bIns="0" rtlCol="0"/>
            <a:lstStyle/>
            <a:p>
              <a:endParaRPr/>
            </a:p>
          </p:txBody>
        </p:sp>
        <p:sp>
          <p:nvSpPr>
            <p:cNvPr id="54" name="object 54"/>
            <p:cNvSpPr/>
            <p:nvPr/>
          </p:nvSpPr>
          <p:spPr>
            <a:xfrm>
              <a:off x="8044433" y="5377433"/>
              <a:ext cx="250190" cy="257175"/>
            </a:xfrm>
            <a:custGeom>
              <a:avLst/>
              <a:gdLst/>
              <a:ahLst/>
              <a:cxnLst/>
              <a:rect l="l" t="t" r="r" b="b"/>
              <a:pathLst>
                <a:path w="250190" h="257175">
                  <a:moveTo>
                    <a:pt x="72009" y="0"/>
                  </a:moveTo>
                  <a:lnTo>
                    <a:pt x="213741" y="151510"/>
                  </a:lnTo>
                  <a:lnTo>
                    <a:pt x="249682" y="117855"/>
                  </a:lnTo>
                  <a:lnTo>
                    <a:pt x="245110" y="257111"/>
                  </a:lnTo>
                  <a:lnTo>
                    <a:pt x="105664" y="252450"/>
                  </a:lnTo>
                  <a:lnTo>
                    <a:pt x="141859" y="218795"/>
                  </a:lnTo>
                  <a:lnTo>
                    <a:pt x="0" y="67309"/>
                  </a:lnTo>
                  <a:lnTo>
                    <a:pt x="72009" y="0"/>
                  </a:lnTo>
                  <a:close/>
                </a:path>
              </a:pathLst>
            </a:custGeom>
            <a:ln w="25398">
              <a:solidFill>
                <a:srgbClr val="000047"/>
              </a:solidFill>
            </a:ln>
          </p:spPr>
          <p:txBody>
            <a:bodyPr wrap="square" lIns="0" tIns="0" rIns="0" bIns="0" rtlCol="0"/>
            <a:lstStyle/>
            <a:p>
              <a:endParaRPr/>
            </a:p>
          </p:txBody>
        </p:sp>
      </p:grpSp>
      <p:sp>
        <p:nvSpPr>
          <p:cNvPr id="55" name="object 55"/>
          <p:cNvSpPr txBox="1"/>
          <p:nvPr/>
        </p:nvSpPr>
        <p:spPr>
          <a:xfrm>
            <a:off x="8335771" y="5734913"/>
            <a:ext cx="1154430" cy="574040"/>
          </a:xfrm>
          <a:prstGeom prst="rect">
            <a:avLst/>
          </a:prstGeom>
        </p:spPr>
        <p:txBody>
          <a:bodyPr vert="horz" wrap="square" lIns="0" tIns="12700" rIns="0" bIns="0" rtlCol="0">
            <a:spAutoFit/>
          </a:bodyPr>
          <a:lstStyle/>
          <a:p>
            <a:pPr marL="52069" marR="5080" indent="-40005">
              <a:lnSpc>
                <a:spcPct val="100000"/>
              </a:lnSpc>
              <a:spcBef>
                <a:spcPts val="100"/>
              </a:spcBef>
            </a:pPr>
            <a:r>
              <a:rPr sz="1800" spc="-120" dirty="0">
                <a:solidFill>
                  <a:srgbClr val="000050"/>
                </a:solidFill>
                <a:latin typeface="Franklin Gothic Medium"/>
                <a:cs typeface="Franklin Gothic Medium"/>
              </a:rPr>
              <a:t>P</a:t>
            </a:r>
            <a:r>
              <a:rPr sz="1800" spc="-45" dirty="0">
                <a:solidFill>
                  <a:srgbClr val="000050"/>
                </a:solidFill>
                <a:latin typeface="Franklin Gothic Medium"/>
                <a:cs typeface="Franklin Gothic Medium"/>
              </a:rPr>
              <a:t>e</a:t>
            </a:r>
            <a:r>
              <a:rPr sz="1800" spc="-80" dirty="0">
                <a:solidFill>
                  <a:srgbClr val="000050"/>
                </a:solidFill>
                <a:latin typeface="Franklin Gothic Medium"/>
                <a:cs typeface="Franklin Gothic Medium"/>
              </a:rPr>
              <a:t>m</a:t>
            </a:r>
            <a:r>
              <a:rPr sz="1800" spc="-25" dirty="0">
                <a:solidFill>
                  <a:srgbClr val="000050"/>
                </a:solidFill>
                <a:latin typeface="Franklin Gothic Medium"/>
                <a:cs typeface="Franklin Gothic Medium"/>
              </a:rPr>
              <a:t>p</a:t>
            </a:r>
            <a:r>
              <a:rPr sz="1800" spc="-30" dirty="0">
                <a:solidFill>
                  <a:srgbClr val="000050"/>
                </a:solidFill>
                <a:latin typeface="Franklin Gothic Medium"/>
                <a:cs typeface="Franklin Gothic Medium"/>
              </a:rPr>
              <a:t>h</a:t>
            </a:r>
            <a:r>
              <a:rPr sz="1800" spc="-25" dirty="0">
                <a:solidFill>
                  <a:srgbClr val="000050"/>
                </a:solidFill>
                <a:latin typeface="Franklin Gothic Medium"/>
                <a:cs typeface="Franklin Gothic Medium"/>
              </a:rPr>
              <a:t>i</a:t>
            </a:r>
            <a:r>
              <a:rPr sz="1800" spc="-20" dirty="0">
                <a:solidFill>
                  <a:srgbClr val="000050"/>
                </a:solidFill>
                <a:latin typeface="Franklin Gothic Medium"/>
                <a:cs typeface="Franklin Gothic Medium"/>
              </a:rPr>
              <a:t>g</a:t>
            </a:r>
            <a:r>
              <a:rPr sz="1800" spc="-30" dirty="0">
                <a:solidFill>
                  <a:srgbClr val="000050"/>
                </a:solidFill>
                <a:latin typeface="Franklin Gothic Medium"/>
                <a:cs typeface="Franklin Gothic Medium"/>
              </a:rPr>
              <a:t>o</a:t>
            </a:r>
            <a:r>
              <a:rPr sz="1800" spc="-25" dirty="0">
                <a:solidFill>
                  <a:srgbClr val="000050"/>
                </a:solidFill>
                <a:latin typeface="Franklin Gothic Medium"/>
                <a:cs typeface="Franklin Gothic Medium"/>
              </a:rPr>
              <a:t>i</a:t>
            </a:r>
            <a:r>
              <a:rPr sz="1800" dirty="0">
                <a:solidFill>
                  <a:srgbClr val="000050"/>
                </a:solidFill>
                <a:latin typeface="Franklin Gothic Medium"/>
                <a:cs typeface="Franklin Gothic Medium"/>
              </a:rPr>
              <a:t>d  </a:t>
            </a:r>
            <a:r>
              <a:rPr sz="1800" spc="-25" dirty="0">
                <a:solidFill>
                  <a:srgbClr val="000050"/>
                </a:solidFill>
                <a:latin typeface="Franklin Gothic Medium"/>
                <a:cs typeface="Franklin Gothic Medium"/>
              </a:rPr>
              <a:t>gestationis</a:t>
            </a:r>
            <a:endParaRPr sz="1800">
              <a:latin typeface="Franklin Gothic Medium"/>
              <a:cs typeface="Franklin Gothic Medium"/>
            </a:endParaRPr>
          </a:p>
        </p:txBody>
      </p:sp>
      <p:sp>
        <p:nvSpPr>
          <p:cNvPr id="56" name="object 56"/>
          <p:cNvSpPr txBox="1"/>
          <p:nvPr/>
        </p:nvSpPr>
        <p:spPr>
          <a:xfrm>
            <a:off x="8865869" y="6594144"/>
            <a:ext cx="175260" cy="177800"/>
          </a:xfrm>
          <a:prstGeom prst="rect">
            <a:avLst/>
          </a:prstGeom>
        </p:spPr>
        <p:txBody>
          <a:bodyPr vert="horz" wrap="square" lIns="0" tIns="12065" rIns="0" bIns="0" rtlCol="0">
            <a:spAutoFit/>
          </a:bodyPr>
          <a:lstStyle/>
          <a:p>
            <a:pPr marL="12700">
              <a:lnSpc>
                <a:spcPct val="100000"/>
              </a:lnSpc>
              <a:spcBef>
                <a:spcPts val="95"/>
              </a:spcBef>
            </a:pPr>
            <a:r>
              <a:rPr sz="1000" spc="-5" dirty="0">
                <a:solidFill>
                  <a:srgbClr val="000050"/>
                </a:solidFill>
                <a:latin typeface="Franklin Gothic Medium"/>
                <a:cs typeface="Franklin Gothic Medium"/>
              </a:rPr>
              <a:t>59</a:t>
            </a:r>
            <a:endParaRPr sz="1000">
              <a:latin typeface="Franklin Gothic Medium"/>
              <a:cs typeface="Franklin Gothic Medium"/>
            </a:endParaRPr>
          </a:p>
        </p:txBody>
      </p:sp>
      <p:sp>
        <p:nvSpPr>
          <p:cNvPr id="57" name="object 57"/>
          <p:cNvSpPr txBox="1"/>
          <p:nvPr/>
        </p:nvSpPr>
        <p:spPr>
          <a:xfrm>
            <a:off x="4405629" y="6108293"/>
            <a:ext cx="2283460" cy="574040"/>
          </a:xfrm>
          <a:prstGeom prst="rect">
            <a:avLst/>
          </a:prstGeom>
        </p:spPr>
        <p:txBody>
          <a:bodyPr vert="horz" wrap="square" lIns="0" tIns="12700" rIns="0" bIns="0" rtlCol="0">
            <a:spAutoFit/>
          </a:bodyPr>
          <a:lstStyle/>
          <a:p>
            <a:pPr marL="655320" marR="5080" indent="-643255">
              <a:lnSpc>
                <a:spcPct val="100000"/>
              </a:lnSpc>
              <a:spcBef>
                <a:spcPts val="100"/>
              </a:spcBef>
            </a:pPr>
            <a:r>
              <a:rPr sz="1800" spc="-60" dirty="0">
                <a:solidFill>
                  <a:srgbClr val="000050"/>
                </a:solidFill>
                <a:latin typeface="Franklin Gothic Medium"/>
                <a:cs typeface="Franklin Gothic Medium"/>
              </a:rPr>
              <a:t>P</a:t>
            </a:r>
            <a:r>
              <a:rPr sz="1800" spc="-40" dirty="0">
                <a:solidFill>
                  <a:srgbClr val="000050"/>
                </a:solidFill>
                <a:latin typeface="Franklin Gothic Medium"/>
                <a:cs typeface="Franklin Gothic Medium"/>
              </a:rPr>
              <a:t>o</a:t>
            </a:r>
            <a:r>
              <a:rPr sz="1800" spc="-35" dirty="0">
                <a:solidFill>
                  <a:srgbClr val="000050"/>
                </a:solidFill>
                <a:latin typeface="Franklin Gothic Medium"/>
                <a:cs typeface="Franklin Gothic Medium"/>
              </a:rPr>
              <a:t>l</a:t>
            </a:r>
            <a:r>
              <a:rPr sz="1800" spc="-40" dirty="0">
                <a:solidFill>
                  <a:srgbClr val="000050"/>
                </a:solidFill>
                <a:latin typeface="Franklin Gothic Medium"/>
                <a:cs typeface="Franklin Gothic Medium"/>
              </a:rPr>
              <a:t>y</a:t>
            </a:r>
            <a:r>
              <a:rPr sz="1800" spc="-35" dirty="0">
                <a:solidFill>
                  <a:srgbClr val="000050"/>
                </a:solidFill>
                <a:latin typeface="Franklin Gothic Medium"/>
                <a:cs typeface="Franklin Gothic Medium"/>
              </a:rPr>
              <a:t>m</a:t>
            </a:r>
            <a:r>
              <a:rPr sz="1800" spc="-40" dirty="0">
                <a:solidFill>
                  <a:srgbClr val="000050"/>
                </a:solidFill>
                <a:latin typeface="Franklin Gothic Medium"/>
                <a:cs typeface="Franklin Gothic Medium"/>
              </a:rPr>
              <a:t>o</a:t>
            </a:r>
            <a:r>
              <a:rPr sz="1800" spc="-45" dirty="0">
                <a:solidFill>
                  <a:srgbClr val="000050"/>
                </a:solidFill>
                <a:latin typeface="Franklin Gothic Medium"/>
                <a:cs typeface="Franklin Gothic Medium"/>
              </a:rPr>
              <a:t>r</a:t>
            </a:r>
            <a:r>
              <a:rPr sz="1800" spc="-35" dirty="0">
                <a:solidFill>
                  <a:srgbClr val="000050"/>
                </a:solidFill>
                <a:latin typeface="Franklin Gothic Medium"/>
                <a:cs typeface="Franklin Gothic Medium"/>
              </a:rPr>
              <a:t>p</a:t>
            </a:r>
            <a:r>
              <a:rPr sz="1800" spc="-40" dirty="0">
                <a:solidFill>
                  <a:srgbClr val="000050"/>
                </a:solidFill>
                <a:latin typeface="Franklin Gothic Medium"/>
                <a:cs typeface="Franklin Gothic Medium"/>
              </a:rPr>
              <a:t>h</a:t>
            </a:r>
            <a:r>
              <a:rPr sz="1800" spc="-45" dirty="0">
                <a:solidFill>
                  <a:srgbClr val="000050"/>
                </a:solidFill>
                <a:latin typeface="Franklin Gothic Medium"/>
                <a:cs typeface="Franklin Gothic Medium"/>
              </a:rPr>
              <a:t>i</a:t>
            </a:r>
            <a:r>
              <a:rPr sz="1800" dirty="0">
                <a:solidFill>
                  <a:srgbClr val="000050"/>
                </a:solidFill>
                <a:latin typeface="Franklin Gothic Medium"/>
                <a:cs typeface="Franklin Gothic Medium"/>
              </a:rPr>
              <a:t>c</a:t>
            </a:r>
            <a:r>
              <a:rPr sz="1800" spc="-90" dirty="0">
                <a:solidFill>
                  <a:srgbClr val="000050"/>
                </a:solidFill>
                <a:latin typeface="Franklin Gothic Medium"/>
                <a:cs typeface="Franklin Gothic Medium"/>
              </a:rPr>
              <a:t> </a:t>
            </a:r>
            <a:r>
              <a:rPr sz="1800" spc="-10" dirty="0">
                <a:solidFill>
                  <a:srgbClr val="000050"/>
                </a:solidFill>
                <a:latin typeface="Franklin Gothic Medium"/>
                <a:cs typeface="Franklin Gothic Medium"/>
              </a:rPr>
              <a:t>er</a:t>
            </a:r>
            <a:r>
              <a:rPr sz="1800" spc="-15" dirty="0">
                <a:solidFill>
                  <a:srgbClr val="000050"/>
                </a:solidFill>
                <a:latin typeface="Franklin Gothic Medium"/>
                <a:cs typeface="Franklin Gothic Medium"/>
              </a:rPr>
              <a:t>u</a:t>
            </a:r>
            <a:r>
              <a:rPr sz="1800" spc="-10" dirty="0">
                <a:solidFill>
                  <a:srgbClr val="000050"/>
                </a:solidFill>
                <a:latin typeface="Franklin Gothic Medium"/>
                <a:cs typeface="Franklin Gothic Medium"/>
              </a:rPr>
              <a:t>p</a:t>
            </a:r>
            <a:r>
              <a:rPr sz="1800" spc="-20" dirty="0">
                <a:solidFill>
                  <a:srgbClr val="000050"/>
                </a:solidFill>
                <a:latin typeface="Franklin Gothic Medium"/>
                <a:cs typeface="Franklin Gothic Medium"/>
              </a:rPr>
              <a:t>t</a:t>
            </a:r>
            <a:r>
              <a:rPr sz="1800" spc="-10" dirty="0">
                <a:solidFill>
                  <a:srgbClr val="000050"/>
                </a:solidFill>
                <a:latin typeface="Franklin Gothic Medium"/>
                <a:cs typeface="Franklin Gothic Medium"/>
              </a:rPr>
              <a:t>i</a:t>
            </a:r>
            <a:r>
              <a:rPr sz="1800" spc="-20" dirty="0">
                <a:solidFill>
                  <a:srgbClr val="000050"/>
                </a:solidFill>
                <a:latin typeface="Franklin Gothic Medium"/>
                <a:cs typeface="Franklin Gothic Medium"/>
              </a:rPr>
              <a:t>o</a:t>
            </a:r>
            <a:r>
              <a:rPr sz="1800" dirty="0">
                <a:solidFill>
                  <a:srgbClr val="000050"/>
                </a:solidFill>
                <a:latin typeface="Franklin Gothic Medium"/>
                <a:cs typeface="Franklin Gothic Medium"/>
              </a:rPr>
              <a:t>n</a:t>
            </a:r>
            <a:r>
              <a:rPr sz="1800" spc="-60" dirty="0">
                <a:solidFill>
                  <a:srgbClr val="000050"/>
                </a:solidFill>
                <a:latin typeface="Franklin Gothic Medium"/>
                <a:cs typeface="Franklin Gothic Medium"/>
              </a:rPr>
              <a:t> </a:t>
            </a:r>
            <a:r>
              <a:rPr sz="1800" spc="-30" dirty="0">
                <a:solidFill>
                  <a:srgbClr val="000050"/>
                </a:solidFill>
                <a:latin typeface="Franklin Gothic Medium"/>
                <a:cs typeface="Franklin Gothic Medium"/>
              </a:rPr>
              <a:t>of  </a:t>
            </a:r>
            <a:r>
              <a:rPr sz="1800" spc="-25" dirty="0">
                <a:solidFill>
                  <a:srgbClr val="000050"/>
                </a:solidFill>
                <a:latin typeface="Franklin Gothic Medium"/>
                <a:cs typeface="Franklin Gothic Medium"/>
              </a:rPr>
              <a:t>pregnancy</a:t>
            </a:r>
            <a:endParaRPr sz="1800">
              <a:latin typeface="Franklin Gothic Medium"/>
              <a:cs typeface="Franklin Gothic Medium"/>
            </a:endParaRPr>
          </a:p>
        </p:txBody>
      </p:sp>
      <p:sp>
        <p:nvSpPr>
          <p:cNvPr id="58" name="object 58"/>
          <p:cNvSpPr txBox="1"/>
          <p:nvPr/>
        </p:nvSpPr>
        <p:spPr>
          <a:xfrm>
            <a:off x="2172716" y="5826353"/>
            <a:ext cx="1727200" cy="574040"/>
          </a:xfrm>
          <a:prstGeom prst="rect">
            <a:avLst/>
          </a:prstGeom>
        </p:spPr>
        <p:txBody>
          <a:bodyPr vert="horz" wrap="square" lIns="0" tIns="12700" rIns="0" bIns="0" rtlCol="0">
            <a:spAutoFit/>
          </a:bodyPr>
          <a:lstStyle/>
          <a:p>
            <a:pPr marL="250190" marR="5080" indent="-238125">
              <a:lnSpc>
                <a:spcPct val="100000"/>
              </a:lnSpc>
              <a:spcBef>
                <a:spcPts val="100"/>
              </a:spcBef>
            </a:pPr>
            <a:r>
              <a:rPr sz="1800" spc="-25" dirty="0">
                <a:solidFill>
                  <a:srgbClr val="000050"/>
                </a:solidFill>
                <a:latin typeface="Franklin Gothic Medium"/>
                <a:cs typeface="Franklin Gothic Medium"/>
              </a:rPr>
              <a:t>Pu</a:t>
            </a:r>
            <a:r>
              <a:rPr sz="1800" spc="-30" dirty="0">
                <a:solidFill>
                  <a:srgbClr val="000050"/>
                </a:solidFill>
                <a:latin typeface="Franklin Gothic Medium"/>
                <a:cs typeface="Franklin Gothic Medium"/>
              </a:rPr>
              <a:t>st</a:t>
            </a:r>
            <a:r>
              <a:rPr sz="1800" spc="-25" dirty="0">
                <a:solidFill>
                  <a:srgbClr val="000050"/>
                </a:solidFill>
                <a:latin typeface="Franklin Gothic Medium"/>
                <a:cs typeface="Franklin Gothic Medium"/>
              </a:rPr>
              <a:t>ula</a:t>
            </a:r>
            <a:r>
              <a:rPr sz="1800" dirty="0">
                <a:solidFill>
                  <a:srgbClr val="000050"/>
                </a:solidFill>
                <a:latin typeface="Franklin Gothic Medium"/>
                <a:cs typeface="Franklin Gothic Medium"/>
              </a:rPr>
              <a:t>r</a:t>
            </a:r>
            <a:r>
              <a:rPr sz="1800" spc="-55" dirty="0">
                <a:solidFill>
                  <a:srgbClr val="000050"/>
                </a:solidFill>
                <a:latin typeface="Franklin Gothic Medium"/>
                <a:cs typeface="Franklin Gothic Medium"/>
              </a:rPr>
              <a:t> </a:t>
            </a:r>
            <a:r>
              <a:rPr sz="1800" spc="-10" dirty="0">
                <a:solidFill>
                  <a:srgbClr val="000050"/>
                </a:solidFill>
                <a:latin typeface="Franklin Gothic Medium"/>
                <a:cs typeface="Franklin Gothic Medium"/>
              </a:rPr>
              <a:t>p</a:t>
            </a:r>
            <a:r>
              <a:rPr sz="1800" spc="-15" dirty="0">
                <a:solidFill>
                  <a:srgbClr val="000050"/>
                </a:solidFill>
                <a:latin typeface="Franklin Gothic Medium"/>
                <a:cs typeface="Franklin Gothic Medium"/>
              </a:rPr>
              <a:t>s</a:t>
            </a:r>
            <a:r>
              <a:rPr sz="1800" spc="-20" dirty="0">
                <a:solidFill>
                  <a:srgbClr val="000050"/>
                </a:solidFill>
                <a:latin typeface="Franklin Gothic Medium"/>
                <a:cs typeface="Franklin Gothic Medium"/>
              </a:rPr>
              <a:t>o</a:t>
            </a:r>
            <a:r>
              <a:rPr sz="1800" spc="-10" dirty="0">
                <a:solidFill>
                  <a:srgbClr val="000050"/>
                </a:solidFill>
                <a:latin typeface="Franklin Gothic Medium"/>
                <a:cs typeface="Franklin Gothic Medium"/>
              </a:rPr>
              <a:t>ri</a:t>
            </a:r>
            <a:r>
              <a:rPr sz="1800" spc="-15" dirty="0">
                <a:solidFill>
                  <a:srgbClr val="000050"/>
                </a:solidFill>
                <a:latin typeface="Franklin Gothic Medium"/>
                <a:cs typeface="Franklin Gothic Medium"/>
              </a:rPr>
              <a:t>as</a:t>
            </a:r>
            <a:r>
              <a:rPr sz="1800" spc="-10" dirty="0">
                <a:solidFill>
                  <a:srgbClr val="000050"/>
                </a:solidFill>
                <a:latin typeface="Franklin Gothic Medium"/>
                <a:cs typeface="Franklin Gothic Medium"/>
              </a:rPr>
              <a:t>i</a:t>
            </a:r>
            <a:r>
              <a:rPr sz="1800" dirty="0">
                <a:solidFill>
                  <a:srgbClr val="000050"/>
                </a:solidFill>
                <a:latin typeface="Franklin Gothic Medium"/>
                <a:cs typeface="Franklin Gothic Medium"/>
              </a:rPr>
              <a:t>s  </a:t>
            </a:r>
            <a:r>
              <a:rPr sz="1800" spc="-15" dirty="0">
                <a:solidFill>
                  <a:srgbClr val="000050"/>
                </a:solidFill>
                <a:latin typeface="Franklin Gothic Medium"/>
                <a:cs typeface="Franklin Gothic Medium"/>
              </a:rPr>
              <a:t>of</a:t>
            </a:r>
            <a:r>
              <a:rPr sz="1800" spc="-70" dirty="0">
                <a:solidFill>
                  <a:srgbClr val="000050"/>
                </a:solidFill>
                <a:latin typeface="Franklin Gothic Medium"/>
                <a:cs typeface="Franklin Gothic Medium"/>
              </a:rPr>
              <a:t> </a:t>
            </a:r>
            <a:r>
              <a:rPr sz="1800" spc="-20" dirty="0">
                <a:solidFill>
                  <a:srgbClr val="000050"/>
                </a:solidFill>
                <a:latin typeface="Franklin Gothic Medium"/>
                <a:cs typeface="Franklin Gothic Medium"/>
              </a:rPr>
              <a:t>pregnancy</a:t>
            </a:r>
            <a:endParaRPr sz="1800">
              <a:latin typeface="Franklin Gothic Medium"/>
              <a:cs typeface="Franklin Gothic Medium"/>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29639" y="596265"/>
            <a:ext cx="3355975" cy="434340"/>
          </a:xfrm>
          <a:prstGeom prst="rect">
            <a:avLst/>
          </a:prstGeom>
          <a:solidFill>
            <a:srgbClr val="FFFF00"/>
          </a:solidFill>
        </p:spPr>
        <p:txBody>
          <a:bodyPr vert="horz" wrap="square" lIns="0" tIns="0" rIns="0" bIns="0" rtlCol="0">
            <a:spAutoFit/>
          </a:bodyPr>
          <a:lstStyle/>
          <a:p>
            <a:pPr>
              <a:lnSpc>
                <a:spcPts val="3240"/>
              </a:lnSpc>
            </a:pPr>
            <a:r>
              <a:rPr sz="2800" b="1" spc="-5" dirty="0">
                <a:solidFill>
                  <a:srgbClr val="000000"/>
                </a:solidFill>
                <a:latin typeface="Calibri"/>
                <a:cs typeface="Calibri"/>
              </a:rPr>
              <a:t>RISK</a:t>
            </a:r>
            <a:r>
              <a:rPr sz="2800" b="1" spc="-65" dirty="0">
                <a:solidFill>
                  <a:srgbClr val="000000"/>
                </a:solidFill>
                <a:latin typeface="Calibri"/>
                <a:cs typeface="Calibri"/>
              </a:rPr>
              <a:t> </a:t>
            </a:r>
            <a:r>
              <a:rPr sz="2800" b="1" spc="-25" dirty="0">
                <a:solidFill>
                  <a:srgbClr val="000000"/>
                </a:solidFill>
                <a:latin typeface="Calibri"/>
                <a:cs typeface="Calibri"/>
              </a:rPr>
              <a:t>CONSIDERATIONS</a:t>
            </a:r>
            <a:endParaRPr sz="2800">
              <a:latin typeface="Calibri"/>
              <a:cs typeface="Calibri"/>
            </a:endParaRPr>
          </a:p>
        </p:txBody>
      </p:sp>
      <p:sp>
        <p:nvSpPr>
          <p:cNvPr id="3" name="object 3"/>
          <p:cNvSpPr txBox="1"/>
          <p:nvPr/>
        </p:nvSpPr>
        <p:spPr>
          <a:xfrm>
            <a:off x="453034" y="1230248"/>
            <a:ext cx="10939780" cy="4397375"/>
          </a:xfrm>
          <a:prstGeom prst="rect">
            <a:avLst/>
          </a:prstGeom>
        </p:spPr>
        <p:txBody>
          <a:bodyPr vert="horz" wrap="square" lIns="0" tIns="48895" rIns="0" bIns="0" rtlCol="0">
            <a:spAutoFit/>
          </a:bodyPr>
          <a:lstStyle/>
          <a:p>
            <a:pPr marL="12700" marR="37465">
              <a:lnSpc>
                <a:spcPct val="90000"/>
              </a:lnSpc>
              <a:spcBef>
                <a:spcPts val="385"/>
              </a:spcBef>
            </a:pPr>
            <a:r>
              <a:rPr sz="2400" b="1" spc="-10" dirty="0">
                <a:solidFill>
                  <a:srgbClr val="C00000"/>
                </a:solidFill>
                <a:latin typeface="Calibri"/>
                <a:cs typeface="Calibri"/>
              </a:rPr>
              <a:t>-What effect </a:t>
            </a:r>
            <a:r>
              <a:rPr sz="2400" b="1" dirty="0">
                <a:solidFill>
                  <a:srgbClr val="C00000"/>
                </a:solidFill>
                <a:latin typeface="Calibri"/>
                <a:cs typeface="Calibri"/>
              </a:rPr>
              <a:t>do </a:t>
            </a:r>
            <a:r>
              <a:rPr sz="2400" b="1" spc="-10" dirty="0">
                <a:solidFill>
                  <a:srgbClr val="C00000"/>
                </a:solidFill>
                <a:latin typeface="Calibri"/>
                <a:cs typeface="Calibri"/>
              </a:rPr>
              <a:t>maternal epilepsy </a:t>
            </a:r>
            <a:r>
              <a:rPr sz="2400" b="1" dirty="0">
                <a:solidFill>
                  <a:srgbClr val="C00000"/>
                </a:solidFill>
                <a:latin typeface="Calibri"/>
                <a:cs typeface="Calibri"/>
              </a:rPr>
              <a:t>and </a:t>
            </a:r>
            <a:r>
              <a:rPr sz="2400" b="1" spc="-5" dirty="0">
                <a:solidFill>
                  <a:srgbClr val="C00000"/>
                </a:solidFill>
                <a:latin typeface="Calibri"/>
                <a:cs typeface="Calibri"/>
              </a:rPr>
              <a:t>seizures </a:t>
            </a:r>
            <a:r>
              <a:rPr sz="2400" b="1" spc="-15" dirty="0">
                <a:solidFill>
                  <a:srgbClr val="C00000"/>
                </a:solidFill>
                <a:latin typeface="Calibri"/>
                <a:cs typeface="Calibri"/>
              </a:rPr>
              <a:t>have </a:t>
            </a:r>
            <a:r>
              <a:rPr sz="2400" b="1" dirty="0">
                <a:solidFill>
                  <a:srgbClr val="C00000"/>
                </a:solidFill>
                <a:latin typeface="Calibri"/>
                <a:cs typeface="Calibri"/>
              </a:rPr>
              <a:t>on </a:t>
            </a:r>
            <a:r>
              <a:rPr sz="2400" b="1" spc="-5" dirty="0">
                <a:solidFill>
                  <a:srgbClr val="C00000"/>
                </a:solidFill>
                <a:latin typeface="Calibri"/>
                <a:cs typeface="Calibri"/>
              </a:rPr>
              <a:t>the </a:t>
            </a:r>
            <a:r>
              <a:rPr sz="2400" b="1" spc="-10" dirty="0">
                <a:solidFill>
                  <a:srgbClr val="C00000"/>
                </a:solidFill>
                <a:latin typeface="Calibri"/>
                <a:cs typeface="Calibri"/>
              </a:rPr>
              <a:t>course </a:t>
            </a:r>
            <a:r>
              <a:rPr sz="2400" b="1" dirty="0">
                <a:solidFill>
                  <a:srgbClr val="C00000"/>
                </a:solidFill>
                <a:latin typeface="Calibri"/>
                <a:cs typeface="Calibri"/>
              </a:rPr>
              <a:t>of </a:t>
            </a:r>
            <a:r>
              <a:rPr sz="2400" b="1" spc="-10" dirty="0">
                <a:solidFill>
                  <a:srgbClr val="C00000"/>
                </a:solidFill>
                <a:latin typeface="Calibri"/>
                <a:cs typeface="Calibri"/>
              </a:rPr>
              <a:t>pregnancy? </a:t>
            </a:r>
            <a:r>
              <a:rPr sz="2400" b="1" spc="-5" dirty="0">
                <a:solidFill>
                  <a:srgbClr val="C00000"/>
                </a:solidFill>
                <a:latin typeface="Calibri"/>
                <a:cs typeface="Calibri"/>
              </a:rPr>
              <a:t> </a:t>
            </a:r>
            <a:r>
              <a:rPr sz="2400" b="1" spc="-20" dirty="0">
                <a:latin typeface="Calibri"/>
                <a:cs typeface="Calibri"/>
              </a:rPr>
              <a:t>Women</a:t>
            </a:r>
            <a:r>
              <a:rPr sz="2400" b="1" spc="-15" dirty="0">
                <a:latin typeface="Calibri"/>
                <a:cs typeface="Calibri"/>
              </a:rPr>
              <a:t> </a:t>
            </a:r>
            <a:r>
              <a:rPr sz="2400" b="1" spc="-5" dirty="0">
                <a:latin typeface="Calibri"/>
                <a:cs typeface="Calibri"/>
              </a:rPr>
              <a:t>with</a:t>
            </a:r>
            <a:r>
              <a:rPr sz="2400" b="1" spc="5" dirty="0">
                <a:latin typeface="Calibri"/>
                <a:cs typeface="Calibri"/>
              </a:rPr>
              <a:t> </a:t>
            </a:r>
            <a:r>
              <a:rPr sz="2400" b="1" spc="-10" dirty="0">
                <a:latin typeface="Calibri"/>
                <a:cs typeface="Calibri"/>
              </a:rPr>
              <a:t>epilepsy</a:t>
            </a:r>
            <a:r>
              <a:rPr sz="2400" b="1" spc="10" dirty="0">
                <a:latin typeface="Calibri"/>
                <a:cs typeface="Calibri"/>
              </a:rPr>
              <a:t> </a:t>
            </a:r>
            <a:r>
              <a:rPr sz="2400" b="1" spc="-10" dirty="0">
                <a:latin typeface="Calibri"/>
                <a:cs typeface="Calibri"/>
              </a:rPr>
              <a:t>are</a:t>
            </a:r>
            <a:r>
              <a:rPr sz="2400" b="1" spc="-5" dirty="0">
                <a:latin typeface="Calibri"/>
                <a:cs typeface="Calibri"/>
              </a:rPr>
              <a:t> </a:t>
            </a:r>
            <a:r>
              <a:rPr sz="2400" b="1" spc="-10" dirty="0">
                <a:latin typeface="Calibri"/>
                <a:cs typeface="Calibri"/>
              </a:rPr>
              <a:t>at</a:t>
            </a:r>
            <a:r>
              <a:rPr sz="2400" b="1" spc="5" dirty="0">
                <a:latin typeface="Calibri"/>
                <a:cs typeface="Calibri"/>
              </a:rPr>
              <a:t> </a:t>
            </a:r>
            <a:r>
              <a:rPr sz="2400" b="1" spc="-5" dirty="0">
                <a:latin typeface="Calibri"/>
                <a:cs typeface="Calibri"/>
              </a:rPr>
              <a:t>increased</a:t>
            </a:r>
            <a:r>
              <a:rPr sz="2400" b="1" spc="-20" dirty="0">
                <a:latin typeface="Calibri"/>
                <a:cs typeface="Calibri"/>
              </a:rPr>
              <a:t> </a:t>
            </a:r>
            <a:r>
              <a:rPr sz="2400" b="1" spc="-5" dirty="0">
                <a:latin typeface="Calibri"/>
                <a:cs typeface="Calibri"/>
              </a:rPr>
              <a:t>risk</a:t>
            </a:r>
            <a:r>
              <a:rPr sz="2400" b="1" dirty="0">
                <a:latin typeface="Calibri"/>
                <a:cs typeface="Calibri"/>
              </a:rPr>
              <a:t> </a:t>
            </a:r>
            <a:r>
              <a:rPr sz="2400" b="1" spc="-15" dirty="0">
                <a:latin typeface="Calibri"/>
                <a:cs typeface="Calibri"/>
              </a:rPr>
              <a:t>for </a:t>
            </a:r>
            <a:r>
              <a:rPr sz="2400" b="1" dirty="0">
                <a:latin typeface="Calibri"/>
                <a:cs typeface="Calibri"/>
              </a:rPr>
              <a:t>a</a:t>
            </a:r>
            <a:r>
              <a:rPr sz="2400" b="1" spc="5" dirty="0">
                <a:latin typeface="Calibri"/>
                <a:cs typeface="Calibri"/>
              </a:rPr>
              <a:t> </a:t>
            </a:r>
            <a:r>
              <a:rPr sz="2400" b="1" spc="-15" dirty="0">
                <a:latin typeface="Calibri"/>
                <a:cs typeface="Calibri"/>
              </a:rPr>
              <a:t>range</a:t>
            </a:r>
            <a:r>
              <a:rPr sz="2400" b="1" spc="-5" dirty="0">
                <a:latin typeface="Calibri"/>
                <a:cs typeface="Calibri"/>
              </a:rPr>
              <a:t> </a:t>
            </a:r>
            <a:r>
              <a:rPr sz="2400" b="1" dirty="0">
                <a:latin typeface="Calibri"/>
                <a:cs typeface="Calibri"/>
              </a:rPr>
              <a:t>of</a:t>
            </a:r>
            <a:r>
              <a:rPr sz="2400" b="1" spc="-5" dirty="0">
                <a:latin typeface="Calibri"/>
                <a:cs typeface="Calibri"/>
              </a:rPr>
              <a:t> </a:t>
            </a:r>
            <a:r>
              <a:rPr sz="2400" b="1" spc="-10" dirty="0">
                <a:latin typeface="Calibri"/>
                <a:cs typeface="Calibri"/>
              </a:rPr>
              <a:t>perinatal</a:t>
            </a:r>
            <a:r>
              <a:rPr sz="2400" b="1" spc="15" dirty="0">
                <a:latin typeface="Calibri"/>
                <a:cs typeface="Calibri"/>
              </a:rPr>
              <a:t> </a:t>
            </a:r>
            <a:r>
              <a:rPr sz="2400" b="1" spc="-5" dirty="0">
                <a:latin typeface="Calibri"/>
                <a:cs typeface="Calibri"/>
              </a:rPr>
              <a:t>complications </a:t>
            </a:r>
            <a:r>
              <a:rPr sz="2400" b="1" dirty="0">
                <a:latin typeface="Calibri"/>
                <a:cs typeface="Calibri"/>
              </a:rPr>
              <a:t> </a:t>
            </a:r>
            <a:r>
              <a:rPr sz="2400" b="1" spc="-5" dirty="0">
                <a:latin typeface="Calibri"/>
                <a:cs typeface="Calibri"/>
              </a:rPr>
              <a:t>compared</a:t>
            </a:r>
            <a:r>
              <a:rPr sz="2400" b="1" spc="-25" dirty="0">
                <a:latin typeface="Calibri"/>
                <a:cs typeface="Calibri"/>
              </a:rPr>
              <a:t> </a:t>
            </a:r>
            <a:r>
              <a:rPr sz="2400" b="1" spc="-5" dirty="0">
                <a:latin typeface="Calibri"/>
                <a:cs typeface="Calibri"/>
              </a:rPr>
              <a:t>with</a:t>
            </a:r>
            <a:r>
              <a:rPr sz="2400" b="1" dirty="0">
                <a:latin typeface="Calibri"/>
                <a:cs typeface="Calibri"/>
              </a:rPr>
              <a:t> the</a:t>
            </a:r>
            <a:r>
              <a:rPr sz="2400" b="1" spc="10" dirty="0">
                <a:latin typeface="Calibri"/>
                <a:cs typeface="Calibri"/>
              </a:rPr>
              <a:t> </a:t>
            </a:r>
            <a:r>
              <a:rPr sz="2400" b="1" spc="-15" dirty="0">
                <a:latin typeface="Calibri"/>
                <a:cs typeface="Calibri"/>
              </a:rPr>
              <a:t>general</a:t>
            </a:r>
            <a:r>
              <a:rPr sz="2400" b="1" spc="-5" dirty="0">
                <a:latin typeface="Calibri"/>
                <a:cs typeface="Calibri"/>
              </a:rPr>
              <a:t> population,</a:t>
            </a:r>
            <a:r>
              <a:rPr sz="2400" b="1" spc="5" dirty="0">
                <a:latin typeface="Calibri"/>
                <a:cs typeface="Calibri"/>
              </a:rPr>
              <a:t> </a:t>
            </a:r>
            <a:r>
              <a:rPr sz="2400" b="1" spc="-5" dirty="0">
                <a:latin typeface="Calibri"/>
                <a:cs typeface="Calibri"/>
              </a:rPr>
              <a:t>complications</a:t>
            </a:r>
            <a:r>
              <a:rPr sz="2400" b="1" spc="-20" dirty="0">
                <a:latin typeface="Calibri"/>
                <a:cs typeface="Calibri"/>
              </a:rPr>
              <a:t> </a:t>
            </a:r>
            <a:r>
              <a:rPr sz="2400" b="1" spc="-15" dirty="0">
                <a:latin typeface="Calibri"/>
                <a:cs typeface="Calibri"/>
              </a:rPr>
              <a:t>range</a:t>
            </a:r>
            <a:r>
              <a:rPr sz="2400" b="1" dirty="0">
                <a:latin typeface="Calibri"/>
                <a:cs typeface="Calibri"/>
              </a:rPr>
              <a:t> </a:t>
            </a:r>
            <a:r>
              <a:rPr sz="2400" b="1" spc="-10" dirty="0">
                <a:latin typeface="Calibri"/>
                <a:cs typeface="Calibri"/>
              </a:rPr>
              <a:t>from </a:t>
            </a:r>
            <a:r>
              <a:rPr sz="2400" b="1" spc="-5" dirty="0">
                <a:latin typeface="Calibri"/>
                <a:cs typeface="Calibri"/>
              </a:rPr>
              <a:t>mild</a:t>
            </a:r>
            <a:r>
              <a:rPr sz="2400" b="1" dirty="0">
                <a:latin typeface="Calibri"/>
                <a:cs typeface="Calibri"/>
              </a:rPr>
              <a:t> </a:t>
            </a:r>
            <a:r>
              <a:rPr sz="2400" b="1" spc="-15" dirty="0">
                <a:latin typeface="Calibri"/>
                <a:cs typeface="Calibri"/>
              </a:rPr>
              <a:t>to</a:t>
            </a:r>
            <a:r>
              <a:rPr sz="2400" b="1" spc="-5" dirty="0">
                <a:latin typeface="Calibri"/>
                <a:cs typeface="Calibri"/>
              </a:rPr>
              <a:t> </a:t>
            </a:r>
            <a:r>
              <a:rPr sz="2400" b="1" spc="-10" dirty="0">
                <a:latin typeface="Calibri"/>
                <a:cs typeface="Calibri"/>
              </a:rPr>
              <a:t>severe</a:t>
            </a:r>
            <a:r>
              <a:rPr sz="2400" b="1" dirty="0">
                <a:latin typeface="Calibri"/>
                <a:cs typeface="Calibri"/>
              </a:rPr>
              <a:t> and </a:t>
            </a:r>
            <a:r>
              <a:rPr sz="2400" b="1" spc="5" dirty="0">
                <a:latin typeface="Calibri"/>
                <a:cs typeface="Calibri"/>
              </a:rPr>
              <a:t> </a:t>
            </a:r>
            <a:r>
              <a:rPr sz="2400" b="1" dirty="0">
                <a:latin typeface="Calibri"/>
                <a:cs typeface="Calibri"/>
              </a:rPr>
              <a:t>include</a:t>
            </a:r>
            <a:r>
              <a:rPr sz="2400" b="1" spc="-15" dirty="0">
                <a:latin typeface="Calibri"/>
                <a:cs typeface="Calibri"/>
              </a:rPr>
              <a:t> </a:t>
            </a:r>
            <a:r>
              <a:rPr sz="2400" b="1" spc="-5" dirty="0">
                <a:solidFill>
                  <a:srgbClr val="001F5F"/>
                </a:solidFill>
                <a:latin typeface="Calibri"/>
                <a:cs typeface="Calibri"/>
              </a:rPr>
              <a:t>preeclampsia, </a:t>
            </a:r>
            <a:r>
              <a:rPr sz="2400" b="1" spc="-15" dirty="0">
                <a:solidFill>
                  <a:srgbClr val="001F5F"/>
                </a:solidFill>
                <a:latin typeface="Calibri"/>
                <a:cs typeface="Calibri"/>
              </a:rPr>
              <a:t>preterm</a:t>
            </a:r>
            <a:r>
              <a:rPr sz="2400" b="1" spc="-10" dirty="0">
                <a:solidFill>
                  <a:srgbClr val="001F5F"/>
                </a:solidFill>
                <a:latin typeface="Calibri"/>
                <a:cs typeface="Calibri"/>
              </a:rPr>
              <a:t> </a:t>
            </a:r>
            <a:r>
              <a:rPr sz="2400" b="1" spc="-30" dirty="0">
                <a:solidFill>
                  <a:srgbClr val="001F5F"/>
                </a:solidFill>
                <a:latin typeface="Calibri"/>
                <a:cs typeface="Calibri"/>
              </a:rPr>
              <a:t>labor,</a:t>
            </a:r>
            <a:r>
              <a:rPr sz="2400" b="1" spc="5" dirty="0">
                <a:solidFill>
                  <a:srgbClr val="001F5F"/>
                </a:solidFill>
                <a:latin typeface="Calibri"/>
                <a:cs typeface="Calibri"/>
              </a:rPr>
              <a:t> </a:t>
            </a:r>
            <a:r>
              <a:rPr sz="2400" b="1" dirty="0">
                <a:solidFill>
                  <a:srgbClr val="001F5F"/>
                </a:solidFill>
                <a:latin typeface="Calibri"/>
                <a:cs typeface="Calibri"/>
              </a:rPr>
              <a:t>bleeding,</a:t>
            </a:r>
            <a:r>
              <a:rPr sz="2400" b="1" spc="5" dirty="0">
                <a:solidFill>
                  <a:srgbClr val="001F5F"/>
                </a:solidFill>
                <a:latin typeface="Calibri"/>
                <a:cs typeface="Calibri"/>
              </a:rPr>
              <a:t> </a:t>
            </a:r>
            <a:r>
              <a:rPr sz="2400" b="1" spc="-10" dirty="0">
                <a:solidFill>
                  <a:srgbClr val="001F5F"/>
                </a:solidFill>
                <a:latin typeface="Calibri"/>
                <a:cs typeface="Calibri"/>
              </a:rPr>
              <a:t>placental</a:t>
            </a:r>
            <a:r>
              <a:rPr sz="2400" b="1" spc="5" dirty="0">
                <a:solidFill>
                  <a:srgbClr val="001F5F"/>
                </a:solidFill>
                <a:latin typeface="Calibri"/>
                <a:cs typeface="Calibri"/>
              </a:rPr>
              <a:t> </a:t>
            </a:r>
            <a:r>
              <a:rPr sz="2400" b="1" spc="-5" dirty="0">
                <a:solidFill>
                  <a:srgbClr val="001F5F"/>
                </a:solidFill>
                <a:latin typeface="Calibri"/>
                <a:cs typeface="Calibri"/>
              </a:rPr>
              <a:t>abruption,</a:t>
            </a:r>
            <a:r>
              <a:rPr sz="2400" b="1" spc="15" dirty="0">
                <a:solidFill>
                  <a:srgbClr val="001F5F"/>
                </a:solidFill>
                <a:latin typeface="Calibri"/>
                <a:cs typeface="Calibri"/>
              </a:rPr>
              <a:t> </a:t>
            </a:r>
            <a:r>
              <a:rPr sz="2400" b="1" dirty="0">
                <a:solidFill>
                  <a:srgbClr val="001F5F"/>
                </a:solidFill>
                <a:latin typeface="Calibri"/>
                <a:cs typeface="Calibri"/>
              </a:rPr>
              <a:t>poor</a:t>
            </a:r>
            <a:r>
              <a:rPr sz="2400" b="1" spc="-15" dirty="0">
                <a:solidFill>
                  <a:srgbClr val="001F5F"/>
                </a:solidFill>
                <a:latin typeface="Calibri"/>
                <a:cs typeface="Calibri"/>
              </a:rPr>
              <a:t> </a:t>
            </a:r>
            <a:r>
              <a:rPr sz="2400" b="1" spc="-20" dirty="0">
                <a:solidFill>
                  <a:srgbClr val="001F5F"/>
                </a:solidFill>
                <a:latin typeface="Calibri"/>
                <a:cs typeface="Calibri"/>
              </a:rPr>
              <a:t>fetal</a:t>
            </a:r>
            <a:r>
              <a:rPr sz="2400" b="1" dirty="0">
                <a:solidFill>
                  <a:srgbClr val="001F5F"/>
                </a:solidFill>
                <a:latin typeface="Calibri"/>
                <a:cs typeface="Calibri"/>
              </a:rPr>
              <a:t> </a:t>
            </a:r>
            <a:r>
              <a:rPr sz="2400" b="1" spc="-5" dirty="0">
                <a:solidFill>
                  <a:srgbClr val="001F5F"/>
                </a:solidFill>
                <a:latin typeface="Calibri"/>
                <a:cs typeface="Calibri"/>
              </a:rPr>
              <a:t>growth, </a:t>
            </a:r>
            <a:r>
              <a:rPr sz="2400" b="1" spc="-525" dirty="0">
                <a:solidFill>
                  <a:srgbClr val="001F5F"/>
                </a:solidFill>
                <a:latin typeface="Calibri"/>
                <a:cs typeface="Calibri"/>
              </a:rPr>
              <a:t> </a:t>
            </a:r>
            <a:r>
              <a:rPr sz="2400" b="1" spc="-20" dirty="0">
                <a:solidFill>
                  <a:srgbClr val="001F5F"/>
                </a:solidFill>
                <a:latin typeface="Calibri"/>
                <a:cs typeface="Calibri"/>
              </a:rPr>
              <a:t>prematurity,</a:t>
            </a:r>
            <a:r>
              <a:rPr sz="2400" b="1" spc="10" dirty="0">
                <a:solidFill>
                  <a:srgbClr val="001F5F"/>
                </a:solidFill>
                <a:latin typeface="Calibri"/>
                <a:cs typeface="Calibri"/>
              </a:rPr>
              <a:t> </a:t>
            </a:r>
            <a:r>
              <a:rPr sz="2400" b="1" spc="-20" dirty="0">
                <a:solidFill>
                  <a:srgbClr val="001F5F"/>
                </a:solidFill>
                <a:latin typeface="Calibri"/>
                <a:cs typeface="Calibri"/>
              </a:rPr>
              <a:t>fetal</a:t>
            </a:r>
            <a:r>
              <a:rPr sz="2400" b="1" dirty="0">
                <a:solidFill>
                  <a:srgbClr val="001F5F"/>
                </a:solidFill>
                <a:latin typeface="Calibri"/>
                <a:cs typeface="Calibri"/>
              </a:rPr>
              <a:t> </a:t>
            </a:r>
            <a:r>
              <a:rPr sz="2400" b="1" spc="-5" dirty="0">
                <a:solidFill>
                  <a:srgbClr val="001F5F"/>
                </a:solidFill>
                <a:latin typeface="Calibri"/>
                <a:cs typeface="Calibri"/>
              </a:rPr>
              <a:t>death,</a:t>
            </a:r>
            <a:r>
              <a:rPr sz="2400" b="1" spc="10" dirty="0">
                <a:solidFill>
                  <a:srgbClr val="001F5F"/>
                </a:solidFill>
                <a:latin typeface="Calibri"/>
                <a:cs typeface="Calibri"/>
              </a:rPr>
              <a:t> </a:t>
            </a:r>
            <a:r>
              <a:rPr sz="2400" b="1" dirty="0">
                <a:solidFill>
                  <a:srgbClr val="001F5F"/>
                </a:solidFill>
                <a:latin typeface="Calibri"/>
                <a:cs typeface="Calibri"/>
              </a:rPr>
              <a:t>and</a:t>
            </a:r>
            <a:r>
              <a:rPr sz="2400" b="1" spc="5" dirty="0">
                <a:solidFill>
                  <a:srgbClr val="001F5F"/>
                </a:solidFill>
                <a:latin typeface="Calibri"/>
                <a:cs typeface="Calibri"/>
              </a:rPr>
              <a:t> </a:t>
            </a:r>
            <a:r>
              <a:rPr sz="2400" b="1" spc="-10" dirty="0">
                <a:solidFill>
                  <a:srgbClr val="001F5F"/>
                </a:solidFill>
                <a:latin typeface="Calibri"/>
                <a:cs typeface="Calibri"/>
              </a:rPr>
              <a:t>maternal</a:t>
            </a:r>
            <a:r>
              <a:rPr sz="2400" b="1" spc="-15" dirty="0">
                <a:solidFill>
                  <a:srgbClr val="001F5F"/>
                </a:solidFill>
                <a:latin typeface="Calibri"/>
                <a:cs typeface="Calibri"/>
              </a:rPr>
              <a:t> </a:t>
            </a:r>
            <a:r>
              <a:rPr sz="2400" b="1" spc="-20" dirty="0">
                <a:solidFill>
                  <a:srgbClr val="001F5F"/>
                </a:solidFill>
                <a:latin typeface="Calibri"/>
                <a:cs typeface="Calibri"/>
              </a:rPr>
              <a:t>mortality.</a:t>
            </a:r>
            <a:endParaRPr sz="2400">
              <a:latin typeface="Calibri"/>
              <a:cs typeface="Calibri"/>
            </a:endParaRPr>
          </a:p>
          <a:p>
            <a:pPr marL="12700" marR="5080">
              <a:lnSpc>
                <a:spcPts val="2590"/>
              </a:lnSpc>
              <a:spcBef>
                <a:spcPts val="1050"/>
              </a:spcBef>
              <a:buSzPct val="95833"/>
              <a:buAutoNum type="arabicPlain"/>
              <a:tabLst>
                <a:tab pos="260985" algn="l"/>
              </a:tabLst>
            </a:pPr>
            <a:r>
              <a:rPr sz="2400" b="1" spc="-10" dirty="0">
                <a:solidFill>
                  <a:srgbClr val="FF0000"/>
                </a:solidFill>
                <a:latin typeface="Calibri"/>
                <a:cs typeface="Calibri"/>
              </a:rPr>
              <a:t>Maternal</a:t>
            </a:r>
            <a:r>
              <a:rPr sz="2400" b="1" dirty="0">
                <a:solidFill>
                  <a:srgbClr val="FF0000"/>
                </a:solidFill>
                <a:latin typeface="Calibri"/>
                <a:cs typeface="Calibri"/>
              </a:rPr>
              <a:t> </a:t>
            </a:r>
            <a:r>
              <a:rPr sz="2400" b="1" spc="-5" dirty="0">
                <a:solidFill>
                  <a:srgbClr val="FF0000"/>
                </a:solidFill>
                <a:latin typeface="Calibri"/>
                <a:cs typeface="Calibri"/>
              </a:rPr>
              <a:t>mortality</a:t>
            </a:r>
            <a:r>
              <a:rPr sz="2400" b="1" spc="10" dirty="0">
                <a:solidFill>
                  <a:srgbClr val="FF0000"/>
                </a:solidFill>
                <a:latin typeface="Calibri"/>
                <a:cs typeface="Calibri"/>
              </a:rPr>
              <a:t> </a:t>
            </a:r>
            <a:r>
              <a:rPr sz="2400" dirty="0">
                <a:latin typeface="Calibri"/>
                <a:cs typeface="Calibri"/>
              </a:rPr>
              <a:t>—</a:t>
            </a:r>
            <a:r>
              <a:rPr sz="2400" spc="-5" dirty="0">
                <a:latin typeface="Calibri"/>
                <a:cs typeface="Calibri"/>
              </a:rPr>
              <a:t> </a:t>
            </a:r>
            <a:r>
              <a:rPr sz="2400" spc="-15" dirty="0">
                <a:latin typeface="Calibri"/>
                <a:cs typeface="Calibri"/>
              </a:rPr>
              <a:t>Several </a:t>
            </a:r>
            <a:r>
              <a:rPr sz="2400" spc="-5" dirty="0">
                <a:latin typeface="Calibri"/>
                <a:cs typeface="Calibri"/>
              </a:rPr>
              <a:t>studies</a:t>
            </a:r>
            <a:r>
              <a:rPr sz="2400" dirty="0">
                <a:latin typeface="Calibri"/>
                <a:cs typeface="Calibri"/>
              </a:rPr>
              <a:t> </a:t>
            </a:r>
            <a:r>
              <a:rPr sz="2400" spc="-20" dirty="0">
                <a:latin typeface="Calibri"/>
                <a:cs typeface="Calibri"/>
              </a:rPr>
              <a:t>have</a:t>
            </a:r>
            <a:r>
              <a:rPr sz="2400" dirty="0">
                <a:latin typeface="Calibri"/>
                <a:cs typeface="Calibri"/>
              </a:rPr>
              <a:t> </a:t>
            </a:r>
            <a:r>
              <a:rPr sz="2400" spc="-15" dirty="0">
                <a:latin typeface="Calibri"/>
                <a:cs typeface="Calibri"/>
              </a:rPr>
              <a:t>found</a:t>
            </a:r>
            <a:r>
              <a:rPr sz="2400" spc="-5" dirty="0">
                <a:latin typeface="Calibri"/>
                <a:cs typeface="Calibri"/>
              </a:rPr>
              <a:t> that</a:t>
            </a:r>
            <a:r>
              <a:rPr sz="2400" spc="-15" dirty="0">
                <a:latin typeface="Calibri"/>
                <a:cs typeface="Calibri"/>
              </a:rPr>
              <a:t> </a:t>
            </a:r>
            <a:r>
              <a:rPr sz="2400" spc="-5" dirty="0">
                <a:latin typeface="Calibri"/>
                <a:cs typeface="Calibri"/>
              </a:rPr>
              <a:t>mortality</a:t>
            </a:r>
            <a:r>
              <a:rPr sz="2400" spc="-35" dirty="0">
                <a:latin typeface="Calibri"/>
                <a:cs typeface="Calibri"/>
              </a:rPr>
              <a:t> </a:t>
            </a:r>
            <a:r>
              <a:rPr sz="2400" spc="-20" dirty="0">
                <a:latin typeface="Calibri"/>
                <a:cs typeface="Calibri"/>
              </a:rPr>
              <a:t>rates </a:t>
            </a:r>
            <a:r>
              <a:rPr sz="2400" spc="-5" dirty="0">
                <a:latin typeface="Calibri"/>
                <a:cs typeface="Calibri"/>
              </a:rPr>
              <a:t>during </a:t>
            </a:r>
            <a:r>
              <a:rPr sz="2400" dirty="0">
                <a:latin typeface="Calibri"/>
                <a:cs typeface="Calibri"/>
              </a:rPr>
              <a:t> </a:t>
            </a:r>
            <a:r>
              <a:rPr sz="2400" spc="-5" dirty="0">
                <a:latin typeface="Calibri"/>
                <a:cs typeface="Calibri"/>
              </a:rPr>
              <a:t>pregnancy </a:t>
            </a:r>
            <a:r>
              <a:rPr sz="2400" spc="-10" dirty="0">
                <a:latin typeface="Calibri"/>
                <a:cs typeface="Calibri"/>
              </a:rPr>
              <a:t>are</a:t>
            </a:r>
            <a:r>
              <a:rPr sz="2400" spc="10" dirty="0">
                <a:latin typeface="Calibri"/>
                <a:cs typeface="Calibri"/>
              </a:rPr>
              <a:t> </a:t>
            </a:r>
            <a:r>
              <a:rPr sz="2400" spc="-15" dirty="0">
                <a:latin typeface="Calibri"/>
                <a:cs typeface="Calibri"/>
              </a:rPr>
              <a:t>approximately</a:t>
            </a:r>
            <a:r>
              <a:rPr sz="2400" spc="-60" dirty="0">
                <a:latin typeface="Calibri"/>
                <a:cs typeface="Calibri"/>
              </a:rPr>
              <a:t> </a:t>
            </a:r>
            <a:r>
              <a:rPr sz="2400" spc="-15" dirty="0">
                <a:latin typeface="Calibri"/>
                <a:cs typeface="Calibri"/>
              </a:rPr>
              <a:t>10-fold</a:t>
            </a:r>
            <a:r>
              <a:rPr sz="2400" spc="5" dirty="0">
                <a:latin typeface="Calibri"/>
                <a:cs typeface="Calibri"/>
              </a:rPr>
              <a:t> </a:t>
            </a:r>
            <a:r>
              <a:rPr sz="2400" spc="-5" dirty="0">
                <a:latin typeface="Calibri"/>
                <a:cs typeface="Calibri"/>
              </a:rPr>
              <a:t>higher</a:t>
            </a:r>
            <a:r>
              <a:rPr sz="2400" spc="5" dirty="0">
                <a:latin typeface="Calibri"/>
                <a:cs typeface="Calibri"/>
              </a:rPr>
              <a:t> </a:t>
            </a:r>
            <a:r>
              <a:rPr sz="2400" dirty="0">
                <a:latin typeface="Calibri"/>
                <a:cs typeface="Calibri"/>
              </a:rPr>
              <a:t>in</a:t>
            </a:r>
            <a:r>
              <a:rPr sz="2400" spc="-5" dirty="0">
                <a:latin typeface="Calibri"/>
                <a:cs typeface="Calibri"/>
              </a:rPr>
              <a:t> </a:t>
            </a:r>
            <a:r>
              <a:rPr sz="2400" spc="-10" dirty="0">
                <a:latin typeface="Calibri"/>
                <a:cs typeface="Calibri"/>
              </a:rPr>
              <a:t>pregnant</a:t>
            </a:r>
            <a:r>
              <a:rPr sz="2400" spc="10" dirty="0">
                <a:latin typeface="Calibri"/>
                <a:cs typeface="Calibri"/>
              </a:rPr>
              <a:t> </a:t>
            </a:r>
            <a:r>
              <a:rPr sz="2400" spc="-10" dirty="0">
                <a:latin typeface="Calibri"/>
                <a:cs typeface="Calibri"/>
              </a:rPr>
              <a:t>women</a:t>
            </a:r>
            <a:r>
              <a:rPr sz="2400" spc="-15" dirty="0">
                <a:latin typeface="Calibri"/>
                <a:cs typeface="Calibri"/>
              </a:rPr>
              <a:t> </a:t>
            </a:r>
            <a:r>
              <a:rPr sz="2400" dirty="0">
                <a:latin typeface="Calibri"/>
                <a:cs typeface="Calibri"/>
              </a:rPr>
              <a:t>with</a:t>
            </a:r>
            <a:r>
              <a:rPr sz="2400" spc="-15" dirty="0">
                <a:latin typeface="Calibri"/>
                <a:cs typeface="Calibri"/>
              </a:rPr>
              <a:t> </a:t>
            </a:r>
            <a:r>
              <a:rPr sz="2400" spc="-10" dirty="0">
                <a:latin typeface="Calibri"/>
                <a:cs typeface="Calibri"/>
              </a:rPr>
              <a:t>epilepsy</a:t>
            </a:r>
            <a:r>
              <a:rPr sz="2400" spc="10" dirty="0">
                <a:latin typeface="Calibri"/>
                <a:cs typeface="Calibri"/>
              </a:rPr>
              <a:t> </a:t>
            </a:r>
            <a:r>
              <a:rPr sz="2400" spc="-10" dirty="0">
                <a:latin typeface="Calibri"/>
                <a:cs typeface="Calibri"/>
              </a:rPr>
              <a:t>compared </a:t>
            </a:r>
            <a:r>
              <a:rPr sz="2400" spc="-525" dirty="0">
                <a:latin typeface="Calibri"/>
                <a:cs typeface="Calibri"/>
              </a:rPr>
              <a:t> </a:t>
            </a:r>
            <a:r>
              <a:rPr sz="2400" dirty="0">
                <a:latin typeface="Calibri"/>
                <a:cs typeface="Calibri"/>
              </a:rPr>
              <a:t>with</a:t>
            </a:r>
            <a:r>
              <a:rPr sz="2400" spc="-15" dirty="0">
                <a:latin typeface="Calibri"/>
                <a:cs typeface="Calibri"/>
              </a:rPr>
              <a:t> </a:t>
            </a:r>
            <a:r>
              <a:rPr sz="2400" dirty="0">
                <a:latin typeface="Calibri"/>
                <a:cs typeface="Calibri"/>
              </a:rPr>
              <a:t>the</a:t>
            </a:r>
            <a:r>
              <a:rPr sz="2400" spc="5" dirty="0">
                <a:latin typeface="Calibri"/>
                <a:cs typeface="Calibri"/>
              </a:rPr>
              <a:t> </a:t>
            </a:r>
            <a:r>
              <a:rPr sz="2400" spc="-10" dirty="0">
                <a:latin typeface="Calibri"/>
                <a:cs typeface="Calibri"/>
              </a:rPr>
              <a:t>general </a:t>
            </a:r>
            <a:r>
              <a:rPr sz="2400" spc="-5" dirty="0">
                <a:latin typeface="Calibri"/>
                <a:cs typeface="Calibri"/>
              </a:rPr>
              <a:t>population</a:t>
            </a:r>
            <a:r>
              <a:rPr sz="2400" spc="5" dirty="0">
                <a:latin typeface="Calibri"/>
                <a:cs typeface="Calibri"/>
              </a:rPr>
              <a:t> </a:t>
            </a:r>
            <a:r>
              <a:rPr sz="2400" spc="-5" dirty="0">
                <a:latin typeface="Calibri"/>
                <a:cs typeface="Calibri"/>
              </a:rPr>
              <a:t>of </a:t>
            </a:r>
            <a:r>
              <a:rPr sz="2400" spc="-10" dirty="0">
                <a:latin typeface="Calibri"/>
                <a:cs typeface="Calibri"/>
              </a:rPr>
              <a:t>pregnant</a:t>
            </a:r>
            <a:r>
              <a:rPr sz="2400" dirty="0">
                <a:latin typeface="Calibri"/>
                <a:cs typeface="Calibri"/>
              </a:rPr>
              <a:t> </a:t>
            </a:r>
            <a:r>
              <a:rPr sz="2400" spc="-10" dirty="0">
                <a:latin typeface="Calibri"/>
                <a:cs typeface="Calibri"/>
              </a:rPr>
              <a:t>women.</a:t>
            </a:r>
            <a:endParaRPr sz="2400">
              <a:latin typeface="Calibri"/>
              <a:cs typeface="Calibri"/>
            </a:endParaRPr>
          </a:p>
          <a:p>
            <a:pPr marL="12700" marR="19050">
              <a:lnSpc>
                <a:spcPts val="2590"/>
              </a:lnSpc>
              <a:spcBef>
                <a:spcPts val="1005"/>
              </a:spcBef>
              <a:buSzPct val="95833"/>
              <a:buAutoNum type="arabicPlain"/>
              <a:tabLst>
                <a:tab pos="260985" algn="l"/>
              </a:tabLst>
            </a:pPr>
            <a:r>
              <a:rPr sz="2400" b="1" spc="-15" dirty="0">
                <a:solidFill>
                  <a:srgbClr val="FF0000"/>
                </a:solidFill>
                <a:latin typeface="Calibri"/>
                <a:cs typeface="Calibri"/>
              </a:rPr>
              <a:t>Fetal</a:t>
            </a:r>
            <a:r>
              <a:rPr sz="2400" b="1" dirty="0">
                <a:solidFill>
                  <a:srgbClr val="FF0000"/>
                </a:solidFill>
                <a:latin typeface="Calibri"/>
                <a:cs typeface="Calibri"/>
              </a:rPr>
              <a:t> </a:t>
            </a:r>
            <a:r>
              <a:rPr sz="2400" b="1" spc="-10" dirty="0">
                <a:solidFill>
                  <a:srgbClr val="FF0000"/>
                </a:solidFill>
                <a:latin typeface="Calibri"/>
                <a:cs typeface="Calibri"/>
              </a:rPr>
              <a:t>death</a:t>
            </a:r>
            <a:r>
              <a:rPr sz="2400" b="1" spc="10" dirty="0">
                <a:solidFill>
                  <a:srgbClr val="FF0000"/>
                </a:solidFill>
                <a:latin typeface="Calibri"/>
                <a:cs typeface="Calibri"/>
              </a:rPr>
              <a:t> </a:t>
            </a:r>
            <a:r>
              <a:rPr sz="2400" b="1" dirty="0">
                <a:solidFill>
                  <a:srgbClr val="FF0000"/>
                </a:solidFill>
                <a:latin typeface="Calibri"/>
                <a:cs typeface="Calibri"/>
              </a:rPr>
              <a:t>or</a:t>
            </a:r>
            <a:r>
              <a:rPr sz="2400" b="1" spc="-10" dirty="0">
                <a:solidFill>
                  <a:srgbClr val="FF0000"/>
                </a:solidFill>
                <a:latin typeface="Calibri"/>
                <a:cs typeface="Calibri"/>
              </a:rPr>
              <a:t> stillbirth</a:t>
            </a:r>
            <a:r>
              <a:rPr sz="2400" b="1" dirty="0">
                <a:solidFill>
                  <a:srgbClr val="FF0000"/>
                </a:solidFill>
                <a:latin typeface="Calibri"/>
                <a:cs typeface="Calibri"/>
              </a:rPr>
              <a:t> </a:t>
            </a:r>
            <a:r>
              <a:rPr sz="2400" dirty="0">
                <a:latin typeface="Calibri"/>
                <a:cs typeface="Calibri"/>
              </a:rPr>
              <a:t>—</a:t>
            </a:r>
            <a:r>
              <a:rPr sz="2400" spc="-5" dirty="0">
                <a:latin typeface="Calibri"/>
                <a:cs typeface="Calibri"/>
              </a:rPr>
              <a:t> </a:t>
            </a:r>
            <a:r>
              <a:rPr sz="2400" spc="-10" dirty="0">
                <a:latin typeface="Calibri"/>
                <a:cs typeface="Calibri"/>
              </a:rPr>
              <a:t>There</a:t>
            </a:r>
            <a:r>
              <a:rPr sz="2400" spc="10" dirty="0">
                <a:latin typeface="Calibri"/>
                <a:cs typeface="Calibri"/>
              </a:rPr>
              <a:t> </a:t>
            </a:r>
            <a:r>
              <a:rPr sz="2400" spc="-15" dirty="0">
                <a:latin typeface="Calibri"/>
                <a:cs typeface="Calibri"/>
              </a:rPr>
              <a:t>may</a:t>
            </a:r>
            <a:r>
              <a:rPr sz="2400" spc="-10" dirty="0">
                <a:latin typeface="Calibri"/>
                <a:cs typeface="Calibri"/>
              </a:rPr>
              <a:t> </a:t>
            </a:r>
            <a:r>
              <a:rPr sz="2400" spc="-5" dirty="0">
                <a:latin typeface="Calibri"/>
                <a:cs typeface="Calibri"/>
              </a:rPr>
              <a:t>be </a:t>
            </a:r>
            <a:r>
              <a:rPr sz="2400" dirty="0">
                <a:latin typeface="Calibri"/>
                <a:cs typeface="Calibri"/>
              </a:rPr>
              <a:t>a </a:t>
            </a:r>
            <a:r>
              <a:rPr sz="2400" spc="-5" dirty="0">
                <a:latin typeface="Calibri"/>
                <a:cs typeface="Calibri"/>
              </a:rPr>
              <a:t>modest</a:t>
            </a:r>
            <a:r>
              <a:rPr sz="2400" spc="-15" dirty="0">
                <a:latin typeface="Calibri"/>
                <a:cs typeface="Calibri"/>
              </a:rPr>
              <a:t> </a:t>
            </a:r>
            <a:r>
              <a:rPr sz="2400" spc="-5" dirty="0">
                <a:latin typeface="Calibri"/>
                <a:cs typeface="Calibri"/>
              </a:rPr>
              <a:t>increase</a:t>
            </a:r>
            <a:r>
              <a:rPr sz="2400" spc="-15" dirty="0">
                <a:latin typeface="Calibri"/>
                <a:cs typeface="Calibri"/>
              </a:rPr>
              <a:t> </a:t>
            </a:r>
            <a:r>
              <a:rPr sz="2400" dirty="0">
                <a:latin typeface="Calibri"/>
                <a:cs typeface="Calibri"/>
              </a:rPr>
              <a:t>in the risk</a:t>
            </a:r>
            <a:r>
              <a:rPr sz="2400" spc="-15" dirty="0">
                <a:latin typeface="Calibri"/>
                <a:cs typeface="Calibri"/>
              </a:rPr>
              <a:t> </a:t>
            </a:r>
            <a:r>
              <a:rPr sz="2400" spc="-5" dirty="0">
                <a:latin typeface="Calibri"/>
                <a:cs typeface="Calibri"/>
              </a:rPr>
              <a:t>of </a:t>
            </a:r>
            <a:r>
              <a:rPr sz="2400" spc="-20" dirty="0">
                <a:latin typeface="Calibri"/>
                <a:cs typeface="Calibri"/>
              </a:rPr>
              <a:t>fetal</a:t>
            </a:r>
            <a:r>
              <a:rPr sz="2400" spc="-15" dirty="0">
                <a:latin typeface="Calibri"/>
                <a:cs typeface="Calibri"/>
              </a:rPr>
              <a:t> </a:t>
            </a:r>
            <a:r>
              <a:rPr sz="2400" spc="-10" dirty="0">
                <a:latin typeface="Calibri"/>
                <a:cs typeface="Calibri"/>
              </a:rPr>
              <a:t>death</a:t>
            </a:r>
            <a:r>
              <a:rPr sz="2400" spc="-15" dirty="0">
                <a:latin typeface="Calibri"/>
                <a:cs typeface="Calibri"/>
              </a:rPr>
              <a:t> </a:t>
            </a:r>
            <a:r>
              <a:rPr sz="2400" spc="-5" dirty="0">
                <a:latin typeface="Calibri"/>
                <a:cs typeface="Calibri"/>
              </a:rPr>
              <a:t>or </a:t>
            </a:r>
            <a:r>
              <a:rPr sz="2400" spc="-525" dirty="0">
                <a:latin typeface="Calibri"/>
                <a:cs typeface="Calibri"/>
              </a:rPr>
              <a:t> </a:t>
            </a:r>
            <a:r>
              <a:rPr sz="2400" spc="-5" dirty="0">
                <a:latin typeface="Calibri"/>
                <a:cs typeface="Calibri"/>
              </a:rPr>
              <a:t>stillbirth among</a:t>
            </a:r>
            <a:r>
              <a:rPr sz="2400" spc="-15" dirty="0">
                <a:latin typeface="Calibri"/>
                <a:cs typeface="Calibri"/>
              </a:rPr>
              <a:t> </a:t>
            </a:r>
            <a:r>
              <a:rPr sz="2400" spc="-10" dirty="0">
                <a:latin typeface="Calibri"/>
                <a:cs typeface="Calibri"/>
              </a:rPr>
              <a:t>offspring</a:t>
            </a:r>
            <a:r>
              <a:rPr sz="2400" spc="15" dirty="0">
                <a:latin typeface="Calibri"/>
                <a:cs typeface="Calibri"/>
              </a:rPr>
              <a:t> </a:t>
            </a:r>
            <a:r>
              <a:rPr sz="2400" spc="-5" dirty="0">
                <a:latin typeface="Calibri"/>
                <a:cs typeface="Calibri"/>
              </a:rPr>
              <a:t>of</a:t>
            </a:r>
            <a:r>
              <a:rPr sz="2400" dirty="0">
                <a:latin typeface="Calibri"/>
                <a:cs typeface="Calibri"/>
              </a:rPr>
              <a:t> individuals</a:t>
            </a:r>
            <a:r>
              <a:rPr sz="2400" spc="10" dirty="0">
                <a:latin typeface="Calibri"/>
                <a:cs typeface="Calibri"/>
              </a:rPr>
              <a:t> </a:t>
            </a:r>
            <a:r>
              <a:rPr sz="2400" dirty="0">
                <a:latin typeface="Calibri"/>
                <a:cs typeface="Calibri"/>
              </a:rPr>
              <a:t>with </a:t>
            </a:r>
            <a:r>
              <a:rPr sz="2400" spc="-25" dirty="0">
                <a:latin typeface="Calibri"/>
                <a:cs typeface="Calibri"/>
              </a:rPr>
              <a:t>epilepsy,</a:t>
            </a:r>
            <a:r>
              <a:rPr sz="2400" spc="5" dirty="0">
                <a:latin typeface="Calibri"/>
                <a:cs typeface="Calibri"/>
              </a:rPr>
              <a:t> </a:t>
            </a:r>
            <a:r>
              <a:rPr sz="2400" spc="-5" dirty="0">
                <a:latin typeface="Calibri"/>
                <a:cs typeface="Calibri"/>
              </a:rPr>
              <a:t>although</a:t>
            </a:r>
            <a:r>
              <a:rPr sz="2400" dirty="0">
                <a:latin typeface="Calibri"/>
                <a:cs typeface="Calibri"/>
              </a:rPr>
              <a:t> </a:t>
            </a:r>
            <a:r>
              <a:rPr sz="2400" spc="-5" dirty="0">
                <a:latin typeface="Calibri"/>
                <a:cs typeface="Calibri"/>
              </a:rPr>
              <a:t>studies</a:t>
            </a:r>
            <a:r>
              <a:rPr sz="2400" spc="-15" dirty="0">
                <a:latin typeface="Calibri"/>
                <a:cs typeface="Calibri"/>
              </a:rPr>
              <a:t> </a:t>
            </a:r>
            <a:r>
              <a:rPr sz="2400" spc="-10" dirty="0">
                <a:latin typeface="Calibri"/>
                <a:cs typeface="Calibri"/>
              </a:rPr>
              <a:t>are</a:t>
            </a:r>
            <a:r>
              <a:rPr sz="2400" spc="5" dirty="0">
                <a:latin typeface="Calibri"/>
                <a:cs typeface="Calibri"/>
              </a:rPr>
              <a:t> </a:t>
            </a:r>
            <a:r>
              <a:rPr sz="2400" spc="-5" dirty="0">
                <a:latin typeface="Calibri"/>
                <a:cs typeface="Calibri"/>
              </a:rPr>
              <a:t>not</a:t>
            </a:r>
            <a:r>
              <a:rPr sz="2400" spc="5" dirty="0">
                <a:latin typeface="Calibri"/>
                <a:cs typeface="Calibri"/>
              </a:rPr>
              <a:t> </a:t>
            </a:r>
            <a:r>
              <a:rPr sz="2400" spc="-10" dirty="0">
                <a:latin typeface="Calibri"/>
                <a:cs typeface="Calibri"/>
              </a:rPr>
              <a:t>entirely </a:t>
            </a:r>
            <a:r>
              <a:rPr sz="2400" spc="-5" dirty="0">
                <a:latin typeface="Calibri"/>
                <a:cs typeface="Calibri"/>
              </a:rPr>
              <a:t> </a:t>
            </a:r>
            <a:r>
              <a:rPr sz="2400" spc="-10" dirty="0">
                <a:latin typeface="Calibri"/>
                <a:cs typeface="Calibri"/>
              </a:rPr>
              <a:t>consistent.</a:t>
            </a:r>
            <a:endParaRPr sz="2400">
              <a:latin typeface="Calibri"/>
              <a:cs typeface="Calibri"/>
            </a:endParaRPr>
          </a:p>
          <a:p>
            <a:pPr marL="275590" indent="-263525">
              <a:lnSpc>
                <a:spcPct val="100000"/>
              </a:lnSpc>
              <a:spcBef>
                <a:spcPts val="700"/>
              </a:spcBef>
              <a:buSzPct val="95833"/>
              <a:buFont typeface="Arial"/>
              <a:buAutoNum type="arabicPlain"/>
              <a:tabLst>
                <a:tab pos="276225" algn="l"/>
              </a:tabLst>
            </a:pPr>
            <a:r>
              <a:rPr sz="2400" b="1" spc="-15" dirty="0">
                <a:solidFill>
                  <a:srgbClr val="FF0000"/>
                </a:solidFill>
                <a:latin typeface="Calibri"/>
                <a:cs typeface="Calibri"/>
              </a:rPr>
              <a:t>Preterm</a:t>
            </a:r>
            <a:r>
              <a:rPr sz="2400" b="1" spc="5" dirty="0">
                <a:solidFill>
                  <a:srgbClr val="FF0000"/>
                </a:solidFill>
                <a:latin typeface="Calibri"/>
                <a:cs typeface="Calibri"/>
              </a:rPr>
              <a:t> </a:t>
            </a:r>
            <a:r>
              <a:rPr sz="2400" b="1" spc="-5" dirty="0">
                <a:solidFill>
                  <a:srgbClr val="FF0000"/>
                </a:solidFill>
                <a:latin typeface="Calibri"/>
                <a:cs typeface="Calibri"/>
              </a:rPr>
              <a:t>birth</a:t>
            </a:r>
            <a:r>
              <a:rPr sz="2400" b="1" spc="5" dirty="0">
                <a:solidFill>
                  <a:srgbClr val="FF0000"/>
                </a:solidFill>
                <a:latin typeface="Calibri"/>
                <a:cs typeface="Calibri"/>
              </a:rPr>
              <a:t> </a:t>
            </a:r>
            <a:r>
              <a:rPr sz="2400" b="1" dirty="0">
                <a:latin typeface="Calibri"/>
                <a:cs typeface="Calibri"/>
              </a:rPr>
              <a:t>—</a:t>
            </a:r>
            <a:r>
              <a:rPr sz="2400" b="1" spc="-5" dirty="0">
                <a:latin typeface="Calibri"/>
                <a:cs typeface="Calibri"/>
              </a:rPr>
              <a:t> </a:t>
            </a:r>
            <a:r>
              <a:rPr sz="2400" dirty="0">
                <a:latin typeface="Calibri"/>
                <a:cs typeface="Calibri"/>
              </a:rPr>
              <a:t>ASM</a:t>
            </a:r>
            <a:r>
              <a:rPr sz="2400" spc="-10" dirty="0">
                <a:latin typeface="Calibri"/>
                <a:cs typeface="Calibri"/>
              </a:rPr>
              <a:t> exposure</a:t>
            </a:r>
            <a:r>
              <a:rPr sz="2400" dirty="0">
                <a:latin typeface="Calibri"/>
                <a:cs typeface="Calibri"/>
              </a:rPr>
              <a:t> is </a:t>
            </a:r>
            <a:r>
              <a:rPr sz="2400" spc="-10" dirty="0">
                <a:latin typeface="Calibri"/>
                <a:cs typeface="Calibri"/>
              </a:rPr>
              <a:t>associated </a:t>
            </a:r>
            <a:r>
              <a:rPr sz="2400" dirty="0">
                <a:latin typeface="Calibri"/>
                <a:cs typeface="Calibri"/>
              </a:rPr>
              <a:t>with</a:t>
            </a:r>
            <a:r>
              <a:rPr sz="2400" spc="-5" dirty="0">
                <a:latin typeface="Calibri"/>
                <a:cs typeface="Calibri"/>
              </a:rPr>
              <a:t> </a:t>
            </a:r>
            <a:r>
              <a:rPr sz="2400" dirty="0">
                <a:latin typeface="Calibri"/>
                <a:cs typeface="Calibri"/>
              </a:rPr>
              <a:t>an </a:t>
            </a:r>
            <a:r>
              <a:rPr sz="2400" spc="-5" dirty="0">
                <a:latin typeface="Calibri"/>
                <a:cs typeface="Calibri"/>
              </a:rPr>
              <a:t>increased</a:t>
            </a:r>
            <a:r>
              <a:rPr sz="2400" spc="-10" dirty="0">
                <a:latin typeface="Calibri"/>
                <a:cs typeface="Calibri"/>
              </a:rPr>
              <a:t> </a:t>
            </a:r>
            <a:r>
              <a:rPr sz="2400" dirty="0">
                <a:latin typeface="Calibri"/>
                <a:cs typeface="Calibri"/>
              </a:rPr>
              <a:t>risk</a:t>
            </a:r>
            <a:r>
              <a:rPr sz="2400" spc="-5" dirty="0">
                <a:latin typeface="Calibri"/>
                <a:cs typeface="Calibri"/>
              </a:rPr>
              <a:t> of</a:t>
            </a:r>
            <a:r>
              <a:rPr sz="2400" spc="5" dirty="0">
                <a:latin typeface="Calibri"/>
                <a:cs typeface="Calibri"/>
              </a:rPr>
              <a:t> </a:t>
            </a:r>
            <a:r>
              <a:rPr sz="2400" spc="-10" dirty="0">
                <a:latin typeface="Calibri"/>
                <a:cs typeface="Calibri"/>
              </a:rPr>
              <a:t>preterm </a:t>
            </a:r>
            <a:r>
              <a:rPr sz="2400" spc="-5" dirty="0">
                <a:latin typeface="Calibri"/>
                <a:cs typeface="Calibri"/>
              </a:rPr>
              <a:t>birth.</a:t>
            </a:r>
            <a:endParaRPr sz="2400">
              <a:latin typeface="Calibri"/>
              <a:cs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64591" y="490220"/>
            <a:ext cx="11365230" cy="1068070"/>
          </a:xfrm>
          <a:prstGeom prst="rect">
            <a:avLst/>
          </a:prstGeom>
        </p:spPr>
        <p:txBody>
          <a:bodyPr vert="horz" wrap="square" lIns="0" tIns="12700" rIns="0" bIns="0" rtlCol="0">
            <a:spAutoFit/>
          </a:bodyPr>
          <a:lstStyle/>
          <a:p>
            <a:pPr marL="12700">
              <a:lnSpc>
                <a:spcPts val="4105"/>
              </a:lnSpc>
              <a:spcBef>
                <a:spcPts val="100"/>
              </a:spcBef>
            </a:pPr>
            <a:r>
              <a:rPr sz="3600" b="1" spc="-5" dirty="0">
                <a:solidFill>
                  <a:srgbClr val="000000"/>
                </a:solidFill>
                <a:latin typeface="Calibri"/>
                <a:cs typeface="Calibri"/>
              </a:rPr>
              <a:t>1-</a:t>
            </a:r>
            <a:r>
              <a:rPr sz="3600" b="1" spc="-25" dirty="0">
                <a:solidFill>
                  <a:srgbClr val="000000"/>
                </a:solidFill>
                <a:latin typeface="Calibri"/>
                <a:cs typeface="Calibri"/>
              </a:rPr>
              <a:t> </a:t>
            </a:r>
            <a:r>
              <a:rPr sz="3600" b="1" spc="-5" dirty="0">
                <a:solidFill>
                  <a:srgbClr val="000000"/>
                </a:solidFill>
                <a:latin typeface="Calibri"/>
                <a:cs typeface="Calibri"/>
              </a:rPr>
              <a:t>Polymorphic</a:t>
            </a:r>
            <a:r>
              <a:rPr sz="3600" b="1" spc="-10" dirty="0">
                <a:solidFill>
                  <a:srgbClr val="000000"/>
                </a:solidFill>
                <a:latin typeface="Calibri"/>
                <a:cs typeface="Calibri"/>
              </a:rPr>
              <a:t> </a:t>
            </a:r>
            <a:r>
              <a:rPr sz="3600" b="1" spc="-5" dirty="0">
                <a:solidFill>
                  <a:srgbClr val="000000"/>
                </a:solidFill>
                <a:latin typeface="Calibri"/>
                <a:cs typeface="Calibri"/>
              </a:rPr>
              <a:t>eruption</a:t>
            </a:r>
            <a:r>
              <a:rPr sz="3600" b="1" spc="-10" dirty="0">
                <a:solidFill>
                  <a:srgbClr val="000000"/>
                </a:solidFill>
                <a:latin typeface="Calibri"/>
                <a:cs typeface="Calibri"/>
              </a:rPr>
              <a:t> </a:t>
            </a:r>
            <a:r>
              <a:rPr sz="3600" b="1" dirty="0">
                <a:solidFill>
                  <a:srgbClr val="000000"/>
                </a:solidFill>
                <a:latin typeface="Calibri"/>
                <a:cs typeface="Calibri"/>
              </a:rPr>
              <a:t>of</a:t>
            </a:r>
            <a:r>
              <a:rPr sz="3600" b="1" spc="-10" dirty="0">
                <a:solidFill>
                  <a:srgbClr val="000000"/>
                </a:solidFill>
                <a:latin typeface="Calibri"/>
                <a:cs typeface="Calibri"/>
              </a:rPr>
              <a:t> </a:t>
            </a:r>
            <a:r>
              <a:rPr sz="3600" b="1" spc="-30" dirty="0">
                <a:solidFill>
                  <a:srgbClr val="000000"/>
                </a:solidFill>
                <a:latin typeface="Calibri"/>
                <a:cs typeface="Calibri"/>
              </a:rPr>
              <a:t>pregnancy,</a:t>
            </a:r>
            <a:endParaRPr sz="3600">
              <a:latin typeface="Calibri"/>
              <a:cs typeface="Calibri"/>
            </a:endParaRPr>
          </a:p>
          <a:p>
            <a:pPr marL="12700">
              <a:lnSpc>
                <a:spcPts val="4105"/>
              </a:lnSpc>
            </a:pPr>
            <a:r>
              <a:rPr sz="3600" b="1" dirty="0">
                <a:solidFill>
                  <a:srgbClr val="000000"/>
                </a:solidFill>
                <a:latin typeface="Calibri"/>
                <a:cs typeface="Calibri"/>
              </a:rPr>
              <a:t>pruritic</a:t>
            </a:r>
            <a:r>
              <a:rPr sz="3600" b="1" spc="15" dirty="0">
                <a:solidFill>
                  <a:srgbClr val="000000"/>
                </a:solidFill>
                <a:latin typeface="Calibri"/>
                <a:cs typeface="Calibri"/>
              </a:rPr>
              <a:t> </a:t>
            </a:r>
            <a:r>
              <a:rPr sz="3600" b="1" spc="-5" dirty="0">
                <a:solidFill>
                  <a:srgbClr val="000000"/>
                </a:solidFill>
                <a:latin typeface="Calibri"/>
                <a:cs typeface="Calibri"/>
              </a:rPr>
              <a:t>urticarial</a:t>
            </a:r>
            <a:r>
              <a:rPr sz="3600" b="1" spc="5" dirty="0">
                <a:solidFill>
                  <a:srgbClr val="000000"/>
                </a:solidFill>
                <a:latin typeface="Calibri"/>
                <a:cs typeface="Calibri"/>
              </a:rPr>
              <a:t> </a:t>
            </a:r>
            <a:r>
              <a:rPr sz="3600" b="1" spc="-5" dirty="0">
                <a:solidFill>
                  <a:srgbClr val="000000"/>
                </a:solidFill>
                <a:latin typeface="Calibri"/>
                <a:cs typeface="Calibri"/>
              </a:rPr>
              <a:t>papules</a:t>
            </a:r>
            <a:r>
              <a:rPr sz="3600" b="1" spc="5" dirty="0">
                <a:solidFill>
                  <a:srgbClr val="000000"/>
                </a:solidFill>
                <a:latin typeface="Calibri"/>
                <a:cs typeface="Calibri"/>
              </a:rPr>
              <a:t> </a:t>
            </a:r>
            <a:r>
              <a:rPr sz="3600" b="1" dirty="0">
                <a:solidFill>
                  <a:srgbClr val="000000"/>
                </a:solidFill>
                <a:latin typeface="Calibri"/>
                <a:cs typeface="Calibri"/>
              </a:rPr>
              <a:t>and</a:t>
            </a:r>
            <a:r>
              <a:rPr sz="3600" b="1" spc="5" dirty="0">
                <a:solidFill>
                  <a:srgbClr val="000000"/>
                </a:solidFill>
                <a:latin typeface="Calibri"/>
                <a:cs typeface="Calibri"/>
              </a:rPr>
              <a:t> </a:t>
            </a:r>
            <a:r>
              <a:rPr sz="3600" b="1" dirty="0">
                <a:solidFill>
                  <a:srgbClr val="000000"/>
                </a:solidFill>
                <a:latin typeface="Calibri"/>
                <a:cs typeface="Calibri"/>
              </a:rPr>
              <a:t>plaques</a:t>
            </a:r>
            <a:r>
              <a:rPr sz="3600" b="1" spc="5" dirty="0">
                <a:solidFill>
                  <a:srgbClr val="000000"/>
                </a:solidFill>
                <a:latin typeface="Calibri"/>
                <a:cs typeface="Calibri"/>
              </a:rPr>
              <a:t> </a:t>
            </a:r>
            <a:r>
              <a:rPr sz="3600" b="1" dirty="0">
                <a:solidFill>
                  <a:srgbClr val="000000"/>
                </a:solidFill>
                <a:latin typeface="Calibri"/>
                <a:cs typeface="Calibri"/>
              </a:rPr>
              <a:t>of</a:t>
            </a:r>
            <a:r>
              <a:rPr sz="3600" b="1" spc="5" dirty="0">
                <a:solidFill>
                  <a:srgbClr val="000000"/>
                </a:solidFill>
                <a:latin typeface="Calibri"/>
                <a:cs typeface="Calibri"/>
              </a:rPr>
              <a:t> </a:t>
            </a:r>
            <a:r>
              <a:rPr sz="3600" b="1" spc="-10" dirty="0">
                <a:solidFill>
                  <a:srgbClr val="000000"/>
                </a:solidFill>
                <a:latin typeface="Calibri"/>
                <a:cs typeface="Calibri"/>
              </a:rPr>
              <a:t>pregnancy(PUPPP)</a:t>
            </a:r>
            <a:endParaRPr sz="3600">
              <a:latin typeface="Calibri"/>
              <a:cs typeface="Calibri"/>
            </a:endParaRPr>
          </a:p>
        </p:txBody>
      </p:sp>
      <p:sp>
        <p:nvSpPr>
          <p:cNvPr id="3" name="object 3"/>
          <p:cNvSpPr txBox="1"/>
          <p:nvPr/>
        </p:nvSpPr>
        <p:spPr>
          <a:xfrm>
            <a:off x="916939" y="1793493"/>
            <a:ext cx="9867900" cy="4290060"/>
          </a:xfrm>
          <a:prstGeom prst="rect">
            <a:avLst/>
          </a:prstGeom>
        </p:spPr>
        <p:txBody>
          <a:bodyPr vert="horz" wrap="square" lIns="0" tIns="54610" rIns="0" bIns="0" rtlCol="0">
            <a:spAutoFit/>
          </a:bodyPr>
          <a:lstStyle/>
          <a:p>
            <a:pPr marL="241300" marR="189865" indent="-229235">
              <a:lnSpc>
                <a:spcPct val="90000"/>
              </a:lnSpc>
              <a:spcBef>
                <a:spcPts val="430"/>
              </a:spcBef>
              <a:buFont typeface="Arial MT"/>
              <a:buChar char="•"/>
              <a:tabLst>
                <a:tab pos="241935" algn="l"/>
              </a:tabLst>
            </a:pPr>
            <a:r>
              <a:rPr sz="2800" spc="-20" dirty="0">
                <a:latin typeface="Calibri"/>
                <a:cs typeface="Calibri"/>
              </a:rPr>
              <a:t>It’s</a:t>
            </a:r>
            <a:r>
              <a:rPr sz="2800" spc="-5" dirty="0">
                <a:latin typeface="Calibri"/>
                <a:cs typeface="Calibri"/>
              </a:rPr>
              <a:t> a</a:t>
            </a:r>
            <a:r>
              <a:rPr sz="2800" spc="10" dirty="0">
                <a:latin typeface="Calibri"/>
                <a:cs typeface="Calibri"/>
              </a:rPr>
              <a:t> </a:t>
            </a:r>
            <a:r>
              <a:rPr sz="2800" spc="-10" dirty="0">
                <a:latin typeface="Calibri"/>
                <a:cs typeface="Calibri"/>
              </a:rPr>
              <a:t>benign,</a:t>
            </a:r>
            <a:r>
              <a:rPr sz="2800" spc="25" dirty="0">
                <a:latin typeface="Calibri"/>
                <a:cs typeface="Calibri"/>
              </a:rPr>
              <a:t> </a:t>
            </a:r>
            <a:r>
              <a:rPr sz="2800" spc="-15" dirty="0">
                <a:latin typeface="Calibri"/>
                <a:cs typeface="Calibri"/>
              </a:rPr>
              <a:t>inflammatory</a:t>
            </a:r>
            <a:r>
              <a:rPr sz="2800" spc="10" dirty="0">
                <a:latin typeface="Calibri"/>
                <a:cs typeface="Calibri"/>
              </a:rPr>
              <a:t> </a:t>
            </a:r>
            <a:r>
              <a:rPr sz="2800" spc="-10" dirty="0">
                <a:latin typeface="Calibri"/>
                <a:cs typeface="Calibri"/>
              </a:rPr>
              <a:t>condition</a:t>
            </a:r>
            <a:r>
              <a:rPr sz="2800" spc="30" dirty="0">
                <a:latin typeface="Calibri"/>
                <a:cs typeface="Calibri"/>
              </a:rPr>
              <a:t> </a:t>
            </a:r>
            <a:r>
              <a:rPr sz="2800" spc="-10" dirty="0">
                <a:latin typeface="Calibri"/>
                <a:cs typeface="Calibri"/>
              </a:rPr>
              <a:t>that</a:t>
            </a:r>
            <a:r>
              <a:rPr sz="2800" spc="15" dirty="0">
                <a:latin typeface="Calibri"/>
                <a:cs typeface="Calibri"/>
              </a:rPr>
              <a:t> </a:t>
            </a:r>
            <a:r>
              <a:rPr sz="2800" spc="-15" dirty="0">
                <a:latin typeface="Calibri"/>
                <a:cs typeface="Calibri"/>
              </a:rPr>
              <a:t>most</a:t>
            </a:r>
            <a:r>
              <a:rPr sz="2800" spc="15" dirty="0">
                <a:latin typeface="Calibri"/>
                <a:cs typeface="Calibri"/>
              </a:rPr>
              <a:t> </a:t>
            </a:r>
            <a:r>
              <a:rPr sz="2800" spc="-10" dirty="0">
                <a:latin typeface="Calibri"/>
                <a:cs typeface="Calibri"/>
              </a:rPr>
              <a:t>commonly</a:t>
            </a:r>
            <a:r>
              <a:rPr sz="2800" spc="30" dirty="0">
                <a:latin typeface="Calibri"/>
                <a:cs typeface="Calibri"/>
              </a:rPr>
              <a:t> </a:t>
            </a:r>
            <a:r>
              <a:rPr sz="2800" spc="-20" dirty="0">
                <a:latin typeface="Calibri"/>
                <a:cs typeface="Calibri"/>
              </a:rPr>
              <a:t>affects </a:t>
            </a:r>
            <a:r>
              <a:rPr sz="2800" spc="-615" dirty="0">
                <a:latin typeface="Calibri"/>
                <a:cs typeface="Calibri"/>
              </a:rPr>
              <a:t> </a:t>
            </a:r>
            <a:r>
              <a:rPr sz="2800" spc="-10" dirty="0">
                <a:latin typeface="Calibri"/>
                <a:cs typeface="Calibri"/>
              </a:rPr>
              <a:t>(75%)</a:t>
            </a:r>
            <a:r>
              <a:rPr sz="2800" spc="-10" dirty="0">
                <a:solidFill>
                  <a:srgbClr val="FF0000"/>
                </a:solidFill>
                <a:latin typeface="Calibri"/>
                <a:cs typeface="Calibri"/>
              </a:rPr>
              <a:t>primiparous</a:t>
            </a:r>
            <a:r>
              <a:rPr sz="2800" spc="55" dirty="0">
                <a:solidFill>
                  <a:srgbClr val="FF0000"/>
                </a:solidFill>
                <a:latin typeface="Calibri"/>
                <a:cs typeface="Calibri"/>
              </a:rPr>
              <a:t> </a:t>
            </a:r>
            <a:r>
              <a:rPr sz="2800" spc="-10" dirty="0">
                <a:solidFill>
                  <a:srgbClr val="FF0000"/>
                </a:solidFill>
                <a:latin typeface="Calibri"/>
                <a:cs typeface="Calibri"/>
              </a:rPr>
              <a:t>women</a:t>
            </a:r>
            <a:r>
              <a:rPr sz="2800" spc="5" dirty="0">
                <a:solidFill>
                  <a:srgbClr val="FF0000"/>
                </a:solidFill>
                <a:latin typeface="Calibri"/>
                <a:cs typeface="Calibri"/>
              </a:rPr>
              <a:t> </a:t>
            </a:r>
            <a:r>
              <a:rPr sz="2800" spc="-5" dirty="0">
                <a:solidFill>
                  <a:srgbClr val="FF0000"/>
                </a:solidFill>
                <a:latin typeface="Calibri"/>
                <a:cs typeface="Calibri"/>
              </a:rPr>
              <a:t>in</a:t>
            </a:r>
            <a:r>
              <a:rPr sz="2800" spc="5" dirty="0">
                <a:solidFill>
                  <a:srgbClr val="FF0000"/>
                </a:solidFill>
                <a:latin typeface="Calibri"/>
                <a:cs typeface="Calibri"/>
              </a:rPr>
              <a:t> </a:t>
            </a:r>
            <a:r>
              <a:rPr sz="2800" spc="-5" dirty="0">
                <a:solidFill>
                  <a:srgbClr val="FF0000"/>
                </a:solidFill>
                <a:latin typeface="Calibri"/>
                <a:cs typeface="Calibri"/>
              </a:rPr>
              <a:t>the</a:t>
            </a:r>
            <a:r>
              <a:rPr sz="2800" dirty="0">
                <a:solidFill>
                  <a:srgbClr val="FF0000"/>
                </a:solidFill>
                <a:latin typeface="Calibri"/>
                <a:cs typeface="Calibri"/>
              </a:rPr>
              <a:t> </a:t>
            </a:r>
            <a:r>
              <a:rPr sz="2800" spc="-15" dirty="0">
                <a:solidFill>
                  <a:srgbClr val="FF0000"/>
                </a:solidFill>
                <a:latin typeface="Calibri"/>
                <a:cs typeface="Calibri"/>
              </a:rPr>
              <a:t>third</a:t>
            </a:r>
            <a:r>
              <a:rPr sz="2800" spc="25" dirty="0">
                <a:solidFill>
                  <a:srgbClr val="FF0000"/>
                </a:solidFill>
                <a:latin typeface="Calibri"/>
                <a:cs typeface="Calibri"/>
              </a:rPr>
              <a:t> </a:t>
            </a:r>
            <a:r>
              <a:rPr sz="2800" spc="-15" dirty="0">
                <a:solidFill>
                  <a:srgbClr val="FF0000"/>
                </a:solidFill>
                <a:latin typeface="Calibri"/>
                <a:cs typeface="Calibri"/>
              </a:rPr>
              <a:t>trimester</a:t>
            </a:r>
            <a:r>
              <a:rPr sz="2800" spc="10" dirty="0">
                <a:solidFill>
                  <a:srgbClr val="FF0000"/>
                </a:solidFill>
                <a:latin typeface="Calibri"/>
                <a:cs typeface="Calibri"/>
              </a:rPr>
              <a:t> </a:t>
            </a:r>
            <a:r>
              <a:rPr sz="2800" spc="-5" dirty="0">
                <a:solidFill>
                  <a:srgbClr val="FF0000"/>
                </a:solidFill>
                <a:latin typeface="Calibri"/>
                <a:cs typeface="Calibri"/>
              </a:rPr>
              <a:t>of</a:t>
            </a:r>
            <a:r>
              <a:rPr sz="2800" dirty="0">
                <a:solidFill>
                  <a:srgbClr val="FF0000"/>
                </a:solidFill>
                <a:latin typeface="Calibri"/>
                <a:cs typeface="Calibri"/>
              </a:rPr>
              <a:t> </a:t>
            </a:r>
            <a:r>
              <a:rPr sz="2800" spc="-10" dirty="0">
                <a:solidFill>
                  <a:srgbClr val="FF0000"/>
                </a:solidFill>
                <a:latin typeface="Calibri"/>
                <a:cs typeface="Calibri"/>
              </a:rPr>
              <a:t>pregnancy</a:t>
            </a:r>
            <a:r>
              <a:rPr sz="2800" spc="15" dirty="0">
                <a:solidFill>
                  <a:srgbClr val="FF0000"/>
                </a:solidFill>
                <a:latin typeface="Calibri"/>
                <a:cs typeface="Calibri"/>
              </a:rPr>
              <a:t> </a:t>
            </a:r>
            <a:r>
              <a:rPr sz="2800" spc="-10" dirty="0">
                <a:solidFill>
                  <a:srgbClr val="FF0000"/>
                </a:solidFill>
                <a:latin typeface="Calibri"/>
                <a:cs typeface="Calibri"/>
              </a:rPr>
              <a:t>or </a:t>
            </a:r>
            <a:r>
              <a:rPr sz="2800" spc="-5" dirty="0">
                <a:solidFill>
                  <a:srgbClr val="FF0000"/>
                </a:solidFill>
                <a:latin typeface="Calibri"/>
                <a:cs typeface="Calibri"/>
              </a:rPr>
              <a:t> </a:t>
            </a:r>
            <a:r>
              <a:rPr sz="2800" spc="-10" dirty="0">
                <a:solidFill>
                  <a:srgbClr val="FF0000"/>
                </a:solidFill>
                <a:latin typeface="Calibri"/>
                <a:cs typeface="Calibri"/>
              </a:rPr>
              <a:t>immediately</a:t>
            </a:r>
            <a:r>
              <a:rPr sz="2800" dirty="0">
                <a:solidFill>
                  <a:srgbClr val="FF0000"/>
                </a:solidFill>
                <a:latin typeface="Calibri"/>
                <a:cs typeface="Calibri"/>
              </a:rPr>
              <a:t> </a:t>
            </a:r>
            <a:r>
              <a:rPr sz="2800" spc="-10" dirty="0">
                <a:solidFill>
                  <a:srgbClr val="FF0000"/>
                </a:solidFill>
                <a:latin typeface="Calibri"/>
                <a:cs typeface="Calibri"/>
              </a:rPr>
              <a:t>postpartum.</a:t>
            </a:r>
            <a:r>
              <a:rPr sz="2800" spc="45" dirty="0">
                <a:solidFill>
                  <a:srgbClr val="FF0000"/>
                </a:solidFill>
                <a:latin typeface="Calibri"/>
                <a:cs typeface="Calibri"/>
              </a:rPr>
              <a:t> </a:t>
            </a:r>
            <a:r>
              <a:rPr sz="2800" spc="-5" dirty="0">
                <a:solidFill>
                  <a:srgbClr val="FF0000"/>
                </a:solidFill>
                <a:latin typeface="Calibri"/>
                <a:cs typeface="Calibri"/>
              </a:rPr>
              <a:t>The</a:t>
            </a:r>
            <a:r>
              <a:rPr sz="2800" spc="5" dirty="0">
                <a:solidFill>
                  <a:srgbClr val="FF0000"/>
                </a:solidFill>
                <a:latin typeface="Calibri"/>
                <a:cs typeface="Calibri"/>
              </a:rPr>
              <a:t> </a:t>
            </a:r>
            <a:r>
              <a:rPr sz="2800" spc="-15" dirty="0">
                <a:solidFill>
                  <a:srgbClr val="FF0000"/>
                </a:solidFill>
                <a:latin typeface="Calibri"/>
                <a:cs typeface="Calibri"/>
              </a:rPr>
              <a:t>estimated</a:t>
            </a:r>
            <a:r>
              <a:rPr sz="2800" spc="5" dirty="0">
                <a:solidFill>
                  <a:srgbClr val="FF0000"/>
                </a:solidFill>
                <a:latin typeface="Calibri"/>
                <a:cs typeface="Calibri"/>
              </a:rPr>
              <a:t> </a:t>
            </a:r>
            <a:r>
              <a:rPr sz="2800" spc="-5" dirty="0">
                <a:solidFill>
                  <a:srgbClr val="FF0000"/>
                </a:solidFill>
                <a:latin typeface="Calibri"/>
                <a:cs typeface="Calibri"/>
              </a:rPr>
              <a:t>incidence</a:t>
            </a:r>
            <a:r>
              <a:rPr sz="2800" spc="20" dirty="0">
                <a:solidFill>
                  <a:srgbClr val="FF0000"/>
                </a:solidFill>
                <a:latin typeface="Calibri"/>
                <a:cs typeface="Calibri"/>
              </a:rPr>
              <a:t> </a:t>
            </a:r>
            <a:r>
              <a:rPr sz="2800" spc="-5" dirty="0">
                <a:solidFill>
                  <a:srgbClr val="FF0000"/>
                </a:solidFill>
                <a:latin typeface="Calibri"/>
                <a:cs typeface="Calibri"/>
              </a:rPr>
              <a:t>is</a:t>
            </a:r>
            <a:r>
              <a:rPr sz="2800" spc="15" dirty="0">
                <a:solidFill>
                  <a:srgbClr val="FF0000"/>
                </a:solidFill>
                <a:latin typeface="Calibri"/>
                <a:cs typeface="Calibri"/>
              </a:rPr>
              <a:t> </a:t>
            </a:r>
            <a:r>
              <a:rPr sz="2800" spc="-5" dirty="0">
                <a:solidFill>
                  <a:srgbClr val="FF0000"/>
                </a:solidFill>
                <a:latin typeface="Calibri"/>
                <a:cs typeface="Calibri"/>
              </a:rPr>
              <a:t>1</a:t>
            </a:r>
            <a:r>
              <a:rPr sz="2800" spc="10" dirty="0">
                <a:solidFill>
                  <a:srgbClr val="FF0000"/>
                </a:solidFill>
                <a:latin typeface="Calibri"/>
                <a:cs typeface="Calibri"/>
              </a:rPr>
              <a:t> </a:t>
            </a:r>
            <a:r>
              <a:rPr sz="2800" spc="-5" dirty="0">
                <a:solidFill>
                  <a:srgbClr val="FF0000"/>
                </a:solidFill>
                <a:latin typeface="Calibri"/>
                <a:cs typeface="Calibri"/>
              </a:rPr>
              <a:t>in</a:t>
            </a:r>
            <a:r>
              <a:rPr sz="2800" dirty="0">
                <a:solidFill>
                  <a:srgbClr val="FF0000"/>
                </a:solidFill>
                <a:latin typeface="Calibri"/>
                <a:cs typeface="Calibri"/>
              </a:rPr>
              <a:t> </a:t>
            </a:r>
            <a:r>
              <a:rPr sz="2800" spc="-10" dirty="0">
                <a:solidFill>
                  <a:srgbClr val="FF0000"/>
                </a:solidFill>
                <a:latin typeface="Calibri"/>
                <a:cs typeface="Calibri"/>
              </a:rPr>
              <a:t>160 </a:t>
            </a:r>
            <a:r>
              <a:rPr sz="2800" spc="-5" dirty="0">
                <a:solidFill>
                  <a:srgbClr val="FF0000"/>
                </a:solidFill>
                <a:latin typeface="Calibri"/>
                <a:cs typeface="Calibri"/>
              </a:rPr>
              <a:t> </a:t>
            </a:r>
            <a:r>
              <a:rPr sz="2800" spc="-10" dirty="0">
                <a:solidFill>
                  <a:srgbClr val="FF0000"/>
                </a:solidFill>
                <a:latin typeface="Calibri"/>
                <a:cs typeface="Calibri"/>
              </a:rPr>
              <a:t>pregnancies.</a:t>
            </a:r>
            <a:endParaRPr sz="2800">
              <a:latin typeface="Calibri"/>
              <a:cs typeface="Calibri"/>
            </a:endParaRPr>
          </a:p>
          <a:p>
            <a:pPr marL="241300" indent="-229235">
              <a:lnSpc>
                <a:spcPct val="100000"/>
              </a:lnSpc>
              <a:spcBef>
                <a:spcPts val="675"/>
              </a:spcBef>
              <a:buFont typeface="Arial MT"/>
              <a:buChar char="•"/>
              <a:tabLst>
                <a:tab pos="241935" algn="l"/>
              </a:tabLst>
            </a:pPr>
            <a:r>
              <a:rPr sz="2800" spc="-20" dirty="0">
                <a:solidFill>
                  <a:srgbClr val="FF0000"/>
                </a:solidFill>
                <a:latin typeface="Calibri"/>
                <a:cs typeface="Calibri"/>
              </a:rPr>
              <a:t>Pathophysiology</a:t>
            </a:r>
            <a:r>
              <a:rPr sz="2800" spc="10" dirty="0">
                <a:solidFill>
                  <a:srgbClr val="FF0000"/>
                </a:solidFill>
                <a:latin typeface="Calibri"/>
                <a:cs typeface="Calibri"/>
              </a:rPr>
              <a:t> </a:t>
            </a:r>
            <a:r>
              <a:rPr sz="2800" spc="-5" dirty="0">
                <a:solidFill>
                  <a:srgbClr val="FF0000"/>
                </a:solidFill>
                <a:latin typeface="Calibri"/>
                <a:cs typeface="Calibri"/>
              </a:rPr>
              <a:t>:</a:t>
            </a:r>
            <a:endParaRPr sz="2800">
              <a:latin typeface="Calibri"/>
              <a:cs typeface="Calibri"/>
            </a:endParaRPr>
          </a:p>
          <a:p>
            <a:pPr marL="12700" marR="86360" algn="just">
              <a:lnSpc>
                <a:spcPts val="3030"/>
              </a:lnSpc>
              <a:spcBef>
                <a:spcPts val="1035"/>
              </a:spcBef>
            </a:pPr>
            <a:r>
              <a:rPr sz="2800" spc="-15" dirty="0">
                <a:solidFill>
                  <a:srgbClr val="0D0D0D"/>
                </a:solidFill>
                <a:latin typeface="Calibri"/>
                <a:cs typeface="Calibri"/>
              </a:rPr>
              <a:t>Stretching </a:t>
            </a:r>
            <a:r>
              <a:rPr sz="2800" spc="-20" dirty="0">
                <a:solidFill>
                  <a:srgbClr val="0D0D0D"/>
                </a:solidFill>
                <a:latin typeface="Calibri"/>
                <a:cs typeface="Calibri"/>
              </a:rPr>
              <a:t>may </a:t>
            </a:r>
            <a:r>
              <a:rPr sz="2800" spc="-10" dirty="0">
                <a:solidFill>
                  <a:srgbClr val="0D0D0D"/>
                </a:solidFill>
                <a:latin typeface="Calibri"/>
                <a:cs typeface="Calibri"/>
              </a:rPr>
              <a:t>cause damage </a:t>
            </a:r>
            <a:r>
              <a:rPr sz="2800" spc="-15" dirty="0">
                <a:solidFill>
                  <a:srgbClr val="0D0D0D"/>
                </a:solidFill>
                <a:latin typeface="Calibri"/>
                <a:cs typeface="Calibri"/>
              </a:rPr>
              <a:t>to </a:t>
            </a:r>
            <a:r>
              <a:rPr sz="2800" spc="-10" dirty="0">
                <a:solidFill>
                  <a:srgbClr val="0D0D0D"/>
                </a:solidFill>
                <a:latin typeface="Calibri"/>
                <a:cs typeface="Calibri"/>
              </a:rPr>
              <a:t>connective </a:t>
            </a:r>
            <a:r>
              <a:rPr sz="2800" spc="-5" dirty="0">
                <a:solidFill>
                  <a:srgbClr val="0D0D0D"/>
                </a:solidFill>
                <a:latin typeface="Calibri"/>
                <a:cs typeface="Calibri"/>
              </a:rPr>
              <a:t>tissue, which </a:t>
            </a:r>
            <a:r>
              <a:rPr sz="2800" spc="-10" dirty="0">
                <a:solidFill>
                  <a:srgbClr val="0D0D0D"/>
                </a:solidFill>
                <a:latin typeface="Calibri"/>
                <a:cs typeface="Calibri"/>
              </a:rPr>
              <a:t>results </a:t>
            </a:r>
            <a:r>
              <a:rPr sz="2800" spc="-5" dirty="0">
                <a:solidFill>
                  <a:srgbClr val="0D0D0D"/>
                </a:solidFill>
                <a:latin typeface="Calibri"/>
                <a:cs typeface="Calibri"/>
              </a:rPr>
              <a:t>in </a:t>
            </a:r>
            <a:r>
              <a:rPr sz="2800" dirty="0">
                <a:solidFill>
                  <a:srgbClr val="0D0D0D"/>
                </a:solidFill>
                <a:latin typeface="Calibri"/>
                <a:cs typeface="Calibri"/>
              </a:rPr>
              <a:t> </a:t>
            </a:r>
            <a:r>
              <a:rPr sz="2800" spc="-20" dirty="0">
                <a:solidFill>
                  <a:srgbClr val="0D0D0D"/>
                </a:solidFill>
                <a:latin typeface="Calibri"/>
                <a:cs typeface="Calibri"/>
              </a:rPr>
              <a:t>exposure</a:t>
            </a:r>
            <a:r>
              <a:rPr sz="2800" spc="30" dirty="0">
                <a:solidFill>
                  <a:srgbClr val="0D0D0D"/>
                </a:solidFill>
                <a:latin typeface="Calibri"/>
                <a:cs typeface="Calibri"/>
              </a:rPr>
              <a:t> </a:t>
            </a:r>
            <a:r>
              <a:rPr sz="2800" spc="-5" dirty="0">
                <a:solidFill>
                  <a:srgbClr val="0D0D0D"/>
                </a:solidFill>
                <a:latin typeface="Calibri"/>
                <a:cs typeface="Calibri"/>
              </a:rPr>
              <a:t>of</a:t>
            </a:r>
            <a:r>
              <a:rPr sz="2800" spc="5" dirty="0">
                <a:solidFill>
                  <a:srgbClr val="0D0D0D"/>
                </a:solidFill>
                <a:latin typeface="Calibri"/>
                <a:cs typeface="Calibri"/>
              </a:rPr>
              <a:t> </a:t>
            </a:r>
            <a:r>
              <a:rPr sz="2800" spc="-10" dirty="0">
                <a:solidFill>
                  <a:srgbClr val="0D0D0D"/>
                </a:solidFill>
                <a:latin typeface="Calibri"/>
                <a:cs typeface="Calibri"/>
              </a:rPr>
              <a:t>dermal</a:t>
            </a:r>
            <a:r>
              <a:rPr sz="2800" spc="15" dirty="0">
                <a:solidFill>
                  <a:srgbClr val="0D0D0D"/>
                </a:solidFill>
                <a:latin typeface="Calibri"/>
                <a:cs typeface="Calibri"/>
              </a:rPr>
              <a:t> </a:t>
            </a:r>
            <a:r>
              <a:rPr sz="2800" spc="-10" dirty="0">
                <a:solidFill>
                  <a:srgbClr val="0D0D0D"/>
                </a:solidFill>
                <a:latin typeface="Calibri"/>
                <a:cs typeface="Calibri"/>
              </a:rPr>
              <a:t>antigens</a:t>
            </a:r>
            <a:r>
              <a:rPr sz="2800" spc="30" dirty="0">
                <a:solidFill>
                  <a:srgbClr val="0D0D0D"/>
                </a:solidFill>
                <a:latin typeface="Calibri"/>
                <a:cs typeface="Calibri"/>
              </a:rPr>
              <a:t> </a:t>
            </a:r>
            <a:r>
              <a:rPr sz="2800" spc="-10" dirty="0">
                <a:solidFill>
                  <a:srgbClr val="0D0D0D"/>
                </a:solidFill>
                <a:latin typeface="Calibri"/>
                <a:cs typeface="Calibri"/>
              </a:rPr>
              <a:t>that</a:t>
            </a:r>
            <a:r>
              <a:rPr sz="2800" dirty="0">
                <a:solidFill>
                  <a:srgbClr val="0D0D0D"/>
                </a:solidFill>
                <a:latin typeface="Calibri"/>
                <a:cs typeface="Calibri"/>
              </a:rPr>
              <a:t> </a:t>
            </a:r>
            <a:r>
              <a:rPr sz="2800" spc="-5" dirty="0">
                <a:solidFill>
                  <a:srgbClr val="0D0D0D"/>
                </a:solidFill>
                <a:latin typeface="Calibri"/>
                <a:cs typeface="Calibri"/>
              </a:rPr>
              <a:t>trigger</a:t>
            </a:r>
            <a:r>
              <a:rPr sz="2800" spc="10" dirty="0">
                <a:solidFill>
                  <a:srgbClr val="0D0D0D"/>
                </a:solidFill>
                <a:latin typeface="Calibri"/>
                <a:cs typeface="Calibri"/>
              </a:rPr>
              <a:t> </a:t>
            </a:r>
            <a:r>
              <a:rPr sz="2800" spc="-5" dirty="0">
                <a:solidFill>
                  <a:srgbClr val="0D0D0D"/>
                </a:solidFill>
                <a:latin typeface="Calibri"/>
                <a:cs typeface="Calibri"/>
              </a:rPr>
              <a:t>an</a:t>
            </a:r>
            <a:r>
              <a:rPr sz="2800" spc="5" dirty="0">
                <a:solidFill>
                  <a:srgbClr val="0D0D0D"/>
                </a:solidFill>
                <a:latin typeface="Calibri"/>
                <a:cs typeface="Calibri"/>
              </a:rPr>
              <a:t> </a:t>
            </a:r>
            <a:r>
              <a:rPr sz="2800" spc="-15" dirty="0">
                <a:solidFill>
                  <a:srgbClr val="0D0D0D"/>
                </a:solidFill>
                <a:latin typeface="Calibri"/>
                <a:cs typeface="Calibri"/>
              </a:rPr>
              <a:t>inflammatory</a:t>
            </a:r>
            <a:r>
              <a:rPr sz="2800" spc="10" dirty="0">
                <a:solidFill>
                  <a:srgbClr val="0D0D0D"/>
                </a:solidFill>
                <a:latin typeface="Calibri"/>
                <a:cs typeface="Calibri"/>
              </a:rPr>
              <a:t> </a:t>
            </a:r>
            <a:r>
              <a:rPr sz="2800" spc="-10" dirty="0">
                <a:solidFill>
                  <a:srgbClr val="0D0D0D"/>
                </a:solidFill>
                <a:latin typeface="Calibri"/>
                <a:cs typeface="Calibri"/>
              </a:rPr>
              <a:t>response.</a:t>
            </a:r>
            <a:endParaRPr sz="2800">
              <a:latin typeface="Calibri"/>
              <a:cs typeface="Calibri"/>
            </a:endParaRPr>
          </a:p>
          <a:p>
            <a:pPr marL="12700" marR="5080" algn="just">
              <a:lnSpc>
                <a:spcPts val="3020"/>
              </a:lnSpc>
              <a:spcBef>
                <a:spcPts val="995"/>
              </a:spcBef>
            </a:pPr>
            <a:r>
              <a:rPr sz="2800" spc="-5" dirty="0">
                <a:solidFill>
                  <a:srgbClr val="385622"/>
                </a:solidFill>
                <a:latin typeface="Calibri"/>
                <a:cs typeface="Calibri"/>
              </a:rPr>
              <a:t>PEP is </a:t>
            </a:r>
            <a:r>
              <a:rPr sz="2800" spc="-15" dirty="0">
                <a:solidFill>
                  <a:srgbClr val="385622"/>
                </a:solidFill>
                <a:latin typeface="Calibri"/>
                <a:cs typeface="Calibri"/>
              </a:rPr>
              <a:t>more </a:t>
            </a:r>
            <a:r>
              <a:rPr sz="2800" spc="-10" dirty="0">
                <a:solidFill>
                  <a:srgbClr val="385622"/>
                </a:solidFill>
                <a:latin typeface="Calibri"/>
                <a:cs typeface="Calibri"/>
              </a:rPr>
              <a:t>common </a:t>
            </a:r>
            <a:r>
              <a:rPr sz="2800" spc="-5" dirty="0">
                <a:solidFill>
                  <a:srgbClr val="385622"/>
                </a:solidFill>
                <a:latin typeface="Calibri"/>
                <a:cs typeface="Calibri"/>
              </a:rPr>
              <a:t>with </a:t>
            </a:r>
            <a:r>
              <a:rPr sz="2800" spc="-20" dirty="0">
                <a:solidFill>
                  <a:srgbClr val="385622"/>
                </a:solidFill>
                <a:latin typeface="Calibri"/>
                <a:cs typeface="Calibri"/>
              </a:rPr>
              <a:t>excessive </a:t>
            </a:r>
            <a:r>
              <a:rPr sz="2800" spc="-15" dirty="0">
                <a:solidFill>
                  <a:srgbClr val="385622"/>
                </a:solidFill>
                <a:latin typeface="Calibri"/>
                <a:cs typeface="Calibri"/>
              </a:rPr>
              <a:t>stretching</a:t>
            </a:r>
            <a:r>
              <a:rPr sz="2800" spc="-15" dirty="0">
                <a:solidFill>
                  <a:srgbClr val="0D0D0D"/>
                </a:solidFill>
                <a:latin typeface="Calibri"/>
                <a:cs typeface="Calibri"/>
              </a:rPr>
              <a:t>, </a:t>
            </a:r>
            <a:r>
              <a:rPr sz="2800" spc="-5" dirty="0">
                <a:solidFill>
                  <a:srgbClr val="0D0D0D"/>
                </a:solidFill>
                <a:latin typeface="Calibri"/>
                <a:cs typeface="Calibri"/>
              </a:rPr>
              <a:t>especially in </a:t>
            </a:r>
            <a:r>
              <a:rPr sz="2800" spc="-15" dirty="0">
                <a:solidFill>
                  <a:srgbClr val="0D0D0D"/>
                </a:solidFill>
                <a:latin typeface="Calibri"/>
                <a:cs typeface="Calibri"/>
              </a:rPr>
              <a:t>women </a:t>
            </a:r>
            <a:r>
              <a:rPr sz="2800" spc="-10" dirty="0">
                <a:solidFill>
                  <a:srgbClr val="0D0D0D"/>
                </a:solidFill>
                <a:latin typeface="Calibri"/>
                <a:cs typeface="Calibri"/>
              </a:rPr>
              <a:t> </a:t>
            </a:r>
            <a:r>
              <a:rPr sz="2800" spc="-5" dirty="0">
                <a:solidFill>
                  <a:srgbClr val="0D0D0D"/>
                </a:solidFill>
                <a:latin typeface="Calibri"/>
                <a:cs typeface="Calibri"/>
              </a:rPr>
              <a:t>with </a:t>
            </a:r>
            <a:r>
              <a:rPr sz="2800" spc="-10" dirty="0">
                <a:solidFill>
                  <a:srgbClr val="385622"/>
                </a:solidFill>
                <a:latin typeface="Calibri"/>
                <a:cs typeface="Calibri"/>
              </a:rPr>
              <a:t>multiple </a:t>
            </a:r>
            <a:r>
              <a:rPr sz="2800" spc="-15" dirty="0">
                <a:solidFill>
                  <a:srgbClr val="385622"/>
                </a:solidFill>
                <a:latin typeface="Calibri"/>
                <a:cs typeface="Calibri"/>
              </a:rPr>
              <a:t>gestation </a:t>
            </a:r>
            <a:r>
              <a:rPr sz="2800" spc="-5" dirty="0">
                <a:solidFill>
                  <a:srgbClr val="385622"/>
                </a:solidFill>
                <a:latin typeface="Calibri"/>
                <a:cs typeface="Calibri"/>
              </a:rPr>
              <a:t>. </a:t>
            </a:r>
            <a:r>
              <a:rPr sz="2800" spc="-35" dirty="0">
                <a:solidFill>
                  <a:srgbClr val="385622"/>
                </a:solidFill>
                <a:latin typeface="Calibri"/>
                <a:cs typeface="Calibri"/>
              </a:rPr>
              <a:t>Triplet </a:t>
            </a:r>
            <a:r>
              <a:rPr sz="2800" spc="-10" dirty="0">
                <a:solidFill>
                  <a:srgbClr val="385622"/>
                </a:solidFill>
                <a:latin typeface="Calibri"/>
                <a:cs typeface="Calibri"/>
              </a:rPr>
              <a:t>pregnancies </a:t>
            </a:r>
            <a:r>
              <a:rPr sz="2800" spc="-25" dirty="0">
                <a:solidFill>
                  <a:srgbClr val="385622"/>
                </a:solidFill>
                <a:latin typeface="Calibri"/>
                <a:cs typeface="Calibri"/>
              </a:rPr>
              <a:t>have </a:t>
            </a:r>
            <a:r>
              <a:rPr sz="2800" spc="-5" dirty="0">
                <a:solidFill>
                  <a:srgbClr val="385622"/>
                </a:solidFill>
                <a:latin typeface="Calibri"/>
                <a:cs typeface="Calibri"/>
              </a:rPr>
              <a:t>a </a:t>
            </a:r>
            <a:r>
              <a:rPr sz="2800" spc="-10" dirty="0">
                <a:solidFill>
                  <a:srgbClr val="385622"/>
                </a:solidFill>
                <a:latin typeface="Calibri"/>
                <a:cs typeface="Calibri"/>
              </a:rPr>
              <a:t>higher risk </a:t>
            </a:r>
            <a:r>
              <a:rPr sz="2800" spc="-5" dirty="0">
                <a:solidFill>
                  <a:srgbClr val="385622"/>
                </a:solidFill>
                <a:latin typeface="Calibri"/>
                <a:cs typeface="Calibri"/>
              </a:rPr>
              <a:t>(14%) </a:t>
            </a:r>
            <a:r>
              <a:rPr sz="2800" spc="-620" dirty="0">
                <a:solidFill>
                  <a:srgbClr val="385622"/>
                </a:solidFill>
                <a:latin typeface="Calibri"/>
                <a:cs typeface="Calibri"/>
              </a:rPr>
              <a:t> </a:t>
            </a:r>
            <a:r>
              <a:rPr sz="2800" spc="-5" dirty="0">
                <a:solidFill>
                  <a:srgbClr val="385622"/>
                </a:solidFill>
                <a:latin typeface="Calibri"/>
                <a:cs typeface="Calibri"/>
              </a:rPr>
              <a:t>than</a:t>
            </a:r>
            <a:r>
              <a:rPr sz="2800" spc="10" dirty="0">
                <a:solidFill>
                  <a:srgbClr val="385622"/>
                </a:solidFill>
                <a:latin typeface="Calibri"/>
                <a:cs typeface="Calibri"/>
              </a:rPr>
              <a:t> </a:t>
            </a:r>
            <a:r>
              <a:rPr sz="2800" spc="-5" dirty="0">
                <a:solidFill>
                  <a:srgbClr val="385622"/>
                </a:solidFill>
                <a:latin typeface="Calibri"/>
                <a:cs typeface="Calibri"/>
              </a:rPr>
              <a:t>twin</a:t>
            </a:r>
            <a:r>
              <a:rPr sz="2800" spc="-10" dirty="0">
                <a:solidFill>
                  <a:srgbClr val="385622"/>
                </a:solidFill>
                <a:latin typeface="Calibri"/>
                <a:cs typeface="Calibri"/>
              </a:rPr>
              <a:t> pregnancies</a:t>
            </a:r>
            <a:r>
              <a:rPr sz="2800" spc="20" dirty="0">
                <a:solidFill>
                  <a:srgbClr val="385622"/>
                </a:solidFill>
                <a:latin typeface="Calibri"/>
                <a:cs typeface="Calibri"/>
              </a:rPr>
              <a:t> </a:t>
            </a:r>
            <a:r>
              <a:rPr sz="2800" spc="-5" dirty="0">
                <a:solidFill>
                  <a:srgbClr val="385622"/>
                </a:solidFill>
                <a:latin typeface="Calibri"/>
                <a:cs typeface="Calibri"/>
              </a:rPr>
              <a:t>(2.9%)</a:t>
            </a:r>
            <a:endParaRPr sz="2800">
              <a:latin typeface="Calibri"/>
              <a:cs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67385" y="4962220"/>
            <a:ext cx="11656695" cy="1555115"/>
          </a:xfrm>
          <a:prstGeom prst="rect">
            <a:avLst/>
          </a:prstGeom>
        </p:spPr>
        <p:txBody>
          <a:bodyPr vert="horz" wrap="square" lIns="0" tIns="12700" rIns="0" bIns="0" rtlCol="0">
            <a:spAutoFit/>
          </a:bodyPr>
          <a:lstStyle/>
          <a:p>
            <a:pPr marL="12700">
              <a:lnSpc>
                <a:spcPct val="100000"/>
              </a:lnSpc>
              <a:spcBef>
                <a:spcPts val="100"/>
              </a:spcBef>
            </a:pPr>
            <a:r>
              <a:rPr sz="2700" b="1" spc="-5" dirty="0">
                <a:latin typeface="Calibri"/>
                <a:cs typeface="Calibri"/>
              </a:rPr>
              <a:t>-Distribution</a:t>
            </a:r>
            <a:r>
              <a:rPr sz="2700" b="1" spc="-85" dirty="0">
                <a:latin typeface="Calibri"/>
                <a:cs typeface="Calibri"/>
              </a:rPr>
              <a:t> </a:t>
            </a:r>
            <a:r>
              <a:rPr sz="2700" b="1" dirty="0">
                <a:latin typeface="Calibri"/>
                <a:cs typeface="Calibri"/>
              </a:rPr>
              <a:t>:</a:t>
            </a:r>
            <a:endParaRPr sz="2700">
              <a:latin typeface="Calibri"/>
              <a:cs typeface="Calibri"/>
            </a:endParaRPr>
          </a:p>
          <a:p>
            <a:pPr marL="12700">
              <a:lnSpc>
                <a:spcPct val="100000"/>
              </a:lnSpc>
              <a:spcBef>
                <a:spcPts val="30"/>
              </a:spcBef>
            </a:pPr>
            <a:r>
              <a:rPr sz="2700" b="1" spc="-40" dirty="0">
                <a:latin typeface="Calibri"/>
                <a:cs typeface="Calibri"/>
              </a:rPr>
              <a:t>Very</a:t>
            </a:r>
            <a:r>
              <a:rPr sz="2700" b="1" spc="10" dirty="0">
                <a:latin typeface="Calibri"/>
                <a:cs typeface="Calibri"/>
              </a:rPr>
              <a:t> </a:t>
            </a:r>
            <a:r>
              <a:rPr sz="2700" b="1" dirty="0">
                <a:latin typeface="Calibri"/>
                <a:cs typeface="Calibri"/>
              </a:rPr>
              <a:t>pruritic, </a:t>
            </a:r>
            <a:r>
              <a:rPr sz="2700" b="1" spc="-5" dirty="0">
                <a:latin typeface="Calibri"/>
                <a:cs typeface="Calibri"/>
              </a:rPr>
              <a:t>erythematous </a:t>
            </a:r>
            <a:r>
              <a:rPr sz="2700" b="1" dirty="0">
                <a:latin typeface="Calibri"/>
                <a:cs typeface="Calibri"/>
              </a:rPr>
              <a:t>papules</a:t>
            </a:r>
            <a:r>
              <a:rPr sz="2700" b="1" spc="-5" dirty="0">
                <a:latin typeface="Calibri"/>
                <a:cs typeface="Calibri"/>
              </a:rPr>
              <a:t> within</a:t>
            </a:r>
            <a:r>
              <a:rPr sz="2700" b="1" spc="-10" dirty="0">
                <a:latin typeface="Calibri"/>
                <a:cs typeface="Calibri"/>
              </a:rPr>
              <a:t> </a:t>
            </a:r>
            <a:r>
              <a:rPr sz="2700" b="1" dirty="0">
                <a:latin typeface="Calibri"/>
                <a:cs typeface="Calibri"/>
              </a:rPr>
              <a:t>abdominal </a:t>
            </a:r>
            <a:r>
              <a:rPr sz="2700" b="1" spc="-10" dirty="0">
                <a:latin typeface="Calibri"/>
                <a:cs typeface="Calibri"/>
              </a:rPr>
              <a:t>striae</a:t>
            </a:r>
            <a:endParaRPr sz="2700">
              <a:latin typeface="Calibri"/>
              <a:cs typeface="Calibri"/>
            </a:endParaRPr>
          </a:p>
          <a:p>
            <a:pPr marL="12700" marR="5080">
              <a:lnSpc>
                <a:spcPct val="70000"/>
              </a:lnSpc>
              <a:spcBef>
                <a:spcPts val="995"/>
              </a:spcBef>
            </a:pPr>
            <a:r>
              <a:rPr sz="2700" b="1" dirty="0">
                <a:latin typeface="Calibri"/>
                <a:cs typeface="Calibri"/>
              </a:rPr>
              <a:t>Lesions</a:t>
            </a:r>
            <a:r>
              <a:rPr sz="2700" b="1" spc="-15" dirty="0">
                <a:latin typeface="Calibri"/>
                <a:cs typeface="Calibri"/>
              </a:rPr>
              <a:t> </a:t>
            </a:r>
            <a:r>
              <a:rPr sz="2700" b="1" spc="-5" dirty="0">
                <a:latin typeface="Calibri"/>
                <a:cs typeface="Calibri"/>
              </a:rPr>
              <a:t>can</a:t>
            </a:r>
            <a:r>
              <a:rPr sz="2700" b="1" spc="5" dirty="0">
                <a:latin typeface="Calibri"/>
                <a:cs typeface="Calibri"/>
              </a:rPr>
              <a:t> </a:t>
            </a:r>
            <a:r>
              <a:rPr sz="2700" b="1" spc="-10" dirty="0">
                <a:latin typeface="Calibri"/>
                <a:cs typeface="Calibri"/>
              </a:rPr>
              <a:t>spread</a:t>
            </a:r>
            <a:r>
              <a:rPr sz="2700" b="1" spc="5" dirty="0">
                <a:latin typeface="Calibri"/>
                <a:cs typeface="Calibri"/>
              </a:rPr>
              <a:t> </a:t>
            </a:r>
            <a:r>
              <a:rPr sz="2700" b="1" spc="-15" dirty="0">
                <a:latin typeface="Calibri"/>
                <a:cs typeface="Calibri"/>
              </a:rPr>
              <a:t>to</a:t>
            </a:r>
            <a:r>
              <a:rPr sz="2700" b="1" spc="5" dirty="0">
                <a:latin typeface="Calibri"/>
                <a:cs typeface="Calibri"/>
              </a:rPr>
              <a:t> </a:t>
            </a:r>
            <a:r>
              <a:rPr sz="2700" b="1" dirty="0">
                <a:latin typeface="Calibri"/>
                <a:cs typeface="Calibri"/>
              </a:rPr>
              <a:t>the</a:t>
            </a:r>
            <a:r>
              <a:rPr sz="2700" b="1" spc="5" dirty="0">
                <a:latin typeface="Calibri"/>
                <a:cs typeface="Calibri"/>
              </a:rPr>
              <a:t> </a:t>
            </a:r>
            <a:r>
              <a:rPr sz="2700" b="1" spc="-10" dirty="0">
                <a:latin typeface="Calibri"/>
                <a:cs typeface="Calibri"/>
              </a:rPr>
              <a:t>chest,</a:t>
            </a:r>
            <a:r>
              <a:rPr sz="2700" b="1" spc="10" dirty="0">
                <a:latin typeface="Calibri"/>
                <a:cs typeface="Calibri"/>
              </a:rPr>
              <a:t> </a:t>
            </a:r>
            <a:r>
              <a:rPr sz="2700" b="1" dirty="0">
                <a:latin typeface="Calibri"/>
                <a:cs typeface="Calibri"/>
              </a:rPr>
              <a:t>back,</a:t>
            </a:r>
            <a:r>
              <a:rPr sz="2700" b="1" spc="15" dirty="0">
                <a:latin typeface="Calibri"/>
                <a:cs typeface="Calibri"/>
              </a:rPr>
              <a:t> </a:t>
            </a:r>
            <a:r>
              <a:rPr sz="2700" b="1" dirty="0">
                <a:latin typeface="Calibri"/>
                <a:cs typeface="Calibri"/>
              </a:rPr>
              <a:t>and</a:t>
            </a:r>
            <a:r>
              <a:rPr sz="2700" b="1" spc="5" dirty="0">
                <a:latin typeface="Calibri"/>
                <a:cs typeface="Calibri"/>
              </a:rPr>
              <a:t> </a:t>
            </a:r>
            <a:r>
              <a:rPr sz="2700" b="1" spc="-15" dirty="0">
                <a:latin typeface="Calibri"/>
                <a:cs typeface="Calibri"/>
              </a:rPr>
              <a:t>extremities,</a:t>
            </a:r>
            <a:r>
              <a:rPr sz="2700" b="1" spc="30" dirty="0">
                <a:latin typeface="Calibri"/>
                <a:cs typeface="Calibri"/>
              </a:rPr>
              <a:t> </a:t>
            </a:r>
            <a:r>
              <a:rPr sz="2700" b="1" dirty="0">
                <a:latin typeface="Calibri"/>
                <a:cs typeface="Calibri"/>
              </a:rPr>
              <a:t>and</a:t>
            </a:r>
            <a:r>
              <a:rPr sz="2700" b="1" spc="5" dirty="0">
                <a:latin typeface="Calibri"/>
                <a:cs typeface="Calibri"/>
              </a:rPr>
              <a:t> </a:t>
            </a:r>
            <a:r>
              <a:rPr sz="2700" b="1" spc="-5" dirty="0">
                <a:latin typeface="Calibri"/>
                <a:cs typeface="Calibri"/>
              </a:rPr>
              <a:t>coalesce</a:t>
            </a:r>
            <a:r>
              <a:rPr sz="2700" b="1" spc="15" dirty="0">
                <a:latin typeface="Calibri"/>
                <a:cs typeface="Calibri"/>
              </a:rPr>
              <a:t> </a:t>
            </a:r>
            <a:r>
              <a:rPr sz="2700" b="1" spc="-15" dirty="0">
                <a:latin typeface="Calibri"/>
                <a:cs typeface="Calibri"/>
              </a:rPr>
              <a:t>into</a:t>
            </a:r>
            <a:r>
              <a:rPr sz="2700" b="1" spc="-10" dirty="0">
                <a:latin typeface="Calibri"/>
                <a:cs typeface="Calibri"/>
              </a:rPr>
              <a:t> </a:t>
            </a:r>
            <a:r>
              <a:rPr sz="2700" b="1" spc="-5" dirty="0">
                <a:latin typeface="Calibri"/>
                <a:cs typeface="Calibri"/>
              </a:rPr>
              <a:t>urticarial </a:t>
            </a:r>
            <a:r>
              <a:rPr sz="2700" b="1" spc="-595" dirty="0">
                <a:latin typeface="Calibri"/>
                <a:cs typeface="Calibri"/>
              </a:rPr>
              <a:t> </a:t>
            </a:r>
            <a:r>
              <a:rPr sz="2700" b="1" spc="-5" dirty="0">
                <a:latin typeface="Calibri"/>
                <a:cs typeface="Calibri"/>
              </a:rPr>
              <a:t>plaques</a:t>
            </a:r>
            <a:r>
              <a:rPr sz="2400" b="1" spc="-5" dirty="0">
                <a:latin typeface="Calibri"/>
                <a:cs typeface="Calibri"/>
              </a:rPr>
              <a:t>, </a:t>
            </a:r>
            <a:r>
              <a:rPr sz="2700" b="1" dirty="0">
                <a:solidFill>
                  <a:srgbClr val="FF0000"/>
                </a:solidFill>
                <a:latin typeface="Calibri"/>
                <a:cs typeface="Calibri"/>
              </a:rPr>
              <a:t>sparing</a:t>
            </a:r>
            <a:r>
              <a:rPr sz="2700" b="1" spc="5" dirty="0">
                <a:solidFill>
                  <a:srgbClr val="FF0000"/>
                </a:solidFill>
                <a:latin typeface="Calibri"/>
                <a:cs typeface="Calibri"/>
              </a:rPr>
              <a:t> </a:t>
            </a:r>
            <a:r>
              <a:rPr sz="2700" b="1" dirty="0">
                <a:solidFill>
                  <a:srgbClr val="FF0000"/>
                </a:solidFill>
                <a:latin typeface="Calibri"/>
                <a:cs typeface="Calibri"/>
              </a:rPr>
              <a:t>the </a:t>
            </a:r>
            <a:r>
              <a:rPr sz="2700" b="1" spc="-10" dirty="0">
                <a:solidFill>
                  <a:srgbClr val="FF0000"/>
                </a:solidFill>
                <a:latin typeface="Calibri"/>
                <a:cs typeface="Calibri"/>
              </a:rPr>
              <a:t>face,</a:t>
            </a:r>
            <a:r>
              <a:rPr sz="2700" b="1" spc="5" dirty="0">
                <a:solidFill>
                  <a:srgbClr val="FF0000"/>
                </a:solidFill>
                <a:latin typeface="Calibri"/>
                <a:cs typeface="Calibri"/>
              </a:rPr>
              <a:t> </a:t>
            </a:r>
            <a:r>
              <a:rPr sz="2700" b="1" dirty="0">
                <a:solidFill>
                  <a:srgbClr val="FF0000"/>
                </a:solidFill>
                <a:latin typeface="Calibri"/>
                <a:cs typeface="Calibri"/>
              </a:rPr>
              <a:t>palms,</a:t>
            </a:r>
            <a:r>
              <a:rPr sz="2700" b="1" spc="15" dirty="0">
                <a:solidFill>
                  <a:srgbClr val="FF0000"/>
                </a:solidFill>
                <a:latin typeface="Calibri"/>
                <a:cs typeface="Calibri"/>
              </a:rPr>
              <a:t> </a:t>
            </a:r>
            <a:r>
              <a:rPr sz="2700" b="1" dirty="0">
                <a:solidFill>
                  <a:srgbClr val="FF0000"/>
                </a:solidFill>
                <a:latin typeface="Calibri"/>
                <a:cs typeface="Calibri"/>
              </a:rPr>
              <a:t>and soles</a:t>
            </a:r>
            <a:endParaRPr sz="2700">
              <a:latin typeface="Calibri"/>
              <a:cs typeface="Calibri"/>
            </a:endParaRPr>
          </a:p>
        </p:txBody>
      </p:sp>
      <p:pic>
        <p:nvPicPr>
          <p:cNvPr id="3" name="object 3"/>
          <p:cNvPicPr/>
          <p:nvPr/>
        </p:nvPicPr>
        <p:blipFill>
          <a:blip r:embed="rId2" cstate="print"/>
          <a:stretch>
            <a:fillRect/>
          </a:stretch>
        </p:blipFill>
        <p:spPr>
          <a:xfrm>
            <a:off x="217931" y="250514"/>
            <a:ext cx="11648660" cy="4514420"/>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05383" y="1138809"/>
            <a:ext cx="9061450" cy="2753360"/>
          </a:xfrm>
          <a:prstGeom prst="rect">
            <a:avLst/>
          </a:prstGeom>
        </p:spPr>
        <p:txBody>
          <a:bodyPr vert="horz" wrap="square" lIns="0" tIns="60960" rIns="0" bIns="0" rtlCol="0">
            <a:spAutoFit/>
          </a:bodyPr>
          <a:lstStyle/>
          <a:p>
            <a:pPr marL="241300" marR="194310" indent="-228600">
              <a:lnSpc>
                <a:spcPts val="3020"/>
              </a:lnSpc>
              <a:spcBef>
                <a:spcPts val="480"/>
              </a:spcBef>
              <a:buClr>
                <a:srgbClr val="0D0D0D"/>
              </a:buClr>
              <a:buFont typeface="Arial MT"/>
              <a:buChar char="•"/>
              <a:tabLst>
                <a:tab pos="241300" algn="l"/>
              </a:tabLst>
            </a:pPr>
            <a:r>
              <a:rPr sz="2800" b="1" spc="-5" dirty="0">
                <a:solidFill>
                  <a:srgbClr val="0D0D0D"/>
                </a:solidFill>
                <a:latin typeface="Calibri"/>
                <a:cs typeface="Calibri"/>
              </a:rPr>
              <a:t>Diagnosis:</a:t>
            </a:r>
            <a:r>
              <a:rPr sz="2800" b="1" spc="25" dirty="0">
                <a:solidFill>
                  <a:srgbClr val="0D0D0D"/>
                </a:solidFill>
                <a:latin typeface="Calibri"/>
                <a:cs typeface="Calibri"/>
              </a:rPr>
              <a:t> </a:t>
            </a:r>
            <a:r>
              <a:rPr sz="2800" b="1" spc="-5" dirty="0">
                <a:solidFill>
                  <a:srgbClr val="0D0D0D"/>
                </a:solidFill>
                <a:latin typeface="Calibri"/>
                <a:cs typeface="Calibri"/>
              </a:rPr>
              <a:t>usually</a:t>
            </a:r>
            <a:r>
              <a:rPr sz="2800" b="1" spc="10" dirty="0">
                <a:solidFill>
                  <a:srgbClr val="0D0D0D"/>
                </a:solidFill>
                <a:latin typeface="Calibri"/>
                <a:cs typeface="Calibri"/>
              </a:rPr>
              <a:t> </a:t>
            </a:r>
            <a:r>
              <a:rPr sz="2800" b="1" spc="-10" dirty="0">
                <a:solidFill>
                  <a:srgbClr val="0D0D0D"/>
                </a:solidFill>
                <a:latin typeface="Calibri"/>
                <a:cs typeface="Calibri"/>
              </a:rPr>
              <a:t>clinical,</a:t>
            </a:r>
            <a:r>
              <a:rPr sz="2800" b="1" spc="25" dirty="0">
                <a:solidFill>
                  <a:srgbClr val="0D0D0D"/>
                </a:solidFill>
                <a:latin typeface="Calibri"/>
                <a:cs typeface="Calibri"/>
              </a:rPr>
              <a:t> </a:t>
            </a:r>
            <a:r>
              <a:rPr sz="2800" b="1" spc="-5" dirty="0">
                <a:solidFill>
                  <a:srgbClr val="0D0D0D"/>
                </a:solidFill>
                <a:latin typeface="Calibri"/>
                <a:cs typeface="Calibri"/>
              </a:rPr>
              <a:t>based</a:t>
            </a:r>
            <a:r>
              <a:rPr sz="2800" b="1" spc="10" dirty="0">
                <a:solidFill>
                  <a:srgbClr val="0D0D0D"/>
                </a:solidFill>
                <a:latin typeface="Calibri"/>
                <a:cs typeface="Calibri"/>
              </a:rPr>
              <a:t> </a:t>
            </a:r>
            <a:r>
              <a:rPr sz="2800" b="1" spc="-5" dirty="0">
                <a:solidFill>
                  <a:srgbClr val="0D0D0D"/>
                </a:solidFill>
                <a:latin typeface="Calibri"/>
                <a:cs typeface="Calibri"/>
              </a:rPr>
              <a:t>upon</a:t>
            </a:r>
            <a:r>
              <a:rPr sz="2800" b="1" dirty="0">
                <a:solidFill>
                  <a:srgbClr val="0D0D0D"/>
                </a:solidFill>
                <a:latin typeface="Calibri"/>
                <a:cs typeface="Calibri"/>
              </a:rPr>
              <a:t> </a:t>
            </a:r>
            <a:r>
              <a:rPr sz="2800" b="1" spc="-15" dirty="0">
                <a:solidFill>
                  <a:srgbClr val="0D0D0D"/>
                </a:solidFill>
                <a:latin typeface="Calibri"/>
                <a:cs typeface="Calibri"/>
              </a:rPr>
              <a:t>history</a:t>
            </a:r>
            <a:r>
              <a:rPr sz="2800" b="1" spc="10" dirty="0">
                <a:solidFill>
                  <a:srgbClr val="0D0D0D"/>
                </a:solidFill>
                <a:latin typeface="Calibri"/>
                <a:cs typeface="Calibri"/>
              </a:rPr>
              <a:t> </a:t>
            </a:r>
            <a:r>
              <a:rPr sz="2800" b="1" spc="-5" dirty="0">
                <a:solidFill>
                  <a:srgbClr val="0D0D0D"/>
                </a:solidFill>
                <a:latin typeface="Calibri"/>
                <a:cs typeface="Calibri"/>
              </a:rPr>
              <a:t>and</a:t>
            </a:r>
            <a:r>
              <a:rPr sz="2800" b="1" spc="10" dirty="0">
                <a:solidFill>
                  <a:srgbClr val="0D0D0D"/>
                </a:solidFill>
                <a:latin typeface="Calibri"/>
                <a:cs typeface="Calibri"/>
              </a:rPr>
              <a:t> </a:t>
            </a:r>
            <a:r>
              <a:rPr sz="2800" b="1" spc="-15" dirty="0">
                <a:solidFill>
                  <a:srgbClr val="0D0D0D"/>
                </a:solidFill>
                <a:latin typeface="Calibri"/>
                <a:cs typeface="Calibri"/>
              </a:rPr>
              <a:t>physical </a:t>
            </a:r>
            <a:r>
              <a:rPr sz="2800" b="1" spc="-620" dirty="0">
                <a:solidFill>
                  <a:srgbClr val="0D0D0D"/>
                </a:solidFill>
                <a:latin typeface="Calibri"/>
                <a:cs typeface="Calibri"/>
              </a:rPr>
              <a:t> </a:t>
            </a:r>
            <a:r>
              <a:rPr sz="2800" b="1" spc="-15" dirty="0">
                <a:solidFill>
                  <a:srgbClr val="0D0D0D"/>
                </a:solidFill>
                <a:latin typeface="Calibri"/>
                <a:cs typeface="Calibri"/>
              </a:rPr>
              <a:t>examination</a:t>
            </a:r>
            <a:endParaRPr sz="2800">
              <a:latin typeface="Calibri"/>
              <a:cs typeface="Calibri"/>
            </a:endParaRPr>
          </a:p>
          <a:p>
            <a:pPr marL="241300" indent="-228600">
              <a:lnSpc>
                <a:spcPct val="100000"/>
              </a:lnSpc>
              <a:spcBef>
                <a:spcPts val="630"/>
              </a:spcBef>
              <a:buFont typeface="Arial MT"/>
              <a:buChar char="•"/>
              <a:tabLst>
                <a:tab pos="241300" algn="l"/>
              </a:tabLst>
            </a:pPr>
            <a:r>
              <a:rPr sz="2800" b="1" spc="-15" dirty="0">
                <a:solidFill>
                  <a:srgbClr val="0D0D0D"/>
                </a:solidFill>
                <a:latin typeface="Calibri"/>
                <a:cs typeface="Calibri"/>
              </a:rPr>
              <a:t>Recurrence</a:t>
            </a:r>
            <a:r>
              <a:rPr sz="2800" b="1" spc="15" dirty="0">
                <a:solidFill>
                  <a:srgbClr val="0D0D0D"/>
                </a:solidFill>
                <a:latin typeface="Calibri"/>
                <a:cs typeface="Calibri"/>
              </a:rPr>
              <a:t> </a:t>
            </a:r>
            <a:r>
              <a:rPr sz="2800" b="1" spc="-5" dirty="0">
                <a:solidFill>
                  <a:srgbClr val="0D0D0D"/>
                </a:solidFill>
                <a:latin typeface="Calibri"/>
                <a:cs typeface="Calibri"/>
              </a:rPr>
              <a:t>is </a:t>
            </a:r>
            <a:r>
              <a:rPr sz="2800" b="1" spc="-15" dirty="0">
                <a:solidFill>
                  <a:srgbClr val="FF0000"/>
                </a:solidFill>
                <a:latin typeface="Calibri"/>
                <a:cs typeface="Calibri"/>
              </a:rPr>
              <a:t>Rare</a:t>
            </a:r>
            <a:endParaRPr sz="2800">
              <a:latin typeface="Calibri"/>
              <a:cs typeface="Calibri"/>
            </a:endParaRPr>
          </a:p>
          <a:p>
            <a:pPr marL="241300" marR="5080" indent="-228600">
              <a:lnSpc>
                <a:spcPts val="3030"/>
              </a:lnSpc>
              <a:spcBef>
                <a:spcPts val="1035"/>
              </a:spcBef>
              <a:buFont typeface="Arial MT"/>
              <a:buChar char="•"/>
              <a:tabLst>
                <a:tab pos="241300" algn="l"/>
              </a:tabLst>
            </a:pPr>
            <a:r>
              <a:rPr sz="2800" b="1" spc="-10" dirty="0">
                <a:solidFill>
                  <a:srgbClr val="0D0D0D"/>
                </a:solidFill>
                <a:latin typeface="Calibri"/>
                <a:cs typeface="Calibri"/>
              </a:rPr>
              <a:t>Prognosis:</a:t>
            </a:r>
            <a:r>
              <a:rPr sz="2800" b="1" dirty="0">
                <a:solidFill>
                  <a:srgbClr val="0D0D0D"/>
                </a:solidFill>
                <a:latin typeface="Calibri"/>
                <a:cs typeface="Calibri"/>
              </a:rPr>
              <a:t> </a:t>
            </a:r>
            <a:r>
              <a:rPr sz="2800" b="1" spc="-5" dirty="0">
                <a:solidFill>
                  <a:srgbClr val="FF0000"/>
                </a:solidFill>
                <a:latin typeface="Calibri"/>
                <a:cs typeface="Calibri"/>
              </a:rPr>
              <a:t>PEP</a:t>
            </a:r>
            <a:r>
              <a:rPr sz="2800" b="1" spc="5" dirty="0">
                <a:solidFill>
                  <a:srgbClr val="FF0000"/>
                </a:solidFill>
                <a:latin typeface="Calibri"/>
                <a:cs typeface="Calibri"/>
              </a:rPr>
              <a:t> </a:t>
            </a:r>
            <a:r>
              <a:rPr sz="2800" b="1" spc="-5" dirty="0">
                <a:solidFill>
                  <a:srgbClr val="FF0000"/>
                </a:solidFill>
                <a:latin typeface="Calibri"/>
                <a:cs typeface="Calibri"/>
              </a:rPr>
              <a:t>poses no </a:t>
            </a:r>
            <a:r>
              <a:rPr sz="2800" b="1" spc="-10" dirty="0">
                <a:solidFill>
                  <a:srgbClr val="FF0000"/>
                </a:solidFill>
                <a:latin typeface="Calibri"/>
                <a:cs typeface="Calibri"/>
              </a:rPr>
              <a:t>increased</a:t>
            </a:r>
            <a:r>
              <a:rPr sz="2800" b="1" spc="35" dirty="0">
                <a:solidFill>
                  <a:srgbClr val="FF0000"/>
                </a:solidFill>
                <a:latin typeface="Calibri"/>
                <a:cs typeface="Calibri"/>
              </a:rPr>
              <a:t> </a:t>
            </a:r>
            <a:r>
              <a:rPr sz="2800" b="1" spc="-5" dirty="0">
                <a:solidFill>
                  <a:srgbClr val="FF0000"/>
                </a:solidFill>
                <a:latin typeface="Calibri"/>
                <a:cs typeface="Calibri"/>
              </a:rPr>
              <a:t>risk</a:t>
            </a:r>
            <a:r>
              <a:rPr sz="2800" b="1" spc="5" dirty="0">
                <a:solidFill>
                  <a:srgbClr val="FF0000"/>
                </a:solidFill>
                <a:latin typeface="Calibri"/>
                <a:cs typeface="Calibri"/>
              </a:rPr>
              <a:t> </a:t>
            </a:r>
            <a:r>
              <a:rPr sz="2800" b="1" spc="-5" dirty="0">
                <a:solidFill>
                  <a:srgbClr val="FF0000"/>
                </a:solidFill>
                <a:latin typeface="Calibri"/>
                <a:cs typeface="Calibri"/>
              </a:rPr>
              <a:t>in</a:t>
            </a:r>
            <a:r>
              <a:rPr sz="2800" b="1" spc="5" dirty="0">
                <a:solidFill>
                  <a:srgbClr val="FF0000"/>
                </a:solidFill>
                <a:latin typeface="Calibri"/>
                <a:cs typeface="Calibri"/>
              </a:rPr>
              <a:t> </a:t>
            </a:r>
            <a:r>
              <a:rPr sz="2800" b="1" spc="-15" dirty="0">
                <a:solidFill>
                  <a:srgbClr val="FF0000"/>
                </a:solidFill>
                <a:latin typeface="Calibri"/>
                <a:cs typeface="Calibri"/>
              </a:rPr>
              <a:t>maternal</a:t>
            </a:r>
            <a:r>
              <a:rPr sz="2800" b="1" spc="20" dirty="0">
                <a:solidFill>
                  <a:srgbClr val="FF0000"/>
                </a:solidFill>
                <a:latin typeface="Calibri"/>
                <a:cs typeface="Calibri"/>
              </a:rPr>
              <a:t> </a:t>
            </a:r>
            <a:r>
              <a:rPr sz="2800" b="1" spc="-5" dirty="0">
                <a:solidFill>
                  <a:srgbClr val="FF0000"/>
                </a:solidFill>
                <a:latin typeface="Calibri"/>
                <a:cs typeface="Calibri"/>
              </a:rPr>
              <a:t>and</a:t>
            </a:r>
            <a:r>
              <a:rPr sz="2800" b="1" dirty="0">
                <a:solidFill>
                  <a:srgbClr val="FF0000"/>
                </a:solidFill>
                <a:latin typeface="Calibri"/>
                <a:cs typeface="Calibri"/>
              </a:rPr>
              <a:t> </a:t>
            </a:r>
            <a:r>
              <a:rPr sz="2800" b="1" spc="-20" dirty="0">
                <a:solidFill>
                  <a:srgbClr val="FF0000"/>
                </a:solidFill>
                <a:latin typeface="Calibri"/>
                <a:cs typeface="Calibri"/>
              </a:rPr>
              <a:t>fetal </a:t>
            </a:r>
            <a:r>
              <a:rPr sz="2800" b="1" spc="-615" dirty="0">
                <a:solidFill>
                  <a:srgbClr val="FF0000"/>
                </a:solidFill>
                <a:latin typeface="Calibri"/>
                <a:cs typeface="Calibri"/>
              </a:rPr>
              <a:t> </a:t>
            </a:r>
            <a:r>
              <a:rPr sz="2800" b="1" spc="-25" dirty="0">
                <a:solidFill>
                  <a:srgbClr val="FF0000"/>
                </a:solidFill>
                <a:latin typeface="Calibri"/>
                <a:cs typeface="Calibri"/>
              </a:rPr>
              <a:t>morbidity</a:t>
            </a:r>
            <a:r>
              <a:rPr sz="2800" b="1" spc="-25" dirty="0">
                <a:solidFill>
                  <a:srgbClr val="0D0D0D"/>
                </a:solidFill>
                <a:latin typeface="Calibri"/>
                <a:cs typeface="Calibri"/>
              </a:rPr>
              <a:t>.</a:t>
            </a:r>
            <a:endParaRPr sz="2800">
              <a:latin typeface="Calibri"/>
              <a:cs typeface="Calibri"/>
            </a:endParaRPr>
          </a:p>
          <a:p>
            <a:pPr marL="241300" indent="-228600">
              <a:lnSpc>
                <a:spcPct val="100000"/>
              </a:lnSpc>
              <a:spcBef>
                <a:spcPts val="610"/>
              </a:spcBef>
              <a:buFont typeface="Arial MT"/>
              <a:buChar char="•"/>
              <a:tabLst>
                <a:tab pos="241300" algn="l"/>
                <a:tab pos="2036445" algn="l"/>
              </a:tabLst>
            </a:pPr>
            <a:r>
              <a:rPr sz="2800" b="1" spc="-30" dirty="0">
                <a:solidFill>
                  <a:srgbClr val="0D0D0D"/>
                </a:solidFill>
                <a:latin typeface="Calibri"/>
                <a:cs typeface="Calibri"/>
              </a:rPr>
              <a:t>Treatment:	</a:t>
            </a:r>
            <a:r>
              <a:rPr sz="2800" b="1" spc="-5" dirty="0">
                <a:solidFill>
                  <a:srgbClr val="0D0D0D"/>
                </a:solidFill>
                <a:latin typeface="Calibri"/>
                <a:cs typeface="Calibri"/>
              </a:rPr>
              <a:t>:</a:t>
            </a:r>
            <a:r>
              <a:rPr sz="2800" b="1" spc="15" dirty="0">
                <a:solidFill>
                  <a:srgbClr val="0D0D0D"/>
                </a:solidFill>
                <a:latin typeface="Calibri"/>
                <a:cs typeface="Calibri"/>
              </a:rPr>
              <a:t> </a:t>
            </a:r>
            <a:r>
              <a:rPr sz="2800" b="1" spc="-10" dirty="0">
                <a:solidFill>
                  <a:srgbClr val="FF0000"/>
                </a:solidFill>
                <a:latin typeface="Calibri"/>
                <a:cs typeface="Calibri"/>
              </a:rPr>
              <a:t>topical</a:t>
            </a:r>
            <a:r>
              <a:rPr sz="2800" b="1" spc="-5" dirty="0">
                <a:solidFill>
                  <a:srgbClr val="FF0000"/>
                </a:solidFill>
                <a:latin typeface="Calibri"/>
                <a:cs typeface="Calibri"/>
              </a:rPr>
              <a:t> </a:t>
            </a:r>
            <a:r>
              <a:rPr sz="2800" b="1" spc="-15" dirty="0">
                <a:solidFill>
                  <a:srgbClr val="FF0000"/>
                </a:solidFill>
                <a:latin typeface="Calibri"/>
                <a:cs typeface="Calibri"/>
              </a:rPr>
              <a:t>corticosteroids,</a:t>
            </a:r>
            <a:r>
              <a:rPr sz="2800" b="1" spc="15" dirty="0">
                <a:solidFill>
                  <a:srgbClr val="FF0000"/>
                </a:solidFill>
                <a:latin typeface="Calibri"/>
                <a:cs typeface="Calibri"/>
              </a:rPr>
              <a:t> </a:t>
            </a:r>
            <a:r>
              <a:rPr sz="2800" b="1" spc="-10" dirty="0">
                <a:solidFill>
                  <a:srgbClr val="FF0000"/>
                </a:solidFill>
                <a:latin typeface="Calibri"/>
                <a:cs typeface="Calibri"/>
              </a:rPr>
              <a:t>Antihistamines</a:t>
            </a:r>
            <a:endParaRPr sz="2800">
              <a:latin typeface="Calibri"/>
              <a:cs typeface="Calibri"/>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22477" y="484073"/>
            <a:ext cx="5998845" cy="697230"/>
          </a:xfrm>
          <a:prstGeom prst="rect">
            <a:avLst/>
          </a:prstGeom>
        </p:spPr>
        <p:txBody>
          <a:bodyPr vert="horz" wrap="square" lIns="0" tIns="13335" rIns="0" bIns="0" rtlCol="0">
            <a:spAutoFit/>
          </a:bodyPr>
          <a:lstStyle/>
          <a:p>
            <a:pPr marL="12700">
              <a:lnSpc>
                <a:spcPct val="100000"/>
              </a:lnSpc>
              <a:spcBef>
                <a:spcPts val="105"/>
              </a:spcBef>
            </a:pPr>
            <a:r>
              <a:rPr sz="4400" b="1" dirty="0">
                <a:solidFill>
                  <a:srgbClr val="000000"/>
                </a:solidFill>
                <a:latin typeface="Calibri"/>
                <a:cs typeface="Calibri"/>
              </a:rPr>
              <a:t>2-</a:t>
            </a:r>
            <a:r>
              <a:rPr sz="4400" b="1" spc="-35" dirty="0">
                <a:solidFill>
                  <a:srgbClr val="000000"/>
                </a:solidFill>
                <a:latin typeface="Calibri"/>
                <a:cs typeface="Calibri"/>
              </a:rPr>
              <a:t> </a:t>
            </a:r>
            <a:r>
              <a:rPr sz="4400" b="1" spc="-15" dirty="0">
                <a:solidFill>
                  <a:srgbClr val="000000"/>
                </a:solidFill>
                <a:latin typeface="Calibri"/>
                <a:cs typeface="Calibri"/>
              </a:rPr>
              <a:t>Pemphigoid</a:t>
            </a:r>
            <a:r>
              <a:rPr sz="4400" b="1" spc="-50" dirty="0">
                <a:solidFill>
                  <a:srgbClr val="000000"/>
                </a:solidFill>
                <a:latin typeface="Calibri"/>
                <a:cs typeface="Calibri"/>
              </a:rPr>
              <a:t> </a:t>
            </a:r>
            <a:r>
              <a:rPr sz="4400" b="1" spc="-20" dirty="0">
                <a:solidFill>
                  <a:srgbClr val="000000"/>
                </a:solidFill>
                <a:latin typeface="Calibri"/>
                <a:cs typeface="Calibri"/>
              </a:rPr>
              <a:t>gestationis</a:t>
            </a:r>
            <a:endParaRPr sz="4400">
              <a:latin typeface="Calibri"/>
              <a:cs typeface="Calibri"/>
            </a:endParaRPr>
          </a:p>
        </p:txBody>
      </p:sp>
      <p:sp>
        <p:nvSpPr>
          <p:cNvPr id="3" name="object 3"/>
          <p:cNvSpPr txBox="1"/>
          <p:nvPr/>
        </p:nvSpPr>
        <p:spPr>
          <a:xfrm>
            <a:off x="645363" y="1456181"/>
            <a:ext cx="10756900" cy="3395345"/>
          </a:xfrm>
          <a:prstGeom prst="rect">
            <a:avLst/>
          </a:prstGeom>
        </p:spPr>
        <p:txBody>
          <a:bodyPr vert="horz" wrap="square" lIns="0" tIns="54610" rIns="0" bIns="0" rtlCol="0">
            <a:spAutoFit/>
          </a:bodyPr>
          <a:lstStyle/>
          <a:p>
            <a:pPr marL="241300" marR="1015365" indent="-228600" algn="just">
              <a:lnSpc>
                <a:spcPct val="90000"/>
              </a:lnSpc>
              <a:spcBef>
                <a:spcPts val="430"/>
              </a:spcBef>
              <a:buFont typeface="Arial MT"/>
              <a:buChar char="•"/>
              <a:tabLst>
                <a:tab pos="241300" algn="l"/>
              </a:tabLst>
            </a:pPr>
            <a:r>
              <a:rPr sz="2800" spc="-15" dirty="0">
                <a:latin typeface="Calibri"/>
                <a:cs typeface="Calibri"/>
              </a:rPr>
              <a:t>Pemphigoid gestationis (</a:t>
            </a:r>
            <a:r>
              <a:rPr sz="2800" spc="-15" dirty="0">
                <a:solidFill>
                  <a:srgbClr val="FF0000"/>
                </a:solidFill>
                <a:latin typeface="Calibri"/>
                <a:cs typeface="Calibri"/>
              </a:rPr>
              <a:t>previously </a:t>
            </a:r>
            <a:r>
              <a:rPr sz="2800" spc="-10" dirty="0">
                <a:solidFill>
                  <a:srgbClr val="FF0000"/>
                </a:solidFill>
                <a:latin typeface="Calibri"/>
                <a:cs typeface="Calibri"/>
              </a:rPr>
              <a:t>called herpes </a:t>
            </a:r>
            <a:r>
              <a:rPr sz="2800" spc="-15" dirty="0">
                <a:solidFill>
                  <a:srgbClr val="FF0000"/>
                </a:solidFill>
                <a:latin typeface="Calibri"/>
                <a:cs typeface="Calibri"/>
              </a:rPr>
              <a:t>gestationis</a:t>
            </a:r>
            <a:r>
              <a:rPr sz="2800" spc="-15" dirty="0">
                <a:latin typeface="Calibri"/>
                <a:cs typeface="Calibri"/>
              </a:rPr>
              <a:t>) </a:t>
            </a:r>
            <a:r>
              <a:rPr sz="2800" spc="-5" dirty="0">
                <a:latin typeface="Calibri"/>
                <a:cs typeface="Calibri"/>
              </a:rPr>
              <a:t>is </a:t>
            </a:r>
            <a:r>
              <a:rPr sz="2800" dirty="0">
                <a:latin typeface="Calibri"/>
                <a:cs typeface="Calibri"/>
              </a:rPr>
              <a:t>an </a:t>
            </a:r>
            <a:r>
              <a:rPr sz="2800" spc="-620" dirty="0">
                <a:latin typeface="Calibri"/>
                <a:cs typeface="Calibri"/>
              </a:rPr>
              <a:t> </a:t>
            </a:r>
            <a:r>
              <a:rPr sz="2800" spc="-10" dirty="0">
                <a:latin typeface="Calibri"/>
                <a:cs typeface="Calibri"/>
              </a:rPr>
              <a:t>autoimmune </a:t>
            </a:r>
            <a:r>
              <a:rPr sz="2800" spc="-5" dirty="0">
                <a:latin typeface="Calibri"/>
                <a:cs typeface="Calibri"/>
              </a:rPr>
              <a:t>disease </a:t>
            </a:r>
            <a:r>
              <a:rPr sz="2800" spc="-10" dirty="0">
                <a:latin typeface="Calibri"/>
                <a:cs typeface="Calibri"/>
              </a:rPr>
              <a:t>that </a:t>
            </a:r>
            <a:r>
              <a:rPr sz="2800" spc="-5" dirty="0">
                <a:latin typeface="Calibri"/>
                <a:cs typeface="Calibri"/>
              </a:rPr>
              <a:t>typically </a:t>
            </a:r>
            <a:r>
              <a:rPr sz="2800" spc="-15" dirty="0">
                <a:latin typeface="Calibri"/>
                <a:cs typeface="Calibri"/>
              </a:rPr>
              <a:t>presents </a:t>
            </a:r>
            <a:r>
              <a:rPr sz="2800" spc="-5" dirty="0">
                <a:latin typeface="Calibri"/>
                <a:cs typeface="Calibri"/>
              </a:rPr>
              <a:t>in the </a:t>
            </a:r>
            <a:r>
              <a:rPr sz="2800" spc="-10" dirty="0">
                <a:solidFill>
                  <a:srgbClr val="FF0000"/>
                </a:solidFill>
                <a:latin typeface="Calibri"/>
                <a:cs typeface="Calibri"/>
              </a:rPr>
              <a:t>second </a:t>
            </a:r>
            <a:r>
              <a:rPr sz="2800" spc="-5" dirty="0">
                <a:solidFill>
                  <a:srgbClr val="FF0000"/>
                </a:solidFill>
                <a:latin typeface="Calibri"/>
                <a:cs typeface="Calibri"/>
              </a:rPr>
              <a:t>or </a:t>
            </a:r>
            <a:r>
              <a:rPr sz="2800" spc="-15" dirty="0">
                <a:solidFill>
                  <a:srgbClr val="FF0000"/>
                </a:solidFill>
                <a:latin typeface="Calibri"/>
                <a:cs typeface="Calibri"/>
              </a:rPr>
              <a:t>third </a:t>
            </a:r>
            <a:r>
              <a:rPr sz="2800" spc="-620" dirty="0">
                <a:solidFill>
                  <a:srgbClr val="FF0000"/>
                </a:solidFill>
                <a:latin typeface="Calibri"/>
                <a:cs typeface="Calibri"/>
              </a:rPr>
              <a:t> </a:t>
            </a:r>
            <a:r>
              <a:rPr sz="2800" spc="-10" dirty="0">
                <a:solidFill>
                  <a:srgbClr val="FF0000"/>
                </a:solidFill>
                <a:latin typeface="Calibri"/>
                <a:cs typeface="Calibri"/>
              </a:rPr>
              <a:t>trimester </a:t>
            </a:r>
            <a:r>
              <a:rPr sz="2800" spc="-5" dirty="0">
                <a:latin typeface="Calibri"/>
                <a:cs typeface="Calibri"/>
              </a:rPr>
              <a:t>with</a:t>
            </a:r>
            <a:r>
              <a:rPr sz="2800" spc="5" dirty="0">
                <a:latin typeface="Calibri"/>
                <a:cs typeface="Calibri"/>
              </a:rPr>
              <a:t> </a:t>
            </a:r>
            <a:r>
              <a:rPr sz="2800" spc="-5" dirty="0">
                <a:latin typeface="Calibri"/>
                <a:cs typeface="Calibri"/>
              </a:rPr>
              <a:t>an</a:t>
            </a:r>
            <a:r>
              <a:rPr sz="2800" spc="10" dirty="0">
                <a:latin typeface="Calibri"/>
                <a:cs typeface="Calibri"/>
              </a:rPr>
              <a:t> </a:t>
            </a:r>
            <a:r>
              <a:rPr sz="2800" spc="-5" dirty="0">
                <a:latin typeface="Calibri"/>
                <a:cs typeface="Calibri"/>
              </a:rPr>
              <a:t>incidence</a:t>
            </a:r>
            <a:r>
              <a:rPr sz="2800" spc="30" dirty="0">
                <a:latin typeface="Calibri"/>
                <a:cs typeface="Calibri"/>
              </a:rPr>
              <a:t> </a:t>
            </a:r>
            <a:r>
              <a:rPr sz="2800" spc="-5" dirty="0">
                <a:latin typeface="Calibri"/>
                <a:cs typeface="Calibri"/>
              </a:rPr>
              <a:t>of</a:t>
            </a:r>
            <a:r>
              <a:rPr sz="2800" spc="10" dirty="0">
                <a:latin typeface="Calibri"/>
                <a:cs typeface="Calibri"/>
              </a:rPr>
              <a:t> </a:t>
            </a:r>
            <a:r>
              <a:rPr sz="2800" spc="-15" dirty="0">
                <a:latin typeface="Calibri"/>
                <a:cs typeface="Calibri"/>
              </a:rPr>
              <a:t>around</a:t>
            </a:r>
            <a:r>
              <a:rPr sz="2800" spc="30" dirty="0">
                <a:latin typeface="Calibri"/>
                <a:cs typeface="Calibri"/>
              </a:rPr>
              <a:t> </a:t>
            </a:r>
            <a:r>
              <a:rPr sz="2800" spc="-5" dirty="0">
                <a:latin typeface="Calibri"/>
                <a:cs typeface="Calibri"/>
              </a:rPr>
              <a:t>1</a:t>
            </a:r>
            <a:r>
              <a:rPr sz="2800" spc="10" dirty="0">
                <a:latin typeface="Calibri"/>
                <a:cs typeface="Calibri"/>
              </a:rPr>
              <a:t> </a:t>
            </a:r>
            <a:r>
              <a:rPr sz="2800" spc="-5" dirty="0">
                <a:latin typeface="Calibri"/>
                <a:cs typeface="Calibri"/>
              </a:rPr>
              <a:t>in</a:t>
            </a:r>
            <a:r>
              <a:rPr sz="2800" dirty="0">
                <a:latin typeface="Calibri"/>
                <a:cs typeface="Calibri"/>
              </a:rPr>
              <a:t> </a:t>
            </a:r>
            <a:r>
              <a:rPr sz="2800" spc="-5" dirty="0">
                <a:latin typeface="Calibri"/>
                <a:cs typeface="Calibri"/>
              </a:rPr>
              <a:t>60,000</a:t>
            </a:r>
            <a:r>
              <a:rPr sz="2800" spc="45" dirty="0">
                <a:latin typeface="Calibri"/>
                <a:cs typeface="Calibri"/>
              </a:rPr>
              <a:t> </a:t>
            </a:r>
            <a:r>
              <a:rPr sz="2800" spc="-10" dirty="0">
                <a:latin typeface="Calibri"/>
                <a:cs typeface="Calibri"/>
              </a:rPr>
              <a:t>pregnancies.</a:t>
            </a:r>
            <a:endParaRPr sz="2800">
              <a:latin typeface="Calibri"/>
              <a:cs typeface="Calibri"/>
            </a:endParaRPr>
          </a:p>
          <a:p>
            <a:pPr marL="241300" indent="-228600" algn="just">
              <a:lnSpc>
                <a:spcPct val="100000"/>
              </a:lnSpc>
              <a:spcBef>
                <a:spcPts val="675"/>
              </a:spcBef>
              <a:buFont typeface="Arial MT"/>
              <a:buChar char="•"/>
              <a:tabLst>
                <a:tab pos="241300" algn="l"/>
              </a:tabLst>
            </a:pPr>
            <a:r>
              <a:rPr sz="2800" b="1" spc="-10" dirty="0">
                <a:latin typeface="Calibri"/>
                <a:cs typeface="Calibri"/>
              </a:rPr>
              <a:t>Distribution</a:t>
            </a:r>
            <a:r>
              <a:rPr sz="2800" spc="-10" dirty="0">
                <a:latin typeface="Calibri"/>
                <a:cs typeface="Calibri"/>
              </a:rPr>
              <a:t>:</a:t>
            </a:r>
            <a:endParaRPr sz="2800">
              <a:latin typeface="Calibri"/>
              <a:cs typeface="Calibri"/>
            </a:endParaRPr>
          </a:p>
          <a:p>
            <a:pPr marL="12700" marR="5080">
              <a:lnSpc>
                <a:spcPct val="90000"/>
              </a:lnSpc>
              <a:spcBef>
                <a:spcPts val="994"/>
              </a:spcBef>
            </a:pPr>
            <a:r>
              <a:rPr sz="2800" spc="-15" dirty="0">
                <a:latin typeface="Calibri"/>
                <a:cs typeface="Calibri"/>
              </a:rPr>
              <a:t>-Pemphigoid</a:t>
            </a:r>
            <a:r>
              <a:rPr sz="2800" spc="55" dirty="0">
                <a:latin typeface="Calibri"/>
                <a:cs typeface="Calibri"/>
              </a:rPr>
              <a:t> </a:t>
            </a:r>
            <a:r>
              <a:rPr sz="2800" spc="-20" dirty="0">
                <a:latin typeface="Calibri"/>
                <a:cs typeface="Calibri"/>
              </a:rPr>
              <a:t>gestationis</a:t>
            </a:r>
            <a:r>
              <a:rPr sz="2800" spc="35" dirty="0">
                <a:latin typeface="Calibri"/>
                <a:cs typeface="Calibri"/>
              </a:rPr>
              <a:t> </a:t>
            </a:r>
            <a:r>
              <a:rPr sz="2800" spc="-10" dirty="0">
                <a:latin typeface="Calibri"/>
                <a:cs typeface="Calibri"/>
              </a:rPr>
              <a:t>begins</a:t>
            </a:r>
            <a:r>
              <a:rPr sz="2800" spc="10" dirty="0">
                <a:latin typeface="Calibri"/>
                <a:cs typeface="Calibri"/>
              </a:rPr>
              <a:t> </a:t>
            </a:r>
            <a:r>
              <a:rPr sz="2800" dirty="0">
                <a:latin typeface="Calibri"/>
                <a:cs typeface="Calibri"/>
              </a:rPr>
              <a:t>as</a:t>
            </a:r>
            <a:r>
              <a:rPr sz="2800" spc="30" dirty="0">
                <a:latin typeface="Calibri"/>
                <a:cs typeface="Calibri"/>
              </a:rPr>
              <a:t> </a:t>
            </a:r>
            <a:r>
              <a:rPr sz="2800" spc="-10" dirty="0">
                <a:solidFill>
                  <a:srgbClr val="FF0000"/>
                </a:solidFill>
                <a:latin typeface="Calibri"/>
                <a:cs typeface="Calibri"/>
              </a:rPr>
              <a:t>periumbilical</a:t>
            </a:r>
            <a:r>
              <a:rPr sz="2800" spc="-10" dirty="0">
                <a:latin typeface="Calibri"/>
                <a:cs typeface="Calibri"/>
              </a:rPr>
              <a:t>,</a:t>
            </a:r>
            <a:r>
              <a:rPr sz="2800" spc="45" dirty="0">
                <a:latin typeface="Calibri"/>
                <a:cs typeface="Calibri"/>
              </a:rPr>
              <a:t> </a:t>
            </a:r>
            <a:r>
              <a:rPr sz="2800" spc="-15" dirty="0">
                <a:latin typeface="Calibri"/>
                <a:cs typeface="Calibri"/>
              </a:rPr>
              <a:t>intensely</a:t>
            </a:r>
            <a:r>
              <a:rPr sz="2800" spc="30" dirty="0">
                <a:latin typeface="Calibri"/>
                <a:cs typeface="Calibri"/>
              </a:rPr>
              <a:t> </a:t>
            </a:r>
            <a:r>
              <a:rPr sz="2800" spc="-10" dirty="0">
                <a:latin typeface="Calibri"/>
                <a:cs typeface="Calibri"/>
              </a:rPr>
              <a:t>pruritic,</a:t>
            </a:r>
            <a:r>
              <a:rPr sz="2800" spc="40" dirty="0">
                <a:latin typeface="Calibri"/>
                <a:cs typeface="Calibri"/>
              </a:rPr>
              <a:t> </a:t>
            </a:r>
            <a:r>
              <a:rPr sz="2800" spc="-10" dirty="0">
                <a:latin typeface="Calibri"/>
                <a:cs typeface="Calibri"/>
              </a:rPr>
              <a:t>mostly </a:t>
            </a:r>
            <a:r>
              <a:rPr sz="2800" spc="-5" dirty="0">
                <a:latin typeface="Calibri"/>
                <a:cs typeface="Calibri"/>
              </a:rPr>
              <a:t> </a:t>
            </a:r>
            <a:r>
              <a:rPr sz="2800" spc="-15" dirty="0">
                <a:solidFill>
                  <a:srgbClr val="006FC0"/>
                </a:solidFill>
                <a:latin typeface="Calibri"/>
                <a:cs typeface="Calibri"/>
              </a:rPr>
              <a:t>non-blistering</a:t>
            </a:r>
            <a:r>
              <a:rPr sz="2800" spc="60" dirty="0">
                <a:solidFill>
                  <a:srgbClr val="006FC0"/>
                </a:solidFill>
                <a:latin typeface="Calibri"/>
                <a:cs typeface="Calibri"/>
              </a:rPr>
              <a:t> </a:t>
            </a:r>
            <a:r>
              <a:rPr sz="2800" spc="-5" dirty="0">
                <a:solidFill>
                  <a:srgbClr val="006FC0"/>
                </a:solidFill>
                <a:latin typeface="Calibri"/>
                <a:cs typeface="Calibri"/>
              </a:rPr>
              <a:t>lesions</a:t>
            </a:r>
            <a:r>
              <a:rPr sz="2800" spc="30" dirty="0">
                <a:solidFill>
                  <a:srgbClr val="006FC0"/>
                </a:solidFill>
                <a:latin typeface="Calibri"/>
                <a:cs typeface="Calibri"/>
              </a:rPr>
              <a:t> </a:t>
            </a:r>
            <a:r>
              <a:rPr sz="2800" spc="-15" dirty="0">
                <a:latin typeface="Calibri"/>
                <a:cs typeface="Calibri"/>
              </a:rPr>
              <a:t>(eczema,</a:t>
            </a:r>
            <a:r>
              <a:rPr sz="2800" spc="-5" dirty="0">
                <a:latin typeface="Calibri"/>
                <a:cs typeface="Calibri"/>
              </a:rPr>
              <a:t> </a:t>
            </a:r>
            <a:r>
              <a:rPr sz="2800" spc="-10" dirty="0">
                <a:latin typeface="Calibri"/>
                <a:cs typeface="Calibri"/>
              </a:rPr>
              <a:t>urticarial</a:t>
            </a:r>
            <a:r>
              <a:rPr sz="2800" spc="5" dirty="0">
                <a:latin typeface="Calibri"/>
                <a:cs typeface="Calibri"/>
              </a:rPr>
              <a:t> </a:t>
            </a:r>
            <a:r>
              <a:rPr sz="2800" spc="-5" dirty="0">
                <a:latin typeface="Calibri"/>
                <a:cs typeface="Calibri"/>
              </a:rPr>
              <a:t>or</a:t>
            </a:r>
            <a:r>
              <a:rPr sz="2800" spc="30" dirty="0">
                <a:latin typeface="Calibri"/>
                <a:cs typeface="Calibri"/>
              </a:rPr>
              <a:t> </a:t>
            </a:r>
            <a:r>
              <a:rPr sz="2800" spc="-10" dirty="0">
                <a:latin typeface="Calibri"/>
                <a:cs typeface="Calibri"/>
              </a:rPr>
              <a:t>papular</a:t>
            </a:r>
            <a:r>
              <a:rPr sz="2800" spc="35" dirty="0">
                <a:latin typeface="Calibri"/>
                <a:cs typeface="Calibri"/>
              </a:rPr>
              <a:t> </a:t>
            </a:r>
            <a:r>
              <a:rPr sz="2800" spc="-5" dirty="0">
                <a:latin typeface="Calibri"/>
                <a:cs typeface="Calibri"/>
              </a:rPr>
              <a:t>lesions)</a:t>
            </a:r>
            <a:r>
              <a:rPr sz="2800" spc="30" dirty="0">
                <a:latin typeface="Calibri"/>
                <a:cs typeface="Calibri"/>
              </a:rPr>
              <a:t> </a:t>
            </a:r>
            <a:r>
              <a:rPr sz="2800" spc="-5" dirty="0">
                <a:latin typeface="Calibri"/>
                <a:cs typeface="Calibri"/>
              </a:rPr>
              <a:t>on</a:t>
            </a:r>
            <a:r>
              <a:rPr sz="2800" spc="10" dirty="0">
                <a:latin typeface="Calibri"/>
                <a:cs typeface="Calibri"/>
              </a:rPr>
              <a:t> </a:t>
            </a:r>
            <a:r>
              <a:rPr sz="2800" spc="-10" dirty="0">
                <a:latin typeface="Calibri"/>
                <a:cs typeface="Calibri"/>
              </a:rPr>
              <a:t>extremities </a:t>
            </a:r>
            <a:r>
              <a:rPr sz="2800" spc="-615" dirty="0">
                <a:latin typeface="Calibri"/>
                <a:cs typeface="Calibri"/>
              </a:rPr>
              <a:t> </a:t>
            </a:r>
            <a:r>
              <a:rPr sz="2800" spc="-10" dirty="0">
                <a:latin typeface="Calibri"/>
                <a:cs typeface="Calibri"/>
              </a:rPr>
              <a:t>but</a:t>
            </a:r>
            <a:r>
              <a:rPr sz="2800" spc="10" dirty="0">
                <a:latin typeface="Calibri"/>
                <a:cs typeface="Calibri"/>
              </a:rPr>
              <a:t> </a:t>
            </a:r>
            <a:r>
              <a:rPr sz="2800" spc="-15" dirty="0">
                <a:latin typeface="Calibri"/>
                <a:cs typeface="Calibri"/>
              </a:rPr>
              <a:t>spares</a:t>
            </a:r>
            <a:r>
              <a:rPr sz="2800" spc="25" dirty="0">
                <a:latin typeface="Calibri"/>
                <a:cs typeface="Calibri"/>
              </a:rPr>
              <a:t> </a:t>
            </a:r>
            <a:r>
              <a:rPr sz="2800" spc="-10" dirty="0">
                <a:latin typeface="Calibri"/>
                <a:cs typeface="Calibri"/>
              </a:rPr>
              <a:t>mucous</a:t>
            </a:r>
            <a:r>
              <a:rPr sz="2800" spc="35" dirty="0">
                <a:latin typeface="Calibri"/>
                <a:cs typeface="Calibri"/>
              </a:rPr>
              <a:t> </a:t>
            </a:r>
            <a:r>
              <a:rPr sz="2800" spc="-15" dirty="0">
                <a:latin typeface="Calibri"/>
                <a:cs typeface="Calibri"/>
              </a:rPr>
              <a:t>membrane</a:t>
            </a:r>
            <a:r>
              <a:rPr sz="2800" spc="25" dirty="0">
                <a:latin typeface="Calibri"/>
                <a:cs typeface="Calibri"/>
              </a:rPr>
              <a:t> </a:t>
            </a:r>
            <a:r>
              <a:rPr sz="2800" spc="-5" dirty="0">
                <a:latin typeface="Calibri"/>
                <a:cs typeface="Calibri"/>
              </a:rPr>
              <a:t>then</a:t>
            </a:r>
            <a:r>
              <a:rPr sz="2800" spc="40" dirty="0">
                <a:latin typeface="Calibri"/>
                <a:cs typeface="Calibri"/>
              </a:rPr>
              <a:t> </a:t>
            </a:r>
            <a:r>
              <a:rPr sz="2800" spc="-15" dirty="0">
                <a:solidFill>
                  <a:srgbClr val="FF0000"/>
                </a:solidFill>
                <a:latin typeface="Calibri"/>
                <a:cs typeface="Calibri"/>
              </a:rPr>
              <a:t>Grouped</a:t>
            </a:r>
            <a:r>
              <a:rPr sz="2800" spc="15" dirty="0">
                <a:solidFill>
                  <a:srgbClr val="FF0000"/>
                </a:solidFill>
                <a:latin typeface="Calibri"/>
                <a:cs typeface="Calibri"/>
              </a:rPr>
              <a:t> </a:t>
            </a:r>
            <a:r>
              <a:rPr sz="2800" spc="-10" dirty="0">
                <a:solidFill>
                  <a:srgbClr val="FF0000"/>
                </a:solidFill>
                <a:latin typeface="Calibri"/>
                <a:cs typeface="Calibri"/>
              </a:rPr>
              <a:t>vesicles</a:t>
            </a:r>
            <a:r>
              <a:rPr sz="2800" spc="15" dirty="0">
                <a:solidFill>
                  <a:srgbClr val="FF0000"/>
                </a:solidFill>
                <a:latin typeface="Calibri"/>
                <a:cs typeface="Calibri"/>
              </a:rPr>
              <a:t> </a:t>
            </a:r>
            <a:r>
              <a:rPr sz="2800" spc="-5" dirty="0">
                <a:solidFill>
                  <a:srgbClr val="FF0000"/>
                </a:solidFill>
                <a:latin typeface="Calibri"/>
                <a:cs typeface="Calibri"/>
              </a:rPr>
              <a:t>with</a:t>
            </a:r>
            <a:r>
              <a:rPr sz="2800" spc="10" dirty="0">
                <a:solidFill>
                  <a:srgbClr val="FF0000"/>
                </a:solidFill>
                <a:latin typeface="Calibri"/>
                <a:cs typeface="Calibri"/>
              </a:rPr>
              <a:t> </a:t>
            </a:r>
            <a:r>
              <a:rPr sz="2800" spc="-15" dirty="0">
                <a:solidFill>
                  <a:srgbClr val="FF0000"/>
                </a:solidFill>
                <a:latin typeface="Calibri"/>
                <a:cs typeface="Calibri"/>
              </a:rPr>
              <a:t>herpetiform </a:t>
            </a:r>
            <a:r>
              <a:rPr sz="2800" spc="-10" dirty="0">
                <a:solidFill>
                  <a:srgbClr val="FF0000"/>
                </a:solidFill>
                <a:latin typeface="Calibri"/>
                <a:cs typeface="Calibri"/>
              </a:rPr>
              <a:t> appearance</a:t>
            </a:r>
            <a:r>
              <a:rPr sz="2800" spc="20" dirty="0">
                <a:solidFill>
                  <a:srgbClr val="FF0000"/>
                </a:solidFill>
                <a:latin typeface="Calibri"/>
                <a:cs typeface="Calibri"/>
              </a:rPr>
              <a:t> </a:t>
            </a:r>
            <a:r>
              <a:rPr sz="2800" spc="-20" dirty="0">
                <a:latin typeface="Calibri"/>
                <a:cs typeface="Calibri"/>
              </a:rPr>
              <a:t>(“gestational</a:t>
            </a:r>
            <a:r>
              <a:rPr sz="2800" dirty="0">
                <a:latin typeface="Calibri"/>
                <a:cs typeface="Calibri"/>
              </a:rPr>
              <a:t> </a:t>
            </a:r>
            <a:r>
              <a:rPr sz="2800" spc="-5" dirty="0">
                <a:latin typeface="Calibri"/>
                <a:cs typeface="Calibri"/>
              </a:rPr>
              <a:t>herpes”)</a:t>
            </a:r>
            <a:r>
              <a:rPr sz="2800" spc="25" dirty="0">
                <a:latin typeface="Calibri"/>
                <a:cs typeface="Calibri"/>
              </a:rPr>
              <a:t> </a:t>
            </a:r>
            <a:r>
              <a:rPr sz="2800" spc="-10" dirty="0">
                <a:latin typeface="Calibri"/>
                <a:cs typeface="Calibri"/>
              </a:rPr>
              <a:t>usually</a:t>
            </a:r>
            <a:r>
              <a:rPr sz="2800" spc="25" dirty="0">
                <a:latin typeface="Calibri"/>
                <a:cs typeface="Calibri"/>
              </a:rPr>
              <a:t> </a:t>
            </a:r>
            <a:r>
              <a:rPr sz="2800" spc="-5" dirty="0">
                <a:latin typeface="Calibri"/>
                <a:cs typeface="Calibri"/>
              </a:rPr>
              <a:t>occur</a:t>
            </a:r>
            <a:r>
              <a:rPr sz="2800" dirty="0">
                <a:latin typeface="Calibri"/>
                <a:cs typeface="Calibri"/>
              </a:rPr>
              <a:t> </a:t>
            </a:r>
            <a:r>
              <a:rPr sz="2800" spc="-5" dirty="0">
                <a:latin typeface="Calibri"/>
                <a:cs typeface="Calibri"/>
              </a:rPr>
              <a:t>as</a:t>
            </a:r>
            <a:r>
              <a:rPr sz="2800" spc="20" dirty="0">
                <a:latin typeface="Calibri"/>
                <a:cs typeface="Calibri"/>
              </a:rPr>
              <a:t> </a:t>
            </a:r>
            <a:r>
              <a:rPr sz="2800" spc="-5" dirty="0">
                <a:latin typeface="Calibri"/>
                <a:cs typeface="Calibri"/>
              </a:rPr>
              <a:t>the</a:t>
            </a:r>
            <a:r>
              <a:rPr sz="2800" spc="20" dirty="0">
                <a:latin typeface="Calibri"/>
                <a:cs typeface="Calibri"/>
              </a:rPr>
              <a:t> </a:t>
            </a:r>
            <a:r>
              <a:rPr sz="2800" spc="-10" dirty="0">
                <a:solidFill>
                  <a:srgbClr val="FF0000"/>
                </a:solidFill>
                <a:latin typeface="Calibri"/>
                <a:cs typeface="Calibri"/>
              </a:rPr>
              <a:t>disease</a:t>
            </a:r>
            <a:r>
              <a:rPr sz="2800" spc="30" dirty="0">
                <a:solidFill>
                  <a:srgbClr val="FF0000"/>
                </a:solidFill>
                <a:latin typeface="Calibri"/>
                <a:cs typeface="Calibri"/>
              </a:rPr>
              <a:t> </a:t>
            </a:r>
            <a:r>
              <a:rPr sz="2800" spc="-10" dirty="0">
                <a:solidFill>
                  <a:srgbClr val="FF0000"/>
                </a:solidFill>
                <a:latin typeface="Calibri"/>
                <a:cs typeface="Calibri"/>
              </a:rPr>
              <a:t>advances.</a:t>
            </a:r>
            <a:endParaRPr sz="2800">
              <a:latin typeface="Calibri"/>
              <a:cs typeface="Calibri"/>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16939" y="1113116"/>
            <a:ext cx="10278745" cy="4250055"/>
          </a:xfrm>
          <a:prstGeom prst="rect">
            <a:avLst/>
          </a:prstGeom>
        </p:spPr>
        <p:txBody>
          <a:bodyPr vert="horz" wrap="square" lIns="0" tIns="98425" rIns="0" bIns="0" rtlCol="0">
            <a:spAutoFit/>
          </a:bodyPr>
          <a:lstStyle/>
          <a:p>
            <a:pPr marL="241300" indent="-229235">
              <a:lnSpc>
                <a:spcPct val="100000"/>
              </a:lnSpc>
              <a:spcBef>
                <a:spcPts val="775"/>
              </a:spcBef>
              <a:buFont typeface="Arial MT"/>
              <a:buChar char="•"/>
              <a:tabLst>
                <a:tab pos="241935" algn="l"/>
              </a:tabLst>
            </a:pPr>
            <a:r>
              <a:rPr sz="2800" b="1" spc="-15" dirty="0">
                <a:latin typeface="Calibri"/>
                <a:cs typeface="Calibri"/>
              </a:rPr>
              <a:t>Pathophysiology</a:t>
            </a:r>
            <a:r>
              <a:rPr sz="2800" spc="-15" dirty="0">
                <a:latin typeface="Calibri"/>
                <a:cs typeface="Calibri"/>
              </a:rPr>
              <a:t>:</a:t>
            </a:r>
            <a:r>
              <a:rPr sz="2800" spc="30" dirty="0">
                <a:latin typeface="Calibri"/>
                <a:cs typeface="Calibri"/>
              </a:rPr>
              <a:t> </a:t>
            </a:r>
            <a:r>
              <a:rPr sz="2800" spc="-10" dirty="0">
                <a:latin typeface="Calibri"/>
                <a:cs typeface="Calibri"/>
              </a:rPr>
              <a:t>Antibody</a:t>
            </a:r>
            <a:r>
              <a:rPr sz="2800" spc="30" dirty="0">
                <a:latin typeface="Calibri"/>
                <a:cs typeface="Calibri"/>
              </a:rPr>
              <a:t> </a:t>
            </a:r>
            <a:r>
              <a:rPr sz="2800" spc="-10" dirty="0">
                <a:latin typeface="Calibri"/>
                <a:cs typeface="Calibri"/>
              </a:rPr>
              <a:t>reaction</a:t>
            </a:r>
            <a:r>
              <a:rPr sz="2800" spc="5" dirty="0">
                <a:latin typeface="Calibri"/>
                <a:cs typeface="Calibri"/>
              </a:rPr>
              <a:t> </a:t>
            </a:r>
            <a:r>
              <a:rPr sz="2800" spc="-20" dirty="0">
                <a:latin typeface="Calibri"/>
                <a:cs typeface="Calibri"/>
              </a:rPr>
              <a:t>to</a:t>
            </a:r>
            <a:r>
              <a:rPr sz="2800" dirty="0">
                <a:latin typeface="Calibri"/>
                <a:cs typeface="Calibri"/>
              </a:rPr>
              <a:t> </a:t>
            </a:r>
            <a:r>
              <a:rPr sz="2800" spc="-10" dirty="0">
                <a:latin typeface="Calibri"/>
                <a:cs typeface="Calibri"/>
              </a:rPr>
              <a:t>basement</a:t>
            </a:r>
            <a:r>
              <a:rPr sz="2800" spc="20" dirty="0">
                <a:latin typeface="Calibri"/>
                <a:cs typeface="Calibri"/>
              </a:rPr>
              <a:t> </a:t>
            </a:r>
            <a:r>
              <a:rPr sz="2800" spc="-15" dirty="0">
                <a:latin typeface="Calibri"/>
                <a:cs typeface="Calibri"/>
              </a:rPr>
              <a:t>membrane</a:t>
            </a:r>
            <a:endParaRPr sz="2800">
              <a:latin typeface="Calibri"/>
              <a:cs typeface="Calibri"/>
            </a:endParaRPr>
          </a:p>
          <a:p>
            <a:pPr marL="241300" marR="5080" indent="-229235">
              <a:lnSpc>
                <a:spcPct val="90000"/>
              </a:lnSpc>
              <a:spcBef>
                <a:spcPts val="1015"/>
              </a:spcBef>
              <a:buFont typeface="Arial MT"/>
              <a:buChar char="•"/>
              <a:tabLst>
                <a:tab pos="241935" algn="l"/>
              </a:tabLst>
            </a:pPr>
            <a:r>
              <a:rPr sz="2800" spc="-10" dirty="0">
                <a:solidFill>
                  <a:srgbClr val="FF0000"/>
                </a:solidFill>
                <a:latin typeface="Calibri"/>
                <a:cs typeface="Calibri"/>
              </a:rPr>
              <a:t>specific</a:t>
            </a:r>
            <a:r>
              <a:rPr sz="2800" spc="25" dirty="0">
                <a:solidFill>
                  <a:srgbClr val="FF0000"/>
                </a:solidFill>
                <a:latin typeface="Calibri"/>
                <a:cs typeface="Calibri"/>
              </a:rPr>
              <a:t> </a:t>
            </a:r>
            <a:r>
              <a:rPr sz="2800" spc="-10" dirty="0">
                <a:solidFill>
                  <a:srgbClr val="FF0000"/>
                </a:solidFill>
                <a:latin typeface="Calibri"/>
                <a:cs typeface="Calibri"/>
              </a:rPr>
              <a:t>immunoglobulin</a:t>
            </a:r>
            <a:r>
              <a:rPr sz="2800" spc="70" dirty="0">
                <a:solidFill>
                  <a:srgbClr val="FF0000"/>
                </a:solidFill>
                <a:latin typeface="Calibri"/>
                <a:cs typeface="Calibri"/>
              </a:rPr>
              <a:t> </a:t>
            </a:r>
            <a:r>
              <a:rPr sz="2800" spc="-10" dirty="0">
                <a:solidFill>
                  <a:srgbClr val="FF0000"/>
                </a:solidFill>
                <a:latin typeface="Calibri"/>
                <a:cs typeface="Calibri"/>
              </a:rPr>
              <a:t>type</a:t>
            </a:r>
            <a:r>
              <a:rPr sz="2800" spc="20" dirty="0">
                <a:solidFill>
                  <a:srgbClr val="FF0000"/>
                </a:solidFill>
                <a:latin typeface="Calibri"/>
                <a:cs typeface="Calibri"/>
              </a:rPr>
              <a:t> </a:t>
            </a:r>
            <a:r>
              <a:rPr sz="2800" spc="-5" dirty="0">
                <a:solidFill>
                  <a:srgbClr val="FF0000"/>
                </a:solidFill>
                <a:latin typeface="Calibri"/>
                <a:cs typeface="Calibri"/>
              </a:rPr>
              <a:t>G</a:t>
            </a:r>
            <a:r>
              <a:rPr sz="2800" dirty="0">
                <a:solidFill>
                  <a:srgbClr val="FF0000"/>
                </a:solidFill>
                <a:latin typeface="Calibri"/>
                <a:cs typeface="Calibri"/>
              </a:rPr>
              <a:t> </a:t>
            </a:r>
            <a:r>
              <a:rPr sz="2800" spc="-5" dirty="0">
                <a:solidFill>
                  <a:srgbClr val="FF0000"/>
                </a:solidFill>
                <a:latin typeface="Calibri"/>
                <a:cs typeface="Calibri"/>
              </a:rPr>
              <a:t>(IgG)</a:t>
            </a:r>
            <a:r>
              <a:rPr sz="2800" spc="-10" dirty="0">
                <a:solidFill>
                  <a:srgbClr val="FF0000"/>
                </a:solidFill>
                <a:latin typeface="Calibri"/>
                <a:cs typeface="Calibri"/>
              </a:rPr>
              <a:t> </a:t>
            </a:r>
            <a:r>
              <a:rPr sz="2800" spc="-5" dirty="0">
                <a:solidFill>
                  <a:srgbClr val="FF0000"/>
                </a:solidFill>
                <a:latin typeface="Calibri"/>
                <a:cs typeface="Calibri"/>
              </a:rPr>
              <a:t>in</a:t>
            </a:r>
            <a:r>
              <a:rPr sz="2800" spc="5" dirty="0">
                <a:solidFill>
                  <a:srgbClr val="FF0000"/>
                </a:solidFill>
                <a:latin typeface="Calibri"/>
                <a:cs typeface="Calibri"/>
              </a:rPr>
              <a:t> </a:t>
            </a:r>
            <a:r>
              <a:rPr sz="2800" spc="-5" dirty="0">
                <a:solidFill>
                  <a:srgbClr val="FF0000"/>
                </a:solidFill>
                <a:latin typeface="Calibri"/>
                <a:cs typeface="Calibri"/>
              </a:rPr>
              <a:t>the</a:t>
            </a:r>
            <a:r>
              <a:rPr sz="2800" spc="10" dirty="0">
                <a:solidFill>
                  <a:srgbClr val="FF0000"/>
                </a:solidFill>
                <a:latin typeface="Calibri"/>
                <a:cs typeface="Calibri"/>
              </a:rPr>
              <a:t> </a:t>
            </a:r>
            <a:r>
              <a:rPr sz="2800" spc="-10" dirty="0">
                <a:solidFill>
                  <a:srgbClr val="FF0000"/>
                </a:solidFill>
                <a:latin typeface="Calibri"/>
                <a:cs typeface="Calibri"/>
              </a:rPr>
              <a:t>blood,</a:t>
            </a:r>
            <a:r>
              <a:rPr sz="2800" spc="20" dirty="0">
                <a:solidFill>
                  <a:srgbClr val="FF0000"/>
                </a:solidFill>
                <a:latin typeface="Calibri"/>
                <a:cs typeface="Calibri"/>
              </a:rPr>
              <a:t> </a:t>
            </a:r>
            <a:r>
              <a:rPr sz="2800" spc="-10" dirty="0">
                <a:solidFill>
                  <a:srgbClr val="FF0000"/>
                </a:solidFill>
                <a:latin typeface="Calibri"/>
                <a:cs typeface="Calibri"/>
              </a:rPr>
              <a:t>binds</a:t>
            </a:r>
            <a:r>
              <a:rPr sz="2800" spc="40" dirty="0">
                <a:solidFill>
                  <a:srgbClr val="FF0000"/>
                </a:solidFill>
                <a:latin typeface="Calibri"/>
                <a:cs typeface="Calibri"/>
              </a:rPr>
              <a:t> </a:t>
            </a:r>
            <a:r>
              <a:rPr sz="2800" spc="-20" dirty="0">
                <a:solidFill>
                  <a:srgbClr val="FF0000"/>
                </a:solidFill>
                <a:latin typeface="Calibri"/>
                <a:cs typeface="Calibri"/>
              </a:rPr>
              <a:t>to</a:t>
            </a:r>
            <a:r>
              <a:rPr sz="2800" dirty="0">
                <a:solidFill>
                  <a:srgbClr val="FF0000"/>
                </a:solidFill>
                <a:latin typeface="Calibri"/>
                <a:cs typeface="Calibri"/>
              </a:rPr>
              <a:t> </a:t>
            </a:r>
            <a:r>
              <a:rPr sz="2800" spc="-5" dirty="0">
                <a:solidFill>
                  <a:srgbClr val="FF0000"/>
                </a:solidFill>
                <a:latin typeface="Calibri"/>
                <a:cs typeface="Calibri"/>
              </a:rPr>
              <a:t>the</a:t>
            </a:r>
            <a:r>
              <a:rPr sz="2800" spc="15" dirty="0">
                <a:solidFill>
                  <a:srgbClr val="FF0000"/>
                </a:solidFill>
                <a:latin typeface="Calibri"/>
                <a:cs typeface="Calibri"/>
              </a:rPr>
              <a:t> </a:t>
            </a:r>
            <a:r>
              <a:rPr sz="2800" spc="5" dirty="0">
                <a:solidFill>
                  <a:srgbClr val="FF0000"/>
                </a:solidFill>
                <a:latin typeface="Calibri"/>
                <a:cs typeface="Calibri"/>
              </a:rPr>
              <a:t>BP- </a:t>
            </a:r>
            <a:r>
              <a:rPr sz="2800" spc="10" dirty="0">
                <a:solidFill>
                  <a:srgbClr val="FF0000"/>
                </a:solidFill>
                <a:latin typeface="Calibri"/>
                <a:cs typeface="Calibri"/>
              </a:rPr>
              <a:t> </a:t>
            </a:r>
            <a:r>
              <a:rPr sz="2800" spc="-10" dirty="0">
                <a:solidFill>
                  <a:srgbClr val="FF0000"/>
                </a:solidFill>
                <a:latin typeface="Calibri"/>
                <a:cs typeface="Calibri"/>
              </a:rPr>
              <a:t>180</a:t>
            </a:r>
            <a:r>
              <a:rPr sz="2800" spc="30" dirty="0">
                <a:solidFill>
                  <a:srgbClr val="FF0000"/>
                </a:solidFill>
                <a:latin typeface="Calibri"/>
                <a:cs typeface="Calibri"/>
              </a:rPr>
              <a:t> </a:t>
            </a:r>
            <a:r>
              <a:rPr sz="2800" spc="-20" dirty="0">
                <a:solidFill>
                  <a:srgbClr val="FF0000"/>
                </a:solidFill>
                <a:latin typeface="Calibri"/>
                <a:cs typeface="Calibri"/>
              </a:rPr>
              <a:t>protein</a:t>
            </a:r>
            <a:r>
              <a:rPr sz="2800" spc="25" dirty="0">
                <a:solidFill>
                  <a:srgbClr val="FF0000"/>
                </a:solidFill>
                <a:latin typeface="Calibri"/>
                <a:cs typeface="Calibri"/>
              </a:rPr>
              <a:t> </a:t>
            </a:r>
            <a:r>
              <a:rPr sz="2800" spc="-15" dirty="0">
                <a:latin typeface="Calibri"/>
                <a:cs typeface="Calibri"/>
              </a:rPr>
              <a:t>located</a:t>
            </a:r>
            <a:r>
              <a:rPr sz="2800" spc="10" dirty="0">
                <a:latin typeface="Calibri"/>
                <a:cs typeface="Calibri"/>
              </a:rPr>
              <a:t> </a:t>
            </a:r>
            <a:r>
              <a:rPr sz="2800" spc="-5" dirty="0">
                <a:latin typeface="Calibri"/>
                <a:cs typeface="Calibri"/>
              </a:rPr>
              <a:t>in</a:t>
            </a:r>
            <a:r>
              <a:rPr sz="2800" spc="10" dirty="0">
                <a:latin typeface="Calibri"/>
                <a:cs typeface="Calibri"/>
              </a:rPr>
              <a:t> </a:t>
            </a:r>
            <a:r>
              <a:rPr sz="2800" spc="-5" dirty="0">
                <a:latin typeface="Calibri"/>
                <a:cs typeface="Calibri"/>
              </a:rPr>
              <a:t>the</a:t>
            </a:r>
            <a:r>
              <a:rPr sz="2800" spc="10" dirty="0">
                <a:latin typeface="Calibri"/>
                <a:cs typeface="Calibri"/>
              </a:rPr>
              <a:t> </a:t>
            </a:r>
            <a:r>
              <a:rPr sz="2800" spc="-15" dirty="0">
                <a:latin typeface="Calibri"/>
                <a:cs typeface="Calibri"/>
              </a:rPr>
              <a:t>basement</a:t>
            </a:r>
            <a:r>
              <a:rPr sz="2800" spc="25" dirty="0">
                <a:latin typeface="Calibri"/>
                <a:cs typeface="Calibri"/>
              </a:rPr>
              <a:t> </a:t>
            </a:r>
            <a:r>
              <a:rPr sz="2800" spc="-15" dirty="0">
                <a:latin typeface="Calibri"/>
                <a:cs typeface="Calibri"/>
              </a:rPr>
              <a:t>membrane</a:t>
            </a:r>
            <a:r>
              <a:rPr sz="2800" spc="45" dirty="0">
                <a:latin typeface="Calibri"/>
                <a:cs typeface="Calibri"/>
              </a:rPr>
              <a:t> </a:t>
            </a:r>
            <a:r>
              <a:rPr sz="2800" spc="-5" dirty="0">
                <a:latin typeface="Calibri"/>
                <a:cs typeface="Calibri"/>
              </a:rPr>
              <a:t>of</a:t>
            </a:r>
            <a:r>
              <a:rPr sz="2800" spc="5" dirty="0">
                <a:latin typeface="Calibri"/>
                <a:cs typeface="Calibri"/>
              </a:rPr>
              <a:t> </a:t>
            </a:r>
            <a:r>
              <a:rPr sz="2800" spc="-5" dirty="0">
                <a:latin typeface="Calibri"/>
                <a:cs typeface="Calibri"/>
              </a:rPr>
              <a:t>the</a:t>
            </a:r>
            <a:r>
              <a:rPr sz="2800" spc="25" dirty="0">
                <a:latin typeface="Calibri"/>
                <a:cs typeface="Calibri"/>
              </a:rPr>
              <a:t> </a:t>
            </a:r>
            <a:r>
              <a:rPr sz="2800" spc="-10" dirty="0">
                <a:latin typeface="Calibri"/>
                <a:cs typeface="Calibri"/>
              </a:rPr>
              <a:t>skin</a:t>
            </a:r>
            <a:r>
              <a:rPr sz="2800" spc="30" dirty="0">
                <a:latin typeface="Calibri"/>
                <a:cs typeface="Calibri"/>
              </a:rPr>
              <a:t> </a:t>
            </a:r>
            <a:r>
              <a:rPr sz="2800" spc="-5" dirty="0">
                <a:latin typeface="Calibri"/>
                <a:cs typeface="Calibri"/>
              </a:rPr>
              <a:t>leading</a:t>
            </a:r>
            <a:r>
              <a:rPr sz="2800" spc="20" dirty="0">
                <a:latin typeface="Calibri"/>
                <a:cs typeface="Calibri"/>
              </a:rPr>
              <a:t> </a:t>
            </a:r>
            <a:r>
              <a:rPr sz="2800" spc="-15" dirty="0">
                <a:latin typeface="Calibri"/>
                <a:cs typeface="Calibri"/>
              </a:rPr>
              <a:t>to </a:t>
            </a:r>
            <a:r>
              <a:rPr sz="2800" spc="-615" dirty="0">
                <a:latin typeface="Calibri"/>
                <a:cs typeface="Calibri"/>
              </a:rPr>
              <a:t> </a:t>
            </a:r>
            <a:r>
              <a:rPr sz="2800" spc="-5" dirty="0">
                <a:solidFill>
                  <a:srgbClr val="FF0000"/>
                </a:solidFill>
                <a:latin typeface="Calibri"/>
                <a:cs typeface="Calibri"/>
              </a:rPr>
              <a:t>tissue</a:t>
            </a:r>
            <a:r>
              <a:rPr sz="2800" spc="15" dirty="0">
                <a:solidFill>
                  <a:srgbClr val="FF0000"/>
                </a:solidFill>
                <a:latin typeface="Calibri"/>
                <a:cs typeface="Calibri"/>
              </a:rPr>
              <a:t> </a:t>
            </a:r>
            <a:r>
              <a:rPr sz="2800" spc="-10" dirty="0">
                <a:solidFill>
                  <a:srgbClr val="FF0000"/>
                </a:solidFill>
                <a:latin typeface="Calibri"/>
                <a:cs typeface="Calibri"/>
              </a:rPr>
              <a:t>damage</a:t>
            </a:r>
            <a:r>
              <a:rPr sz="2800" dirty="0">
                <a:solidFill>
                  <a:srgbClr val="FF0000"/>
                </a:solidFill>
                <a:latin typeface="Calibri"/>
                <a:cs typeface="Calibri"/>
              </a:rPr>
              <a:t> </a:t>
            </a:r>
            <a:r>
              <a:rPr sz="2800" spc="-5" dirty="0">
                <a:solidFill>
                  <a:srgbClr val="FF0000"/>
                </a:solidFill>
                <a:latin typeface="Calibri"/>
                <a:cs typeface="Calibri"/>
              </a:rPr>
              <a:t>and </a:t>
            </a:r>
            <a:r>
              <a:rPr sz="2800" spc="-10" dirty="0">
                <a:solidFill>
                  <a:srgbClr val="FF0000"/>
                </a:solidFill>
                <a:latin typeface="Calibri"/>
                <a:cs typeface="Calibri"/>
              </a:rPr>
              <a:t>blistering</a:t>
            </a:r>
            <a:r>
              <a:rPr sz="2800" spc="-10" dirty="0">
                <a:latin typeface="Calibri"/>
                <a:cs typeface="Calibri"/>
              </a:rPr>
              <a:t>.</a:t>
            </a:r>
            <a:r>
              <a:rPr sz="2800" spc="40" dirty="0">
                <a:latin typeface="Calibri"/>
                <a:cs typeface="Calibri"/>
              </a:rPr>
              <a:t> </a:t>
            </a:r>
            <a:r>
              <a:rPr sz="2800" spc="-10" dirty="0">
                <a:latin typeface="Calibri"/>
                <a:cs typeface="Calibri"/>
              </a:rPr>
              <a:t>The</a:t>
            </a:r>
            <a:r>
              <a:rPr sz="2800" spc="-5" dirty="0">
                <a:latin typeface="Calibri"/>
                <a:cs typeface="Calibri"/>
              </a:rPr>
              <a:t> </a:t>
            </a:r>
            <a:r>
              <a:rPr sz="2800" spc="-10" dirty="0">
                <a:latin typeface="Calibri"/>
                <a:cs typeface="Calibri"/>
              </a:rPr>
              <a:t>usual</a:t>
            </a:r>
            <a:r>
              <a:rPr sz="2800" spc="15" dirty="0">
                <a:latin typeface="Calibri"/>
                <a:cs typeface="Calibri"/>
              </a:rPr>
              <a:t> </a:t>
            </a:r>
            <a:r>
              <a:rPr sz="2800" spc="-5" dirty="0">
                <a:latin typeface="Calibri"/>
                <a:cs typeface="Calibri"/>
              </a:rPr>
              <a:t>function</a:t>
            </a:r>
            <a:r>
              <a:rPr sz="2800" spc="30" dirty="0">
                <a:latin typeface="Calibri"/>
                <a:cs typeface="Calibri"/>
              </a:rPr>
              <a:t> </a:t>
            </a:r>
            <a:r>
              <a:rPr sz="2800" spc="-5" dirty="0">
                <a:latin typeface="Calibri"/>
                <a:cs typeface="Calibri"/>
              </a:rPr>
              <a:t>of</a:t>
            </a:r>
            <a:r>
              <a:rPr sz="2800" dirty="0">
                <a:latin typeface="Calibri"/>
                <a:cs typeface="Calibri"/>
              </a:rPr>
              <a:t> </a:t>
            </a:r>
            <a:r>
              <a:rPr sz="2800" spc="-5" dirty="0">
                <a:latin typeface="Calibri"/>
                <a:cs typeface="Calibri"/>
              </a:rPr>
              <a:t>BP-180</a:t>
            </a:r>
            <a:r>
              <a:rPr sz="2800" spc="45" dirty="0">
                <a:latin typeface="Calibri"/>
                <a:cs typeface="Calibri"/>
              </a:rPr>
              <a:t> </a:t>
            </a:r>
            <a:r>
              <a:rPr sz="2800" spc="-5" dirty="0">
                <a:latin typeface="Calibri"/>
                <a:cs typeface="Calibri"/>
              </a:rPr>
              <a:t>is</a:t>
            </a:r>
            <a:r>
              <a:rPr sz="2800" dirty="0">
                <a:latin typeface="Calibri"/>
                <a:cs typeface="Calibri"/>
              </a:rPr>
              <a:t> </a:t>
            </a:r>
            <a:r>
              <a:rPr sz="2800" spc="-15" dirty="0">
                <a:latin typeface="Calibri"/>
                <a:cs typeface="Calibri"/>
              </a:rPr>
              <a:t>to</a:t>
            </a:r>
            <a:r>
              <a:rPr sz="2800" dirty="0">
                <a:latin typeface="Calibri"/>
                <a:cs typeface="Calibri"/>
              </a:rPr>
              <a:t> </a:t>
            </a:r>
            <a:r>
              <a:rPr sz="2800" spc="-10" dirty="0">
                <a:latin typeface="Calibri"/>
                <a:cs typeface="Calibri"/>
              </a:rPr>
              <a:t>help </a:t>
            </a:r>
            <a:r>
              <a:rPr sz="2800" spc="-5" dirty="0">
                <a:latin typeface="Calibri"/>
                <a:cs typeface="Calibri"/>
              </a:rPr>
              <a:t> </a:t>
            </a:r>
            <a:r>
              <a:rPr sz="2800" spc="-15" dirty="0">
                <a:latin typeface="Calibri"/>
                <a:cs typeface="Calibri"/>
              </a:rPr>
              <a:t>stick</a:t>
            </a:r>
            <a:r>
              <a:rPr sz="2800" spc="30" dirty="0">
                <a:latin typeface="Calibri"/>
                <a:cs typeface="Calibri"/>
              </a:rPr>
              <a:t> </a:t>
            </a:r>
            <a:r>
              <a:rPr sz="2800" spc="-5" dirty="0">
                <a:latin typeface="Calibri"/>
                <a:cs typeface="Calibri"/>
              </a:rPr>
              <a:t>the</a:t>
            </a:r>
            <a:r>
              <a:rPr sz="2800" dirty="0">
                <a:latin typeface="Calibri"/>
                <a:cs typeface="Calibri"/>
              </a:rPr>
              <a:t> </a:t>
            </a:r>
            <a:r>
              <a:rPr sz="2800" spc="-10" dirty="0">
                <a:latin typeface="Calibri"/>
                <a:cs typeface="Calibri"/>
              </a:rPr>
              <a:t>epidermis</a:t>
            </a:r>
            <a:r>
              <a:rPr sz="2800" spc="45" dirty="0">
                <a:latin typeface="Calibri"/>
                <a:cs typeface="Calibri"/>
              </a:rPr>
              <a:t> </a:t>
            </a:r>
            <a:r>
              <a:rPr sz="2800" spc="-5" dirty="0">
                <a:latin typeface="Calibri"/>
                <a:cs typeface="Calibri"/>
              </a:rPr>
              <a:t>and</a:t>
            </a:r>
            <a:r>
              <a:rPr sz="2800" spc="20" dirty="0">
                <a:latin typeface="Calibri"/>
                <a:cs typeface="Calibri"/>
              </a:rPr>
              <a:t> </a:t>
            </a:r>
            <a:r>
              <a:rPr sz="2800" spc="-10" dirty="0">
                <a:latin typeface="Calibri"/>
                <a:cs typeface="Calibri"/>
              </a:rPr>
              <a:t>dermis</a:t>
            </a:r>
            <a:r>
              <a:rPr sz="2800" spc="30" dirty="0">
                <a:latin typeface="Calibri"/>
                <a:cs typeface="Calibri"/>
              </a:rPr>
              <a:t> </a:t>
            </a:r>
            <a:r>
              <a:rPr sz="2800" spc="-40" dirty="0">
                <a:latin typeface="Calibri"/>
                <a:cs typeface="Calibri"/>
              </a:rPr>
              <a:t>together,</a:t>
            </a:r>
            <a:r>
              <a:rPr sz="2800" spc="5" dirty="0">
                <a:latin typeface="Calibri"/>
                <a:cs typeface="Calibri"/>
              </a:rPr>
              <a:t> </a:t>
            </a:r>
            <a:r>
              <a:rPr sz="2800" spc="-5" dirty="0">
                <a:latin typeface="Calibri"/>
                <a:cs typeface="Calibri"/>
              </a:rPr>
              <a:t>so</a:t>
            </a:r>
            <a:r>
              <a:rPr sz="2800" dirty="0">
                <a:latin typeface="Calibri"/>
                <a:cs typeface="Calibri"/>
              </a:rPr>
              <a:t> </a:t>
            </a:r>
            <a:r>
              <a:rPr sz="2800" spc="-5" dirty="0">
                <a:latin typeface="Calibri"/>
                <a:cs typeface="Calibri"/>
              </a:rPr>
              <a:t>the</a:t>
            </a:r>
            <a:r>
              <a:rPr sz="2800" spc="10" dirty="0">
                <a:latin typeface="Calibri"/>
                <a:cs typeface="Calibri"/>
              </a:rPr>
              <a:t> </a:t>
            </a:r>
            <a:r>
              <a:rPr sz="2800" spc="-15" dirty="0">
                <a:latin typeface="Calibri"/>
                <a:cs typeface="Calibri"/>
              </a:rPr>
              <a:t>blister</a:t>
            </a:r>
            <a:r>
              <a:rPr sz="2800" spc="25" dirty="0">
                <a:latin typeface="Calibri"/>
                <a:cs typeface="Calibri"/>
              </a:rPr>
              <a:t> </a:t>
            </a:r>
            <a:r>
              <a:rPr sz="2800" spc="-10" dirty="0">
                <a:latin typeface="Calibri"/>
                <a:cs typeface="Calibri"/>
              </a:rPr>
              <a:t>split</a:t>
            </a:r>
            <a:r>
              <a:rPr sz="2800" spc="20" dirty="0">
                <a:latin typeface="Calibri"/>
                <a:cs typeface="Calibri"/>
              </a:rPr>
              <a:t> </a:t>
            </a:r>
            <a:r>
              <a:rPr sz="2800" spc="-5" dirty="0">
                <a:latin typeface="Calibri"/>
                <a:cs typeface="Calibri"/>
              </a:rPr>
              <a:t>is</a:t>
            </a:r>
            <a:r>
              <a:rPr sz="2800" spc="5" dirty="0">
                <a:latin typeface="Calibri"/>
                <a:cs typeface="Calibri"/>
              </a:rPr>
              <a:t> </a:t>
            </a:r>
            <a:r>
              <a:rPr sz="2800" spc="-5" dirty="0">
                <a:latin typeface="Calibri"/>
                <a:cs typeface="Calibri"/>
              </a:rPr>
              <a:t>in</a:t>
            </a:r>
            <a:r>
              <a:rPr sz="2800" spc="5" dirty="0">
                <a:latin typeface="Calibri"/>
                <a:cs typeface="Calibri"/>
              </a:rPr>
              <a:t> </a:t>
            </a:r>
            <a:r>
              <a:rPr sz="2800" spc="-5" dirty="0">
                <a:latin typeface="Calibri"/>
                <a:cs typeface="Calibri"/>
              </a:rPr>
              <a:t>the </a:t>
            </a:r>
            <a:r>
              <a:rPr sz="2800" dirty="0">
                <a:latin typeface="Calibri"/>
                <a:cs typeface="Calibri"/>
              </a:rPr>
              <a:t> </a:t>
            </a:r>
            <a:r>
              <a:rPr sz="2800" spc="-15" dirty="0">
                <a:latin typeface="Calibri"/>
                <a:cs typeface="Calibri"/>
              </a:rPr>
              <a:t>basement</a:t>
            </a:r>
            <a:r>
              <a:rPr sz="2800" spc="15" dirty="0">
                <a:latin typeface="Calibri"/>
                <a:cs typeface="Calibri"/>
              </a:rPr>
              <a:t> </a:t>
            </a:r>
            <a:r>
              <a:rPr sz="2800" spc="-15" dirty="0">
                <a:latin typeface="Calibri"/>
                <a:cs typeface="Calibri"/>
              </a:rPr>
              <a:t>membrane</a:t>
            </a:r>
            <a:r>
              <a:rPr sz="2800" spc="20" dirty="0">
                <a:latin typeface="Calibri"/>
                <a:cs typeface="Calibri"/>
              </a:rPr>
              <a:t> </a:t>
            </a:r>
            <a:r>
              <a:rPr sz="2800" spc="-5" dirty="0">
                <a:latin typeface="Calibri"/>
                <a:cs typeface="Calibri"/>
              </a:rPr>
              <a:t>.</a:t>
            </a:r>
            <a:endParaRPr sz="2800">
              <a:latin typeface="Calibri"/>
              <a:cs typeface="Calibri"/>
            </a:endParaRPr>
          </a:p>
          <a:p>
            <a:pPr marL="241300" marR="318770" indent="-229235">
              <a:lnSpc>
                <a:spcPct val="90000"/>
              </a:lnSpc>
              <a:spcBef>
                <a:spcPts val="994"/>
              </a:spcBef>
              <a:buFont typeface="Arial MT"/>
              <a:buChar char="•"/>
              <a:tabLst>
                <a:tab pos="241935" algn="l"/>
              </a:tabLst>
            </a:pPr>
            <a:r>
              <a:rPr sz="2800" spc="-10" dirty="0">
                <a:solidFill>
                  <a:srgbClr val="FF0000"/>
                </a:solidFill>
                <a:latin typeface="Calibri"/>
                <a:cs typeface="Calibri"/>
              </a:rPr>
              <a:t>BP-180</a:t>
            </a:r>
            <a:r>
              <a:rPr sz="2800" spc="50" dirty="0">
                <a:solidFill>
                  <a:srgbClr val="FF0000"/>
                </a:solidFill>
                <a:latin typeface="Calibri"/>
                <a:cs typeface="Calibri"/>
              </a:rPr>
              <a:t> </a:t>
            </a:r>
            <a:r>
              <a:rPr sz="2800" spc="-20" dirty="0">
                <a:solidFill>
                  <a:srgbClr val="FF0000"/>
                </a:solidFill>
                <a:latin typeface="Calibri"/>
                <a:cs typeface="Calibri"/>
              </a:rPr>
              <a:t>protein</a:t>
            </a:r>
            <a:r>
              <a:rPr sz="2800" spc="15" dirty="0">
                <a:solidFill>
                  <a:srgbClr val="FF0000"/>
                </a:solidFill>
                <a:latin typeface="Calibri"/>
                <a:cs typeface="Calibri"/>
              </a:rPr>
              <a:t> </a:t>
            </a:r>
            <a:r>
              <a:rPr sz="2800" spc="-5" dirty="0">
                <a:solidFill>
                  <a:srgbClr val="FF0000"/>
                </a:solidFill>
                <a:latin typeface="Calibri"/>
                <a:cs typeface="Calibri"/>
              </a:rPr>
              <a:t>is</a:t>
            </a:r>
            <a:r>
              <a:rPr sz="2800" spc="5" dirty="0">
                <a:solidFill>
                  <a:srgbClr val="FF0000"/>
                </a:solidFill>
                <a:latin typeface="Calibri"/>
                <a:cs typeface="Calibri"/>
              </a:rPr>
              <a:t> </a:t>
            </a:r>
            <a:r>
              <a:rPr sz="2800" spc="-5" dirty="0">
                <a:solidFill>
                  <a:srgbClr val="FF0000"/>
                </a:solidFill>
                <a:latin typeface="Calibri"/>
                <a:cs typeface="Calibri"/>
              </a:rPr>
              <a:t>also</a:t>
            </a:r>
            <a:r>
              <a:rPr sz="2800" spc="10" dirty="0">
                <a:solidFill>
                  <a:srgbClr val="FF0000"/>
                </a:solidFill>
                <a:latin typeface="Calibri"/>
                <a:cs typeface="Calibri"/>
              </a:rPr>
              <a:t> </a:t>
            </a:r>
            <a:r>
              <a:rPr sz="2800" spc="-20" dirty="0">
                <a:solidFill>
                  <a:srgbClr val="FF0000"/>
                </a:solidFill>
                <a:latin typeface="Calibri"/>
                <a:cs typeface="Calibri"/>
              </a:rPr>
              <a:t>found</a:t>
            </a:r>
            <a:r>
              <a:rPr sz="2800" spc="30" dirty="0">
                <a:solidFill>
                  <a:srgbClr val="FF0000"/>
                </a:solidFill>
                <a:latin typeface="Calibri"/>
                <a:cs typeface="Calibri"/>
              </a:rPr>
              <a:t> </a:t>
            </a:r>
            <a:r>
              <a:rPr sz="2800" spc="-5" dirty="0">
                <a:solidFill>
                  <a:srgbClr val="FF0000"/>
                </a:solidFill>
                <a:latin typeface="Calibri"/>
                <a:cs typeface="Calibri"/>
              </a:rPr>
              <a:t>in</a:t>
            </a:r>
            <a:r>
              <a:rPr sz="2800" spc="5" dirty="0">
                <a:solidFill>
                  <a:srgbClr val="FF0000"/>
                </a:solidFill>
                <a:latin typeface="Calibri"/>
                <a:cs typeface="Calibri"/>
              </a:rPr>
              <a:t> </a:t>
            </a:r>
            <a:r>
              <a:rPr sz="2800" spc="-5" dirty="0">
                <a:solidFill>
                  <a:srgbClr val="FF0000"/>
                </a:solidFill>
                <a:latin typeface="Calibri"/>
                <a:cs typeface="Calibri"/>
              </a:rPr>
              <a:t>the</a:t>
            </a:r>
            <a:r>
              <a:rPr sz="2800" spc="10" dirty="0">
                <a:solidFill>
                  <a:srgbClr val="FF0000"/>
                </a:solidFill>
                <a:latin typeface="Calibri"/>
                <a:cs typeface="Calibri"/>
              </a:rPr>
              <a:t> </a:t>
            </a:r>
            <a:r>
              <a:rPr sz="2800" spc="-10" dirty="0">
                <a:solidFill>
                  <a:srgbClr val="FF0000"/>
                </a:solidFill>
                <a:latin typeface="Calibri"/>
                <a:cs typeface="Calibri"/>
              </a:rPr>
              <a:t>placenta</a:t>
            </a:r>
            <a:r>
              <a:rPr sz="2800" spc="-10" dirty="0">
                <a:latin typeface="Calibri"/>
                <a:cs typeface="Calibri"/>
              </a:rPr>
              <a:t>.</a:t>
            </a:r>
            <a:r>
              <a:rPr sz="2800" spc="15" dirty="0">
                <a:latin typeface="Calibri"/>
                <a:cs typeface="Calibri"/>
              </a:rPr>
              <a:t> </a:t>
            </a:r>
            <a:r>
              <a:rPr sz="2800" spc="-5" dirty="0">
                <a:latin typeface="Calibri"/>
                <a:cs typeface="Calibri"/>
              </a:rPr>
              <a:t>It</a:t>
            </a:r>
            <a:r>
              <a:rPr sz="2800" spc="5" dirty="0">
                <a:latin typeface="Calibri"/>
                <a:cs typeface="Calibri"/>
              </a:rPr>
              <a:t> </a:t>
            </a:r>
            <a:r>
              <a:rPr sz="2800" spc="-15" dirty="0">
                <a:latin typeface="Calibri"/>
                <a:cs typeface="Calibri"/>
              </a:rPr>
              <a:t>appears</a:t>
            </a:r>
            <a:r>
              <a:rPr sz="2800" spc="35" dirty="0">
                <a:latin typeface="Calibri"/>
                <a:cs typeface="Calibri"/>
              </a:rPr>
              <a:t> </a:t>
            </a:r>
            <a:r>
              <a:rPr sz="2800" spc="-10" dirty="0">
                <a:latin typeface="Calibri"/>
                <a:cs typeface="Calibri"/>
              </a:rPr>
              <a:t>that</a:t>
            </a:r>
            <a:r>
              <a:rPr sz="2800" spc="5" dirty="0">
                <a:latin typeface="Calibri"/>
                <a:cs typeface="Calibri"/>
              </a:rPr>
              <a:t> </a:t>
            </a:r>
            <a:r>
              <a:rPr sz="2800" spc="-5" dirty="0">
                <a:latin typeface="Calibri"/>
                <a:cs typeface="Calibri"/>
              </a:rPr>
              <a:t>it</a:t>
            </a:r>
            <a:r>
              <a:rPr sz="2800" spc="10" dirty="0">
                <a:latin typeface="Calibri"/>
                <a:cs typeface="Calibri"/>
              </a:rPr>
              <a:t> </a:t>
            </a:r>
            <a:r>
              <a:rPr sz="2800" spc="-5" dirty="0">
                <a:latin typeface="Calibri"/>
                <a:cs typeface="Calibri"/>
              </a:rPr>
              <a:t>is</a:t>
            </a:r>
            <a:r>
              <a:rPr sz="2800" spc="10" dirty="0">
                <a:latin typeface="Calibri"/>
                <a:cs typeface="Calibri"/>
              </a:rPr>
              <a:t> </a:t>
            </a:r>
            <a:r>
              <a:rPr sz="2800" spc="-5" dirty="0">
                <a:latin typeface="Calibri"/>
                <a:cs typeface="Calibri"/>
              </a:rPr>
              <a:t>the </a:t>
            </a:r>
            <a:r>
              <a:rPr sz="2800" spc="-620" dirty="0">
                <a:latin typeface="Calibri"/>
                <a:cs typeface="Calibri"/>
              </a:rPr>
              <a:t> </a:t>
            </a:r>
            <a:r>
              <a:rPr sz="2800" spc="-15" dirty="0">
                <a:latin typeface="Calibri"/>
                <a:cs typeface="Calibri"/>
              </a:rPr>
              <a:t>placenta,</a:t>
            </a:r>
            <a:r>
              <a:rPr sz="2800" spc="10" dirty="0">
                <a:latin typeface="Calibri"/>
                <a:cs typeface="Calibri"/>
              </a:rPr>
              <a:t> </a:t>
            </a:r>
            <a:r>
              <a:rPr sz="2800" spc="-10" dirty="0">
                <a:latin typeface="Calibri"/>
                <a:cs typeface="Calibri"/>
              </a:rPr>
              <a:t>not</a:t>
            </a:r>
            <a:r>
              <a:rPr sz="2800" spc="10" dirty="0">
                <a:latin typeface="Calibri"/>
                <a:cs typeface="Calibri"/>
              </a:rPr>
              <a:t> </a:t>
            </a:r>
            <a:r>
              <a:rPr sz="2800" spc="-5" dirty="0">
                <a:latin typeface="Calibri"/>
                <a:cs typeface="Calibri"/>
              </a:rPr>
              <a:t>the</a:t>
            </a:r>
            <a:r>
              <a:rPr sz="2800" spc="5" dirty="0">
                <a:latin typeface="Calibri"/>
                <a:cs typeface="Calibri"/>
              </a:rPr>
              <a:t> </a:t>
            </a:r>
            <a:r>
              <a:rPr sz="2800" spc="-10" dirty="0">
                <a:latin typeface="Calibri"/>
                <a:cs typeface="Calibri"/>
              </a:rPr>
              <a:t>skin,</a:t>
            </a:r>
            <a:r>
              <a:rPr sz="2800" spc="20" dirty="0">
                <a:latin typeface="Calibri"/>
                <a:cs typeface="Calibri"/>
              </a:rPr>
              <a:t> </a:t>
            </a:r>
            <a:r>
              <a:rPr sz="2800" spc="-10" dirty="0">
                <a:latin typeface="Calibri"/>
                <a:cs typeface="Calibri"/>
              </a:rPr>
              <a:t>that</a:t>
            </a:r>
            <a:r>
              <a:rPr sz="2800" spc="10" dirty="0">
                <a:latin typeface="Calibri"/>
                <a:cs typeface="Calibri"/>
              </a:rPr>
              <a:t> </a:t>
            </a:r>
            <a:r>
              <a:rPr sz="2800" spc="-10" dirty="0">
                <a:latin typeface="Calibri"/>
                <a:cs typeface="Calibri"/>
              </a:rPr>
              <a:t>triggers</a:t>
            </a:r>
            <a:r>
              <a:rPr sz="2800" dirty="0">
                <a:latin typeface="Calibri"/>
                <a:cs typeface="Calibri"/>
              </a:rPr>
              <a:t> </a:t>
            </a:r>
            <a:r>
              <a:rPr sz="2800" spc="-5" dirty="0">
                <a:latin typeface="Calibri"/>
                <a:cs typeface="Calibri"/>
              </a:rPr>
              <a:t>the</a:t>
            </a:r>
            <a:r>
              <a:rPr sz="2800" spc="10" dirty="0">
                <a:latin typeface="Calibri"/>
                <a:cs typeface="Calibri"/>
              </a:rPr>
              <a:t> </a:t>
            </a:r>
            <a:r>
              <a:rPr sz="2800" spc="-10" dirty="0">
                <a:latin typeface="Calibri"/>
                <a:cs typeface="Calibri"/>
              </a:rPr>
              <a:t>autoimmune</a:t>
            </a:r>
            <a:r>
              <a:rPr sz="2800" spc="25" dirty="0">
                <a:latin typeface="Calibri"/>
                <a:cs typeface="Calibri"/>
              </a:rPr>
              <a:t> </a:t>
            </a:r>
            <a:r>
              <a:rPr sz="2800" spc="-10" dirty="0">
                <a:latin typeface="Calibri"/>
                <a:cs typeface="Calibri"/>
              </a:rPr>
              <a:t>response</a:t>
            </a:r>
            <a:r>
              <a:rPr sz="2800" spc="15" dirty="0">
                <a:latin typeface="Calibri"/>
                <a:cs typeface="Calibri"/>
              </a:rPr>
              <a:t> </a:t>
            </a:r>
            <a:r>
              <a:rPr sz="2800" spc="-5" dirty="0">
                <a:latin typeface="Calibri"/>
                <a:cs typeface="Calibri"/>
              </a:rPr>
              <a:t>in </a:t>
            </a:r>
            <a:r>
              <a:rPr sz="2800" dirty="0">
                <a:latin typeface="Calibri"/>
                <a:cs typeface="Calibri"/>
              </a:rPr>
              <a:t> </a:t>
            </a:r>
            <a:r>
              <a:rPr sz="2800" spc="-10" dirty="0">
                <a:latin typeface="Calibri"/>
                <a:cs typeface="Calibri"/>
              </a:rPr>
              <a:t>pemphigoid</a:t>
            </a:r>
            <a:r>
              <a:rPr sz="2800" spc="30" dirty="0">
                <a:latin typeface="Calibri"/>
                <a:cs typeface="Calibri"/>
              </a:rPr>
              <a:t> </a:t>
            </a:r>
            <a:r>
              <a:rPr sz="2800" spc="-15" dirty="0">
                <a:latin typeface="Calibri"/>
                <a:cs typeface="Calibri"/>
              </a:rPr>
              <a:t>gestations,</a:t>
            </a:r>
            <a:r>
              <a:rPr sz="2800" spc="20" dirty="0">
                <a:latin typeface="Calibri"/>
                <a:cs typeface="Calibri"/>
              </a:rPr>
              <a:t> </a:t>
            </a:r>
            <a:r>
              <a:rPr sz="2800" spc="-5" dirty="0">
                <a:latin typeface="Calibri"/>
                <a:cs typeface="Calibri"/>
              </a:rPr>
              <a:t>which</a:t>
            </a:r>
            <a:r>
              <a:rPr sz="2800" spc="10" dirty="0">
                <a:latin typeface="Calibri"/>
                <a:cs typeface="Calibri"/>
              </a:rPr>
              <a:t> </a:t>
            </a:r>
            <a:r>
              <a:rPr sz="2800" spc="-15" dirty="0">
                <a:latin typeface="Calibri"/>
                <a:cs typeface="Calibri"/>
              </a:rPr>
              <a:t>explains</a:t>
            </a:r>
            <a:r>
              <a:rPr sz="2800" spc="35" dirty="0">
                <a:latin typeface="Calibri"/>
                <a:cs typeface="Calibri"/>
              </a:rPr>
              <a:t> </a:t>
            </a:r>
            <a:r>
              <a:rPr sz="2800" spc="-20" dirty="0">
                <a:latin typeface="Calibri"/>
                <a:cs typeface="Calibri"/>
              </a:rPr>
              <a:t>why</a:t>
            </a:r>
            <a:r>
              <a:rPr sz="2800" dirty="0">
                <a:latin typeface="Calibri"/>
                <a:cs typeface="Calibri"/>
              </a:rPr>
              <a:t> </a:t>
            </a:r>
            <a:r>
              <a:rPr sz="2800" spc="-5" dirty="0">
                <a:latin typeface="Calibri"/>
                <a:cs typeface="Calibri"/>
              </a:rPr>
              <a:t>this</a:t>
            </a:r>
            <a:r>
              <a:rPr sz="2800" spc="10" dirty="0">
                <a:latin typeface="Calibri"/>
                <a:cs typeface="Calibri"/>
              </a:rPr>
              <a:t> </a:t>
            </a:r>
            <a:r>
              <a:rPr sz="2800" spc="-10" dirty="0">
                <a:latin typeface="Calibri"/>
                <a:cs typeface="Calibri"/>
              </a:rPr>
              <a:t>condition</a:t>
            </a:r>
            <a:r>
              <a:rPr sz="2800" spc="40" dirty="0">
                <a:latin typeface="Calibri"/>
                <a:cs typeface="Calibri"/>
              </a:rPr>
              <a:t> </a:t>
            </a:r>
            <a:r>
              <a:rPr sz="2800" spc="-15" dirty="0">
                <a:latin typeface="Calibri"/>
                <a:cs typeface="Calibri"/>
              </a:rPr>
              <a:t>starts</a:t>
            </a:r>
            <a:r>
              <a:rPr sz="2800" spc="15" dirty="0">
                <a:latin typeface="Calibri"/>
                <a:cs typeface="Calibri"/>
              </a:rPr>
              <a:t> </a:t>
            </a:r>
            <a:r>
              <a:rPr sz="2800" spc="-5" dirty="0">
                <a:latin typeface="Calibri"/>
                <a:cs typeface="Calibri"/>
              </a:rPr>
              <a:t>in </a:t>
            </a:r>
            <a:r>
              <a:rPr sz="2800" dirty="0">
                <a:latin typeface="Calibri"/>
                <a:cs typeface="Calibri"/>
              </a:rPr>
              <a:t> </a:t>
            </a:r>
            <a:r>
              <a:rPr sz="2800" spc="-30" dirty="0">
                <a:latin typeface="Calibri"/>
                <a:cs typeface="Calibri"/>
              </a:rPr>
              <a:t>pregnancy.</a:t>
            </a:r>
            <a:endParaRPr sz="2800">
              <a:latin typeface="Calibri"/>
              <a:cs typeface="Calibri"/>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195071"/>
            <a:ext cx="12192000" cy="6083935"/>
            <a:chOff x="0" y="195071"/>
            <a:chExt cx="12192000" cy="6083935"/>
          </a:xfrm>
        </p:grpSpPr>
        <p:pic>
          <p:nvPicPr>
            <p:cNvPr id="3" name="object 3"/>
            <p:cNvPicPr/>
            <p:nvPr/>
          </p:nvPicPr>
          <p:blipFill>
            <a:blip r:embed="rId2" cstate="print"/>
            <a:stretch>
              <a:fillRect/>
            </a:stretch>
          </p:blipFill>
          <p:spPr>
            <a:xfrm>
              <a:off x="0" y="195071"/>
              <a:ext cx="9433559" cy="6083808"/>
            </a:xfrm>
            <a:prstGeom prst="rect">
              <a:avLst/>
            </a:prstGeom>
          </p:spPr>
        </p:pic>
        <p:pic>
          <p:nvPicPr>
            <p:cNvPr id="4" name="object 4"/>
            <p:cNvPicPr/>
            <p:nvPr/>
          </p:nvPicPr>
          <p:blipFill>
            <a:blip r:embed="rId3" cstate="print"/>
            <a:stretch>
              <a:fillRect/>
            </a:stretch>
          </p:blipFill>
          <p:spPr>
            <a:xfrm>
              <a:off x="9352788" y="847344"/>
              <a:ext cx="2839211" cy="5239511"/>
            </a:xfrm>
            <a:prstGeom prst="rect">
              <a:avLst/>
            </a:prstGeom>
          </p:spPr>
        </p:pic>
      </p:gr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16939" y="652652"/>
            <a:ext cx="10251440" cy="4846320"/>
          </a:xfrm>
          <a:prstGeom prst="rect">
            <a:avLst/>
          </a:prstGeom>
        </p:spPr>
        <p:txBody>
          <a:bodyPr vert="horz" wrap="square" lIns="0" tIns="13335" rIns="0" bIns="0" rtlCol="0">
            <a:spAutoFit/>
          </a:bodyPr>
          <a:lstStyle/>
          <a:p>
            <a:pPr marL="241300" indent="-229235">
              <a:lnSpc>
                <a:spcPts val="3650"/>
              </a:lnSpc>
              <a:spcBef>
                <a:spcPts val="105"/>
              </a:spcBef>
              <a:buFont typeface="Arial MT"/>
              <a:buChar char="•"/>
              <a:tabLst>
                <a:tab pos="241935" algn="l"/>
              </a:tabLst>
            </a:pPr>
            <a:r>
              <a:rPr sz="3200" b="1" spc="-5" dirty="0">
                <a:latin typeface="Calibri"/>
                <a:cs typeface="Calibri"/>
              </a:rPr>
              <a:t>Diagnostics:</a:t>
            </a:r>
            <a:endParaRPr sz="3200">
              <a:latin typeface="Calibri"/>
              <a:cs typeface="Calibri"/>
            </a:endParaRPr>
          </a:p>
          <a:p>
            <a:pPr marL="241300" marR="3187065">
              <a:lnSpc>
                <a:spcPts val="3460"/>
              </a:lnSpc>
              <a:spcBef>
                <a:spcPts val="235"/>
              </a:spcBef>
            </a:pPr>
            <a:r>
              <a:rPr sz="3200" spc="-5" dirty="0">
                <a:latin typeface="Calibri"/>
                <a:cs typeface="Calibri"/>
              </a:rPr>
              <a:t>The diagnosis</a:t>
            </a:r>
            <a:r>
              <a:rPr sz="3200" spc="5" dirty="0">
                <a:latin typeface="Calibri"/>
                <a:cs typeface="Calibri"/>
              </a:rPr>
              <a:t> </a:t>
            </a:r>
            <a:r>
              <a:rPr sz="3200" dirty="0">
                <a:latin typeface="Calibri"/>
                <a:cs typeface="Calibri"/>
              </a:rPr>
              <a:t>is</a:t>
            </a:r>
            <a:r>
              <a:rPr sz="3200" spc="-10" dirty="0">
                <a:latin typeface="Calibri"/>
                <a:cs typeface="Calibri"/>
              </a:rPr>
              <a:t> confirmed</a:t>
            </a:r>
            <a:r>
              <a:rPr sz="3200" spc="10" dirty="0">
                <a:latin typeface="Calibri"/>
                <a:cs typeface="Calibri"/>
              </a:rPr>
              <a:t> </a:t>
            </a:r>
            <a:r>
              <a:rPr sz="3200" dirty="0">
                <a:latin typeface="Calibri"/>
                <a:cs typeface="Calibri"/>
              </a:rPr>
              <a:t>via</a:t>
            </a:r>
            <a:r>
              <a:rPr sz="3200" spc="15" dirty="0">
                <a:latin typeface="Calibri"/>
                <a:cs typeface="Calibri"/>
              </a:rPr>
              <a:t> </a:t>
            </a:r>
            <a:r>
              <a:rPr sz="3200" spc="-20" dirty="0">
                <a:solidFill>
                  <a:srgbClr val="FF0000"/>
                </a:solidFill>
                <a:latin typeface="Calibri"/>
                <a:cs typeface="Calibri"/>
              </a:rPr>
              <a:t>biopsy</a:t>
            </a:r>
            <a:r>
              <a:rPr sz="3200" spc="25" dirty="0">
                <a:solidFill>
                  <a:srgbClr val="FF0000"/>
                </a:solidFill>
                <a:latin typeface="Calibri"/>
                <a:cs typeface="Calibri"/>
              </a:rPr>
              <a:t> </a:t>
            </a:r>
            <a:r>
              <a:rPr sz="3200" dirty="0">
                <a:latin typeface="Calibri"/>
                <a:cs typeface="Calibri"/>
              </a:rPr>
              <a:t>and </a:t>
            </a:r>
            <a:r>
              <a:rPr sz="3200" spc="-710" dirty="0">
                <a:latin typeface="Calibri"/>
                <a:cs typeface="Calibri"/>
              </a:rPr>
              <a:t> </a:t>
            </a:r>
            <a:r>
              <a:rPr sz="3200" spc="-5" dirty="0">
                <a:solidFill>
                  <a:srgbClr val="FF0000"/>
                </a:solidFill>
                <a:latin typeface="Calibri"/>
                <a:cs typeface="Calibri"/>
              </a:rPr>
              <a:t>immunofluorescence</a:t>
            </a:r>
            <a:r>
              <a:rPr sz="3200" dirty="0">
                <a:solidFill>
                  <a:srgbClr val="FF0000"/>
                </a:solidFill>
                <a:latin typeface="Calibri"/>
                <a:cs typeface="Calibri"/>
              </a:rPr>
              <a:t> </a:t>
            </a:r>
            <a:r>
              <a:rPr sz="3200" spc="-10" dirty="0">
                <a:solidFill>
                  <a:srgbClr val="FF0000"/>
                </a:solidFill>
                <a:latin typeface="Calibri"/>
                <a:cs typeface="Calibri"/>
              </a:rPr>
              <a:t>+Clinical</a:t>
            </a:r>
            <a:r>
              <a:rPr sz="3200" spc="15" dirty="0">
                <a:solidFill>
                  <a:srgbClr val="FF0000"/>
                </a:solidFill>
                <a:latin typeface="Calibri"/>
                <a:cs typeface="Calibri"/>
              </a:rPr>
              <a:t> </a:t>
            </a:r>
            <a:r>
              <a:rPr sz="3200" spc="-5" dirty="0">
                <a:solidFill>
                  <a:srgbClr val="FF0000"/>
                </a:solidFill>
                <a:latin typeface="Calibri"/>
                <a:cs typeface="Calibri"/>
              </a:rPr>
              <a:t>findings.</a:t>
            </a:r>
            <a:endParaRPr sz="3200">
              <a:latin typeface="Calibri"/>
              <a:cs typeface="Calibri"/>
            </a:endParaRPr>
          </a:p>
          <a:p>
            <a:pPr marL="241300" indent="-229235">
              <a:lnSpc>
                <a:spcPct val="100000"/>
              </a:lnSpc>
              <a:spcBef>
                <a:spcPts val="560"/>
              </a:spcBef>
              <a:buFont typeface="Arial MT"/>
              <a:buChar char="•"/>
              <a:tabLst>
                <a:tab pos="241935" algn="l"/>
              </a:tabLst>
            </a:pPr>
            <a:r>
              <a:rPr sz="3200" b="1" spc="-5" dirty="0">
                <a:latin typeface="Calibri"/>
                <a:cs typeface="Calibri"/>
              </a:rPr>
              <a:t>Prognosis</a:t>
            </a:r>
            <a:r>
              <a:rPr sz="3200" spc="-5" dirty="0">
                <a:latin typeface="Calibri"/>
                <a:cs typeface="Calibri"/>
              </a:rPr>
              <a:t>:</a:t>
            </a:r>
            <a:endParaRPr sz="3200">
              <a:latin typeface="Calibri"/>
              <a:cs typeface="Calibri"/>
            </a:endParaRPr>
          </a:p>
          <a:p>
            <a:pPr marL="12700" marR="5080">
              <a:lnSpc>
                <a:spcPct val="90000"/>
              </a:lnSpc>
              <a:spcBef>
                <a:spcPts val="1000"/>
              </a:spcBef>
              <a:tabLst>
                <a:tab pos="3980815" algn="l"/>
              </a:tabLst>
            </a:pPr>
            <a:r>
              <a:rPr sz="3200" spc="-5" dirty="0">
                <a:solidFill>
                  <a:srgbClr val="FF0000"/>
                </a:solidFill>
                <a:latin typeface="Calibri"/>
                <a:cs typeface="Calibri"/>
              </a:rPr>
              <a:t>Usually</a:t>
            </a:r>
            <a:r>
              <a:rPr sz="3200" spc="15" dirty="0">
                <a:solidFill>
                  <a:srgbClr val="FF0000"/>
                </a:solidFill>
                <a:latin typeface="Calibri"/>
                <a:cs typeface="Calibri"/>
              </a:rPr>
              <a:t> </a:t>
            </a:r>
            <a:r>
              <a:rPr sz="3200" spc="-5" dirty="0">
                <a:solidFill>
                  <a:srgbClr val="FF0000"/>
                </a:solidFill>
                <a:latin typeface="Calibri"/>
                <a:cs typeface="Calibri"/>
              </a:rPr>
              <a:t>self-limiting;</a:t>
            </a:r>
            <a:r>
              <a:rPr sz="3200" spc="30" dirty="0">
                <a:solidFill>
                  <a:srgbClr val="FF0000"/>
                </a:solidFill>
                <a:latin typeface="Calibri"/>
                <a:cs typeface="Calibri"/>
              </a:rPr>
              <a:t> </a:t>
            </a:r>
            <a:r>
              <a:rPr sz="3200" spc="-5" dirty="0">
                <a:solidFill>
                  <a:srgbClr val="FF0000"/>
                </a:solidFill>
                <a:latin typeface="Calibri"/>
                <a:cs typeface="Calibri"/>
              </a:rPr>
              <a:t>heals</a:t>
            </a:r>
            <a:r>
              <a:rPr sz="3200" spc="-15" dirty="0">
                <a:solidFill>
                  <a:srgbClr val="FF0000"/>
                </a:solidFill>
                <a:latin typeface="Calibri"/>
                <a:cs typeface="Calibri"/>
              </a:rPr>
              <a:t> </a:t>
            </a:r>
            <a:r>
              <a:rPr sz="3200" spc="-5" dirty="0">
                <a:solidFill>
                  <a:srgbClr val="FF0000"/>
                </a:solidFill>
                <a:latin typeface="Calibri"/>
                <a:cs typeface="Calibri"/>
              </a:rPr>
              <a:t>spontaneously</a:t>
            </a:r>
            <a:r>
              <a:rPr sz="3200" spc="15" dirty="0">
                <a:solidFill>
                  <a:srgbClr val="FF0000"/>
                </a:solidFill>
                <a:latin typeface="Calibri"/>
                <a:cs typeface="Calibri"/>
              </a:rPr>
              <a:t> </a:t>
            </a:r>
            <a:r>
              <a:rPr sz="3200" spc="-15" dirty="0">
                <a:solidFill>
                  <a:srgbClr val="FF0000"/>
                </a:solidFill>
                <a:latin typeface="Calibri"/>
                <a:cs typeface="Calibri"/>
              </a:rPr>
              <a:t>after</a:t>
            </a:r>
            <a:r>
              <a:rPr sz="3200" dirty="0">
                <a:solidFill>
                  <a:srgbClr val="FF0000"/>
                </a:solidFill>
                <a:latin typeface="Calibri"/>
                <a:cs typeface="Calibri"/>
              </a:rPr>
              <a:t> </a:t>
            </a:r>
            <a:r>
              <a:rPr sz="3200" spc="-30" dirty="0">
                <a:solidFill>
                  <a:srgbClr val="FF0000"/>
                </a:solidFill>
                <a:latin typeface="Calibri"/>
                <a:cs typeface="Calibri"/>
              </a:rPr>
              <a:t>delivery</a:t>
            </a:r>
            <a:r>
              <a:rPr sz="3200" spc="-30" dirty="0">
                <a:latin typeface="Calibri"/>
                <a:cs typeface="Calibri"/>
              </a:rPr>
              <a:t>,</a:t>
            </a:r>
            <a:r>
              <a:rPr sz="3200" spc="10" dirty="0">
                <a:latin typeface="Calibri"/>
                <a:cs typeface="Calibri"/>
              </a:rPr>
              <a:t> </a:t>
            </a:r>
            <a:r>
              <a:rPr sz="3200" spc="-5" dirty="0">
                <a:latin typeface="Calibri"/>
                <a:cs typeface="Calibri"/>
              </a:rPr>
              <a:t>but </a:t>
            </a:r>
            <a:r>
              <a:rPr sz="3200" dirty="0">
                <a:latin typeface="Calibri"/>
                <a:cs typeface="Calibri"/>
              </a:rPr>
              <a:t> </a:t>
            </a:r>
            <a:r>
              <a:rPr sz="3200" spc="-10" dirty="0">
                <a:latin typeface="Calibri"/>
                <a:cs typeface="Calibri"/>
              </a:rPr>
              <a:t>associated</a:t>
            </a:r>
            <a:r>
              <a:rPr sz="3200" dirty="0">
                <a:latin typeface="Calibri"/>
                <a:cs typeface="Calibri"/>
              </a:rPr>
              <a:t> with</a:t>
            </a:r>
            <a:r>
              <a:rPr sz="3200" spc="-5" dirty="0">
                <a:latin typeface="Calibri"/>
                <a:cs typeface="Calibri"/>
              </a:rPr>
              <a:t> </a:t>
            </a:r>
            <a:r>
              <a:rPr sz="3200" spc="-10" dirty="0">
                <a:latin typeface="Calibri"/>
                <a:cs typeface="Calibri"/>
              </a:rPr>
              <a:t>complications</a:t>
            </a:r>
            <a:r>
              <a:rPr sz="3200" spc="5" dirty="0">
                <a:latin typeface="Calibri"/>
                <a:cs typeface="Calibri"/>
              </a:rPr>
              <a:t> (e.g</a:t>
            </a:r>
            <a:r>
              <a:rPr sz="3200" spc="5" dirty="0">
                <a:solidFill>
                  <a:srgbClr val="FF0000"/>
                </a:solidFill>
                <a:latin typeface="Calibri"/>
                <a:cs typeface="Calibri"/>
              </a:rPr>
              <a:t>.,</a:t>
            </a:r>
            <a:r>
              <a:rPr sz="3200" dirty="0">
                <a:solidFill>
                  <a:srgbClr val="FF0000"/>
                </a:solidFill>
                <a:latin typeface="Calibri"/>
                <a:cs typeface="Calibri"/>
              </a:rPr>
              <a:t> </a:t>
            </a:r>
            <a:r>
              <a:rPr sz="3200" spc="-15" dirty="0">
                <a:solidFill>
                  <a:srgbClr val="FF0000"/>
                </a:solidFill>
                <a:latin typeface="Calibri"/>
                <a:cs typeface="Calibri"/>
              </a:rPr>
              <a:t>premature</a:t>
            </a:r>
            <a:r>
              <a:rPr sz="3200" spc="5" dirty="0">
                <a:solidFill>
                  <a:srgbClr val="FF0000"/>
                </a:solidFill>
                <a:latin typeface="Calibri"/>
                <a:cs typeface="Calibri"/>
              </a:rPr>
              <a:t> </a:t>
            </a:r>
            <a:r>
              <a:rPr sz="3200" spc="-50" dirty="0">
                <a:solidFill>
                  <a:srgbClr val="FF0000"/>
                </a:solidFill>
                <a:latin typeface="Calibri"/>
                <a:cs typeface="Calibri"/>
              </a:rPr>
              <a:t>labor,</a:t>
            </a:r>
            <a:r>
              <a:rPr sz="3200" dirty="0">
                <a:solidFill>
                  <a:srgbClr val="FF0000"/>
                </a:solidFill>
                <a:latin typeface="Calibri"/>
                <a:cs typeface="Calibri"/>
              </a:rPr>
              <a:t> </a:t>
            </a:r>
            <a:r>
              <a:rPr sz="3200" spc="-20" dirty="0">
                <a:solidFill>
                  <a:srgbClr val="FF0000"/>
                </a:solidFill>
                <a:latin typeface="Calibri"/>
                <a:cs typeface="Calibri"/>
              </a:rPr>
              <a:t>Fetal </a:t>
            </a:r>
            <a:r>
              <a:rPr sz="3200" spc="-15" dirty="0">
                <a:solidFill>
                  <a:srgbClr val="FF0000"/>
                </a:solidFill>
                <a:latin typeface="Calibri"/>
                <a:cs typeface="Calibri"/>
              </a:rPr>
              <a:t> </a:t>
            </a:r>
            <a:r>
              <a:rPr sz="3200" spc="-10" dirty="0">
                <a:solidFill>
                  <a:srgbClr val="FF0000"/>
                </a:solidFill>
                <a:latin typeface="Calibri"/>
                <a:cs typeface="Calibri"/>
              </a:rPr>
              <a:t>growth</a:t>
            </a:r>
            <a:r>
              <a:rPr sz="3200" spc="5" dirty="0">
                <a:solidFill>
                  <a:srgbClr val="FF0000"/>
                </a:solidFill>
                <a:latin typeface="Calibri"/>
                <a:cs typeface="Calibri"/>
              </a:rPr>
              <a:t> </a:t>
            </a:r>
            <a:r>
              <a:rPr sz="3200" spc="-10" dirty="0">
                <a:solidFill>
                  <a:srgbClr val="FF0000"/>
                </a:solidFill>
                <a:latin typeface="Calibri"/>
                <a:cs typeface="Calibri"/>
              </a:rPr>
              <a:t>restriction,</a:t>
            </a:r>
            <a:r>
              <a:rPr sz="3200" spc="10" dirty="0">
                <a:solidFill>
                  <a:srgbClr val="FF0000"/>
                </a:solidFill>
                <a:latin typeface="Calibri"/>
                <a:cs typeface="Calibri"/>
              </a:rPr>
              <a:t> </a:t>
            </a:r>
            <a:r>
              <a:rPr sz="3200" spc="-5" dirty="0">
                <a:solidFill>
                  <a:srgbClr val="FF0000"/>
                </a:solidFill>
                <a:latin typeface="Calibri"/>
                <a:cs typeface="Calibri"/>
              </a:rPr>
              <a:t>and	increased</a:t>
            </a:r>
            <a:r>
              <a:rPr sz="3200" spc="5" dirty="0">
                <a:solidFill>
                  <a:srgbClr val="FF0000"/>
                </a:solidFill>
                <a:latin typeface="Calibri"/>
                <a:cs typeface="Calibri"/>
              </a:rPr>
              <a:t> </a:t>
            </a:r>
            <a:r>
              <a:rPr sz="3200" spc="-20" dirty="0">
                <a:solidFill>
                  <a:srgbClr val="FF0000"/>
                </a:solidFill>
                <a:latin typeface="Calibri"/>
                <a:cs typeface="Calibri"/>
              </a:rPr>
              <a:t>lifetime</a:t>
            </a:r>
            <a:r>
              <a:rPr sz="3200" spc="20" dirty="0">
                <a:solidFill>
                  <a:srgbClr val="FF0000"/>
                </a:solidFill>
                <a:latin typeface="Calibri"/>
                <a:cs typeface="Calibri"/>
              </a:rPr>
              <a:t> </a:t>
            </a:r>
            <a:r>
              <a:rPr sz="3200" spc="-5" dirty="0">
                <a:solidFill>
                  <a:srgbClr val="FF0000"/>
                </a:solidFill>
                <a:latin typeface="Calibri"/>
                <a:cs typeface="Calibri"/>
              </a:rPr>
              <a:t>risk</a:t>
            </a:r>
            <a:r>
              <a:rPr sz="3200" spc="-10" dirty="0">
                <a:solidFill>
                  <a:srgbClr val="FF0000"/>
                </a:solidFill>
                <a:latin typeface="Calibri"/>
                <a:cs typeface="Calibri"/>
              </a:rPr>
              <a:t> </a:t>
            </a:r>
            <a:r>
              <a:rPr sz="3200" spc="-5" dirty="0">
                <a:solidFill>
                  <a:srgbClr val="FF0000"/>
                </a:solidFill>
                <a:latin typeface="Calibri"/>
                <a:cs typeface="Calibri"/>
              </a:rPr>
              <a:t>of</a:t>
            </a:r>
            <a:r>
              <a:rPr sz="3200" dirty="0">
                <a:solidFill>
                  <a:srgbClr val="FF0000"/>
                </a:solidFill>
                <a:latin typeface="Calibri"/>
                <a:cs typeface="Calibri"/>
              </a:rPr>
              <a:t> </a:t>
            </a:r>
            <a:r>
              <a:rPr sz="3200" spc="-10" dirty="0">
                <a:solidFill>
                  <a:srgbClr val="FF0000"/>
                </a:solidFill>
                <a:latin typeface="Calibri"/>
                <a:cs typeface="Calibri"/>
              </a:rPr>
              <a:t>autoimmune </a:t>
            </a:r>
            <a:r>
              <a:rPr sz="3200" spc="-710" dirty="0">
                <a:solidFill>
                  <a:srgbClr val="FF0000"/>
                </a:solidFill>
                <a:latin typeface="Calibri"/>
                <a:cs typeface="Calibri"/>
              </a:rPr>
              <a:t> </a:t>
            </a:r>
            <a:r>
              <a:rPr sz="3200" spc="-5" dirty="0">
                <a:solidFill>
                  <a:srgbClr val="FF0000"/>
                </a:solidFill>
                <a:latin typeface="Calibri"/>
                <a:cs typeface="Calibri"/>
              </a:rPr>
              <a:t>disease).</a:t>
            </a:r>
            <a:endParaRPr sz="3200">
              <a:latin typeface="Calibri"/>
              <a:cs typeface="Calibri"/>
            </a:endParaRPr>
          </a:p>
          <a:p>
            <a:pPr marL="12700" marR="937260">
              <a:lnSpc>
                <a:spcPts val="3460"/>
              </a:lnSpc>
              <a:spcBef>
                <a:spcPts val="1055"/>
              </a:spcBef>
            </a:pPr>
            <a:r>
              <a:rPr sz="3200" spc="-20" dirty="0">
                <a:latin typeface="Calibri"/>
                <a:cs typeface="Calibri"/>
              </a:rPr>
              <a:t>Infants</a:t>
            </a:r>
            <a:r>
              <a:rPr sz="3200" spc="15" dirty="0">
                <a:latin typeface="Calibri"/>
                <a:cs typeface="Calibri"/>
              </a:rPr>
              <a:t> </a:t>
            </a:r>
            <a:r>
              <a:rPr sz="3200" spc="-5" dirty="0">
                <a:latin typeface="Calibri"/>
                <a:cs typeface="Calibri"/>
              </a:rPr>
              <a:t>born</a:t>
            </a:r>
            <a:r>
              <a:rPr sz="3200" dirty="0">
                <a:latin typeface="Calibri"/>
                <a:cs typeface="Calibri"/>
              </a:rPr>
              <a:t> </a:t>
            </a:r>
            <a:r>
              <a:rPr sz="3200" spc="-20" dirty="0">
                <a:latin typeface="Calibri"/>
                <a:cs typeface="Calibri"/>
              </a:rPr>
              <a:t>to</a:t>
            </a:r>
            <a:r>
              <a:rPr sz="3200" dirty="0">
                <a:latin typeface="Calibri"/>
                <a:cs typeface="Calibri"/>
              </a:rPr>
              <a:t> </a:t>
            </a:r>
            <a:r>
              <a:rPr sz="3200" spc="-5" dirty="0">
                <a:latin typeface="Calibri"/>
                <a:cs typeface="Calibri"/>
              </a:rPr>
              <a:t>women</a:t>
            </a:r>
            <a:r>
              <a:rPr sz="3200" spc="-10" dirty="0">
                <a:latin typeface="Calibri"/>
                <a:cs typeface="Calibri"/>
              </a:rPr>
              <a:t> </a:t>
            </a:r>
            <a:r>
              <a:rPr sz="3200" dirty="0">
                <a:latin typeface="Calibri"/>
                <a:cs typeface="Calibri"/>
              </a:rPr>
              <a:t>with</a:t>
            </a:r>
            <a:r>
              <a:rPr sz="3200" spc="15" dirty="0">
                <a:latin typeface="Calibri"/>
                <a:cs typeface="Calibri"/>
              </a:rPr>
              <a:t> </a:t>
            </a:r>
            <a:r>
              <a:rPr sz="3200" spc="-15" dirty="0">
                <a:latin typeface="Calibri"/>
                <a:cs typeface="Calibri"/>
              </a:rPr>
              <a:t>gestational</a:t>
            </a:r>
            <a:r>
              <a:rPr sz="3200" dirty="0">
                <a:latin typeface="Calibri"/>
                <a:cs typeface="Calibri"/>
              </a:rPr>
              <a:t> </a:t>
            </a:r>
            <a:r>
              <a:rPr sz="3200" spc="-10" dirty="0">
                <a:latin typeface="Calibri"/>
                <a:cs typeface="Calibri"/>
              </a:rPr>
              <a:t>pemphigoid</a:t>
            </a:r>
            <a:r>
              <a:rPr sz="3200" spc="35" dirty="0">
                <a:latin typeface="Calibri"/>
                <a:cs typeface="Calibri"/>
              </a:rPr>
              <a:t> </a:t>
            </a:r>
            <a:r>
              <a:rPr sz="3200" spc="-10" dirty="0">
                <a:latin typeface="Calibri"/>
                <a:cs typeface="Calibri"/>
              </a:rPr>
              <a:t>can </a:t>
            </a:r>
            <a:r>
              <a:rPr sz="3200" spc="-710" dirty="0">
                <a:latin typeface="Calibri"/>
                <a:cs typeface="Calibri"/>
              </a:rPr>
              <a:t> </a:t>
            </a:r>
            <a:r>
              <a:rPr sz="3200" spc="-10" dirty="0">
                <a:latin typeface="Calibri"/>
                <a:cs typeface="Calibri"/>
              </a:rPr>
              <a:t>develop</a:t>
            </a:r>
            <a:r>
              <a:rPr sz="3200" spc="5" dirty="0">
                <a:latin typeface="Calibri"/>
                <a:cs typeface="Calibri"/>
              </a:rPr>
              <a:t> </a:t>
            </a:r>
            <a:r>
              <a:rPr sz="3200" spc="-15" dirty="0">
                <a:latin typeface="Calibri"/>
                <a:cs typeface="Calibri"/>
              </a:rPr>
              <a:t>transient</a:t>
            </a:r>
            <a:r>
              <a:rPr sz="3200" spc="20" dirty="0">
                <a:latin typeface="Calibri"/>
                <a:cs typeface="Calibri"/>
              </a:rPr>
              <a:t> </a:t>
            </a:r>
            <a:r>
              <a:rPr sz="3200" spc="-10" dirty="0">
                <a:latin typeface="Calibri"/>
                <a:cs typeface="Calibri"/>
              </a:rPr>
              <a:t>blistering</a:t>
            </a:r>
            <a:r>
              <a:rPr sz="3200" spc="30" dirty="0">
                <a:latin typeface="Calibri"/>
                <a:cs typeface="Calibri"/>
              </a:rPr>
              <a:t> </a:t>
            </a:r>
            <a:r>
              <a:rPr sz="3200" spc="-10" dirty="0">
                <a:solidFill>
                  <a:srgbClr val="FF0000"/>
                </a:solidFill>
                <a:latin typeface="Calibri"/>
                <a:cs typeface="Calibri"/>
              </a:rPr>
              <a:t>that</a:t>
            </a:r>
            <a:r>
              <a:rPr sz="3200" spc="20" dirty="0">
                <a:solidFill>
                  <a:srgbClr val="FF0000"/>
                </a:solidFill>
                <a:latin typeface="Calibri"/>
                <a:cs typeface="Calibri"/>
              </a:rPr>
              <a:t> </a:t>
            </a:r>
            <a:r>
              <a:rPr sz="3200" spc="-10" dirty="0">
                <a:solidFill>
                  <a:srgbClr val="FF0000"/>
                </a:solidFill>
                <a:latin typeface="Calibri"/>
                <a:cs typeface="Calibri"/>
              </a:rPr>
              <a:t>resolves </a:t>
            </a:r>
            <a:r>
              <a:rPr sz="3200" spc="-25" dirty="0">
                <a:solidFill>
                  <a:srgbClr val="FF0000"/>
                </a:solidFill>
                <a:latin typeface="Calibri"/>
                <a:cs typeface="Calibri"/>
              </a:rPr>
              <a:t>spontaneously</a:t>
            </a:r>
            <a:r>
              <a:rPr sz="3200" spc="-25" dirty="0">
                <a:latin typeface="Calibri"/>
                <a:cs typeface="Calibri"/>
              </a:rPr>
              <a:t>.</a:t>
            </a:r>
            <a:endParaRPr sz="3200">
              <a:latin typeface="Calibri"/>
              <a:cs typeface="Calibri"/>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662429" y="1383014"/>
            <a:ext cx="8153400" cy="3049905"/>
          </a:xfrm>
          <a:prstGeom prst="rect">
            <a:avLst/>
          </a:prstGeom>
        </p:spPr>
        <p:txBody>
          <a:bodyPr vert="horz" wrap="square" lIns="0" tIns="53340" rIns="0" bIns="0" rtlCol="0">
            <a:spAutoFit/>
          </a:bodyPr>
          <a:lstStyle/>
          <a:p>
            <a:pPr marL="12700">
              <a:lnSpc>
                <a:spcPct val="100000"/>
              </a:lnSpc>
              <a:spcBef>
                <a:spcPts val="420"/>
              </a:spcBef>
            </a:pPr>
            <a:r>
              <a:rPr sz="2800" b="1" spc="-15" dirty="0">
                <a:solidFill>
                  <a:srgbClr val="FF0000"/>
                </a:solidFill>
                <a:latin typeface="Calibri"/>
                <a:cs typeface="Calibri"/>
              </a:rPr>
              <a:t>Recurrence</a:t>
            </a:r>
            <a:r>
              <a:rPr sz="2800" b="1" spc="30" dirty="0">
                <a:solidFill>
                  <a:srgbClr val="FF0000"/>
                </a:solidFill>
                <a:latin typeface="Calibri"/>
                <a:cs typeface="Calibri"/>
              </a:rPr>
              <a:t> </a:t>
            </a:r>
            <a:r>
              <a:rPr sz="2800" b="1" spc="-5" dirty="0">
                <a:solidFill>
                  <a:srgbClr val="FF0000"/>
                </a:solidFill>
                <a:latin typeface="Calibri"/>
                <a:cs typeface="Calibri"/>
              </a:rPr>
              <a:t>is</a:t>
            </a:r>
            <a:r>
              <a:rPr sz="2800" b="1" dirty="0">
                <a:solidFill>
                  <a:srgbClr val="FF0000"/>
                </a:solidFill>
                <a:latin typeface="Calibri"/>
                <a:cs typeface="Calibri"/>
              </a:rPr>
              <a:t> </a:t>
            </a:r>
            <a:r>
              <a:rPr sz="2800" b="1" spc="-5" dirty="0">
                <a:solidFill>
                  <a:srgbClr val="FF0000"/>
                </a:solidFill>
                <a:latin typeface="Calibri"/>
                <a:cs typeface="Calibri"/>
              </a:rPr>
              <a:t>possible</a:t>
            </a:r>
            <a:r>
              <a:rPr sz="2800" b="1" spc="-5" dirty="0">
                <a:latin typeface="Calibri"/>
                <a:cs typeface="Calibri"/>
              </a:rPr>
              <a:t>,</a:t>
            </a:r>
            <a:r>
              <a:rPr sz="2800" b="1" spc="10" dirty="0">
                <a:latin typeface="Calibri"/>
                <a:cs typeface="Calibri"/>
              </a:rPr>
              <a:t> </a:t>
            </a:r>
            <a:r>
              <a:rPr sz="2800" b="1" spc="-10" dirty="0">
                <a:latin typeface="Calibri"/>
                <a:cs typeface="Calibri"/>
              </a:rPr>
              <a:t>especially</a:t>
            </a:r>
            <a:r>
              <a:rPr sz="2800" b="1" spc="25" dirty="0">
                <a:latin typeface="Calibri"/>
                <a:cs typeface="Calibri"/>
              </a:rPr>
              <a:t> </a:t>
            </a:r>
            <a:r>
              <a:rPr sz="2800" b="1" spc="-5" dirty="0">
                <a:latin typeface="Calibri"/>
                <a:cs typeface="Calibri"/>
              </a:rPr>
              <a:t>appearing:</a:t>
            </a:r>
            <a:endParaRPr sz="2800">
              <a:latin typeface="Calibri"/>
              <a:cs typeface="Calibri"/>
            </a:endParaRPr>
          </a:p>
          <a:p>
            <a:pPr marL="241300" indent="-228600">
              <a:lnSpc>
                <a:spcPct val="100000"/>
              </a:lnSpc>
              <a:spcBef>
                <a:spcPts val="325"/>
              </a:spcBef>
              <a:buFont typeface="Arial MT"/>
              <a:buChar char="•"/>
              <a:tabLst>
                <a:tab pos="241300" algn="l"/>
              </a:tabLst>
            </a:pPr>
            <a:r>
              <a:rPr sz="2800" b="1" spc="-10" dirty="0">
                <a:solidFill>
                  <a:srgbClr val="FF0000"/>
                </a:solidFill>
                <a:latin typeface="Calibri"/>
                <a:cs typeface="Calibri"/>
              </a:rPr>
              <a:t>1-Spontaneously</a:t>
            </a:r>
            <a:r>
              <a:rPr sz="2800" b="1" spc="35" dirty="0">
                <a:solidFill>
                  <a:srgbClr val="FF0000"/>
                </a:solidFill>
                <a:latin typeface="Calibri"/>
                <a:cs typeface="Calibri"/>
              </a:rPr>
              <a:t> </a:t>
            </a:r>
            <a:r>
              <a:rPr sz="2800" b="1" spc="-5" dirty="0">
                <a:solidFill>
                  <a:srgbClr val="FF0000"/>
                </a:solidFill>
                <a:latin typeface="Calibri"/>
                <a:cs typeface="Calibri"/>
              </a:rPr>
              <a:t>in</a:t>
            </a:r>
            <a:r>
              <a:rPr sz="2800" b="1" spc="5" dirty="0">
                <a:solidFill>
                  <a:srgbClr val="FF0000"/>
                </a:solidFill>
                <a:latin typeface="Calibri"/>
                <a:cs typeface="Calibri"/>
              </a:rPr>
              <a:t> </a:t>
            </a:r>
            <a:r>
              <a:rPr sz="2800" b="1" spc="-5" dirty="0">
                <a:solidFill>
                  <a:srgbClr val="FF0000"/>
                </a:solidFill>
                <a:latin typeface="Calibri"/>
                <a:cs typeface="Calibri"/>
              </a:rPr>
              <a:t>the</a:t>
            </a:r>
            <a:r>
              <a:rPr sz="2800" b="1" spc="10" dirty="0">
                <a:solidFill>
                  <a:srgbClr val="FF0000"/>
                </a:solidFill>
                <a:latin typeface="Calibri"/>
                <a:cs typeface="Calibri"/>
              </a:rPr>
              <a:t> </a:t>
            </a:r>
            <a:r>
              <a:rPr sz="2800" b="1" spc="-10" dirty="0">
                <a:solidFill>
                  <a:srgbClr val="FF0000"/>
                </a:solidFill>
                <a:latin typeface="Calibri"/>
                <a:cs typeface="Calibri"/>
              </a:rPr>
              <a:t>postpartum</a:t>
            </a:r>
            <a:r>
              <a:rPr sz="2800" b="1" spc="20" dirty="0">
                <a:solidFill>
                  <a:srgbClr val="FF0000"/>
                </a:solidFill>
                <a:latin typeface="Calibri"/>
                <a:cs typeface="Calibri"/>
              </a:rPr>
              <a:t> </a:t>
            </a:r>
            <a:r>
              <a:rPr sz="2800" b="1" spc="-5" dirty="0">
                <a:solidFill>
                  <a:srgbClr val="FF0000"/>
                </a:solidFill>
                <a:latin typeface="Calibri"/>
                <a:cs typeface="Calibri"/>
              </a:rPr>
              <a:t>period.</a:t>
            </a:r>
            <a:endParaRPr sz="2800">
              <a:latin typeface="Calibri"/>
              <a:cs typeface="Calibri"/>
            </a:endParaRPr>
          </a:p>
          <a:p>
            <a:pPr marL="241300" marR="1005840" indent="-228600">
              <a:lnSpc>
                <a:spcPts val="2690"/>
              </a:lnSpc>
              <a:spcBef>
                <a:spcPts val="985"/>
              </a:spcBef>
              <a:buFont typeface="Arial MT"/>
              <a:buChar char="•"/>
              <a:tabLst>
                <a:tab pos="241300" algn="l"/>
              </a:tabLst>
            </a:pPr>
            <a:r>
              <a:rPr sz="2800" b="1" spc="-5" dirty="0">
                <a:solidFill>
                  <a:srgbClr val="FF0000"/>
                </a:solidFill>
                <a:latin typeface="Calibri"/>
                <a:cs typeface="Calibri"/>
              </a:rPr>
              <a:t>2-In</a:t>
            </a:r>
            <a:r>
              <a:rPr sz="2800" b="1" spc="25" dirty="0">
                <a:solidFill>
                  <a:srgbClr val="FF0000"/>
                </a:solidFill>
                <a:latin typeface="Calibri"/>
                <a:cs typeface="Calibri"/>
              </a:rPr>
              <a:t> </a:t>
            </a:r>
            <a:r>
              <a:rPr sz="2800" b="1" spc="-10" dirty="0">
                <a:solidFill>
                  <a:srgbClr val="FF0000"/>
                </a:solidFill>
                <a:latin typeface="Calibri"/>
                <a:cs typeface="Calibri"/>
              </a:rPr>
              <a:t>subsequent</a:t>
            </a:r>
            <a:r>
              <a:rPr sz="2800" b="1" spc="15" dirty="0">
                <a:solidFill>
                  <a:srgbClr val="FF0000"/>
                </a:solidFill>
                <a:latin typeface="Calibri"/>
                <a:cs typeface="Calibri"/>
              </a:rPr>
              <a:t> </a:t>
            </a:r>
            <a:r>
              <a:rPr sz="2800" b="1" spc="-10" dirty="0">
                <a:solidFill>
                  <a:srgbClr val="FF0000"/>
                </a:solidFill>
                <a:latin typeface="Calibri"/>
                <a:cs typeface="Calibri"/>
              </a:rPr>
              <a:t>pregnancies(but</a:t>
            </a:r>
            <a:r>
              <a:rPr sz="2800" b="1" spc="55" dirty="0">
                <a:solidFill>
                  <a:srgbClr val="FF0000"/>
                </a:solidFill>
                <a:latin typeface="Calibri"/>
                <a:cs typeface="Calibri"/>
              </a:rPr>
              <a:t> </a:t>
            </a:r>
            <a:r>
              <a:rPr sz="2800" b="1" spc="-20" dirty="0">
                <a:solidFill>
                  <a:srgbClr val="FF0000"/>
                </a:solidFill>
                <a:latin typeface="Calibri"/>
                <a:cs typeface="Calibri"/>
              </a:rPr>
              <a:t>may</a:t>
            </a:r>
            <a:r>
              <a:rPr sz="2800" b="1" spc="5" dirty="0">
                <a:solidFill>
                  <a:srgbClr val="FF0000"/>
                </a:solidFill>
                <a:latin typeface="Calibri"/>
                <a:cs typeface="Calibri"/>
              </a:rPr>
              <a:t> </a:t>
            </a:r>
            <a:r>
              <a:rPr sz="2800" b="1" spc="-5" dirty="0">
                <a:solidFill>
                  <a:srgbClr val="FF0000"/>
                </a:solidFill>
                <a:latin typeface="Calibri"/>
                <a:cs typeface="Calibri"/>
              </a:rPr>
              <a:t>also</a:t>
            </a:r>
            <a:r>
              <a:rPr sz="2800" b="1" spc="10" dirty="0">
                <a:solidFill>
                  <a:srgbClr val="FF0000"/>
                </a:solidFill>
                <a:latin typeface="Calibri"/>
                <a:cs typeface="Calibri"/>
              </a:rPr>
              <a:t> </a:t>
            </a:r>
            <a:r>
              <a:rPr sz="2800" b="1" spc="-5" dirty="0">
                <a:solidFill>
                  <a:srgbClr val="FF0000"/>
                </a:solidFill>
                <a:latin typeface="Calibri"/>
                <a:cs typeface="Calibri"/>
              </a:rPr>
              <a:t>skip </a:t>
            </a:r>
            <a:r>
              <a:rPr sz="2800" b="1" spc="-620" dirty="0">
                <a:solidFill>
                  <a:srgbClr val="FF0000"/>
                </a:solidFill>
                <a:latin typeface="Calibri"/>
                <a:cs typeface="Calibri"/>
              </a:rPr>
              <a:t> </a:t>
            </a:r>
            <a:r>
              <a:rPr sz="2800" b="1" spc="-10" dirty="0">
                <a:solidFill>
                  <a:srgbClr val="FF0000"/>
                </a:solidFill>
                <a:latin typeface="Calibri"/>
                <a:cs typeface="Calibri"/>
              </a:rPr>
              <a:t>pregnancies)</a:t>
            </a:r>
            <a:endParaRPr sz="2800">
              <a:latin typeface="Calibri"/>
              <a:cs typeface="Calibri"/>
            </a:endParaRPr>
          </a:p>
          <a:p>
            <a:pPr marL="241300" marR="5080" indent="-228600">
              <a:lnSpc>
                <a:spcPct val="80000"/>
              </a:lnSpc>
              <a:spcBef>
                <a:spcPts val="1015"/>
              </a:spcBef>
              <a:buFont typeface="Arial MT"/>
              <a:buChar char="•"/>
              <a:tabLst>
                <a:tab pos="241300" algn="l"/>
              </a:tabLst>
            </a:pPr>
            <a:r>
              <a:rPr sz="2800" b="1" spc="-10" dirty="0">
                <a:solidFill>
                  <a:srgbClr val="FF0000"/>
                </a:solidFill>
                <a:latin typeface="Calibri"/>
                <a:cs typeface="Calibri"/>
              </a:rPr>
              <a:t>3-When</a:t>
            </a:r>
            <a:r>
              <a:rPr sz="2800" b="1" spc="30" dirty="0">
                <a:solidFill>
                  <a:srgbClr val="FF0000"/>
                </a:solidFill>
                <a:latin typeface="Calibri"/>
                <a:cs typeface="Calibri"/>
              </a:rPr>
              <a:t> </a:t>
            </a:r>
            <a:r>
              <a:rPr sz="2800" b="1" spc="-10" dirty="0">
                <a:solidFill>
                  <a:srgbClr val="FF0000"/>
                </a:solidFill>
                <a:latin typeface="Calibri"/>
                <a:cs typeface="Calibri"/>
              </a:rPr>
              <a:t>taking</a:t>
            </a:r>
            <a:r>
              <a:rPr sz="2800" b="1" spc="20" dirty="0">
                <a:solidFill>
                  <a:srgbClr val="FF0000"/>
                </a:solidFill>
                <a:latin typeface="Calibri"/>
                <a:cs typeface="Calibri"/>
              </a:rPr>
              <a:t> </a:t>
            </a:r>
            <a:r>
              <a:rPr sz="2800" b="1" spc="-15" dirty="0">
                <a:solidFill>
                  <a:srgbClr val="FF0000"/>
                </a:solidFill>
                <a:latin typeface="Calibri"/>
                <a:cs typeface="Calibri"/>
              </a:rPr>
              <a:t>contraceptives</a:t>
            </a:r>
            <a:r>
              <a:rPr sz="2800" b="1" spc="35" dirty="0">
                <a:solidFill>
                  <a:srgbClr val="FF0000"/>
                </a:solidFill>
                <a:latin typeface="Calibri"/>
                <a:cs typeface="Calibri"/>
              </a:rPr>
              <a:t> </a:t>
            </a:r>
            <a:r>
              <a:rPr sz="2800" b="1" spc="-10" dirty="0">
                <a:solidFill>
                  <a:srgbClr val="FF0000"/>
                </a:solidFill>
                <a:latin typeface="Calibri"/>
                <a:cs typeface="Calibri"/>
              </a:rPr>
              <a:t>containing</a:t>
            </a:r>
            <a:r>
              <a:rPr sz="2800" b="1" spc="15" dirty="0">
                <a:solidFill>
                  <a:srgbClr val="FF0000"/>
                </a:solidFill>
                <a:latin typeface="Calibri"/>
                <a:cs typeface="Calibri"/>
              </a:rPr>
              <a:t> </a:t>
            </a:r>
            <a:r>
              <a:rPr sz="2800" b="1" spc="-20" dirty="0">
                <a:solidFill>
                  <a:srgbClr val="FF0000"/>
                </a:solidFill>
                <a:latin typeface="Calibri"/>
                <a:cs typeface="Calibri"/>
              </a:rPr>
              <a:t>progestin</a:t>
            </a:r>
            <a:r>
              <a:rPr sz="2800" b="1" spc="25" dirty="0">
                <a:solidFill>
                  <a:srgbClr val="FF0000"/>
                </a:solidFill>
                <a:latin typeface="Calibri"/>
                <a:cs typeface="Calibri"/>
              </a:rPr>
              <a:t> </a:t>
            </a:r>
            <a:r>
              <a:rPr sz="2800" b="1" spc="-5" dirty="0">
                <a:solidFill>
                  <a:srgbClr val="FF0000"/>
                </a:solidFill>
                <a:latin typeface="Calibri"/>
                <a:cs typeface="Calibri"/>
              </a:rPr>
              <a:t>or </a:t>
            </a:r>
            <a:r>
              <a:rPr sz="2800" b="1" spc="-615" dirty="0">
                <a:solidFill>
                  <a:srgbClr val="FF0000"/>
                </a:solidFill>
                <a:latin typeface="Calibri"/>
                <a:cs typeface="Calibri"/>
              </a:rPr>
              <a:t> </a:t>
            </a:r>
            <a:r>
              <a:rPr sz="2800" b="1" spc="-20" dirty="0">
                <a:solidFill>
                  <a:srgbClr val="FF0000"/>
                </a:solidFill>
                <a:latin typeface="Calibri"/>
                <a:cs typeface="Calibri"/>
              </a:rPr>
              <a:t>estrogen.</a:t>
            </a:r>
            <a:endParaRPr sz="2800">
              <a:latin typeface="Calibri"/>
              <a:cs typeface="Calibri"/>
            </a:endParaRPr>
          </a:p>
          <a:p>
            <a:pPr marL="241300" indent="-228600">
              <a:lnSpc>
                <a:spcPct val="100000"/>
              </a:lnSpc>
              <a:spcBef>
                <a:spcPts val="330"/>
              </a:spcBef>
              <a:buFont typeface="Arial MT"/>
              <a:buChar char="•"/>
              <a:tabLst>
                <a:tab pos="241300" algn="l"/>
              </a:tabLst>
            </a:pPr>
            <a:r>
              <a:rPr sz="2800" b="1" spc="-10" dirty="0">
                <a:solidFill>
                  <a:srgbClr val="FF0000"/>
                </a:solidFill>
                <a:latin typeface="Calibri"/>
                <a:cs typeface="Calibri"/>
              </a:rPr>
              <a:t>4-During</a:t>
            </a:r>
            <a:r>
              <a:rPr sz="2800" b="1" spc="5" dirty="0">
                <a:solidFill>
                  <a:srgbClr val="FF0000"/>
                </a:solidFill>
                <a:latin typeface="Calibri"/>
                <a:cs typeface="Calibri"/>
              </a:rPr>
              <a:t> </a:t>
            </a:r>
            <a:r>
              <a:rPr sz="2800" b="1" spc="-10" dirty="0">
                <a:solidFill>
                  <a:srgbClr val="FF0000"/>
                </a:solidFill>
                <a:latin typeface="Calibri"/>
                <a:cs typeface="Calibri"/>
              </a:rPr>
              <a:t>menstruation.</a:t>
            </a:r>
            <a:endParaRPr sz="2800">
              <a:latin typeface="Calibri"/>
              <a:cs typeface="Calibri"/>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60500" y="1679524"/>
            <a:ext cx="10337165" cy="3011805"/>
          </a:xfrm>
          <a:prstGeom prst="rect">
            <a:avLst/>
          </a:prstGeom>
        </p:spPr>
        <p:txBody>
          <a:bodyPr vert="horz" wrap="square" lIns="0" tIns="60325" rIns="0" bIns="0" rtlCol="0">
            <a:spAutoFit/>
          </a:bodyPr>
          <a:lstStyle/>
          <a:p>
            <a:pPr marL="240665" marR="5080" indent="-228600" algn="just">
              <a:lnSpc>
                <a:spcPts val="3030"/>
              </a:lnSpc>
              <a:spcBef>
                <a:spcPts val="475"/>
              </a:spcBef>
              <a:buFont typeface="Arial MT"/>
              <a:buChar char="•"/>
              <a:tabLst>
                <a:tab pos="241300" algn="l"/>
              </a:tabLst>
            </a:pPr>
            <a:r>
              <a:rPr sz="2800" b="1" spc="-5" dirty="0">
                <a:latin typeface="Calibri"/>
                <a:cs typeface="Calibri"/>
              </a:rPr>
              <a:t>The </a:t>
            </a:r>
            <a:r>
              <a:rPr sz="2800" b="1" spc="-10" dirty="0">
                <a:latin typeface="Calibri"/>
                <a:cs typeface="Calibri"/>
              </a:rPr>
              <a:t>goal </a:t>
            </a:r>
            <a:r>
              <a:rPr sz="2800" b="1" spc="-5" dirty="0">
                <a:latin typeface="Calibri"/>
                <a:cs typeface="Calibri"/>
              </a:rPr>
              <a:t>of </a:t>
            </a:r>
            <a:r>
              <a:rPr sz="2800" b="1" spc="-15" dirty="0">
                <a:latin typeface="Calibri"/>
                <a:cs typeface="Calibri"/>
              </a:rPr>
              <a:t>treatment </a:t>
            </a:r>
            <a:r>
              <a:rPr sz="2800" b="1" spc="-5" dirty="0">
                <a:latin typeface="Calibri"/>
                <a:cs typeface="Calibri"/>
              </a:rPr>
              <a:t>of </a:t>
            </a:r>
            <a:r>
              <a:rPr sz="2800" b="1" spc="-10" dirty="0">
                <a:latin typeface="Calibri"/>
                <a:cs typeface="Calibri"/>
              </a:rPr>
              <a:t>pemphigoid </a:t>
            </a:r>
            <a:r>
              <a:rPr sz="2800" b="1" spc="-15" dirty="0">
                <a:latin typeface="Calibri"/>
                <a:cs typeface="Calibri"/>
              </a:rPr>
              <a:t>gestationis </a:t>
            </a:r>
            <a:r>
              <a:rPr sz="2800" b="1" spc="-5" dirty="0">
                <a:latin typeface="Calibri"/>
                <a:cs typeface="Calibri"/>
              </a:rPr>
              <a:t>during </a:t>
            </a:r>
            <a:r>
              <a:rPr sz="2800" b="1" spc="-10" dirty="0">
                <a:latin typeface="Calibri"/>
                <a:cs typeface="Calibri"/>
              </a:rPr>
              <a:t>pregnancy </a:t>
            </a:r>
            <a:r>
              <a:rPr sz="2800" b="1" spc="-5" dirty="0">
                <a:latin typeface="Calibri"/>
                <a:cs typeface="Calibri"/>
              </a:rPr>
              <a:t>is </a:t>
            </a:r>
            <a:r>
              <a:rPr sz="2800" b="1" spc="-620" dirty="0">
                <a:latin typeface="Calibri"/>
                <a:cs typeface="Calibri"/>
              </a:rPr>
              <a:t> </a:t>
            </a:r>
            <a:r>
              <a:rPr sz="2800" b="1" spc="-15" dirty="0">
                <a:solidFill>
                  <a:srgbClr val="FF0000"/>
                </a:solidFill>
                <a:latin typeface="Calibri"/>
                <a:cs typeface="Calibri"/>
              </a:rPr>
              <a:t>symptom</a:t>
            </a:r>
            <a:r>
              <a:rPr sz="2800" b="1" spc="10" dirty="0">
                <a:solidFill>
                  <a:srgbClr val="FF0000"/>
                </a:solidFill>
                <a:latin typeface="Calibri"/>
                <a:cs typeface="Calibri"/>
              </a:rPr>
              <a:t> </a:t>
            </a:r>
            <a:r>
              <a:rPr sz="2800" b="1" spc="-15" dirty="0">
                <a:solidFill>
                  <a:srgbClr val="FF0000"/>
                </a:solidFill>
                <a:latin typeface="Calibri"/>
                <a:cs typeface="Calibri"/>
              </a:rPr>
              <a:t>control:</a:t>
            </a:r>
            <a:r>
              <a:rPr sz="2800" b="1" spc="5" dirty="0">
                <a:solidFill>
                  <a:srgbClr val="FF0000"/>
                </a:solidFill>
                <a:latin typeface="Calibri"/>
                <a:cs typeface="Calibri"/>
              </a:rPr>
              <a:t> </a:t>
            </a:r>
            <a:r>
              <a:rPr sz="2800" b="1" spc="-15" dirty="0">
                <a:solidFill>
                  <a:srgbClr val="FF0000"/>
                </a:solidFill>
                <a:latin typeface="Calibri"/>
                <a:cs typeface="Calibri"/>
              </a:rPr>
              <a:t>relieving</a:t>
            </a:r>
            <a:r>
              <a:rPr sz="2800" b="1" spc="40" dirty="0">
                <a:solidFill>
                  <a:srgbClr val="FF0000"/>
                </a:solidFill>
                <a:latin typeface="Calibri"/>
                <a:cs typeface="Calibri"/>
              </a:rPr>
              <a:t> </a:t>
            </a:r>
            <a:r>
              <a:rPr sz="2800" b="1" spc="-5" dirty="0">
                <a:solidFill>
                  <a:srgbClr val="FF0000"/>
                </a:solidFill>
                <a:latin typeface="Calibri"/>
                <a:cs typeface="Calibri"/>
              </a:rPr>
              <a:t>pruritus</a:t>
            </a:r>
            <a:r>
              <a:rPr sz="2800" b="1" spc="20" dirty="0">
                <a:solidFill>
                  <a:srgbClr val="FF0000"/>
                </a:solidFill>
                <a:latin typeface="Calibri"/>
                <a:cs typeface="Calibri"/>
              </a:rPr>
              <a:t> </a:t>
            </a:r>
            <a:r>
              <a:rPr sz="2800" b="1" spc="-5" dirty="0">
                <a:solidFill>
                  <a:srgbClr val="FF0000"/>
                </a:solidFill>
                <a:latin typeface="Calibri"/>
                <a:cs typeface="Calibri"/>
              </a:rPr>
              <a:t>and</a:t>
            </a:r>
            <a:r>
              <a:rPr sz="2800" b="1" spc="10" dirty="0">
                <a:solidFill>
                  <a:srgbClr val="FF0000"/>
                </a:solidFill>
                <a:latin typeface="Calibri"/>
                <a:cs typeface="Calibri"/>
              </a:rPr>
              <a:t> </a:t>
            </a:r>
            <a:r>
              <a:rPr sz="2800" b="1" spc="-5" dirty="0">
                <a:solidFill>
                  <a:srgbClr val="FF0000"/>
                </a:solidFill>
                <a:latin typeface="Calibri"/>
                <a:cs typeface="Calibri"/>
              </a:rPr>
              <a:t>limiting</a:t>
            </a:r>
            <a:r>
              <a:rPr sz="2800" b="1" spc="10" dirty="0">
                <a:solidFill>
                  <a:srgbClr val="FF0000"/>
                </a:solidFill>
                <a:latin typeface="Calibri"/>
                <a:cs typeface="Calibri"/>
              </a:rPr>
              <a:t> </a:t>
            </a:r>
            <a:r>
              <a:rPr sz="2800" b="1" spc="-5" dirty="0">
                <a:solidFill>
                  <a:srgbClr val="FF0000"/>
                </a:solidFill>
                <a:latin typeface="Calibri"/>
                <a:cs typeface="Calibri"/>
              </a:rPr>
              <a:t>bullae</a:t>
            </a:r>
            <a:r>
              <a:rPr sz="2800" b="1" spc="35" dirty="0">
                <a:solidFill>
                  <a:srgbClr val="FF0000"/>
                </a:solidFill>
                <a:latin typeface="Calibri"/>
                <a:cs typeface="Calibri"/>
              </a:rPr>
              <a:t> </a:t>
            </a:r>
            <a:r>
              <a:rPr sz="2800" b="1" spc="-15" dirty="0">
                <a:solidFill>
                  <a:srgbClr val="FF0000"/>
                </a:solidFill>
                <a:latin typeface="Calibri"/>
                <a:cs typeface="Calibri"/>
              </a:rPr>
              <a:t>formation</a:t>
            </a:r>
            <a:r>
              <a:rPr sz="2800" b="1" spc="-15" dirty="0">
                <a:latin typeface="Calibri"/>
                <a:cs typeface="Calibri"/>
              </a:rPr>
              <a:t>.</a:t>
            </a:r>
            <a:endParaRPr sz="2800">
              <a:latin typeface="Calibri"/>
              <a:cs typeface="Calibri"/>
            </a:endParaRPr>
          </a:p>
          <a:p>
            <a:pPr marL="240665" marR="391795" indent="-228600" algn="just">
              <a:lnSpc>
                <a:spcPts val="3020"/>
              </a:lnSpc>
              <a:spcBef>
                <a:spcPts val="1005"/>
              </a:spcBef>
              <a:buFont typeface="Arial MT"/>
              <a:buChar char="•"/>
              <a:tabLst>
                <a:tab pos="241300" algn="l"/>
              </a:tabLst>
            </a:pPr>
            <a:r>
              <a:rPr sz="2800" b="1" spc="-15" dirty="0">
                <a:latin typeface="Calibri"/>
                <a:cs typeface="Calibri"/>
              </a:rPr>
              <a:t>Pemphigoid gestationis </a:t>
            </a:r>
            <a:r>
              <a:rPr sz="2800" b="1" spc="-5" dirty="0">
                <a:latin typeface="Calibri"/>
                <a:cs typeface="Calibri"/>
              </a:rPr>
              <a:t>typically </a:t>
            </a:r>
            <a:r>
              <a:rPr sz="2800" b="1" spc="-10" dirty="0">
                <a:latin typeface="Calibri"/>
                <a:cs typeface="Calibri"/>
              </a:rPr>
              <a:t>responds </a:t>
            </a:r>
            <a:r>
              <a:rPr sz="2800" b="1" spc="-15" dirty="0">
                <a:latin typeface="Calibri"/>
                <a:cs typeface="Calibri"/>
              </a:rPr>
              <a:t>to </a:t>
            </a:r>
            <a:r>
              <a:rPr sz="2800" b="1" spc="-10" dirty="0">
                <a:solidFill>
                  <a:srgbClr val="FF0000"/>
                </a:solidFill>
                <a:latin typeface="Calibri"/>
                <a:cs typeface="Calibri"/>
              </a:rPr>
              <a:t>high-potency topical </a:t>
            </a:r>
            <a:r>
              <a:rPr sz="2800" b="1" spc="-620" dirty="0">
                <a:solidFill>
                  <a:srgbClr val="FF0000"/>
                </a:solidFill>
                <a:latin typeface="Calibri"/>
                <a:cs typeface="Calibri"/>
              </a:rPr>
              <a:t> </a:t>
            </a:r>
            <a:r>
              <a:rPr sz="2800" b="1" spc="-15" dirty="0">
                <a:solidFill>
                  <a:srgbClr val="FF0000"/>
                </a:solidFill>
                <a:latin typeface="Calibri"/>
                <a:cs typeface="Calibri"/>
              </a:rPr>
              <a:t>corticosteroids </a:t>
            </a:r>
            <a:r>
              <a:rPr sz="2800" b="1" spc="5" dirty="0">
                <a:latin typeface="Calibri"/>
                <a:cs typeface="Calibri"/>
              </a:rPr>
              <a:t>(eg, </a:t>
            </a:r>
            <a:r>
              <a:rPr sz="2800" b="1" spc="-5" dirty="0">
                <a:latin typeface="Calibri"/>
                <a:cs typeface="Calibri"/>
              </a:rPr>
              <a:t>triamcinolone) </a:t>
            </a:r>
            <a:r>
              <a:rPr sz="2800" b="1" spc="-10" dirty="0">
                <a:solidFill>
                  <a:srgbClr val="FF0000"/>
                </a:solidFill>
                <a:latin typeface="Calibri"/>
                <a:cs typeface="Calibri"/>
              </a:rPr>
              <a:t>Antihistamines </a:t>
            </a:r>
            <a:r>
              <a:rPr sz="2800" b="1" spc="5" dirty="0">
                <a:latin typeface="Calibri"/>
                <a:cs typeface="Calibri"/>
              </a:rPr>
              <a:t>(eg, </a:t>
            </a:r>
            <a:r>
              <a:rPr sz="2800" b="1" spc="-15" dirty="0">
                <a:latin typeface="Calibri"/>
                <a:cs typeface="Calibri"/>
              </a:rPr>
              <a:t>loratadine, </a:t>
            </a:r>
            <a:r>
              <a:rPr sz="2800" b="1" spc="-620" dirty="0">
                <a:latin typeface="Calibri"/>
                <a:cs typeface="Calibri"/>
              </a:rPr>
              <a:t> </a:t>
            </a:r>
            <a:r>
              <a:rPr sz="2800" b="1" spc="-5" dirty="0">
                <a:latin typeface="Calibri"/>
                <a:cs typeface="Calibri"/>
              </a:rPr>
              <a:t>cetirizine)</a:t>
            </a:r>
            <a:r>
              <a:rPr sz="2800" b="1" spc="40" dirty="0">
                <a:latin typeface="Calibri"/>
                <a:cs typeface="Calibri"/>
              </a:rPr>
              <a:t> </a:t>
            </a:r>
            <a:r>
              <a:rPr sz="2800" b="1" spc="-5" dirty="0">
                <a:latin typeface="Calibri"/>
                <a:cs typeface="Calibri"/>
              </a:rPr>
              <a:t>can</a:t>
            </a:r>
            <a:r>
              <a:rPr sz="2800" b="1" spc="-15" dirty="0">
                <a:latin typeface="Calibri"/>
                <a:cs typeface="Calibri"/>
              </a:rPr>
              <a:t> </a:t>
            </a:r>
            <a:r>
              <a:rPr sz="2800" b="1" spc="-5" dirty="0">
                <a:latin typeface="Calibri"/>
                <a:cs typeface="Calibri"/>
              </a:rPr>
              <a:t>also</a:t>
            </a:r>
            <a:r>
              <a:rPr sz="2800" b="1" spc="5" dirty="0">
                <a:latin typeface="Calibri"/>
                <a:cs typeface="Calibri"/>
              </a:rPr>
              <a:t> </a:t>
            </a:r>
            <a:r>
              <a:rPr sz="2800" b="1" spc="-5" dirty="0">
                <a:latin typeface="Calibri"/>
                <a:cs typeface="Calibri"/>
              </a:rPr>
              <a:t>be</a:t>
            </a:r>
            <a:r>
              <a:rPr sz="2800" b="1" spc="5" dirty="0">
                <a:latin typeface="Calibri"/>
                <a:cs typeface="Calibri"/>
              </a:rPr>
              <a:t> </a:t>
            </a:r>
            <a:r>
              <a:rPr sz="2800" b="1" spc="-5" dirty="0">
                <a:latin typeface="Calibri"/>
                <a:cs typeface="Calibri"/>
              </a:rPr>
              <a:t>added</a:t>
            </a:r>
            <a:r>
              <a:rPr sz="2800" b="1" spc="10" dirty="0">
                <a:latin typeface="Calibri"/>
                <a:cs typeface="Calibri"/>
              </a:rPr>
              <a:t> </a:t>
            </a:r>
            <a:r>
              <a:rPr sz="2800" b="1" spc="-20" dirty="0">
                <a:latin typeface="Calibri"/>
                <a:cs typeface="Calibri"/>
              </a:rPr>
              <a:t>for</a:t>
            </a:r>
            <a:r>
              <a:rPr sz="2800" b="1" spc="30" dirty="0">
                <a:latin typeface="Calibri"/>
                <a:cs typeface="Calibri"/>
              </a:rPr>
              <a:t> </a:t>
            </a:r>
            <a:r>
              <a:rPr sz="2800" b="1" spc="-5" dirty="0">
                <a:latin typeface="Calibri"/>
                <a:cs typeface="Calibri"/>
              </a:rPr>
              <a:t>pruritus</a:t>
            </a:r>
            <a:r>
              <a:rPr sz="2800" b="1" spc="5" dirty="0">
                <a:latin typeface="Calibri"/>
                <a:cs typeface="Calibri"/>
              </a:rPr>
              <a:t> </a:t>
            </a:r>
            <a:r>
              <a:rPr sz="2800" b="1" spc="-40" dirty="0">
                <a:latin typeface="Calibri"/>
                <a:cs typeface="Calibri"/>
              </a:rPr>
              <a:t>relief.</a:t>
            </a:r>
            <a:endParaRPr sz="2800">
              <a:latin typeface="Calibri"/>
              <a:cs typeface="Calibri"/>
            </a:endParaRPr>
          </a:p>
          <a:p>
            <a:pPr marL="240665" marR="641985" indent="-228600" algn="just">
              <a:lnSpc>
                <a:spcPts val="3020"/>
              </a:lnSpc>
              <a:spcBef>
                <a:spcPts val="1010"/>
              </a:spcBef>
              <a:buFont typeface="Arial MT"/>
              <a:buChar char="•"/>
              <a:tabLst>
                <a:tab pos="241300" algn="l"/>
              </a:tabLst>
            </a:pPr>
            <a:r>
              <a:rPr sz="2800" b="1" spc="-10" dirty="0">
                <a:latin typeface="Calibri"/>
                <a:cs typeface="Calibri"/>
              </a:rPr>
              <a:t>Disease that </a:t>
            </a:r>
            <a:r>
              <a:rPr sz="2800" b="1" spc="-5" dirty="0">
                <a:latin typeface="Calibri"/>
                <a:cs typeface="Calibri"/>
              </a:rPr>
              <a:t>is </a:t>
            </a:r>
            <a:r>
              <a:rPr sz="2800" b="1" spc="-15" dirty="0">
                <a:solidFill>
                  <a:srgbClr val="FF0000"/>
                </a:solidFill>
                <a:latin typeface="Calibri"/>
                <a:cs typeface="Calibri"/>
              </a:rPr>
              <a:t>unresponsive to </a:t>
            </a:r>
            <a:r>
              <a:rPr sz="2800" b="1" spc="-10" dirty="0">
                <a:solidFill>
                  <a:srgbClr val="FF0000"/>
                </a:solidFill>
                <a:latin typeface="Calibri"/>
                <a:cs typeface="Calibri"/>
              </a:rPr>
              <a:t>topical </a:t>
            </a:r>
            <a:r>
              <a:rPr sz="2800" b="1" spc="-15" dirty="0">
                <a:solidFill>
                  <a:srgbClr val="FF0000"/>
                </a:solidFill>
                <a:latin typeface="Calibri"/>
                <a:cs typeface="Calibri"/>
              </a:rPr>
              <a:t>corticosteroids </a:t>
            </a:r>
            <a:r>
              <a:rPr sz="2800" b="1" spc="-20" dirty="0">
                <a:latin typeface="Calibri"/>
                <a:cs typeface="Calibri"/>
              </a:rPr>
              <a:t>may </a:t>
            </a:r>
            <a:r>
              <a:rPr sz="2800" b="1" spc="-5" dirty="0">
                <a:latin typeface="Calibri"/>
                <a:cs typeface="Calibri"/>
              </a:rPr>
              <a:t>need </a:t>
            </a:r>
            <a:r>
              <a:rPr sz="2800" b="1" spc="-620" dirty="0">
                <a:latin typeface="Calibri"/>
                <a:cs typeface="Calibri"/>
              </a:rPr>
              <a:t> </a:t>
            </a:r>
            <a:r>
              <a:rPr sz="2800" b="1" spc="-25" dirty="0">
                <a:solidFill>
                  <a:srgbClr val="FF0000"/>
                </a:solidFill>
                <a:latin typeface="Calibri"/>
                <a:cs typeface="Calibri"/>
              </a:rPr>
              <a:t>systemic</a:t>
            </a:r>
            <a:r>
              <a:rPr sz="2800" b="1" spc="15" dirty="0">
                <a:solidFill>
                  <a:srgbClr val="FF0000"/>
                </a:solidFill>
                <a:latin typeface="Calibri"/>
                <a:cs typeface="Calibri"/>
              </a:rPr>
              <a:t> </a:t>
            </a:r>
            <a:r>
              <a:rPr sz="2800" b="1" spc="-15" dirty="0">
                <a:solidFill>
                  <a:srgbClr val="FF0000"/>
                </a:solidFill>
                <a:latin typeface="Calibri"/>
                <a:cs typeface="Calibri"/>
              </a:rPr>
              <a:t>corticosteroids</a:t>
            </a:r>
            <a:r>
              <a:rPr sz="2800" b="1" spc="55" dirty="0">
                <a:solidFill>
                  <a:srgbClr val="FF0000"/>
                </a:solidFill>
                <a:latin typeface="Calibri"/>
                <a:cs typeface="Calibri"/>
              </a:rPr>
              <a:t> </a:t>
            </a:r>
            <a:r>
              <a:rPr sz="2800" b="1" spc="5" dirty="0">
                <a:latin typeface="Calibri"/>
                <a:cs typeface="Calibri"/>
              </a:rPr>
              <a:t>(eg,</a:t>
            </a:r>
            <a:r>
              <a:rPr sz="2800" b="1" spc="25" dirty="0">
                <a:latin typeface="Calibri"/>
                <a:cs typeface="Calibri"/>
              </a:rPr>
              <a:t> </a:t>
            </a:r>
            <a:r>
              <a:rPr sz="2800" b="1" spc="-10" dirty="0">
                <a:latin typeface="Calibri"/>
                <a:cs typeface="Calibri"/>
              </a:rPr>
              <a:t>prednisone).</a:t>
            </a:r>
            <a:endParaRPr sz="2800">
              <a:latin typeface="Calibri"/>
              <a:cs typeface="Calibri"/>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49909" y="351282"/>
            <a:ext cx="5438775" cy="696595"/>
          </a:xfrm>
          <a:prstGeom prst="rect">
            <a:avLst/>
          </a:prstGeom>
        </p:spPr>
        <p:txBody>
          <a:bodyPr vert="horz" wrap="square" lIns="0" tIns="12700" rIns="0" bIns="0" rtlCol="0">
            <a:spAutoFit/>
          </a:bodyPr>
          <a:lstStyle/>
          <a:p>
            <a:pPr marL="12700">
              <a:lnSpc>
                <a:spcPct val="100000"/>
              </a:lnSpc>
              <a:spcBef>
                <a:spcPts val="100"/>
              </a:spcBef>
            </a:pPr>
            <a:r>
              <a:rPr sz="4400" b="1" dirty="0">
                <a:solidFill>
                  <a:srgbClr val="000000"/>
                </a:solidFill>
                <a:latin typeface="Calibri"/>
                <a:cs typeface="Calibri"/>
              </a:rPr>
              <a:t>3-</a:t>
            </a:r>
            <a:r>
              <a:rPr sz="4400" b="1" spc="-25" dirty="0">
                <a:solidFill>
                  <a:srgbClr val="000000"/>
                </a:solidFill>
                <a:latin typeface="Calibri"/>
                <a:cs typeface="Calibri"/>
              </a:rPr>
              <a:t> </a:t>
            </a:r>
            <a:r>
              <a:rPr sz="4400" b="1" spc="-15" dirty="0">
                <a:solidFill>
                  <a:srgbClr val="000000"/>
                </a:solidFill>
                <a:latin typeface="Calibri"/>
                <a:cs typeface="Calibri"/>
              </a:rPr>
              <a:t>Prurigo </a:t>
            </a:r>
            <a:r>
              <a:rPr sz="4400" b="1" dirty="0">
                <a:solidFill>
                  <a:srgbClr val="000000"/>
                </a:solidFill>
                <a:latin typeface="Calibri"/>
                <a:cs typeface="Calibri"/>
              </a:rPr>
              <a:t>of</a:t>
            </a:r>
            <a:r>
              <a:rPr sz="4400" b="1" spc="-15" dirty="0">
                <a:solidFill>
                  <a:srgbClr val="000000"/>
                </a:solidFill>
                <a:latin typeface="Calibri"/>
                <a:cs typeface="Calibri"/>
              </a:rPr>
              <a:t> </a:t>
            </a:r>
            <a:r>
              <a:rPr sz="4400" b="1" spc="-10" dirty="0">
                <a:solidFill>
                  <a:srgbClr val="000000"/>
                </a:solidFill>
                <a:latin typeface="Calibri"/>
                <a:cs typeface="Calibri"/>
              </a:rPr>
              <a:t>pregnancy</a:t>
            </a:r>
            <a:endParaRPr sz="4400">
              <a:latin typeface="Calibri"/>
              <a:cs typeface="Calibri"/>
            </a:endParaRPr>
          </a:p>
        </p:txBody>
      </p:sp>
      <p:sp>
        <p:nvSpPr>
          <p:cNvPr id="3" name="object 3"/>
          <p:cNvSpPr txBox="1"/>
          <p:nvPr/>
        </p:nvSpPr>
        <p:spPr>
          <a:xfrm>
            <a:off x="584708" y="1230248"/>
            <a:ext cx="10153650" cy="3534410"/>
          </a:xfrm>
          <a:prstGeom prst="rect">
            <a:avLst/>
          </a:prstGeom>
        </p:spPr>
        <p:txBody>
          <a:bodyPr vert="horz" wrap="square" lIns="0" tIns="53975" rIns="0" bIns="0" rtlCol="0">
            <a:spAutoFit/>
          </a:bodyPr>
          <a:lstStyle/>
          <a:p>
            <a:pPr marL="241300" marR="140970" indent="-228600">
              <a:lnSpc>
                <a:spcPts val="2590"/>
              </a:lnSpc>
              <a:spcBef>
                <a:spcPts val="425"/>
              </a:spcBef>
              <a:buFont typeface="Arial MT"/>
              <a:buChar char="•"/>
              <a:tabLst>
                <a:tab pos="241300" algn="l"/>
              </a:tabLst>
            </a:pPr>
            <a:r>
              <a:rPr sz="2400" b="1" spc="-10" dirty="0">
                <a:latin typeface="Calibri"/>
                <a:cs typeface="Calibri"/>
              </a:rPr>
              <a:t>Prurigo </a:t>
            </a:r>
            <a:r>
              <a:rPr sz="2400" b="1" dirty="0">
                <a:latin typeface="Calibri"/>
                <a:cs typeface="Calibri"/>
              </a:rPr>
              <a:t>of </a:t>
            </a:r>
            <a:r>
              <a:rPr sz="2400" b="1" spc="-10" dirty="0">
                <a:latin typeface="Calibri"/>
                <a:cs typeface="Calibri"/>
              </a:rPr>
              <a:t>pregnancy </a:t>
            </a:r>
            <a:r>
              <a:rPr sz="2400" b="1" dirty="0">
                <a:latin typeface="Calibri"/>
                <a:cs typeface="Calibri"/>
              </a:rPr>
              <a:t>is a </a:t>
            </a:r>
            <a:r>
              <a:rPr sz="2400" b="1" spc="-5" dirty="0">
                <a:latin typeface="Calibri"/>
                <a:cs typeface="Calibri"/>
              </a:rPr>
              <a:t>common pruritic disorder </a:t>
            </a:r>
            <a:r>
              <a:rPr sz="2400" b="1" spc="-10" dirty="0">
                <a:latin typeface="Calibri"/>
                <a:cs typeface="Calibri"/>
              </a:rPr>
              <a:t>that occurs </a:t>
            </a:r>
            <a:r>
              <a:rPr sz="2400" b="1" dirty="0">
                <a:latin typeface="Calibri"/>
                <a:cs typeface="Calibri"/>
              </a:rPr>
              <a:t>in 1 in </a:t>
            </a:r>
            <a:r>
              <a:rPr sz="2400" b="1" spc="-5" dirty="0">
                <a:latin typeface="Calibri"/>
                <a:cs typeface="Calibri"/>
              </a:rPr>
              <a:t>300 </a:t>
            </a:r>
            <a:r>
              <a:rPr sz="2400" b="1" dirty="0">
                <a:latin typeface="Calibri"/>
                <a:cs typeface="Calibri"/>
              </a:rPr>
              <a:t> </a:t>
            </a:r>
            <a:r>
              <a:rPr sz="2400" b="1" spc="-5" dirty="0">
                <a:latin typeface="Calibri"/>
                <a:cs typeface="Calibri"/>
              </a:rPr>
              <a:t>pregnancies,</a:t>
            </a:r>
            <a:r>
              <a:rPr sz="2400" b="1" dirty="0">
                <a:latin typeface="Calibri"/>
                <a:cs typeface="Calibri"/>
              </a:rPr>
              <a:t> and</a:t>
            </a:r>
            <a:r>
              <a:rPr sz="2400" b="1" spc="5" dirty="0">
                <a:latin typeface="Calibri"/>
                <a:cs typeface="Calibri"/>
              </a:rPr>
              <a:t> </a:t>
            </a:r>
            <a:r>
              <a:rPr sz="2400" b="1" spc="-10" dirty="0">
                <a:solidFill>
                  <a:srgbClr val="FF0000"/>
                </a:solidFill>
                <a:latin typeface="Calibri"/>
                <a:cs typeface="Calibri"/>
              </a:rPr>
              <a:t>presents</a:t>
            </a:r>
            <a:r>
              <a:rPr sz="2400" b="1" spc="10" dirty="0">
                <a:solidFill>
                  <a:srgbClr val="FF0000"/>
                </a:solidFill>
                <a:latin typeface="Calibri"/>
                <a:cs typeface="Calibri"/>
              </a:rPr>
              <a:t> </a:t>
            </a:r>
            <a:r>
              <a:rPr sz="2400" b="1" dirty="0">
                <a:solidFill>
                  <a:srgbClr val="FF0000"/>
                </a:solidFill>
                <a:latin typeface="Calibri"/>
                <a:cs typeface="Calibri"/>
              </a:rPr>
              <a:t>as</a:t>
            </a:r>
            <a:r>
              <a:rPr sz="2400" b="1" spc="5" dirty="0">
                <a:solidFill>
                  <a:srgbClr val="FF0000"/>
                </a:solidFill>
                <a:latin typeface="Calibri"/>
                <a:cs typeface="Calibri"/>
              </a:rPr>
              <a:t> </a:t>
            </a:r>
            <a:r>
              <a:rPr sz="2400" b="1" spc="-20" dirty="0">
                <a:solidFill>
                  <a:srgbClr val="FF0000"/>
                </a:solidFill>
                <a:latin typeface="Calibri"/>
                <a:cs typeface="Calibri"/>
              </a:rPr>
              <a:t>excoriated</a:t>
            </a:r>
            <a:r>
              <a:rPr sz="2400" b="1" spc="-15" dirty="0">
                <a:solidFill>
                  <a:srgbClr val="FF0000"/>
                </a:solidFill>
                <a:latin typeface="Calibri"/>
                <a:cs typeface="Calibri"/>
              </a:rPr>
              <a:t> </a:t>
            </a:r>
            <a:r>
              <a:rPr sz="2400" b="1" spc="-5" dirty="0">
                <a:solidFill>
                  <a:srgbClr val="FF0000"/>
                </a:solidFill>
                <a:latin typeface="Calibri"/>
                <a:cs typeface="Calibri"/>
              </a:rPr>
              <a:t>papules</a:t>
            </a:r>
            <a:r>
              <a:rPr sz="2400" b="1" spc="15" dirty="0">
                <a:solidFill>
                  <a:srgbClr val="FF0000"/>
                </a:solidFill>
                <a:latin typeface="Calibri"/>
                <a:cs typeface="Calibri"/>
              </a:rPr>
              <a:t> </a:t>
            </a:r>
            <a:r>
              <a:rPr sz="2400" b="1" dirty="0">
                <a:solidFill>
                  <a:srgbClr val="FF0000"/>
                </a:solidFill>
                <a:latin typeface="Calibri"/>
                <a:cs typeface="Calibri"/>
              </a:rPr>
              <a:t>on</a:t>
            </a:r>
            <a:r>
              <a:rPr sz="2400" b="1" spc="5" dirty="0">
                <a:solidFill>
                  <a:srgbClr val="FF0000"/>
                </a:solidFill>
                <a:latin typeface="Calibri"/>
                <a:cs typeface="Calibri"/>
              </a:rPr>
              <a:t> </a:t>
            </a:r>
            <a:r>
              <a:rPr sz="2400" b="1" spc="-15" dirty="0">
                <a:solidFill>
                  <a:srgbClr val="FF0000"/>
                </a:solidFill>
                <a:latin typeface="Calibri"/>
                <a:cs typeface="Calibri"/>
              </a:rPr>
              <a:t>extensor</a:t>
            </a:r>
            <a:r>
              <a:rPr sz="2400" b="1" spc="-20" dirty="0">
                <a:solidFill>
                  <a:srgbClr val="FF0000"/>
                </a:solidFill>
                <a:latin typeface="Calibri"/>
                <a:cs typeface="Calibri"/>
              </a:rPr>
              <a:t> </a:t>
            </a:r>
            <a:r>
              <a:rPr sz="2400" b="1" spc="-5" dirty="0">
                <a:solidFill>
                  <a:srgbClr val="FF0000"/>
                </a:solidFill>
                <a:latin typeface="Calibri"/>
                <a:cs typeface="Calibri"/>
              </a:rPr>
              <a:t>limbs,</a:t>
            </a:r>
            <a:r>
              <a:rPr sz="2400" b="1" spc="5" dirty="0">
                <a:solidFill>
                  <a:srgbClr val="FF0000"/>
                </a:solidFill>
                <a:latin typeface="Calibri"/>
                <a:cs typeface="Calibri"/>
              </a:rPr>
              <a:t> </a:t>
            </a:r>
            <a:r>
              <a:rPr sz="2400" b="1" spc="-5" dirty="0">
                <a:solidFill>
                  <a:srgbClr val="FF0000"/>
                </a:solidFill>
                <a:latin typeface="Calibri"/>
                <a:cs typeface="Calibri"/>
              </a:rPr>
              <a:t>abdomen </a:t>
            </a:r>
            <a:r>
              <a:rPr sz="2400" b="1" spc="-525" dirty="0">
                <a:solidFill>
                  <a:srgbClr val="FF0000"/>
                </a:solidFill>
                <a:latin typeface="Calibri"/>
                <a:cs typeface="Calibri"/>
              </a:rPr>
              <a:t> </a:t>
            </a:r>
            <a:r>
              <a:rPr sz="2400" b="1" dirty="0">
                <a:solidFill>
                  <a:srgbClr val="FF0000"/>
                </a:solidFill>
                <a:latin typeface="Calibri"/>
                <a:cs typeface="Calibri"/>
              </a:rPr>
              <a:t>and</a:t>
            </a:r>
            <a:r>
              <a:rPr sz="2400" b="1" spc="-20" dirty="0">
                <a:solidFill>
                  <a:srgbClr val="FF0000"/>
                </a:solidFill>
                <a:latin typeface="Calibri"/>
                <a:cs typeface="Calibri"/>
              </a:rPr>
              <a:t> </a:t>
            </a:r>
            <a:r>
              <a:rPr sz="2400" b="1" spc="-5" dirty="0">
                <a:solidFill>
                  <a:srgbClr val="FF0000"/>
                </a:solidFill>
                <a:latin typeface="Calibri"/>
                <a:cs typeface="Calibri"/>
              </a:rPr>
              <a:t>shoulders.</a:t>
            </a:r>
            <a:endParaRPr sz="2400">
              <a:latin typeface="Calibri"/>
              <a:cs typeface="Calibri"/>
            </a:endParaRPr>
          </a:p>
          <a:p>
            <a:pPr marL="241300" indent="-228600">
              <a:lnSpc>
                <a:spcPct val="100000"/>
              </a:lnSpc>
              <a:spcBef>
                <a:spcPts val="690"/>
              </a:spcBef>
              <a:buFont typeface="Arial MT"/>
              <a:buChar char="•"/>
              <a:tabLst>
                <a:tab pos="241300" algn="l"/>
              </a:tabLst>
            </a:pPr>
            <a:r>
              <a:rPr sz="2400" b="1" dirty="0">
                <a:latin typeface="Calibri"/>
                <a:cs typeface="Calibri"/>
              </a:rPr>
              <a:t>It</a:t>
            </a:r>
            <a:r>
              <a:rPr sz="2400" b="1" spc="-10" dirty="0">
                <a:latin typeface="Calibri"/>
                <a:cs typeface="Calibri"/>
              </a:rPr>
              <a:t> </a:t>
            </a:r>
            <a:r>
              <a:rPr sz="2400" b="1" dirty="0">
                <a:latin typeface="Calibri"/>
                <a:cs typeface="Calibri"/>
              </a:rPr>
              <a:t>is </a:t>
            </a:r>
            <a:r>
              <a:rPr sz="2400" b="1" spc="-10" dirty="0">
                <a:latin typeface="Calibri"/>
                <a:cs typeface="Calibri"/>
              </a:rPr>
              <a:t>more</a:t>
            </a:r>
            <a:r>
              <a:rPr sz="2400" b="1" spc="-25" dirty="0">
                <a:latin typeface="Calibri"/>
                <a:cs typeface="Calibri"/>
              </a:rPr>
              <a:t> </a:t>
            </a:r>
            <a:r>
              <a:rPr sz="2400" b="1" spc="-5" dirty="0">
                <a:latin typeface="Calibri"/>
                <a:cs typeface="Calibri"/>
              </a:rPr>
              <a:t>common</a:t>
            </a:r>
            <a:r>
              <a:rPr sz="2400" b="1" spc="-45" dirty="0">
                <a:latin typeface="Calibri"/>
                <a:cs typeface="Calibri"/>
              </a:rPr>
              <a:t> </a:t>
            </a:r>
            <a:r>
              <a:rPr sz="2400" b="1" dirty="0">
                <a:latin typeface="Calibri"/>
                <a:cs typeface="Calibri"/>
              </a:rPr>
              <a:t>in</a:t>
            </a:r>
            <a:r>
              <a:rPr sz="2400" b="1" spc="-10" dirty="0">
                <a:latin typeface="Calibri"/>
                <a:cs typeface="Calibri"/>
              </a:rPr>
              <a:t> women</a:t>
            </a:r>
            <a:r>
              <a:rPr sz="2400" b="1" spc="-20" dirty="0">
                <a:latin typeface="Calibri"/>
                <a:cs typeface="Calibri"/>
              </a:rPr>
              <a:t> </a:t>
            </a:r>
            <a:r>
              <a:rPr sz="2400" b="1" spc="-5" dirty="0">
                <a:latin typeface="Calibri"/>
                <a:cs typeface="Calibri"/>
              </a:rPr>
              <a:t>with</a:t>
            </a:r>
            <a:r>
              <a:rPr sz="2400" b="1" spc="25" dirty="0">
                <a:latin typeface="Calibri"/>
                <a:cs typeface="Calibri"/>
              </a:rPr>
              <a:t> </a:t>
            </a:r>
            <a:r>
              <a:rPr sz="2400" b="1" dirty="0">
                <a:solidFill>
                  <a:srgbClr val="FF0000"/>
                </a:solidFill>
                <a:latin typeface="Calibri"/>
                <a:cs typeface="Calibri"/>
              </a:rPr>
              <a:t>a </a:t>
            </a:r>
            <a:r>
              <a:rPr sz="2400" b="1" spc="-10" dirty="0">
                <a:solidFill>
                  <a:srgbClr val="FF0000"/>
                </a:solidFill>
                <a:latin typeface="Calibri"/>
                <a:cs typeface="Calibri"/>
              </a:rPr>
              <a:t>history</a:t>
            </a:r>
            <a:r>
              <a:rPr sz="2400" b="1" spc="-15" dirty="0">
                <a:solidFill>
                  <a:srgbClr val="FF0000"/>
                </a:solidFill>
                <a:latin typeface="Calibri"/>
                <a:cs typeface="Calibri"/>
              </a:rPr>
              <a:t> </a:t>
            </a:r>
            <a:r>
              <a:rPr sz="2400" b="1" dirty="0">
                <a:solidFill>
                  <a:srgbClr val="FF0000"/>
                </a:solidFill>
                <a:latin typeface="Calibri"/>
                <a:cs typeface="Calibri"/>
              </a:rPr>
              <a:t>of </a:t>
            </a:r>
            <a:r>
              <a:rPr sz="2400" b="1" spc="-40" dirty="0">
                <a:solidFill>
                  <a:srgbClr val="FF0000"/>
                </a:solidFill>
                <a:latin typeface="Calibri"/>
                <a:cs typeface="Calibri"/>
              </a:rPr>
              <a:t>atopy</a:t>
            </a:r>
            <a:r>
              <a:rPr sz="2400" b="1" spc="-40" dirty="0">
                <a:latin typeface="Calibri"/>
                <a:cs typeface="Calibri"/>
              </a:rPr>
              <a:t>.</a:t>
            </a:r>
            <a:endParaRPr sz="2400">
              <a:latin typeface="Calibri"/>
              <a:cs typeface="Calibri"/>
            </a:endParaRPr>
          </a:p>
          <a:p>
            <a:pPr marL="241300" marR="5080" indent="-228600">
              <a:lnSpc>
                <a:spcPts val="2590"/>
              </a:lnSpc>
              <a:spcBef>
                <a:spcPts val="1035"/>
              </a:spcBef>
              <a:buFont typeface="Arial MT"/>
              <a:buChar char="•"/>
              <a:tabLst>
                <a:tab pos="309245" algn="l"/>
                <a:tab pos="309880" algn="l"/>
              </a:tabLst>
            </a:pPr>
            <a:r>
              <a:rPr dirty="0"/>
              <a:t>	</a:t>
            </a:r>
            <a:r>
              <a:rPr sz="2400" b="1" spc="-10" dirty="0">
                <a:latin typeface="Calibri"/>
                <a:cs typeface="Calibri"/>
              </a:rPr>
              <a:t>Prurigo </a:t>
            </a:r>
            <a:r>
              <a:rPr sz="2400" b="1" spc="-5" dirty="0">
                <a:latin typeface="Calibri"/>
                <a:cs typeface="Calibri"/>
              </a:rPr>
              <a:t>usually</a:t>
            </a:r>
            <a:r>
              <a:rPr sz="2400" b="1" dirty="0">
                <a:latin typeface="Calibri"/>
                <a:cs typeface="Calibri"/>
              </a:rPr>
              <a:t> </a:t>
            </a:r>
            <a:r>
              <a:rPr sz="2400" b="1" spc="-10" dirty="0">
                <a:latin typeface="Calibri"/>
                <a:cs typeface="Calibri"/>
              </a:rPr>
              <a:t>starts</a:t>
            </a:r>
            <a:r>
              <a:rPr sz="2400" b="1" spc="20" dirty="0">
                <a:latin typeface="Calibri"/>
                <a:cs typeface="Calibri"/>
              </a:rPr>
              <a:t> </a:t>
            </a:r>
            <a:r>
              <a:rPr sz="2400" b="1" spc="-15" dirty="0">
                <a:latin typeface="Calibri"/>
                <a:cs typeface="Calibri"/>
              </a:rPr>
              <a:t>at</a:t>
            </a:r>
            <a:r>
              <a:rPr sz="2400" b="1" spc="-5" dirty="0">
                <a:latin typeface="Calibri"/>
                <a:cs typeface="Calibri"/>
              </a:rPr>
              <a:t> around</a:t>
            </a:r>
            <a:r>
              <a:rPr sz="2400" b="1" spc="-30" dirty="0">
                <a:latin typeface="Calibri"/>
                <a:cs typeface="Calibri"/>
              </a:rPr>
              <a:t> </a:t>
            </a:r>
            <a:r>
              <a:rPr sz="2400" b="1" spc="-5" dirty="0">
                <a:latin typeface="Calibri"/>
                <a:cs typeface="Calibri"/>
              </a:rPr>
              <a:t>25-30</a:t>
            </a:r>
            <a:r>
              <a:rPr sz="2400" b="1" dirty="0">
                <a:latin typeface="Calibri"/>
                <a:cs typeface="Calibri"/>
              </a:rPr>
              <a:t> </a:t>
            </a:r>
            <a:r>
              <a:rPr sz="2400" b="1" spc="-10" dirty="0">
                <a:latin typeface="Calibri"/>
                <a:cs typeface="Calibri"/>
              </a:rPr>
              <a:t>weeks</a:t>
            </a:r>
            <a:r>
              <a:rPr sz="2400" b="1" spc="10" dirty="0">
                <a:latin typeface="Calibri"/>
                <a:cs typeface="Calibri"/>
              </a:rPr>
              <a:t> </a:t>
            </a:r>
            <a:r>
              <a:rPr sz="2400" b="1" dirty="0">
                <a:latin typeface="Calibri"/>
                <a:cs typeface="Calibri"/>
              </a:rPr>
              <a:t>of</a:t>
            </a:r>
            <a:r>
              <a:rPr sz="2400" b="1" spc="-15" dirty="0">
                <a:latin typeface="Calibri"/>
                <a:cs typeface="Calibri"/>
              </a:rPr>
              <a:t> </a:t>
            </a:r>
            <a:r>
              <a:rPr sz="2400" b="1" spc="-10" dirty="0">
                <a:latin typeface="Calibri"/>
                <a:cs typeface="Calibri"/>
              </a:rPr>
              <a:t>pregnancy </a:t>
            </a:r>
            <a:r>
              <a:rPr sz="2400" b="1" dirty="0">
                <a:latin typeface="Calibri"/>
                <a:cs typeface="Calibri"/>
              </a:rPr>
              <a:t>and </a:t>
            </a:r>
            <a:r>
              <a:rPr sz="2400" b="1" spc="-10" dirty="0">
                <a:latin typeface="Calibri"/>
                <a:cs typeface="Calibri"/>
              </a:rPr>
              <a:t>resolves</a:t>
            </a:r>
            <a:r>
              <a:rPr sz="2400" b="1" spc="-5" dirty="0">
                <a:latin typeface="Calibri"/>
                <a:cs typeface="Calibri"/>
              </a:rPr>
              <a:t> </a:t>
            </a:r>
            <a:r>
              <a:rPr sz="2400" b="1" spc="-15" dirty="0">
                <a:latin typeface="Calibri"/>
                <a:cs typeface="Calibri"/>
              </a:rPr>
              <a:t>after </a:t>
            </a:r>
            <a:r>
              <a:rPr sz="2400" b="1" spc="-10" dirty="0">
                <a:latin typeface="Calibri"/>
                <a:cs typeface="Calibri"/>
              </a:rPr>
              <a:t> </a:t>
            </a:r>
            <a:r>
              <a:rPr sz="2400" b="1" spc="-20" dirty="0">
                <a:latin typeface="Calibri"/>
                <a:cs typeface="Calibri"/>
              </a:rPr>
              <a:t>delivery, </a:t>
            </a:r>
            <a:r>
              <a:rPr sz="2400" b="1" spc="-5" dirty="0">
                <a:solidFill>
                  <a:srgbClr val="FF0000"/>
                </a:solidFill>
                <a:latin typeface="Calibri"/>
                <a:cs typeface="Calibri"/>
              </a:rPr>
              <a:t>with </a:t>
            </a:r>
            <a:r>
              <a:rPr sz="2400" b="1" dirty="0">
                <a:solidFill>
                  <a:srgbClr val="FF0000"/>
                </a:solidFill>
                <a:latin typeface="Calibri"/>
                <a:cs typeface="Calibri"/>
              </a:rPr>
              <a:t>no </a:t>
            </a:r>
            <a:r>
              <a:rPr sz="2400" b="1" spc="-15" dirty="0">
                <a:solidFill>
                  <a:srgbClr val="FF0000"/>
                </a:solidFill>
                <a:latin typeface="Calibri"/>
                <a:cs typeface="Calibri"/>
              </a:rPr>
              <a:t>effect</a:t>
            </a:r>
            <a:r>
              <a:rPr sz="2400" b="1" spc="-10" dirty="0">
                <a:solidFill>
                  <a:srgbClr val="FF0000"/>
                </a:solidFill>
                <a:latin typeface="Calibri"/>
                <a:cs typeface="Calibri"/>
              </a:rPr>
              <a:t> </a:t>
            </a:r>
            <a:r>
              <a:rPr sz="2400" b="1" dirty="0">
                <a:solidFill>
                  <a:srgbClr val="FF0000"/>
                </a:solidFill>
                <a:latin typeface="Calibri"/>
                <a:cs typeface="Calibri"/>
              </a:rPr>
              <a:t>on</a:t>
            </a:r>
            <a:r>
              <a:rPr sz="2400" b="1" spc="-20" dirty="0">
                <a:solidFill>
                  <a:srgbClr val="FF0000"/>
                </a:solidFill>
                <a:latin typeface="Calibri"/>
                <a:cs typeface="Calibri"/>
              </a:rPr>
              <a:t> </a:t>
            </a:r>
            <a:r>
              <a:rPr sz="2400" b="1" spc="-5" dirty="0">
                <a:solidFill>
                  <a:srgbClr val="FF0000"/>
                </a:solidFill>
                <a:latin typeface="Calibri"/>
                <a:cs typeface="Calibri"/>
              </a:rPr>
              <a:t>the</a:t>
            </a:r>
            <a:r>
              <a:rPr sz="2400" b="1" spc="5" dirty="0">
                <a:solidFill>
                  <a:srgbClr val="FF0000"/>
                </a:solidFill>
                <a:latin typeface="Calibri"/>
                <a:cs typeface="Calibri"/>
              </a:rPr>
              <a:t> </a:t>
            </a:r>
            <a:r>
              <a:rPr sz="2400" b="1" dirty="0">
                <a:solidFill>
                  <a:srgbClr val="FF0000"/>
                </a:solidFill>
                <a:latin typeface="Calibri"/>
                <a:cs typeface="Calibri"/>
              </a:rPr>
              <a:t>mother or</a:t>
            </a:r>
            <a:r>
              <a:rPr sz="2400" b="1" spc="-15" dirty="0">
                <a:solidFill>
                  <a:srgbClr val="FF0000"/>
                </a:solidFill>
                <a:latin typeface="Calibri"/>
                <a:cs typeface="Calibri"/>
              </a:rPr>
              <a:t> </a:t>
            </a:r>
            <a:r>
              <a:rPr sz="2400" b="1" spc="-35" dirty="0">
                <a:solidFill>
                  <a:srgbClr val="FF0000"/>
                </a:solidFill>
                <a:latin typeface="Calibri"/>
                <a:cs typeface="Calibri"/>
              </a:rPr>
              <a:t>baby</a:t>
            </a:r>
            <a:r>
              <a:rPr sz="2400" b="1" spc="-35" dirty="0">
                <a:latin typeface="Calibri"/>
                <a:cs typeface="Calibri"/>
              </a:rPr>
              <a:t>.</a:t>
            </a:r>
            <a:r>
              <a:rPr sz="2400" b="1" spc="-25" dirty="0">
                <a:latin typeface="Calibri"/>
                <a:cs typeface="Calibri"/>
              </a:rPr>
              <a:t> Treatment</a:t>
            </a:r>
            <a:r>
              <a:rPr sz="2400" b="1" dirty="0">
                <a:latin typeface="Calibri"/>
                <a:cs typeface="Calibri"/>
              </a:rPr>
              <a:t> is </a:t>
            </a:r>
            <a:r>
              <a:rPr sz="2400" b="1" spc="-10" dirty="0">
                <a:latin typeface="Calibri"/>
                <a:cs typeface="Calibri"/>
              </a:rPr>
              <a:t>symptomatic</a:t>
            </a:r>
            <a:r>
              <a:rPr sz="2400" b="1" spc="-5" dirty="0">
                <a:latin typeface="Calibri"/>
                <a:cs typeface="Calibri"/>
              </a:rPr>
              <a:t> with </a:t>
            </a:r>
            <a:r>
              <a:rPr sz="2400" b="1" spc="-530" dirty="0">
                <a:latin typeface="Calibri"/>
                <a:cs typeface="Calibri"/>
              </a:rPr>
              <a:t> </a:t>
            </a:r>
            <a:r>
              <a:rPr sz="2400" b="1" spc="-10" dirty="0">
                <a:solidFill>
                  <a:srgbClr val="FF0000"/>
                </a:solidFill>
                <a:latin typeface="Calibri"/>
                <a:cs typeface="Calibri"/>
              </a:rPr>
              <a:t>topical</a:t>
            </a:r>
            <a:r>
              <a:rPr sz="2400" b="1" spc="-20" dirty="0">
                <a:solidFill>
                  <a:srgbClr val="FF0000"/>
                </a:solidFill>
                <a:latin typeface="Calibri"/>
                <a:cs typeface="Calibri"/>
              </a:rPr>
              <a:t> </a:t>
            </a:r>
            <a:r>
              <a:rPr sz="2400" b="1" spc="-10" dirty="0">
                <a:solidFill>
                  <a:srgbClr val="FF0000"/>
                </a:solidFill>
                <a:latin typeface="Calibri"/>
                <a:cs typeface="Calibri"/>
              </a:rPr>
              <a:t>steroids</a:t>
            </a:r>
            <a:r>
              <a:rPr sz="2400" b="1" dirty="0">
                <a:solidFill>
                  <a:srgbClr val="FF0000"/>
                </a:solidFill>
                <a:latin typeface="Calibri"/>
                <a:cs typeface="Calibri"/>
              </a:rPr>
              <a:t> </a:t>
            </a:r>
            <a:r>
              <a:rPr sz="2400" b="1" spc="-5" dirty="0">
                <a:solidFill>
                  <a:srgbClr val="FF0000"/>
                </a:solidFill>
                <a:latin typeface="Calibri"/>
                <a:cs typeface="Calibri"/>
              </a:rPr>
              <a:t>and</a:t>
            </a:r>
            <a:r>
              <a:rPr sz="2400" b="1" spc="-10" dirty="0">
                <a:solidFill>
                  <a:srgbClr val="FF0000"/>
                </a:solidFill>
                <a:latin typeface="Calibri"/>
                <a:cs typeface="Calibri"/>
              </a:rPr>
              <a:t> </a:t>
            </a:r>
            <a:r>
              <a:rPr sz="2400" b="1" spc="-5" dirty="0">
                <a:solidFill>
                  <a:srgbClr val="FF0000"/>
                </a:solidFill>
                <a:latin typeface="Calibri"/>
                <a:cs typeface="Calibri"/>
              </a:rPr>
              <a:t>emollients</a:t>
            </a:r>
            <a:r>
              <a:rPr sz="2400" b="1" spc="-5" dirty="0">
                <a:latin typeface="Calibri"/>
                <a:cs typeface="Calibri"/>
              </a:rPr>
              <a:t>.</a:t>
            </a:r>
            <a:endParaRPr sz="2400">
              <a:latin typeface="Calibri"/>
              <a:cs typeface="Calibri"/>
            </a:endParaRPr>
          </a:p>
          <a:p>
            <a:pPr marL="12700" marR="2546985">
              <a:lnSpc>
                <a:spcPts val="3600"/>
              </a:lnSpc>
              <a:spcBef>
                <a:spcPts val="60"/>
              </a:spcBef>
              <a:buFont typeface="Arial MT"/>
              <a:buChar char="•"/>
              <a:tabLst>
                <a:tab pos="241300" algn="l"/>
              </a:tabLst>
            </a:pPr>
            <a:r>
              <a:rPr sz="2400" b="1" dirty="0">
                <a:latin typeface="Calibri"/>
                <a:cs typeface="Calibri"/>
              </a:rPr>
              <a:t>Blood</a:t>
            </a:r>
            <a:r>
              <a:rPr sz="2400" b="1" spc="-20" dirty="0">
                <a:latin typeface="Calibri"/>
                <a:cs typeface="Calibri"/>
              </a:rPr>
              <a:t> </a:t>
            </a:r>
            <a:r>
              <a:rPr sz="2400" b="1" spc="-15" dirty="0">
                <a:latin typeface="Calibri"/>
                <a:cs typeface="Calibri"/>
              </a:rPr>
              <a:t>tests</a:t>
            </a:r>
            <a:r>
              <a:rPr sz="2400" b="1" spc="5" dirty="0">
                <a:latin typeface="Calibri"/>
                <a:cs typeface="Calibri"/>
              </a:rPr>
              <a:t> </a:t>
            </a:r>
            <a:r>
              <a:rPr sz="2400" b="1" spc="-15" dirty="0">
                <a:latin typeface="Calibri"/>
                <a:cs typeface="Calibri"/>
              </a:rPr>
              <a:t>for</a:t>
            </a:r>
            <a:r>
              <a:rPr sz="2400" b="1" dirty="0">
                <a:latin typeface="Calibri"/>
                <a:cs typeface="Calibri"/>
              </a:rPr>
              <a:t> </a:t>
            </a:r>
            <a:r>
              <a:rPr sz="2400" b="1" spc="-10" dirty="0">
                <a:latin typeface="Calibri"/>
                <a:cs typeface="Calibri"/>
              </a:rPr>
              <a:t>liver</a:t>
            </a:r>
            <a:r>
              <a:rPr sz="2400" b="1" spc="-20" dirty="0">
                <a:latin typeface="Calibri"/>
                <a:cs typeface="Calibri"/>
              </a:rPr>
              <a:t> </a:t>
            </a:r>
            <a:r>
              <a:rPr sz="2400" b="1" spc="-5" dirty="0">
                <a:latin typeface="Calibri"/>
                <a:cs typeface="Calibri"/>
              </a:rPr>
              <a:t>function</a:t>
            </a:r>
            <a:r>
              <a:rPr sz="2400" b="1" spc="5" dirty="0">
                <a:latin typeface="Calibri"/>
                <a:cs typeface="Calibri"/>
              </a:rPr>
              <a:t> </a:t>
            </a:r>
            <a:r>
              <a:rPr sz="2400" b="1" dirty="0">
                <a:latin typeface="Calibri"/>
                <a:cs typeface="Calibri"/>
              </a:rPr>
              <a:t>should</a:t>
            </a:r>
            <a:r>
              <a:rPr sz="2400" b="1" spc="-10" dirty="0">
                <a:latin typeface="Calibri"/>
                <a:cs typeface="Calibri"/>
              </a:rPr>
              <a:t> </a:t>
            </a:r>
            <a:r>
              <a:rPr sz="2400" b="1" spc="-5" dirty="0">
                <a:latin typeface="Calibri"/>
                <a:cs typeface="Calibri"/>
              </a:rPr>
              <a:t>be</a:t>
            </a:r>
            <a:r>
              <a:rPr sz="2400" b="1" spc="-10" dirty="0">
                <a:latin typeface="Calibri"/>
                <a:cs typeface="Calibri"/>
              </a:rPr>
              <a:t> </a:t>
            </a:r>
            <a:r>
              <a:rPr sz="2400" b="1" dirty="0">
                <a:latin typeface="Calibri"/>
                <a:cs typeface="Calibri"/>
              </a:rPr>
              <a:t>done </a:t>
            </a:r>
            <a:r>
              <a:rPr sz="2400" b="1" spc="-15" dirty="0">
                <a:latin typeface="Calibri"/>
                <a:cs typeface="Calibri"/>
              </a:rPr>
              <a:t>to</a:t>
            </a:r>
            <a:r>
              <a:rPr sz="2400" b="1" dirty="0">
                <a:latin typeface="Calibri"/>
                <a:cs typeface="Calibri"/>
              </a:rPr>
              <a:t> </a:t>
            </a:r>
            <a:r>
              <a:rPr sz="2400" b="1" spc="-20" dirty="0">
                <a:latin typeface="Calibri"/>
                <a:cs typeface="Calibri"/>
              </a:rPr>
              <a:t>exclude</a:t>
            </a:r>
            <a:r>
              <a:rPr sz="2400" b="1" spc="-15" dirty="0">
                <a:latin typeface="Calibri"/>
                <a:cs typeface="Calibri"/>
              </a:rPr>
              <a:t> </a:t>
            </a:r>
            <a:r>
              <a:rPr sz="2400" b="1" dirty="0">
                <a:latin typeface="Calibri"/>
                <a:cs typeface="Calibri"/>
              </a:rPr>
              <a:t>an </a:t>
            </a:r>
            <a:r>
              <a:rPr sz="2400" b="1" spc="-530" dirty="0">
                <a:latin typeface="Calibri"/>
                <a:cs typeface="Calibri"/>
              </a:rPr>
              <a:t> </a:t>
            </a:r>
            <a:r>
              <a:rPr sz="2400" b="1" spc="-10" dirty="0">
                <a:latin typeface="Calibri"/>
                <a:cs typeface="Calibri"/>
              </a:rPr>
              <a:t>alternative</a:t>
            </a:r>
            <a:r>
              <a:rPr sz="2400" b="1" spc="5" dirty="0">
                <a:latin typeface="Calibri"/>
                <a:cs typeface="Calibri"/>
              </a:rPr>
              <a:t> </a:t>
            </a:r>
            <a:r>
              <a:rPr sz="2400" b="1" spc="-5" dirty="0">
                <a:latin typeface="Calibri"/>
                <a:cs typeface="Calibri"/>
              </a:rPr>
              <a:t>diagnosis</a:t>
            </a:r>
            <a:r>
              <a:rPr sz="2400" b="1" dirty="0">
                <a:latin typeface="Calibri"/>
                <a:cs typeface="Calibri"/>
              </a:rPr>
              <a:t> of</a:t>
            </a:r>
            <a:r>
              <a:rPr sz="2400" b="1" spc="-15" dirty="0">
                <a:latin typeface="Calibri"/>
                <a:cs typeface="Calibri"/>
              </a:rPr>
              <a:t> </a:t>
            </a:r>
            <a:r>
              <a:rPr sz="2400" b="1" spc="-10" dirty="0">
                <a:latin typeface="Calibri"/>
                <a:cs typeface="Calibri"/>
              </a:rPr>
              <a:t>cholestasis</a:t>
            </a:r>
            <a:r>
              <a:rPr sz="2400" b="1" dirty="0">
                <a:latin typeface="Calibri"/>
                <a:cs typeface="Calibri"/>
              </a:rPr>
              <a:t> of</a:t>
            </a:r>
            <a:r>
              <a:rPr sz="2400" b="1" spc="-5" dirty="0">
                <a:latin typeface="Calibri"/>
                <a:cs typeface="Calibri"/>
              </a:rPr>
              <a:t> </a:t>
            </a:r>
            <a:r>
              <a:rPr sz="2400" b="1" spc="-10" dirty="0">
                <a:latin typeface="Calibri"/>
                <a:cs typeface="Calibri"/>
              </a:rPr>
              <a:t>pregnancy</a:t>
            </a:r>
            <a:endParaRPr sz="2400">
              <a:latin typeface="Calibri"/>
              <a:cs typeface="Calibri"/>
            </a:endParaRPr>
          </a:p>
        </p:txBody>
      </p:sp>
      <p:pic>
        <p:nvPicPr>
          <p:cNvPr id="4" name="object 4"/>
          <p:cNvPicPr/>
          <p:nvPr/>
        </p:nvPicPr>
        <p:blipFill>
          <a:blip r:embed="rId2" cstate="print"/>
          <a:stretch>
            <a:fillRect/>
          </a:stretch>
        </p:blipFill>
        <p:spPr>
          <a:xfrm>
            <a:off x="8531352" y="3511294"/>
            <a:ext cx="3660648" cy="324002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03224" y="426592"/>
            <a:ext cx="10271125" cy="5833745"/>
          </a:xfrm>
          <a:prstGeom prst="rect">
            <a:avLst/>
          </a:prstGeom>
        </p:spPr>
        <p:txBody>
          <a:bodyPr vert="horz" wrap="square" lIns="0" tIns="88900" rIns="0" bIns="0" rtlCol="0">
            <a:spAutoFit/>
          </a:bodyPr>
          <a:lstStyle/>
          <a:p>
            <a:pPr marL="12700">
              <a:lnSpc>
                <a:spcPct val="100000"/>
              </a:lnSpc>
              <a:spcBef>
                <a:spcPts val="700"/>
              </a:spcBef>
            </a:pPr>
            <a:r>
              <a:rPr sz="2400" b="1" spc="-5" dirty="0">
                <a:solidFill>
                  <a:srgbClr val="FF0000"/>
                </a:solidFill>
                <a:latin typeface="Calibri"/>
                <a:cs typeface="Calibri"/>
              </a:rPr>
              <a:t>4-Other</a:t>
            </a:r>
            <a:r>
              <a:rPr sz="2400" b="1" spc="-35" dirty="0">
                <a:solidFill>
                  <a:srgbClr val="FF0000"/>
                </a:solidFill>
                <a:latin typeface="Calibri"/>
                <a:cs typeface="Calibri"/>
              </a:rPr>
              <a:t> </a:t>
            </a:r>
            <a:r>
              <a:rPr sz="2400" b="1" spc="-10" dirty="0">
                <a:solidFill>
                  <a:srgbClr val="FF0000"/>
                </a:solidFill>
                <a:latin typeface="Calibri"/>
                <a:cs typeface="Calibri"/>
              </a:rPr>
              <a:t>outcomes:</a:t>
            </a:r>
            <a:endParaRPr sz="2400">
              <a:latin typeface="Calibri"/>
              <a:cs typeface="Calibri"/>
            </a:endParaRPr>
          </a:p>
          <a:p>
            <a:pPr marL="12700" marR="5080">
              <a:lnSpc>
                <a:spcPct val="100000"/>
              </a:lnSpc>
              <a:spcBef>
                <a:spcPts val="605"/>
              </a:spcBef>
            </a:pPr>
            <a:r>
              <a:rPr sz="2400" dirty="0">
                <a:latin typeface="Calibri"/>
                <a:cs typeface="Calibri"/>
              </a:rPr>
              <a:t>In a </a:t>
            </a:r>
            <a:r>
              <a:rPr sz="2400" spc="-15" dirty="0">
                <a:latin typeface="Calibri"/>
                <a:cs typeface="Calibri"/>
              </a:rPr>
              <a:t>large</a:t>
            </a:r>
            <a:r>
              <a:rPr sz="2400" spc="-10" dirty="0">
                <a:latin typeface="Calibri"/>
                <a:cs typeface="Calibri"/>
              </a:rPr>
              <a:t> study</a:t>
            </a:r>
            <a:r>
              <a:rPr sz="2400" spc="5" dirty="0">
                <a:latin typeface="Calibri"/>
                <a:cs typeface="Calibri"/>
              </a:rPr>
              <a:t> </a:t>
            </a:r>
            <a:r>
              <a:rPr sz="2400" spc="-5" dirty="0">
                <a:latin typeface="Calibri"/>
                <a:cs typeface="Calibri"/>
              </a:rPr>
              <a:t>of delivery</a:t>
            </a:r>
            <a:r>
              <a:rPr sz="2400" spc="5" dirty="0">
                <a:latin typeface="Calibri"/>
                <a:cs typeface="Calibri"/>
              </a:rPr>
              <a:t> </a:t>
            </a:r>
            <a:r>
              <a:rPr sz="2400" spc="-10" dirty="0">
                <a:latin typeface="Calibri"/>
                <a:cs typeface="Calibri"/>
              </a:rPr>
              <a:t>hospitalizations</a:t>
            </a:r>
            <a:r>
              <a:rPr sz="2400" spc="-25" dirty="0">
                <a:latin typeface="Calibri"/>
                <a:cs typeface="Calibri"/>
              </a:rPr>
              <a:t> </a:t>
            </a:r>
            <a:r>
              <a:rPr sz="2400" spc="-15" dirty="0">
                <a:latin typeface="Calibri"/>
                <a:cs typeface="Calibri"/>
              </a:rPr>
              <a:t>from </a:t>
            </a:r>
            <a:r>
              <a:rPr sz="2400" spc="-5" dirty="0">
                <a:latin typeface="Calibri"/>
                <a:cs typeface="Calibri"/>
              </a:rPr>
              <a:t>United</a:t>
            </a:r>
            <a:r>
              <a:rPr sz="2400" dirty="0">
                <a:latin typeface="Calibri"/>
                <a:cs typeface="Calibri"/>
              </a:rPr>
              <a:t> </a:t>
            </a:r>
            <a:r>
              <a:rPr sz="2400" spc="-15" dirty="0">
                <a:latin typeface="Calibri"/>
                <a:cs typeface="Calibri"/>
              </a:rPr>
              <a:t>States</a:t>
            </a:r>
            <a:r>
              <a:rPr sz="2400" spc="-20" dirty="0">
                <a:latin typeface="Calibri"/>
                <a:cs typeface="Calibri"/>
              </a:rPr>
              <a:t> </a:t>
            </a:r>
            <a:r>
              <a:rPr sz="2400" spc="-10" dirty="0">
                <a:latin typeface="Calibri"/>
                <a:cs typeface="Calibri"/>
              </a:rPr>
              <a:t>hospitals</a:t>
            </a:r>
            <a:r>
              <a:rPr sz="2400" spc="-15" dirty="0">
                <a:latin typeface="Calibri"/>
                <a:cs typeface="Calibri"/>
              </a:rPr>
              <a:t> </a:t>
            </a:r>
            <a:r>
              <a:rPr sz="2400" spc="-5" dirty="0">
                <a:latin typeface="Calibri"/>
                <a:cs typeface="Calibri"/>
              </a:rPr>
              <a:t>between </a:t>
            </a:r>
            <a:r>
              <a:rPr sz="2400" dirty="0">
                <a:latin typeface="Calibri"/>
                <a:cs typeface="Calibri"/>
              </a:rPr>
              <a:t> </a:t>
            </a:r>
            <a:r>
              <a:rPr sz="2400" spc="-5" dirty="0">
                <a:latin typeface="Calibri"/>
                <a:cs typeface="Calibri"/>
              </a:rPr>
              <a:t>2007 </a:t>
            </a:r>
            <a:r>
              <a:rPr sz="2400" dirty="0">
                <a:latin typeface="Calibri"/>
                <a:cs typeface="Calibri"/>
              </a:rPr>
              <a:t>and </a:t>
            </a:r>
            <a:r>
              <a:rPr sz="2400" spc="-5" dirty="0">
                <a:latin typeface="Calibri"/>
                <a:cs typeface="Calibri"/>
              </a:rPr>
              <a:t>2011, </a:t>
            </a:r>
            <a:r>
              <a:rPr sz="2400" dirty="0">
                <a:latin typeface="Calibri"/>
                <a:cs typeface="Calibri"/>
              </a:rPr>
              <a:t>risk </a:t>
            </a:r>
            <a:r>
              <a:rPr sz="2400" spc="-10" dirty="0">
                <a:latin typeface="Calibri"/>
                <a:cs typeface="Calibri"/>
              </a:rPr>
              <a:t>was moderately </a:t>
            </a:r>
            <a:r>
              <a:rPr sz="2400" spc="-5" dirty="0">
                <a:latin typeface="Calibri"/>
                <a:cs typeface="Calibri"/>
              </a:rPr>
              <a:t>higher </a:t>
            </a:r>
            <a:r>
              <a:rPr sz="2400" dirty="0">
                <a:latin typeface="Calibri"/>
                <a:cs typeface="Calibri"/>
              </a:rPr>
              <a:t>among </a:t>
            </a:r>
            <a:r>
              <a:rPr sz="2400" spc="-10" dirty="0">
                <a:latin typeface="Calibri"/>
                <a:cs typeface="Calibri"/>
              </a:rPr>
              <a:t>women </a:t>
            </a:r>
            <a:r>
              <a:rPr sz="2400" dirty="0">
                <a:latin typeface="Calibri"/>
                <a:cs typeface="Calibri"/>
              </a:rPr>
              <a:t>with </a:t>
            </a:r>
            <a:r>
              <a:rPr sz="2400" spc="-10" dirty="0">
                <a:latin typeface="Calibri"/>
                <a:cs typeface="Calibri"/>
              </a:rPr>
              <a:t>epilepsy compared </a:t>
            </a:r>
            <a:r>
              <a:rPr sz="2400" spc="-530" dirty="0">
                <a:latin typeface="Calibri"/>
                <a:cs typeface="Calibri"/>
              </a:rPr>
              <a:t> </a:t>
            </a:r>
            <a:r>
              <a:rPr sz="2400" dirty="0">
                <a:latin typeface="Calibri"/>
                <a:cs typeface="Calibri"/>
              </a:rPr>
              <a:t>with</a:t>
            </a:r>
            <a:r>
              <a:rPr sz="2400" spc="-20" dirty="0">
                <a:latin typeface="Calibri"/>
                <a:cs typeface="Calibri"/>
              </a:rPr>
              <a:t> </a:t>
            </a:r>
            <a:r>
              <a:rPr sz="2400" spc="-10" dirty="0">
                <a:latin typeface="Calibri"/>
                <a:cs typeface="Calibri"/>
              </a:rPr>
              <a:t>women</a:t>
            </a:r>
            <a:r>
              <a:rPr sz="2400" spc="-5" dirty="0">
                <a:latin typeface="Calibri"/>
                <a:cs typeface="Calibri"/>
              </a:rPr>
              <a:t> </a:t>
            </a:r>
            <a:r>
              <a:rPr sz="2400" dirty="0">
                <a:latin typeface="Calibri"/>
                <a:cs typeface="Calibri"/>
              </a:rPr>
              <a:t>without</a:t>
            </a:r>
            <a:r>
              <a:rPr sz="2400" spc="-20" dirty="0">
                <a:latin typeface="Calibri"/>
                <a:cs typeface="Calibri"/>
              </a:rPr>
              <a:t> </a:t>
            </a:r>
            <a:r>
              <a:rPr sz="2400" spc="-30" dirty="0">
                <a:latin typeface="Calibri"/>
                <a:cs typeface="Calibri"/>
              </a:rPr>
              <a:t>epilepsy,</a:t>
            </a:r>
            <a:r>
              <a:rPr sz="2400" dirty="0">
                <a:latin typeface="Calibri"/>
                <a:cs typeface="Calibri"/>
              </a:rPr>
              <a:t> </a:t>
            </a:r>
            <a:r>
              <a:rPr sz="2400" spc="-20" dirty="0">
                <a:latin typeface="Calibri"/>
                <a:cs typeface="Calibri"/>
              </a:rPr>
              <a:t>for</a:t>
            </a:r>
            <a:r>
              <a:rPr sz="2400" spc="-5" dirty="0">
                <a:latin typeface="Calibri"/>
                <a:cs typeface="Calibri"/>
              </a:rPr>
              <a:t> </a:t>
            </a:r>
            <a:r>
              <a:rPr sz="2400" dirty="0">
                <a:latin typeface="Calibri"/>
                <a:cs typeface="Calibri"/>
              </a:rPr>
              <a:t>the</a:t>
            </a:r>
            <a:r>
              <a:rPr sz="2400" spc="-20" dirty="0">
                <a:latin typeface="Calibri"/>
                <a:cs typeface="Calibri"/>
              </a:rPr>
              <a:t> </a:t>
            </a:r>
            <a:r>
              <a:rPr sz="2400" spc="-10" dirty="0">
                <a:latin typeface="Calibri"/>
                <a:cs typeface="Calibri"/>
              </a:rPr>
              <a:t>following</a:t>
            </a:r>
            <a:r>
              <a:rPr sz="2400" dirty="0">
                <a:latin typeface="Calibri"/>
                <a:cs typeface="Calibri"/>
              </a:rPr>
              <a:t> </a:t>
            </a:r>
            <a:r>
              <a:rPr sz="2400" spc="-10" dirty="0">
                <a:latin typeface="Calibri"/>
                <a:cs typeface="Calibri"/>
              </a:rPr>
              <a:t>outcomes:</a:t>
            </a:r>
            <a:endParaRPr sz="2400">
              <a:latin typeface="Calibri"/>
              <a:cs typeface="Calibri"/>
            </a:endParaRPr>
          </a:p>
          <a:p>
            <a:pPr marL="12700">
              <a:lnSpc>
                <a:spcPct val="100000"/>
              </a:lnSpc>
              <a:spcBef>
                <a:spcPts val="600"/>
              </a:spcBef>
            </a:pPr>
            <a:r>
              <a:rPr sz="2400" b="1" spc="-5" dirty="0">
                <a:latin typeface="Calibri"/>
                <a:cs typeface="Calibri"/>
              </a:rPr>
              <a:t>-cesarean</a:t>
            </a:r>
            <a:r>
              <a:rPr sz="2400" b="1" spc="-45" dirty="0">
                <a:latin typeface="Calibri"/>
                <a:cs typeface="Calibri"/>
              </a:rPr>
              <a:t> </a:t>
            </a:r>
            <a:r>
              <a:rPr sz="2400" b="1" spc="-5" dirty="0">
                <a:latin typeface="Calibri"/>
                <a:cs typeface="Calibri"/>
              </a:rPr>
              <a:t>delivery</a:t>
            </a:r>
            <a:endParaRPr sz="2400">
              <a:latin typeface="Calibri"/>
              <a:cs typeface="Calibri"/>
            </a:endParaRPr>
          </a:p>
          <a:p>
            <a:pPr marL="12700">
              <a:lnSpc>
                <a:spcPct val="100000"/>
              </a:lnSpc>
              <a:spcBef>
                <a:spcPts val="600"/>
              </a:spcBef>
            </a:pPr>
            <a:r>
              <a:rPr sz="2400" b="1" spc="-10" dirty="0">
                <a:latin typeface="Calibri"/>
                <a:cs typeface="Calibri"/>
              </a:rPr>
              <a:t>-pregnancy</a:t>
            </a:r>
            <a:r>
              <a:rPr sz="2400" b="1" spc="-20" dirty="0">
                <a:latin typeface="Calibri"/>
                <a:cs typeface="Calibri"/>
              </a:rPr>
              <a:t> </a:t>
            </a:r>
            <a:r>
              <a:rPr sz="2400" b="1" spc="-15" dirty="0">
                <a:latin typeface="Calibri"/>
                <a:cs typeface="Calibri"/>
              </a:rPr>
              <a:t>related </a:t>
            </a:r>
            <a:r>
              <a:rPr sz="2400" b="1" spc="-10" dirty="0">
                <a:latin typeface="Calibri"/>
                <a:cs typeface="Calibri"/>
              </a:rPr>
              <a:t>hypertension</a:t>
            </a:r>
            <a:endParaRPr sz="2400">
              <a:latin typeface="Calibri"/>
              <a:cs typeface="Calibri"/>
            </a:endParaRPr>
          </a:p>
          <a:p>
            <a:pPr marL="12700">
              <a:lnSpc>
                <a:spcPct val="100000"/>
              </a:lnSpc>
              <a:spcBef>
                <a:spcPts val="600"/>
              </a:spcBef>
            </a:pPr>
            <a:r>
              <a:rPr sz="2400" b="1" spc="-5" dirty="0">
                <a:latin typeface="Calibri"/>
                <a:cs typeface="Calibri"/>
              </a:rPr>
              <a:t>-preeclampsia</a:t>
            </a:r>
            <a:endParaRPr sz="2400">
              <a:latin typeface="Calibri"/>
              <a:cs typeface="Calibri"/>
            </a:endParaRPr>
          </a:p>
          <a:p>
            <a:pPr marL="12700">
              <a:lnSpc>
                <a:spcPct val="100000"/>
              </a:lnSpc>
              <a:spcBef>
                <a:spcPts val="600"/>
              </a:spcBef>
            </a:pPr>
            <a:r>
              <a:rPr sz="2400" b="1" spc="-10" dirty="0">
                <a:latin typeface="Calibri"/>
                <a:cs typeface="Calibri"/>
              </a:rPr>
              <a:t>-antepartum</a:t>
            </a:r>
            <a:r>
              <a:rPr sz="2400" b="1" spc="-65" dirty="0">
                <a:latin typeface="Calibri"/>
                <a:cs typeface="Calibri"/>
              </a:rPr>
              <a:t> </a:t>
            </a:r>
            <a:r>
              <a:rPr sz="2400" b="1" spc="-5" dirty="0">
                <a:latin typeface="Calibri"/>
                <a:cs typeface="Calibri"/>
              </a:rPr>
              <a:t>hemorrhage</a:t>
            </a:r>
            <a:endParaRPr sz="2400">
              <a:latin typeface="Calibri"/>
              <a:cs typeface="Calibri"/>
            </a:endParaRPr>
          </a:p>
          <a:p>
            <a:pPr marL="12700">
              <a:lnSpc>
                <a:spcPct val="100000"/>
              </a:lnSpc>
              <a:spcBef>
                <a:spcPts val="600"/>
              </a:spcBef>
            </a:pPr>
            <a:r>
              <a:rPr sz="2400" b="1" spc="-5" dirty="0">
                <a:latin typeface="Calibri"/>
                <a:cs typeface="Calibri"/>
              </a:rPr>
              <a:t>-postpartum</a:t>
            </a:r>
            <a:r>
              <a:rPr sz="2400" b="1" spc="-60" dirty="0">
                <a:latin typeface="Calibri"/>
                <a:cs typeface="Calibri"/>
              </a:rPr>
              <a:t> </a:t>
            </a:r>
            <a:r>
              <a:rPr sz="2400" b="1" spc="-5" dirty="0">
                <a:latin typeface="Calibri"/>
                <a:cs typeface="Calibri"/>
              </a:rPr>
              <a:t>hemorrhage</a:t>
            </a:r>
            <a:endParaRPr sz="2400">
              <a:latin typeface="Calibri"/>
              <a:cs typeface="Calibri"/>
            </a:endParaRPr>
          </a:p>
          <a:p>
            <a:pPr marL="12700">
              <a:lnSpc>
                <a:spcPct val="100000"/>
              </a:lnSpc>
              <a:spcBef>
                <a:spcPts val="605"/>
              </a:spcBef>
            </a:pPr>
            <a:r>
              <a:rPr sz="2400" b="1" spc="-5" dirty="0">
                <a:latin typeface="Calibri"/>
                <a:cs typeface="Calibri"/>
              </a:rPr>
              <a:t>-poor</a:t>
            </a:r>
            <a:r>
              <a:rPr sz="2400" b="1" spc="-25" dirty="0">
                <a:latin typeface="Calibri"/>
                <a:cs typeface="Calibri"/>
              </a:rPr>
              <a:t> </a:t>
            </a:r>
            <a:r>
              <a:rPr sz="2400" b="1" spc="-20" dirty="0">
                <a:latin typeface="Calibri"/>
                <a:cs typeface="Calibri"/>
              </a:rPr>
              <a:t>fetal</a:t>
            </a:r>
            <a:r>
              <a:rPr sz="2400" b="1" spc="-15" dirty="0">
                <a:latin typeface="Calibri"/>
                <a:cs typeface="Calibri"/>
              </a:rPr>
              <a:t> </a:t>
            </a:r>
            <a:r>
              <a:rPr sz="2400" b="1" spc="-5" dirty="0">
                <a:latin typeface="Calibri"/>
                <a:cs typeface="Calibri"/>
              </a:rPr>
              <a:t>growth</a:t>
            </a:r>
            <a:endParaRPr sz="2400">
              <a:latin typeface="Calibri"/>
              <a:cs typeface="Calibri"/>
            </a:endParaRPr>
          </a:p>
          <a:p>
            <a:pPr marL="12700" marR="58419">
              <a:lnSpc>
                <a:spcPct val="100000"/>
              </a:lnSpc>
              <a:spcBef>
                <a:spcPts val="600"/>
              </a:spcBef>
            </a:pPr>
            <a:r>
              <a:rPr sz="2400" b="1" spc="-20" dirty="0">
                <a:solidFill>
                  <a:srgbClr val="FF0000"/>
                </a:solidFill>
                <a:latin typeface="Calibri"/>
                <a:cs typeface="Calibri"/>
              </a:rPr>
              <a:t>Effect</a:t>
            </a:r>
            <a:r>
              <a:rPr sz="2400" b="1" spc="-10" dirty="0">
                <a:solidFill>
                  <a:srgbClr val="FF0000"/>
                </a:solidFill>
                <a:latin typeface="Calibri"/>
                <a:cs typeface="Calibri"/>
              </a:rPr>
              <a:t> </a:t>
            </a:r>
            <a:r>
              <a:rPr sz="2400" b="1" dirty="0">
                <a:solidFill>
                  <a:srgbClr val="FF0000"/>
                </a:solidFill>
                <a:latin typeface="Calibri"/>
                <a:cs typeface="Calibri"/>
              </a:rPr>
              <a:t>of </a:t>
            </a:r>
            <a:r>
              <a:rPr sz="2400" b="1" spc="-5" dirty="0">
                <a:solidFill>
                  <a:srgbClr val="FF0000"/>
                </a:solidFill>
                <a:latin typeface="Calibri"/>
                <a:cs typeface="Calibri"/>
              </a:rPr>
              <a:t>seizures </a:t>
            </a:r>
            <a:r>
              <a:rPr sz="2400" b="1" dirty="0">
                <a:solidFill>
                  <a:srgbClr val="FF0000"/>
                </a:solidFill>
                <a:latin typeface="Calibri"/>
                <a:cs typeface="Calibri"/>
              </a:rPr>
              <a:t>on</a:t>
            </a:r>
            <a:r>
              <a:rPr sz="2400" b="1" spc="-15" dirty="0">
                <a:solidFill>
                  <a:srgbClr val="FF0000"/>
                </a:solidFill>
                <a:latin typeface="Calibri"/>
                <a:cs typeface="Calibri"/>
              </a:rPr>
              <a:t> </a:t>
            </a:r>
            <a:r>
              <a:rPr sz="2400" b="1" spc="-5" dirty="0">
                <a:solidFill>
                  <a:srgbClr val="FF0000"/>
                </a:solidFill>
                <a:latin typeface="Calibri"/>
                <a:cs typeface="Calibri"/>
              </a:rPr>
              <a:t>the</a:t>
            </a:r>
            <a:r>
              <a:rPr sz="2400" b="1" spc="10" dirty="0">
                <a:solidFill>
                  <a:srgbClr val="FF0000"/>
                </a:solidFill>
                <a:latin typeface="Calibri"/>
                <a:cs typeface="Calibri"/>
              </a:rPr>
              <a:t> </a:t>
            </a:r>
            <a:r>
              <a:rPr sz="2400" b="1" spc="-15" dirty="0">
                <a:solidFill>
                  <a:srgbClr val="FF0000"/>
                </a:solidFill>
                <a:latin typeface="Calibri"/>
                <a:cs typeface="Calibri"/>
              </a:rPr>
              <a:t>fetus</a:t>
            </a:r>
            <a:r>
              <a:rPr sz="2400" b="1" spc="15" dirty="0">
                <a:solidFill>
                  <a:srgbClr val="FF0000"/>
                </a:solidFill>
                <a:latin typeface="Calibri"/>
                <a:cs typeface="Calibri"/>
              </a:rPr>
              <a:t> </a:t>
            </a:r>
            <a:r>
              <a:rPr sz="2400" b="1" dirty="0">
                <a:latin typeface="Calibri"/>
                <a:cs typeface="Calibri"/>
              </a:rPr>
              <a:t>— </a:t>
            </a:r>
            <a:r>
              <a:rPr sz="2400" dirty="0">
                <a:latin typeface="Calibri"/>
                <a:cs typeface="Calibri"/>
              </a:rPr>
              <a:t>In </a:t>
            </a:r>
            <a:r>
              <a:rPr sz="2400" spc="-5" dirty="0">
                <a:latin typeface="Calibri"/>
                <a:cs typeface="Calibri"/>
              </a:rPr>
              <a:t>addition </a:t>
            </a:r>
            <a:r>
              <a:rPr sz="2400" spc="-15" dirty="0">
                <a:latin typeface="Calibri"/>
                <a:cs typeface="Calibri"/>
              </a:rPr>
              <a:t>to</a:t>
            </a:r>
            <a:r>
              <a:rPr sz="2400" spc="-5" dirty="0">
                <a:latin typeface="Calibri"/>
                <a:cs typeface="Calibri"/>
              </a:rPr>
              <a:t> </a:t>
            </a:r>
            <a:r>
              <a:rPr sz="2400" spc="-10" dirty="0">
                <a:latin typeface="Calibri"/>
                <a:cs typeface="Calibri"/>
              </a:rPr>
              <a:t>concerns</a:t>
            </a:r>
            <a:r>
              <a:rPr sz="2400" spc="-15" dirty="0">
                <a:latin typeface="Calibri"/>
                <a:cs typeface="Calibri"/>
              </a:rPr>
              <a:t> </a:t>
            </a:r>
            <a:r>
              <a:rPr sz="2400" dirty="0">
                <a:latin typeface="Calibri"/>
                <a:cs typeface="Calibri"/>
              </a:rPr>
              <a:t>about </a:t>
            </a:r>
            <a:r>
              <a:rPr sz="2400" spc="-25" dirty="0">
                <a:latin typeface="Calibri"/>
                <a:cs typeface="Calibri"/>
              </a:rPr>
              <a:t>fetal</a:t>
            </a:r>
            <a:r>
              <a:rPr sz="2400" spc="-15" dirty="0">
                <a:latin typeface="Calibri"/>
                <a:cs typeface="Calibri"/>
              </a:rPr>
              <a:t> exposure</a:t>
            </a:r>
            <a:r>
              <a:rPr sz="2400" spc="5" dirty="0">
                <a:latin typeface="Calibri"/>
                <a:cs typeface="Calibri"/>
              </a:rPr>
              <a:t> </a:t>
            </a:r>
            <a:r>
              <a:rPr sz="2400" spc="-15" dirty="0">
                <a:latin typeface="Calibri"/>
                <a:cs typeface="Calibri"/>
              </a:rPr>
              <a:t>to </a:t>
            </a:r>
            <a:r>
              <a:rPr sz="2400" spc="-10" dirty="0">
                <a:latin typeface="Calibri"/>
                <a:cs typeface="Calibri"/>
              </a:rPr>
              <a:t> </a:t>
            </a:r>
            <a:r>
              <a:rPr sz="2400" dirty="0">
                <a:latin typeface="Calibri"/>
                <a:cs typeface="Calibri"/>
              </a:rPr>
              <a:t>ASMs,</a:t>
            </a:r>
            <a:r>
              <a:rPr sz="2400" spc="-10" dirty="0">
                <a:latin typeface="Calibri"/>
                <a:cs typeface="Calibri"/>
              </a:rPr>
              <a:t> there</a:t>
            </a:r>
            <a:r>
              <a:rPr sz="2400" spc="5" dirty="0">
                <a:latin typeface="Calibri"/>
                <a:cs typeface="Calibri"/>
              </a:rPr>
              <a:t> </a:t>
            </a:r>
            <a:r>
              <a:rPr sz="2400" spc="-10" dirty="0">
                <a:latin typeface="Calibri"/>
                <a:cs typeface="Calibri"/>
              </a:rPr>
              <a:t>are</a:t>
            </a:r>
            <a:r>
              <a:rPr sz="2400" spc="5" dirty="0">
                <a:latin typeface="Calibri"/>
                <a:cs typeface="Calibri"/>
              </a:rPr>
              <a:t> </a:t>
            </a:r>
            <a:r>
              <a:rPr sz="2400" spc="-5" dirty="0">
                <a:latin typeface="Calibri"/>
                <a:cs typeface="Calibri"/>
              </a:rPr>
              <a:t>risks</a:t>
            </a:r>
            <a:r>
              <a:rPr sz="2400" spc="-15" dirty="0">
                <a:latin typeface="Calibri"/>
                <a:cs typeface="Calibri"/>
              </a:rPr>
              <a:t> to</a:t>
            </a:r>
            <a:r>
              <a:rPr sz="2400" spc="-5" dirty="0">
                <a:latin typeface="Calibri"/>
                <a:cs typeface="Calibri"/>
              </a:rPr>
              <a:t> </a:t>
            </a:r>
            <a:r>
              <a:rPr sz="2400" dirty="0">
                <a:latin typeface="Calibri"/>
                <a:cs typeface="Calibri"/>
              </a:rPr>
              <a:t>the</a:t>
            </a:r>
            <a:r>
              <a:rPr sz="2400" spc="-5" dirty="0">
                <a:latin typeface="Calibri"/>
                <a:cs typeface="Calibri"/>
              </a:rPr>
              <a:t> </a:t>
            </a:r>
            <a:r>
              <a:rPr sz="2400" spc="-15" dirty="0">
                <a:latin typeface="Calibri"/>
                <a:cs typeface="Calibri"/>
              </a:rPr>
              <a:t>fetus</a:t>
            </a:r>
            <a:r>
              <a:rPr sz="2400" spc="5" dirty="0">
                <a:latin typeface="Calibri"/>
                <a:cs typeface="Calibri"/>
              </a:rPr>
              <a:t> </a:t>
            </a:r>
            <a:r>
              <a:rPr sz="2400" spc="-15" dirty="0">
                <a:latin typeface="Calibri"/>
                <a:cs typeface="Calibri"/>
              </a:rPr>
              <a:t>from</a:t>
            </a:r>
            <a:r>
              <a:rPr sz="2400" spc="-10" dirty="0">
                <a:latin typeface="Calibri"/>
                <a:cs typeface="Calibri"/>
              </a:rPr>
              <a:t> maternal</a:t>
            </a:r>
            <a:r>
              <a:rPr sz="2400" spc="-25" dirty="0">
                <a:latin typeface="Calibri"/>
                <a:cs typeface="Calibri"/>
              </a:rPr>
              <a:t> </a:t>
            </a:r>
            <a:r>
              <a:rPr sz="2400" spc="-10" dirty="0">
                <a:latin typeface="Calibri"/>
                <a:cs typeface="Calibri"/>
              </a:rPr>
              <a:t>seizures.</a:t>
            </a:r>
            <a:r>
              <a:rPr sz="2400" spc="10" dirty="0">
                <a:latin typeface="Calibri"/>
                <a:cs typeface="Calibri"/>
              </a:rPr>
              <a:t> </a:t>
            </a:r>
            <a:r>
              <a:rPr sz="2400" dirty="0">
                <a:latin typeface="Calibri"/>
                <a:cs typeface="Calibri"/>
              </a:rPr>
              <a:t>In</a:t>
            </a:r>
            <a:r>
              <a:rPr sz="2400" spc="5" dirty="0">
                <a:latin typeface="Calibri"/>
                <a:cs typeface="Calibri"/>
              </a:rPr>
              <a:t> </a:t>
            </a:r>
            <a:r>
              <a:rPr sz="2400" spc="-25" dirty="0">
                <a:latin typeface="Calibri"/>
                <a:cs typeface="Calibri"/>
              </a:rPr>
              <a:t>particular,</a:t>
            </a:r>
            <a:r>
              <a:rPr sz="2400" dirty="0">
                <a:latin typeface="Calibri"/>
                <a:cs typeface="Calibri"/>
              </a:rPr>
              <a:t> </a:t>
            </a:r>
            <a:r>
              <a:rPr sz="2400" spc="-15" dirty="0">
                <a:solidFill>
                  <a:srgbClr val="006FC0"/>
                </a:solidFill>
                <a:latin typeface="Calibri"/>
                <a:cs typeface="Calibri"/>
              </a:rPr>
              <a:t>generalized </a:t>
            </a:r>
            <a:r>
              <a:rPr sz="2400" spc="-525" dirty="0">
                <a:solidFill>
                  <a:srgbClr val="006FC0"/>
                </a:solidFill>
                <a:latin typeface="Calibri"/>
                <a:cs typeface="Calibri"/>
              </a:rPr>
              <a:t> </a:t>
            </a:r>
            <a:r>
              <a:rPr sz="2400" spc="-5" dirty="0">
                <a:solidFill>
                  <a:srgbClr val="006FC0"/>
                </a:solidFill>
                <a:latin typeface="Calibri"/>
                <a:cs typeface="Calibri"/>
              </a:rPr>
              <a:t>tonic-clonic </a:t>
            </a:r>
            <a:r>
              <a:rPr sz="2400" spc="-10" dirty="0">
                <a:solidFill>
                  <a:srgbClr val="006FC0"/>
                </a:solidFill>
                <a:latin typeface="Calibri"/>
                <a:cs typeface="Calibri"/>
              </a:rPr>
              <a:t>seizures can </a:t>
            </a:r>
            <a:r>
              <a:rPr sz="2400" dirty="0">
                <a:solidFill>
                  <a:srgbClr val="006FC0"/>
                </a:solidFill>
                <a:latin typeface="Calibri"/>
                <a:cs typeface="Calibri"/>
              </a:rPr>
              <a:t>lead </a:t>
            </a:r>
            <a:r>
              <a:rPr sz="2400" spc="-15" dirty="0">
                <a:solidFill>
                  <a:srgbClr val="006FC0"/>
                </a:solidFill>
                <a:latin typeface="Calibri"/>
                <a:cs typeface="Calibri"/>
              </a:rPr>
              <a:t>to </a:t>
            </a:r>
            <a:r>
              <a:rPr sz="2400" spc="-20" dirty="0">
                <a:solidFill>
                  <a:srgbClr val="006FC0"/>
                </a:solidFill>
                <a:latin typeface="Calibri"/>
                <a:cs typeface="Calibri"/>
              </a:rPr>
              <a:t>hypoxia </a:t>
            </a:r>
            <a:r>
              <a:rPr sz="2400" dirty="0">
                <a:solidFill>
                  <a:srgbClr val="006FC0"/>
                </a:solidFill>
                <a:latin typeface="Calibri"/>
                <a:cs typeface="Calibri"/>
              </a:rPr>
              <a:t>and lactic </a:t>
            </a:r>
            <a:r>
              <a:rPr sz="2400" spc="-5" dirty="0">
                <a:solidFill>
                  <a:srgbClr val="006FC0"/>
                </a:solidFill>
                <a:latin typeface="Calibri"/>
                <a:cs typeface="Calibri"/>
              </a:rPr>
              <a:t>acidosis, </a:t>
            </a:r>
            <a:r>
              <a:rPr sz="2400" dirty="0">
                <a:solidFill>
                  <a:srgbClr val="006FC0"/>
                </a:solidFill>
                <a:latin typeface="Calibri"/>
                <a:cs typeface="Calibri"/>
              </a:rPr>
              <a:t>which </a:t>
            </a:r>
            <a:r>
              <a:rPr sz="2400" spc="-15" dirty="0">
                <a:solidFill>
                  <a:srgbClr val="006FC0"/>
                </a:solidFill>
                <a:latin typeface="Calibri"/>
                <a:cs typeface="Calibri"/>
              </a:rPr>
              <a:t>may </a:t>
            </a:r>
            <a:r>
              <a:rPr sz="2400" spc="-5" dirty="0">
                <a:solidFill>
                  <a:srgbClr val="006FC0"/>
                </a:solidFill>
                <a:latin typeface="Calibri"/>
                <a:cs typeface="Calibri"/>
              </a:rPr>
              <a:t>harm </a:t>
            </a:r>
            <a:r>
              <a:rPr sz="2400" dirty="0">
                <a:solidFill>
                  <a:srgbClr val="006FC0"/>
                </a:solidFill>
                <a:latin typeface="Calibri"/>
                <a:cs typeface="Calibri"/>
              </a:rPr>
              <a:t>the </a:t>
            </a:r>
            <a:r>
              <a:rPr sz="2400" spc="5" dirty="0">
                <a:solidFill>
                  <a:srgbClr val="006FC0"/>
                </a:solidFill>
                <a:latin typeface="Calibri"/>
                <a:cs typeface="Calibri"/>
              </a:rPr>
              <a:t> </a:t>
            </a:r>
            <a:r>
              <a:rPr sz="2400" spc="-15" dirty="0">
                <a:solidFill>
                  <a:srgbClr val="006FC0"/>
                </a:solidFill>
                <a:latin typeface="Calibri"/>
                <a:cs typeface="Calibri"/>
              </a:rPr>
              <a:t>fetus</a:t>
            </a:r>
            <a:r>
              <a:rPr sz="2400" spc="-10" dirty="0">
                <a:solidFill>
                  <a:srgbClr val="006FC0"/>
                </a:solidFill>
                <a:latin typeface="Calibri"/>
                <a:cs typeface="Calibri"/>
              </a:rPr>
              <a:t> </a:t>
            </a:r>
            <a:r>
              <a:rPr sz="2400" spc="-5" dirty="0">
                <a:solidFill>
                  <a:srgbClr val="006FC0"/>
                </a:solidFill>
                <a:latin typeface="Calibri"/>
                <a:cs typeface="Calibri"/>
              </a:rPr>
              <a:t>via</a:t>
            </a:r>
            <a:r>
              <a:rPr sz="2400" dirty="0">
                <a:solidFill>
                  <a:srgbClr val="006FC0"/>
                </a:solidFill>
                <a:latin typeface="Calibri"/>
                <a:cs typeface="Calibri"/>
              </a:rPr>
              <a:t> </a:t>
            </a:r>
            <a:r>
              <a:rPr sz="2400" spc="-10" dirty="0">
                <a:solidFill>
                  <a:srgbClr val="006FC0"/>
                </a:solidFill>
                <a:latin typeface="Calibri"/>
                <a:cs typeface="Calibri"/>
              </a:rPr>
              <a:t>placental</a:t>
            </a:r>
            <a:r>
              <a:rPr sz="2400" spc="-15" dirty="0">
                <a:solidFill>
                  <a:srgbClr val="006FC0"/>
                </a:solidFill>
                <a:latin typeface="Calibri"/>
                <a:cs typeface="Calibri"/>
              </a:rPr>
              <a:t> </a:t>
            </a:r>
            <a:r>
              <a:rPr sz="2400" spc="-45" dirty="0">
                <a:solidFill>
                  <a:srgbClr val="006FC0"/>
                </a:solidFill>
                <a:latin typeface="Calibri"/>
                <a:cs typeface="Calibri"/>
              </a:rPr>
              <a:t>transfer</a:t>
            </a:r>
            <a:r>
              <a:rPr sz="2400" spc="-45" dirty="0">
                <a:latin typeface="Calibri"/>
                <a:cs typeface="Calibri"/>
              </a:rPr>
              <a:t>.</a:t>
            </a:r>
            <a:endParaRPr sz="2400">
              <a:latin typeface="Calibri"/>
              <a:cs typeface="Calibri"/>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33171" y="129286"/>
            <a:ext cx="7677150" cy="696595"/>
          </a:xfrm>
          <a:prstGeom prst="rect">
            <a:avLst/>
          </a:prstGeom>
        </p:spPr>
        <p:txBody>
          <a:bodyPr vert="horz" wrap="square" lIns="0" tIns="12700" rIns="0" bIns="0" rtlCol="0">
            <a:spAutoFit/>
          </a:bodyPr>
          <a:lstStyle/>
          <a:p>
            <a:pPr marL="12700">
              <a:lnSpc>
                <a:spcPct val="100000"/>
              </a:lnSpc>
              <a:spcBef>
                <a:spcPts val="100"/>
              </a:spcBef>
            </a:pPr>
            <a:r>
              <a:rPr sz="4400" b="1" spc="-5" dirty="0">
                <a:solidFill>
                  <a:srgbClr val="000000"/>
                </a:solidFill>
                <a:latin typeface="Calibri"/>
                <a:cs typeface="Calibri"/>
              </a:rPr>
              <a:t>4-Pruritic</a:t>
            </a:r>
            <a:r>
              <a:rPr sz="4400" b="1" spc="-10" dirty="0">
                <a:solidFill>
                  <a:srgbClr val="000000"/>
                </a:solidFill>
                <a:latin typeface="Calibri"/>
                <a:cs typeface="Calibri"/>
              </a:rPr>
              <a:t> </a:t>
            </a:r>
            <a:r>
              <a:rPr sz="4400" b="1" spc="-15" dirty="0">
                <a:solidFill>
                  <a:srgbClr val="000000"/>
                </a:solidFill>
                <a:latin typeface="Calibri"/>
                <a:cs typeface="Calibri"/>
              </a:rPr>
              <a:t>folliculitis</a:t>
            </a:r>
            <a:r>
              <a:rPr sz="4400" b="1" spc="-45" dirty="0">
                <a:solidFill>
                  <a:srgbClr val="000000"/>
                </a:solidFill>
                <a:latin typeface="Calibri"/>
                <a:cs typeface="Calibri"/>
              </a:rPr>
              <a:t> </a:t>
            </a:r>
            <a:r>
              <a:rPr sz="4400" b="1" dirty="0">
                <a:solidFill>
                  <a:srgbClr val="000000"/>
                </a:solidFill>
                <a:latin typeface="Calibri"/>
                <a:cs typeface="Calibri"/>
              </a:rPr>
              <a:t>of</a:t>
            </a:r>
            <a:r>
              <a:rPr sz="4400" b="1" spc="-10" dirty="0">
                <a:solidFill>
                  <a:srgbClr val="000000"/>
                </a:solidFill>
                <a:latin typeface="Calibri"/>
                <a:cs typeface="Calibri"/>
              </a:rPr>
              <a:t> pregnancy</a:t>
            </a:r>
            <a:endParaRPr sz="4400">
              <a:latin typeface="Calibri"/>
              <a:cs typeface="Calibri"/>
            </a:endParaRPr>
          </a:p>
        </p:txBody>
      </p:sp>
      <p:sp>
        <p:nvSpPr>
          <p:cNvPr id="3" name="object 3"/>
          <p:cNvSpPr txBox="1"/>
          <p:nvPr/>
        </p:nvSpPr>
        <p:spPr>
          <a:xfrm>
            <a:off x="916939" y="1230248"/>
            <a:ext cx="10335895" cy="2292350"/>
          </a:xfrm>
          <a:prstGeom prst="rect">
            <a:avLst/>
          </a:prstGeom>
        </p:spPr>
        <p:txBody>
          <a:bodyPr vert="horz" wrap="square" lIns="0" tIns="53975" rIns="0" bIns="0" rtlCol="0">
            <a:spAutoFit/>
          </a:bodyPr>
          <a:lstStyle/>
          <a:p>
            <a:pPr marL="241300" marR="39370" indent="-229235">
              <a:lnSpc>
                <a:spcPts val="2590"/>
              </a:lnSpc>
              <a:spcBef>
                <a:spcPts val="425"/>
              </a:spcBef>
              <a:buFont typeface="Arial MT"/>
              <a:buChar char="•"/>
              <a:tabLst>
                <a:tab pos="241935" algn="l"/>
              </a:tabLst>
            </a:pPr>
            <a:r>
              <a:rPr sz="2400" b="1" spc="-10" dirty="0">
                <a:latin typeface="Calibri"/>
                <a:cs typeface="Calibri"/>
              </a:rPr>
              <a:t>Pruritic</a:t>
            </a:r>
            <a:r>
              <a:rPr sz="2400" b="1" spc="5" dirty="0">
                <a:latin typeface="Calibri"/>
                <a:cs typeface="Calibri"/>
              </a:rPr>
              <a:t> </a:t>
            </a:r>
            <a:r>
              <a:rPr sz="2400" b="1" spc="-5" dirty="0">
                <a:latin typeface="Calibri"/>
                <a:cs typeface="Calibri"/>
              </a:rPr>
              <a:t>folliculitis</a:t>
            </a:r>
            <a:r>
              <a:rPr sz="2400" b="1" spc="5" dirty="0">
                <a:latin typeface="Calibri"/>
                <a:cs typeface="Calibri"/>
              </a:rPr>
              <a:t> </a:t>
            </a:r>
            <a:r>
              <a:rPr sz="2400" b="1" spc="-5" dirty="0">
                <a:latin typeface="Calibri"/>
                <a:cs typeface="Calibri"/>
              </a:rPr>
              <a:t>(PF)</a:t>
            </a:r>
            <a:r>
              <a:rPr sz="2400" b="1" dirty="0">
                <a:latin typeface="Calibri"/>
                <a:cs typeface="Calibri"/>
              </a:rPr>
              <a:t> is</a:t>
            </a:r>
            <a:r>
              <a:rPr sz="2400" b="1" spc="10" dirty="0">
                <a:latin typeface="Calibri"/>
                <a:cs typeface="Calibri"/>
              </a:rPr>
              <a:t> </a:t>
            </a:r>
            <a:r>
              <a:rPr sz="2400" b="1" dirty="0">
                <a:latin typeface="Calibri"/>
                <a:cs typeface="Calibri"/>
              </a:rPr>
              <a:t>a</a:t>
            </a:r>
            <a:r>
              <a:rPr sz="2400" b="1" spc="-10" dirty="0">
                <a:latin typeface="Calibri"/>
                <a:cs typeface="Calibri"/>
              </a:rPr>
              <a:t> </a:t>
            </a:r>
            <a:r>
              <a:rPr sz="2400" b="1" spc="-5" dirty="0">
                <a:latin typeface="Calibri"/>
                <a:cs typeface="Calibri"/>
              </a:rPr>
              <a:t>pruritic</a:t>
            </a:r>
            <a:r>
              <a:rPr sz="2400" b="1" spc="15" dirty="0">
                <a:latin typeface="Calibri"/>
                <a:cs typeface="Calibri"/>
              </a:rPr>
              <a:t> </a:t>
            </a:r>
            <a:r>
              <a:rPr sz="2400" b="1" spc="-5" dirty="0">
                <a:latin typeface="Calibri"/>
                <a:cs typeface="Calibri"/>
              </a:rPr>
              <a:t>follicular</a:t>
            </a:r>
            <a:r>
              <a:rPr sz="2400" b="1" spc="-25" dirty="0">
                <a:latin typeface="Calibri"/>
                <a:cs typeface="Calibri"/>
              </a:rPr>
              <a:t> </a:t>
            </a:r>
            <a:r>
              <a:rPr sz="2400" b="1" spc="-10" dirty="0">
                <a:latin typeface="Calibri"/>
                <a:cs typeface="Calibri"/>
              </a:rPr>
              <a:t>eruption</a:t>
            </a:r>
            <a:r>
              <a:rPr sz="2400" b="1" spc="-10" dirty="0">
                <a:solidFill>
                  <a:srgbClr val="FF0000"/>
                </a:solidFill>
                <a:latin typeface="Calibri"/>
                <a:cs typeface="Calibri"/>
              </a:rPr>
              <a:t>,</a:t>
            </a:r>
            <a:r>
              <a:rPr sz="2400" b="1" spc="15" dirty="0">
                <a:solidFill>
                  <a:srgbClr val="FF0000"/>
                </a:solidFill>
                <a:latin typeface="Calibri"/>
                <a:cs typeface="Calibri"/>
              </a:rPr>
              <a:t> </a:t>
            </a:r>
            <a:r>
              <a:rPr sz="2400" b="1" spc="-5" dirty="0">
                <a:solidFill>
                  <a:srgbClr val="FF0000"/>
                </a:solidFill>
                <a:latin typeface="Calibri"/>
                <a:cs typeface="Calibri"/>
              </a:rPr>
              <a:t>with</a:t>
            </a:r>
            <a:r>
              <a:rPr sz="2400" b="1" spc="5" dirty="0">
                <a:solidFill>
                  <a:srgbClr val="FF0000"/>
                </a:solidFill>
                <a:latin typeface="Calibri"/>
                <a:cs typeface="Calibri"/>
              </a:rPr>
              <a:t> </a:t>
            </a:r>
            <a:r>
              <a:rPr sz="2400" b="1" spc="-5" dirty="0">
                <a:solidFill>
                  <a:srgbClr val="FF0000"/>
                </a:solidFill>
                <a:latin typeface="Calibri"/>
                <a:cs typeface="Calibri"/>
              </a:rPr>
              <a:t>papules</a:t>
            </a:r>
            <a:r>
              <a:rPr sz="2400" b="1" spc="15" dirty="0">
                <a:solidFill>
                  <a:srgbClr val="FF0000"/>
                </a:solidFill>
                <a:latin typeface="Calibri"/>
                <a:cs typeface="Calibri"/>
              </a:rPr>
              <a:t> </a:t>
            </a:r>
            <a:r>
              <a:rPr sz="2400" b="1" dirty="0">
                <a:solidFill>
                  <a:srgbClr val="FF0000"/>
                </a:solidFill>
                <a:latin typeface="Calibri"/>
                <a:cs typeface="Calibri"/>
              </a:rPr>
              <a:t>and</a:t>
            </a:r>
            <a:r>
              <a:rPr sz="2400" b="1" spc="-5" dirty="0">
                <a:solidFill>
                  <a:srgbClr val="FF0000"/>
                </a:solidFill>
                <a:latin typeface="Calibri"/>
                <a:cs typeface="Calibri"/>
              </a:rPr>
              <a:t> </a:t>
            </a:r>
            <a:r>
              <a:rPr sz="2400" b="1" spc="-10" dirty="0">
                <a:solidFill>
                  <a:srgbClr val="FF0000"/>
                </a:solidFill>
                <a:latin typeface="Calibri"/>
                <a:cs typeface="Calibri"/>
              </a:rPr>
              <a:t>pustules </a:t>
            </a:r>
            <a:r>
              <a:rPr sz="2400" b="1" spc="-525" dirty="0">
                <a:solidFill>
                  <a:srgbClr val="FF0000"/>
                </a:solidFill>
                <a:latin typeface="Calibri"/>
                <a:cs typeface="Calibri"/>
              </a:rPr>
              <a:t> </a:t>
            </a:r>
            <a:r>
              <a:rPr sz="2400" b="1" spc="-10" dirty="0">
                <a:latin typeface="Calibri"/>
                <a:cs typeface="Calibri"/>
              </a:rPr>
              <a:t>that</a:t>
            </a:r>
            <a:r>
              <a:rPr sz="2400" b="1" spc="10" dirty="0">
                <a:latin typeface="Calibri"/>
                <a:cs typeface="Calibri"/>
              </a:rPr>
              <a:t> </a:t>
            </a:r>
            <a:r>
              <a:rPr sz="2400" b="1" spc="-5" dirty="0">
                <a:latin typeface="Calibri"/>
                <a:cs typeface="Calibri"/>
              </a:rPr>
              <a:t>mainly</a:t>
            </a:r>
            <a:r>
              <a:rPr sz="2400" b="1" spc="-15" dirty="0">
                <a:latin typeface="Calibri"/>
                <a:cs typeface="Calibri"/>
              </a:rPr>
              <a:t> </a:t>
            </a:r>
            <a:r>
              <a:rPr sz="2400" b="1" spc="-10" dirty="0">
                <a:latin typeface="Calibri"/>
                <a:cs typeface="Calibri"/>
              </a:rPr>
              <a:t>affect </a:t>
            </a:r>
            <a:r>
              <a:rPr sz="2400" b="1" spc="-5" dirty="0">
                <a:latin typeface="Calibri"/>
                <a:cs typeface="Calibri"/>
              </a:rPr>
              <a:t>the</a:t>
            </a:r>
            <a:r>
              <a:rPr sz="2400" b="1" spc="5" dirty="0">
                <a:latin typeface="Calibri"/>
                <a:cs typeface="Calibri"/>
              </a:rPr>
              <a:t> </a:t>
            </a:r>
            <a:r>
              <a:rPr sz="2400" b="1" spc="-5" dirty="0">
                <a:latin typeface="Calibri"/>
                <a:cs typeface="Calibri"/>
              </a:rPr>
              <a:t>trunk,</a:t>
            </a:r>
            <a:r>
              <a:rPr sz="2400" b="1" spc="5" dirty="0">
                <a:latin typeface="Calibri"/>
                <a:cs typeface="Calibri"/>
              </a:rPr>
              <a:t> </a:t>
            </a:r>
            <a:r>
              <a:rPr sz="2400" b="1" spc="-5" dirty="0">
                <a:latin typeface="Calibri"/>
                <a:cs typeface="Calibri"/>
              </a:rPr>
              <a:t>but</a:t>
            </a:r>
            <a:r>
              <a:rPr sz="2400" b="1" dirty="0">
                <a:latin typeface="Calibri"/>
                <a:cs typeface="Calibri"/>
              </a:rPr>
              <a:t> </a:t>
            </a:r>
            <a:r>
              <a:rPr sz="2400" b="1" spc="-5" dirty="0">
                <a:latin typeface="Calibri"/>
                <a:cs typeface="Calibri"/>
              </a:rPr>
              <a:t>can</a:t>
            </a:r>
            <a:r>
              <a:rPr sz="2400" b="1" spc="-10" dirty="0">
                <a:latin typeface="Calibri"/>
                <a:cs typeface="Calibri"/>
              </a:rPr>
              <a:t> </a:t>
            </a:r>
            <a:r>
              <a:rPr sz="2400" b="1" spc="-15" dirty="0">
                <a:latin typeface="Calibri"/>
                <a:cs typeface="Calibri"/>
              </a:rPr>
              <a:t>involve </a:t>
            </a:r>
            <a:r>
              <a:rPr sz="2400" b="1" spc="-5" dirty="0">
                <a:latin typeface="Calibri"/>
                <a:cs typeface="Calibri"/>
              </a:rPr>
              <a:t>the</a:t>
            </a:r>
            <a:r>
              <a:rPr sz="2400" b="1" spc="5" dirty="0">
                <a:latin typeface="Calibri"/>
                <a:cs typeface="Calibri"/>
              </a:rPr>
              <a:t> </a:t>
            </a:r>
            <a:r>
              <a:rPr sz="2400" b="1" spc="-5" dirty="0">
                <a:latin typeface="Calibri"/>
                <a:cs typeface="Calibri"/>
              </a:rPr>
              <a:t>limbs.</a:t>
            </a:r>
            <a:endParaRPr sz="2400">
              <a:latin typeface="Calibri"/>
              <a:cs typeface="Calibri"/>
            </a:endParaRPr>
          </a:p>
          <a:p>
            <a:pPr marL="241300" marR="5080" indent="-229235">
              <a:lnSpc>
                <a:spcPts val="2590"/>
              </a:lnSpc>
              <a:spcBef>
                <a:spcPts val="1015"/>
              </a:spcBef>
              <a:buFont typeface="Arial MT"/>
              <a:buChar char="•"/>
              <a:tabLst>
                <a:tab pos="241935" algn="l"/>
              </a:tabLst>
            </a:pPr>
            <a:r>
              <a:rPr sz="2400" b="1" dirty="0">
                <a:latin typeface="Calibri"/>
                <a:cs typeface="Calibri"/>
              </a:rPr>
              <a:t>It is </a:t>
            </a:r>
            <a:r>
              <a:rPr sz="2400" b="1" dirty="0">
                <a:solidFill>
                  <a:srgbClr val="FF0000"/>
                </a:solidFill>
                <a:latin typeface="Calibri"/>
                <a:cs typeface="Calibri"/>
              </a:rPr>
              <a:t>similar in </a:t>
            </a:r>
            <a:r>
              <a:rPr sz="2400" b="1" spc="-10" dirty="0">
                <a:solidFill>
                  <a:srgbClr val="FF0000"/>
                </a:solidFill>
                <a:latin typeface="Calibri"/>
                <a:cs typeface="Calibri"/>
              </a:rPr>
              <a:t>appearance </a:t>
            </a:r>
            <a:r>
              <a:rPr sz="2400" b="1" spc="-15" dirty="0">
                <a:solidFill>
                  <a:srgbClr val="FF0000"/>
                </a:solidFill>
                <a:latin typeface="Calibri"/>
                <a:cs typeface="Calibri"/>
              </a:rPr>
              <a:t>to </a:t>
            </a:r>
            <a:r>
              <a:rPr sz="2400" b="1" dirty="0">
                <a:solidFill>
                  <a:srgbClr val="FF0000"/>
                </a:solidFill>
                <a:latin typeface="Calibri"/>
                <a:cs typeface="Calibri"/>
              </a:rPr>
              <a:t>acne lesions </a:t>
            </a:r>
            <a:r>
              <a:rPr sz="2400" b="1" dirty="0">
                <a:latin typeface="Calibri"/>
                <a:cs typeface="Calibri"/>
              </a:rPr>
              <a:t>and is </a:t>
            </a:r>
            <a:r>
              <a:rPr sz="2400" b="1" spc="-5" dirty="0">
                <a:latin typeface="Calibri"/>
                <a:cs typeface="Calibri"/>
              </a:rPr>
              <a:t>sometimes considered </a:t>
            </a:r>
            <a:r>
              <a:rPr sz="2400" b="1" dirty="0">
                <a:latin typeface="Calibri"/>
                <a:cs typeface="Calibri"/>
              </a:rPr>
              <a:t>a type of </a:t>
            </a:r>
            <a:r>
              <a:rPr sz="2400" b="1" spc="-530" dirty="0">
                <a:latin typeface="Calibri"/>
                <a:cs typeface="Calibri"/>
              </a:rPr>
              <a:t> </a:t>
            </a:r>
            <a:r>
              <a:rPr sz="2400" b="1" spc="-5" dirty="0">
                <a:latin typeface="Calibri"/>
                <a:cs typeface="Calibri"/>
              </a:rPr>
              <a:t>hormonally-induced</a:t>
            </a:r>
            <a:r>
              <a:rPr sz="2400" b="1" spc="-25" dirty="0">
                <a:latin typeface="Calibri"/>
                <a:cs typeface="Calibri"/>
              </a:rPr>
              <a:t> </a:t>
            </a:r>
            <a:r>
              <a:rPr sz="2400" b="1" dirty="0">
                <a:latin typeface="Calibri"/>
                <a:cs typeface="Calibri"/>
              </a:rPr>
              <a:t>acne.</a:t>
            </a:r>
            <a:endParaRPr sz="2400">
              <a:latin typeface="Calibri"/>
              <a:cs typeface="Calibri"/>
            </a:endParaRPr>
          </a:p>
          <a:p>
            <a:pPr marL="241300" marR="656590" indent="-229235">
              <a:lnSpc>
                <a:spcPts val="2590"/>
              </a:lnSpc>
              <a:spcBef>
                <a:spcPts val="1000"/>
              </a:spcBef>
              <a:buFont typeface="Arial MT"/>
              <a:buChar char="•"/>
              <a:tabLst>
                <a:tab pos="309880" algn="l"/>
                <a:tab pos="310515" algn="l"/>
              </a:tabLst>
            </a:pPr>
            <a:r>
              <a:rPr dirty="0"/>
              <a:t>	</a:t>
            </a:r>
            <a:r>
              <a:rPr sz="2400" b="1" spc="-5" dirty="0">
                <a:latin typeface="Calibri"/>
                <a:cs typeface="Calibri"/>
              </a:rPr>
              <a:t>Its </a:t>
            </a:r>
            <a:r>
              <a:rPr sz="2400" b="1" dirty="0">
                <a:latin typeface="Calibri"/>
                <a:cs typeface="Calibri"/>
              </a:rPr>
              <a:t>onset is </a:t>
            </a:r>
            <a:r>
              <a:rPr sz="2400" b="1" spc="-5" dirty="0">
                <a:latin typeface="Calibri"/>
                <a:cs typeface="Calibri"/>
              </a:rPr>
              <a:t>usually in the </a:t>
            </a:r>
            <a:r>
              <a:rPr sz="2400" b="1" dirty="0">
                <a:solidFill>
                  <a:srgbClr val="FF0000"/>
                </a:solidFill>
                <a:latin typeface="Calibri"/>
                <a:cs typeface="Calibri"/>
              </a:rPr>
              <a:t>second and </a:t>
            </a:r>
            <a:r>
              <a:rPr sz="2400" b="1" spc="-10" dirty="0">
                <a:solidFill>
                  <a:srgbClr val="FF0000"/>
                </a:solidFill>
                <a:latin typeface="Calibri"/>
                <a:cs typeface="Calibri"/>
              </a:rPr>
              <a:t>third </a:t>
            </a:r>
            <a:r>
              <a:rPr sz="2400" b="1" spc="-25" dirty="0">
                <a:solidFill>
                  <a:srgbClr val="FF0000"/>
                </a:solidFill>
                <a:latin typeface="Calibri"/>
                <a:cs typeface="Calibri"/>
              </a:rPr>
              <a:t>trimester</a:t>
            </a:r>
            <a:r>
              <a:rPr sz="2400" b="1" spc="-25" dirty="0">
                <a:latin typeface="Calibri"/>
                <a:cs typeface="Calibri"/>
              </a:rPr>
              <a:t>, </a:t>
            </a:r>
            <a:r>
              <a:rPr sz="2400" b="1" dirty="0">
                <a:latin typeface="Calibri"/>
                <a:cs typeface="Calibri"/>
              </a:rPr>
              <a:t>and it </a:t>
            </a:r>
            <a:r>
              <a:rPr sz="2400" b="1" spc="-10" dirty="0">
                <a:latin typeface="Calibri"/>
                <a:cs typeface="Calibri"/>
              </a:rPr>
              <a:t>resolves weeks </a:t>
            </a:r>
            <a:r>
              <a:rPr sz="2400" b="1" spc="-530" dirty="0">
                <a:latin typeface="Calibri"/>
                <a:cs typeface="Calibri"/>
              </a:rPr>
              <a:t> </a:t>
            </a:r>
            <a:r>
              <a:rPr sz="2400" b="1" spc="-15" dirty="0">
                <a:latin typeface="Calibri"/>
                <a:cs typeface="Calibri"/>
              </a:rPr>
              <a:t>after</a:t>
            </a:r>
            <a:r>
              <a:rPr sz="2400" b="1" spc="-10" dirty="0">
                <a:latin typeface="Calibri"/>
                <a:cs typeface="Calibri"/>
              </a:rPr>
              <a:t> </a:t>
            </a:r>
            <a:r>
              <a:rPr sz="2400" b="1" spc="-20" dirty="0">
                <a:latin typeface="Calibri"/>
                <a:cs typeface="Calibri"/>
              </a:rPr>
              <a:t>delivery.</a:t>
            </a:r>
            <a:r>
              <a:rPr sz="2400" b="1" spc="-10" dirty="0">
                <a:latin typeface="Calibri"/>
                <a:cs typeface="Calibri"/>
              </a:rPr>
              <a:t> </a:t>
            </a:r>
            <a:r>
              <a:rPr sz="2400" b="1" spc="-35" dirty="0">
                <a:solidFill>
                  <a:srgbClr val="FF0000"/>
                </a:solidFill>
                <a:latin typeface="Calibri"/>
                <a:cs typeface="Calibri"/>
              </a:rPr>
              <a:t>Topical</a:t>
            </a:r>
            <a:r>
              <a:rPr sz="2400" b="1" spc="-25" dirty="0">
                <a:solidFill>
                  <a:srgbClr val="FF0000"/>
                </a:solidFill>
                <a:latin typeface="Calibri"/>
                <a:cs typeface="Calibri"/>
              </a:rPr>
              <a:t> </a:t>
            </a:r>
            <a:r>
              <a:rPr sz="2400" b="1" spc="-15" dirty="0">
                <a:solidFill>
                  <a:srgbClr val="FF0000"/>
                </a:solidFill>
                <a:latin typeface="Calibri"/>
                <a:cs typeface="Calibri"/>
              </a:rPr>
              <a:t>steroid </a:t>
            </a:r>
            <a:r>
              <a:rPr sz="2400" b="1" spc="-10" dirty="0">
                <a:solidFill>
                  <a:srgbClr val="FF0000"/>
                </a:solidFill>
                <a:latin typeface="Calibri"/>
                <a:cs typeface="Calibri"/>
              </a:rPr>
              <a:t>treatment</a:t>
            </a:r>
            <a:r>
              <a:rPr sz="2400" b="1" spc="15" dirty="0">
                <a:solidFill>
                  <a:srgbClr val="FF0000"/>
                </a:solidFill>
                <a:latin typeface="Calibri"/>
                <a:cs typeface="Calibri"/>
              </a:rPr>
              <a:t> </a:t>
            </a:r>
            <a:r>
              <a:rPr sz="2400" b="1" dirty="0">
                <a:solidFill>
                  <a:srgbClr val="FF0000"/>
                </a:solidFill>
                <a:latin typeface="Calibri"/>
                <a:cs typeface="Calibri"/>
              </a:rPr>
              <a:t>is </a:t>
            </a:r>
            <a:r>
              <a:rPr sz="2400" b="1" spc="-10" dirty="0">
                <a:solidFill>
                  <a:srgbClr val="FF0000"/>
                </a:solidFill>
                <a:latin typeface="Calibri"/>
                <a:cs typeface="Calibri"/>
              </a:rPr>
              <a:t>effective</a:t>
            </a:r>
            <a:r>
              <a:rPr sz="2400" b="1" spc="-10" dirty="0">
                <a:latin typeface="Calibri"/>
                <a:cs typeface="Calibri"/>
              </a:rPr>
              <a:t>.</a:t>
            </a:r>
            <a:endParaRPr sz="2400">
              <a:latin typeface="Calibri"/>
              <a:cs typeface="Calibri"/>
            </a:endParaRPr>
          </a:p>
        </p:txBody>
      </p:sp>
      <p:pic>
        <p:nvPicPr>
          <p:cNvPr id="4" name="object 4"/>
          <p:cNvPicPr/>
          <p:nvPr/>
        </p:nvPicPr>
        <p:blipFill>
          <a:blip r:embed="rId2" cstate="print"/>
          <a:stretch>
            <a:fillRect/>
          </a:stretch>
        </p:blipFill>
        <p:spPr>
          <a:xfrm>
            <a:off x="7702295" y="3762755"/>
            <a:ext cx="4383024" cy="2923032"/>
          </a:xfrm>
          <a:prstGeom prst="rect">
            <a:avLst/>
          </a:prstGeo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7969" y="458800"/>
            <a:ext cx="5906770" cy="697230"/>
          </a:xfrm>
          <a:prstGeom prst="rect">
            <a:avLst/>
          </a:prstGeom>
        </p:spPr>
        <p:txBody>
          <a:bodyPr vert="horz" wrap="square" lIns="0" tIns="13335" rIns="0" bIns="0" rtlCol="0">
            <a:spAutoFit/>
          </a:bodyPr>
          <a:lstStyle/>
          <a:p>
            <a:pPr marL="12700">
              <a:lnSpc>
                <a:spcPct val="100000"/>
              </a:lnSpc>
              <a:spcBef>
                <a:spcPts val="105"/>
              </a:spcBef>
            </a:pPr>
            <a:r>
              <a:rPr sz="4400" b="1" spc="-10" dirty="0">
                <a:solidFill>
                  <a:srgbClr val="000000"/>
                </a:solidFill>
                <a:latin typeface="Calibri"/>
                <a:cs typeface="Calibri"/>
              </a:rPr>
              <a:t>5-Impetigo</a:t>
            </a:r>
            <a:r>
              <a:rPr sz="4400" b="1" spc="-45" dirty="0">
                <a:solidFill>
                  <a:srgbClr val="000000"/>
                </a:solidFill>
                <a:latin typeface="Calibri"/>
                <a:cs typeface="Calibri"/>
              </a:rPr>
              <a:t> </a:t>
            </a:r>
            <a:r>
              <a:rPr sz="4400" b="1" spc="-10" dirty="0">
                <a:solidFill>
                  <a:srgbClr val="000000"/>
                </a:solidFill>
                <a:latin typeface="Calibri"/>
                <a:cs typeface="Calibri"/>
              </a:rPr>
              <a:t>Herpetiformis</a:t>
            </a:r>
            <a:endParaRPr sz="4400">
              <a:latin typeface="Calibri"/>
              <a:cs typeface="Calibri"/>
            </a:endParaRPr>
          </a:p>
        </p:txBody>
      </p:sp>
      <p:sp>
        <p:nvSpPr>
          <p:cNvPr id="3" name="object 3"/>
          <p:cNvSpPr txBox="1"/>
          <p:nvPr/>
        </p:nvSpPr>
        <p:spPr>
          <a:xfrm>
            <a:off x="999540" y="1311910"/>
            <a:ext cx="10243820" cy="3521710"/>
          </a:xfrm>
          <a:prstGeom prst="rect">
            <a:avLst/>
          </a:prstGeom>
        </p:spPr>
        <p:txBody>
          <a:bodyPr vert="horz" wrap="square" lIns="0" tIns="60960" rIns="0" bIns="0" rtlCol="0">
            <a:spAutoFit/>
          </a:bodyPr>
          <a:lstStyle/>
          <a:p>
            <a:pPr marL="241300" marR="5080" indent="-228600">
              <a:lnSpc>
                <a:spcPts val="3020"/>
              </a:lnSpc>
              <a:spcBef>
                <a:spcPts val="480"/>
              </a:spcBef>
              <a:buFont typeface="Arial MT"/>
              <a:buChar char="•"/>
              <a:tabLst>
                <a:tab pos="241300" algn="l"/>
              </a:tabLst>
            </a:pPr>
            <a:r>
              <a:rPr sz="2800" b="1" spc="-10" dirty="0">
                <a:solidFill>
                  <a:srgbClr val="FF0000"/>
                </a:solidFill>
                <a:latin typeface="Calibri"/>
                <a:cs typeface="Calibri"/>
              </a:rPr>
              <a:t>Pustular</a:t>
            </a:r>
            <a:r>
              <a:rPr sz="2800" b="1" spc="20" dirty="0">
                <a:solidFill>
                  <a:srgbClr val="FF0000"/>
                </a:solidFill>
                <a:latin typeface="Calibri"/>
                <a:cs typeface="Calibri"/>
              </a:rPr>
              <a:t> </a:t>
            </a:r>
            <a:r>
              <a:rPr sz="2800" b="1" spc="-5" dirty="0">
                <a:solidFill>
                  <a:srgbClr val="FF0000"/>
                </a:solidFill>
                <a:latin typeface="Calibri"/>
                <a:cs typeface="Calibri"/>
              </a:rPr>
              <a:t>psoriasis of</a:t>
            </a:r>
            <a:r>
              <a:rPr sz="2800" b="1" spc="5" dirty="0">
                <a:solidFill>
                  <a:srgbClr val="FF0000"/>
                </a:solidFill>
                <a:latin typeface="Calibri"/>
                <a:cs typeface="Calibri"/>
              </a:rPr>
              <a:t> </a:t>
            </a:r>
            <a:r>
              <a:rPr sz="2800" b="1" spc="-25" dirty="0">
                <a:solidFill>
                  <a:srgbClr val="FF0000"/>
                </a:solidFill>
                <a:latin typeface="Calibri"/>
                <a:cs typeface="Calibri"/>
              </a:rPr>
              <a:t>pregnancy</a:t>
            </a:r>
            <a:r>
              <a:rPr sz="2800" b="1" spc="-25" dirty="0">
                <a:latin typeface="Calibri"/>
                <a:cs typeface="Calibri"/>
              </a:rPr>
              <a:t>,</a:t>
            </a:r>
            <a:r>
              <a:rPr sz="2800" b="1" spc="45" dirty="0">
                <a:latin typeface="Calibri"/>
                <a:cs typeface="Calibri"/>
              </a:rPr>
              <a:t> </a:t>
            </a:r>
            <a:r>
              <a:rPr sz="2800" b="1" spc="-5" dirty="0">
                <a:latin typeface="Calibri"/>
                <a:cs typeface="Calibri"/>
              </a:rPr>
              <a:t>also</a:t>
            </a:r>
            <a:r>
              <a:rPr sz="2800" b="1" spc="-10" dirty="0">
                <a:latin typeface="Calibri"/>
                <a:cs typeface="Calibri"/>
              </a:rPr>
              <a:t> </a:t>
            </a:r>
            <a:r>
              <a:rPr sz="2800" b="1" spc="-5" dirty="0">
                <a:latin typeface="Calibri"/>
                <a:cs typeface="Calibri"/>
              </a:rPr>
              <a:t>known</a:t>
            </a:r>
            <a:r>
              <a:rPr sz="2800" b="1" spc="15" dirty="0">
                <a:latin typeface="Calibri"/>
                <a:cs typeface="Calibri"/>
              </a:rPr>
              <a:t> </a:t>
            </a:r>
            <a:r>
              <a:rPr sz="2800" b="1" spc="-5" dirty="0">
                <a:latin typeface="Calibri"/>
                <a:cs typeface="Calibri"/>
              </a:rPr>
              <a:t>as </a:t>
            </a:r>
            <a:r>
              <a:rPr sz="2800" b="1" spc="-10" dirty="0">
                <a:latin typeface="Calibri"/>
                <a:cs typeface="Calibri"/>
              </a:rPr>
              <a:t>impetigo </a:t>
            </a:r>
            <a:r>
              <a:rPr sz="2800" b="1" spc="-5" dirty="0">
                <a:latin typeface="Calibri"/>
                <a:cs typeface="Calibri"/>
              </a:rPr>
              <a:t> </a:t>
            </a:r>
            <a:r>
              <a:rPr sz="2800" b="1" spc="-10" dirty="0">
                <a:latin typeface="Calibri"/>
                <a:cs typeface="Calibri"/>
              </a:rPr>
              <a:t>herpetiformis,</a:t>
            </a:r>
            <a:r>
              <a:rPr sz="2800" b="1" spc="55" dirty="0">
                <a:latin typeface="Calibri"/>
                <a:cs typeface="Calibri"/>
              </a:rPr>
              <a:t> </a:t>
            </a:r>
            <a:r>
              <a:rPr sz="2800" b="1" spc="-5" dirty="0">
                <a:latin typeface="Calibri"/>
                <a:cs typeface="Calibri"/>
              </a:rPr>
              <a:t>is</a:t>
            </a:r>
            <a:r>
              <a:rPr sz="2800" b="1" spc="5" dirty="0">
                <a:latin typeface="Calibri"/>
                <a:cs typeface="Calibri"/>
              </a:rPr>
              <a:t> </a:t>
            </a:r>
            <a:r>
              <a:rPr sz="2800" b="1" spc="-5" dirty="0">
                <a:latin typeface="Calibri"/>
                <a:cs typeface="Calibri"/>
              </a:rPr>
              <a:t>a</a:t>
            </a:r>
            <a:r>
              <a:rPr sz="2800" b="1" spc="5" dirty="0">
                <a:latin typeface="Calibri"/>
                <a:cs typeface="Calibri"/>
              </a:rPr>
              <a:t> </a:t>
            </a:r>
            <a:r>
              <a:rPr sz="2800" b="1" spc="-25" dirty="0">
                <a:latin typeface="Calibri"/>
                <a:cs typeface="Calibri"/>
              </a:rPr>
              <a:t>rare</a:t>
            </a:r>
            <a:r>
              <a:rPr sz="2800" b="1" spc="40" dirty="0">
                <a:latin typeface="Calibri"/>
                <a:cs typeface="Calibri"/>
              </a:rPr>
              <a:t> </a:t>
            </a:r>
            <a:r>
              <a:rPr sz="2800" b="1" spc="-15" dirty="0">
                <a:latin typeface="Calibri"/>
                <a:cs typeface="Calibri"/>
              </a:rPr>
              <a:t>variant</a:t>
            </a:r>
            <a:r>
              <a:rPr sz="2800" b="1" spc="30" dirty="0">
                <a:latin typeface="Calibri"/>
                <a:cs typeface="Calibri"/>
              </a:rPr>
              <a:t> </a:t>
            </a:r>
            <a:r>
              <a:rPr sz="2800" b="1" spc="-5" dirty="0">
                <a:latin typeface="Calibri"/>
                <a:cs typeface="Calibri"/>
              </a:rPr>
              <a:t>of</a:t>
            </a:r>
            <a:r>
              <a:rPr sz="2800" b="1" spc="5" dirty="0">
                <a:latin typeface="Calibri"/>
                <a:cs typeface="Calibri"/>
              </a:rPr>
              <a:t> </a:t>
            </a:r>
            <a:r>
              <a:rPr sz="2800" b="1" spc="-20" dirty="0">
                <a:latin typeface="Calibri"/>
                <a:cs typeface="Calibri"/>
              </a:rPr>
              <a:t>generalized</a:t>
            </a:r>
            <a:r>
              <a:rPr sz="2800" b="1" spc="40" dirty="0">
                <a:latin typeface="Calibri"/>
                <a:cs typeface="Calibri"/>
              </a:rPr>
              <a:t> </a:t>
            </a:r>
            <a:r>
              <a:rPr sz="2800" b="1" spc="-10" dirty="0">
                <a:latin typeface="Calibri"/>
                <a:cs typeface="Calibri"/>
              </a:rPr>
              <a:t>pustular</a:t>
            </a:r>
            <a:r>
              <a:rPr sz="2800" b="1" spc="30" dirty="0">
                <a:latin typeface="Calibri"/>
                <a:cs typeface="Calibri"/>
              </a:rPr>
              <a:t> </a:t>
            </a:r>
            <a:r>
              <a:rPr sz="2800" b="1" spc="-5" dirty="0">
                <a:latin typeface="Calibri"/>
                <a:cs typeface="Calibri"/>
              </a:rPr>
              <a:t>psoriasis</a:t>
            </a:r>
            <a:r>
              <a:rPr sz="2800" b="1" dirty="0">
                <a:latin typeface="Calibri"/>
                <a:cs typeface="Calibri"/>
              </a:rPr>
              <a:t> </a:t>
            </a:r>
            <a:r>
              <a:rPr sz="2800" b="1" spc="-10" dirty="0">
                <a:latin typeface="Calibri"/>
                <a:cs typeface="Calibri"/>
              </a:rPr>
              <a:t>that </a:t>
            </a:r>
            <a:r>
              <a:rPr sz="2800" b="1" spc="-615" dirty="0">
                <a:latin typeface="Calibri"/>
                <a:cs typeface="Calibri"/>
              </a:rPr>
              <a:t> </a:t>
            </a:r>
            <a:r>
              <a:rPr sz="2800" b="1" spc="-10" dirty="0">
                <a:latin typeface="Calibri"/>
                <a:cs typeface="Calibri"/>
              </a:rPr>
              <a:t>occurs </a:t>
            </a:r>
            <a:r>
              <a:rPr sz="2800" b="1" spc="-5" dirty="0">
                <a:latin typeface="Calibri"/>
                <a:cs typeface="Calibri"/>
              </a:rPr>
              <a:t>in</a:t>
            </a:r>
            <a:r>
              <a:rPr sz="2800" b="1" spc="10" dirty="0">
                <a:latin typeface="Calibri"/>
                <a:cs typeface="Calibri"/>
              </a:rPr>
              <a:t> </a:t>
            </a:r>
            <a:r>
              <a:rPr sz="2800" b="1" spc="-25" dirty="0">
                <a:latin typeface="Calibri"/>
                <a:cs typeface="Calibri"/>
              </a:rPr>
              <a:t>pregnancy.</a:t>
            </a:r>
            <a:endParaRPr sz="2800">
              <a:latin typeface="Calibri"/>
              <a:cs typeface="Calibri"/>
            </a:endParaRPr>
          </a:p>
          <a:p>
            <a:pPr marL="241300" indent="-228600">
              <a:lnSpc>
                <a:spcPct val="100000"/>
              </a:lnSpc>
              <a:spcBef>
                <a:spcPts val="635"/>
              </a:spcBef>
              <a:buFont typeface="Arial MT"/>
              <a:buChar char="•"/>
              <a:tabLst>
                <a:tab pos="241300" algn="l"/>
                <a:tab pos="3365500" algn="l"/>
              </a:tabLst>
            </a:pPr>
            <a:r>
              <a:rPr sz="2800" b="1" spc="-10" dirty="0">
                <a:latin typeface="Calibri"/>
                <a:cs typeface="Calibri"/>
              </a:rPr>
              <a:t>The</a:t>
            </a:r>
            <a:r>
              <a:rPr sz="2800" b="1" dirty="0">
                <a:latin typeface="Calibri"/>
                <a:cs typeface="Calibri"/>
              </a:rPr>
              <a:t> </a:t>
            </a:r>
            <a:r>
              <a:rPr sz="2800" b="1" spc="-10" dirty="0">
                <a:latin typeface="Calibri"/>
                <a:cs typeface="Calibri"/>
              </a:rPr>
              <a:t>pathogenesis</a:t>
            </a:r>
            <a:r>
              <a:rPr sz="2800" b="1" spc="30" dirty="0">
                <a:latin typeface="Calibri"/>
                <a:cs typeface="Calibri"/>
              </a:rPr>
              <a:t> </a:t>
            </a:r>
            <a:r>
              <a:rPr sz="2800" b="1" spc="-5" dirty="0">
                <a:latin typeface="Calibri"/>
                <a:cs typeface="Calibri"/>
              </a:rPr>
              <a:t>of	</a:t>
            </a:r>
            <a:r>
              <a:rPr sz="2800" b="1" spc="-10" dirty="0">
                <a:latin typeface="Calibri"/>
                <a:cs typeface="Calibri"/>
              </a:rPr>
              <a:t>Impetigo</a:t>
            </a:r>
            <a:r>
              <a:rPr sz="2800" b="1" spc="10" dirty="0">
                <a:latin typeface="Calibri"/>
                <a:cs typeface="Calibri"/>
              </a:rPr>
              <a:t> </a:t>
            </a:r>
            <a:r>
              <a:rPr sz="2800" b="1" spc="-10" dirty="0">
                <a:latin typeface="Calibri"/>
                <a:cs typeface="Calibri"/>
              </a:rPr>
              <a:t>Herpetiformis</a:t>
            </a:r>
            <a:r>
              <a:rPr sz="2800" b="1" spc="35" dirty="0">
                <a:latin typeface="Calibri"/>
                <a:cs typeface="Calibri"/>
              </a:rPr>
              <a:t> </a:t>
            </a:r>
            <a:r>
              <a:rPr sz="2800" b="1" spc="-5" dirty="0">
                <a:latin typeface="Calibri"/>
                <a:cs typeface="Calibri"/>
              </a:rPr>
              <a:t>is</a:t>
            </a:r>
            <a:r>
              <a:rPr sz="2800" b="1" spc="-15" dirty="0">
                <a:latin typeface="Calibri"/>
                <a:cs typeface="Calibri"/>
              </a:rPr>
              <a:t> </a:t>
            </a:r>
            <a:r>
              <a:rPr sz="2800" b="1" spc="-35" dirty="0">
                <a:solidFill>
                  <a:srgbClr val="006FC0"/>
                </a:solidFill>
                <a:latin typeface="Calibri"/>
                <a:cs typeface="Calibri"/>
              </a:rPr>
              <a:t>unclear</a:t>
            </a:r>
            <a:r>
              <a:rPr sz="2800" b="1" spc="-35" dirty="0">
                <a:latin typeface="Calibri"/>
                <a:cs typeface="Calibri"/>
              </a:rPr>
              <a:t>.</a:t>
            </a:r>
            <a:endParaRPr sz="2800">
              <a:latin typeface="Calibri"/>
              <a:cs typeface="Calibri"/>
            </a:endParaRPr>
          </a:p>
          <a:p>
            <a:pPr marL="241300" marR="301625" indent="-228600">
              <a:lnSpc>
                <a:spcPts val="3020"/>
              </a:lnSpc>
              <a:spcBef>
                <a:spcPts val="1045"/>
              </a:spcBef>
              <a:buFont typeface="Arial MT"/>
              <a:buChar char="•"/>
              <a:tabLst>
                <a:tab pos="241300" algn="l"/>
              </a:tabLst>
            </a:pPr>
            <a:r>
              <a:rPr sz="2800" b="1" spc="-5" dirty="0">
                <a:latin typeface="Calibri"/>
                <a:cs typeface="Calibri"/>
              </a:rPr>
              <a:t>It</a:t>
            </a:r>
            <a:r>
              <a:rPr sz="2800" b="1" spc="15" dirty="0">
                <a:latin typeface="Calibri"/>
                <a:cs typeface="Calibri"/>
              </a:rPr>
              <a:t> </a:t>
            </a:r>
            <a:r>
              <a:rPr sz="2800" b="1" spc="-5" dirty="0">
                <a:latin typeface="Calibri"/>
                <a:cs typeface="Calibri"/>
              </a:rPr>
              <a:t>usually</a:t>
            </a:r>
            <a:r>
              <a:rPr sz="2800" b="1" spc="10" dirty="0">
                <a:latin typeface="Calibri"/>
                <a:cs typeface="Calibri"/>
              </a:rPr>
              <a:t> </a:t>
            </a:r>
            <a:r>
              <a:rPr sz="2800" b="1" spc="-15" dirty="0">
                <a:latin typeface="Calibri"/>
                <a:cs typeface="Calibri"/>
              </a:rPr>
              <a:t>settles</a:t>
            </a:r>
            <a:r>
              <a:rPr sz="2800" b="1" spc="40" dirty="0">
                <a:latin typeface="Calibri"/>
                <a:cs typeface="Calibri"/>
              </a:rPr>
              <a:t> </a:t>
            </a:r>
            <a:r>
              <a:rPr sz="2800" b="1" spc="-5" dirty="0">
                <a:latin typeface="Calibri"/>
                <a:cs typeface="Calibri"/>
              </a:rPr>
              <a:t>quickly</a:t>
            </a:r>
            <a:r>
              <a:rPr sz="2800" b="1" spc="10" dirty="0">
                <a:latin typeface="Calibri"/>
                <a:cs typeface="Calibri"/>
              </a:rPr>
              <a:t> </a:t>
            </a:r>
            <a:r>
              <a:rPr sz="2800" b="1" spc="-15" dirty="0">
                <a:latin typeface="Calibri"/>
                <a:cs typeface="Calibri"/>
              </a:rPr>
              <a:t>after</a:t>
            </a:r>
            <a:r>
              <a:rPr sz="2800" b="1" spc="30" dirty="0">
                <a:latin typeface="Calibri"/>
                <a:cs typeface="Calibri"/>
              </a:rPr>
              <a:t> </a:t>
            </a:r>
            <a:r>
              <a:rPr sz="2800" b="1" spc="-10" dirty="0">
                <a:latin typeface="Calibri"/>
                <a:cs typeface="Calibri"/>
              </a:rPr>
              <a:t>delivery</a:t>
            </a:r>
            <a:r>
              <a:rPr sz="2800" b="1" spc="35" dirty="0">
                <a:latin typeface="Calibri"/>
                <a:cs typeface="Calibri"/>
              </a:rPr>
              <a:t> </a:t>
            </a:r>
            <a:r>
              <a:rPr sz="2800" b="1" spc="-5" dirty="0">
                <a:latin typeface="Calibri"/>
                <a:cs typeface="Calibri"/>
              </a:rPr>
              <a:t>of</a:t>
            </a:r>
            <a:r>
              <a:rPr sz="2800" b="1" spc="10" dirty="0">
                <a:latin typeface="Calibri"/>
                <a:cs typeface="Calibri"/>
              </a:rPr>
              <a:t> </a:t>
            </a:r>
            <a:r>
              <a:rPr sz="2800" b="1" spc="-5" dirty="0">
                <a:latin typeface="Calibri"/>
                <a:cs typeface="Calibri"/>
              </a:rPr>
              <a:t>the</a:t>
            </a:r>
            <a:r>
              <a:rPr sz="2800" b="1" spc="30" dirty="0">
                <a:latin typeface="Calibri"/>
                <a:cs typeface="Calibri"/>
              </a:rPr>
              <a:t> </a:t>
            </a:r>
            <a:r>
              <a:rPr sz="2800" b="1" spc="-45" dirty="0">
                <a:latin typeface="Calibri"/>
                <a:cs typeface="Calibri"/>
              </a:rPr>
              <a:t>baby,</a:t>
            </a:r>
            <a:r>
              <a:rPr sz="2800" b="1" spc="20" dirty="0">
                <a:latin typeface="Calibri"/>
                <a:cs typeface="Calibri"/>
              </a:rPr>
              <a:t> </a:t>
            </a:r>
            <a:r>
              <a:rPr sz="2800" b="1" spc="-5" dirty="0">
                <a:latin typeface="Calibri"/>
                <a:cs typeface="Calibri"/>
              </a:rPr>
              <a:t>although</a:t>
            </a:r>
            <a:r>
              <a:rPr sz="2800" b="1" spc="5" dirty="0">
                <a:latin typeface="Calibri"/>
                <a:cs typeface="Calibri"/>
              </a:rPr>
              <a:t> </a:t>
            </a:r>
            <a:r>
              <a:rPr sz="2800" b="1" spc="-5" dirty="0">
                <a:latin typeface="Calibri"/>
                <a:cs typeface="Calibri"/>
              </a:rPr>
              <a:t>some </a:t>
            </a:r>
            <a:r>
              <a:rPr sz="2800" b="1" spc="-615" dirty="0">
                <a:latin typeface="Calibri"/>
                <a:cs typeface="Calibri"/>
              </a:rPr>
              <a:t> </a:t>
            </a:r>
            <a:r>
              <a:rPr sz="2800" b="1" spc="-10" dirty="0">
                <a:latin typeface="Calibri"/>
                <a:cs typeface="Calibri"/>
              </a:rPr>
              <a:t>changes</a:t>
            </a:r>
            <a:r>
              <a:rPr sz="2800" b="1" dirty="0">
                <a:latin typeface="Calibri"/>
                <a:cs typeface="Calibri"/>
              </a:rPr>
              <a:t> </a:t>
            </a:r>
            <a:r>
              <a:rPr sz="2800" b="1" spc="-5" dirty="0">
                <a:latin typeface="Calibri"/>
                <a:cs typeface="Calibri"/>
              </a:rPr>
              <a:t>of</a:t>
            </a:r>
            <a:r>
              <a:rPr sz="2800" b="1" dirty="0">
                <a:latin typeface="Calibri"/>
                <a:cs typeface="Calibri"/>
              </a:rPr>
              <a:t> </a:t>
            </a:r>
            <a:r>
              <a:rPr sz="2800" b="1" spc="-5" dirty="0">
                <a:latin typeface="Calibri"/>
                <a:cs typeface="Calibri"/>
              </a:rPr>
              <a:t>psoriasis</a:t>
            </a:r>
            <a:r>
              <a:rPr sz="2800" b="1" spc="5" dirty="0">
                <a:latin typeface="Calibri"/>
                <a:cs typeface="Calibri"/>
              </a:rPr>
              <a:t> </a:t>
            </a:r>
            <a:r>
              <a:rPr sz="2800" b="1" spc="-20" dirty="0">
                <a:latin typeface="Calibri"/>
                <a:cs typeface="Calibri"/>
              </a:rPr>
              <a:t>may</a:t>
            </a:r>
            <a:r>
              <a:rPr sz="2800" b="1" dirty="0">
                <a:latin typeface="Calibri"/>
                <a:cs typeface="Calibri"/>
              </a:rPr>
              <a:t> </a:t>
            </a:r>
            <a:r>
              <a:rPr sz="2800" b="1" spc="-15" dirty="0">
                <a:latin typeface="Calibri"/>
                <a:cs typeface="Calibri"/>
              </a:rPr>
              <a:t>persist</a:t>
            </a:r>
            <a:r>
              <a:rPr sz="2800" b="1" spc="25" dirty="0">
                <a:latin typeface="Calibri"/>
                <a:cs typeface="Calibri"/>
              </a:rPr>
              <a:t> </a:t>
            </a:r>
            <a:r>
              <a:rPr sz="2800" b="1" spc="-10" dirty="0">
                <a:latin typeface="Calibri"/>
                <a:cs typeface="Calibri"/>
              </a:rPr>
              <a:t>long-term.</a:t>
            </a:r>
            <a:endParaRPr sz="2800">
              <a:latin typeface="Calibri"/>
              <a:cs typeface="Calibri"/>
            </a:endParaRPr>
          </a:p>
          <a:p>
            <a:pPr marL="241300" marR="153035" indent="-228600">
              <a:lnSpc>
                <a:spcPts val="3020"/>
              </a:lnSpc>
              <a:spcBef>
                <a:spcPts val="1005"/>
              </a:spcBef>
              <a:buFont typeface="Arial MT"/>
              <a:buChar char="•"/>
              <a:tabLst>
                <a:tab pos="241300" algn="l"/>
              </a:tabLst>
            </a:pPr>
            <a:r>
              <a:rPr sz="2800" b="1" spc="-10" dirty="0">
                <a:latin typeface="Calibri"/>
                <a:cs typeface="Calibri"/>
              </a:rPr>
              <a:t>Impetigo</a:t>
            </a:r>
            <a:r>
              <a:rPr sz="2800" b="1" spc="25" dirty="0">
                <a:latin typeface="Calibri"/>
                <a:cs typeface="Calibri"/>
              </a:rPr>
              <a:t> </a:t>
            </a:r>
            <a:r>
              <a:rPr sz="2800" b="1" spc="-10" dirty="0">
                <a:latin typeface="Calibri"/>
                <a:cs typeface="Calibri"/>
              </a:rPr>
              <a:t>Herpetiformis</a:t>
            </a:r>
            <a:r>
              <a:rPr sz="2800" b="1" spc="25" dirty="0">
                <a:latin typeface="Calibri"/>
                <a:cs typeface="Calibri"/>
              </a:rPr>
              <a:t> </a:t>
            </a:r>
            <a:r>
              <a:rPr sz="2800" b="1" spc="-10" dirty="0">
                <a:solidFill>
                  <a:srgbClr val="FF0000"/>
                </a:solidFill>
                <a:latin typeface="Calibri"/>
                <a:cs typeface="Calibri"/>
              </a:rPr>
              <a:t>carries</a:t>
            </a:r>
            <a:r>
              <a:rPr sz="2800" b="1" spc="20" dirty="0">
                <a:solidFill>
                  <a:srgbClr val="FF0000"/>
                </a:solidFill>
                <a:latin typeface="Calibri"/>
                <a:cs typeface="Calibri"/>
              </a:rPr>
              <a:t> </a:t>
            </a:r>
            <a:r>
              <a:rPr sz="2800" b="1" spc="-5" dirty="0">
                <a:solidFill>
                  <a:srgbClr val="FF0000"/>
                </a:solidFill>
                <a:latin typeface="Calibri"/>
                <a:cs typeface="Calibri"/>
              </a:rPr>
              <a:t>a</a:t>
            </a:r>
            <a:r>
              <a:rPr sz="2800" b="1" spc="5" dirty="0">
                <a:solidFill>
                  <a:srgbClr val="FF0000"/>
                </a:solidFill>
                <a:latin typeface="Calibri"/>
                <a:cs typeface="Calibri"/>
              </a:rPr>
              <a:t> </a:t>
            </a:r>
            <a:r>
              <a:rPr sz="2800" b="1" spc="-5" dirty="0">
                <a:solidFill>
                  <a:srgbClr val="FF0000"/>
                </a:solidFill>
                <a:latin typeface="Calibri"/>
                <a:cs typeface="Calibri"/>
              </a:rPr>
              <a:t>poor</a:t>
            </a:r>
            <a:r>
              <a:rPr sz="2800" b="1" spc="10" dirty="0">
                <a:solidFill>
                  <a:srgbClr val="FF0000"/>
                </a:solidFill>
                <a:latin typeface="Calibri"/>
                <a:cs typeface="Calibri"/>
              </a:rPr>
              <a:t> </a:t>
            </a:r>
            <a:r>
              <a:rPr sz="2800" b="1" spc="-10" dirty="0">
                <a:solidFill>
                  <a:srgbClr val="FF0000"/>
                </a:solidFill>
                <a:latin typeface="Calibri"/>
                <a:cs typeface="Calibri"/>
              </a:rPr>
              <a:t>prognosis</a:t>
            </a:r>
            <a:r>
              <a:rPr sz="2800" b="1" spc="15" dirty="0">
                <a:solidFill>
                  <a:srgbClr val="FF0000"/>
                </a:solidFill>
                <a:latin typeface="Calibri"/>
                <a:cs typeface="Calibri"/>
              </a:rPr>
              <a:t> </a:t>
            </a:r>
            <a:r>
              <a:rPr sz="2800" b="1" spc="-20" dirty="0">
                <a:solidFill>
                  <a:srgbClr val="FF0000"/>
                </a:solidFill>
                <a:latin typeface="Calibri"/>
                <a:cs typeface="Calibri"/>
              </a:rPr>
              <a:t>for</a:t>
            </a:r>
            <a:r>
              <a:rPr sz="2800" b="1" spc="15" dirty="0">
                <a:solidFill>
                  <a:srgbClr val="FF0000"/>
                </a:solidFill>
                <a:latin typeface="Calibri"/>
                <a:cs typeface="Calibri"/>
              </a:rPr>
              <a:t> </a:t>
            </a:r>
            <a:r>
              <a:rPr sz="2800" b="1" spc="-10" dirty="0">
                <a:solidFill>
                  <a:srgbClr val="FF0000"/>
                </a:solidFill>
                <a:latin typeface="Calibri"/>
                <a:cs typeface="Calibri"/>
              </a:rPr>
              <a:t>mother</a:t>
            </a:r>
            <a:r>
              <a:rPr sz="2800" b="1" spc="15" dirty="0">
                <a:solidFill>
                  <a:srgbClr val="FF0000"/>
                </a:solidFill>
                <a:latin typeface="Calibri"/>
                <a:cs typeface="Calibri"/>
              </a:rPr>
              <a:t> </a:t>
            </a:r>
            <a:r>
              <a:rPr sz="2800" b="1" spc="-15" dirty="0">
                <a:solidFill>
                  <a:srgbClr val="FF0000"/>
                </a:solidFill>
                <a:latin typeface="Calibri"/>
                <a:cs typeface="Calibri"/>
              </a:rPr>
              <a:t>and/or </a:t>
            </a:r>
            <a:r>
              <a:rPr sz="2800" b="1" spc="-620" dirty="0">
                <a:solidFill>
                  <a:srgbClr val="FF0000"/>
                </a:solidFill>
                <a:latin typeface="Calibri"/>
                <a:cs typeface="Calibri"/>
              </a:rPr>
              <a:t> </a:t>
            </a:r>
            <a:r>
              <a:rPr sz="2800" b="1" spc="-20" dirty="0">
                <a:solidFill>
                  <a:srgbClr val="FF0000"/>
                </a:solidFill>
                <a:latin typeface="Calibri"/>
                <a:cs typeface="Calibri"/>
              </a:rPr>
              <a:t>fetus</a:t>
            </a:r>
            <a:r>
              <a:rPr sz="2800" b="1" spc="5" dirty="0">
                <a:solidFill>
                  <a:srgbClr val="FF0000"/>
                </a:solidFill>
                <a:latin typeface="Calibri"/>
                <a:cs typeface="Calibri"/>
              </a:rPr>
              <a:t> </a:t>
            </a:r>
            <a:r>
              <a:rPr sz="2800" b="1" spc="-5" dirty="0">
                <a:solidFill>
                  <a:srgbClr val="FF0000"/>
                </a:solidFill>
                <a:latin typeface="Calibri"/>
                <a:cs typeface="Calibri"/>
              </a:rPr>
              <a:t>if</a:t>
            </a:r>
            <a:r>
              <a:rPr sz="2800" b="1" dirty="0">
                <a:solidFill>
                  <a:srgbClr val="FF0000"/>
                </a:solidFill>
                <a:latin typeface="Calibri"/>
                <a:cs typeface="Calibri"/>
              </a:rPr>
              <a:t> </a:t>
            </a:r>
            <a:r>
              <a:rPr sz="2800" b="1" spc="-20" dirty="0">
                <a:solidFill>
                  <a:srgbClr val="FF0000"/>
                </a:solidFill>
                <a:latin typeface="Calibri"/>
                <a:cs typeface="Calibri"/>
              </a:rPr>
              <a:t>untreated.</a:t>
            </a:r>
            <a:endParaRPr sz="2800">
              <a:latin typeface="Calibri"/>
              <a:cs typeface="Calibri"/>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12216" y="3795188"/>
            <a:ext cx="11278235" cy="2383155"/>
          </a:xfrm>
          <a:prstGeom prst="rect">
            <a:avLst/>
          </a:prstGeom>
        </p:spPr>
        <p:txBody>
          <a:bodyPr vert="horz" wrap="square" lIns="0" tIns="102870" rIns="0" bIns="0" rtlCol="0">
            <a:spAutoFit/>
          </a:bodyPr>
          <a:lstStyle/>
          <a:p>
            <a:pPr marL="4826000">
              <a:lnSpc>
                <a:spcPct val="100000"/>
              </a:lnSpc>
              <a:spcBef>
                <a:spcPts val="810"/>
              </a:spcBef>
            </a:pPr>
            <a:r>
              <a:rPr sz="2400" b="1" spc="-10" dirty="0">
                <a:latin typeface="Calibri"/>
                <a:cs typeface="Calibri"/>
              </a:rPr>
              <a:t>Distribution</a:t>
            </a:r>
            <a:r>
              <a:rPr sz="2400" b="1" spc="-45" dirty="0">
                <a:latin typeface="Calibri"/>
                <a:cs typeface="Calibri"/>
              </a:rPr>
              <a:t> </a:t>
            </a:r>
            <a:r>
              <a:rPr sz="2400" b="1" dirty="0">
                <a:latin typeface="Calibri"/>
                <a:cs typeface="Calibri"/>
              </a:rPr>
              <a:t>:</a:t>
            </a:r>
            <a:endParaRPr sz="2400">
              <a:latin typeface="Calibri"/>
              <a:cs typeface="Calibri"/>
            </a:endParaRPr>
          </a:p>
          <a:p>
            <a:pPr marL="12700" marR="5080">
              <a:lnSpc>
                <a:spcPts val="2590"/>
              </a:lnSpc>
              <a:spcBef>
                <a:spcPts val="1040"/>
              </a:spcBef>
            </a:pPr>
            <a:r>
              <a:rPr sz="2400" b="1" dirty="0">
                <a:latin typeface="Calibri"/>
                <a:cs typeface="Calibri"/>
              </a:rPr>
              <a:t>- </a:t>
            </a:r>
            <a:r>
              <a:rPr sz="2400" b="1" spc="-10" dirty="0">
                <a:latin typeface="Calibri"/>
                <a:cs typeface="Calibri"/>
              </a:rPr>
              <a:t>Impetigo </a:t>
            </a:r>
            <a:r>
              <a:rPr sz="2400" b="1" spc="-5" dirty="0">
                <a:latin typeface="Calibri"/>
                <a:cs typeface="Calibri"/>
              </a:rPr>
              <a:t>herpetiformis </a:t>
            </a:r>
            <a:r>
              <a:rPr sz="2400" b="1" spc="-10" dirty="0">
                <a:latin typeface="Calibri"/>
                <a:cs typeface="Calibri"/>
              </a:rPr>
              <a:t>presents </a:t>
            </a:r>
            <a:r>
              <a:rPr sz="2400" b="1" dirty="0">
                <a:latin typeface="Calibri"/>
                <a:cs typeface="Calibri"/>
              </a:rPr>
              <a:t>as </a:t>
            </a:r>
            <a:r>
              <a:rPr sz="2400" b="1" spc="-10" dirty="0">
                <a:solidFill>
                  <a:srgbClr val="FF0000"/>
                </a:solidFill>
                <a:latin typeface="Calibri"/>
                <a:cs typeface="Calibri"/>
              </a:rPr>
              <a:t>symmetrical </a:t>
            </a:r>
            <a:r>
              <a:rPr sz="2400" b="1" spc="-5" dirty="0">
                <a:solidFill>
                  <a:srgbClr val="FF0000"/>
                </a:solidFill>
                <a:latin typeface="Calibri"/>
                <a:cs typeface="Calibri"/>
              </a:rPr>
              <a:t>annular </a:t>
            </a:r>
            <a:r>
              <a:rPr sz="2400" b="1" dirty="0">
                <a:solidFill>
                  <a:srgbClr val="FF0000"/>
                </a:solidFill>
                <a:latin typeface="Calibri"/>
                <a:cs typeface="Calibri"/>
              </a:rPr>
              <a:t>or </a:t>
            </a:r>
            <a:r>
              <a:rPr sz="2400" b="1" spc="-10" dirty="0">
                <a:solidFill>
                  <a:srgbClr val="FF0000"/>
                </a:solidFill>
                <a:latin typeface="Calibri"/>
                <a:cs typeface="Calibri"/>
              </a:rPr>
              <a:t>polycyclic </a:t>
            </a:r>
            <a:r>
              <a:rPr sz="2400" b="1" spc="-5" dirty="0">
                <a:solidFill>
                  <a:srgbClr val="FF0000"/>
                </a:solidFill>
                <a:latin typeface="Calibri"/>
                <a:cs typeface="Calibri"/>
              </a:rPr>
              <a:t>erythematous </a:t>
            </a:r>
            <a:r>
              <a:rPr sz="2400" b="1" dirty="0">
                <a:solidFill>
                  <a:srgbClr val="FF0000"/>
                </a:solidFill>
                <a:latin typeface="Calibri"/>
                <a:cs typeface="Calibri"/>
              </a:rPr>
              <a:t> </a:t>
            </a:r>
            <a:r>
              <a:rPr sz="2400" b="1" spc="-15" dirty="0">
                <a:solidFill>
                  <a:srgbClr val="FF0000"/>
                </a:solidFill>
                <a:latin typeface="Calibri"/>
                <a:cs typeface="Calibri"/>
              </a:rPr>
              <a:t>patches</a:t>
            </a:r>
            <a:r>
              <a:rPr sz="2400" b="1" spc="15" dirty="0">
                <a:solidFill>
                  <a:srgbClr val="FF0000"/>
                </a:solidFill>
                <a:latin typeface="Calibri"/>
                <a:cs typeface="Calibri"/>
              </a:rPr>
              <a:t> </a:t>
            </a:r>
            <a:r>
              <a:rPr sz="2400" b="1" dirty="0">
                <a:solidFill>
                  <a:srgbClr val="FF0000"/>
                </a:solidFill>
                <a:latin typeface="Calibri"/>
                <a:cs typeface="Calibri"/>
              </a:rPr>
              <a:t>and</a:t>
            </a:r>
            <a:r>
              <a:rPr sz="2400" b="1" spc="5" dirty="0">
                <a:solidFill>
                  <a:srgbClr val="FF0000"/>
                </a:solidFill>
                <a:latin typeface="Calibri"/>
                <a:cs typeface="Calibri"/>
              </a:rPr>
              <a:t> </a:t>
            </a:r>
            <a:r>
              <a:rPr sz="2400" b="1" spc="-5" dirty="0">
                <a:solidFill>
                  <a:srgbClr val="FF0000"/>
                </a:solidFill>
                <a:latin typeface="Calibri"/>
                <a:cs typeface="Calibri"/>
              </a:rPr>
              <a:t>plaques</a:t>
            </a:r>
            <a:r>
              <a:rPr sz="2400" b="1" spc="-5" dirty="0">
                <a:latin typeface="Calibri"/>
                <a:cs typeface="Calibri"/>
              </a:rPr>
              <a:t>,</a:t>
            </a:r>
            <a:r>
              <a:rPr sz="2400" b="1" spc="10" dirty="0">
                <a:latin typeface="Calibri"/>
                <a:cs typeface="Calibri"/>
              </a:rPr>
              <a:t> </a:t>
            </a:r>
            <a:r>
              <a:rPr sz="2400" b="1" spc="-5" dirty="0">
                <a:latin typeface="Calibri"/>
                <a:cs typeface="Calibri"/>
              </a:rPr>
              <a:t>with</a:t>
            </a:r>
            <a:r>
              <a:rPr sz="2400" b="1" dirty="0">
                <a:latin typeface="Calibri"/>
                <a:cs typeface="Calibri"/>
              </a:rPr>
              <a:t> </a:t>
            </a:r>
            <a:r>
              <a:rPr sz="2400" b="1" spc="-5" dirty="0">
                <a:latin typeface="Calibri"/>
                <a:cs typeface="Calibri"/>
              </a:rPr>
              <a:t>the</a:t>
            </a:r>
            <a:r>
              <a:rPr sz="2400" b="1" spc="10" dirty="0">
                <a:latin typeface="Calibri"/>
                <a:cs typeface="Calibri"/>
              </a:rPr>
              <a:t> </a:t>
            </a:r>
            <a:r>
              <a:rPr sz="2400" b="1" spc="-10" dirty="0">
                <a:latin typeface="Calibri"/>
                <a:cs typeface="Calibri"/>
              </a:rPr>
              <a:t>formation</a:t>
            </a:r>
            <a:r>
              <a:rPr sz="2400" b="1" spc="10" dirty="0">
                <a:latin typeface="Calibri"/>
                <a:cs typeface="Calibri"/>
              </a:rPr>
              <a:t> </a:t>
            </a:r>
            <a:r>
              <a:rPr sz="2400" b="1" dirty="0">
                <a:latin typeface="Calibri"/>
                <a:cs typeface="Calibri"/>
              </a:rPr>
              <a:t>of</a:t>
            </a:r>
            <a:r>
              <a:rPr sz="2400" b="1" spc="-10" dirty="0">
                <a:latin typeface="Calibri"/>
                <a:cs typeface="Calibri"/>
              </a:rPr>
              <a:t> </a:t>
            </a:r>
            <a:r>
              <a:rPr sz="2400" b="1" spc="-15" dirty="0">
                <a:latin typeface="Calibri"/>
                <a:cs typeface="Calibri"/>
              </a:rPr>
              <a:t>sterile</a:t>
            </a:r>
            <a:r>
              <a:rPr sz="2400" b="1" dirty="0">
                <a:latin typeface="Calibri"/>
                <a:cs typeface="Calibri"/>
              </a:rPr>
              <a:t> </a:t>
            </a:r>
            <a:r>
              <a:rPr sz="2400" b="1" spc="-10" dirty="0">
                <a:latin typeface="Calibri"/>
                <a:cs typeface="Calibri"/>
              </a:rPr>
              <a:t>pustules</a:t>
            </a:r>
            <a:r>
              <a:rPr sz="2400" b="1" spc="35" dirty="0">
                <a:latin typeface="Calibri"/>
                <a:cs typeface="Calibri"/>
              </a:rPr>
              <a:t> </a:t>
            </a:r>
            <a:r>
              <a:rPr sz="2400" b="1" spc="-15" dirty="0">
                <a:latin typeface="Calibri"/>
                <a:cs typeface="Calibri"/>
              </a:rPr>
              <a:t>at</a:t>
            </a:r>
            <a:r>
              <a:rPr sz="2400" b="1" spc="-5" dirty="0">
                <a:latin typeface="Calibri"/>
                <a:cs typeface="Calibri"/>
              </a:rPr>
              <a:t> the</a:t>
            </a:r>
            <a:r>
              <a:rPr sz="2400" b="1" spc="10" dirty="0">
                <a:latin typeface="Calibri"/>
                <a:cs typeface="Calibri"/>
              </a:rPr>
              <a:t> </a:t>
            </a:r>
            <a:r>
              <a:rPr sz="2400" b="1" spc="-15" dirty="0">
                <a:latin typeface="Calibri"/>
                <a:cs typeface="Calibri"/>
              </a:rPr>
              <a:t>periphery,</a:t>
            </a:r>
            <a:r>
              <a:rPr sz="2400" b="1" spc="10" dirty="0">
                <a:latin typeface="Calibri"/>
                <a:cs typeface="Calibri"/>
              </a:rPr>
              <a:t> </a:t>
            </a:r>
            <a:r>
              <a:rPr sz="2400" b="1" spc="-5" dirty="0">
                <a:latin typeface="Calibri"/>
                <a:cs typeface="Calibri"/>
              </a:rPr>
              <a:t>beginning</a:t>
            </a:r>
            <a:r>
              <a:rPr sz="2400" b="1" spc="10" dirty="0">
                <a:latin typeface="Calibri"/>
                <a:cs typeface="Calibri"/>
              </a:rPr>
              <a:t> </a:t>
            </a:r>
            <a:r>
              <a:rPr sz="2400" b="1" dirty="0">
                <a:latin typeface="Calibri"/>
                <a:cs typeface="Calibri"/>
              </a:rPr>
              <a:t>in </a:t>
            </a:r>
            <a:r>
              <a:rPr sz="2400" b="1" spc="-525" dirty="0">
                <a:latin typeface="Calibri"/>
                <a:cs typeface="Calibri"/>
              </a:rPr>
              <a:t> </a:t>
            </a:r>
            <a:r>
              <a:rPr sz="2400" b="1" dirty="0">
                <a:latin typeface="Calibri"/>
                <a:cs typeface="Calibri"/>
              </a:rPr>
              <a:t>skin</a:t>
            </a:r>
            <a:r>
              <a:rPr sz="2400" b="1" spc="-5" dirty="0">
                <a:latin typeface="Calibri"/>
                <a:cs typeface="Calibri"/>
              </a:rPr>
              <a:t> </a:t>
            </a:r>
            <a:r>
              <a:rPr sz="2400" b="1" spc="-10" dirty="0">
                <a:latin typeface="Calibri"/>
                <a:cs typeface="Calibri"/>
              </a:rPr>
              <a:t>folds</a:t>
            </a:r>
            <a:r>
              <a:rPr sz="2400" b="1" dirty="0">
                <a:latin typeface="Calibri"/>
                <a:cs typeface="Calibri"/>
              </a:rPr>
              <a:t> and</a:t>
            </a:r>
            <a:r>
              <a:rPr sz="2400" b="1" spc="-10" dirty="0">
                <a:latin typeface="Calibri"/>
                <a:cs typeface="Calibri"/>
              </a:rPr>
              <a:t> </a:t>
            </a:r>
            <a:r>
              <a:rPr sz="2400" b="1" spc="-5" dirty="0">
                <a:latin typeface="Calibri"/>
                <a:cs typeface="Calibri"/>
              </a:rPr>
              <a:t>spreading</a:t>
            </a:r>
            <a:r>
              <a:rPr sz="2400" b="1" spc="5" dirty="0">
                <a:latin typeface="Calibri"/>
                <a:cs typeface="Calibri"/>
              </a:rPr>
              <a:t> </a:t>
            </a:r>
            <a:r>
              <a:rPr sz="2400" b="1" spc="-15" dirty="0">
                <a:latin typeface="Calibri"/>
                <a:cs typeface="Calibri"/>
              </a:rPr>
              <a:t>to</a:t>
            </a:r>
            <a:r>
              <a:rPr sz="2400" b="1" dirty="0">
                <a:latin typeface="Calibri"/>
                <a:cs typeface="Calibri"/>
              </a:rPr>
              <a:t> </a:t>
            </a:r>
            <a:r>
              <a:rPr sz="2400" b="1" spc="-5" dirty="0">
                <a:latin typeface="Calibri"/>
                <a:cs typeface="Calibri"/>
              </a:rPr>
              <a:t>the</a:t>
            </a:r>
            <a:r>
              <a:rPr sz="2400" b="1" spc="5" dirty="0">
                <a:latin typeface="Calibri"/>
                <a:cs typeface="Calibri"/>
              </a:rPr>
              <a:t> </a:t>
            </a:r>
            <a:r>
              <a:rPr sz="2400" b="1" spc="-10" dirty="0">
                <a:latin typeface="Calibri"/>
                <a:cs typeface="Calibri"/>
              </a:rPr>
              <a:t>extremities</a:t>
            </a:r>
            <a:r>
              <a:rPr sz="2400" b="1" dirty="0">
                <a:latin typeface="Calibri"/>
                <a:cs typeface="Calibri"/>
              </a:rPr>
              <a:t> and</a:t>
            </a:r>
            <a:r>
              <a:rPr sz="2400" b="1" spc="-15" dirty="0">
                <a:latin typeface="Calibri"/>
                <a:cs typeface="Calibri"/>
              </a:rPr>
              <a:t> </a:t>
            </a:r>
            <a:r>
              <a:rPr sz="2400" b="1" spc="-5" dirty="0">
                <a:latin typeface="Calibri"/>
                <a:cs typeface="Calibri"/>
              </a:rPr>
              <a:t>trunk.</a:t>
            </a:r>
            <a:endParaRPr sz="2400">
              <a:latin typeface="Calibri"/>
              <a:cs typeface="Calibri"/>
            </a:endParaRPr>
          </a:p>
          <a:p>
            <a:pPr marL="12700">
              <a:lnSpc>
                <a:spcPts val="2735"/>
              </a:lnSpc>
              <a:spcBef>
                <a:spcPts val="685"/>
              </a:spcBef>
            </a:pPr>
            <a:r>
              <a:rPr sz="2400" b="1" spc="-5" dirty="0">
                <a:solidFill>
                  <a:srgbClr val="FF0000"/>
                </a:solidFill>
                <a:latin typeface="Calibri"/>
                <a:cs typeface="Calibri"/>
              </a:rPr>
              <a:t>-The</a:t>
            </a:r>
            <a:r>
              <a:rPr sz="2400" b="1" spc="10" dirty="0">
                <a:solidFill>
                  <a:srgbClr val="FF0000"/>
                </a:solidFill>
                <a:latin typeface="Calibri"/>
                <a:cs typeface="Calibri"/>
              </a:rPr>
              <a:t> </a:t>
            </a:r>
            <a:r>
              <a:rPr sz="2400" b="1" spc="-10" dirty="0">
                <a:solidFill>
                  <a:srgbClr val="FF0000"/>
                </a:solidFill>
                <a:latin typeface="Calibri"/>
                <a:cs typeface="Calibri"/>
              </a:rPr>
              <a:t>face,</a:t>
            </a:r>
            <a:r>
              <a:rPr sz="2400" b="1" spc="-5" dirty="0">
                <a:solidFill>
                  <a:srgbClr val="FF0000"/>
                </a:solidFill>
                <a:latin typeface="Calibri"/>
                <a:cs typeface="Calibri"/>
              </a:rPr>
              <a:t> palms,</a:t>
            </a:r>
            <a:r>
              <a:rPr sz="2400" b="1" spc="15" dirty="0">
                <a:solidFill>
                  <a:srgbClr val="FF0000"/>
                </a:solidFill>
                <a:latin typeface="Calibri"/>
                <a:cs typeface="Calibri"/>
              </a:rPr>
              <a:t> </a:t>
            </a:r>
            <a:r>
              <a:rPr sz="2400" b="1" spc="-5" dirty="0">
                <a:solidFill>
                  <a:srgbClr val="FF0000"/>
                </a:solidFill>
                <a:latin typeface="Calibri"/>
                <a:cs typeface="Calibri"/>
              </a:rPr>
              <a:t>and </a:t>
            </a:r>
            <a:r>
              <a:rPr sz="2400" b="1" dirty="0">
                <a:solidFill>
                  <a:srgbClr val="FF0000"/>
                </a:solidFill>
                <a:latin typeface="Calibri"/>
                <a:cs typeface="Calibri"/>
              </a:rPr>
              <a:t>soles</a:t>
            </a:r>
            <a:r>
              <a:rPr sz="2400" b="1" spc="10" dirty="0">
                <a:solidFill>
                  <a:srgbClr val="FF0000"/>
                </a:solidFill>
                <a:latin typeface="Calibri"/>
                <a:cs typeface="Calibri"/>
              </a:rPr>
              <a:t> </a:t>
            </a:r>
            <a:r>
              <a:rPr sz="2400" b="1" spc="-10" dirty="0">
                <a:solidFill>
                  <a:srgbClr val="FF0000"/>
                </a:solidFill>
                <a:latin typeface="Calibri"/>
                <a:cs typeface="Calibri"/>
              </a:rPr>
              <a:t>are </a:t>
            </a:r>
            <a:r>
              <a:rPr sz="2400" b="1" spc="-5" dirty="0">
                <a:solidFill>
                  <a:srgbClr val="FF0000"/>
                </a:solidFill>
                <a:latin typeface="Calibri"/>
                <a:cs typeface="Calibri"/>
              </a:rPr>
              <a:t>usually</a:t>
            </a:r>
            <a:r>
              <a:rPr sz="2400" b="1" spc="10" dirty="0">
                <a:solidFill>
                  <a:srgbClr val="FF0000"/>
                </a:solidFill>
                <a:latin typeface="Calibri"/>
                <a:cs typeface="Calibri"/>
              </a:rPr>
              <a:t> </a:t>
            </a:r>
            <a:r>
              <a:rPr sz="2400" b="1" spc="-10" dirty="0">
                <a:solidFill>
                  <a:srgbClr val="FF0000"/>
                </a:solidFill>
                <a:latin typeface="Calibri"/>
                <a:cs typeface="Calibri"/>
              </a:rPr>
              <a:t>spared</a:t>
            </a:r>
            <a:r>
              <a:rPr sz="2400" b="1" spc="-10" dirty="0">
                <a:latin typeface="Calibri"/>
                <a:cs typeface="Calibri"/>
              </a:rPr>
              <a:t>.</a:t>
            </a:r>
            <a:r>
              <a:rPr sz="2400" b="1" dirty="0">
                <a:latin typeface="Calibri"/>
                <a:cs typeface="Calibri"/>
              </a:rPr>
              <a:t> </a:t>
            </a:r>
            <a:r>
              <a:rPr sz="2400" b="1" spc="-5" dirty="0">
                <a:latin typeface="Calibri"/>
                <a:cs typeface="Calibri"/>
              </a:rPr>
              <a:t>The</a:t>
            </a:r>
            <a:r>
              <a:rPr sz="2400" b="1" dirty="0">
                <a:latin typeface="Calibri"/>
                <a:cs typeface="Calibri"/>
              </a:rPr>
              <a:t> </a:t>
            </a:r>
            <a:r>
              <a:rPr sz="2400" b="1" spc="-15" dirty="0">
                <a:latin typeface="Calibri"/>
                <a:cs typeface="Calibri"/>
              </a:rPr>
              <a:t>oral</a:t>
            </a:r>
            <a:r>
              <a:rPr sz="2400" b="1" spc="-20" dirty="0">
                <a:latin typeface="Calibri"/>
                <a:cs typeface="Calibri"/>
              </a:rPr>
              <a:t> </a:t>
            </a:r>
            <a:r>
              <a:rPr sz="2400" b="1" spc="-5" dirty="0">
                <a:latin typeface="Calibri"/>
                <a:cs typeface="Calibri"/>
              </a:rPr>
              <a:t>mucosa </a:t>
            </a:r>
            <a:r>
              <a:rPr sz="2400" b="1" dirty="0">
                <a:latin typeface="Calibri"/>
                <a:cs typeface="Calibri"/>
              </a:rPr>
              <a:t>is</a:t>
            </a:r>
            <a:r>
              <a:rPr sz="2400" b="1" spc="10" dirty="0">
                <a:latin typeface="Calibri"/>
                <a:cs typeface="Calibri"/>
              </a:rPr>
              <a:t> </a:t>
            </a:r>
            <a:r>
              <a:rPr sz="2400" b="1" dirty="0">
                <a:latin typeface="Calibri"/>
                <a:cs typeface="Calibri"/>
              </a:rPr>
              <a:t>sometimes</a:t>
            </a:r>
            <a:r>
              <a:rPr sz="2400" b="1" spc="-5" dirty="0">
                <a:latin typeface="Calibri"/>
                <a:cs typeface="Calibri"/>
              </a:rPr>
              <a:t> </a:t>
            </a:r>
            <a:r>
              <a:rPr sz="2400" b="1" spc="-15" dirty="0">
                <a:latin typeface="Calibri"/>
                <a:cs typeface="Calibri"/>
              </a:rPr>
              <a:t>involved</a:t>
            </a:r>
            <a:endParaRPr sz="2400">
              <a:latin typeface="Calibri"/>
              <a:cs typeface="Calibri"/>
            </a:endParaRPr>
          </a:p>
          <a:p>
            <a:pPr marL="12700">
              <a:lnSpc>
                <a:spcPts val="2735"/>
              </a:lnSpc>
            </a:pPr>
            <a:r>
              <a:rPr sz="2400" b="1" spc="-5" dirty="0">
                <a:latin typeface="Calibri"/>
                <a:cs typeface="Calibri"/>
              </a:rPr>
              <a:t>with pustules</a:t>
            </a:r>
            <a:r>
              <a:rPr sz="2400" b="1" spc="10" dirty="0">
                <a:latin typeface="Calibri"/>
                <a:cs typeface="Calibri"/>
              </a:rPr>
              <a:t> </a:t>
            </a:r>
            <a:r>
              <a:rPr sz="2400" b="1" spc="-10" dirty="0">
                <a:latin typeface="Calibri"/>
                <a:cs typeface="Calibri"/>
              </a:rPr>
              <a:t>that</a:t>
            </a:r>
            <a:r>
              <a:rPr sz="2400" b="1" spc="15" dirty="0">
                <a:latin typeface="Calibri"/>
                <a:cs typeface="Calibri"/>
              </a:rPr>
              <a:t> </a:t>
            </a:r>
            <a:r>
              <a:rPr sz="2400" b="1" spc="-15" dirty="0">
                <a:latin typeface="Calibri"/>
                <a:cs typeface="Calibri"/>
              </a:rPr>
              <a:t>leave</a:t>
            </a:r>
            <a:r>
              <a:rPr sz="2400" b="1" spc="-5" dirty="0">
                <a:latin typeface="Calibri"/>
                <a:cs typeface="Calibri"/>
              </a:rPr>
              <a:t> </a:t>
            </a:r>
            <a:r>
              <a:rPr sz="2400" b="1" spc="-15" dirty="0">
                <a:latin typeface="Calibri"/>
                <a:cs typeface="Calibri"/>
              </a:rPr>
              <a:t>circinate</a:t>
            </a:r>
            <a:r>
              <a:rPr sz="2400" b="1" spc="-20" dirty="0">
                <a:latin typeface="Calibri"/>
                <a:cs typeface="Calibri"/>
              </a:rPr>
              <a:t> </a:t>
            </a:r>
            <a:r>
              <a:rPr sz="2400" b="1" dirty="0">
                <a:latin typeface="Calibri"/>
                <a:cs typeface="Calibri"/>
              </a:rPr>
              <a:t>or</a:t>
            </a:r>
            <a:r>
              <a:rPr sz="2400" b="1" spc="-10" dirty="0">
                <a:latin typeface="Calibri"/>
                <a:cs typeface="Calibri"/>
              </a:rPr>
              <a:t> erosive</a:t>
            </a:r>
            <a:r>
              <a:rPr sz="2400" b="1" spc="-15" dirty="0">
                <a:latin typeface="Calibri"/>
                <a:cs typeface="Calibri"/>
              </a:rPr>
              <a:t> </a:t>
            </a:r>
            <a:r>
              <a:rPr sz="2400" b="1" dirty="0">
                <a:latin typeface="Calibri"/>
                <a:cs typeface="Calibri"/>
              </a:rPr>
              <a:t>lesions</a:t>
            </a:r>
            <a:r>
              <a:rPr sz="2400" b="1" spc="-10" dirty="0">
                <a:latin typeface="Calibri"/>
                <a:cs typeface="Calibri"/>
              </a:rPr>
              <a:t> </a:t>
            </a:r>
            <a:r>
              <a:rPr sz="2400" b="1" dirty="0">
                <a:latin typeface="Calibri"/>
                <a:cs typeface="Calibri"/>
              </a:rPr>
              <a:t>on </a:t>
            </a:r>
            <a:r>
              <a:rPr sz="2400" b="1" spc="-5" dirty="0">
                <a:latin typeface="Calibri"/>
                <a:cs typeface="Calibri"/>
              </a:rPr>
              <a:t>the</a:t>
            </a:r>
            <a:r>
              <a:rPr sz="2400" b="1" dirty="0">
                <a:latin typeface="Calibri"/>
                <a:cs typeface="Calibri"/>
              </a:rPr>
              <a:t> </a:t>
            </a:r>
            <a:r>
              <a:rPr sz="2400" b="1" spc="-5" dirty="0">
                <a:latin typeface="Calibri"/>
                <a:cs typeface="Calibri"/>
              </a:rPr>
              <a:t>tongue</a:t>
            </a:r>
            <a:r>
              <a:rPr sz="2400" b="1" dirty="0">
                <a:latin typeface="Calibri"/>
                <a:cs typeface="Calibri"/>
              </a:rPr>
              <a:t> or</a:t>
            </a:r>
            <a:r>
              <a:rPr sz="2400" b="1" spc="-10" dirty="0">
                <a:latin typeface="Calibri"/>
                <a:cs typeface="Calibri"/>
              </a:rPr>
              <a:t> </a:t>
            </a:r>
            <a:r>
              <a:rPr sz="2400" b="1" spc="-5" dirty="0">
                <a:latin typeface="Calibri"/>
                <a:cs typeface="Calibri"/>
              </a:rPr>
              <a:t>buccal</a:t>
            </a:r>
            <a:r>
              <a:rPr sz="2400" b="1" spc="-20" dirty="0">
                <a:latin typeface="Calibri"/>
                <a:cs typeface="Calibri"/>
              </a:rPr>
              <a:t> </a:t>
            </a:r>
            <a:r>
              <a:rPr sz="2400" b="1" spc="-5" dirty="0">
                <a:latin typeface="Calibri"/>
                <a:cs typeface="Calibri"/>
              </a:rPr>
              <a:t>mucosa.</a:t>
            </a:r>
            <a:endParaRPr sz="2400">
              <a:latin typeface="Calibri"/>
              <a:cs typeface="Calibri"/>
            </a:endParaRPr>
          </a:p>
        </p:txBody>
      </p:sp>
      <p:pic>
        <p:nvPicPr>
          <p:cNvPr id="3" name="object 3"/>
          <p:cNvPicPr/>
          <p:nvPr/>
        </p:nvPicPr>
        <p:blipFill>
          <a:blip r:embed="rId2" cstate="print"/>
          <a:stretch>
            <a:fillRect/>
          </a:stretch>
        </p:blipFill>
        <p:spPr>
          <a:xfrm>
            <a:off x="118871" y="155447"/>
            <a:ext cx="4372356" cy="3474720"/>
          </a:xfrm>
          <a:prstGeom prst="rect">
            <a:avLst/>
          </a:prstGeom>
        </p:spPr>
      </p:pic>
      <p:pic>
        <p:nvPicPr>
          <p:cNvPr id="4" name="object 4"/>
          <p:cNvPicPr/>
          <p:nvPr/>
        </p:nvPicPr>
        <p:blipFill>
          <a:blip r:embed="rId3" cstate="print"/>
          <a:stretch>
            <a:fillRect/>
          </a:stretch>
        </p:blipFill>
        <p:spPr>
          <a:xfrm>
            <a:off x="4669535" y="155447"/>
            <a:ext cx="3934967" cy="3474720"/>
          </a:xfrm>
          <a:prstGeom prst="rect">
            <a:avLst/>
          </a:prstGeom>
        </p:spPr>
      </p:pic>
      <p:pic>
        <p:nvPicPr>
          <p:cNvPr id="5" name="object 5"/>
          <p:cNvPicPr/>
          <p:nvPr/>
        </p:nvPicPr>
        <p:blipFill>
          <a:blip r:embed="rId4" cstate="print"/>
          <a:stretch>
            <a:fillRect/>
          </a:stretch>
        </p:blipFill>
        <p:spPr>
          <a:xfrm>
            <a:off x="8715756" y="155447"/>
            <a:ext cx="3357372" cy="3474720"/>
          </a:xfrm>
          <a:prstGeom prst="rect">
            <a:avLst/>
          </a:prstGeo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929639" y="3685032"/>
            <a:ext cx="10469245" cy="2067560"/>
            <a:chOff x="929639" y="3685032"/>
            <a:chExt cx="10469245" cy="2067560"/>
          </a:xfrm>
        </p:grpSpPr>
        <p:pic>
          <p:nvPicPr>
            <p:cNvPr id="3" name="object 3"/>
            <p:cNvPicPr/>
            <p:nvPr/>
          </p:nvPicPr>
          <p:blipFill>
            <a:blip r:embed="rId2" cstate="print"/>
            <a:stretch>
              <a:fillRect/>
            </a:stretch>
          </p:blipFill>
          <p:spPr>
            <a:xfrm>
              <a:off x="4672583" y="3685032"/>
              <a:ext cx="6396990" cy="787145"/>
            </a:xfrm>
            <a:prstGeom prst="rect">
              <a:avLst/>
            </a:prstGeom>
          </p:spPr>
        </p:pic>
        <p:pic>
          <p:nvPicPr>
            <p:cNvPr id="4" name="object 4"/>
            <p:cNvPicPr/>
            <p:nvPr/>
          </p:nvPicPr>
          <p:blipFill>
            <a:blip r:embed="rId3" cstate="print"/>
            <a:stretch>
              <a:fillRect/>
            </a:stretch>
          </p:blipFill>
          <p:spPr>
            <a:xfrm>
              <a:off x="929639" y="4069080"/>
              <a:ext cx="2280666" cy="787145"/>
            </a:xfrm>
            <a:prstGeom prst="rect">
              <a:avLst/>
            </a:prstGeom>
          </p:spPr>
        </p:pic>
        <p:pic>
          <p:nvPicPr>
            <p:cNvPr id="5" name="object 5"/>
            <p:cNvPicPr/>
            <p:nvPr/>
          </p:nvPicPr>
          <p:blipFill>
            <a:blip r:embed="rId4" cstate="print"/>
            <a:stretch>
              <a:fillRect/>
            </a:stretch>
          </p:blipFill>
          <p:spPr>
            <a:xfrm>
              <a:off x="2830067" y="4069080"/>
              <a:ext cx="4709922" cy="787145"/>
            </a:xfrm>
            <a:prstGeom prst="rect">
              <a:avLst/>
            </a:prstGeom>
          </p:spPr>
        </p:pic>
        <p:pic>
          <p:nvPicPr>
            <p:cNvPr id="6" name="object 6"/>
            <p:cNvPicPr/>
            <p:nvPr/>
          </p:nvPicPr>
          <p:blipFill>
            <a:blip r:embed="rId5" cstate="print"/>
            <a:stretch>
              <a:fillRect/>
            </a:stretch>
          </p:blipFill>
          <p:spPr>
            <a:xfrm>
              <a:off x="3279647" y="4581144"/>
              <a:ext cx="7992618" cy="787146"/>
            </a:xfrm>
            <a:prstGeom prst="rect">
              <a:avLst/>
            </a:prstGeom>
          </p:spPr>
        </p:pic>
        <p:pic>
          <p:nvPicPr>
            <p:cNvPr id="7" name="object 7"/>
            <p:cNvPicPr/>
            <p:nvPr/>
          </p:nvPicPr>
          <p:blipFill>
            <a:blip r:embed="rId6" cstate="print"/>
            <a:stretch>
              <a:fillRect/>
            </a:stretch>
          </p:blipFill>
          <p:spPr>
            <a:xfrm>
              <a:off x="929639" y="4965192"/>
              <a:ext cx="10469118" cy="787145"/>
            </a:xfrm>
            <a:prstGeom prst="rect">
              <a:avLst/>
            </a:prstGeom>
          </p:spPr>
        </p:pic>
      </p:grpSp>
      <p:sp>
        <p:nvSpPr>
          <p:cNvPr id="8" name="object 8"/>
          <p:cNvSpPr txBox="1"/>
          <p:nvPr/>
        </p:nvSpPr>
        <p:spPr>
          <a:xfrm>
            <a:off x="916939" y="317068"/>
            <a:ext cx="10166985" cy="5186680"/>
          </a:xfrm>
          <a:prstGeom prst="rect">
            <a:avLst/>
          </a:prstGeom>
        </p:spPr>
        <p:txBody>
          <a:bodyPr vert="horz" wrap="square" lIns="0" tIns="60325" rIns="0" bIns="0" rtlCol="0">
            <a:spAutoFit/>
          </a:bodyPr>
          <a:lstStyle/>
          <a:p>
            <a:pPr marL="241300" marR="628650" indent="-229235">
              <a:lnSpc>
                <a:spcPts val="3030"/>
              </a:lnSpc>
              <a:spcBef>
                <a:spcPts val="475"/>
              </a:spcBef>
              <a:buFont typeface="Arial MT"/>
              <a:buChar char="•"/>
              <a:tabLst>
                <a:tab pos="241935" algn="l"/>
              </a:tabLst>
            </a:pPr>
            <a:r>
              <a:rPr sz="2800" b="1" spc="-15" dirty="0">
                <a:latin typeface="Calibri"/>
                <a:cs typeface="Calibri"/>
              </a:rPr>
              <a:t>Recurrence</a:t>
            </a:r>
            <a:r>
              <a:rPr sz="2800" spc="-15" dirty="0">
                <a:latin typeface="Calibri"/>
                <a:cs typeface="Calibri"/>
              </a:rPr>
              <a:t>:</a:t>
            </a:r>
            <a:r>
              <a:rPr sz="2800" spc="35" dirty="0">
                <a:latin typeface="Calibri"/>
                <a:cs typeface="Calibri"/>
              </a:rPr>
              <a:t> </a:t>
            </a:r>
            <a:r>
              <a:rPr sz="2800" spc="-5" dirty="0">
                <a:latin typeface="Calibri"/>
                <a:cs typeface="Calibri"/>
              </a:rPr>
              <a:t>It</a:t>
            </a:r>
            <a:r>
              <a:rPr sz="2800" spc="5" dirty="0">
                <a:latin typeface="Calibri"/>
                <a:cs typeface="Calibri"/>
              </a:rPr>
              <a:t> </a:t>
            </a:r>
            <a:r>
              <a:rPr sz="2800" spc="-10" dirty="0">
                <a:latin typeface="Calibri"/>
                <a:cs typeface="Calibri"/>
              </a:rPr>
              <a:t>can</a:t>
            </a:r>
            <a:r>
              <a:rPr sz="2800" spc="20" dirty="0">
                <a:latin typeface="Calibri"/>
                <a:cs typeface="Calibri"/>
              </a:rPr>
              <a:t> </a:t>
            </a:r>
            <a:r>
              <a:rPr sz="2800" spc="-10" dirty="0">
                <a:latin typeface="Calibri"/>
                <a:cs typeface="Calibri"/>
              </a:rPr>
              <a:t>recur</a:t>
            </a:r>
            <a:r>
              <a:rPr sz="2800" spc="10" dirty="0">
                <a:latin typeface="Calibri"/>
                <a:cs typeface="Calibri"/>
              </a:rPr>
              <a:t> </a:t>
            </a:r>
            <a:r>
              <a:rPr sz="2800" spc="-5" dirty="0">
                <a:latin typeface="Calibri"/>
                <a:cs typeface="Calibri"/>
              </a:rPr>
              <a:t>with</a:t>
            </a:r>
            <a:r>
              <a:rPr sz="2800" spc="10" dirty="0">
                <a:latin typeface="Calibri"/>
                <a:cs typeface="Calibri"/>
              </a:rPr>
              <a:t> </a:t>
            </a:r>
            <a:r>
              <a:rPr sz="2800" spc="-15" dirty="0">
                <a:latin typeface="Calibri"/>
                <a:cs typeface="Calibri"/>
              </a:rPr>
              <a:t>subsequent</a:t>
            </a:r>
            <a:r>
              <a:rPr sz="2800" spc="65" dirty="0">
                <a:latin typeface="Calibri"/>
                <a:cs typeface="Calibri"/>
              </a:rPr>
              <a:t> </a:t>
            </a:r>
            <a:r>
              <a:rPr sz="2800" spc="-10" dirty="0">
                <a:latin typeface="Calibri"/>
                <a:cs typeface="Calibri"/>
              </a:rPr>
              <a:t>pregnancies,</a:t>
            </a:r>
            <a:r>
              <a:rPr sz="2800" spc="25" dirty="0">
                <a:latin typeface="Calibri"/>
                <a:cs typeface="Calibri"/>
              </a:rPr>
              <a:t> </a:t>
            </a:r>
            <a:r>
              <a:rPr sz="2800" spc="-5" dirty="0">
                <a:latin typeface="Calibri"/>
                <a:cs typeface="Calibri"/>
              </a:rPr>
              <a:t>and</a:t>
            </a:r>
            <a:r>
              <a:rPr sz="2800" spc="10" dirty="0">
                <a:latin typeface="Calibri"/>
                <a:cs typeface="Calibri"/>
              </a:rPr>
              <a:t> </a:t>
            </a:r>
            <a:r>
              <a:rPr sz="2800" spc="-20" dirty="0">
                <a:latin typeface="Calibri"/>
                <a:cs typeface="Calibri"/>
              </a:rPr>
              <a:t>may </a:t>
            </a:r>
            <a:r>
              <a:rPr sz="2800" spc="-15" dirty="0">
                <a:latin typeface="Calibri"/>
                <a:cs typeface="Calibri"/>
              </a:rPr>
              <a:t> present</a:t>
            </a:r>
            <a:r>
              <a:rPr sz="2800" spc="20" dirty="0">
                <a:latin typeface="Calibri"/>
                <a:cs typeface="Calibri"/>
              </a:rPr>
              <a:t> </a:t>
            </a:r>
            <a:r>
              <a:rPr sz="2800" spc="-5" dirty="0">
                <a:latin typeface="Calibri"/>
                <a:cs typeface="Calibri"/>
              </a:rPr>
              <a:t>earlier</a:t>
            </a:r>
            <a:r>
              <a:rPr sz="2800" dirty="0">
                <a:latin typeface="Calibri"/>
                <a:cs typeface="Calibri"/>
              </a:rPr>
              <a:t> </a:t>
            </a:r>
            <a:r>
              <a:rPr sz="2800" spc="-5" dirty="0">
                <a:latin typeface="Calibri"/>
                <a:cs typeface="Calibri"/>
              </a:rPr>
              <a:t>in</a:t>
            </a:r>
            <a:r>
              <a:rPr sz="2800" spc="5" dirty="0">
                <a:latin typeface="Calibri"/>
                <a:cs typeface="Calibri"/>
              </a:rPr>
              <a:t> </a:t>
            </a:r>
            <a:r>
              <a:rPr sz="2800" spc="-5" dirty="0">
                <a:latin typeface="Calibri"/>
                <a:cs typeface="Calibri"/>
              </a:rPr>
              <a:t>the</a:t>
            </a:r>
            <a:r>
              <a:rPr sz="2800" spc="5" dirty="0">
                <a:latin typeface="Calibri"/>
                <a:cs typeface="Calibri"/>
              </a:rPr>
              <a:t> </a:t>
            </a:r>
            <a:r>
              <a:rPr sz="2800" spc="-15" dirty="0">
                <a:latin typeface="Calibri"/>
                <a:cs typeface="Calibri"/>
              </a:rPr>
              <a:t>next</a:t>
            </a:r>
            <a:r>
              <a:rPr sz="2800" spc="10" dirty="0">
                <a:latin typeface="Calibri"/>
                <a:cs typeface="Calibri"/>
              </a:rPr>
              <a:t> </a:t>
            </a:r>
            <a:r>
              <a:rPr sz="2800" spc="-10" dirty="0">
                <a:latin typeface="Calibri"/>
                <a:cs typeface="Calibri"/>
              </a:rPr>
              <a:t>pregnancy</a:t>
            </a:r>
            <a:r>
              <a:rPr sz="2800" spc="15" dirty="0">
                <a:latin typeface="Calibri"/>
                <a:cs typeface="Calibri"/>
              </a:rPr>
              <a:t> </a:t>
            </a:r>
            <a:r>
              <a:rPr sz="2800" spc="-5" dirty="0">
                <a:latin typeface="Calibri"/>
                <a:cs typeface="Calibri"/>
              </a:rPr>
              <a:t>and</a:t>
            </a:r>
            <a:r>
              <a:rPr sz="2800" spc="20" dirty="0">
                <a:latin typeface="Calibri"/>
                <a:cs typeface="Calibri"/>
              </a:rPr>
              <a:t> </a:t>
            </a:r>
            <a:r>
              <a:rPr sz="2800" spc="-5" dirty="0">
                <a:latin typeface="Calibri"/>
                <a:cs typeface="Calibri"/>
              </a:rPr>
              <a:t>in</a:t>
            </a:r>
            <a:r>
              <a:rPr sz="2800" dirty="0">
                <a:latin typeface="Calibri"/>
                <a:cs typeface="Calibri"/>
              </a:rPr>
              <a:t> </a:t>
            </a:r>
            <a:r>
              <a:rPr sz="2800" spc="-5" dirty="0">
                <a:latin typeface="Calibri"/>
                <a:cs typeface="Calibri"/>
              </a:rPr>
              <a:t>a</a:t>
            </a:r>
            <a:r>
              <a:rPr sz="2800" dirty="0">
                <a:latin typeface="Calibri"/>
                <a:cs typeface="Calibri"/>
              </a:rPr>
              <a:t> </a:t>
            </a:r>
            <a:r>
              <a:rPr sz="2800" spc="-15" dirty="0">
                <a:latin typeface="Calibri"/>
                <a:cs typeface="Calibri"/>
              </a:rPr>
              <a:t>more</a:t>
            </a:r>
            <a:r>
              <a:rPr sz="2800" spc="15" dirty="0">
                <a:latin typeface="Calibri"/>
                <a:cs typeface="Calibri"/>
              </a:rPr>
              <a:t> </a:t>
            </a:r>
            <a:r>
              <a:rPr sz="2800" spc="-20" dirty="0">
                <a:latin typeface="Calibri"/>
                <a:cs typeface="Calibri"/>
              </a:rPr>
              <a:t>severe</a:t>
            </a:r>
            <a:r>
              <a:rPr sz="2800" dirty="0">
                <a:latin typeface="Calibri"/>
                <a:cs typeface="Calibri"/>
              </a:rPr>
              <a:t> </a:t>
            </a:r>
            <a:r>
              <a:rPr sz="2800" spc="-25" dirty="0">
                <a:latin typeface="Calibri"/>
                <a:cs typeface="Calibri"/>
              </a:rPr>
              <a:t>form.</a:t>
            </a:r>
            <a:endParaRPr sz="2800">
              <a:latin typeface="Calibri"/>
              <a:cs typeface="Calibri"/>
            </a:endParaRPr>
          </a:p>
          <a:p>
            <a:pPr marL="241300" marR="154940" indent="-229235">
              <a:lnSpc>
                <a:spcPts val="3020"/>
              </a:lnSpc>
              <a:spcBef>
                <a:spcPts val="1005"/>
              </a:spcBef>
              <a:buFont typeface="Arial MT"/>
              <a:buChar char="•"/>
              <a:tabLst>
                <a:tab pos="241935" algn="l"/>
                <a:tab pos="1846580" algn="l"/>
              </a:tabLst>
            </a:pPr>
            <a:r>
              <a:rPr sz="2800" spc="-5" dirty="0">
                <a:latin typeface="Calibri"/>
                <a:cs typeface="Calibri"/>
              </a:rPr>
              <a:t>It</a:t>
            </a:r>
            <a:r>
              <a:rPr sz="2800" spc="10" dirty="0">
                <a:latin typeface="Calibri"/>
                <a:cs typeface="Calibri"/>
              </a:rPr>
              <a:t> </a:t>
            </a:r>
            <a:r>
              <a:rPr sz="2800" spc="-5" dirty="0">
                <a:latin typeface="Calibri"/>
                <a:cs typeface="Calibri"/>
              </a:rPr>
              <a:t>also</a:t>
            </a:r>
            <a:r>
              <a:rPr sz="2800" spc="20" dirty="0">
                <a:latin typeface="Calibri"/>
                <a:cs typeface="Calibri"/>
              </a:rPr>
              <a:t> </a:t>
            </a:r>
            <a:r>
              <a:rPr sz="2800" spc="-10" dirty="0">
                <a:latin typeface="Calibri"/>
                <a:cs typeface="Calibri"/>
              </a:rPr>
              <a:t>has	been</a:t>
            </a:r>
            <a:r>
              <a:rPr sz="2800" spc="5" dirty="0">
                <a:latin typeface="Calibri"/>
                <a:cs typeface="Calibri"/>
              </a:rPr>
              <a:t> </a:t>
            </a:r>
            <a:r>
              <a:rPr sz="2800" spc="-15" dirty="0">
                <a:latin typeface="Calibri"/>
                <a:cs typeface="Calibri"/>
              </a:rPr>
              <a:t>reported</a:t>
            </a:r>
            <a:r>
              <a:rPr sz="2800" spc="25" dirty="0">
                <a:latin typeface="Calibri"/>
                <a:cs typeface="Calibri"/>
              </a:rPr>
              <a:t> </a:t>
            </a:r>
            <a:r>
              <a:rPr sz="2800" spc="-5" dirty="0">
                <a:latin typeface="Calibri"/>
                <a:cs typeface="Calibri"/>
              </a:rPr>
              <a:t>with</a:t>
            </a:r>
            <a:r>
              <a:rPr sz="2800" spc="10" dirty="0">
                <a:latin typeface="Calibri"/>
                <a:cs typeface="Calibri"/>
              </a:rPr>
              <a:t> </a:t>
            </a:r>
            <a:r>
              <a:rPr sz="2800" spc="-20" dirty="0">
                <a:latin typeface="Calibri"/>
                <a:cs typeface="Calibri"/>
              </a:rPr>
              <a:t>oral</a:t>
            </a:r>
            <a:r>
              <a:rPr sz="2800" spc="-5" dirty="0">
                <a:latin typeface="Calibri"/>
                <a:cs typeface="Calibri"/>
              </a:rPr>
              <a:t> </a:t>
            </a:r>
            <a:r>
              <a:rPr sz="2800" spc="-20" dirty="0">
                <a:latin typeface="Calibri"/>
                <a:cs typeface="Calibri"/>
              </a:rPr>
              <a:t>contraceptive</a:t>
            </a:r>
            <a:r>
              <a:rPr sz="2800" spc="20" dirty="0">
                <a:latin typeface="Calibri"/>
                <a:cs typeface="Calibri"/>
              </a:rPr>
              <a:t> </a:t>
            </a:r>
            <a:r>
              <a:rPr sz="2800" spc="-10" dirty="0">
                <a:latin typeface="Calibri"/>
                <a:cs typeface="Calibri"/>
              </a:rPr>
              <a:t>use</a:t>
            </a:r>
            <a:r>
              <a:rPr sz="2800" spc="10" dirty="0">
                <a:latin typeface="Calibri"/>
                <a:cs typeface="Calibri"/>
              </a:rPr>
              <a:t> </a:t>
            </a:r>
            <a:r>
              <a:rPr sz="2800" spc="-5" dirty="0">
                <a:latin typeface="Calibri"/>
                <a:cs typeface="Calibri"/>
              </a:rPr>
              <a:t>and</a:t>
            </a:r>
            <a:r>
              <a:rPr sz="2800" spc="15" dirty="0">
                <a:latin typeface="Calibri"/>
                <a:cs typeface="Calibri"/>
              </a:rPr>
              <a:t> </a:t>
            </a:r>
            <a:r>
              <a:rPr sz="2800" spc="-5" dirty="0">
                <a:latin typeface="Calibri"/>
                <a:cs typeface="Calibri"/>
              </a:rPr>
              <a:t>the </a:t>
            </a:r>
            <a:r>
              <a:rPr sz="2800" dirty="0">
                <a:latin typeface="Calibri"/>
                <a:cs typeface="Calibri"/>
              </a:rPr>
              <a:t> </a:t>
            </a:r>
            <a:r>
              <a:rPr sz="2800" spc="-10" dirty="0">
                <a:latin typeface="Calibri"/>
                <a:cs typeface="Calibri"/>
              </a:rPr>
              <a:t>menstrual</a:t>
            </a:r>
            <a:r>
              <a:rPr sz="2800" spc="20" dirty="0">
                <a:latin typeface="Calibri"/>
                <a:cs typeface="Calibri"/>
              </a:rPr>
              <a:t> </a:t>
            </a:r>
            <a:r>
              <a:rPr sz="2800" spc="-10" dirty="0">
                <a:latin typeface="Calibri"/>
                <a:cs typeface="Calibri"/>
              </a:rPr>
              <a:t>cycle.</a:t>
            </a:r>
            <a:r>
              <a:rPr sz="2800" spc="15" dirty="0">
                <a:latin typeface="Calibri"/>
                <a:cs typeface="Calibri"/>
              </a:rPr>
              <a:t> </a:t>
            </a:r>
            <a:r>
              <a:rPr sz="2800" spc="-20" dirty="0">
                <a:solidFill>
                  <a:srgbClr val="FF0000"/>
                </a:solidFill>
                <a:latin typeface="Calibri"/>
                <a:cs typeface="Calibri"/>
              </a:rPr>
              <a:t>Many</a:t>
            </a:r>
            <a:r>
              <a:rPr sz="2800" spc="20" dirty="0">
                <a:solidFill>
                  <a:srgbClr val="FF0000"/>
                </a:solidFill>
                <a:latin typeface="Calibri"/>
                <a:cs typeface="Calibri"/>
              </a:rPr>
              <a:t> </a:t>
            </a:r>
            <a:r>
              <a:rPr sz="2800" spc="-10" dirty="0">
                <a:solidFill>
                  <a:srgbClr val="FF0000"/>
                </a:solidFill>
                <a:latin typeface="Calibri"/>
                <a:cs typeface="Calibri"/>
              </a:rPr>
              <a:t>women</a:t>
            </a:r>
            <a:r>
              <a:rPr sz="2800" dirty="0">
                <a:solidFill>
                  <a:srgbClr val="FF0000"/>
                </a:solidFill>
                <a:latin typeface="Calibri"/>
                <a:cs typeface="Calibri"/>
              </a:rPr>
              <a:t> </a:t>
            </a:r>
            <a:r>
              <a:rPr sz="2800" spc="-5" dirty="0">
                <a:solidFill>
                  <a:srgbClr val="FF0000"/>
                </a:solidFill>
                <a:latin typeface="Calibri"/>
                <a:cs typeface="Calibri"/>
              </a:rPr>
              <a:t>who</a:t>
            </a:r>
            <a:r>
              <a:rPr sz="2800" spc="15" dirty="0">
                <a:solidFill>
                  <a:srgbClr val="FF0000"/>
                </a:solidFill>
                <a:latin typeface="Calibri"/>
                <a:cs typeface="Calibri"/>
              </a:rPr>
              <a:t> </a:t>
            </a:r>
            <a:r>
              <a:rPr sz="2800" spc="-10" dirty="0">
                <a:solidFill>
                  <a:srgbClr val="FF0000"/>
                </a:solidFill>
                <a:latin typeface="Calibri"/>
                <a:cs typeface="Calibri"/>
              </a:rPr>
              <a:t>develop</a:t>
            </a:r>
            <a:r>
              <a:rPr sz="2800" spc="10" dirty="0">
                <a:solidFill>
                  <a:srgbClr val="FF0000"/>
                </a:solidFill>
                <a:latin typeface="Calibri"/>
                <a:cs typeface="Calibri"/>
              </a:rPr>
              <a:t> </a:t>
            </a:r>
            <a:r>
              <a:rPr sz="2800" spc="-10" dirty="0">
                <a:solidFill>
                  <a:srgbClr val="FF0000"/>
                </a:solidFill>
                <a:latin typeface="Calibri"/>
                <a:cs typeface="Calibri"/>
              </a:rPr>
              <a:t>Impetigo</a:t>
            </a:r>
            <a:r>
              <a:rPr sz="2800" dirty="0">
                <a:solidFill>
                  <a:srgbClr val="FF0000"/>
                </a:solidFill>
                <a:latin typeface="Calibri"/>
                <a:cs typeface="Calibri"/>
              </a:rPr>
              <a:t> </a:t>
            </a:r>
            <a:r>
              <a:rPr sz="2800" spc="-15" dirty="0">
                <a:solidFill>
                  <a:srgbClr val="FF0000"/>
                </a:solidFill>
                <a:latin typeface="Calibri"/>
                <a:cs typeface="Calibri"/>
              </a:rPr>
              <a:t>herpetiformis </a:t>
            </a:r>
            <a:r>
              <a:rPr sz="2800" spc="-620" dirty="0">
                <a:solidFill>
                  <a:srgbClr val="FF0000"/>
                </a:solidFill>
                <a:latin typeface="Calibri"/>
                <a:cs typeface="Calibri"/>
              </a:rPr>
              <a:t> </a:t>
            </a:r>
            <a:r>
              <a:rPr sz="2800" spc="-25" dirty="0">
                <a:solidFill>
                  <a:srgbClr val="FF0000"/>
                </a:solidFill>
                <a:latin typeface="Calibri"/>
                <a:cs typeface="Calibri"/>
              </a:rPr>
              <a:t>have</a:t>
            </a:r>
            <a:r>
              <a:rPr sz="2800" spc="-5" dirty="0">
                <a:solidFill>
                  <a:srgbClr val="FF0000"/>
                </a:solidFill>
                <a:latin typeface="Calibri"/>
                <a:cs typeface="Calibri"/>
              </a:rPr>
              <a:t> a</a:t>
            </a:r>
            <a:r>
              <a:rPr sz="2800" spc="5" dirty="0">
                <a:solidFill>
                  <a:srgbClr val="FF0000"/>
                </a:solidFill>
                <a:latin typeface="Calibri"/>
                <a:cs typeface="Calibri"/>
              </a:rPr>
              <a:t> </a:t>
            </a:r>
            <a:r>
              <a:rPr sz="2800" spc="-15" dirty="0">
                <a:solidFill>
                  <a:srgbClr val="FF0000"/>
                </a:solidFill>
                <a:latin typeface="Calibri"/>
                <a:cs typeface="Calibri"/>
              </a:rPr>
              <a:t>personal</a:t>
            </a:r>
            <a:r>
              <a:rPr sz="2800" spc="10" dirty="0">
                <a:solidFill>
                  <a:srgbClr val="FF0000"/>
                </a:solidFill>
                <a:latin typeface="Calibri"/>
                <a:cs typeface="Calibri"/>
              </a:rPr>
              <a:t> </a:t>
            </a:r>
            <a:r>
              <a:rPr sz="2800" spc="-5" dirty="0">
                <a:solidFill>
                  <a:srgbClr val="FF0000"/>
                </a:solidFill>
                <a:latin typeface="Calibri"/>
                <a:cs typeface="Calibri"/>
              </a:rPr>
              <a:t>or </a:t>
            </a:r>
            <a:r>
              <a:rPr sz="2800" spc="-15" dirty="0">
                <a:solidFill>
                  <a:srgbClr val="FF0000"/>
                </a:solidFill>
                <a:latin typeface="Calibri"/>
                <a:cs typeface="Calibri"/>
              </a:rPr>
              <a:t>family</a:t>
            </a:r>
            <a:r>
              <a:rPr sz="2800" dirty="0">
                <a:solidFill>
                  <a:srgbClr val="FF0000"/>
                </a:solidFill>
                <a:latin typeface="Calibri"/>
                <a:cs typeface="Calibri"/>
              </a:rPr>
              <a:t> </a:t>
            </a:r>
            <a:r>
              <a:rPr sz="2800" spc="-15" dirty="0">
                <a:solidFill>
                  <a:srgbClr val="FF0000"/>
                </a:solidFill>
                <a:latin typeface="Calibri"/>
                <a:cs typeface="Calibri"/>
              </a:rPr>
              <a:t>history</a:t>
            </a:r>
            <a:r>
              <a:rPr sz="2800" spc="15" dirty="0">
                <a:solidFill>
                  <a:srgbClr val="FF0000"/>
                </a:solidFill>
                <a:latin typeface="Calibri"/>
                <a:cs typeface="Calibri"/>
              </a:rPr>
              <a:t> </a:t>
            </a:r>
            <a:r>
              <a:rPr sz="2800" spc="-5" dirty="0">
                <a:solidFill>
                  <a:srgbClr val="FF0000"/>
                </a:solidFill>
                <a:latin typeface="Calibri"/>
                <a:cs typeface="Calibri"/>
              </a:rPr>
              <a:t>of </a:t>
            </a:r>
            <a:r>
              <a:rPr sz="2800" spc="-10" dirty="0">
                <a:solidFill>
                  <a:srgbClr val="FF0000"/>
                </a:solidFill>
                <a:latin typeface="Calibri"/>
                <a:cs typeface="Calibri"/>
              </a:rPr>
              <a:t>psoriasis.</a:t>
            </a:r>
            <a:endParaRPr sz="2800">
              <a:latin typeface="Calibri"/>
              <a:cs typeface="Calibri"/>
            </a:endParaRPr>
          </a:p>
          <a:p>
            <a:pPr marL="241300" marR="77470" indent="-229235">
              <a:lnSpc>
                <a:spcPts val="3020"/>
              </a:lnSpc>
              <a:spcBef>
                <a:spcPts val="1010"/>
              </a:spcBef>
              <a:buFont typeface="Arial MT"/>
              <a:buChar char="•"/>
              <a:tabLst>
                <a:tab pos="321945" algn="l"/>
                <a:tab pos="322580" algn="l"/>
              </a:tabLst>
            </a:pPr>
            <a:r>
              <a:rPr dirty="0"/>
              <a:t>	</a:t>
            </a:r>
            <a:r>
              <a:rPr sz="2800" spc="-10" dirty="0">
                <a:latin typeface="Calibri"/>
                <a:cs typeface="Calibri"/>
              </a:rPr>
              <a:t>Impetigo</a:t>
            </a:r>
            <a:r>
              <a:rPr sz="2800" spc="-5" dirty="0">
                <a:latin typeface="Calibri"/>
                <a:cs typeface="Calibri"/>
              </a:rPr>
              <a:t> </a:t>
            </a:r>
            <a:r>
              <a:rPr sz="2800" spc="-15" dirty="0">
                <a:latin typeface="Calibri"/>
                <a:cs typeface="Calibri"/>
              </a:rPr>
              <a:t>Herpetiformis</a:t>
            </a:r>
            <a:r>
              <a:rPr sz="2800" spc="35" dirty="0">
                <a:latin typeface="Calibri"/>
                <a:cs typeface="Calibri"/>
              </a:rPr>
              <a:t> </a:t>
            </a:r>
            <a:r>
              <a:rPr sz="2800" spc="-5" dirty="0">
                <a:latin typeface="Calibri"/>
                <a:cs typeface="Calibri"/>
              </a:rPr>
              <a:t>is</a:t>
            </a:r>
            <a:r>
              <a:rPr sz="2800" spc="5" dirty="0">
                <a:latin typeface="Calibri"/>
                <a:cs typeface="Calibri"/>
              </a:rPr>
              <a:t> </a:t>
            </a:r>
            <a:r>
              <a:rPr sz="2800" spc="-10" dirty="0">
                <a:latin typeface="Calibri"/>
                <a:cs typeface="Calibri"/>
              </a:rPr>
              <a:t>often</a:t>
            </a:r>
            <a:r>
              <a:rPr sz="2800" spc="5" dirty="0">
                <a:latin typeface="Calibri"/>
                <a:cs typeface="Calibri"/>
              </a:rPr>
              <a:t> </a:t>
            </a:r>
            <a:r>
              <a:rPr sz="2800" spc="-10" dirty="0">
                <a:latin typeface="Calibri"/>
                <a:cs typeface="Calibri"/>
              </a:rPr>
              <a:t>accompanied</a:t>
            </a:r>
            <a:r>
              <a:rPr sz="2800" spc="25" dirty="0">
                <a:latin typeface="Calibri"/>
                <a:cs typeface="Calibri"/>
              </a:rPr>
              <a:t> </a:t>
            </a:r>
            <a:r>
              <a:rPr sz="2800" spc="-15" dirty="0">
                <a:latin typeface="Calibri"/>
                <a:cs typeface="Calibri"/>
              </a:rPr>
              <a:t>by</a:t>
            </a:r>
            <a:r>
              <a:rPr sz="2800" spc="10" dirty="0">
                <a:latin typeface="Calibri"/>
                <a:cs typeface="Calibri"/>
              </a:rPr>
              <a:t> </a:t>
            </a:r>
            <a:r>
              <a:rPr sz="2800" spc="-15" dirty="0">
                <a:latin typeface="Calibri"/>
                <a:cs typeface="Calibri"/>
              </a:rPr>
              <a:t>constitutional </a:t>
            </a:r>
            <a:r>
              <a:rPr sz="2800" spc="-10" dirty="0">
                <a:latin typeface="Calibri"/>
                <a:cs typeface="Calibri"/>
              </a:rPr>
              <a:t> </a:t>
            </a:r>
            <a:r>
              <a:rPr sz="2800" spc="-20" dirty="0">
                <a:latin typeface="Calibri"/>
                <a:cs typeface="Calibri"/>
              </a:rPr>
              <a:t>symptoms</a:t>
            </a:r>
            <a:r>
              <a:rPr sz="2800" spc="35" dirty="0">
                <a:latin typeface="Calibri"/>
                <a:cs typeface="Calibri"/>
              </a:rPr>
              <a:t> </a:t>
            </a:r>
            <a:r>
              <a:rPr sz="2800" spc="-5" dirty="0">
                <a:latin typeface="Calibri"/>
                <a:cs typeface="Calibri"/>
              </a:rPr>
              <a:t>including</a:t>
            </a:r>
            <a:r>
              <a:rPr sz="2800" spc="60" dirty="0">
                <a:latin typeface="Calibri"/>
                <a:cs typeface="Calibri"/>
              </a:rPr>
              <a:t> </a:t>
            </a:r>
            <a:r>
              <a:rPr sz="2800" spc="-65" dirty="0">
                <a:solidFill>
                  <a:srgbClr val="FF0000"/>
                </a:solidFill>
                <a:latin typeface="Calibri"/>
                <a:cs typeface="Calibri"/>
              </a:rPr>
              <a:t>fever,</a:t>
            </a:r>
            <a:r>
              <a:rPr sz="2800" spc="-5" dirty="0">
                <a:solidFill>
                  <a:srgbClr val="FF0000"/>
                </a:solidFill>
                <a:latin typeface="Calibri"/>
                <a:cs typeface="Calibri"/>
              </a:rPr>
              <a:t> malaise,</a:t>
            </a:r>
            <a:r>
              <a:rPr sz="2800" spc="5" dirty="0">
                <a:solidFill>
                  <a:srgbClr val="FF0000"/>
                </a:solidFill>
                <a:latin typeface="Calibri"/>
                <a:cs typeface="Calibri"/>
              </a:rPr>
              <a:t> </a:t>
            </a:r>
            <a:r>
              <a:rPr sz="2800" spc="-10" dirty="0">
                <a:solidFill>
                  <a:srgbClr val="FF0000"/>
                </a:solidFill>
                <a:latin typeface="Calibri"/>
                <a:cs typeface="Calibri"/>
              </a:rPr>
              <a:t>nausea</a:t>
            </a:r>
            <a:r>
              <a:rPr sz="2800" spc="15" dirty="0">
                <a:solidFill>
                  <a:srgbClr val="FF0000"/>
                </a:solidFill>
                <a:latin typeface="Calibri"/>
                <a:cs typeface="Calibri"/>
              </a:rPr>
              <a:t> </a:t>
            </a:r>
            <a:r>
              <a:rPr sz="2800" spc="-5" dirty="0">
                <a:solidFill>
                  <a:srgbClr val="FF0000"/>
                </a:solidFill>
                <a:latin typeface="Calibri"/>
                <a:cs typeface="Calibri"/>
              </a:rPr>
              <a:t>and</a:t>
            </a:r>
            <a:r>
              <a:rPr sz="2800" spc="15" dirty="0">
                <a:solidFill>
                  <a:srgbClr val="FF0000"/>
                </a:solidFill>
                <a:latin typeface="Calibri"/>
                <a:cs typeface="Calibri"/>
              </a:rPr>
              <a:t> </a:t>
            </a:r>
            <a:r>
              <a:rPr sz="2800" spc="-5" dirty="0">
                <a:solidFill>
                  <a:srgbClr val="FF0000"/>
                </a:solidFill>
                <a:latin typeface="Calibri"/>
                <a:cs typeface="Calibri"/>
              </a:rPr>
              <a:t>diarrhea,</a:t>
            </a:r>
            <a:r>
              <a:rPr sz="2800" spc="20" dirty="0">
                <a:solidFill>
                  <a:srgbClr val="FF0000"/>
                </a:solidFill>
                <a:latin typeface="Calibri"/>
                <a:cs typeface="Calibri"/>
              </a:rPr>
              <a:t> </a:t>
            </a:r>
            <a:r>
              <a:rPr sz="2800" spc="-10" dirty="0">
                <a:solidFill>
                  <a:srgbClr val="FF0000"/>
                </a:solidFill>
                <a:latin typeface="Calibri"/>
                <a:cs typeface="Calibri"/>
              </a:rPr>
              <a:t>arthralgias, </a:t>
            </a:r>
            <a:r>
              <a:rPr sz="2800" spc="-615" dirty="0">
                <a:solidFill>
                  <a:srgbClr val="FF0000"/>
                </a:solidFill>
                <a:latin typeface="Calibri"/>
                <a:cs typeface="Calibri"/>
              </a:rPr>
              <a:t> </a:t>
            </a:r>
            <a:r>
              <a:rPr sz="2800" spc="-20" dirty="0">
                <a:solidFill>
                  <a:srgbClr val="FF0000"/>
                </a:solidFill>
                <a:latin typeface="Calibri"/>
                <a:cs typeface="Calibri"/>
              </a:rPr>
              <a:t>tachycardia,</a:t>
            </a:r>
            <a:r>
              <a:rPr sz="2800" spc="5" dirty="0">
                <a:solidFill>
                  <a:srgbClr val="FF0000"/>
                </a:solidFill>
                <a:latin typeface="Calibri"/>
                <a:cs typeface="Calibri"/>
              </a:rPr>
              <a:t> </a:t>
            </a:r>
            <a:r>
              <a:rPr sz="2800" spc="-10" dirty="0">
                <a:solidFill>
                  <a:srgbClr val="FF0000"/>
                </a:solidFill>
                <a:latin typeface="Calibri"/>
                <a:cs typeface="Calibri"/>
              </a:rPr>
              <a:t>delirium,</a:t>
            </a:r>
            <a:r>
              <a:rPr sz="2800" spc="25" dirty="0">
                <a:solidFill>
                  <a:srgbClr val="FF0000"/>
                </a:solidFill>
                <a:latin typeface="Calibri"/>
                <a:cs typeface="Calibri"/>
              </a:rPr>
              <a:t> </a:t>
            </a:r>
            <a:r>
              <a:rPr sz="2800" spc="-5" dirty="0">
                <a:solidFill>
                  <a:srgbClr val="FF0000"/>
                </a:solidFill>
                <a:latin typeface="Calibri"/>
                <a:cs typeface="Calibri"/>
              </a:rPr>
              <a:t>and</a:t>
            </a:r>
            <a:r>
              <a:rPr sz="2800" spc="5" dirty="0">
                <a:solidFill>
                  <a:srgbClr val="FF0000"/>
                </a:solidFill>
                <a:latin typeface="Calibri"/>
                <a:cs typeface="Calibri"/>
              </a:rPr>
              <a:t> </a:t>
            </a:r>
            <a:r>
              <a:rPr sz="2800" spc="-15" dirty="0">
                <a:solidFill>
                  <a:srgbClr val="FF0000"/>
                </a:solidFill>
                <a:latin typeface="Calibri"/>
                <a:cs typeface="Calibri"/>
              </a:rPr>
              <a:t>seizures.</a:t>
            </a:r>
            <a:endParaRPr sz="2800">
              <a:latin typeface="Calibri"/>
              <a:cs typeface="Calibri"/>
            </a:endParaRPr>
          </a:p>
          <a:p>
            <a:pPr marL="241300" marR="323215" indent="-229235">
              <a:lnSpc>
                <a:spcPts val="3020"/>
              </a:lnSpc>
              <a:spcBef>
                <a:spcPts val="1010"/>
              </a:spcBef>
              <a:buFont typeface="Arial MT"/>
              <a:buChar char="•"/>
              <a:tabLst>
                <a:tab pos="241935" algn="l"/>
              </a:tabLst>
            </a:pPr>
            <a:r>
              <a:rPr sz="2800" spc="-10" dirty="0">
                <a:solidFill>
                  <a:srgbClr val="FF0000"/>
                </a:solidFill>
                <a:latin typeface="Calibri"/>
                <a:cs typeface="Calibri"/>
              </a:rPr>
              <a:t>Maternal</a:t>
            </a:r>
            <a:r>
              <a:rPr sz="2800" spc="-15" dirty="0">
                <a:solidFill>
                  <a:srgbClr val="FF0000"/>
                </a:solidFill>
                <a:latin typeface="Calibri"/>
                <a:cs typeface="Calibri"/>
              </a:rPr>
              <a:t> </a:t>
            </a:r>
            <a:r>
              <a:rPr sz="2800" spc="-10" dirty="0">
                <a:solidFill>
                  <a:srgbClr val="FF0000"/>
                </a:solidFill>
                <a:latin typeface="Calibri"/>
                <a:cs typeface="Calibri"/>
              </a:rPr>
              <a:t>complications:</a:t>
            </a:r>
            <a:r>
              <a:rPr sz="2800" spc="40" dirty="0">
                <a:solidFill>
                  <a:srgbClr val="FF0000"/>
                </a:solidFill>
                <a:latin typeface="Calibri"/>
                <a:cs typeface="Calibri"/>
              </a:rPr>
              <a:t> </a:t>
            </a:r>
            <a:r>
              <a:rPr sz="2800" spc="-5" dirty="0">
                <a:solidFill>
                  <a:srgbClr val="FF0000"/>
                </a:solidFill>
                <a:latin typeface="Calibri"/>
                <a:cs typeface="Calibri"/>
              </a:rPr>
              <a:t>F</a:t>
            </a:r>
            <a:r>
              <a:rPr sz="2800" spc="-5" dirty="0">
                <a:latin typeface="Calibri"/>
                <a:cs typeface="Calibri"/>
              </a:rPr>
              <a:t>luid</a:t>
            </a:r>
            <a:r>
              <a:rPr sz="2800" spc="15" dirty="0">
                <a:latin typeface="Calibri"/>
                <a:cs typeface="Calibri"/>
              </a:rPr>
              <a:t> </a:t>
            </a:r>
            <a:r>
              <a:rPr sz="2800" spc="-5" dirty="0">
                <a:latin typeface="Calibri"/>
                <a:cs typeface="Calibri"/>
              </a:rPr>
              <a:t>and</a:t>
            </a:r>
            <a:r>
              <a:rPr sz="2800" spc="20" dirty="0">
                <a:latin typeface="Calibri"/>
                <a:cs typeface="Calibri"/>
              </a:rPr>
              <a:t> </a:t>
            </a:r>
            <a:r>
              <a:rPr sz="2800" spc="-15" dirty="0">
                <a:latin typeface="Calibri"/>
                <a:cs typeface="Calibri"/>
              </a:rPr>
              <a:t>electrolyte</a:t>
            </a:r>
            <a:r>
              <a:rPr sz="2800" dirty="0">
                <a:latin typeface="Calibri"/>
                <a:cs typeface="Calibri"/>
              </a:rPr>
              <a:t> </a:t>
            </a:r>
            <a:r>
              <a:rPr sz="2800" spc="-5" dirty="0">
                <a:latin typeface="Calibri"/>
                <a:cs typeface="Calibri"/>
              </a:rPr>
              <a:t>imbalance,</a:t>
            </a:r>
            <a:r>
              <a:rPr sz="2800" spc="20" dirty="0">
                <a:latin typeface="Calibri"/>
                <a:cs typeface="Calibri"/>
              </a:rPr>
              <a:t> </a:t>
            </a:r>
            <a:r>
              <a:rPr sz="2800" spc="-10" dirty="0">
                <a:latin typeface="Calibri"/>
                <a:cs typeface="Calibri"/>
              </a:rPr>
              <a:t>Maternal </a:t>
            </a:r>
            <a:r>
              <a:rPr sz="2800" spc="-620" dirty="0">
                <a:latin typeface="Calibri"/>
                <a:cs typeface="Calibri"/>
              </a:rPr>
              <a:t> </a:t>
            </a:r>
            <a:r>
              <a:rPr sz="2800" spc="-10" dirty="0">
                <a:latin typeface="Calibri"/>
                <a:cs typeface="Calibri"/>
              </a:rPr>
              <a:t>sepsis,Death</a:t>
            </a:r>
            <a:r>
              <a:rPr sz="2800" spc="40" dirty="0">
                <a:latin typeface="Calibri"/>
                <a:cs typeface="Calibri"/>
              </a:rPr>
              <a:t> </a:t>
            </a:r>
            <a:r>
              <a:rPr sz="2800" spc="-10" dirty="0">
                <a:latin typeface="Calibri"/>
                <a:cs typeface="Calibri"/>
              </a:rPr>
              <a:t>due</a:t>
            </a:r>
            <a:r>
              <a:rPr sz="2800" spc="-5" dirty="0">
                <a:latin typeface="Calibri"/>
                <a:cs typeface="Calibri"/>
              </a:rPr>
              <a:t> </a:t>
            </a:r>
            <a:r>
              <a:rPr sz="2800" spc="-15" dirty="0">
                <a:latin typeface="Calibri"/>
                <a:cs typeface="Calibri"/>
              </a:rPr>
              <a:t>to</a:t>
            </a:r>
            <a:r>
              <a:rPr sz="2800" spc="-5" dirty="0">
                <a:latin typeface="Calibri"/>
                <a:cs typeface="Calibri"/>
              </a:rPr>
              <a:t> </a:t>
            </a:r>
            <a:r>
              <a:rPr sz="2800" spc="-15" dirty="0">
                <a:latin typeface="Calibri"/>
                <a:cs typeface="Calibri"/>
              </a:rPr>
              <a:t>cardiac</a:t>
            </a:r>
            <a:r>
              <a:rPr sz="2800" spc="5" dirty="0">
                <a:latin typeface="Calibri"/>
                <a:cs typeface="Calibri"/>
              </a:rPr>
              <a:t> </a:t>
            </a:r>
            <a:r>
              <a:rPr sz="2800" spc="-5" dirty="0">
                <a:latin typeface="Calibri"/>
                <a:cs typeface="Calibri"/>
              </a:rPr>
              <a:t>or</a:t>
            </a:r>
            <a:r>
              <a:rPr sz="2800" spc="10" dirty="0">
                <a:latin typeface="Calibri"/>
                <a:cs typeface="Calibri"/>
              </a:rPr>
              <a:t> </a:t>
            </a:r>
            <a:r>
              <a:rPr sz="2800" spc="-10" dirty="0">
                <a:latin typeface="Calibri"/>
                <a:cs typeface="Calibri"/>
              </a:rPr>
              <a:t>renal</a:t>
            </a:r>
            <a:r>
              <a:rPr sz="2800" dirty="0">
                <a:latin typeface="Calibri"/>
                <a:cs typeface="Calibri"/>
              </a:rPr>
              <a:t> </a:t>
            </a:r>
            <a:r>
              <a:rPr sz="2800" spc="-25" dirty="0">
                <a:latin typeface="Calibri"/>
                <a:cs typeface="Calibri"/>
              </a:rPr>
              <a:t>failure</a:t>
            </a:r>
            <a:endParaRPr sz="2800">
              <a:latin typeface="Calibri"/>
              <a:cs typeface="Calibri"/>
            </a:endParaRPr>
          </a:p>
          <a:p>
            <a:pPr marL="241300" marR="5080" indent="-229235">
              <a:lnSpc>
                <a:spcPts val="3020"/>
              </a:lnSpc>
              <a:spcBef>
                <a:spcPts val="1015"/>
              </a:spcBef>
              <a:buFont typeface="Arial MT"/>
              <a:buChar char="•"/>
              <a:tabLst>
                <a:tab pos="241935" algn="l"/>
              </a:tabLst>
            </a:pPr>
            <a:r>
              <a:rPr sz="2800" spc="-20" dirty="0">
                <a:solidFill>
                  <a:srgbClr val="FF0000"/>
                </a:solidFill>
                <a:latin typeface="Calibri"/>
                <a:cs typeface="Calibri"/>
              </a:rPr>
              <a:t>Fetal</a:t>
            </a:r>
            <a:r>
              <a:rPr sz="2800" spc="-10" dirty="0">
                <a:solidFill>
                  <a:srgbClr val="FF0000"/>
                </a:solidFill>
                <a:latin typeface="Calibri"/>
                <a:cs typeface="Calibri"/>
              </a:rPr>
              <a:t> </a:t>
            </a:r>
            <a:r>
              <a:rPr sz="2800" spc="-15" dirty="0">
                <a:solidFill>
                  <a:srgbClr val="FF0000"/>
                </a:solidFill>
                <a:latin typeface="Calibri"/>
                <a:cs typeface="Calibri"/>
              </a:rPr>
              <a:t>prognosis:</a:t>
            </a:r>
            <a:r>
              <a:rPr sz="2800" spc="55" dirty="0">
                <a:solidFill>
                  <a:srgbClr val="FF0000"/>
                </a:solidFill>
                <a:latin typeface="Calibri"/>
                <a:cs typeface="Calibri"/>
              </a:rPr>
              <a:t> </a:t>
            </a:r>
            <a:r>
              <a:rPr sz="2800" spc="-15" dirty="0">
                <a:latin typeface="Calibri"/>
                <a:cs typeface="Calibri"/>
              </a:rPr>
              <a:t>Placental</a:t>
            </a:r>
            <a:r>
              <a:rPr sz="2800" spc="20" dirty="0">
                <a:latin typeface="Calibri"/>
                <a:cs typeface="Calibri"/>
              </a:rPr>
              <a:t> </a:t>
            </a:r>
            <a:r>
              <a:rPr sz="2800" spc="-10" dirty="0">
                <a:latin typeface="Calibri"/>
                <a:cs typeface="Calibri"/>
              </a:rPr>
              <a:t>insufficiency</a:t>
            </a:r>
            <a:r>
              <a:rPr sz="2800" spc="35" dirty="0">
                <a:latin typeface="Calibri"/>
                <a:cs typeface="Calibri"/>
              </a:rPr>
              <a:t> </a:t>
            </a:r>
            <a:r>
              <a:rPr sz="2800" spc="-5" dirty="0">
                <a:latin typeface="Calibri"/>
                <a:cs typeface="Calibri"/>
              </a:rPr>
              <a:t>with</a:t>
            </a:r>
            <a:r>
              <a:rPr sz="2800" spc="10" dirty="0">
                <a:latin typeface="Calibri"/>
                <a:cs typeface="Calibri"/>
              </a:rPr>
              <a:t> </a:t>
            </a:r>
            <a:r>
              <a:rPr sz="2800" spc="-20" dirty="0">
                <a:latin typeface="Calibri"/>
                <a:cs typeface="Calibri"/>
              </a:rPr>
              <a:t>severe</a:t>
            </a:r>
            <a:r>
              <a:rPr sz="2800" spc="10" dirty="0">
                <a:latin typeface="Calibri"/>
                <a:cs typeface="Calibri"/>
              </a:rPr>
              <a:t> </a:t>
            </a:r>
            <a:r>
              <a:rPr sz="2800" spc="-5" dirty="0">
                <a:latin typeface="Calibri"/>
                <a:cs typeface="Calibri"/>
              </a:rPr>
              <a:t>sequelae</a:t>
            </a:r>
            <a:r>
              <a:rPr sz="2800" spc="15" dirty="0">
                <a:latin typeface="Calibri"/>
                <a:cs typeface="Calibri"/>
              </a:rPr>
              <a:t> </a:t>
            </a:r>
            <a:r>
              <a:rPr sz="2800" spc="-10" dirty="0">
                <a:latin typeface="Calibri"/>
                <a:cs typeface="Calibri"/>
              </a:rPr>
              <a:t>such</a:t>
            </a:r>
            <a:r>
              <a:rPr sz="2800" spc="40" dirty="0">
                <a:latin typeface="Calibri"/>
                <a:cs typeface="Calibri"/>
              </a:rPr>
              <a:t> </a:t>
            </a:r>
            <a:r>
              <a:rPr sz="2800" spc="-5" dirty="0">
                <a:latin typeface="Calibri"/>
                <a:cs typeface="Calibri"/>
              </a:rPr>
              <a:t>as </a:t>
            </a:r>
            <a:r>
              <a:rPr sz="2800" dirty="0">
                <a:latin typeface="Calibri"/>
                <a:cs typeface="Calibri"/>
              </a:rPr>
              <a:t> </a:t>
            </a:r>
            <a:r>
              <a:rPr sz="2800" spc="-10" dirty="0">
                <a:latin typeface="Calibri"/>
                <a:cs typeface="Calibri"/>
              </a:rPr>
              <a:t>miscarriage,</a:t>
            </a:r>
            <a:r>
              <a:rPr sz="2800" dirty="0">
                <a:latin typeface="Calibri"/>
                <a:cs typeface="Calibri"/>
              </a:rPr>
              <a:t> </a:t>
            </a:r>
            <a:r>
              <a:rPr sz="2800" spc="-30" dirty="0">
                <a:latin typeface="Calibri"/>
                <a:cs typeface="Calibri"/>
              </a:rPr>
              <a:t>fetal</a:t>
            </a:r>
            <a:r>
              <a:rPr sz="2800" spc="-5" dirty="0">
                <a:latin typeface="Calibri"/>
                <a:cs typeface="Calibri"/>
              </a:rPr>
              <a:t> </a:t>
            </a:r>
            <a:r>
              <a:rPr sz="2800" spc="-15" dirty="0">
                <a:latin typeface="Calibri"/>
                <a:cs typeface="Calibri"/>
              </a:rPr>
              <a:t>growth</a:t>
            </a:r>
            <a:r>
              <a:rPr sz="2800" spc="5" dirty="0">
                <a:latin typeface="Calibri"/>
                <a:cs typeface="Calibri"/>
              </a:rPr>
              <a:t> </a:t>
            </a:r>
            <a:r>
              <a:rPr sz="2800" spc="-10" dirty="0">
                <a:latin typeface="Calibri"/>
                <a:cs typeface="Calibri"/>
              </a:rPr>
              <a:t>restriction,</a:t>
            </a:r>
            <a:r>
              <a:rPr sz="2800" spc="35" dirty="0">
                <a:latin typeface="Calibri"/>
                <a:cs typeface="Calibri"/>
              </a:rPr>
              <a:t> </a:t>
            </a:r>
            <a:r>
              <a:rPr sz="2800" spc="-5" dirty="0">
                <a:latin typeface="Calibri"/>
                <a:cs typeface="Calibri"/>
              </a:rPr>
              <a:t>or </a:t>
            </a:r>
            <a:r>
              <a:rPr sz="2800" spc="-10" dirty="0">
                <a:latin typeface="Calibri"/>
                <a:cs typeface="Calibri"/>
              </a:rPr>
              <a:t>stillbirth</a:t>
            </a:r>
            <a:r>
              <a:rPr sz="2800" spc="40" dirty="0">
                <a:latin typeface="Calibri"/>
                <a:cs typeface="Calibri"/>
              </a:rPr>
              <a:t> </a:t>
            </a:r>
            <a:r>
              <a:rPr sz="2800" spc="-20" dirty="0">
                <a:latin typeface="Calibri"/>
                <a:cs typeface="Calibri"/>
              </a:rPr>
              <a:t>may</a:t>
            </a:r>
            <a:r>
              <a:rPr sz="2800" dirty="0">
                <a:latin typeface="Calibri"/>
                <a:cs typeface="Calibri"/>
              </a:rPr>
              <a:t> </a:t>
            </a:r>
            <a:r>
              <a:rPr sz="2800" spc="-45" dirty="0">
                <a:latin typeface="Calibri"/>
                <a:cs typeface="Calibri"/>
              </a:rPr>
              <a:t>occur,</a:t>
            </a:r>
            <a:r>
              <a:rPr sz="2800" spc="10" dirty="0">
                <a:latin typeface="Calibri"/>
                <a:cs typeface="Calibri"/>
              </a:rPr>
              <a:t> </a:t>
            </a:r>
            <a:r>
              <a:rPr sz="2800" spc="-10" dirty="0">
                <a:latin typeface="Calibri"/>
                <a:cs typeface="Calibri"/>
              </a:rPr>
              <a:t>including</a:t>
            </a:r>
            <a:endParaRPr sz="2800">
              <a:latin typeface="Calibri"/>
              <a:cs typeface="Calibri"/>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66063" y="965073"/>
            <a:ext cx="10238105" cy="3905885"/>
          </a:xfrm>
          <a:prstGeom prst="rect">
            <a:avLst/>
          </a:prstGeom>
        </p:spPr>
        <p:txBody>
          <a:bodyPr vert="horz" wrap="square" lIns="0" tIns="12065" rIns="0" bIns="0" rtlCol="0">
            <a:spAutoFit/>
          </a:bodyPr>
          <a:lstStyle/>
          <a:p>
            <a:pPr marL="241300" indent="-228600">
              <a:lnSpc>
                <a:spcPts val="3190"/>
              </a:lnSpc>
              <a:spcBef>
                <a:spcPts val="95"/>
              </a:spcBef>
              <a:buFont typeface="Arial MT"/>
              <a:buChar char="•"/>
              <a:tabLst>
                <a:tab pos="241300" algn="l"/>
              </a:tabLst>
            </a:pPr>
            <a:r>
              <a:rPr sz="2800" b="1" spc="-10" dirty="0">
                <a:latin typeface="Calibri"/>
                <a:cs typeface="Calibri"/>
              </a:rPr>
              <a:t>Diagnosis</a:t>
            </a:r>
            <a:r>
              <a:rPr sz="2800" b="1" spc="-55" dirty="0">
                <a:latin typeface="Calibri"/>
                <a:cs typeface="Calibri"/>
              </a:rPr>
              <a:t> </a:t>
            </a:r>
            <a:r>
              <a:rPr sz="2800" b="1" spc="-5" dirty="0">
                <a:latin typeface="Calibri"/>
                <a:cs typeface="Calibri"/>
              </a:rPr>
              <a:t>:</a:t>
            </a:r>
            <a:endParaRPr sz="2800">
              <a:latin typeface="Calibri"/>
              <a:cs typeface="Calibri"/>
            </a:endParaRPr>
          </a:p>
          <a:p>
            <a:pPr marL="240665" marR="50800">
              <a:lnSpc>
                <a:spcPts val="3020"/>
              </a:lnSpc>
              <a:spcBef>
                <a:spcPts val="215"/>
              </a:spcBef>
            </a:pPr>
            <a:r>
              <a:rPr sz="2800" spc="-10" dirty="0">
                <a:latin typeface="Calibri"/>
                <a:cs typeface="Calibri"/>
              </a:rPr>
              <a:t>The</a:t>
            </a:r>
            <a:r>
              <a:rPr sz="2800" dirty="0">
                <a:latin typeface="Calibri"/>
                <a:cs typeface="Calibri"/>
              </a:rPr>
              <a:t> </a:t>
            </a:r>
            <a:r>
              <a:rPr sz="2800" spc="-10" dirty="0">
                <a:latin typeface="Calibri"/>
                <a:cs typeface="Calibri"/>
              </a:rPr>
              <a:t>diagnosis</a:t>
            </a:r>
            <a:r>
              <a:rPr sz="2800" spc="25" dirty="0">
                <a:latin typeface="Calibri"/>
                <a:cs typeface="Calibri"/>
              </a:rPr>
              <a:t> </a:t>
            </a:r>
            <a:r>
              <a:rPr sz="2800" spc="-10" dirty="0">
                <a:latin typeface="Calibri"/>
                <a:cs typeface="Calibri"/>
              </a:rPr>
              <a:t>can</a:t>
            </a:r>
            <a:r>
              <a:rPr sz="2800" spc="5" dirty="0">
                <a:latin typeface="Calibri"/>
                <a:cs typeface="Calibri"/>
              </a:rPr>
              <a:t> </a:t>
            </a:r>
            <a:r>
              <a:rPr sz="2800" spc="-5" dirty="0">
                <a:latin typeface="Calibri"/>
                <a:cs typeface="Calibri"/>
              </a:rPr>
              <a:t>be</a:t>
            </a:r>
            <a:r>
              <a:rPr sz="2800" spc="15" dirty="0">
                <a:latin typeface="Calibri"/>
                <a:cs typeface="Calibri"/>
              </a:rPr>
              <a:t> </a:t>
            </a:r>
            <a:r>
              <a:rPr sz="2800" spc="-5" dirty="0">
                <a:latin typeface="Calibri"/>
                <a:cs typeface="Calibri"/>
              </a:rPr>
              <a:t>made</a:t>
            </a:r>
            <a:r>
              <a:rPr sz="2800" dirty="0">
                <a:latin typeface="Calibri"/>
                <a:cs typeface="Calibri"/>
              </a:rPr>
              <a:t> </a:t>
            </a:r>
            <a:r>
              <a:rPr sz="2800" spc="-30" dirty="0">
                <a:latin typeface="Calibri"/>
                <a:cs typeface="Calibri"/>
              </a:rPr>
              <a:t>clinically,</a:t>
            </a:r>
            <a:r>
              <a:rPr sz="2800" spc="30" dirty="0">
                <a:latin typeface="Calibri"/>
                <a:cs typeface="Calibri"/>
              </a:rPr>
              <a:t> </a:t>
            </a:r>
            <a:r>
              <a:rPr sz="2800" spc="-10" dirty="0">
                <a:latin typeface="Calibri"/>
                <a:cs typeface="Calibri"/>
              </a:rPr>
              <a:t>based</a:t>
            </a:r>
            <a:r>
              <a:rPr sz="2800" spc="20" dirty="0">
                <a:latin typeface="Calibri"/>
                <a:cs typeface="Calibri"/>
              </a:rPr>
              <a:t> </a:t>
            </a:r>
            <a:r>
              <a:rPr sz="2800" spc="-10" dirty="0">
                <a:latin typeface="Calibri"/>
                <a:cs typeface="Calibri"/>
              </a:rPr>
              <a:t>upon</a:t>
            </a:r>
            <a:r>
              <a:rPr sz="2800" spc="35" dirty="0">
                <a:latin typeface="Calibri"/>
                <a:cs typeface="Calibri"/>
              </a:rPr>
              <a:t> </a:t>
            </a:r>
            <a:r>
              <a:rPr sz="2800" spc="-15" dirty="0">
                <a:latin typeface="Calibri"/>
                <a:cs typeface="Calibri"/>
              </a:rPr>
              <a:t>history</a:t>
            </a:r>
            <a:r>
              <a:rPr sz="2800" spc="25" dirty="0">
                <a:latin typeface="Calibri"/>
                <a:cs typeface="Calibri"/>
              </a:rPr>
              <a:t> </a:t>
            </a:r>
            <a:r>
              <a:rPr sz="2800" spc="-5" dirty="0">
                <a:latin typeface="Calibri"/>
                <a:cs typeface="Calibri"/>
              </a:rPr>
              <a:t>and</a:t>
            </a:r>
            <a:r>
              <a:rPr sz="2800" spc="25" dirty="0">
                <a:latin typeface="Calibri"/>
                <a:cs typeface="Calibri"/>
              </a:rPr>
              <a:t> </a:t>
            </a:r>
            <a:r>
              <a:rPr sz="2800" spc="-20" dirty="0">
                <a:latin typeface="Calibri"/>
                <a:cs typeface="Calibri"/>
              </a:rPr>
              <a:t>physical </a:t>
            </a:r>
            <a:r>
              <a:rPr sz="2800" spc="-615" dirty="0">
                <a:latin typeface="Calibri"/>
                <a:cs typeface="Calibri"/>
              </a:rPr>
              <a:t> </a:t>
            </a:r>
            <a:r>
              <a:rPr sz="2800" spc="-15" dirty="0">
                <a:latin typeface="Calibri"/>
                <a:cs typeface="Calibri"/>
              </a:rPr>
              <a:t>examination</a:t>
            </a:r>
            <a:endParaRPr sz="2800">
              <a:latin typeface="Calibri"/>
              <a:cs typeface="Calibri"/>
            </a:endParaRPr>
          </a:p>
          <a:p>
            <a:pPr marL="12700">
              <a:lnSpc>
                <a:spcPct val="100000"/>
              </a:lnSpc>
              <a:spcBef>
                <a:spcPts val="630"/>
              </a:spcBef>
            </a:pPr>
            <a:r>
              <a:rPr sz="2800" spc="-10" dirty="0">
                <a:latin typeface="Calibri"/>
                <a:cs typeface="Calibri"/>
              </a:rPr>
              <a:t>-</a:t>
            </a:r>
            <a:r>
              <a:rPr sz="2800" spc="-10" dirty="0">
                <a:solidFill>
                  <a:srgbClr val="FF0000"/>
                </a:solidFill>
                <a:latin typeface="Calibri"/>
                <a:cs typeface="Calibri"/>
              </a:rPr>
              <a:t>confirmation</a:t>
            </a:r>
            <a:r>
              <a:rPr sz="2800" spc="30" dirty="0">
                <a:solidFill>
                  <a:srgbClr val="FF0000"/>
                </a:solidFill>
                <a:latin typeface="Calibri"/>
                <a:cs typeface="Calibri"/>
              </a:rPr>
              <a:t> </a:t>
            </a:r>
            <a:r>
              <a:rPr sz="2800" spc="-15" dirty="0">
                <a:solidFill>
                  <a:srgbClr val="FF0000"/>
                </a:solidFill>
                <a:latin typeface="Calibri"/>
                <a:cs typeface="Calibri"/>
              </a:rPr>
              <a:t>by</a:t>
            </a:r>
            <a:r>
              <a:rPr sz="2800" dirty="0">
                <a:solidFill>
                  <a:srgbClr val="FF0000"/>
                </a:solidFill>
                <a:latin typeface="Calibri"/>
                <a:cs typeface="Calibri"/>
              </a:rPr>
              <a:t> </a:t>
            </a:r>
            <a:r>
              <a:rPr sz="2800" spc="-15" dirty="0">
                <a:solidFill>
                  <a:srgbClr val="FF0000"/>
                </a:solidFill>
                <a:latin typeface="Calibri"/>
                <a:cs typeface="Calibri"/>
              </a:rPr>
              <a:t>histologic</a:t>
            </a:r>
            <a:r>
              <a:rPr sz="2800" spc="15" dirty="0">
                <a:solidFill>
                  <a:srgbClr val="FF0000"/>
                </a:solidFill>
                <a:latin typeface="Calibri"/>
                <a:cs typeface="Calibri"/>
              </a:rPr>
              <a:t> </a:t>
            </a:r>
            <a:r>
              <a:rPr sz="2800" spc="-15" dirty="0">
                <a:solidFill>
                  <a:srgbClr val="FF0000"/>
                </a:solidFill>
                <a:latin typeface="Calibri"/>
                <a:cs typeface="Calibri"/>
              </a:rPr>
              <a:t>evaluation</a:t>
            </a:r>
            <a:r>
              <a:rPr sz="2800" spc="-5" dirty="0">
                <a:solidFill>
                  <a:srgbClr val="FF0000"/>
                </a:solidFill>
                <a:latin typeface="Calibri"/>
                <a:cs typeface="Calibri"/>
              </a:rPr>
              <a:t> of a</a:t>
            </a:r>
            <a:r>
              <a:rPr sz="2800" spc="5" dirty="0">
                <a:solidFill>
                  <a:srgbClr val="FF0000"/>
                </a:solidFill>
                <a:latin typeface="Calibri"/>
                <a:cs typeface="Calibri"/>
              </a:rPr>
              <a:t> </a:t>
            </a:r>
            <a:r>
              <a:rPr sz="2800" spc="-20" dirty="0">
                <a:solidFill>
                  <a:srgbClr val="FF0000"/>
                </a:solidFill>
                <a:latin typeface="Calibri"/>
                <a:cs typeface="Calibri"/>
              </a:rPr>
              <a:t>biopsy</a:t>
            </a:r>
            <a:r>
              <a:rPr sz="2800" spc="15" dirty="0">
                <a:solidFill>
                  <a:srgbClr val="FF0000"/>
                </a:solidFill>
                <a:latin typeface="Calibri"/>
                <a:cs typeface="Calibri"/>
              </a:rPr>
              <a:t> </a:t>
            </a:r>
            <a:r>
              <a:rPr sz="2800" spc="-5" dirty="0">
                <a:solidFill>
                  <a:srgbClr val="FF0000"/>
                </a:solidFill>
                <a:latin typeface="Calibri"/>
                <a:cs typeface="Calibri"/>
              </a:rPr>
              <a:t>specimen</a:t>
            </a:r>
            <a:endParaRPr sz="2800">
              <a:latin typeface="Calibri"/>
              <a:cs typeface="Calibri"/>
            </a:endParaRPr>
          </a:p>
          <a:p>
            <a:pPr marL="241300" indent="-228600">
              <a:lnSpc>
                <a:spcPct val="100000"/>
              </a:lnSpc>
              <a:spcBef>
                <a:spcPts val="665"/>
              </a:spcBef>
              <a:buFont typeface="Arial MT"/>
              <a:buChar char="•"/>
              <a:tabLst>
                <a:tab pos="241300" algn="l"/>
              </a:tabLst>
            </a:pPr>
            <a:r>
              <a:rPr sz="2800" b="1" spc="-15" dirty="0">
                <a:latin typeface="Calibri"/>
                <a:cs typeface="Calibri"/>
              </a:rPr>
              <a:t>Laboratory</a:t>
            </a:r>
            <a:r>
              <a:rPr sz="2800" b="1" dirty="0">
                <a:latin typeface="Calibri"/>
                <a:cs typeface="Calibri"/>
              </a:rPr>
              <a:t> </a:t>
            </a:r>
            <a:r>
              <a:rPr sz="2800" b="1" spc="-10" dirty="0">
                <a:latin typeface="Calibri"/>
                <a:cs typeface="Calibri"/>
              </a:rPr>
              <a:t>findings</a:t>
            </a:r>
            <a:r>
              <a:rPr sz="2800" b="1" spc="-5" dirty="0">
                <a:latin typeface="Calibri"/>
                <a:cs typeface="Calibri"/>
              </a:rPr>
              <a:t> :</a:t>
            </a:r>
            <a:endParaRPr sz="2800">
              <a:latin typeface="Calibri"/>
              <a:cs typeface="Calibri"/>
            </a:endParaRPr>
          </a:p>
          <a:p>
            <a:pPr marL="12700" marR="5080" indent="80645">
              <a:lnSpc>
                <a:spcPct val="90000"/>
              </a:lnSpc>
              <a:spcBef>
                <a:spcPts val="994"/>
              </a:spcBef>
            </a:pPr>
            <a:r>
              <a:rPr sz="2800" spc="-5" dirty="0">
                <a:latin typeface="Calibri"/>
                <a:cs typeface="Calibri"/>
              </a:rPr>
              <a:t>Blood</a:t>
            </a:r>
            <a:r>
              <a:rPr sz="2800" spc="10" dirty="0">
                <a:latin typeface="Calibri"/>
                <a:cs typeface="Calibri"/>
              </a:rPr>
              <a:t> </a:t>
            </a:r>
            <a:r>
              <a:rPr sz="2800" spc="-20" dirty="0">
                <a:latin typeface="Calibri"/>
                <a:cs typeface="Calibri"/>
              </a:rPr>
              <a:t>tests</a:t>
            </a:r>
            <a:r>
              <a:rPr sz="2800" spc="10" dirty="0">
                <a:latin typeface="Calibri"/>
                <a:cs typeface="Calibri"/>
              </a:rPr>
              <a:t> </a:t>
            </a:r>
            <a:r>
              <a:rPr sz="2800" spc="-5" dirty="0">
                <a:latin typeface="Calibri"/>
                <a:cs typeface="Calibri"/>
              </a:rPr>
              <a:t>—</a:t>
            </a:r>
            <a:r>
              <a:rPr sz="2800" spc="20" dirty="0">
                <a:latin typeface="Calibri"/>
                <a:cs typeface="Calibri"/>
              </a:rPr>
              <a:t> </a:t>
            </a:r>
            <a:r>
              <a:rPr sz="2800" spc="-10" dirty="0">
                <a:latin typeface="Calibri"/>
                <a:cs typeface="Calibri"/>
              </a:rPr>
              <a:t>increased</a:t>
            </a:r>
            <a:r>
              <a:rPr sz="2800" spc="25" dirty="0">
                <a:latin typeface="Calibri"/>
                <a:cs typeface="Calibri"/>
              </a:rPr>
              <a:t> </a:t>
            </a:r>
            <a:r>
              <a:rPr sz="2800" spc="-10" dirty="0">
                <a:latin typeface="Calibri"/>
                <a:cs typeface="Calibri"/>
              </a:rPr>
              <a:t>white</a:t>
            </a:r>
            <a:r>
              <a:rPr sz="2800" spc="5" dirty="0">
                <a:latin typeface="Calibri"/>
                <a:cs typeface="Calibri"/>
              </a:rPr>
              <a:t> </a:t>
            </a:r>
            <a:r>
              <a:rPr sz="2800" spc="-10" dirty="0">
                <a:latin typeface="Calibri"/>
                <a:cs typeface="Calibri"/>
              </a:rPr>
              <a:t>blood</a:t>
            </a:r>
            <a:r>
              <a:rPr sz="2800" spc="15" dirty="0">
                <a:latin typeface="Calibri"/>
                <a:cs typeface="Calibri"/>
              </a:rPr>
              <a:t> </a:t>
            </a:r>
            <a:r>
              <a:rPr sz="2800" spc="-5" dirty="0">
                <a:latin typeface="Calibri"/>
                <a:cs typeface="Calibri"/>
              </a:rPr>
              <a:t>cells,</a:t>
            </a:r>
            <a:r>
              <a:rPr sz="2800" spc="15" dirty="0">
                <a:latin typeface="Calibri"/>
                <a:cs typeface="Calibri"/>
              </a:rPr>
              <a:t> </a:t>
            </a:r>
            <a:r>
              <a:rPr sz="2800" spc="-20" dirty="0">
                <a:solidFill>
                  <a:srgbClr val="FF0000"/>
                </a:solidFill>
                <a:latin typeface="Calibri"/>
                <a:cs typeface="Calibri"/>
              </a:rPr>
              <a:t>elevated </a:t>
            </a:r>
            <a:r>
              <a:rPr sz="2800" spc="-10" dirty="0">
                <a:solidFill>
                  <a:srgbClr val="FF0000"/>
                </a:solidFill>
                <a:latin typeface="Calibri"/>
                <a:cs typeface="Calibri"/>
              </a:rPr>
              <a:t>ESR/CRP </a:t>
            </a:r>
            <a:r>
              <a:rPr sz="2800" spc="-5" dirty="0">
                <a:solidFill>
                  <a:srgbClr val="FF0000"/>
                </a:solidFill>
                <a:latin typeface="Calibri"/>
                <a:cs typeface="Calibri"/>
              </a:rPr>
              <a:t> </a:t>
            </a:r>
            <a:r>
              <a:rPr sz="2800" spc="-10" dirty="0">
                <a:solidFill>
                  <a:srgbClr val="FF0000"/>
                </a:solidFill>
                <a:latin typeface="Calibri"/>
                <a:cs typeface="Calibri"/>
              </a:rPr>
              <a:t>Hypocalcemia</a:t>
            </a:r>
            <a:r>
              <a:rPr sz="2800" spc="25" dirty="0">
                <a:solidFill>
                  <a:srgbClr val="FF0000"/>
                </a:solidFill>
                <a:latin typeface="Calibri"/>
                <a:cs typeface="Calibri"/>
              </a:rPr>
              <a:t> </a:t>
            </a:r>
            <a:r>
              <a:rPr sz="2800" spc="-20" dirty="0">
                <a:solidFill>
                  <a:srgbClr val="FF0000"/>
                </a:solidFill>
                <a:latin typeface="Calibri"/>
                <a:cs typeface="Calibri"/>
              </a:rPr>
              <a:t>may</a:t>
            </a:r>
            <a:r>
              <a:rPr sz="2800" spc="10" dirty="0">
                <a:solidFill>
                  <a:srgbClr val="FF0000"/>
                </a:solidFill>
                <a:latin typeface="Calibri"/>
                <a:cs typeface="Calibri"/>
              </a:rPr>
              <a:t> </a:t>
            </a:r>
            <a:r>
              <a:rPr sz="2800" spc="-10" dirty="0">
                <a:solidFill>
                  <a:srgbClr val="FF0000"/>
                </a:solidFill>
                <a:latin typeface="Calibri"/>
                <a:cs typeface="Calibri"/>
              </a:rPr>
              <a:t>be</a:t>
            </a:r>
            <a:r>
              <a:rPr sz="2800" spc="20" dirty="0">
                <a:solidFill>
                  <a:srgbClr val="FF0000"/>
                </a:solidFill>
                <a:latin typeface="Calibri"/>
                <a:cs typeface="Calibri"/>
              </a:rPr>
              <a:t> </a:t>
            </a:r>
            <a:r>
              <a:rPr sz="2800" spc="-15" dirty="0">
                <a:solidFill>
                  <a:srgbClr val="FF0000"/>
                </a:solidFill>
                <a:latin typeface="Calibri"/>
                <a:cs typeface="Calibri"/>
              </a:rPr>
              <a:t>present</a:t>
            </a:r>
            <a:r>
              <a:rPr sz="2800" spc="-15" dirty="0">
                <a:latin typeface="Calibri"/>
                <a:cs typeface="Calibri"/>
              </a:rPr>
              <a:t>,</a:t>
            </a:r>
            <a:r>
              <a:rPr sz="2800" spc="30" dirty="0">
                <a:latin typeface="Calibri"/>
                <a:cs typeface="Calibri"/>
              </a:rPr>
              <a:t> </a:t>
            </a:r>
            <a:r>
              <a:rPr sz="2800" spc="-10" dirty="0">
                <a:latin typeface="Calibri"/>
                <a:cs typeface="Calibri"/>
              </a:rPr>
              <a:t>possibly</a:t>
            </a:r>
            <a:r>
              <a:rPr sz="2800" spc="55" dirty="0">
                <a:latin typeface="Calibri"/>
                <a:cs typeface="Calibri"/>
              </a:rPr>
              <a:t> </a:t>
            </a:r>
            <a:r>
              <a:rPr sz="2800" spc="-20" dirty="0">
                <a:latin typeface="Calibri"/>
                <a:cs typeface="Calibri"/>
              </a:rPr>
              <a:t>related</a:t>
            </a:r>
            <a:r>
              <a:rPr sz="2800" spc="-5" dirty="0">
                <a:latin typeface="Calibri"/>
                <a:cs typeface="Calibri"/>
              </a:rPr>
              <a:t> </a:t>
            </a:r>
            <a:r>
              <a:rPr sz="2800" spc="-20" dirty="0">
                <a:latin typeface="Calibri"/>
                <a:cs typeface="Calibri"/>
              </a:rPr>
              <a:t>to</a:t>
            </a:r>
            <a:r>
              <a:rPr sz="2800" spc="5" dirty="0">
                <a:latin typeface="Calibri"/>
                <a:cs typeface="Calibri"/>
              </a:rPr>
              <a:t> </a:t>
            </a:r>
            <a:r>
              <a:rPr sz="2800" spc="-20" dirty="0">
                <a:latin typeface="Calibri"/>
                <a:cs typeface="Calibri"/>
              </a:rPr>
              <a:t>hypoparathyroidism, </a:t>
            </a:r>
            <a:r>
              <a:rPr sz="2800" spc="-615" dirty="0">
                <a:latin typeface="Calibri"/>
                <a:cs typeface="Calibri"/>
              </a:rPr>
              <a:t> </a:t>
            </a:r>
            <a:r>
              <a:rPr sz="2800" spc="-10" dirty="0">
                <a:latin typeface="Calibri"/>
                <a:cs typeface="Calibri"/>
              </a:rPr>
              <a:t>Albuminuria,</a:t>
            </a:r>
            <a:r>
              <a:rPr sz="2800" spc="55" dirty="0">
                <a:latin typeface="Calibri"/>
                <a:cs typeface="Calibri"/>
              </a:rPr>
              <a:t> </a:t>
            </a:r>
            <a:r>
              <a:rPr sz="2800" spc="-10" dirty="0">
                <a:solidFill>
                  <a:srgbClr val="FF0000"/>
                </a:solidFill>
                <a:latin typeface="Calibri"/>
                <a:cs typeface="Calibri"/>
              </a:rPr>
              <a:t>hypoalbuminemia</a:t>
            </a:r>
            <a:r>
              <a:rPr sz="2800" spc="-10" dirty="0">
                <a:latin typeface="Calibri"/>
                <a:cs typeface="Calibri"/>
              </a:rPr>
              <a:t>,</a:t>
            </a:r>
            <a:r>
              <a:rPr sz="2800" spc="55" dirty="0">
                <a:latin typeface="Calibri"/>
                <a:cs typeface="Calibri"/>
              </a:rPr>
              <a:t> </a:t>
            </a:r>
            <a:r>
              <a:rPr sz="2800" spc="-10" dirty="0">
                <a:latin typeface="Calibri"/>
                <a:cs typeface="Calibri"/>
              </a:rPr>
              <a:t>pyuria,</a:t>
            </a:r>
            <a:r>
              <a:rPr sz="2800" spc="20" dirty="0">
                <a:latin typeface="Calibri"/>
                <a:cs typeface="Calibri"/>
              </a:rPr>
              <a:t> </a:t>
            </a:r>
            <a:r>
              <a:rPr sz="2800" spc="-5" dirty="0">
                <a:latin typeface="Calibri"/>
                <a:cs typeface="Calibri"/>
              </a:rPr>
              <a:t>and</a:t>
            </a:r>
            <a:r>
              <a:rPr sz="2800" spc="10" dirty="0">
                <a:latin typeface="Calibri"/>
                <a:cs typeface="Calibri"/>
              </a:rPr>
              <a:t> </a:t>
            </a:r>
            <a:r>
              <a:rPr sz="2800" spc="-10" dirty="0">
                <a:latin typeface="Calibri"/>
                <a:cs typeface="Calibri"/>
              </a:rPr>
              <a:t>hematuria</a:t>
            </a:r>
            <a:r>
              <a:rPr sz="2800" spc="20" dirty="0">
                <a:latin typeface="Calibri"/>
                <a:cs typeface="Calibri"/>
              </a:rPr>
              <a:t> </a:t>
            </a:r>
            <a:r>
              <a:rPr sz="2800" spc="-5" dirty="0">
                <a:latin typeface="Calibri"/>
                <a:cs typeface="Calibri"/>
              </a:rPr>
              <a:t>occasionally </a:t>
            </a:r>
            <a:r>
              <a:rPr sz="2800" dirty="0">
                <a:latin typeface="Calibri"/>
                <a:cs typeface="Calibri"/>
              </a:rPr>
              <a:t> </a:t>
            </a:r>
            <a:r>
              <a:rPr sz="2800" spc="-50" dirty="0">
                <a:latin typeface="Calibri"/>
                <a:cs typeface="Calibri"/>
              </a:rPr>
              <a:t>occur.</a:t>
            </a:r>
            <a:endParaRPr sz="2800">
              <a:latin typeface="Calibri"/>
              <a:cs typeface="Calibri"/>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33119" y="756056"/>
            <a:ext cx="10306685" cy="4756785"/>
          </a:xfrm>
          <a:prstGeom prst="rect">
            <a:avLst/>
          </a:prstGeom>
        </p:spPr>
        <p:txBody>
          <a:bodyPr vert="horz" wrap="square" lIns="0" tIns="97790" rIns="0" bIns="0" rtlCol="0">
            <a:spAutoFit/>
          </a:bodyPr>
          <a:lstStyle/>
          <a:p>
            <a:pPr marL="241300" indent="-228600">
              <a:lnSpc>
                <a:spcPct val="100000"/>
              </a:lnSpc>
              <a:spcBef>
                <a:spcPts val="770"/>
              </a:spcBef>
              <a:buClr>
                <a:srgbClr val="FF0000"/>
              </a:buClr>
              <a:buFont typeface="Arial MT"/>
              <a:buChar char="•"/>
              <a:tabLst>
                <a:tab pos="241300" algn="l"/>
              </a:tabLst>
            </a:pPr>
            <a:r>
              <a:rPr sz="2800" b="1" spc="-30" dirty="0">
                <a:solidFill>
                  <a:srgbClr val="FF0000"/>
                </a:solidFill>
                <a:latin typeface="Calibri"/>
                <a:cs typeface="Calibri"/>
              </a:rPr>
              <a:t>Treatment</a:t>
            </a:r>
            <a:r>
              <a:rPr sz="2800" b="1" spc="-60" dirty="0">
                <a:solidFill>
                  <a:srgbClr val="FF0000"/>
                </a:solidFill>
                <a:latin typeface="Calibri"/>
                <a:cs typeface="Calibri"/>
              </a:rPr>
              <a:t> </a:t>
            </a:r>
            <a:r>
              <a:rPr sz="2800" b="1" spc="-5" dirty="0">
                <a:solidFill>
                  <a:srgbClr val="FF0000"/>
                </a:solidFill>
                <a:latin typeface="Calibri"/>
                <a:cs typeface="Calibri"/>
              </a:rPr>
              <a:t>:</a:t>
            </a:r>
            <a:endParaRPr sz="2800">
              <a:latin typeface="Calibri"/>
              <a:cs typeface="Calibri"/>
            </a:endParaRPr>
          </a:p>
          <a:p>
            <a:pPr marL="12700">
              <a:lnSpc>
                <a:spcPct val="100000"/>
              </a:lnSpc>
              <a:spcBef>
                <a:spcPts val="675"/>
              </a:spcBef>
            </a:pPr>
            <a:r>
              <a:rPr sz="2800" spc="-20" dirty="0">
                <a:latin typeface="Calibri"/>
                <a:cs typeface="Calibri"/>
              </a:rPr>
              <a:t>-Intravenous</a:t>
            </a:r>
            <a:r>
              <a:rPr sz="2800" spc="20" dirty="0">
                <a:latin typeface="Calibri"/>
                <a:cs typeface="Calibri"/>
              </a:rPr>
              <a:t> </a:t>
            </a:r>
            <a:r>
              <a:rPr sz="2800" spc="-10" dirty="0">
                <a:latin typeface="Calibri"/>
                <a:cs typeface="Calibri"/>
              </a:rPr>
              <a:t>fluids</a:t>
            </a:r>
            <a:r>
              <a:rPr sz="2800" spc="25" dirty="0">
                <a:latin typeface="Calibri"/>
                <a:cs typeface="Calibri"/>
              </a:rPr>
              <a:t> </a:t>
            </a:r>
            <a:r>
              <a:rPr sz="2800" spc="-5" dirty="0">
                <a:latin typeface="Calibri"/>
                <a:cs typeface="Calibri"/>
              </a:rPr>
              <a:t>and</a:t>
            </a:r>
            <a:r>
              <a:rPr sz="2800" spc="5" dirty="0">
                <a:latin typeface="Calibri"/>
                <a:cs typeface="Calibri"/>
              </a:rPr>
              <a:t> </a:t>
            </a:r>
            <a:r>
              <a:rPr sz="2800" spc="-10" dirty="0">
                <a:latin typeface="Calibri"/>
                <a:cs typeface="Calibri"/>
              </a:rPr>
              <a:t>electrolytes</a:t>
            </a:r>
            <a:endParaRPr sz="2800">
              <a:latin typeface="Calibri"/>
              <a:cs typeface="Calibri"/>
            </a:endParaRPr>
          </a:p>
          <a:p>
            <a:pPr marL="12700">
              <a:lnSpc>
                <a:spcPct val="100000"/>
              </a:lnSpc>
              <a:spcBef>
                <a:spcPts val="660"/>
              </a:spcBef>
            </a:pPr>
            <a:r>
              <a:rPr sz="2800" spc="-15" dirty="0">
                <a:latin typeface="Calibri"/>
                <a:cs typeface="Calibri"/>
              </a:rPr>
              <a:t>-Adequate</a:t>
            </a:r>
            <a:r>
              <a:rPr sz="2800" spc="10" dirty="0">
                <a:latin typeface="Calibri"/>
                <a:cs typeface="Calibri"/>
              </a:rPr>
              <a:t> </a:t>
            </a:r>
            <a:r>
              <a:rPr sz="2800" spc="-10" dirty="0">
                <a:latin typeface="Calibri"/>
                <a:cs typeface="Calibri"/>
              </a:rPr>
              <a:t>analgesia</a:t>
            </a:r>
            <a:endParaRPr sz="2800">
              <a:latin typeface="Calibri"/>
              <a:cs typeface="Calibri"/>
            </a:endParaRPr>
          </a:p>
          <a:p>
            <a:pPr marL="241300" indent="-228600">
              <a:lnSpc>
                <a:spcPct val="100000"/>
              </a:lnSpc>
              <a:spcBef>
                <a:spcPts val="660"/>
              </a:spcBef>
              <a:buFont typeface="Arial MT"/>
              <a:buChar char="•"/>
              <a:tabLst>
                <a:tab pos="241300" algn="l"/>
              </a:tabLst>
            </a:pPr>
            <a:r>
              <a:rPr sz="2800" spc="-15" dirty="0">
                <a:latin typeface="Calibri"/>
                <a:cs typeface="Calibri"/>
              </a:rPr>
              <a:t>Careful</a:t>
            </a:r>
            <a:r>
              <a:rPr sz="2800" spc="-20" dirty="0">
                <a:latin typeface="Calibri"/>
                <a:cs typeface="Calibri"/>
              </a:rPr>
              <a:t> </a:t>
            </a:r>
            <a:r>
              <a:rPr sz="2800" spc="-10" dirty="0">
                <a:latin typeface="Calibri"/>
                <a:cs typeface="Calibri"/>
              </a:rPr>
              <a:t>monitoring</a:t>
            </a:r>
            <a:r>
              <a:rPr sz="2800" spc="20" dirty="0">
                <a:latin typeface="Calibri"/>
                <a:cs typeface="Calibri"/>
              </a:rPr>
              <a:t> </a:t>
            </a:r>
            <a:r>
              <a:rPr sz="2800" spc="-5" dirty="0">
                <a:latin typeface="Calibri"/>
                <a:cs typeface="Calibri"/>
              </a:rPr>
              <a:t>of mother</a:t>
            </a:r>
            <a:r>
              <a:rPr sz="2800" spc="5" dirty="0">
                <a:latin typeface="Calibri"/>
                <a:cs typeface="Calibri"/>
              </a:rPr>
              <a:t> </a:t>
            </a:r>
            <a:r>
              <a:rPr sz="2800" spc="-5" dirty="0">
                <a:latin typeface="Calibri"/>
                <a:cs typeface="Calibri"/>
              </a:rPr>
              <a:t>and</a:t>
            </a:r>
            <a:r>
              <a:rPr sz="2800" spc="15" dirty="0">
                <a:latin typeface="Calibri"/>
                <a:cs typeface="Calibri"/>
              </a:rPr>
              <a:t> </a:t>
            </a:r>
            <a:r>
              <a:rPr sz="2800" spc="-20" dirty="0">
                <a:latin typeface="Calibri"/>
                <a:cs typeface="Calibri"/>
              </a:rPr>
              <a:t>fetus</a:t>
            </a:r>
            <a:r>
              <a:rPr sz="2800" spc="5" dirty="0">
                <a:latin typeface="Calibri"/>
                <a:cs typeface="Calibri"/>
              </a:rPr>
              <a:t> </a:t>
            </a:r>
            <a:r>
              <a:rPr sz="2800" spc="-5" dirty="0">
                <a:latin typeface="Calibri"/>
                <a:cs typeface="Calibri"/>
              </a:rPr>
              <a:t>is essential</a:t>
            </a:r>
            <a:endParaRPr sz="2800">
              <a:latin typeface="Calibri"/>
              <a:cs typeface="Calibri"/>
            </a:endParaRPr>
          </a:p>
          <a:p>
            <a:pPr marL="12700" marR="979805">
              <a:lnSpc>
                <a:spcPts val="3020"/>
              </a:lnSpc>
              <a:spcBef>
                <a:spcPts val="1055"/>
              </a:spcBef>
            </a:pPr>
            <a:r>
              <a:rPr sz="2800" spc="-20" dirty="0">
                <a:latin typeface="Calibri"/>
                <a:cs typeface="Calibri"/>
              </a:rPr>
              <a:t>-Fetal</a:t>
            </a:r>
            <a:r>
              <a:rPr sz="2800" dirty="0">
                <a:latin typeface="Calibri"/>
                <a:cs typeface="Calibri"/>
              </a:rPr>
              <a:t> </a:t>
            </a:r>
            <a:r>
              <a:rPr sz="2800" spc="-10" dirty="0">
                <a:latin typeface="Calibri"/>
                <a:cs typeface="Calibri"/>
              </a:rPr>
              <a:t>monitoring</a:t>
            </a:r>
            <a:r>
              <a:rPr sz="2800" spc="30" dirty="0">
                <a:latin typeface="Calibri"/>
                <a:cs typeface="Calibri"/>
              </a:rPr>
              <a:t> </a:t>
            </a:r>
            <a:r>
              <a:rPr sz="2800" spc="-5" dirty="0">
                <a:latin typeface="Calibri"/>
                <a:cs typeface="Calibri"/>
              </a:rPr>
              <a:t>with</a:t>
            </a:r>
            <a:r>
              <a:rPr sz="2800" spc="10" dirty="0">
                <a:latin typeface="Calibri"/>
                <a:cs typeface="Calibri"/>
              </a:rPr>
              <a:t> </a:t>
            </a:r>
            <a:r>
              <a:rPr sz="2800" spc="-15" dirty="0">
                <a:latin typeface="Calibri"/>
                <a:cs typeface="Calibri"/>
              </a:rPr>
              <a:t>nonstress</a:t>
            </a:r>
            <a:r>
              <a:rPr sz="2800" spc="55" dirty="0">
                <a:latin typeface="Calibri"/>
                <a:cs typeface="Calibri"/>
              </a:rPr>
              <a:t> </a:t>
            </a:r>
            <a:r>
              <a:rPr sz="2800" spc="-20" dirty="0">
                <a:latin typeface="Calibri"/>
                <a:cs typeface="Calibri"/>
              </a:rPr>
              <a:t>tests</a:t>
            </a:r>
            <a:r>
              <a:rPr sz="2800" spc="15" dirty="0">
                <a:latin typeface="Calibri"/>
                <a:cs typeface="Calibri"/>
              </a:rPr>
              <a:t> </a:t>
            </a:r>
            <a:r>
              <a:rPr sz="2800" spc="-5" dirty="0">
                <a:latin typeface="Calibri"/>
                <a:cs typeface="Calibri"/>
              </a:rPr>
              <a:t>or</a:t>
            </a:r>
            <a:r>
              <a:rPr sz="2800" spc="10" dirty="0">
                <a:latin typeface="Calibri"/>
                <a:cs typeface="Calibri"/>
              </a:rPr>
              <a:t> </a:t>
            </a:r>
            <a:r>
              <a:rPr sz="2800" spc="-20" dirty="0">
                <a:latin typeface="Calibri"/>
                <a:cs typeface="Calibri"/>
              </a:rPr>
              <a:t>biophysical</a:t>
            </a:r>
            <a:r>
              <a:rPr sz="2800" spc="35" dirty="0">
                <a:latin typeface="Calibri"/>
                <a:cs typeface="Calibri"/>
              </a:rPr>
              <a:t> </a:t>
            </a:r>
            <a:r>
              <a:rPr sz="2800" spc="-15" dirty="0">
                <a:latin typeface="Calibri"/>
                <a:cs typeface="Calibri"/>
              </a:rPr>
              <a:t>profiles</a:t>
            </a:r>
            <a:r>
              <a:rPr sz="2800" spc="30" dirty="0">
                <a:latin typeface="Calibri"/>
                <a:cs typeface="Calibri"/>
              </a:rPr>
              <a:t> </a:t>
            </a:r>
            <a:r>
              <a:rPr sz="2800" spc="-5" dirty="0">
                <a:latin typeface="Calibri"/>
                <a:cs typeface="Calibri"/>
              </a:rPr>
              <a:t>and </a:t>
            </a:r>
            <a:r>
              <a:rPr sz="2800" spc="-620" dirty="0">
                <a:latin typeface="Calibri"/>
                <a:cs typeface="Calibri"/>
              </a:rPr>
              <a:t> </a:t>
            </a:r>
            <a:r>
              <a:rPr sz="2800" spc="-15" dirty="0">
                <a:latin typeface="Calibri"/>
                <a:cs typeface="Calibri"/>
              </a:rPr>
              <a:t>ultrasound</a:t>
            </a:r>
            <a:r>
              <a:rPr sz="2800" spc="45" dirty="0">
                <a:latin typeface="Calibri"/>
                <a:cs typeface="Calibri"/>
              </a:rPr>
              <a:t> </a:t>
            </a:r>
            <a:r>
              <a:rPr sz="2800" spc="-10" dirty="0">
                <a:latin typeface="Calibri"/>
                <a:cs typeface="Calibri"/>
              </a:rPr>
              <a:t>assessment</a:t>
            </a:r>
            <a:r>
              <a:rPr sz="2800" spc="20" dirty="0">
                <a:latin typeface="Calibri"/>
                <a:cs typeface="Calibri"/>
              </a:rPr>
              <a:t> </a:t>
            </a:r>
            <a:r>
              <a:rPr sz="2800" spc="-5" dirty="0">
                <a:latin typeface="Calibri"/>
                <a:cs typeface="Calibri"/>
              </a:rPr>
              <a:t>of</a:t>
            </a:r>
            <a:r>
              <a:rPr sz="2800" dirty="0">
                <a:latin typeface="Calibri"/>
                <a:cs typeface="Calibri"/>
              </a:rPr>
              <a:t> </a:t>
            </a:r>
            <a:r>
              <a:rPr sz="2800" spc="-30" dirty="0">
                <a:latin typeface="Calibri"/>
                <a:cs typeface="Calibri"/>
              </a:rPr>
              <a:t>fetal</a:t>
            </a:r>
            <a:r>
              <a:rPr sz="2800" spc="-5" dirty="0">
                <a:latin typeface="Calibri"/>
                <a:cs typeface="Calibri"/>
              </a:rPr>
              <a:t> </a:t>
            </a:r>
            <a:r>
              <a:rPr sz="2800" spc="-15" dirty="0">
                <a:latin typeface="Calibri"/>
                <a:cs typeface="Calibri"/>
              </a:rPr>
              <a:t>growth</a:t>
            </a:r>
            <a:r>
              <a:rPr sz="2800" spc="10" dirty="0">
                <a:latin typeface="Calibri"/>
                <a:cs typeface="Calibri"/>
              </a:rPr>
              <a:t> </a:t>
            </a:r>
            <a:r>
              <a:rPr sz="2800" spc="-15" dirty="0">
                <a:latin typeface="Calibri"/>
                <a:cs typeface="Calibri"/>
              </a:rPr>
              <a:t>are</a:t>
            </a:r>
            <a:r>
              <a:rPr sz="2800" spc="-10" dirty="0">
                <a:latin typeface="Calibri"/>
                <a:cs typeface="Calibri"/>
              </a:rPr>
              <a:t> </a:t>
            </a:r>
            <a:r>
              <a:rPr sz="2800" spc="-15" dirty="0">
                <a:latin typeface="Calibri"/>
                <a:cs typeface="Calibri"/>
              </a:rPr>
              <a:t>indicated</a:t>
            </a:r>
            <a:endParaRPr sz="2800">
              <a:latin typeface="Calibri"/>
              <a:cs typeface="Calibri"/>
            </a:endParaRPr>
          </a:p>
          <a:p>
            <a:pPr marL="12700" marR="5080">
              <a:lnSpc>
                <a:spcPts val="3020"/>
              </a:lnSpc>
              <a:spcBef>
                <a:spcPts val="1005"/>
              </a:spcBef>
            </a:pPr>
            <a:r>
              <a:rPr sz="2800" spc="-10" dirty="0">
                <a:latin typeface="Calibri"/>
                <a:cs typeface="Calibri"/>
              </a:rPr>
              <a:t>-These</a:t>
            </a:r>
            <a:r>
              <a:rPr sz="2800" spc="15" dirty="0">
                <a:latin typeface="Calibri"/>
                <a:cs typeface="Calibri"/>
              </a:rPr>
              <a:t> </a:t>
            </a:r>
            <a:r>
              <a:rPr sz="2800" spc="-15" dirty="0">
                <a:latin typeface="Calibri"/>
                <a:cs typeface="Calibri"/>
              </a:rPr>
              <a:t>patients</a:t>
            </a:r>
            <a:r>
              <a:rPr sz="2800" spc="25" dirty="0">
                <a:latin typeface="Calibri"/>
                <a:cs typeface="Calibri"/>
              </a:rPr>
              <a:t> </a:t>
            </a:r>
            <a:r>
              <a:rPr sz="2800" spc="-10" dirty="0">
                <a:latin typeface="Calibri"/>
                <a:cs typeface="Calibri"/>
              </a:rPr>
              <a:t>sometimes</a:t>
            </a:r>
            <a:r>
              <a:rPr sz="2800" spc="55" dirty="0">
                <a:latin typeface="Calibri"/>
                <a:cs typeface="Calibri"/>
              </a:rPr>
              <a:t> </a:t>
            </a:r>
            <a:r>
              <a:rPr sz="2800" spc="-20" dirty="0">
                <a:solidFill>
                  <a:srgbClr val="FF0000"/>
                </a:solidFill>
                <a:latin typeface="Calibri"/>
                <a:cs typeface="Calibri"/>
              </a:rPr>
              <a:t>require</a:t>
            </a:r>
            <a:r>
              <a:rPr sz="2800" spc="20" dirty="0">
                <a:solidFill>
                  <a:srgbClr val="FF0000"/>
                </a:solidFill>
                <a:latin typeface="Calibri"/>
                <a:cs typeface="Calibri"/>
              </a:rPr>
              <a:t> </a:t>
            </a:r>
            <a:r>
              <a:rPr sz="2800" spc="-5" dirty="0">
                <a:solidFill>
                  <a:srgbClr val="FF0000"/>
                </a:solidFill>
                <a:latin typeface="Calibri"/>
                <a:cs typeface="Calibri"/>
              </a:rPr>
              <a:t>early</a:t>
            </a:r>
            <a:r>
              <a:rPr sz="2800" spc="-10" dirty="0">
                <a:solidFill>
                  <a:srgbClr val="FF0000"/>
                </a:solidFill>
                <a:latin typeface="Calibri"/>
                <a:cs typeface="Calibri"/>
              </a:rPr>
              <a:t> delivery</a:t>
            </a:r>
            <a:r>
              <a:rPr sz="2800" spc="25" dirty="0">
                <a:solidFill>
                  <a:srgbClr val="FF0000"/>
                </a:solidFill>
                <a:latin typeface="Calibri"/>
                <a:cs typeface="Calibri"/>
              </a:rPr>
              <a:t> </a:t>
            </a:r>
            <a:r>
              <a:rPr sz="2800" spc="-25" dirty="0">
                <a:solidFill>
                  <a:srgbClr val="FF0000"/>
                </a:solidFill>
                <a:latin typeface="Calibri"/>
                <a:cs typeface="Calibri"/>
              </a:rPr>
              <a:t>for</a:t>
            </a:r>
            <a:r>
              <a:rPr sz="2800" dirty="0">
                <a:solidFill>
                  <a:srgbClr val="FF0000"/>
                </a:solidFill>
                <a:latin typeface="Calibri"/>
                <a:cs typeface="Calibri"/>
              </a:rPr>
              <a:t> </a:t>
            </a:r>
            <a:r>
              <a:rPr sz="2800" spc="-15" dirty="0">
                <a:solidFill>
                  <a:srgbClr val="FF0000"/>
                </a:solidFill>
                <a:latin typeface="Calibri"/>
                <a:cs typeface="Calibri"/>
              </a:rPr>
              <a:t>relief</a:t>
            </a:r>
            <a:r>
              <a:rPr sz="2800" dirty="0">
                <a:solidFill>
                  <a:srgbClr val="FF0000"/>
                </a:solidFill>
                <a:latin typeface="Calibri"/>
                <a:cs typeface="Calibri"/>
              </a:rPr>
              <a:t> </a:t>
            </a:r>
            <a:r>
              <a:rPr sz="2800" spc="-5" dirty="0">
                <a:solidFill>
                  <a:srgbClr val="FF0000"/>
                </a:solidFill>
                <a:latin typeface="Calibri"/>
                <a:cs typeface="Calibri"/>
              </a:rPr>
              <a:t>of</a:t>
            </a:r>
            <a:r>
              <a:rPr sz="2800" spc="10" dirty="0">
                <a:solidFill>
                  <a:srgbClr val="FF0000"/>
                </a:solidFill>
                <a:latin typeface="Calibri"/>
                <a:cs typeface="Calibri"/>
              </a:rPr>
              <a:t> </a:t>
            </a:r>
            <a:r>
              <a:rPr sz="2800" spc="-20" dirty="0">
                <a:solidFill>
                  <a:srgbClr val="FF0000"/>
                </a:solidFill>
                <a:latin typeface="Calibri"/>
                <a:cs typeface="Calibri"/>
              </a:rPr>
              <a:t>symptoms </a:t>
            </a:r>
            <a:r>
              <a:rPr sz="2800" spc="-620" dirty="0">
                <a:solidFill>
                  <a:srgbClr val="FF0000"/>
                </a:solidFill>
                <a:latin typeface="Calibri"/>
                <a:cs typeface="Calibri"/>
              </a:rPr>
              <a:t> </a:t>
            </a:r>
            <a:r>
              <a:rPr sz="2800" spc="-5" dirty="0">
                <a:solidFill>
                  <a:srgbClr val="FF0000"/>
                </a:solidFill>
                <a:latin typeface="Calibri"/>
                <a:cs typeface="Calibri"/>
              </a:rPr>
              <a:t>and</a:t>
            </a:r>
            <a:r>
              <a:rPr sz="2800" spc="5" dirty="0">
                <a:solidFill>
                  <a:srgbClr val="FF0000"/>
                </a:solidFill>
                <a:latin typeface="Calibri"/>
                <a:cs typeface="Calibri"/>
              </a:rPr>
              <a:t> </a:t>
            </a:r>
            <a:r>
              <a:rPr sz="2800" spc="-25" dirty="0">
                <a:solidFill>
                  <a:srgbClr val="FF0000"/>
                </a:solidFill>
                <a:latin typeface="Calibri"/>
                <a:cs typeface="Calibri"/>
              </a:rPr>
              <a:t>for</a:t>
            </a:r>
            <a:r>
              <a:rPr sz="2800" spc="5" dirty="0">
                <a:solidFill>
                  <a:srgbClr val="FF0000"/>
                </a:solidFill>
                <a:latin typeface="Calibri"/>
                <a:cs typeface="Calibri"/>
              </a:rPr>
              <a:t> </a:t>
            </a:r>
            <a:r>
              <a:rPr sz="2800" spc="-30" dirty="0">
                <a:solidFill>
                  <a:srgbClr val="FF0000"/>
                </a:solidFill>
                <a:latin typeface="Calibri"/>
                <a:cs typeface="Calibri"/>
              </a:rPr>
              <a:t>fetal</a:t>
            </a:r>
            <a:r>
              <a:rPr sz="2800" spc="-15" dirty="0">
                <a:solidFill>
                  <a:srgbClr val="FF0000"/>
                </a:solidFill>
                <a:latin typeface="Calibri"/>
                <a:cs typeface="Calibri"/>
              </a:rPr>
              <a:t> </a:t>
            </a:r>
            <a:r>
              <a:rPr sz="2800" spc="-20" dirty="0">
                <a:solidFill>
                  <a:srgbClr val="FF0000"/>
                </a:solidFill>
                <a:latin typeface="Calibri"/>
                <a:cs typeface="Calibri"/>
              </a:rPr>
              <a:t>safety</a:t>
            </a:r>
            <a:r>
              <a:rPr sz="2800" spc="-5" dirty="0">
                <a:solidFill>
                  <a:srgbClr val="FF0000"/>
                </a:solidFill>
                <a:latin typeface="Calibri"/>
                <a:cs typeface="Calibri"/>
              </a:rPr>
              <a:t> .</a:t>
            </a:r>
            <a:endParaRPr sz="2800">
              <a:latin typeface="Calibri"/>
              <a:cs typeface="Calibri"/>
            </a:endParaRPr>
          </a:p>
          <a:p>
            <a:pPr marL="12700" marR="1787525">
              <a:lnSpc>
                <a:spcPts val="3030"/>
              </a:lnSpc>
              <a:spcBef>
                <a:spcPts val="1000"/>
              </a:spcBef>
            </a:pPr>
            <a:r>
              <a:rPr sz="2800" spc="-5" dirty="0">
                <a:latin typeface="Calibri"/>
                <a:cs typeface="Calibri"/>
              </a:rPr>
              <a:t>-Initial</a:t>
            </a:r>
            <a:r>
              <a:rPr sz="2800" spc="5" dirty="0">
                <a:latin typeface="Calibri"/>
                <a:cs typeface="Calibri"/>
              </a:rPr>
              <a:t> </a:t>
            </a:r>
            <a:r>
              <a:rPr sz="2800" spc="-15" dirty="0">
                <a:latin typeface="Calibri"/>
                <a:cs typeface="Calibri"/>
              </a:rPr>
              <a:t>therapy:</a:t>
            </a:r>
            <a:r>
              <a:rPr sz="2800" spc="20" dirty="0">
                <a:latin typeface="Calibri"/>
                <a:cs typeface="Calibri"/>
              </a:rPr>
              <a:t> </a:t>
            </a:r>
            <a:r>
              <a:rPr sz="2800" spc="-10" dirty="0">
                <a:solidFill>
                  <a:srgbClr val="FF0000"/>
                </a:solidFill>
                <a:latin typeface="Calibri"/>
                <a:cs typeface="Calibri"/>
              </a:rPr>
              <a:t>High-dose</a:t>
            </a:r>
            <a:r>
              <a:rPr sz="2800" spc="35" dirty="0">
                <a:solidFill>
                  <a:srgbClr val="FF0000"/>
                </a:solidFill>
                <a:latin typeface="Calibri"/>
                <a:cs typeface="Calibri"/>
              </a:rPr>
              <a:t> </a:t>
            </a:r>
            <a:r>
              <a:rPr sz="2800" spc="-25" dirty="0">
                <a:solidFill>
                  <a:srgbClr val="FF0000"/>
                </a:solidFill>
                <a:latin typeface="Calibri"/>
                <a:cs typeface="Calibri"/>
              </a:rPr>
              <a:t>systemic</a:t>
            </a:r>
            <a:r>
              <a:rPr sz="2800" spc="15" dirty="0">
                <a:solidFill>
                  <a:srgbClr val="FF0000"/>
                </a:solidFill>
                <a:latin typeface="Calibri"/>
                <a:cs typeface="Calibri"/>
              </a:rPr>
              <a:t> </a:t>
            </a:r>
            <a:r>
              <a:rPr sz="2800" spc="-15" dirty="0">
                <a:solidFill>
                  <a:srgbClr val="FF0000"/>
                </a:solidFill>
                <a:latin typeface="Calibri"/>
                <a:cs typeface="Calibri"/>
              </a:rPr>
              <a:t>corticosteroids,</a:t>
            </a:r>
            <a:r>
              <a:rPr sz="2800" spc="40" dirty="0">
                <a:solidFill>
                  <a:srgbClr val="FF0000"/>
                </a:solidFill>
                <a:latin typeface="Calibri"/>
                <a:cs typeface="Calibri"/>
              </a:rPr>
              <a:t> </a:t>
            </a:r>
            <a:r>
              <a:rPr sz="2800" spc="-5" dirty="0">
                <a:solidFill>
                  <a:srgbClr val="FF0000"/>
                </a:solidFill>
                <a:latin typeface="Calibri"/>
                <a:cs typeface="Calibri"/>
              </a:rPr>
              <a:t>such</a:t>
            </a:r>
            <a:r>
              <a:rPr sz="2800" spc="15" dirty="0">
                <a:solidFill>
                  <a:srgbClr val="FF0000"/>
                </a:solidFill>
                <a:latin typeface="Calibri"/>
                <a:cs typeface="Calibri"/>
              </a:rPr>
              <a:t> </a:t>
            </a:r>
            <a:r>
              <a:rPr sz="2800" spc="-5" dirty="0">
                <a:solidFill>
                  <a:srgbClr val="FF0000"/>
                </a:solidFill>
                <a:latin typeface="Calibri"/>
                <a:cs typeface="Calibri"/>
              </a:rPr>
              <a:t>as </a:t>
            </a:r>
            <a:r>
              <a:rPr sz="2800" spc="-615" dirty="0">
                <a:solidFill>
                  <a:srgbClr val="FF0000"/>
                </a:solidFill>
                <a:latin typeface="Calibri"/>
                <a:cs typeface="Calibri"/>
              </a:rPr>
              <a:t> </a:t>
            </a:r>
            <a:r>
              <a:rPr sz="2800" spc="-15" dirty="0">
                <a:solidFill>
                  <a:srgbClr val="FF0000"/>
                </a:solidFill>
                <a:latin typeface="Calibri"/>
                <a:cs typeface="Calibri"/>
              </a:rPr>
              <a:t>prednisolone</a:t>
            </a:r>
            <a:endParaRPr sz="2800">
              <a:latin typeface="Calibri"/>
              <a:cs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12191" y="754760"/>
            <a:ext cx="11069320" cy="5238750"/>
          </a:xfrm>
          <a:prstGeom prst="rect">
            <a:avLst/>
          </a:prstGeom>
        </p:spPr>
        <p:txBody>
          <a:bodyPr vert="horz" wrap="square" lIns="0" tIns="88900" rIns="0" bIns="0" rtlCol="0">
            <a:spAutoFit/>
          </a:bodyPr>
          <a:lstStyle/>
          <a:p>
            <a:pPr marL="12700">
              <a:lnSpc>
                <a:spcPct val="100000"/>
              </a:lnSpc>
              <a:spcBef>
                <a:spcPts val="700"/>
              </a:spcBef>
            </a:pPr>
            <a:r>
              <a:rPr sz="2400" b="1" spc="-10" dirty="0">
                <a:solidFill>
                  <a:srgbClr val="C00000"/>
                </a:solidFill>
                <a:latin typeface="Calibri"/>
                <a:cs typeface="Calibri"/>
              </a:rPr>
              <a:t>-What</a:t>
            </a:r>
            <a:r>
              <a:rPr sz="2400" b="1" spc="5" dirty="0">
                <a:solidFill>
                  <a:srgbClr val="C00000"/>
                </a:solidFill>
                <a:latin typeface="Calibri"/>
                <a:cs typeface="Calibri"/>
              </a:rPr>
              <a:t> </a:t>
            </a:r>
            <a:r>
              <a:rPr sz="2400" b="1" spc="-10" dirty="0">
                <a:solidFill>
                  <a:srgbClr val="C00000"/>
                </a:solidFill>
                <a:latin typeface="Calibri"/>
                <a:cs typeface="Calibri"/>
              </a:rPr>
              <a:t>effect</a:t>
            </a:r>
            <a:r>
              <a:rPr sz="2400" b="1" spc="-15" dirty="0">
                <a:solidFill>
                  <a:srgbClr val="C00000"/>
                </a:solidFill>
                <a:latin typeface="Calibri"/>
                <a:cs typeface="Calibri"/>
              </a:rPr>
              <a:t> </a:t>
            </a:r>
            <a:r>
              <a:rPr sz="2400" b="1" dirty="0">
                <a:solidFill>
                  <a:srgbClr val="C00000"/>
                </a:solidFill>
                <a:latin typeface="Calibri"/>
                <a:cs typeface="Calibri"/>
              </a:rPr>
              <a:t>does</a:t>
            </a:r>
            <a:r>
              <a:rPr sz="2400" b="1" spc="-15" dirty="0">
                <a:solidFill>
                  <a:srgbClr val="C00000"/>
                </a:solidFill>
                <a:latin typeface="Calibri"/>
                <a:cs typeface="Calibri"/>
              </a:rPr>
              <a:t> </a:t>
            </a:r>
            <a:r>
              <a:rPr sz="2400" b="1" spc="-10" dirty="0">
                <a:solidFill>
                  <a:srgbClr val="C00000"/>
                </a:solidFill>
                <a:latin typeface="Calibri"/>
                <a:cs typeface="Calibri"/>
              </a:rPr>
              <a:t>pregnancy </a:t>
            </a:r>
            <a:r>
              <a:rPr sz="2400" b="1" spc="-15" dirty="0">
                <a:solidFill>
                  <a:srgbClr val="C00000"/>
                </a:solidFill>
                <a:latin typeface="Calibri"/>
                <a:cs typeface="Calibri"/>
              </a:rPr>
              <a:t>have</a:t>
            </a:r>
            <a:r>
              <a:rPr sz="2400" b="1" spc="-10" dirty="0">
                <a:solidFill>
                  <a:srgbClr val="C00000"/>
                </a:solidFill>
                <a:latin typeface="Calibri"/>
                <a:cs typeface="Calibri"/>
              </a:rPr>
              <a:t> </a:t>
            </a:r>
            <a:r>
              <a:rPr sz="2400" b="1" dirty="0">
                <a:solidFill>
                  <a:srgbClr val="C00000"/>
                </a:solidFill>
                <a:latin typeface="Calibri"/>
                <a:cs typeface="Calibri"/>
              </a:rPr>
              <a:t>on</a:t>
            </a:r>
            <a:r>
              <a:rPr sz="2400" b="1" spc="-25" dirty="0">
                <a:solidFill>
                  <a:srgbClr val="C00000"/>
                </a:solidFill>
                <a:latin typeface="Calibri"/>
                <a:cs typeface="Calibri"/>
              </a:rPr>
              <a:t> </a:t>
            </a:r>
            <a:r>
              <a:rPr sz="2400" b="1" spc="-5" dirty="0">
                <a:solidFill>
                  <a:srgbClr val="C00000"/>
                </a:solidFill>
                <a:latin typeface="Calibri"/>
                <a:cs typeface="Calibri"/>
              </a:rPr>
              <a:t>seizure</a:t>
            </a:r>
            <a:r>
              <a:rPr sz="2400" b="1" spc="-20" dirty="0">
                <a:solidFill>
                  <a:srgbClr val="C00000"/>
                </a:solidFill>
                <a:latin typeface="Calibri"/>
                <a:cs typeface="Calibri"/>
              </a:rPr>
              <a:t> </a:t>
            </a:r>
            <a:r>
              <a:rPr sz="2400" b="1" spc="-5" dirty="0">
                <a:solidFill>
                  <a:srgbClr val="C00000"/>
                </a:solidFill>
                <a:latin typeface="Calibri"/>
                <a:cs typeface="Calibri"/>
              </a:rPr>
              <a:t>risk?</a:t>
            </a:r>
            <a:endParaRPr sz="2400">
              <a:latin typeface="Calibri"/>
              <a:cs typeface="Calibri"/>
            </a:endParaRPr>
          </a:p>
          <a:p>
            <a:pPr marL="12700" marR="35560">
              <a:lnSpc>
                <a:spcPct val="100000"/>
              </a:lnSpc>
              <a:spcBef>
                <a:spcPts val="600"/>
              </a:spcBef>
            </a:pPr>
            <a:r>
              <a:rPr sz="2400" b="1" spc="-40" dirty="0">
                <a:latin typeface="Calibri"/>
                <a:cs typeface="Calibri"/>
              </a:rPr>
              <a:t>At</a:t>
            </a:r>
            <a:r>
              <a:rPr sz="2400" b="1" dirty="0">
                <a:latin typeface="Calibri"/>
                <a:cs typeface="Calibri"/>
              </a:rPr>
              <a:t> </a:t>
            </a:r>
            <a:r>
              <a:rPr sz="2400" b="1" spc="-5" dirty="0">
                <a:latin typeface="Calibri"/>
                <a:cs typeface="Calibri"/>
              </a:rPr>
              <a:t>least</a:t>
            </a:r>
            <a:r>
              <a:rPr sz="2400" b="1" dirty="0">
                <a:latin typeface="Calibri"/>
                <a:cs typeface="Calibri"/>
              </a:rPr>
              <a:t> half of </a:t>
            </a:r>
            <a:r>
              <a:rPr sz="2400" b="1" spc="-5" dirty="0">
                <a:latin typeface="Calibri"/>
                <a:cs typeface="Calibri"/>
              </a:rPr>
              <a:t>women</a:t>
            </a:r>
            <a:r>
              <a:rPr sz="2400" b="1" spc="-15" dirty="0">
                <a:latin typeface="Calibri"/>
                <a:cs typeface="Calibri"/>
              </a:rPr>
              <a:t> </a:t>
            </a:r>
            <a:r>
              <a:rPr sz="2400" b="1" spc="-5" dirty="0">
                <a:latin typeface="Calibri"/>
                <a:cs typeface="Calibri"/>
              </a:rPr>
              <a:t>with</a:t>
            </a:r>
            <a:r>
              <a:rPr sz="2400" b="1" dirty="0">
                <a:latin typeface="Calibri"/>
                <a:cs typeface="Calibri"/>
              </a:rPr>
              <a:t> </a:t>
            </a:r>
            <a:r>
              <a:rPr sz="2400" b="1" spc="-10" dirty="0">
                <a:latin typeface="Calibri"/>
                <a:cs typeface="Calibri"/>
              </a:rPr>
              <a:t>epilepsy</a:t>
            </a:r>
            <a:r>
              <a:rPr sz="2400" b="1" dirty="0">
                <a:latin typeface="Calibri"/>
                <a:cs typeface="Calibri"/>
              </a:rPr>
              <a:t> </a:t>
            </a:r>
            <a:r>
              <a:rPr sz="2400" b="1" spc="-5" dirty="0">
                <a:latin typeface="Calibri"/>
                <a:cs typeface="Calibri"/>
              </a:rPr>
              <a:t>will </a:t>
            </a:r>
            <a:r>
              <a:rPr sz="2400" b="1" spc="-15" dirty="0">
                <a:latin typeface="Calibri"/>
                <a:cs typeface="Calibri"/>
              </a:rPr>
              <a:t>have</a:t>
            </a:r>
            <a:r>
              <a:rPr sz="2400" b="1" spc="-5" dirty="0">
                <a:latin typeface="Calibri"/>
                <a:cs typeface="Calibri"/>
              </a:rPr>
              <a:t> </a:t>
            </a:r>
            <a:r>
              <a:rPr sz="2400" b="1" dirty="0">
                <a:latin typeface="Calibri"/>
                <a:cs typeface="Calibri"/>
              </a:rPr>
              <a:t>no</a:t>
            </a:r>
            <a:r>
              <a:rPr sz="2400" b="1" spc="-10" dirty="0">
                <a:latin typeface="Calibri"/>
                <a:cs typeface="Calibri"/>
              </a:rPr>
              <a:t> alteration</a:t>
            </a:r>
            <a:r>
              <a:rPr sz="2400" b="1" dirty="0">
                <a:latin typeface="Calibri"/>
                <a:cs typeface="Calibri"/>
              </a:rPr>
              <a:t> of</a:t>
            </a:r>
            <a:r>
              <a:rPr sz="2400" b="1" spc="-5" dirty="0">
                <a:latin typeface="Calibri"/>
                <a:cs typeface="Calibri"/>
              </a:rPr>
              <a:t> their</a:t>
            </a:r>
            <a:r>
              <a:rPr sz="2400" b="1" spc="10" dirty="0">
                <a:latin typeface="Calibri"/>
                <a:cs typeface="Calibri"/>
              </a:rPr>
              <a:t> </a:t>
            </a:r>
            <a:r>
              <a:rPr sz="2400" b="1" spc="-5" dirty="0">
                <a:latin typeface="Calibri"/>
                <a:cs typeface="Calibri"/>
              </a:rPr>
              <a:t>seizure</a:t>
            </a:r>
            <a:r>
              <a:rPr sz="2400" b="1" spc="-10" dirty="0">
                <a:latin typeface="Calibri"/>
                <a:cs typeface="Calibri"/>
              </a:rPr>
              <a:t> </a:t>
            </a:r>
            <a:r>
              <a:rPr sz="2400" b="1" spc="-15" dirty="0">
                <a:latin typeface="Calibri"/>
                <a:cs typeface="Calibri"/>
              </a:rPr>
              <a:t>pattern </a:t>
            </a:r>
            <a:r>
              <a:rPr sz="2400" b="1" spc="-10" dirty="0">
                <a:latin typeface="Calibri"/>
                <a:cs typeface="Calibri"/>
              </a:rPr>
              <a:t> </a:t>
            </a:r>
            <a:r>
              <a:rPr sz="2400" b="1" dirty="0">
                <a:latin typeface="Calibri"/>
                <a:cs typeface="Calibri"/>
              </a:rPr>
              <a:t>during </a:t>
            </a:r>
            <a:r>
              <a:rPr sz="2400" b="1" spc="-20" dirty="0">
                <a:latin typeface="Calibri"/>
                <a:cs typeface="Calibri"/>
              </a:rPr>
              <a:t>pregnancy, </a:t>
            </a:r>
            <a:r>
              <a:rPr sz="2400" b="1" dirty="0">
                <a:latin typeface="Calibri"/>
                <a:cs typeface="Calibri"/>
              </a:rPr>
              <a:t>but some </a:t>
            </a:r>
            <a:r>
              <a:rPr sz="2400" b="1" spc="-5" dirty="0">
                <a:latin typeface="Calibri"/>
                <a:cs typeface="Calibri"/>
              </a:rPr>
              <a:t>women experience seizure worsening compared with </a:t>
            </a:r>
            <a:r>
              <a:rPr sz="2400" b="1" dirty="0">
                <a:latin typeface="Calibri"/>
                <a:cs typeface="Calibri"/>
              </a:rPr>
              <a:t>their </a:t>
            </a:r>
            <a:r>
              <a:rPr sz="2400" b="1" spc="-530" dirty="0">
                <a:latin typeface="Calibri"/>
                <a:cs typeface="Calibri"/>
              </a:rPr>
              <a:t> </a:t>
            </a:r>
            <a:r>
              <a:rPr sz="2400" b="1" dirty="0">
                <a:latin typeface="Calibri"/>
                <a:cs typeface="Calibri"/>
              </a:rPr>
              <a:t>baseline.</a:t>
            </a:r>
            <a:endParaRPr sz="2400">
              <a:latin typeface="Calibri"/>
              <a:cs typeface="Calibri"/>
            </a:endParaRPr>
          </a:p>
          <a:p>
            <a:pPr marL="241300" indent="-229235">
              <a:lnSpc>
                <a:spcPct val="100000"/>
              </a:lnSpc>
              <a:spcBef>
                <a:spcPts val="600"/>
              </a:spcBef>
              <a:buFont typeface="Arial MT"/>
              <a:buChar char="•"/>
              <a:tabLst>
                <a:tab pos="241935" algn="l"/>
              </a:tabLst>
            </a:pPr>
            <a:r>
              <a:rPr sz="2400" b="1" spc="-15" dirty="0">
                <a:solidFill>
                  <a:srgbClr val="FF0000"/>
                </a:solidFill>
                <a:latin typeface="Calibri"/>
                <a:cs typeface="Calibri"/>
              </a:rPr>
              <a:t>Predictors</a:t>
            </a:r>
            <a:r>
              <a:rPr sz="2400" b="1" spc="-25" dirty="0">
                <a:solidFill>
                  <a:srgbClr val="FF0000"/>
                </a:solidFill>
                <a:latin typeface="Calibri"/>
                <a:cs typeface="Calibri"/>
              </a:rPr>
              <a:t> </a:t>
            </a:r>
            <a:r>
              <a:rPr sz="2400" b="1" dirty="0">
                <a:solidFill>
                  <a:srgbClr val="FF0000"/>
                </a:solidFill>
                <a:latin typeface="Calibri"/>
                <a:cs typeface="Calibri"/>
              </a:rPr>
              <a:t>of</a:t>
            </a:r>
            <a:r>
              <a:rPr sz="2400" b="1" spc="-15" dirty="0">
                <a:solidFill>
                  <a:srgbClr val="FF0000"/>
                </a:solidFill>
                <a:latin typeface="Calibri"/>
                <a:cs typeface="Calibri"/>
              </a:rPr>
              <a:t> </a:t>
            </a:r>
            <a:r>
              <a:rPr sz="2400" b="1" spc="-5" dirty="0">
                <a:solidFill>
                  <a:srgbClr val="FF0000"/>
                </a:solidFill>
                <a:latin typeface="Calibri"/>
                <a:cs typeface="Calibri"/>
              </a:rPr>
              <a:t>seizure</a:t>
            </a:r>
            <a:r>
              <a:rPr sz="2400" b="1" spc="-25" dirty="0">
                <a:solidFill>
                  <a:srgbClr val="FF0000"/>
                </a:solidFill>
                <a:latin typeface="Calibri"/>
                <a:cs typeface="Calibri"/>
              </a:rPr>
              <a:t> </a:t>
            </a:r>
            <a:r>
              <a:rPr sz="2400" b="1" spc="-5" dirty="0">
                <a:solidFill>
                  <a:srgbClr val="FF0000"/>
                </a:solidFill>
                <a:latin typeface="Calibri"/>
                <a:cs typeface="Calibri"/>
              </a:rPr>
              <a:t>worsening</a:t>
            </a:r>
            <a:r>
              <a:rPr sz="2400" b="1" spc="-25" dirty="0">
                <a:solidFill>
                  <a:srgbClr val="FF0000"/>
                </a:solidFill>
                <a:latin typeface="Calibri"/>
                <a:cs typeface="Calibri"/>
              </a:rPr>
              <a:t> </a:t>
            </a:r>
            <a:r>
              <a:rPr sz="2400" b="1" dirty="0">
                <a:latin typeface="Calibri"/>
                <a:cs typeface="Calibri"/>
              </a:rPr>
              <a:t>—</a:t>
            </a:r>
            <a:endParaRPr sz="2400">
              <a:latin typeface="Calibri"/>
              <a:cs typeface="Calibri"/>
            </a:endParaRPr>
          </a:p>
          <a:p>
            <a:pPr marL="12700" marR="163195">
              <a:lnSpc>
                <a:spcPct val="100000"/>
              </a:lnSpc>
              <a:spcBef>
                <a:spcPts val="600"/>
              </a:spcBef>
              <a:buFont typeface="Arial MT"/>
              <a:buChar char="•"/>
              <a:tabLst>
                <a:tab pos="241935" algn="l"/>
              </a:tabLst>
            </a:pPr>
            <a:r>
              <a:rPr sz="2400" spc="-5" dirty="0">
                <a:latin typeface="Calibri"/>
                <a:cs typeface="Calibri"/>
              </a:rPr>
              <a:t>The</a:t>
            </a:r>
            <a:r>
              <a:rPr sz="2400" dirty="0">
                <a:latin typeface="Calibri"/>
                <a:cs typeface="Calibri"/>
              </a:rPr>
              <a:t> main</a:t>
            </a:r>
            <a:r>
              <a:rPr sz="2400" spc="-10" dirty="0">
                <a:latin typeface="Calibri"/>
                <a:cs typeface="Calibri"/>
              </a:rPr>
              <a:t> </a:t>
            </a:r>
            <a:r>
              <a:rPr sz="2400" dirty="0">
                <a:latin typeface="Calibri"/>
                <a:cs typeface="Calibri"/>
              </a:rPr>
              <a:t>risk</a:t>
            </a:r>
            <a:r>
              <a:rPr sz="2400" spc="-15" dirty="0">
                <a:latin typeface="Calibri"/>
                <a:cs typeface="Calibri"/>
              </a:rPr>
              <a:t> factor</a:t>
            </a:r>
            <a:r>
              <a:rPr sz="2400" spc="-20" dirty="0">
                <a:latin typeface="Calibri"/>
                <a:cs typeface="Calibri"/>
              </a:rPr>
              <a:t> for</a:t>
            </a:r>
            <a:r>
              <a:rPr sz="2400" spc="-5" dirty="0">
                <a:latin typeface="Calibri"/>
                <a:cs typeface="Calibri"/>
              </a:rPr>
              <a:t> </a:t>
            </a:r>
            <a:r>
              <a:rPr sz="2400" spc="-10" dirty="0">
                <a:latin typeface="Calibri"/>
                <a:cs typeface="Calibri"/>
              </a:rPr>
              <a:t>seizures</a:t>
            </a:r>
            <a:r>
              <a:rPr sz="2400" spc="10" dirty="0">
                <a:latin typeface="Calibri"/>
                <a:cs typeface="Calibri"/>
              </a:rPr>
              <a:t> </a:t>
            </a:r>
            <a:r>
              <a:rPr sz="2400" spc="-5" dirty="0">
                <a:latin typeface="Calibri"/>
                <a:cs typeface="Calibri"/>
              </a:rPr>
              <a:t>during</a:t>
            </a:r>
            <a:r>
              <a:rPr sz="2400" spc="-10" dirty="0">
                <a:latin typeface="Calibri"/>
                <a:cs typeface="Calibri"/>
              </a:rPr>
              <a:t> </a:t>
            </a:r>
            <a:r>
              <a:rPr sz="2400" spc="-5" dirty="0">
                <a:latin typeface="Calibri"/>
                <a:cs typeface="Calibri"/>
              </a:rPr>
              <a:t>pregnancy</a:t>
            </a:r>
            <a:r>
              <a:rPr sz="2400" spc="-10" dirty="0">
                <a:latin typeface="Calibri"/>
                <a:cs typeface="Calibri"/>
              </a:rPr>
              <a:t> </a:t>
            </a:r>
            <a:r>
              <a:rPr sz="2400" dirty="0">
                <a:latin typeface="Calibri"/>
                <a:cs typeface="Calibri"/>
              </a:rPr>
              <a:t>is</a:t>
            </a:r>
            <a:r>
              <a:rPr sz="2400" spc="10" dirty="0">
                <a:latin typeface="Calibri"/>
                <a:cs typeface="Calibri"/>
              </a:rPr>
              <a:t> </a:t>
            </a:r>
            <a:r>
              <a:rPr sz="2400" spc="-5" dirty="0">
                <a:solidFill>
                  <a:srgbClr val="006FC0"/>
                </a:solidFill>
                <a:latin typeface="Calibri"/>
                <a:cs typeface="Calibri"/>
              </a:rPr>
              <a:t>baseline</a:t>
            </a:r>
            <a:r>
              <a:rPr sz="2400" spc="-10" dirty="0">
                <a:solidFill>
                  <a:srgbClr val="006FC0"/>
                </a:solidFill>
                <a:latin typeface="Calibri"/>
                <a:cs typeface="Calibri"/>
              </a:rPr>
              <a:t> seizure</a:t>
            </a:r>
            <a:r>
              <a:rPr sz="2400" spc="10" dirty="0">
                <a:solidFill>
                  <a:srgbClr val="006FC0"/>
                </a:solidFill>
                <a:latin typeface="Calibri"/>
                <a:cs typeface="Calibri"/>
              </a:rPr>
              <a:t> </a:t>
            </a:r>
            <a:r>
              <a:rPr sz="2400" spc="-5" dirty="0">
                <a:solidFill>
                  <a:srgbClr val="006FC0"/>
                </a:solidFill>
                <a:latin typeface="Calibri"/>
                <a:cs typeface="Calibri"/>
              </a:rPr>
              <a:t>frequency</a:t>
            </a:r>
            <a:r>
              <a:rPr sz="2400" spc="30" dirty="0">
                <a:solidFill>
                  <a:srgbClr val="006FC0"/>
                </a:solidFill>
                <a:latin typeface="Calibri"/>
                <a:cs typeface="Calibri"/>
              </a:rPr>
              <a:t> </a:t>
            </a:r>
            <a:r>
              <a:rPr sz="2400" spc="-25" dirty="0">
                <a:latin typeface="Calibri"/>
                <a:cs typeface="Calibri"/>
              </a:rPr>
              <a:t>before </a:t>
            </a:r>
            <a:r>
              <a:rPr sz="2400" spc="-530" dirty="0">
                <a:latin typeface="Calibri"/>
                <a:cs typeface="Calibri"/>
              </a:rPr>
              <a:t> </a:t>
            </a:r>
            <a:r>
              <a:rPr sz="2400" spc="-5" dirty="0">
                <a:latin typeface="Calibri"/>
                <a:cs typeface="Calibri"/>
              </a:rPr>
              <a:t>pregnancy;</a:t>
            </a:r>
            <a:r>
              <a:rPr sz="2400" spc="-15" dirty="0">
                <a:latin typeface="Calibri"/>
                <a:cs typeface="Calibri"/>
              </a:rPr>
              <a:t> </a:t>
            </a:r>
            <a:r>
              <a:rPr sz="2400" spc="-10" dirty="0">
                <a:latin typeface="Calibri"/>
                <a:cs typeface="Calibri"/>
              </a:rPr>
              <a:t>women</a:t>
            </a:r>
            <a:r>
              <a:rPr sz="2400" spc="-5" dirty="0">
                <a:latin typeface="Calibri"/>
                <a:cs typeface="Calibri"/>
              </a:rPr>
              <a:t> </a:t>
            </a:r>
            <a:r>
              <a:rPr sz="2400" dirty="0">
                <a:latin typeface="Calibri"/>
                <a:cs typeface="Calibri"/>
              </a:rPr>
              <a:t>who </a:t>
            </a:r>
            <a:r>
              <a:rPr sz="2400" spc="-10" dirty="0">
                <a:latin typeface="Calibri"/>
                <a:cs typeface="Calibri"/>
              </a:rPr>
              <a:t>are </a:t>
            </a:r>
            <a:r>
              <a:rPr sz="2400" spc="-15" dirty="0">
                <a:latin typeface="Calibri"/>
                <a:cs typeface="Calibri"/>
              </a:rPr>
              <a:t>seizure-free</a:t>
            </a:r>
            <a:r>
              <a:rPr sz="2400" spc="25" dirty="0">
                <a:latin typeface="Calibri"/>
                <a:cs typeface="Calibri"/>
              </a:rPr>
              <a:t> </a:t>
            </a:r>
            <a:r>
              <a:rPr sz="2400" dirty="0">
                <a:latin typeface="Calibri"/>
                <a:cs typeface="Calibri"/>
              </a:rPr>
              <a:t>in</a:t>
            </a:r>
            <a:r>
              <a:rPr sz="2400" spc="5" dirty="0">
                <a:latin typeface="Calibri"/>
                <a:cs typeface="Calibri"/>
              </a:rPr>
              <a:t> </a:t>
            </a:r>
            <a:r>
              <a:rPr sz="2400" dirty="0">
                <a:latin typeface="Calibri"/>
                <a:cs typeface="Calibri"/>
              </a:rPr>
              <a:t>the</a:t>
            </a:r>
            <a:r>
              <a:rPr sz="2400" spc="-15" dirty="0">
                <a:latin typeface="Calibri"/>
                <a:cs typeface="Calibri"/>
              </a:rPr>
              <a:t> </a:t>
            </a:r>
            <a:r>
              <a:rPr sz="2400" spc="-5" dirty="0">
                <a:latin typeface="Calibri"/>
                <a:cs typeface="Calibri"/>
              </a:rPr>
              <a:t>nine months</a:t>
            </a:r>
            <a:r>
              <a:rPr sz="2400" dirty="0">
                <a:latin typeface="Calibri"/>
                <a:cs typeface="Calibri"/>
              </a:rPr>
              <a:t> </a:t>
            </a:r>
            <a:r>
              <a:rPr sz="2400" spc="-5" dirty="0">
                <a:latin typeface="Calibri"/>
                <a:cs typeface="Calibri"/>
              </a:rPr>
              <a:t>prior</a:t>
            </a:r>
            <a:r>
              <a:rPr sz="2400" spc="-10" dirty="0">
                <a:latin typeface="Calibri"/>
                <a:cs typeface="Calibri"/>
              </a:rPr>
              <a:t> </a:t>
            </a:r>
            <a:r>
              <a:rPr sz="2400" spc="-15" dirty="0">
                <a:latin typeface="Calibri"/>
                <a:cs typeface="Calibri"/>
              </a:rPr>
              <a:t>to</a:t>
            </a:r>
            <a:r>
              <a:rPr sz="2400" spc="-20" dirty="0">
                <a:latin typeface="Calibri"/>
                <a:cs typeface="Calibri"/>
              </a:rPr>
              <a:t> </a:t>
            </a:r>
            <a:r>
              <a:rPr sz="2400" spc="-5" dirty="0">
                <a:latin typeface="Calibri"/>
                <a:cs typeface="Calibri"/>
              </a:rPr>
              <a:t>pregnancy</a:t>
            </a:r>
            <a:r>
              <a:rPr sz="2400" dirty="0">
                <a:latin typeface="Calibri"/>
                <a:cs typeface="Calibri"/>
              </a:rPr>
              <a:t> </a:t>
            </a:r>
            <a:r>
              <a:rPr sz="2400" spc="-10" dirty="0">
                <a:latin typeface="Calibri"/>
                <a:cs typeface="Calibri"/>
              </a:rPr>
              <a:t>are </a:t>
            </a:r>
            <a:r>
              <a:rPr sz="2400" dirty="0">
                <a:latin typeface="Calibri"/>
                <a:cs typeface="Calibri"/>
              </a:rPr>
              <a:t>less </a:t>
            </a:r>
            <a:r>
              <a:rPr sz="2400" spc="5" dirty="0">
                <a:latin typeface="Calibri"/>
                <a:cs typeface="Calibri"/>
              </a:rPr>
              <a:t> </a:t>
            </a:r>
            <a:r>
              <a:rPr sz="2400" spc="-15" dirty="0">
                <a:latin typeface="Calibri"/>
                <a:cs typeface="Calibri"/>
              </a:rPr>
              <a:t>likely</a:t>
            </a:r>
            <a:r>
              <a:rPr sz="2400" spc="-25" dirty="0">
                <a:latin typeface="Calibri"/>
                <a:cs typeface="Calibri"/>
              </a:rPr>
              <a:t> </a:t>
            </a:r>
            <a:r>
              <a:rPr sz="2400" spc="-15" dirty="0">
                <a:latin typeface="Calibri"/>
                <a:cs typeface="Calibri"/>
              </a:rPr>
              <a:t>to</a:t>
            </a:r>
            <a:r>
              <a:rPr sz="2400" spc="-5" dirty="0">
                <a:latin typeface="Calibri"/>
                <a:cs typeface="Calibri"/>
              </a:rPr>
              <a:t> </a:t>
            </a:r>
            <a:r>
              <a:rPr sz="2400" spc="-20" dirty="0">
                <a:latin typeface="Calibri"/>
                <a:cs typeface="Calibri"/>
              </a:rPr>
              <a:t>have</a:t>
            </a:r>
            <a:r>
              <a:rPr sz="2400" dirty="0">
                <a:latin typeface="Calibri"/>
                <a:cs typeface="Calibri"/>
              </a:rPr>
              <a:t> </a:t>
            </a:r>
            <a:r>
              <a:rPr sz="2400" spc="-10" dirty="0">
                <a:latin typeface="Calibri"/>
                <a:cs typeface="Calibri"/>
              </a:rPr>
              <a:t>seizure</a:t>
            </a:r>
            <a:r>
              <a:rPr sz="2400" dirty="0">
                <a:latin typeface="Calibri"/>
                <a:cs typeface="Calibri"/>
              </a:rPr>
              <a:t> </a:t>
            </a:r>
            <a:r>
              <a:rPr sz="2400" spc="-10" dirty="0">
                <a:latin typeface="Calibri"/>
                <a:cs typeface="Calibri"/>
              </a:rPr>
              <a:t>worsening.</a:t>
            </a:r>
            <a:endParaRPr sz="2400">
              <a:latin typeface="Calibri"/>
              <a:cs typeface="Calibri"/>
            </a:endParaRPr>
          </a:p>
          <a:p>
            <a:pPr marL="12700" marR="5080">
              <a:lnSpc>
                <a:spcPct val="100000"/>
              </a:lnSpc>
              <a:spcBef>
                <a:spcPts val="605"/>
              </a:spcBef>
              <a:buFont typeface="Arial MT"/>
              <a:buChar char="•"/>
              <a:tabLst>
                <a:tab pos="241935" algn="l"/>
              </a:tabLst>
            </a:pPr>
            <a:r>
              <a:rPr sz="2400" spc="-5" dirty="0">
                <a:latin typeface="Calibri"/>
                <a:cs typeface="Calibri"/>
              </a:rPr>
              <a:t>Other </a:t>
            </a:r>
            <a:r>
              <a:rPr sz="2400" spc="-10" dirty="0">
                <a:latin typeface="Calibri"/>
                <a:cs typeface="Calibri"/>
              </a:rPr>
              <a:t>reported</a:t>
            </a:r>
            <a:r>
              <a:rPr sz="2400" spc="5" dirty="0">
                <a:latin typeface="Calibri"/>
                <a:cs typeface="Calibri"/>
              </a:rPr>
              <a:t> </a:t>
            </a:r>
            <a:r>
              <a:rPr sz="2400" spc="-15" dirty="0">
                <a:latin typeface="Calibri"/>
                <a:cs typeface="Calibri"/>
              </a:rPr>
              <a:t>predictors are</a:t>
            </a:r>
            <a:r>
              <a:rPr sz="2400" spc="-5" dirty="0">
                <a:latin typeface="Calibri"/>
                <a:cs typeface="Calibri"/>
              </a:rPr>
              <a:t> </a:t>
            </a:r>
            <a:r>
              <a:rPr sz="2400" spc="-20" dirty="0">
                <a:solidFill>
                  <a:srgbClr val="006FC0"/>
                </a:solidFill>
                <a:latin typeface="Calibri"/>
                <a:cs typeface="Calibri"/>
              </a:rPr>
              <a:t>focal</a:t>
            </a:r>
            <a:r>
              <a:rPr sz="2400" dirty="0">
                <a:solidFill>
                  <a:srgbClr val="006FC0"/>
                </a:solidFill>
                <a:latin typeface="Calibri"/>
                <a:cs typeface="Calibri"/>
              </a:rPr>
              <a:t> </a:t>
            </a:r>
            <a:r>
              <a:rPr sz="2400" spc="-10" dirty="0">
                <a:solidFill>
                  <a:srgbClr val="006FC0"/>
                </a:solidFill>
                <a:latin typeface="Calibri"/>
                <a:cs typeface="Calibri"/>
              </a:rPr>
              <a:t>epilepsy</a:t>
            </a:r>
            <a:r>
              <a:rPr sz="2400" spc="5" dirty="0">
                <a:solidFill>
                  <a:srgbClr val="006FC0"/>
                </a:solidFill>
                <a:latin typeface="Calibri"/>
                <a:cs typeface="Calibri"/>
              </a:rPr>
              <a:t> </a:t>
            </a:r>
            <a:r>
              <a:rPr sz="2400" spc="-10" dirty="0">
                <a:solidFill>
                  <a:srgbClr val="006FC0"/>
                </a:solidFill>
                <a:latin typeface="Calibri"/>
                <a:cs typeface="Calibri"/>
              </a:rPr>
              <a:t>syndromes,</a:t>
            </a:r>
            <a:r>
              <a:rPr sz="2400" dirty="0">
                <a:solidFill>
                  <a:srgbClr val="006FC0"/>
                </a:solidFill>
                <a:latin typeface="Calibri"/>
                <a:cs typeface="Calibri"/>
              </a:rPr>
              <a:t> ASM</a:t>
            </a:r>
            <a:r>
              <a:rPr sz="2400" spc="-10" dirty="0">
                <a:solidFill>
                  <a:srgbClr val="006FC0"/>
                </a:solidFill>
                <a:latin typeface="Calibri"/>
                <a:cs typeface="Calibri"/>
              </a:rPr>
              <a:t> </a:t>
            </a:r>
            <a:r>
              <a:rPr sz="2400" dirty="0">
                <a:solidFill>
                  <a:srgbClr val="006FC0"/>
                </a:solidFill>
                <a:latin typeface="Calibri"/>
                <a:cs typeface="Calibri"/>
              </a:rPr>
              <a:t>type,</a:t>
            </a:r>
            <a:r>
              <a:rPr sz="2400" spc="-10" dirty="0">
                <a:solidFill>
                  <a:srgbClr val="006FC0"/>
                </a:solidFill>
                <a:latin typeface="Calibri"/>
                <a:cs typeface="Calibri"/>
              </a:rPr>
              <a:t> </a:t>
            </a:r>
            <a:r>
              <a:rPr sz="2400" spc="-20" dirty="0">
                <a:solidFill>
                  <a:srgbClr val="006FC0"/>
                </a:solidFill>
                <a:latin typeface="Calibri"/>
                <a:cs typeface="Calibri"/>
              </a:rPr>
              <a:t>polytherapy,</a:t>
            </a:r>
            <a:r>
              <a:rPr sz="2400" spc="-10" dirty="0">
                <a:solidFill>
                  <a:srgbClr val="006FC0"/>
                </a:solidFill>
                <a:latin typeface="Calibri"/>
                <a:cs typeface="Calibri"/>
              </a:rPr>
              <a:t> patient </a:t>
            </a:r>
            <a:r>
              <a:rPr sz="2400" spc="-525" dirty="0">
                <a:solidFill>
                  <a:srgbClr val="006FC0"/>
                </a:solidFill>
                <a:latin typeface="Calibri"/>
                <a:cs typeface="Calibri"/>
              </a:rPr>
              <a:t> </a:t>
            </a:r>
            <a:r>
              <a:rPr sz="2400" spc="-5" dirty="0">
                <a:solidFill>
                  <a:srgbClr val="006FC0"/>
                </a:solidFill>
                <a:latin typeface="Calibri"/>
                <a:cs typeface="Calibri"/>
              </a:rPr>
              <a:t>adherence, </a:t>
            </a:r>
            <a:r>
              <a:rPr sz="2400" dirty="0">
                <a:solidFill>
                  <a:srgbClr val="006FC0"/>
                </a:solidFill>
                <a:latin typeface="Calibri"/>
                <a:cs typeface="Calibri"/>
              </a:rPr>
              <a:t>and</a:t>
            </a:r>
            <a:r>
              <a:rPr sz="2400" spc="-5" dirty="0">
                <a:solidFill>
                  <a:srgbClr val="006FC0"/>
                </a:solidFill>
                <a:latin typeface="Calibri"/>
                <a:cs typeface="Calibri"/>
              </a:rPr>
              <a:t> </a:t>
            </a:r>
            <a:r>
              <a:rPr sz="2400" dirty="0">
                <a:solidFill>
                  <a:srgbClr val="006FC0"/>
                </a:solidFill>
                <a:latin typeface="Calibri"/>
                <a:cs typeface="Calibri"/>
              </a:rPr>
              <a:t>the</a:t>
            </a:r>
            <a:r>
              <a:rPr sz="2400" spc="5" dirty="0">
                <a:solidFill>
                  <a:srgbClr val="006FC0"/>
                </a:solidFill>
                <a:latin typeface="Calibri"/>
                <a:cs typeface="Calibri"/>
              </a:rPr>
              <a:t> </a:t>
            </a:r>
            <a:r>
              <a:rPr sz="2400" spc="-5" dirty="0">
                <a:solidFill>
                  <a:srgbClr val="006FC0"/>
                </a:solidFill>
                <a:latin typeface="Calibri"/>
                <a:cs typeface="Calibri"/>
              </a:rPr>
              <a:t>use</a:t>
            </a:r>
            <a:r>
              <a:rPr sz="2400" dirty="0">
                <a:solidFill>
                  <a:srgbClr val="006FC0"/>
                </a:solidFill>
                <a:latin typeface="Calibri"/>
                <a:cs typeface="Calibri"/>
              </a:rPr>
              <a:t> </a:t>
            </a:r>
            <a:r>
              <a:rPr sz="2400" spc="-5" dirty="0">
                <a:solidFill>
                  <a:srgbClr val="006FC0"/>
                </a:solidFill>
                <a:latin typeface="Calibri"/>
                <a:cs typeface="Calibri"/>
              </a:rPr>
              <a:t>of therapeutic</a:t>
            </a:r>
            <a:r>
              <a:rPr sz="2400" spc="-10" dirty="0">
                <a:solidFill>
                  <a:srgbClr val="006FC0"/>
                </a:solidFill>
                <a:latin typeface="Calibri"/>
                <a:cs typeface="Calibri"/>
              </a:rPr>
              <a:t> </a:t>
            </a:r>
            <a:r>
              <a:rPr sz="2400" spc="-5" dirty="0">
                <a:solidFill>
                  <a:srgbClr val="006FC0"/>
                </a:solidFill>
                <a:latin typeface="Calibri"/>
                <a:cs typeface="Calibri"/>
              </a:rPr>
              <a:t>drug</a:t>
            </a:r>
            <a:r>
              <a:rPr sz="2400" spc="-15" dirty="0">
                <a:solidFill>
                  <a:srgbClr val="006FC0"/>
                </a:solidFill>
                <a:latin typeface="Calibri"/>
                <a:cs typeface="Calibri"/>
              </a:rPr>
              <a:t> </a:t>
            </a:r>
            <a:r>
              <a:rPr sz="2400" spc="-5" dirty="0">
                <a:solidFill>
                  <a:srgbClr val="006FC0"/>
                </a:solidFill>
                <a:latin typeface="Calibri"/>
                <a:cs typeface="Calibri"/>
              </a:rPr>
              <a:t>monitoring.</a:t>
            </a:r>
            <a:endParaRPr sz="2400">
              <a:latin typeface="Calibri"/>
              <a:cs typeface="Calibri"/>
            </a:endParaRPr>
          </a:p>
          <a:p>
            <a:pPr marL="12700" marR="984885" algn="just">
              <a:lnSpc>
                <a:spcPct val="100000"/>
              </a:lnSpc>
              <a:spcBef>
                <a:spcPts val="600"/>
              </a:spcBef>
            </a:pPr>
            <a:r>
              <a:rPr sz="2400" spc="-5" dirty="0">
                <a:latin typeface="Calibri"/>
                <a:cs typeface="Calibri"/>
              </a:rPr>
              <a:t>-Some </a:t>
            </a:r>
            <a:r>
              <a:rPr sz="2400" spc="-10" dirty="0">
                <a:latin typeface="Calibri"/>
                <a:cs typeface="Calibri"/>
              </a:rPr>
              <a:t>women </a:t>
            </a:r>
            <a:r>
              <a:rPr sz="2400" dirty="0">
                <a:latin typeface="Calibri"/>
                <a:cs typeface="Calibri"/>
              </a:rPr>
              <a:t>who </a:t>
            </a:r>
            <a:r>
              <a:rPr sz="2400" spc="-5" dirty="0">
                <a:latin typeface="Calibri"/>
                <a:cs typeface="Calibri"/>
              </a:rPr>
              <a:t>experience increased </a:t>
            </a:r>
            <a:r>
              <a:rPr sz="2400" spc="-10" dirty="0">
                <a:latin typeface="Calibri"/>
                <a:cs typeface="Calibri"/>
              </a:rPr>
              <a:t>seizure </a:t>
            </a:r>
            <a:r>
              <a:rPr sz="2400" spc="-5" dirty="0">
                <a:latin typeface="Calibri"/>
                <a:cs typeface="Calibri"/>
              </a:rPr>
              <a:t>frequency </a:t>
            </a:r>
            <a:r>
              <a:rPr sz="2400" spc="-15" dirty="0">
                <a:latin typeface="Calibri"/>
                <a:cs typeface="Calibri"/>
              </a:rPr>
              <a:t>are </a:t>
            </a:r>
            <a:r>
              <a:rPr sz="2400" spc="-5" dirty="0">
                <a:latin typeface="Calibri"/>
                <a:cs typeface="Calibri"/>
              </a:rPr>
              <a:t>sleep-deprived or </a:t>
            </a:r>
            <a:r>
              <a:rPr sz="2400" spc="-530" dirty="0">
                <a:latin typeface="Calibri"/>
                <a:cs typeface="Calibri"/>
              </a:rPr>
              <a:t> </a:t>
            </a:r>
            <a:r>
              <a:rPr sz="2400" spc="-10" dirty="0">
                <a:latin typeface="Calibri"/>
                <a:cs typeface="Calibri"/>
              </a:rPr>
              <a:t>nonadherent </a:t>
            </a:r>
            <a:r>
              <a:rPr sz="2400" dirty="0">
                <a:latin typeface="Calibri"/>
                <a:cs typeface="Calibri"/>
              </a:rPr>
              <a:t>with their </a:t>
            </a:r>
            <a:r>
              <a:rPr sz="2400" spc="-5" dirty="0">
                <a:latin typeface="Calibri"/>
                <a:cs typeface="Calibri"/>
              </a:rPr>
              <a:t>medications because of concerns </a:t>
            </a:r>
            <a:r>
              <a:rPr sz="2400" dirty="0">
                <a:latin typeface="Calibri"/>
                <a:cs typeface="Calibri"/>
              </a:rPr>
              <a:t>about the </a:t>
            </a:r>
            <a:r>
              <a:rPr sz="2400" spc="-15" dirty="0">
                <a:latin typeface="Calibri"/>
                <a:cs typeface="Calibri"/>
              </a:rPr>
              <a:t>effects </a:t>
            </a:r>
            <a:r>
              <a:rPr sz="2400" spc="-5" dirty="0">
                <a:latin typeface="Calibri"/>
                <a:cs typeface="Calibri"/>
              </a:rPr>
              <a:t>of </a:t>
            </a:r>
            <a:r>
              <a:rPr sz="2400" dirty="0">
                <a:latin typeface="Calibri"/>
                <a:cs typeface="Calibri"/>
              </a:rPr>
              <a:t>the </a:t>
            </a:r>
            <a:r>
              <a:rPr sz="2400" spc="-530" dirty="0">
                <a:latin typeface="Calibri"/>
                <a:cs typeface="Calibri"/>
              </a:rPr>
              <a:t> </a:t>
            </a:r>
            <a:r>
              <a:rPr sz="2400" spc="-5" dirty="0">
                <a:latin typeface="Calibri"/>
                <a:cs typeface="Calibri"/>
              </a:rPr>
              <a:t>medication</a:t>
            </a:r>
            <a:r>
              <a:rPr sz="2400" spc="-20" dirty="0">
                <a:latin typeface="Calibri"/>
                <a:cs typeface="Calibri"/>
              </a:rPr>
              <a:t> </a:t>
            </a:r>
            <a:r>
              <a:rPr sz="2400" spc="-5" dirty="0">
                <a:latin typeface="Calibri"/>
                <a:cs typeface="Calibri"/>
              </a:rPr>
              <a:t>on </a:t>
            </a:r>
            <a:r>
              <a:rPr sz="2400" dirty="0">
                <a:latin typeface="Calibri"/>
                <a:cs typeface="Calibri"/>
              </a:rPr>
              <a:t>the</a:t>
            </a:r>
            <a:r>
              <a:rPr sz="2400" spc="5" dirty="0">
                <a:latin typeface="Calibri"/>
                <a:cs typeface="Calibri"/>
              </a:rPr>
              <a:t> </a:t>
            </a:r>
            <a:r>
              <a:rPr sz="2400" spc="-10" dirty="0">
                <a:latin typeface="Calibri"/>
                <a:cs typeface="Calibri"/>
              </a:rPr>
              <a:t>developing</a:t>
            </a:r>
            <a:r>
              <a:rPr sz="2400" spc="-5" dirty="0">
                <a:latin typeface="Calibri"/>
                <a:cs typeface="Calibri"/>
              </a:rPr>
              <a:t> </a:t>
            </a:r>
            <a:r>
              <a:rPr sz="2400" spc="-10" dirty="0">
                <a:latin typeface="Calibri"/>
                <a:cs typeface="Calibri"/>
              </a:rPr>
              <a:t>fetus.</a:t>
            </a:r>
            <a:endParaRPr sz="2400">
              <a:latin typeface="Calibri"/>
              <a:cs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28015" y="367360"/>
            <a:ext cx="11094720" cy="2495550"/>
          </a:xfrm>
          <a:prstGeom prst="rect">
            <a:avLst/>
          </a:prstGeom>
        </p:spPr>
        <p:txBody>
          <a:bodyPr vert="horz" wrap="square" lIns="0" tIns="12700" rIns="0" bIns="0" rtlCol="0">
            <a:spAutoFit/>
          </a:bodyPr>
          <a:lstStyle/>
          <a:p>
            <a:pPr marL="12700">
              <a:lnSpc>
                <a:spcPts val="2735"/>
              </a:lnSpc>
              <a:spcBef>
                <a:spcPts val="100"/>
              </a:spcBef>
            </a:pPr>
            <a:r>
              <a:rPr sz="2400" b="1" spc="-10" dirty="0">
                <a:solidFill>
                  <a:srgbClr val="C00000"/>
                </a:solidFill>
                <a:latin typeface="Calibri"/>
                <a:cs typeface="Calibri"/>
              </a:rPr>
              <a:t>-What</a:t>
            </a:r>
            <a:r>
              <a:rPr sz="2400" b="1" spc="-5" dirty="0">
                <a:solidFill>
                  <a:srgbClr val="C00000"/>
                </a:solidFill>
                <a:latin typeface="Calibri"/>
                <a:cs typeface="Calibri"/>
              </a:rPr>
              <a:t> </a:t>
            </a:r>
            <a:r>
              <a:rPr sz="2400" b="1" spc="-10" dirty="0">
                <a:solidFill>
                  <a:srgbClr val="C00000"/>
                </a:solidFill>
                <a:latin typeface="Calibri"/>
                <a:cs typeface="Calibri"/>
              </a:rPr>
              <a:t>effect</a:t>
            </a:r>
            <a:r>
              <a:rPr sz="2400" b="1" spc="-20" dirty="0">
                <a:solidFill>
                  <a:srgbClr val="C00000"/>
                </a:solidFill>
                <a:latin typeface="Calibri"/>
                <a:cs typeface="Calibri"/>
              </a:rPr>
              <a:t> </a:t>
            </a:r>
            <a:r>
              <a:rPr sz="2400" b="1" dirty="0">
                <a:solidFill>
                  <a:srgbClr val="C00000"/>
                </a:solidFill>
                <a:latin typeface="Calibri"/>
                <a:cs typeface="Calibri"/>
              </a:rPr>
              <a:t>do</a:t>
            </a:r>
            <a:r>
              <a:rPr sz="2400" b="1" spc="-25" dirty="0">
                <a:solidFill>
                  <a:srgbClr val="C00000"/>
                </a:solidFill>
                <a:latin typeface="Calibri"/>
                <a:cs typeface="Calibri"/>
              </a:rPr>
              <a:t> </a:t>
            </a:r>
            <a:r>
              <a:rPr sz="2400" b="1" dirty="0">
                <a:solidFill>
                  <a:srgbClr val="C00000"/>
                </a:solidFill>
                <a:latin typeface="Calibri"/>
                <a:cs typeface="Calibri"/>
              </a:rPr>
              <a:t>ASMs</a:t>
            </a:r>
            <a:r>
              <a:rPr sz="2400" b="1" spc="-10" dirty="0">
                <a:solidFill>
                  <a:srgbClr val="C00000"/>
                </a:solidFill>
                <a:latin typeface="Calibri"/>
                <a:cs typeface="Calibri"/>
              </a:rPr>
              <a:t> </a:t>
            </a:r>
            <a:r>
              <a:rPr sz="2400" b="1" spc="-15" dirty="0">
                <a:solidFill>
                  <a:srgbClr val="C00000"/>
                </a:solidFill>
                <a:latin typeface="Calibri"/>
                <a:cs typeface="Calibri"/>
              </a:rPr>
              <a:t>have</a:t>
            </a:r>
            <a:r>
              <a:rPr sz="2400" b="1" spc="-20" dirty="0">
                <a:solidFill>
                  <a:srgbClr val="C00000"/>
                </a:solidFill>
                <a:latin typeface="Calibri"/>
                <a:cs typeface="Calibri"/>
              </a:rPr>
              <a:t> </a:t>
            </a:r>
            <a:r>
              <a:rPr sz="2400" b="1" dirty="0">
                <a:solidFill>
                  <a:srgbClr val="C00000"/>
                </a:solidFill>
                <a:latin typeface="Calibri"/>
                <a:cs typeface="Calibri"/>
              </a:rPr>
              <a:t>on</a:t>
            </a:r>
            <a:r>
              <a:rPr sz="2400" b="1" spc="-25" dirty="0">
                <a:solidFill>
                  <a:srgbClr val="C00000"/>
                </a:solidFill>
                <a:latin typeface="Calibri"/>
                <a:cs typeface="Calibri"/>
              </a:rPr>
              <a:t> </a:t>
            </a:r>
            <a:r>
              <a:rPr sz="2400" b="1" spc="-5" dirty="0">
                <a:solidFill>
                  <a:srgbClr val="C00000"/>
                </a:solidFill>
                <a:latin typeface="Calibri"/>
                <a:cs typeface="Calibri"/>
              </a:rPr>
              <a:t>the </a:t>
            </a:r>
            <a:r>
              <a:rPr sz="2400" b="1" spc="-10" dirty="0">
                <a:solidFill>
                  <a:srgbClr val="C00000"/>
                </a:solidFill>
                <a:latin typeface="Calibri"/>
                <a:cs typeface="Calibri"/>
              </a:rPr>
              <a:t>fetus?</a:t>
            </a:r>
            <a:endParaRPr sz="2400">
              <a:latin typeface="Calibri"/>
              <a:cs typeface="Calibri"/>
            </a:endParaRPr>
          </a:p>
          <a:p>
            <a:pPr marL="12700" marR="783590">
              <a:lnSpc>
                <a:spcPts val="2590"/>
              </a:lnSpc>
              <a:spcBef>
                <a:spcPts val="185"/>
              </a:spcBef>
            </a:pPr>
            <a:r>
              <a:rPr sz="2400" spc="-5" dirty="0">
                <a:latin typeface="Calibri"/>
                <a:cs typeface="Calibri"/>
              </a:rPr>
              <a:t>One of </a:t>
            </a:r>
            <a:r>
              <a:rPr sz="2400" dirty="0">
                <a:latin typeface="Calibri"/>
                <a:cs typeface="Calibri"/>
              </a:rPr>
              <a:t>the main </a:t>
            </a:r>
            <a:r>
              <a:rPr sz="2400" spc="-10" dirty="0">
                <a:latin typeface="Calibri"/>
                <a:cs typeface="Calibri"/>
              </a:rPr>
              <a:t>adverse </a:t>
            </a:r>
            <a:r>
              <a:rPr sz="2400" spc="-15" dirty="0">
                <a:latin typeface="Calibri"/>
                <a:cs typeface="Calibri"/>
              </a:rPr>
              <a:t>effects </a:t>
            </a:r>
            <a:r>
              <a:rPr sz="2400" spc="-5" dirty="0">
                <a:latin typeface="Calibri"/>
                <a:cs typeface="Calibri"/>
              </a:rPr>
              <a:t>of </a:t>
            </a:r>
            <a:r>
              <a:rPr sz="2400" spc="-10" dirty="0">
                <a:latin typeface="Calibri"/>
                <a:cs typeface="Calibri"/>
              </a:rPr>
              <a:t>antiseizure </a:t>
            </a:r>
            <a:r>
              <a:rPr sz="2400" spc="-5" dirty="0">
                <a:latin typeface="Calibri"/>
                <a:cs typeface="Calibri"/>
              </a:rPr>
              <a:t>medications (ASMs) on </a:t>
            </a:r>
            <a:r>
              <a:rPr sz="2400" dirty="0">
                <a:latin typeface="Calibri"/>
                <a:cs typeface="Calibri"/>
              </a:rPr>
              <a:t>the </a:t>
            </a:r>
            <a:r>
              <a:rPr sz="2400" spc="-15" dirty="0">
                <a:latin typeface="Calibri"/>
                <a:cs typeface="Calibri"/>
              </a:rPr>
              <a:t>fetus </a:t>
            </a:r>
            <a:r>
              <a:rPr sz="2400" dirty="0">
                <a:latin typeface="Calibri"/>
                <a:cs typeface="Calibri"/>
              </a:rPr>
              <a:t>and </a:t>
            </a:r>
            <a:r>
              <a:rPr sz="2400" spc="-530" dirty="0">
                <a:latin typeface="Calibri"/>
                <a:cs typeface="Calibri"/>
              </a:rPr>
              <a:t> </a:t>
            </a:r>
            <a:r>
              <a:rPr sz="2400" spc="-10" dirty="0">
                <a:latin typeface="Calibri"/>
                <a:cs typeface="Calibri"/>
              </a:rPr>
              <a:t>neonate</a:t>
            </a:r>
            <a:r>
              <a:rPr sz="2400" spc="-5" dirty="0">
                <a:latin typeface="Calibri"/>
                <a:cs typeface="Calibri"/>
              </a:rPr>
              <a:t> </a:t>
            </a:r>
            <a:r>
              <a:rPr sz="2400" dirty="0">
                <a:latin typeface="Calibri"/>
                <a:cs typeface="Calibri"/>
              </a:rPr>
              <a:t>is an</a:t>
            </a:r>
            <a:r>
              <a:rPr sz="2400" spc="-15" dirty="0">
                <a:latin typeface="Calibri"/>
                <a:cs typeface="Calibri"/>
              </a:rPr>
              <a:t> </a:t>
            </a:r>
            <a:r>
              <a:rPr sz="2400" spc="-5" dirty="0">
                <a:latin typeface="Calibri"/>
                <a:cs typeface="Calibri"/>
              </a:rPr>
              <a:t>increased </a:t>
            </a:r>
            <a:r>
              <a:rPr sz="2400" dirty="0">
                <a:latin typeface="Calibri"/>
                <a:cs typeface="Calibri"/>
              </a:rPr>
              <a:t>risk</a:t>
            </a:r>
            <a:r>
              <a:rPr sz="2400" spc="-20" dirty="0">
                <a:latin typeface="Calibri"/>
                <a:cs typeface="Calibri"/>
              </a:rPr>
              <a:t> </a:t>
            </a:r>
            <a:r>
              <a:rPr sz="2400" spc="-5" dirty="0">
                <a:latin typeface="Calibri"/>
                <a:cs typeface="Calibri"/>
              </a:rPr>
              <a:t>of</a:t>
            </a:r>
            <a:r>
              <a:rPr sz="2400" dirty="0">
                <a:latin typeface="Calibri"/>
                <a:cs typeface="Calibri"/>
              </a:rPr>
              <a:t> </a:t>
            </a:r>
            <a:r>
              <a:rPr sz="2400" b="1" spc="-5" dirty="0">
                <a:solidFill>
                  <a:srgbClr val="006FC0"/>
                </a:solidFill>
                <a:latin typeface="Calibri"/>
                <a:cs typeface="Calibri"/>
              </a:rPr>
              <a:t>major</a:t>
            </a:r>
            <a:r>
              <a:rPr sz="2400" b="1" spc="-25" dirty="0">
                <a:solidFill>
                  <a:srgbClr val="006FC0"/>
                </a:solidFill>
                <a:latin typeface="Calibri"/>
                <a:cs typeface="Calibri"/>
              </a:rPr>
              <a:t> </a:t>
            </a:r>
            <a:r>
              <a:rPr sz="2400" b="1" spc="-10" dirty="0">
                <a:solidFill>
                  <a:srgbClr val="006FC0"/>
                </a:solidFill>
                <a:latin typeface="Calibri"/>
                <a:cs typeface="Calibri"/>
              </a:rPr>
              <a:t>congenital</a:t>
            </a:r>
            <a:r>
              <a:rPr sz="2400" b="1" spc="-15" dirty="0">
                <a:solidFill>
                  <a:srgbClr val="006FC0"/>
                </a:solidFill>
                <a:latin typeface="Calibri"/>
                <a:cs typeface="Calibri"/>
              </a:rPr>
              <a:t> </a:t>
            </a:r>
            <a:r>
              <a:rPr sz="2400" b="1" spc="-5" dirty="0">
                <a:solidFill>
                  <a:srgbClr val="006FC0"/>
                </a:solidFill>
                <a:latin typeface="Calibri"/>
                <a:cs typeface="Calibri"/>
              </a:rPr>
              <a:t>malformations</a:t>
            </a:r>
            <a:r>
              <a:rPr sz="2400" spc="-5" dirty="0">
                <a:latin typeface="Calibri"/>
                <a:cs typeface="Calibri"/>
              </a:rPr>
              <a:t>.</a:t>
            </a:r>
            <a:endParaRPr sz="2400">
              <a:latin typeface="Calibri"/>
              <a:cs typeface="Calibri"/>
            </a:endParaRPr>
          </a:p>
          <a:p>
            <a:pPr marL="12700" marR="5080">
              <a:lnSpc>
                <a:spcPct val="90000"/>
              </a:lnSpc>
              <a:spcBef>
                <a:spcPts val="975"/>
              </a:spcBef>
            </a:pPr>
            <a:r>
              <a:rPr sz="2400" spc="-5" dirty="0">
                <a:latin typeface="Calibri"/>
                <a:cs typeface="Calibri"/>
              </a:rPr>
              <a:t>Risks </a:t>
            </a:r>
            <a:r>
              <a:rPr sz="2400" spc="-10" dirty="0">
                <a:latin typeface="Calibri"/>
                <a:cs typeface="Calibri"/>
              </a:rPr>
              <a:t>associated </a:t>
            </a:r>
            <a:r>
              <a:rPr sz="2400" dirty="0">
                <a:latin typeface="Calibri"/>
                <a:cs typeface="Calibri"/>
              </a:rPr>
              <a:t>with ASM </a:t>
            </a:r>
            <a:r>
              <a:rPr sz="2400" spc="-5" dirty="0">
                <a:latin typeface="Calibri"/>
                <a:cs typeface="Calibri"/>
              </a:rPr>
              <a:t>use during pregnancy </a:t>
            </a:r>
            <a:r>
              <a:rPr sz="2400" spc="-10" dirty="0">
                <a:latin typeface="Calibri"/>
                <a:cs typeface="Calibri"/>
              </a:rPr>
              <a:t>can </a:t>
            </a:r>
            <a:r>
              <a:rPr sz="2400" spc="-5" dirty="0">
                <a:latin typeface="Calibri"/>
                <a:cs typeface="Calibri"/>
              </a:rPr>
              <a:t>be minimized </a:t>
            </a:r>
            <a:r>
              <a:rPr sz="2400" spc="-10" dirty="0">
                <a:latin typeface="Calibri"/>
                <a:cs typeface="Calibri"/>
              </a:rPr>
              <a:t>by preconception </a:t>
            </a:r>
            <a:r>
              <a:rPr sz="2400" spc="-5" dirty="0">
                <a:latin typeface="Calibri"/>
                <a:cs typeface="Calibri"/>
              </a:rPr>
              <a:t> planning </a:t>
            </a:r>
            <a:r>
              <a:rPr sz="2400" dirty="0">
                <a:latin typeface="Calibri"/>
                <a:cs typeface="Calibri"/>
              </a:rPr>
              <a:t>and </a:t>
            </a:r>
            <a:r>
              <a:rPr sz="2400" spc="-15" dirty="0">
                <a:latin typeface="Calibri"/>
                <a:cs typeface="Calibri"/>
              </a:rPr>
              <a:t>careful </a:t>
            </a:r>
            <a:r>
              <a:rPr sz="2400" spc="-5" dirty="0">
                <a:latin typeface="Calibri"/>
                <a:cs typeface="Calibri"/>
              </a:rPr>
              <a:t>management during </a:t>
            </a:r>
            <a:r>
              <a:rPr sz="2400" spc="-20" dirty="0">
                <a:latin typeface="Calibri"/>
                <a:cs typeface="Calibri"/>
              </a:rPr>
              <a:t>pregnancy. </a:t>
            </a:r>
            <a:r>
              <a:rPr sz="2400" spc="-5" dirty="0">
                <a:latin typeface="Calibri"/>
                <a:cs typeface="Calibri"/>
              </a:rPr>
              <a:t>The </a:t>
            </a:r>
            <a:r>
              <a:rPr sz="2400" spc="-10" dirty="0">
                <a:latin typeface="Calibri"/>
                <a:cs typeface="Calibri"/>
              </a:rPr>
              <a:t>reported </a:t>
            </a:r>
            <a:r>
              <a:rPr sz="2400" dirty="0">
                <a:latin typeface="Calibri"/>
                <a:cs typeface="Calibri"/>
              </a:rPr>
              <a:t>risk </a:t>
            </a:r>
            <a:r>
              <a:rPr sz="2400" spc="-5" dirty="0">
                <a:latin typeface="Calibri"/>
                <a:cs typeface="Calibri"/>
              </a:rPr>
              <a:t>of </a:t>
            </a:r>
            <a:r>
              <a:rPr sz="2400" dirty="0">
                <a:latin typeface="Calibri"/>
                <a:cs typeface="Calibri"/>
              </a:rPr>
              <a:t>major </a:t>
            </a:r>
            <a:r>
              <a:rPr sz="2400" spc="5" dirty="0">
                <a:latin typeface="Calibri"/>
                <a:cs typeface="Calibri"/>
              </a:rPr>
              <a:t> </a:t>
            </a:r>
            <a:r>
              <a:rPr sz="2400" spc="-10" dirty="0">
                <a:latin typeface="Calibri"/>
                <a:cs typeface="Calibri"/>
              </a:rPr>
              <a:t>congenital malformations </a:t>
            </a:r>
            <a:r>
              <a:rPr sz="2400" dirty="0">
                <a:latin typeface="Calibri"/>
                <a:cs typeface="Calibri"/>
              </a:rPr>
              <a:t>with </a:t>
            </a:r>
            <a:r>
              <a:rPr sz="2400" spc="-10" dirty="0">
                <a:latin typeface="Calibri"/>
                <a:cs typeface="Calibri"/>
              </a:rPr>
              <a:t>maternal </a:t>
            </a:r>
            <a:r>
              <a:rPr sz="2400" dirty="0">
                <a:latin typeface="Calibri"/>
                <a:cs typeface="Calibri"/>
              </a:rPr>
              <a:t>ASM </a:t>
            </a:r>
            <a:r>
              <a:rPr sz="2400" spc="-5" dirty="0">
                <a:latin typeface="Calibri"/>
                <a:cs typeface="Calibri"/>
              </a:rPr>
              <a:t>use </a:t>
            </a:r>
            <a:r>
              <a:rPr sz="2400" dirty="0">
                <a:latin typeface="Calibri"/>
                <a:cs typeface="Calibri"/>
              </a:rPr>
              <a:t>is 4 </a:t>
            </a:r>
            <a:r>
              <a:rPr sz="2400" spc="-15" dirty="0">
                <a:latin typeface="Calibri"/>
                <a:cs typeface="Calibri"/>
              </a:rPr>
              <a:t>to </a:t>
            </a:r>
            <a:r>
              <a:rPr sz="2400" dirty="0">
                <a:latin typeface="Calibri"/>
                <a:cs typeface="Calibri"/>
              </a:rPr>
              <a:t>6 %, </a:t>
            </a:r>
            <a:r>
              <a:rPr sz="2400" spc="-10" dirty="0">
                <a:latin typeface="Calibri"/>
                <a:cs typeface="Calibri"/>
              </a:rPr>
              <a:t>compared </a:t>
            </a:r>
            <a:r>
              <a:rPr sz="2400" dirty="0">
                <a:latin typeface="Calibri"/>
                <a:cs typeface="Calibri"/>
              </a:rPr>
              <a:t>with a </a:t>
            </a:r>
            <a:r>
              <a:rPr sz="2400" spc="-10" dirty="0">
                <a:latin typeface="Calibri"/>
                <a:cs typeface="Calibri"/>
              </a:rPr>
              <a:t>population </a:t>
            </a:r>
            <a:r>
              <a:rPr sz="2400" spc="-530" dirty="0">
                <a:latin typeface="Calibri"/>
                <a:cs typeface="Calibri"/>
              </a:rPr>
              <a:t> </a:t>
            </a:r>
            <a:r>
              <a:rPr sz="2400" spc="-10" dirty="0">
                <a:latin typeface="Calibri"/>
                <a:cs typeface="Calibri"/>
              </a:rPr>
              <a:t>estimate</a:t>
            </a:r>
            <a:r>
              <a:rPr sz="2400" spc="-25" dirty="0">
                <a:latin typeface="Calibri"/>
                <a:cs typeface="Calibri"/>
              </a:rPr>
              <a:t> </a:t>
            </a:r>
            <a:r>
              <a:rPr sz="2400" spc="-5" dirty="0">
                <a:latin typeface="Calibri"/>
                <a:cs typeface="Calibri"/>
              </a:rPr>
              <a:t>of</a:t>
            </a:r>
            <a:r>
              <a:rPr sz="2400" spc="-10" dirty="0">
                <a:latin typeface="Calibri"/>
                <a:cs typeface="Calibri"/>
              </a:rPr>
              <a:t> </a:t>
            </a:r>
            <a:r>
              <a:rPr sz="2400" dirty="0">
                <a:latin typeface="Calibri"/>
                <a:cs typeface="Calibri"/>
              </a:rPr>
              <a:t>2</a:t>
            </a:r>
            <a:r>
              <a:rPr sz="2400" spc="-10" dirty="0">
                <a:latin typeface="Calibri"/>
                <a:cs typeface="Calibri"/>
              </a:rPr>
              <a:t> </a:t>
            </a:r>
            <a:r>
              <a:rPr sz="2400" spc="-15" dirty="0">
                <a:latin typeface="Calibri"/>
                <a:cs typeface="Calibri"/>
              </a:rPr>
              <a:t>to</a:t>
            </a:r>
            <a:r>
              <a:rPr sz="2400" spc="-10" dirty="0">
                <a:latin typeface="Calibri"/>
                <a:cs typeface="Calibri"/>
              </a:rPr>
              <a:t> </a:t>
            </a:r>
            <a:r>
              <a:rPr sz="2400" dirty="0">
                <a:latin typeface="Calibri"/>
                <a:cs typeface="Calibri"/>
              </a:rPr>
              <a:t>3</a:t>
            </a:r>
            <a:r>
              <a:rPr sz="2400" spc="-10" dirty="0">
                <a:latin typeface="Calibri"/>
                <a:cs typeface="Calibri"/>
              </a:rPr>
              <a:t> </a:t>
            </a:r>
            <a:r>
              <a:rPr sz="2400" dirty="0">
                <a:latin typeface="Calibri"/>
                <a:cs typeface="Calibri"/>
              </a:rPr>
              <a:t>%.</a:t>
            </a:r>
            <a:endParaRPr sz="2400">
              <a:latin typeface="Calibri"/>
              <a:cs typeface="Calibri"/>
            </a:endParaRPr>
          </a:p>
        </p:txBody>
      </p:sp>
      <p:sp>
        <p:nvSpPr>
          <p:cNvPr id="3" name="object 3"/>
          <p:cNvSpPr txBox="1"/>
          <p:nvPr/>
        </p:nvSpPr>
        <p:spPr>
          <a:xfrm>
            <a:off x="540626" y="3265296"/>
            <a:ext cx="6753225" cy="372110"/>
          </a:xfrm>
          <a:prstGeom prst="rect">
            <a:avLst/>
          </a:prstGeom>
          <a:solidFill>
            <a:srgbClr val="FFFF00"/>
          </a:solidFill>
        </p:spPr>
        <p:txBody>
          <a:bodyPr vert="horz" wrap="square" lIns="0" tIns="0" rIns="0" bIns="0" rtlCol="0">
            <a:spAutoFit/>
          </a:bodyPr>
          <a:lstStyle/>
          <a:p>
            <a:pPr>
              <a:lnSpc>
                <a:spcPts val="2775"/>
              </a:lnSpc>
            </a:pPr>
            <a:r>
              <a:rPr sz="2400" b="1" spc="-5" dirty="0">
                <a:latin typeface="Calibri"/>
                <a:cs typeface="Calibri"/>
              </a:rPr>
              <a:t>Major</a:t>
            </a:r>
            <a:r>
              <a:rPr sz="2400" b="1" spc="-20" dirty="0">
                <a:latin typeface="Calibri"/>
                <a:cs typeface="Calibri"/>
              </a:rPr>
              <a:t> </a:t>
            </a:r>
            <a:r>
              <a:rPr sz="2400" b="1" spc="-10" dirty="0">
                <a:latin typeface="Calibri"/>
                <a:cs typeface="Calibri"/>
              </a:rPr>
              <a:t>congenital</a:t>
            </a:r>
            <a:r>
              <a:rPr sz="2400" b="1" spc="-15" dirty="0">
                <a:latin typeface="Calibri"/>
                <a:cs typeface="Calibri"/>
              </a:rPr>
              <a:t> </a:t>
            </a:r>
            <a:r>
              <a:rPr sz="2400" b="1" spc="-10" dirty="0">
                <a:latin typeface="Calibri"/>
                <a:cs typeface="Calibri"/>
              </a:rPr>
              <a:t>malformations</a:t>
            </a:r>
            <a:r>
              <a:rPr sz="2400" b="1" spc="-15" dirty="0">
                <a:latin typeface="Calibri"/>
                <a:cs typeface="Calibri"/>
              </a:rPr>
              <a:t> </a:t>
            </a:r>
            <a:r>
              <a:rPr sz="2400" b="1" dirty="0">
                <a:latin typeface="Calibri"/>
                <a:cs typeface="Calibri"/>
              </a:rPr>
              <a:t>and</a:t>
            </a:r>
            <a:r>
              <a:rPr sz="2400" b="1" spc="5" dirty="0">
                <a:latin typeface="Calibri"/>
                <a:cs typeface="Calibri"/>
              </a:rPr>
              <a:t> </a:t>
            </a:r>
            <a:r>
              <a:rPr sz="2400" b="1" spc="-5" dirty="0">
                <a:latin typeface="Calibri"/>
                <a:cs typeface="Calibri"/>
              </a:rPr>
              <a:t>their risk </a:t>
            </a:r>
            <a:r>
              <a:rPr sz="2400" b="1" spc="-15" dirty="0">
                <a:latin typeface="Calibri"/>
                <a:cs typeface="Calibri"/>
              </a:rPr>
              <a:t>factors</a:t>
            </a:r>
            <a:endParaRPr sz="2400">
              <a:latin typeface="Calibri"/>
              <a:cs typeface="Calibri"/>
            </a:endParaRPr>
          </a:p>
        </p:txBody>
      </p:sp>
      <p:sp>
        <p:nvSpPr>
          <p:cNvPr id="4" name="object 4"/>
          <p:cNvSpPr txBox="1"/>
          <p:nvPr/>
        </p:nvSpPr>
        <p:spPr>
          <a:xfrm>
            <a:off x="528015" y="3645154"/>
            <a:ext cx="11014075" cy="2519045"/>
          </a:xfrm>
          <a:prstGeom prst="rect">
            <a:avLst/>
          </a:prstGeom>
        </p:spPr>
        <p:txBody>
          <a:bodyPr vert="horz" wrap="square" lIns="0" tIns="53975" rIns="0" bIns="0" rtlCol="0">
            <a:spAutoFit/>
          </a:bodyPr>
          <a:lstStyle/>
          <a:p>
            <a:pPr marL="12700" marR="5080" algn="just">
              <a:lnSpc>
                <a:spcPts val="2590"/>
              </a:lnSpc>
              <a:spcBef>
                <a:spcPts val="425"/>
              </a:spcBef>
            </a:pPr>
            <a:r>
              <a:rPr sz="2400" b="1" dirty="0">
                <a:solidFill>
                  <a:srgbClr val="FF0000"/>
                </a:solidFill>
                <a:latin typeface="Calibri"/>
                <a:cs typeface="Calibri"/>
              </a:rPr>
              <a:t>- </a:t>
            </a:r>
            <a:r>
              <a:rPr sz="2400" b="1" spc="-15" dirty="0">
                <a:solidFill>
                  <a:srgbClr val="FF0000"/>
                </a:solidFill>
                <a:latin typeface="Calibri"/>
                <a:cs typeface="Calibri"/>
              </a:rPr>
              <a:t>Types </a:t>
            </a:r>
            <a:r>
              <a:rPr sz="2400" b="1" dirty="0">
                <a:solidFill>
                  <a:srgbClr val="FF0000"/>
                </a:solidFill>
                <a:latin typeface="Calibri"/>
                <a:cs typeface="Calibri"/>
              </a:rPr>
              <a:t>of </a:t>
            </a:r>
            <a:r>
              <a:rPr sz="2400" b="1" spc="-5" dirty="0">
                <a:solidFill>
                  <a:srgbClr val="FF0000"/>
                </a:solidFill>
                <a:latin typeface="Calibri"/>
                <a:cs typeface="Calibri"/>
              </a:rPr>
              <a:t>malformations: </a:t>
            </a:r>
            <a:r>
              <a:rPr sz="2400" dirty="0">
                <a:latin typeface="Calibri"/>
                <a:cs typeface="Calibri"/>
              </a:rPr>
              <a:t>the </a:t>
            </a:r>
            <a:r>
              <a:rPr sz="2400" spc="-10" dirty="0">
                <a:latin typeface="Calibri"/>
                <a:cs typeface="Calibri"/>
              </a:rPr>
              <a:t>most common </a:t>
            </a:r>
            <a:r>
              <a:rPr sz="2400" dirty="0">
                <a:latin typeface="Calibri"/>
                <a:cs typeface="Calibri"/>
              </a:rPr>
              <a:t>major </a:t>
            </a:r>
            <a:r>
              <a:rPr sz="2400" spc="-10" dirty="0">
                <a:latin typeface="Calibri"/>
                <a:cs typeface="Calibri"/>
              </a:rPr>
              <a:t>malformations associated </a:t>
            </a:r>
            <a:r>
              <a:rPr sz="2400" dirty="0">
                <a:latin typeface="Calibri"/>
                <a:cs typeface="Calibri"/>
              </a:rPr>
              <a:t>with ASMs </a:t>
            </a:r>
            <a:r>
              <a:rPr sz="2400" spc="-530" dirty="0">
                <a:latin typeface="Calibri"/>
                <a:cs typeface="Calibri"/>
              </a:rPr>
              <a:t> </a:t>
            </a:r>
            <a:r>
              <a:rPr sz="2400" spc="-15" dirty="0">
                <a:latin typeface="Calibri"/>
                <a:cs typeface="Calibri"/>
              </a:rPr>
              <a:t>are </a:t>
            </a:r>
            <a:r>
              <a:rPr sz="2400" b="1" spc="-10" dirty="0">
                <a:latin typeface="Calibri"/>
                <a:cs typeface="Calibri"/>
              </a:rPr>
              <a:t>neural </a:t>
            </a:r>
            <a:r>
              <a:rPr sz="2400" b="1" spc="-5" dirty="0">
                <a:latin typeface="Calibri"/>
                <a:cs typeface="Calibri"/>
              </a:rPr>
              <a:t>tube, </a:t>
            </a:r>
            <a:r>
              <a:rPr sz="2400" b="1" spc="-10" dirty="0">
                <a:latin typeface="Calibri"/>
                <a:cs typeface="Calibri"/>
              </a:rPr>
              <a:t>congenital </a:t>
            </a:r>
            <a:r>
              <a:rPr sz="2400" b="1" dirty="0">
                <a:latin typeface="Calibri"/>
                <a:cs typeface="Calibri"/>
              </a:rPr>
              <a:t>heart, and </a:t>
            </a:r>
            <a:r>
              <a:rPr sz="2400" b="1" spc="-5" dirty="0">
                <a:latin typeface="Calibri"/>
                <a:cs typeface="Calibri"/>
              </a:rPr>
              <a:t>urinary </a:t>
            </a:r>
            <a:r>
              <a:rPr sz="2400" b="1" spc="-15" dirty="0">
                <a:latin typeface="Calibri"/>
                <a:cs typeface="Calibri"/>
              </a:rPr>
              <a:t>tract </a:t>
            </a:r>
            <a:r>
              <a:rPr sz="2400" b="1" spc="-10" dirty="0">
                <a:latin typeface="Calibri"/>
                <a:cs typeface="Calibri"/>
              </a:rPr>
              <a:t>defects, </a:t>
            </a:r>
            <a:r>
              <a:rPr sz="2400" b="1" spc="-15" dirty="0">
                <a:latin typeface="Calibri"/>
                <a:cs typeface="Calibri"/>
              </a:rPr>
              <a:t>skeletal </a:t>
            </a:r>
            <a:r>
              <a:rPr sz="2400" b="1" spc="-5" dirty="0">
                <a:latin typeface="Calibri"/>
                <a:cs typeface="Calibri"/>
              </a:rPr>
              <a:t>abnormalities, </a:t>
            </a:r>
            <a:r>
              <a:rPr sz="2400" b="1" dirty="0">
                <a:latin typeface="Calibri"/>
                <a:cs typeface="Calibri"/>
              </a:rPr>
              <a:t>and </a:t>
            </a:r>
            <a:r>
              <a:rPr sz="2400" b="1" spc="-530" dirty="0">
                <a:latin typeface="Calibri"/>
                <a:cs typeface="Calibri"/>
              </a:rPr>
              <a:t> </a:t>
            </a:r>
            <a:r>
              <a:rPr sz="2400" b="1" spc="-15" dirty="0">
                <a:latin typeface="Calibri"/>
                <a:cs typeface="Calibri"/>
              </a:rPr>
              <a:t>oral</a:t>
            </a:r>
            <a:r>
              <a:rPr sz="2400" b="1" spc="-30" dirty="0">
                <a:latin typeface="Calibri"/>
                <a:cs typeface="Calibri"/>
              </a:rPr>
              <a:t> </a:t>
            </a:r>
            <a:r>
              <a:rPr sz="2400" b="1" spc="-5" dirty="0">
                <a:latin typeface="Calibri"/>
                <a:cs typeface="Calibri"/>
              </a:rPr>
              <a:t>clefts</a:t>
            </a:r>
            <a:r>
              <a:rPr sz="2400" spc="-5" dirty="0">
                <a:latin typeface="Calibri"/>
                <a:cs typeface="Calibri"/>
              </a:rPr>
              <a:t>.</a:t>
            </a:r>
            <a:endParaRPr sz="2400">
              <a:latin typeface="Calibri"/>
              <a:cs typeface="Calibri"/>
            </a:endParaRPr>
          </a:p>
          <a:p>
            <a:pPr marL="12700" algn="just">
              <a:lnSpc>
                <a:spcPts val="2735"/>
              </a:lnSpc>
              <a:spcBef>
                <a:spcPts val="280"/>
              </a:spcBef>
            </a:pPr>
            <a:r>
              <a:rPr sz="2400" b="1" spc="-15" dirty="0">
                <a:solidFill>
                  <a:srgbClr val="FF0000"/>
                </a:solidFill>
                <a:latin typeface="Calibri"/>
                <a:cs typeface="Calibri"/>
              </a:rPr>
              <a:t>-Different</a:t>
            </a:r>
            <a:r>
              <a:rPr sz="2400" b="1" spc="5" dirty="0">
                <a:solidFill>
                  <a:srgbClr val="FF0000"/>
                </a:solidFill>
                <a:latin typeface="Calibri"/>
                <a:cs typeface="Calibri"/>
              </a:rPr>
              <a:t> </a:t>
            </a:r>
            <a:r>
              <a:rPr sz="2400" b="1" dirty="0">
                <a:solidFill>
                  <a:srgbClr val="FF0000"/>
                </a:solidFill>
                <a:latin typeface="Calibri"/>
                <a:cs typeface="Calibri"/>
              </a:rPr>
              <a:t>ASMs</a:t>
            </a:r>
            <a:r>
              <a:rPr sz="2400" b="1" spc="-15" dirty="0">
                <a:solidFill>
                  <a:srgbClr val="FF0000"/>
                </a:solidFill>
                <a:latin typeface="Calibri"/>
                <a:cs typeface="Calibri"/>
              </a:rPr>
              <a:t> have</a:t>
            </a:r>
            <a:r>
              <a:rPr sz="2400" b="1" spc="-5" dirty="0">
                <a:solidFill>
                  <a:srgbClr val="FF0000"/>
                </a:solidFill>
                <a:latin typeface="Calibri"/>
                <a:cs typeface="Calibri"/>
              </a:rPr>
              <a:t> </a:t>
            </a:r>
            <a:r>
              <a:rPr sz="2400" b="1" spc="-15" dirty="0">
                <a:solidFill>
                  <a:srgbClr val="FF0000"/>
                </a:solidFill>
                <a:latin typeface="Calibri"/>
                <a:cs typeface="Calibri"/>
              </a:rPr>
              <a:t>different</a:t>
            </a:r>
            <a:r>
              <a:rPr sz="2400" b="1" spc="-5" dirty="0">
                <a:solidFill>
                  <a:srgbClr val="FF0000"/>
                </a:solidFill>
                <a:latin typeface="Calibri"/>
                <a:cs typeface="Calibri"/>
              </a:rPr>
              <a:t> </a:t>
            </a:r>
            <a:r>
              <a:rPr sz="2400" b="1" spc="-10" dirty="0">
                <a:solidFill>
                  <a:srgbClr val="FF0000"/>
                </a:solidFill>
                <a:latin typeface="Calibri"/>
                <a:cs typeface="Calibri"/>
              </a:rPr>
              <a:t>risks:</a:t>
            </a:r>
            <a:endParaRPr sz="2400">
              <a:latin typeface="Calibri"/>
              <a:cs typeface="Calibri"/>
            </a:endParaRPr>
          </a:p>
          <a:p>
            <a:pPr marL="12700" algn="just">
              <a:lnSpc>
                <a:spcPts val="2735"/>
              </a:lnSpc>
            </a:pPr>
            <a:r>
              <a:rPr sz="2400" b="1" u="heavy" dirty="0">
                <a:uFill>
                  <a:solidFill>
                    <a:srgbClr val="000000"/>
                  </a:solidFill>
                </a:uFill>
                <a:latin typeface="Calibri"/>
                <a:cs typeface="Calibri"/>
              </a:rPr>
              <a:t>AEDs</a:t>
            </a:r>
            <a:r>
              <a:rPr sz="2400" b="1" u="heavy" spc="-10" dirty="0">
                <a:uFill>
                  <a:solidFill>
                    <a:srgbClr val="000000"/>
                  </a:solidFill>
                </a:uFill>
                <a:latin typeface="Calibri"/>
                <a:cs typeface="Calibri"/>
              </a:rPr>
              <a:t> </a:t>
            </a:r>
            <a:r>
              <a:rPr sz="2400" b="1" u="heavy" spc="-5" dirty="0">
                <a:uFill>
                  <a:solidFill>
                    <a:srgbClr val="000000"/>
                  </a:solidFill>
                </a:uFill>
                <a:latin typeface="Calibri"/>
                <a:cs typeface="Calibri"/>
              </a:rPr>
              <a:t>with</a:t>
            </a:r>
            <a:r>
              <a:rPr sz="2400" b="1" u="heavy" dirty="0">
                <a:uFill>
                  <a:solidFill>
                    <a:srgbClr val="000000"/>
                  </a:solidFill>
                </a:uFill>
                <a:latin typeface="Calibri"/>
                <a:cs typeface="Calibri"/>
              </a:rPr>
              <a:t> low</a:t>
            </a:r>
            <a:r>
              <a:rPr sz="2400" b="1" u="heavy" spc="-25" dirty="0">
                <a:uFill>
                  <a:solidFill>
                    <a:srgbClr val="000000"/>
                  </a:solidFill>
                </a:uFill>
                <a:latin typeface="Calibri"/>
                <a:cs typeface="Calibri"/>
              </a:rPr>
              <a:t> </a:t>
            </a:r>
            <a:r>
              <a:rPr sz="2400" b="1" u="heavy" spc="-15" dirty="0">
                <a:uFill>
                  <a:solidFill>
                    <a:srgbClr val="000000"/>
                  </a:solidFill>
                </a:uFill>
                <a:latin typeface="Calibri"/>
                <a:cs typeface="Calibri"/>
              </a:rPr>
              <a:t>teratogenic</a:t>
            </a:r>
            <a:r>
              <a:rPr sz="2400" b="1" u="heavy" spc="-25" dirty="0">
                <a:uFill>
                  <a:solidFill>
                    <a:srgbClr val="000000"/>
                  </a:solidFill>
                </a:uFill>
                <a:latin typeface="Calibri"/>
                <a:cs typeface="Calibri"/>
              </a:rPr>
              <a:t> </a:t>
            </a:r>
            <a:r>
              <a:rPr sz="2400" b="1" u="heavy" spc="-5" dirty="0">
                <a:uFill>
                  <a:solidFill>
                    <a:srgbClr val="000000"/>
                  </a:solidFill>
                </a:uFill>
                <a:latin typeface="Calibri"/>
                <a:cs typeface="Calibri"/>
              </a:rPr>
              <a:t>risk</a:t>
            </a:r>
            <a:r>
              <a:rPr sz="2400" b="1" spc="-5" dirty="0">
                <a:latin typeface="Calibri"/>
                <a:cs typeface="Calibri"/>
              </a:rPr>
              <a:t>:</a:t>
            </a:r>
            <a:r>
              <a:rPr sz="2400" b="1" spc="-10" dirty="0">
                <a:latin typeface="Calibri"/>
                <a:cs typeface="Calibri"/>
              </a:rPr>
              <a:t> </a:t>
            </a:r>
            <a:r>
              <a:rPr sz="2400" b="1" spc="-5" dirty="0">
                <a:solidFill>
                  <a:srgbClr val="006FC0"/>
                </a:solidFill>
                <a:latin typeface="Calibri"/>
                <a:cs typeface="Calibri"/>
              </a:rPr>
              <a:t>lamotrigine</a:t>
            </a:r>
            <a:r>
              <a:rPr sz="2400" b="1" spc="-20" dirty="0">
                <a:solidFill>
                  <a:srgbClr val="006FC0"/>
                </a:solidFill>
                <a:latin typeface="Calibri"/>
                <a:cs typeface="Calibri"/>
              </a:rPr>
              <a:t> </a:t>
            </a:r>
            <a:r>
              <a:rPr sz="2400" b="1" dirty="0">
                <a:solidFill>
                  <a:srgbClr val="006FC0"/>
                </a:solidFill>
                <a:latin typeface="Calibri"/>
                <a:cs typeface="Calibri"/>
              </a:rPr>
              <a:t>and </a:t>
            </a:r>
            <a:r>
              <a:rPr sz="2400" b="1" spc="-10" dirty="0">
                <a:solidFill>
                  <a:srgbClr val="006FC0"/>
                </a:solidFill>
                <a:latin typeface="Calibri"/>
                <a:cs typeface="Calibri"/>
              </a:rPr>
              <a:t>levetiracetam</a:t>
            </a:r>
            <a:endParaRPr sz="2400">
              <a:latin typeface="Calibri"/>
              <a:cs typeface="Calibri"/>
            </a:endParaRPr>
          </a:p>
          <a:p>
            <a:pPr marL="12700" marR="432434" algn="just">
              <a:lnSpc>
                <a:spcPts val="2590"/>
              </a:lnSpc>
              <a:spcBef>
                <a:spcPts val="640"/>
              </a:spcBef>
            </a:pPr>
            <a:r>
              <a:rPr sz="2400" b="1" u="heavy" dirty="0">
                <a:uFill>
                  <a:solidFill>
                    <a:srgbClr val="000000"/>
                  </a:solidFill>
                </a:uFill>
                <a:latin typeface="Calibri"/>
                <a:cs typeface="Calibri"/>
              </a:rPr>
              <a:t>AEDs </a:t>
            </a:r>
            <a:r>
              <a:rPr sz="2400" b="1" u="heavy" spc="-5" dirty="0">
                <a:uFill>
                  <a:solidFill>
                    <a:srgbClr val="000000"/>
                  </a:solidFill>
                </a:uFill>
                <a:latin typeface="Calibri"/>
                <a:cs typeface="Calibri"/>
              </a:rPr>
              <a:t>with </a:t>
            </a:r>
            <a:r>
              <a:rPr sz="2400" b="1" u="heavy" dirty="0">
                <a:uFill>
                  <a:solidFill>
                    <a:srgbClr val="000000"/>
                  </a:solidFill>
                </a:uFill>
                <a:latin typeface="Calibri"/>
                <a:cs typeface="Calibri"/>
              </a:rPr>
              <a:t>high </a:t>
            </a:r>
            <a:r>
              <a:rPr sz="2400" b="1" u="heavy" spc="-20" dirty="0">
                <a:uFill>
                  <a:solidFill>
                    <a:srgbClr val="000000"/>
                  </a:solidFill>
                </a:uFill>
                <a:latin typeface="Calibri"/>
                <a:cs typeface="Calibri"/>
              </a:rPr>
              <a:t>teratogenic </a:t>
            </a:r>
            <a:r>
              <a:rPr sz="2400" b="1" u="heavy" spc="-5" dirty="0">
                <a:uFill>
                  <a:solidFill>
                    <a:srgbClr val="000000"/>
                  </a:solidFill>
                </a:uFill>
                <a:latin typeface="Calibri"/>
                <a:cs typeface="Calibri"/>
              </a:rPr>
              <a:t>risk</a:t>
            </a:r>
            <a:r>
              <a:rPr sz="2400" b="1" spc="-5" dirty="0">
                <a:latin typeface="Calibri"/>
                <a:cs typeface="Calibri"/>
              </a:rPr>
              <a:t>: </a:t>
            </a:r>
            <a:r>
              <a:rPr sz="2400" b="1" spc="-15" dirty="0">
                <a:solidFill>
                  <a:srgbClr val="006FC0"/>
                </a:solidFill>
                <a:latin typeface="Calibri"/>
                <a:cs typeface="Calibri"/>
              </a:rPr>
              <a:t>valproate </a:t>
            </a:r>
            <a:r>
              <a:rPr sz="2400" b="1" spc="-5" dirty="0">
                <a:solidFill>
                  <a:srgbClr val="006FC0"/>
                </a:solidFill>
                <a:latin typeface="Calibri"/>
                <a:cs typeface="Calibri"/>
              </a:rPr>
              <a:t>(highest risk), phenobarbital, </a:t>
            </a:r>
            <a:r>
              <a:rPr sz="2400" b="1" spc="-15" dirty="0">
                <a:solidFill>
                  <a:srgbClr val="006FC0"/>
                </a:solidFill>
                <a:latin typeface="Calibri"/>
                <a:cs typeface="Calibri"/>
              </a:rPr>
              <a:t>topiramate, </a:t>
            </a:r>
            <a:r>
              <a:rPr sz="2400" b="1" spc="-530" dirty="0">
                <a:solidFill>
                  <a:srgbClr val="006FC0"/>
                </a:solidFill>
                <a:latin typeface="Calibri"/>
                <a:cs typeface="Calibri"/>
              </a:rPr>
              <a:t> </a:t>
            </a:r>
            <a:r>
              <a:rPr sz="2400" b="1" dirty="0">
                <a:solidFill>
                  <a:srgbClr val="006FC0"/>
                </a:solidFill>
                <a:latin typeface="Calibri"/>
                <a:cs typeface="Calibri"/>
              </a:rPr>
              <a:t>and</a:t>
            </a:r>
            <a:r>
              <a:rPr sz="2400" b="1" spc="-15" dirty="0">
                <a:solidFill>
                  <a:srgbClr val="006FC0"/>
                </a:solidFill>
                <a:latin typeface="Calibri"/>
                <a:cs typeface="Calibri"/>
              </a:rPr>
              <a:t> </a:t>
            </a:r>
            <a:r>
              <a:rPr sz="2400" b="1" spc="-10" dirty="0">
                <a:solidFill>
                  <a:srgbClr val="006FC0"/>
                </a:solidFill>
                <a:latin typeface="Calibri"/>
                <a:cs typeface="Calibri"/>
              </a:rPr>
              <a:t>phenytoin</a:t>
            </a:r>
            <a:endParaRPr sz="2400">
              <a:latin typeface="Calibri"/>
              <a:cs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TotalTime>
  <Words>6226</Words>
  <Application>Microsoft Office PowerPoint</Application>
  <PresentationFormat>Widescreen</PresentationFormat>
  <Paragraphs>502</Paragraphs>
  <Slides>75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75</vt:i4>
      </vt:variant>
    </vt:vector>
  </HeadingPairs>
  <TitlesOfParts>
    <vt:vector size="84" baseType="lpstr">
      <vt:lpstr>Arial</vt:lpstr>
      <vt:lpstr>Arial MT</vt:lpstr>
      <vt:lpstr>Calibri</vt:lpstr>
      <vt:lpstr>Calibri Light</vt:lpstr>
      <vt:lpstr>Courier New</vt:lpstr>
      <vt:lpstr>Franklin Gothic Medium</vt:lpstr>
      <vt:lpstr>Times New Roman</vt:lpstr>
      <vt:lpstr>Wingdings</vt:lpstr>
      <vt:lpstr>Office Theme</vt:lpstr>
      <vt:lpstr>Neurological and  Dermatological disorders in  pregnancy  Nawaf Almaaitah Wesam Alnawafleh Jana Nusair Sara Almasri Felasteen Ahmad</vt:lpstr>
      <vt:lpstr>NEUROLOGICAL DISORDERS IN  PREGNANCY</vt:lpstr>
      <vt:lpstr>-Any woman with an existing neurologic condition should consult her  obstetrician and her neurologist before she becomes pregnant</vt:lpstr>
      <vt:lpstr>Epilepsy:</vt:lpstr>
      <vt:lpstr>PowerPoint Presentation</vt:lpstr>
      <vt:lpstr>RISK CONSIDERATIONS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Preconception counseling and management</vt:lpstr>
      <vt:lpstr>PowerPoint Presentation</vt:lpstr>
      <vt:lpstr>MANAGEMENT DURING PREGNANCY</vt:lpstr>
      <vt:lpstr>MANAGEMENT AT DELIVERY</vt:lpstr>
      <vt:lpstr>Carpal tunnel syndrome:</vt:lpstr>
      <vt:lpstr>PowerPoint Presentation</vt:lpstr>
      <vt:lpstr>Bell’s palsy</vt:lpstr>
      <vt:lpstr>PowerPoint Presentation</vt:lpstr>
      <vt:lpstr>Migraine</vt:lpstr>
      <vt:lpstr>PowerPoint Presentation</vt:lpstr>
      <vt:lpstr>Post-dural puncture headache</vt:lpstr>
      <vt:lpstr>postpartum headache</vt:lpstr>
      <vt:lpstr>PowerPoint Presentation</vt:lpstr>
      <vt:lpstr>Myasthenia gravis</vt:lpstr>
      <vt:lpstr>PowerPoint Presentation</vt:lpstr>
      <vt:lpstr>Fetal effect</vt:lpstr>
      <vt:lpstr>Management</vt:lpstr>
      <vt:lpstr>PowerPoint Presentation</vt:lpstr>
      <vt:lpstr>Mode of delivery</vt:lpstr>
      <vt:lpstr>PowerPoint Presentation</vt:lpstr>
      <vt:lpstr>Dermatological conditions in  pregnancy</vt:lpstr>
      <vt:lpstr>INTRODUCTION</vt:lpstr>
      <vt:lpstr>1. Skin: The overall clinical appearance of skin is related to pigmentation, glands,  vasculature, and connective tissue. Cutaneous changes during pregnancy are best  understood by examining each of these different aspects of skin structure.</vt:lpstr>
      <vt:lpstr>Clinical findings: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Varicosities (Varicose veins of the lower extremity, Anorectal varicosities  (hemorrhoids), Vulvar varicosities)</vt:lpstr>
      <vt:lpstr>Varicose veins of the lower extremity</vt:lpstr>
      <vt:lpstr>Anorectal varicosities (hemorrhoids)</vt:lpstr>
      <vt:lpstr>Vulvar varicosities:</vt:lpstr>
      <vt:lpstr>4) Vascular tumors: vascular tumor-like structures may develop or enlarge during pregnancy  (Pyogenic granulomas, Hemangiomas, angiolipomas, and angiolymphoid  hyperplasia with eosinophilia)</vt:lpstr>
      <vt:lpstr>5) Other vascular changes</vt:lpstr>
      <vt:lpstr>PowerPoint Presentation</vt:lpstr>
      <vt:lpstr>2) SKIN APPENDAGES (ECCRINE, APOCRINE, SEBACEOUS GLANDS)</vt:lpstr>
      <vt:lpstr>3) HAIR</vt:lpstr>
      <vt:lpstr>4) NAILS</vt:lpstr>
      <vt:lpstr>5) MUCOSA AND NONKERATINIZED  EPITHELIUM</vt:lpstr>
      <vt:lpstr>Pregnancy dermatosis  Specific skin conditions of  pregnancy</vt:lpstr>
      <vt:lpstr>Pregnancy Dermatoses</vt:lpstr>
      <vt:lpstr>1- Polymorphic eruption of pregnancy, pruritic urticarial papules and plaques of pregnancy(PUPPP)</vt:lpstr>
      <vt:lpstr>PowerPoint Presentation</vt:lpstr>
      <vt:lpstr>PowerPoint Presentation</vt:lpstr>
      <vt:lpstr>2- Pemphigoid gestationis</vt:lpstr>
      <vt:lpstr>PowerPoint Presentation</vt:lpstr>
      <vt:lpstr>PowerPoint Presentation</vt:lpstr>
      <vt:lpstr>PowerPoint Presentation</vt:lpstr>
      <vt:lpstr>PowerPoint Presentation</vt:lpstr>
      <vt:lpstr>PowerPoint Presentation</vt:lpstr>
      <vt:lpstr>3- Prurigo of pregnancy</vt:lpstr>
      <vt:lpstr>4-Pruritic folliculitis of pregnancy</vt:lpstr>
      <vt:lpstr>5-Impetigo Herpetiformis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User</cp:lastModifiedBy>
  <cp:revision>1</cp:revision>
  <dcterms:created xsi:type="dcterms:W3CDTF">2024-11-02T13:30:37Z</dcterms:created>
  <dcterms:modified xsi:type="dcterms:W3CDTF">2024-11-02T13:34:41Z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2024-01-15T00:00:00Z</vt:filetime>
  </property>
  <property fmtid="{D5CDD505-2E9C-101B-9397-08002B2CF9AE}" pid="3" name="Creator">
    <vt:lpwstr>Microsoft® PowerPoint® LTSC</vt:lpwstr>
  </property>
  <property fmtid="{D5CDD505-2E9C-101B-9397-08002B2CF9AE}" pid="4" name="LastSaved">
    <vt:filetime>2024-11-02T00:00:00Z</vt:filetime>
  </property>
</Properties>
</file>