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</p:sldMasterIdLst>
  <p:notesMasterIdLst>
    <p:notesMasterId r:id="rId29"/>
  </p:notesMasterIdLst>
  <p:handoutMasterIdLst>
    <p:handoutMasterId r:id="rId30"/>
  </p:handoutMasterIdLst>
  <p:sldIdLst>
    <p:sldId id="278" r:id="rId5"/>
    <p:sldId id="307" r:id="rId6"/>
    <p:sldId id="309" r:id="rId7"/>
    <p:sldId id="256" r:id="rId8"/>
    <p:sldId id="257" r:id="rId9"/>
    <p:sldId id="258" r:id="rId10"/>
    <p:sldId id="308" r:id="rId11"/>
    <p:sldId id="259" r:id="rId12"/>
    <p:sldId id="264" r:id="rId13"/>
    <p:sldId id="265" r:id="rId14"/>
    <p:sldId id="316" r:id="rId15"/>
    <p:sldId id="283" r:id="rId16"/>
    <p:sldId id="294" r:id="rId17"/>
    <p:sldId id="293" r:id="rId18"/>
    <p:sldId id="305" r:id="rId19"/>
    <p:sldId id="317" r:id="rId20"/>
    <p:sldId id="440" r:id="rId21"/>
    <p:sldId id="396" r:id="rId22"/>
    <p:sldId id="441" r:id="rId23"/>
    <p:sldId id="444" r:id="rId24"/>
    <p:sldId id="268" r:id="rId25"/>
    <p:sldId id="445" r:id="rId26"/>
    <p:sldId id="269" r:id="rId27"/>
    <p:sldId id="281" r:id="rId2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handoutMaster" Target="handoutMasters/handout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20EF3F-FDE2-4398-A78C-DC3F260F8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63523-F273-439E-8194-E778772E63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6AF45-0B4E-40E2-A242-BDEFDF781BF0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41E6-0006-4FA6-844F-60F3BEAEE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AD8C-4DC9-46B1-A508-49BA731A6D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6E205-E2CB-4345-8989-2A41A299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9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2453F8-CACD-4C9C-918D-039F235A09D5}" type="datetimeFigureOut">
              <a:rPr lang="ar-EG" smtClean="0"/>
              <a:pPr/>
              <a:t>26/08/1442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CE6F7-5378-4E7A-8B8F-26AC91FF3D8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04350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C33E-F6DC-44D2-B804-F7266D59AB30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04DB-A25F-41CB-BA2C-BF95FF2C975C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BB0-2C6D-421B-9A35-3AADFE28A900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264" y="228600"/>
            <a:ext cx="8015287" cy="9144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 rtlCol="0"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FE2E75-DF1D-40B1-9405-C5306F31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6118-92D5-4160-BF04-BEC74FA57EE6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C0F13A-4F81-4685-87FA-7F7C6C22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0355C5-9B21-40F8-A1B3-31B9B31D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E4BB3F-9525-45B5-A4C6-E7A0F2F24886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06542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E2D6-C176-4711-8DBC-FB874C200FD1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DA33-DEFD-4388-896B-3D6AD05BE7AB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314-F925-4426-94DF-90CAB5AA6467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8986-CC7E-4947-ACDE-98B0CE7CF989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9FE-1BBC-4814-B1E2-3A604D620374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2DDA-9D13-4BC8-96E0-B2F95F217F67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E051-8930-4433-8D3B-46C8687CC73E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7C86-1CF9-42EA-B1F7-D94B2F5458E4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A67B2-C5A8-41C3-824E-125A04BF10FC}" type="datetime8">
              <a:rPr lang="ar-EG" smtClean="0"/>
              <a:t>08 نيسان، 21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Dr. Mona El sobky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E2B7A9-86E7-4956-A717-E76B4A25FD1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4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588" y="1500174"/>
            <a:ext cx="4116833" cy="181870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GIT Micro Lab 3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2020-2021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9AD781B-E1DF-4249-8F04-5A816E0AAC2B}"/>
              </a:ext>
            </a:extLst>
          </p:cNvPr>
          <p:cNvSpPr txBox="1"/>
          <p:nvPr/>
        </p:nvSpPr>
        <p:spPr>
          <a:xfrm>
            <a:off x="2339752" y="4365104"/>
            <a:ext cx="5335587" cy="16319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Mohammad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Pathology </a:t>
            </a:r>
          </a:p>
          <a:p>
            <a:pPr algn="ctr" rt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Mu’tah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University </a:t>
            </a: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400049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53578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 </a:t>
            </a:r>
          </a:p>
          <a:p>
            <a:pPr algn="ctr" rtl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(D.S in man and herbivorous)</a:t>
            </a:r>
            <a:endParaRPr lang="ar-EG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285860"/>
            <a:ext cx="4286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unilocular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</a:t>
            </a:r>
            <a:endParaRPr lang="ar-EG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4214842" cy="37861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14" y="478632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/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56" y="421481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142852"/>
            <a:ext cx="32147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Balantidium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coli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32775" name="Picture 6" descr="F:\Cestode\pict arthrop 3\b coli trop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28688"/>
            <a:ext cx="3714750" cy="3000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143272" cy="27146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cxnSp>
        <p:nvCxnSpPr>
          <p:cNvPr id="10" name="Straight Arrow Connector 9"/>
          <p:cNvCxnSpPr/>
          <p:nvPr/>
        </p:nvCxnSpPr>
        <p:spPr>
          <a:xfrm>
            <a:off x="5286375" y="5143500"/>
            <a:ext cx="1643063" cy="5715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4572000" y="4786313"/>
            <a:ext cx="171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Macronucleus</a:t>
            </a:r>
            <a:endParaRPr lang="ar-EG" altLang="en-US" sz="1600" b="1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43563" y="5786438"/>
            <a:ext cx="928687" cy="285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14"/>
          <p:cNvSpPr txBox="1">
            <a:spLocks noChangeArrowheads="1"/>
          </p:cNvSpPr>
          <p:nvPr/>
        </p:nvSpPr>
        <p:spPr bwMode="auto">
          <a:xfrm>
            <a:off x="4357688" y="5429250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Contractile vacuole</a:t>
            </a:r>
            <a:endParaRPr lang="ar-EG" altLang="en-US" sz="1600" b="1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8001000" y="6143625"/>
            <a:ext cx="357188" cy="2143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8072438" y="64881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cilia</a:t>
            </a:r>
            <a:endParaRPr lang="ar-EG" altLang="en-US" sz="1800" b="1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572375" y="5643563"/>
            <a:ext cx="857250" cy="714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4" name="TextBox 24"/>
          <p:cNvSpPr txBox="1">
            <a:spLocks noChangeArrowheads="1"/>
          </p:cNvSpPr>
          <p:nvPr/>
        </p:nvSpPr>
        <p:spPr bwMode="auto">
          <a:xfrm>
            <a:off x="8001000" y="5000625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Food</a:t>
            </a:r>
          </a:p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vacuole </a:t>
            </a:r>
            <a:endParaRPr lang="ar-EG" altLang="en-US" sz="1600" b="1"/>
          </a:p>
        </p:txBody>
      </p:sp>
      <p:sp>
        <p:nvSpPr>
          <p:cNvPr id="27" name="TextBox 26"/>
          <p:cNvSpPr txBox="1"/>
          <p:nvPr/>
        </p:nvSpPr>
        <p:spPr>
          <a:xfrm>
            <a:off x="214313" y="1857375"/>
            <a:ext cx="4214812" cy="4524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pointed anterior end and rounded posterior end.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Contains numerous food vacuoles, 2 contractile vacuoles,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macronucleous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&amp;micronucleus</a:t>
            </a:r>
          </a:p>
          <a:p>
            <a:pPr algn="l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Cytostome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Cytopharynx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2" y="1000108"/>
            <a:ext cx="3143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1-Trophozoite stage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2115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:\Cestode\pict arthrop 3\b coli cys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29190" y="1357298"/>
            <a:ext cx="3714776" cy="24288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2" descr="C:\Users\Matrix\Downloads\balantidium coli c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857652" cy="23574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214290"/>
            <a:ext cx="321471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Balantidium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coli cyst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357298"/>
            <a:ext cx="235745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Cyst (D.S&amp;I.S)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214554"/>
            <a:ext cx="4214842" cy="33478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Rounded with thick double cyst wall.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Contains a single parasite, food vacuoles, macronucleus and micronucleus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14290"/>
            <a:ext cx="28575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Giardia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lamblia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3143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1-Trophozoite stage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:\صور الكتاب\pict final\الغلاف\images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94"/>
            <a:ext cx="4286280" cy="2214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 descr="F:\Cestode\pict arthrop 3\giardia trop.jpg"/>
          <p:cNvPicPr/>
          <p:nvPr/>
        </p:nvPicPr>
        <p:blipFill>
          <a:blip r:embed="rId3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4572000" y="1285860"/>
            <a:ext cx="4214842" cy="287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785926"/>
            <a:ext cx="407196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Shape: pear in shape with convex dorsal surface &amp; flat ventral surface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2 sucking discs for attachment.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2 oval nuclei with central </a:t>
            </a:r>
            <a:r>
              <a:rPr lang="en-US" sz="2400" b="1" dirty="0" err="1"/>
              <a:t>karyosomes</a:t>
            </a:r>
            <a:r>
              <a:rPr lang="en-US" sz="2400" b="1" dirty="0"/>
              <a:t> </a:t>
            </a:r>
            <a:r>
              <a:rPr lang="en-US" sz="2400" b="1" dirty="0" err="1"/>
              <a:t>anteriorly</a:t>
            </a:r>
            <a:r>
              <a:rPr lang="en-US" sz="2400" b="1" dirty="0"/>
              <a:t>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Four pairs of flagella.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err="1"/>
              <a:t>Axostyle</a:t>
            </a:r>
            <a:r>
              <a:rPr lang="en-US" sz="2400" b="1" dirty="0"/>
              <a:t>: 2 central roes in the middle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 err="1"/>
              <a:t>Parabasal</a:t>
            </a:r>
            <a:r>
              <a:rPr lang="en-US" sz="2400" b="1" dirty="0"/>
              <a:t> body: 2 rods across the </a:t>
            </a:r>
            <a:r>
              <a:rPr lang="en-US" sz="2400" b="1" dirty="0" err="1"/>
              <a:t>axostyle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357298"/>
            <a:ext cx="20002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Cyst (I.S)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:\Cestode\pict arthrop 3\crypto cyst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57752" y="1000108"/>
            <a:ext cx="398099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14393" t="16363" r="17896" b="17193"/>
          <a:stretch>
            <a:fillRect/>
          </a:stretch>
        </p:blipFill>
        <p:spPr bwMode="auto">
          <a:xfrm>
            <a:off x="4857752" y="4071942"/>
            <a:ext cx="4071966" cy="22860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214290"/>
            <a:ext cx="407196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Giardia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lamblia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cyst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71678"/>
            <a:ext cx="421484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Size: 12x 7 mm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Shape: oval with thick cyst wall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/>
              <a:t>Contents: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-4 nuclei at one pole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-Fine granular cytoplasm with remnants of flagella, </a:t>
            </a:r>
            <a:r>
              <a:rPr lang="en-US" sz="2400" b="1" dirty="0" err="1"/>
              <a:t>axostyle</a:t>
            </a:r>
            <a:r>
              <a:rPr lang="en-US" sz="2400" b="1" dirty="0"/>
              <a:t> &amp; parabasal bodies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38" y="357188"/>
            <a:ext cx="5500687" cy="954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Cryptosporidium </a:t>
            </a:r>
            <a:r>
              <a:rPr lang="en-US" altLang="ar-SA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parvum</a:t>
            </a:r>
            <a:endParaRPr lang="en-US" altLang="ar-SA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oocyst</a:t>
            </a:r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000240"/>
            <a:ext cx="3500462" cy="4431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um.</a:t>
            </a:r>
          </a:p>
          <a:p>
            <a:pPr algn="l" rtl="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Spherical in shape.</a:t>
            </a:r>
          </a:p>
          <a:p>
            <a:pPr algn="l" rtl="0" fontAlgn="auto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Contents :</a:t>
            </a:r>
            <a:r>
              <a:rPr lang="en-US" altLang="ar-S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naked </a:t>
            </a:r>
            <a:r>
              <a:rPr lang="en-US" altLang="ar-SA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sporozoites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(fully mature)</a:t>
            </a:r>
            <a:r>
              <a:rPr lang="en-US" altLang="ar-SA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1751" y="2632338"/>
            <a:ext cx="571500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50A8866-E56E-403B-8278-31C1187A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58" y="1311275"/>
            <a:ext cx="3352801" cy="3801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DBC4DD-2762-4FB3-8AF9-9A4669B9011E}"/>
              </a:ext>
            </a:extLst>
          </p:cNvPr>
          <p:cNvCxnSpPr/>
          <p:nvPr/>
        </p:nvCxnSpPr>
        <p:spPr>
          <a:xfrm>
            <a:off x="6148645" y="1698376"/>
            <a:ext cx="571500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5A290B-2264-45E9-9F6F-02EEDC52E64E}"/>
              </a:ext>
            </a:extLst>
          </p:cNvPr>
          <p:cNvCxnSpPr/>
          <p:nvPr/>
        </p:nvCxnSpPr>
        <p:spPr>
          <a:xfrm>
            <a:off x="6376001" y="2496050"/>
            <a:ext cx="571500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2ADAFD-6314-49EF-ACE6-7757839F5AE6}"/>
              </a:ext>
            </a:extLst>
          </p:cNvPr>
          <p:cNvSpPr txBox="1"/>
          <p:nvPr/>
        </p:nvSpPr>
        <p:spPr>
          <a:xfrm>
            <a:off x="12430461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6C718-8FB9-42CF-85B4-0486C45E2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17" y="5203081"/>
            <a:ext cx="1584668" cy="15382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0332-9D7B-46DC-B608-5AF8218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85BD-5CCB-451A-90F8-7B7FCE0D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27BCA2-0E69-4167-A763-E18F73C6164B}"/>
              </a:ext>
            </a:extLst>
          </p:cNvPr>
          <p:cNvSpPr txBox="1">
            <a:spLocks/>
          </p:cNvSpPr>
          <p:nvPr/>
        </p:nvSpPr>
        <p:spPr>
          <a:xfrm>
            <a:off x="1129307" y="3187898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ar-JO" sz="3000" b="1" dirty="0">
                <a:latin typeface="+mj-lt"/>
              </a:rPr>
              <a:t> Hookworms</a:t>
            </a:r>
            <a:endParaRPr lang="en-US" altLang="ar-JO" sz="3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0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F9954-2F15-4BC7-8FE3-9015B9FFBB2D}"/>
              </a:ext>
            </a:extLst>
          </p:cNvPr>
          <p:cNvSpPr txBox="1"/>
          <p:nvPr/>
        </p:nvSpPr>
        <p:spPr>
          <a:xfrm>
            <a:off x="3232547" y="1524001"/>
            <a:ext cx="2143125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C00000"/>
                </a:solidFill>
                <a:latin typeface="+mj-lt"/>
                <a:cs typeface="Arial" pitchFamily="34" charset="0"/>
              </a:rPr>
              <a:t>Hookworms</a:t>
            </a:r>
            <a:endParaRPr lang="ar-EG" sz="21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236E0C-2C29-4A99-8FF1-1100E30B02D2}"/>
              </a:ext>
            </a:extLst>
          </p:cNvPr>
          <p:cNvCxnSpPr/>
          <p:nvPr/>
        </p:nvCxnSpPr>
        <p:spPr>
          <a:xfrm rot="5400000">
            <a:off x="4143972" y="2088953"/>
            <a:ext cx="321469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9C648-4175-4171-B287-2A70E65FB0BC}"/>
              </a:ext>
            </a:extLst>
          </p:cNvPr>
          <p:cNvCxnSpPr/>
          <p:nvPr/>
        </p:nvCxnSpPr>
        <p:spPr>
          <a:xfrm rot="10800000">
            <a:off x="2589610" y="2250281"/>
            <a:ext cx="1714500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09E90-8FF7-47CF-8F8E-79190EE34224}"/>
              </a:ext>
            </a:extLst>
          </p:cNvPr>
          <p:cNvCxnSpPr/>
          <p:nvPr/>
        </p:nvCxnSpPr>
        <p:spPr>
          <a:xfrm>
            <a:off x="4304111" y="2250281"/>
            <a:ext cx="2035969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D13E21-4217-4E8F-8A3B-85B656772848}"/>
              </a:ext>
            </a:extLst>
          </p:cNvPr>
          <p:cNvCxnSpPr/>
          <p:nvPr/>
        </p:nvCxnSpPr>
        <p:spPr>
          <a:xfrm rot="5400000">
            <a:off x="2483049" y="2356843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814DE3-68B4-41F9-A8F0-63FB5F9D6BE2}"/>
              </a:ext>
            </a:extLst>
          </p:cNvPr>
          <p:cNvCxnSpPr/>
          <p:nvPr/>
        </p:nvCxnSpPr>
        <p:spPr>
          <a:xfrm rot="5400000">
            <a:off x="6233518" y="2356843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162706-2F98-4A88-9FFF-4E53451A324D}"/>
              </a:ext>
            </a:extLst>
          </p:cNvPr>
          <p:cNvSpPr txBox="1"/>
          <p:nvPr/>
        </p:nvSpPr>
        <p:spPr>
          <a:xfrm>
            <a:off x="1946672" y="2571750"/>
            <a:ext cx="1660922" cy="7386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C00000"/>
                </a:solidFill>
                <a:latin typeface="+mj-lt"/>
                <a:cs typeface="Arial" pitchFamily="34" charset="0"/>
              </a:rPr>
              <a:t>Human hookworms</a:t>
            </a:r>
            <a:endParaRPr lang="ar-EG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108719-738A-41E6-8EED-ED247FAE1C09}"/>
              </a:ext>
            </a:extLst>
          </p:cNvPr>
          <p:cNvSpPr txBox="1"/>
          <p:nvPr/>
        </p:nvSpPr>
        <p:spPr>
          <a:xfrm>
            <a:off x="5375674" y="2571750"/>
            <a:ext cx="1821656" cy="7386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C00000"/>
                </a:solidFill>
                <a:latin typeface="+mj-lt"/>
                <a:cs typeface="Arial" pitchFamily="34" charset="0"/>
              </a:rPr>
              <a:t>Dogs &amp; cats hookworms</a:t>
            </a:r>
            <a:endParaRPr lang="ar-EG" sz="21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C45793-04B0-4BEE-BFE4-BBE304851352}"/>
              </a:ext>
            </a:extLst>
          </p:cNvPr>
          <p:cNvCxnSpPr/>
          <p:nvPr/>
        </p:nvCxnSpPr>
        <p:spPr>
          <a:xfrm rot="5400000">
            <a:off x="2724150" y="3562350"/>
            <a:ext cx="267891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69C567-5AFC-43D1-9479-7C86123CDA89}"/>
              </a:ext>
            </a:extLst>
          </p:cNvPr>
          <p:cNvCxnSpPr/>
          <p:nvPr/>
        </p:nvCxnSpPr>
        <p:spPr>
          <a:xfrm>
            <a:off x="2857501" y="3696892"/>
            <a:ext cx="964406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C9DE4C-B997-43E8-8574-24972542FD43}"/>
              </a:ext>
            </a:extLst>
          </p:cNvPr>
          <p:cNvCxnSpPr/>
          <p:nvPr/>
        </p:nvCxnSpPr>
        <p:spPr>
          <a:xfrm rot="10800000">
            <a:off x="1946673" y="3696892"/>
            <a:ext cx="910828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132CE3-4597-4A37-B3C7-F2877A315585}"/>
              </a:ext>
            </a:extLst>
          </p:cNvPr>
          <p:cNvCxnSpPr/>
          <p:nvPr/>
        </p:nvCxnSpPr>
        <p:spPr>
          <a:xfrm rot="5400000">
            <a:off x="3715345" y="3803452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D6C78D-44D7-4BE5-BD04-94E9222CFB88}"/>
              </a:ext>
            </a:extLst>
          </p:cNvPr>
          <p:cNvCxnSpPr/>
          <p:nvPr/>
        </p:nvCxnSpPr>
        <p:spPr>
          <a:xfrm rot="5400000">
            <a:off x="1840111" y="3803453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9C8C4C9-D5EC-4712-87B6-664DC3178B00}"/>
              </a:ext>
            </a:extLst>
          </p:cNvPr>
          <p:cNvSpPr txBox="1"/>
          <p:nvPr/>
        </p:nvSpPr>
        <p:spPr>
          <a:xfrm>
            <a:off x="1277541" y="4994673"/>
            <a:ext cx="1446609" cy="5539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Ancylostoma</a:t>
            </a:r>
            <a:r>
              <a:rPr lang="en-US" sz="1500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duodenale</a:t>
            </a:r>
            <a:endParaRPr lang="ar-EG" sz="15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79EEB8-DB81-4A85-92A5-8B19947CEB54}"/>
              </a:ext>
            </a:extLst>
          </p:cNvPr>
          <p:cNvSpPr txBox="1"/>
          <p:nvPr/>
        </p:nvSpPr>
        <p:spPr>
          <a:xfrm>
            <a:off x="3286126" y="4994673"/>
            <a:ext cx="1232297" cy="5539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Necator</a:t>
            </a:r>
            <a:r>
              <a:rPr lang="en-US" sz="1500" i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americanus</a:t>
            </a:r>
            <a:endParaRPr lang="ar-EG" sz="15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4786B7-5B86-4B94-B567-CEFB0C8CBF39}"/>
              </a:ext>
            </a:extLst>
          </p:cNvPr>
          <p:cNvSpPr txBox="1"/>
          <p:nvPr/>
        </p:nvSpPr>
        <p:spPr>
          <a:xfrm>
            <a:off x="1303735" y="4018360"/>
            <a:ext cx="1500188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Old world hookworms</a:t>
            </a:r>
            <a:endParaRPr lang="ar-E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32F93-DA64-4C95-B5D9-C20006E187EB}"/>
              </a:ext>
            </a:extLst>
          </p:cNvPr>
          <p:cNvSpPr txBox="1"/>
          <p:nvPr/>
        </p:nvSpPr>
        <p:spPr>
          <a:xfrm>
            <a:off x="3071814" y="4018360"/>
            <a:ext cx="1446610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New world hookworms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B645DB-AC97-482C-B3C2-20CBF5CD2004}"/>
              </a:ext>
            </a:extLst>
          </p:cNvPr>
          <p:cNvCxnSpPr/>
          <p:nvPr/>
        </p:nvCxnSpPr>
        <p:spPr>
          <a:xfrm rot="5400000">
            <a:off x="3734992" y="4804174"/>
            <a:ext cx="267890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966761-3A8B-4C0E-A646-EBD0776A4DBC}"/>
              </a:ext>
            </a:extLst>
          </p:cNvPr>
          <p:cNvCxnSpPr/>
          <p:nvPr/>
        </p:nvCxnSpPr>
        <p:spPr>
          <a:xfrm rot="5400000">
            <a:off x="1846661" y="4806555"/>
            <a:ext cx="267890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55C356-C9AB-4F2E-809E-29D51EC55C0F}"/>
              </a:ext>
            </a:extLst>
          </p:cNvPr>
          <p:cNvCxnSpPr/>
          <p:nvPr/>
        </p:nvCxnSpPr>
        <p:spPr>
          <a:xfrm rot="5400000">
            <a:off x="6179939" y="3536752"/>
            <a:ext cx="214313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3AF42F-05E6-4926-B906-0AE1FD982E8A}"/>
              </a:ext>
            </a:extLst>
          </p:cNvPr>
          <p:cNvCxnSpPr/>
          <p:nvPr/>
        </p:nvCxnSpPr>
        <p:spPr>
          <a:xfrm rot="10800000">
            <a:off x="5482828" y="3643313"/>
            <a:ext cx="803672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8883C1-51D6-4C78-9044-4ABD36E6B569}"/>
              </a:ext>
            </a:extLst>
          </p:cNvPr>
          <p:cNvCxnSpPr/>
          <p:nvPr/>
        </p:nvCxnSpPr>
        <p:spPr>
          <a:xfrm>
            <a:off x="6286500" y="3643313"/>
            <a:ext cx="857250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B59DEA7-A5DA-48EA-BA08-EFECED180E29}"/>
              </a:ext>
            </a:extLst>
          </p:cNvPr>
          <p:cNvCxnSpPr/>
          <p:nvPr/>
        </p:nvCxnSpPr>
        <p:spPr>
          <a:xfrm rot="5400000">
            <a:off x="5322690" y="3803453"/>
            <a:ext cx="321469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96C1A23-1FC4-400C-8A04-87AF4D392290}"/>
              </a:ext>
            </a:extLst>
          </p:cNvPr>
          <p:cNvCxnSpPr/>
          <p:nvPr/>
        </p:nvCxnSpPr>
        <p:spPr>
          <a:xfrm rot="5400000">
            <a:off x="6984207" y="3804047"/>
            <a:ext cx="320278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B69A3D9-B91D-486F-AEB1-16B2EC02AA0B}"/>
              </a:ext>
            </a:extLst>
          </p:cNvPr>
          <p:cNvSpPr txBox="1"/>
          <p:nvPr/>
        </p:nvSpPr>
        <p:spPr>
          <a:xfrm>
            <a:off x="4839892" y="4018360"/>
            <a:ext cx="1393031" cy="5539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Ancylostoma</a:t>
            </a:r>
            <a:endParaRPr lang="en-US" sz="1500" i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caninum</a:t>
            </a:r>
            <a:endParaRPr lang="ar-EG" sz="1500" dirty="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04511C-CCBB-499F-8538-B19929850495}"/>
              </a:ext>
            </a:extLst>
          </p:cNvPr>
          <p:cNvSpPr txBox="1"/>
          <p:nvPr/>
        </p:nvSpPr>
        <p:spPr>
          <a:xfrm>
            <a:off x="6393658" y="4018360"/>
            <a:ext cx="1393031" cy="5539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Ancylostoma</a:t>
            </a:r>
            <a:endParaRPr lang="en-US" sz="1500" i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500" i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braziliense</a:t>
            </a:r>
            <a:endParaRPr lang="ar-EG" sz="1500" dirty="0">
              <a:latin typeface="+mj-lt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61C9E8-B2A0-496A-A980-CAD70286CB84}"/>
              </a:ext>
            </a:extLst>
          </p:cNvPr>
          <p:cNvCxnSpPr/>
          <p:nvPr/>
        </p:nvCxnSpPr>
        <p:spPr>
          <a:xfrm rot="10800000" flipV="1">
            <a:off x="6286501" y="4607720"/>
            <a:ext cx="750094" cy="3214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DAE83A5-F1A4-4D3E-8C0B-0CE796C17BE2}"/>
              </a:ext>
            </a:extLst>
          </p:cNvPr>
          <p:cNvCxnSpPr/>
          <p:nvPr/>
        </p:nvCxnSpPr>
        <p:spPr>
          <a:xfrm>
            <a:off x="5429250" y="4607720"/>
            <a:ext cx="857250" cy="3214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912B4C-07BA-491D-86A4-AE9A2D2C0567}"/>
              </a:ext>
            </a:extLst>
          </p:cNvPr>
          <p:cNvCxnSpPr/>
          <p:nvPr/>
        </p:nvCxnSpPr>
        <p:spPr>
          <a:xfrm rot="5400000">
            <a:off x="6153746" y="5063133"/>
            <a:ext cx="266700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AE902F0-D80D-4739-8ED3-9A227C682E05}"/>
              </a:ext>
            </a:extLst>
          </p:cNvPr>
          <p:cNvSpPr txBox="1"/>
          <p:nvPr/>
        </p:nvSpPr>
        <p:spPr>
          <a:xfrm>
            <a:off x="5107782" y="5250657"/>
            <a:ext cx="2464594" cy="3231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5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Cutaneous</a:t>
            </a:r>
            <a:r>
              <a:rPr lang="en-US" sz="1500" dirty="0">
                <a:solidFill>
                  <a:srgbClr val="C00000"/>
                </a:solidFill>
                <a:latin typeface="+mj-lt"/>
                <a:cs typeface="Arial" pitchFamily="34" charset="0"/>
              </a:rPr>
              <a:t> larva </a:t>
            </a:r>
            <a:r>
              <a:rPr lang="en-US" sz="1500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migrans</a:t>
            </a:r>
            <a:endParaRPr lang="ar-EG" sz="15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7F1BB31-DFBB-4235-95A6-61FBF4862FE3}"/>
              </a:ext>
            </a:extLst>
          </p:cNvPr>
          <p:cNvSpPr txBox="1">
            <a:spLocks/>
          </p:cNvSpPr>
          <p:nvPr/>
        </p:nvSpPr>
        <p:spPr>
          <a:xfrm>
            <a:off x="1115616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ar-JO" sz="3000" b="1" dirty="0">
                <a:latin typeface="+mj-lt"/>
              </a:rPr>
              <a:t> Hookworms</a:t>
            </a:r>
            <a:endParaRPr lang="en-US" altLang="ar-JO" sz="3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31" grpId="0" animBg="1"/>
      <p:bldP spid="32" grpId="0" animBg="1"/>
      <p:bldP spid="35" grpId="0" animBg="1"/>
      <p:bldP spid="36" grpId="0" animBg="1"/>
      <p:bldP spid="60" grpId="0" animBg="1"/>
      <p:bldP spid="63" grpId="0" animBg="1"/>
      <p:bldP spid="87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6AE9F976-5600-4776-9862-3DB7A5C59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768078"/>
            <a:ext cx="6172200" cy="3394472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Pathogenicity &amp; Clinical Features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+mj-lt"/>
              </a:rPr>
              <a:t>Ancylostomiasis </a:t>
            </a:r>
            <a:r>
              <a:rPr lang="en-US" dirty="0">
                <a:latin typeface="+mj-lt"/>
              </a:rPr>
              <a:t>or hookworm disease, characterised by 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iron deficiency anaemia</a:t>
            </a:r>
          </a:p>
          <a:p>
            <a:pPr>
              <a:defRPr/>
            </a:pPr>
            <a:r>
              <a:rPr lang="en-US" dirty="0">
                <a:latin typeface="+mj-lt"/>
              </a:rPr>
              <a:t>Majority of infections are asymptomatic</a:t>
            </a:r>
          </a:p>
          <a:p>
            <a:pPr>
              <a:defRPr/>
            </a:pPr>
            <a:r>
              <a:rPr lang="en-US" dirty="0">
                <a:latin typeface="+mj-lt"/>
              </a:rPr>
              <a:t>Symptoms develop in heavy infections and divided into three groups: those produced by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71D67D-DFE9-4032-8F7A-6C144DD4D258}"/>
              </a:ext>
            </a:extLst>
          </p:cNvPr>
          <p:cNvSpPr txBox="1">
            <a:spLocks/>
          </p:cNvSpPr>
          <p:nvPr/>
        </p:nvSpPr>
        <p:spPr>
          <a:xfrm>
            <a:off x="1485900" y="910830"/>
            <a:ext cx="6172200" cy="482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ar-JO" sz="3000" b="1" dirty="0">
                <a:latin typeface="+mj-lt"/>
              </a:rPr>
              <a:t> Hookworms</a:t>
            </a:r>
            <a:endParaRPr lang="en-US" altLang="ar-JO" sz="3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46143D-C596-4EAF-B734-287BAA717B2B}"/>
              </a:ext>
            </a:extLst>
          </p:cNvPr>
          <p:cNvCxnSpPr/>
          <p:nvPr/>
        </p:nvCxnSpPr>
        <p:spPr>
          <a:xfrm rot="5400000">
            <a:off x="4143972" y="4133257"/>
            <a:ext cx="321469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723207-9CA8-4AA1-A9D0-AC5D02F4416E}"/>
              </a:ext>
            </a:extLst>
          </p:cNvPr>
          <p:cNvCxnSpPr/>
          <p:nvPr/>
        </p:nvCxnSpPr>
        <p:spPr>
          <a:xfrm rot="10800000">
            <a:off x="2589610" y="4294586"/>
            <a:ext cx="1714500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9E1514-7FE1-4F57-AC7C-16787AD0D36D}"/>
              </a:ext>
            </a:extLst>
          </p:cNvPr>
          <p:cNvCxnSpPr/>
          <p:nvPr/>
        </p:nvCxnSpPr>
        <p:spPr>
          <a:xfrm>
            <a:off x="4304111" y="4294586"/>
            <a:ext cx="2035969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AE1121-8F5B-46DD-A8D8-1CF20A87B4F5}"/>
              </a:ext>
            </a:extLst>
          </p:cNvPr>
          <p:cNvCxnSpPr>
            <a:cxnSpLocks/>
          </p:cNvCxnSpPr>
          <p:nvPr/>
        </p:nvCxnSpPr>
        <p:spPr>
          <a:xfrm flipH="1">
            <a:off x="2588420" y="4294585"/>
            <a:ext cx="2381" cy="10846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9A986D-0E34-4455-8284-1BA406B04E89}"/>
              </a:ext>
            </a:extLst>
          </p:cNvPr>
          <p:cNvCxnSpPr>
            <a:cxnSpLocks/>
          </p:cNvCxnSpPr>
          <p:nvPr/>
        </p:nvCxnSpPr>
        <p:spPr>
          <a:xfrm>
            <a:off x="6341269" y="4294586"/>
            <a:ext cx="0" cy="3298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63D1F40-FBD7-4A58-9A72-B330876D479A}"/>
              </a:ext>
            </a:extLst>
          </p:cNvPr>
          <p:cNvSpPr/>
          <p:nvPr/>
        </p:nvSpPr>
        <p:spPr>
          <a:xfrm>
            <a:off x="1547812" y="5350669"/>
            <a:ext cx="196810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Skin invasion </a:t>
            </a:r>
            <a:endParaRPr lang="ar-EG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1A1E5-E035-4ADA-914E-B78729681761}"/>
              </a:ext>
            </a:extLst>
          </p:cNvPr>
          <p:cNvSpPr/>
          <p:nvPr/>
        </p:nvSpPr>
        <p:spPr>
          <a:xfrm>
            <a:off x="2844518" y="4887516"/>
            <a:ext cx="24781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Migrating larvae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FD91C-2FD1-4254-81A9-9F09CFD14AD2}"/>
              </a:ext>
            </a:extLst>
          </p:cNvPr>
          <p:cNvSpPr/>
          <p:nvPr/>
        </p:nvSpPr>
        <p:spPr>
          <a:xfrm>
            <a:off x="5342241" y="4606528"/>
            <a:ext cx="19391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Intestinal</a:t>
            </a:r>
            <a:r>
              <a:rPr lang="en-US" sz="1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phase</a:t>
            </a:r>
            <a:endParaRPr lang="ar-JO" sz="21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A826F5-60E0-495F-88A2-807B3C11CBD7}"/>
              </a:ext>
            </a:extLst>
          </p:cNvPr>
          <p:cNvCxnSpPr>
            <a:cxnSpLocks/>
          </p:cNvCxnSpPr>
          <p:nvPr/>
        </p:nvCxnSpPr>
        <p:spPr>
          <a:xfrm flipH="1">
            <a:off x="4301730" y="4294586"/>
            <a:ext cx="1190" cy="65841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>
            <a:extLst>
              <a:ext uri="{FF2B5EF4-FFF2-40B4-BE49-F238E27FC236}">
                <a16:creationId xmlns:a16="http://schemas.microsoft.com/office/drawing/2014/main" id="{6D6798E0-F09B-4BE2-A7BB-67DFF2CA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70" y="1646636"/>
            <a:ext cx="1674019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B02D4FC2-C6B2-483D-BE1F-467C315D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1484711"/>
            <a:ext cx="1732360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2732297-6102-4B64-B49E-7B0730CFE487}"/>
              </a:ext>
            </a:extLst>
          </p:cNvPr>
          <p:cNvSpPr txBox="1">
            <a:spLocks/>
          </p:cNvSpPr>
          <p:nvPr/>
        </p:nvSpPr>
        <p:spPr>
          <a:xfrm>
            <a:off x="845345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0000" lnSpcReduction="10000"/>
          </a:bodyPr>
          <a:lstStyle/>
          <a:p>
            <a:pPr algn="ctr">
              <a:defRPr/>
            </a:pPr>
            <a:r>
              <a:rPr lang="en-US" altLang="ar-JO" sz="3000" b="1" dirty="0">
                <a:latin typeface="+mj-lt"/>
              </a:rPr>
              <a:t> Hookworms- </a:t>
            </a:r>
            <a:r>
              <a:rPr lang="en-US" altLang="ar-JO" sz="3000" b="1" dirty="0">
                <a:solidFill>
                  <a:srgbClr val="FF0000"/>
                </a:solidFill>
                <a:latin typeface="+mj-lt"/>
              </a:rPr>
              <a:t>Life Cycle</a:t>
            </a:r>
          </a:p>
        </p:txBody>
      </p:sp>
      <p:pic>
        <p:nvPicPr>
          <p:cNvPr id="57354" name="Picture 10">
            <a:extLst>
              <a:ext uri="{FF2B5EF4-FFF2-40B4-BE49-F238E27FC236}">
                <a16:creationId xmlns:a16="http://schemas.microsoft.com/office/drawing/2014/main" id="{01937FBA-8781-4FD0-8EA4-C8731550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7" y="3861197"/>
            <a:ext cx="167401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966580DC-515D-436A-BD60-C9202A62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590926"/>
            <a:ext cx="2246710" cy="14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179E3C5A-E9E2-4419-AB8A-1B6F596CC71C}"/>
              </a:ext>
            </a:extLst>
          </p:cNvPr>
          <p:cNvSpPr txBox="1"/>
          <p:nvPr/>
        </p:nvSpPr>
        <p:spPr>
          <a:xfrm>
            <a:off x="3770885" y="2025254"/>
            <a:ext cx="359394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  <a:latin typeface="+mj-lt"/>
              </a:rPr>
              <a:t>1</a:t>
            </a:r>
            <a:endParaRPr lang="ar-JO" sz="27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7355" name="Picture 11">
            <a:extLst>
              <a:ext uri="{FF2B5EF4-FFF2-40B4-BE49-F238E27FC236}">
                <a16:creationId xmlns:a16="http://schemas.microsoft.com/office/drawing/2014/main" id="{1B6BCCE1-D332-497B-8396-D8D61016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2" y="3861197"/>
            <a:ext cx="169783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>
            <a:extLst>
              <a:ext uri="{FF2B5EF4-FFF2-40B4-BE49-F238E27FC236}">
                <a16:creationId xmlns:a16="http://schemas.microsoft.com/office/drawing/2014/main" id="{D6894395-747A-47E5-9974-32CE3354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5" y="1754981"/>
            <a:ext cx="1264444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8438554B-5802-49B0-A557-1BD70CD8021A}"/>
              </a:ext>
            </a:extLst>
          </p:cNvPr>
          <p:cNvSpPr txBox="1"/>
          <p:nvPr/>
        </p:nvSpPr>
        <p:spPr>
          <a:xfrm>
            <a:off x="6795009" y="2726531"/>
            <a:ext cx="35945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  <a:latin typeface="+mj-lt"/>
              </a:rPr>
              <a:t>3</a:t>
            </a:r>
          </a:p>
          <a:p>
            <a:pPr>
              <a:defRPr/>
            </a:pPr>
            <a:endParaRPr lang="ar-JO" sz="2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E198B956-D041-4B59-85C4-98BC69ED27BE}"/>
              </a:ext>
            </a:extLst>
          </p:cNvPr>
          <p:cNvSpPr txBox="1"/>
          <p:nvPr/>
        </p:nvSpPr>
        <p:spPr>
          <a:xfrm>
            <a:off x="6524800" y="2025254"/>
            <a:ext cx="359394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  <a:latin typeface="+mj-lt"/>
              </a:rPr>
              <a:t>2</a:t>
            </a:r>
            <a:endParaRPr lang="ar-JO" sz="27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36443D91-33B9-4F8E-B457-98E8EF230FA9}"/>
              </a:ext>
            </a:extLst>
          </p:cNvPr>
          <p:cNvCxnSpPr>
            <a:endCxn id="27" idx="1"/>
          </p:cNvCxnSpPr>
          <p:nvPr/>
        </p:nvCxnSpPr>
        <p:spPr>
          <a:xfrm flipV="1">
            <a:off x="6030517" y="2279170"/>
            <a:ext cx="494283" cy="44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127CD2A8-5051-4324-BC5B-00F63EEEFCC1}"/>
              </a:ext>
            </a:extLst>
          </p:cNvPr>
          <p:cNvCxnSpPr/>
          <p:nvPr/>
        </p:nvCxnSpPr>
        <p:spPr>
          <a:xfrm flipV="1">
            <a:off x="5975747" y="2996803"/>
            <a:ext cx="917972" cy="270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>
            <a:extLst>
              <a:ext uri="{FF2B5EF4-FFF2-40B4-BE49-F238E27FC236}">
                <a16:creationId xmlns:a16="http://schemas.microsoft.com/office/drawing/2014/main" id="{2BFA6CEB-24F7-4AD1-A3CD-871FF513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5" y="4056460"/>
            <a:ext cx="963215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04C7-A831-4BF0-A0F1-D7A5D402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pPr algn="ctr"/>
            <a:r>
              <a:rPr lang="en-US" sz="5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F5C907-7CE3-45C8-84AE-A705218827B3}"/>
              </a:ext>
            </a:extLst>
          </p:cNvPr>
          <p:cNvSpPr txBox="1"/>
          <p:nvPr/>
        </p:nvSpPr>
        <p:spPr>
          <a:xfrm>
            <a:off x="3059906" y="1470423"/>
            <a:ext cx="2571750" cy="41549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Intestinal phase</a:t>
            </a:r>
            <a:endParaRPr lang="ar-EG" sz="2100" b="1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C4147-9D2B-4359-99E8-97BB95DAFD95}"/>
              </a:ext>
            </a:extLst>
          </p:cNvPr>
          <p:cNvCxnSpPr/>
          <p:nvPr/>
        </p:nvCxnSpPr>
        <p:spPr>
          <a:xfrm rot="5400000">
            <a:off x="4239220" y="1943696"/>
            <a:ext cx="214313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63EB5E-0159-485F-912F-8CD0717D09BE}"/>
              </a:ext>
            </a:extLst>
          </p:cNvPr>
          <p:cNvCxnSpPr/>
          <p:nvPr/>
        </p:nvCxnSpPr>
        <p:spPr>
          <a:xfrm rot="10800000">
            <a:off x="1839516" y="2051449"/>
            <a:ext cx="2518172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A31220-0660-4FAA-8BED-519EE40C521B}"/>
              </a:ext>
            </a:extLst>
          </p:cNvPr>
          <p:cNvCxnSpPr/>
          <p:nvPr/>
        </p:nvCxnSpPr>
        <p:spPr>
          <a:xfrm>
            <a:off x="4357689" y="2051449"/>
            <a:ext cx="2678906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48ACB8-6E6E-4000-A579-6D77EC1E3A9D}"/>
              </a:ext>
            </a:extLst>
          </p:cNvPr>
          <p:cNvCxnSpPr/>
          <p:nvPr/>
        </p:nvCxnSpPr>
        <p:spPr>
          <a:xfrm rot="5400000">
            <a:off x="1731764" y="2158008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CB7722-8352-48FB-A94B-49F3F409D4C2}"/>
              </a:ext>
            </a:extLst>
          </p:cNvPr>
          <p:cNvSpPr txBox="1"/>
          <p:nvPr/>
        </p:nvSpPr>
        <p:spPr>
          <a:xfrm>
            <a:off x="1303736" y="2319338"/>
            <a:ext cx="1393031" cy="36240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defRPr/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Injury of the mucous membrane 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by cutting teeth and plates at the site of attachment 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ulceration that may be infected 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nausea, vomiting, pain, flatulence, constipation or diarrhea with black or red stool.</a:t>
            </a:r>
            <a:endParaRPr lang="ar-EG" sz="1350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46BCD4-1453-4105-B910-3F1BB7747454}"/>
              </a:ext>
            </a:extLst>
          </p:cNvPr>
          <p:cNvCxnSpPr/>
          <p:nvPr/>
        </p:nvCxnSpPr>
        <p:spPr>
          <a:xfrm rot="5400000">
            <a:off x="3419476" y="2184797"/>
            <a:ext cx="267890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D3AE59-F80F-4802-A089-0F14340DB4F7}"/>
              </a:ext>
            </a:extLst>
          </p:cNvPr>
          <p:cNvSpPr txBox="1"/>
          <p:nvPr/>
        </p:nvSpPr>
        <p:spPr>
          <a:xfrm>
            <a:off x="2803923" y="2372917"/>
            <a:ext cx="1607344" cy="36240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Low">
              <a:defRPr/>
            </a:pPr>
            <a:r>
              <a:rPr lang="en-US" sz="135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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hypochromic microcytic iron deficiency &amp; </a:t>
            </a:r>
            <a:r>
              <a:rPr lang="en-US" sz="1350" b="1" dirty="0" err="1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aneamia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(due to  blood loss).</a:t>
            </a:r>
          </a:p>
          <a:p>
            <a:pPr algn="justLow">
              <a:defRPr/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Causes:</a:t>
            </a:r>
          </a:p>
          <a:p>
            <a:pPr algn="justLow">
              <a:defRPr/>
            </a:pP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1-Each parasite sucks about 0.5 cc of blood daily.</a:t>
            </a:r>
          </a:p>
          <a:p>
            <a:pPr marL="0" lvl="1" algn="justLow">
              <a:defRPr/>
            </a:pP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2-Bleeding at the site of attachment due to the effect of anticoagulant secreted by the cephalic glands).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5B53B1-B074-49C1-BB99-CA766FB6E036}"/>
              </a:ext>
            </a:extLst>
          </p:cNvPr>
          <p:cNvCxnSpPr/>
          <p:nvPr/>
        </p:nvCxnSpPr>
        <p:spPr>
          <a:xfrm rot="5400000">
            <a:off x="5322689" y="2158008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668FBE-FFD7-4BB9-A841-C760DACE2C73}"/>
              </a:ext>
            </a:extLst>
          </p:cNvPr>
          <p:cNvSpPr txBox="1"/>
          <p:nvPr/>
        </p:nvSpPr>
        <p:spPr>
          <a:xfrm>
            <a:off x="4572000" y="2319339"/>
            <a:ext cx="1714500" cy="25593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Hypoproteinaemia,nutritional </a:t>
            </a:r>
            <a:r>
              <a:rPr lang="en-US" sz="135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oedema</a:t>
            </a: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and signs of avitaminosis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are due to impairment of food absorption and blood loss.</a:t>
            </a:r>
            <a:endParaRPr lang="ar-EG" sz="135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17C62F-3B42-424E-A862-84C9159C17BC}"/>
              </a:ext>
            </a:extLst>
          </p:cNvPr>
          <p:cNvCxnSpPr/>
          <p:nvPr/>
        </p:nvCxnSpPr>
        <p:spPr>
          <a:xfrm rot="5400000">
            <a:off x="6930033" y="2158008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AEDF5F-EC70-48DD-98C7-F33183D53DCF}"/>
              </a:ext>
            </a:extLst>
          </p:cNvPr>
          <p:cNvSpPr txBox="1"/>
          <p:nvPr/>
        </p:nvSpPr>
        <p:spPr>
          <a:xfrm>
            <a:off x="6393657" y="2319338"/>
            <a:ext cx="1446610" cy="25593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Retardation</a:t>
            </a:r>
            <a:r>
              <a:rPr lang="en-US" sz="1350" b="1" dirty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of physical, mental and sexual development in heavily infected children.</a:t>
            </a:r>
            <a:endParaRPr lang="ar-EG" sz="135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9CCBD2-27ED-48F6-88BF-0D27B0572D30}"/>
              </a:ext>
            </a:extLst>
          </p:cNvPr>
          <p:cNvSpPr txBox="1">
            <a:spLocks/>
          </p:cNvSpPr>
          <p:nvPr/>
        </p:nvSpPr>
        <p:spPr>
          <a:xfrm>
            <a:off x="1115616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altLang="ar-JO" sz="2100" b="1" dirty="0"/>
              <a:t> Hookworms- </a:t>
            </a:r>
            <a:r>
              <a:rPr lang="en-US" sz="2100" b="1" dirty="0">
                <a:solidFill>
                  <a:srgbClr val="CC3300"/>
                </a:solidFill>
              </a:rPr>
              <a:t>Pathogenesis and symptomatology</a:t>
            </a:r>
            <a:endParaRPr lang="ar-EG" sz="2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1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164DEE-AFDE-40C4-B765-3F253CA6C652}"/>
              </a:ext>
            </a:extLst>
          </p:cNvPr>
          <p:cNvSpPr txBox="1"/>
          <p:nvPr/>
        </p:nvSpPr>
        <p:spPr>
          <a:xfrm>
            <a:off x="2911080" y="1522810"/>
            <a:ext cx="2893219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1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B76464-E0EC-430A-BEAC-8690F03D3F4A}"/>
              </a:ext>
            </a:extLst>
          </p:cNvPr>
          <p:cNvCxnSpPr/>
          <p:nvPr/>
        </p:nvCxnSpPr>
        <p:spPr>
          <a:xfrm rot="5400000">
            <a:off x="4251128" y="2218732"/>
            <a:ext cx="321469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3CE801-4116-4EA8-AEFB-B70402C6A3AC}"/>
              </a:ext>
            </a:extLst>
          </p:cNvPr>
          <p:cNvCxnSpPr/>
          <p:nvPr/>
        </p:nvCxnSpPr>
        <p:spPr>
          <a:xfrm rot="10800000">
            <a:off x="2321720" y="2380061"/>
            <a:ext cx="2089547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5290CD-615A-4C69-B27F-2F4DC2CAC6E5}"/>
              </a:ext>
            </a:extLst>
          </p:cNvPr>
          <p:cNvCxnSpPr/>
          <p:nvPr/>
        </p:nvCxnSpPr>
        <p:spPr>
          <a:xfrm>
            <a:off x="4411266" y="2380061"/>
            <a:ext cx="2143125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B0140-E907-41C0-A071-0DA579AAFFBE}"/>
              </a:ext>
            </a:extLst>
          </p:cNvPr>
          <p:cNvCxnSpPr/>
          <p:nvPr/>
        </p:nvCxnSpPr>
        <p:spPr>
          <a:xfrm rot="5400000">
            <a:off x="2213968" y="2486622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9060E0-6153-4137-9FA1-1362B05BA1AA}"/>
              </a:ext>
            </a:extLst>
          </p:cNvPr>
          <p:cNvCxnSpPr/>
          <p:nvPr/>
        </p:nvCxnSpPr>
        <p:spPr>
          <a:xfrm rot="5400000">
            <a:off x="4303514" y="2486621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3C72B5-6AE4-4FDF-B435-C15C0724A8B0}"/>
              </a:ext>
            </a:extLst>
          </p:cNvPr>
          <p:cNvCxnSpPr/>
          <p:nvPr/>
        </p:nvCxnSpPr>
        <p:spPr>
          <a:xfrm rot="5400000">
            <a:off x="6447830" y="2486622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711C47-E24C-4FA5-8490-CD14E4A794F4}"/>
              </a:ext>
            </a:extLst>
          </p:cNvPr>
          <p:cNvSpPr txBox="1"/>
          <p:nvPr/>
        </p:nvSpPr>
        <p:spPr>
          <a:xfrm>
            <a:off x="1357313" y="2647951"/>
            <a:ext cx="2143125" cy="3494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Stool examination for egg detection by different methods:</a:t>
            </a:r>
          </a:p>
          <a:p>
            <a:pPr marL="0" lvl="1"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Direct smear.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Concentration methods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350" b="1" dirty="0" err="1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Faecal</a:t>
            </a: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cultures.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Stoll's counting technique for determination of the intensity of infection.</a:t>
            </a:r>
            <a:endParaRPr lang="ar-EG" sz="1350" dirty="0">
              <a:latin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390D4-90D9-4E5A-BFFD-20658176F240}"/>
              </a:ext>
            </a:extLst>
          </p:cNvPr>
          <p:cNvSpPr txBox="1"/>
          <p:nvPr/>
        </p:nvSpPr>
        <p:spPr>
          <a:xfrm>
            <a:off x="3661174" y="2647951"/>
            <a:ext cx="1982390" cy="13128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Examination of stool for larvae by </a:t>
            </a:r>
            <a:r>
              <a:rPr lang="en-US" sz="1350" b="1" dirty="0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Baermann's technique</a:t>
            </a:r>
            <a:endParaRPr lang="ar-EG" sz="135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BE896-D518-4BBF-82B5-E31015C49A7C}"/>
              </a:ext>
            </a:extLst>
          </p:cNvPr>
          <p:cNvSpPr txBox="1"/>
          <p:nvPr/>
        </p:nvSpPr>
        <p:spPr>
          <a:xfrm>
            <a:off x="5804298" y="2647950"/>
            <a:ext cx="1768078" cy="6896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35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Blood examination for </a:t>
            </a:r>
            <a:r>
              <a:rPr lang="en-US" sz="1350" b="1" dirty="0" err="1">
                <a:solidFill>
                  <a:srgbClr val="C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endParaRPr lang="ar-EG" sz="135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B715383-D7B3-41BE-AE0A-F3D4DB3D1F8C}"/>
              </a:ext>
            </a:extLst>
          </p:cNvPr>
          <p:cNvSpPr txBox="1">
            <a:spLocks/>
          </p:cNvSpPr>
          <p:nvPr/>
        </p:nvSpPr>
        <p:spPr>
          <a:xfrm>
            <a:off x="1115616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altLang="ar-JO" sz="2100" b="1" dirty="0"/>
              <a:t> Hookworms- </a:t>
            </a:r>
            <a:r>
              <a:rPr lang="en-US" sz="2100" b="1" dirty="0">
                <a:solidFill>
                  <a:srgbClr val="C00000"/>
                </a:solidFill>
              </a:rPr>
              <a:t>Laboratory diagnosis</a:t>
            </a:r>
            <a:endParaRPr lang="ar-EG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15C636D-6148-4936-A3D1-6A860E195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0891" y="1500188"/>
            <a:ext cx="2946797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</a:rPr>
              <a:t>Laboratory Diagnosis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F4B8B38-9FC4-4875-855F-383E3672DE0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00200" y="2057400"/>
            <a:ext cx="3314700" cy="33147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ar-JO">
                <a:solidFill>
                  <a:srgbClr val="0000CC"/>
                </a:solidFill>
              </a:rPr>
              <a:t>Stool examination</a:t>
            </a:r>
            <a:r>
              <a:rPr lang="en-US" altLang="ar-JO"/>
              <a:t> – microscopy: non bile stained egg, segmented</a:t>
            </a:r>
          </a:p>
          <a:p>
            <a:pPr eaLnBrk="1" hangingPunct="1"/>
            <a:endParaRPr lang="en-US" altLang="ar-JO"/>
          </a:p>
          <a:p>
            <a:pPr eaLnBrk="1" hangingPunct="1"/>
            <a:r>
              <a:rPr lang="en-US" altLang="ar-JO">
                <a:solidFill>
                  <a:srgbClr val="0000CC"/>
                </a:solidFill>
              </a:rPr>
              <a:t>Occult blood in stool</a:t>
            </a:r>
            <a:r>
              <a:rPr lang="en-US" altLang="ar-JO"/>
              <a:t> – positive</a:t>
            </a:r>
          </a:p>
          <a:p>
            <a:pPr eaLnBrk="1" hangingPunct="1"/>
            <a:endParaRPr lang="en-US" altLang="ar-JO"/>
          </a:p>
          <a:p>
            <a:pPr eaLnBrk="1" hangingPunct="1"/>
            <a:r>
              <a:rPr lang="en-US" altLang="ar-JO">
                <a:solidFill>
                  <a:srgbClr val="0000CC"/>
                </a:solidFill>
              </a:rPr>
              <a:t>Blood examination</a:t>
            </a:r>
            <a:r>
              <a:rPr lang="en-US" altLang="ar-JO"/>
              <a:t> – anaemia, eosinophilia</a:t>
            </a:r>
          </a:p>
        </p:txBody>
      </p:sp>
      <p:pic>
        <p:nvPicPr>
          <p:cNvPr id="29700" name="Picture 5" descr="Hookworm egg">
            <a:extLst>
              <a:ext uri="{FF2B5EF4-FFF2-40B4-BE49-F238E27FC236}">
                <a16:creationId xmlns:a16="http://schemas.microsoft.com/office/drawing/2014/main" id="{F6D19CE6-4509-44C3-91D2-8C0E7E5300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2228851"/>
            <a:ext cx="2514600" cy="250745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CC9D95-4DCA-4C51-9193-9B8AE11D7D69}"/>
              </a:ext>
            </a:extLst>
          </p:cNvPr>
          <p:cNvSpPr txBox="1">
            <a:spLocks/>
          </p:cNvSpPr>
          <p:nvPr/>
        </p:nvSpPr>
        <p:spPr>
          <a:xfrm>
            <a:off x="1115616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altLang="ar-JO" sz="2100" b="1" dirty="0"/>
              <a:t> Hookworms- </a:t>
            </a:r>
            <a:r>
              <a:rPr lang="en-US" sz="2100" b="1" dirty="0">
                <a:solidFill>
                  <a:srgbClr val="C00000"/>
                </a:solidFill>
              </a:rPr>
              <a:t>Laboratory diagnosis</a:t>
            </a:r>
            <a:endParaRPr lang="ar-EG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3730A7-0025-4B23-8BA3-8F07AD1AEEE5}"/>
              </a:ext>
            </a:extLst>
          </p:cNvPr>
          <p:cNvSpPr txBox="1"/>
          <p:nvPr/>
        </p:nvSpPr>
        <p:spPr>
          <a:xfrm>
            <a:off x="3714751" y="1739504"/>
            <a:ext cx="1607344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1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F04C54-8054-439D-A201-08FFBC1D463E}"/>
              </a:ext>
            </a:extLst>
          </p:cNvPr>
          <p:cNvCxnSpPr/>
          <p:nvPr/>
        </p:nvCxnSpPr>
        <p:spPr>
          <a:xfrm rot="5400000">
            <a:off x="4303515" y="2381847"/>
            <a:ext cx="321469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8633D3-FDFC-4F1C-8447-167D13C1C98D}"/>
              </a:ext>
            </a:extLst>
          </p:cNvPr>
          <p:cNvCxnSpPr/>
          <p:nvPr/>
        </p:nvCxnSpPr>
        <p:spPr>
          <a:xfrm rot="10800000">
            <a:off x="2268142" y="2543175"/>
            <a:ext cx="2196703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5B6819-8099-4E67-AFF7-15B0AE9EE156}"/>
              </a:ext>
            </a:extLst>
          </p:cNvPr>
          <p:cNvCxnSpPr/>
          <p:nvPr/>
        </p:nvCxnSpPr>
        <p:spPr>
          <a:xfrm>
            <a:off x="4464844" y="2543175"/>
            <a:ext cx="2571750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61BE38-A7DE-41DD-857F-F861521EFCC0}"/>
              </a:ext>
            </a:extLst>
          </p:cNvPr>
          <p:cNvCxnSpPr/>
          <p:nvPr/>
        </p:nvCxnSpPr>
        <p:spPr>
          <a:xfrm rot="5400000">
            <a:off x="2053829" y="2757488"/>
            <a:ext cx="4286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2DAE80-BE6A-46F1-9CF0-2BC9183B1EEE}"/>
              </a:ext>
            </a:extLst>
          </p:cNvPr>
          <p:cNvCxnSpPr/>
          <p:nvPr/>
        </p:nvCxnSpPr>
        <p:spPr>
          <a:xfrm rot="5400000">
            <a:off x="4223147" y="2783683"/>
            <a:ext cx="482204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AAD70-6BDA-4B02-942A-F2E90D52FFE5}"/>
              </a:ext>
            </a:extLst>
          </p:cNvPr>
          <p:cNvCxnSpPr/>
          <p:nvPr/>
        </p:nvCxnSpPr>
        <p:spPr>
          <a:xfrm rot="5400000">
            <a:off x="6849667" y="2730104"/>
            <a:ext cx="375047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E5BEEB-C230-4026-A7D4-7FA45E04B120}"/>
              </a:ext>
            </a:extLst>
          </p:cNvPr>
          <p:cNvSpPr txBox="1"/>
          <p:nvPr/>
        </p:nvSpPr>
        <p:spPr>
          <a:xfrm>
            <a:off x="1303736" y="3132536"/>
            <a:ext cx="2196703" cy="18812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Supportive treatment: </a:t>
            </a:r>
          </a:p>
          <a:p>
            <a:pPr>
              <a:lnSpc>
                <a:spcPct val="20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15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High protein diet.</a:t>
            </a:r>
          </a:p>
          <a:p>
            <a:pPr>
              <a:lnSpc>
                <a:spcPct val="20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-</a:t>
            </a:r>
            <a:r>
              <a:rPr lang="en-US" sz="15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Vitamins &amp; iron. </a:t>
            </a:r>
            <a:endParaRPr lang="ar-EG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94A5F-D63D-49AB-A13F-B47F3DB20D8F}"/>
              </a:ext>
            </a:extLst>
          </p:cNvPr>
          <p:cNvSpPr txBox="1"/>
          <p:nvPr/>
        </p:nvSpPr>
        <p:spPr>
          <a:xfrm>
            <a:off x="3821908" y="3132536"/>
            <a:ext cx="1660922" cy="95795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1500" b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Mebendazole</a:t>
            </a:r>
            <a:endParaRPr lang="en-US" sz="15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algn="ctr">
              <a:lnSpc>
                <a:spcPct val="200000"/>
              </a:lnSpc>
              <a:defRPr/>
            </a:pPr>
            <a:r>
              <a:rPr lang="en-US" sz="1500" b="1" dirty="0">
                <a:solidFill>
                  <a:srgbClr val="0070C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(Drug of choice)</a:t>
            </a:r>
            <a:endParaRPr lang="ar-EG" sz="150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220F8-1042-404E-8D8E-23374C1CF3E8}"/>
              </a:ext>
            </a:extLst>
          </p:cNvPr>
          <p:cNvSpPr txBox="1"/>
          <p:nvPr/>
        </p:nvSpPr>
        <p:spPr>
          <a:xfrm>
            <a:off x="5965031" y="3078957"/>
            <a:ext cx="1768079" cy="18812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 severe </a:t>
            </a:r>
            <a:r>
              <a:rPr lang="en-US" sz="1500" b="1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anaemia</a:t>
            </a:r>
            <a:r>
              <a:rPr lang="en-US" sz="1500" b="1" dirty="0">
                <a:solidFill>
                  <a:srgbClr val="0000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, blood transfusion may be needed</a:t>
            </a:r>
            <a:endParaRPr lang="ar-EG" sz="1500" dirty="0">
              <a:latin typeface="Arial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8DED9C-A986-483A-92AD-EC6183A93616}"/>
              </a:ext>
            </a:extLst>
          </p:cNvPr>
          <p:cNvSpPr txBox="1">
            <a:spLocks/>
          </p:cNvSpPr>
          <p:nvPr/>
        </p:nvSpPr>
        <p:spPr>
          <a:xfrm>
            <a:off x="1115616" y="837009"/>
            <a:ext cx="6885385" cy="482204"/>
          </a:xfrm>
          <a:prstGeom prst="rect">
            <a:avLst/>
          </a:prstGeom>
          <a:solidFill>
            <a:srgbClr val="E1DED5"/>
          </a:solidFill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altLang="ar-JO" sz="2100" b="1" dirty="0"/>
              <a:t> Hookworms- </a:t>
            </a:r>
            <a:r>
              <a:rPr lang="en-US" sz="2100" b="1" dirty="0">
                <a:solidFill>
                  <a:srgbClr val="C00000"/>
                </a:solidFill>
              </a:rPr>
              <a:t>Treatment</a:t>
            </a:r>
            <a:endParaRPr lang="ar-EG" sz="2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67400" y="533400"/>
          <a:ext cx="3048000" cy="547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"/>
                        <a:ext cx="3048000" cy="547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5387975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1699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THANK    YOU</a:t>
            </a:r>
            <a:endParaRPr lang="ar-EG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F5C8-73B4-485F-9E85-E421D211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6821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B3835"/>
                </a:solidFill>
                <a:latin typeface="Helvetica Neue"/>
              </a:rPr>
              <a:t>Schistosoma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DC2A-2C1A-47D4-BD7E-86855645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99285"/>
            <a:ext cx="8229600" cy="13726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3B3835"/>
                </a:solidFill>
                <a:latin typeface="Helvetica Neue"/>
              </a:rPr>
              <a:t>Cylindrical worm (Not flat – leaf like).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3B3835"/>
                </a:solidFill>
                <a:latin typeface="Helvetica Neue"/>
              </a:rPr>
              <a:t>Only trematode in which sex is separated while other trematodes are hermaphrodite (Monoecious)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5C6EAF-8020-45A0-98B0-A5D946C2489B}"/>
              </a:ext>
            </a:extLst>
          </p:cNvPr>
          <p:cNvSpPr txBox="1">
            <a:spLocks/>
          </p:cNvSpPr>
          <p:nvPr/>
        </p:nvSpPr>
        <p:spPr>
          <a:xfrm>
            <a:off x="574031" y="6175265"/>
            <a:ext cx="3189523" cy="5046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Trematoda (flukes)</a:t>
            </a:r>
          </a:p>
        </p:txBody>
      </p:sp>
      <p:pic>
        <p:nvPicPr>
          <p:cNvPr id="6" name="Picture 2" descr="Schistosoma mansoni - Adults - Servier Medical Art">
            <a:extLst>
              <a:ext uri="{FF2B5EF4-FFF2-40B4-BE49-F238E27FC236}">
                <a16:creationId xmlns:a16="http://schemas.microsoft.com/office/drawing/2014/main" id="{8FB5CB08-DEA6-4004-9BE4-30BAA497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05" y="3299085"/>
            <a:ext cx="2299863" cy="27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70775B-A60A-40A4-B99E-A849CCD11385}"/>
              </a:ext>
            </a:extLst>
          </p:cNvPr>
          <p:cNvSpPr/>
          <p:nvPr/>
        </p:nvSpPr>
        <p:spPr>
          <a:xfrm>
            <a:off x="5533070" y="6153803"/>
            <a:ext cx="210025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Schistosoma</a:t>
            </a:r>
          </a:p>
        </p:txBody>
      </p:sp>
      <p:pic>
        <p:nvPicPr>
          <p:cNvPr id="8" name="Picture 2" descr="Infection Landscapes: Liver Flukes Part 1: Clonorchis sinensis">
            <a:extLst>
              <a:ext uri="{FF2B5EF4-FFF2-40B4-BE49-F238E27FC236}">
                <a16:creationId xmlns:a16="http://schemas.microsoft.com/office/drawing/2014/main" id="{D53668E1-67B2-4032-AB25-A6DF178D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1512168" cy="3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50006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ar-EG" sz="2800" dirty="0"/>
          </a:p>
        </p:txBody>
      </p:sp>
      <p:pic>
        <p:nvPicPr>
          <p:cNvPr id="5" name="Picture 7" descr="M:\practical video\Schistosoma mansoni - The cause of Bilharziosis_files\copulating_schist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85860"/>
            <a:ext cx="25717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2494" y="1052736"/>
            <a:ext cx="3714776" cy="5478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 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x 1 mm.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Oral &amp; Ventral suckers.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Testes: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6 - 9, small and lie in cluster.</a:t>
            </a:r>
          </a:p>
          <a:p>
            <a:pPr algn="l" rtl="0">
              <a:lnSpc>
                <a:spcPct val="250000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Gynecophoric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canal in which female held during copulation</a:t>
            </a:r>
            <a:endParaRPr lang="ar-EG" dirty="0"/>
          </a:p>
        </p:txBody>
      </p:sp>
      <p:pic>
        <p:nvPicPr>
          <p:cNvPr id="10" name="Picture 2" descr="Schistosoma mansoni - Adults - Servier Medical Art">
            <a:extLst>
              <a:ext uri="{FF2B5EF4-FFF2-40B4-BE49-F238E27FC236}">
                <a16:creationId xmlns:a16="http://schemas.microsoft.com/office/drawing/2014/main" id="{907502B8-5FD8-42BA-AD5A-EEC0F7C7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24" y="1916832"/>
            <a:ext cx="20856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564360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Schistosoma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ar-EG" dirty="0"/>
          </a:p>
        </p:txBody>
      </p:sp>
      <p:pic>
        <p:nvPicPr>
          <p:cNvPr id="6" name="Picture 5" descr="D:\صور الكتاب\pict final\الغلاف\s m f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55522"/>
            <a:ext cx="2313911" cy="550072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124" y="855522"/>
            <a:ext cx="4429156" cy="22398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Size: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14x 0.15 mm 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Ovary: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Anterior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1/3 of the body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Uterus: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1-4 ova.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F19C8-36FF-442A-83E8-06BD6F5B61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84" y="3668021"/>
            <a:ext cx="3082437" cy="1844464"/>
          </a:xfrm>
          <a:prstGeom prst="rect">
            <a:avLst/>
          </a:prstGeom>
        </p:spPr>
      </p:pic>
      <p:pic>
        <p:nvPicPr>
          <p:cNvPr id="1026" name="Picture 2" descr="Schistosomiasis - Image Library Page 7">
            <a:extLst>
              <a:ext uri="{FF2B5EF4-FFF2-40B4-BE49-F238E27FC236}">
                <a16:creationId xmlns:a16="http://schemas.microsoft.com/office/drawing/2014/main" id="{5DE85F5E-7299-462F-8E1C-9CE5C0D9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71703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69476"/>
            <a:ext cx="335758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endParaRPr lang="ar-EG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5440" y="703654"/>
            <a:ext cx="6054751" cy="1881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with lateral spine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Thin, non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operculated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Translucent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Mature (fully developed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miracidium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8C89-E877-46E0-8ADE-2CC319DC4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1382" y="118884"/>
            <a:ext cx="1892584" cy="30718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53EFC2-D5F7-4E7F-83E8-3ED173A5C874}"/>
              </a:ext>
            </a:extLst>
          </p:cNvPr>
          <p:cNvSpPr/>
          <p:nvPr/>
        </p:nvSpPr>
        <p:spPr>
          <a:xfrm>
            <a:off x="3645128" y="3284984"/>
            <a:ext cx="4527272" cy="1427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 of S. japonicum: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eggs are more round with a small  spine on the side.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D5D6EC-34AD-4071-A80B-54C43BB1E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40" y="3503236"/>
            <a:ext cx="3279878" cy="3333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0F2E5-41FF-4AFB-82BC-09D1B24FE0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1114" y="4806909"/>
            <a:ext cx="2331046" cy="19877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mir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5931" y="1066986"/>
            <a:ext cx="335758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878" y="1482504"/>
            <a:ext cx="22860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Miracidium</a:t>
            </a:r>
            <a:endParaRPr lang="ar-E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3787" y="2495746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Ciliated larva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4083823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er ja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3570" y="1285860"/>
            <a:ext cx="3214710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51435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Cercaria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mansoni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485778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Body :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Oral and ventral suckers, primitive gut and 5 pairs of penetration glands.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Tail :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Forked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Furcocercuscercaria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ar-EG" sz="32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57166"/>
            <a:ext cx="57864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Echinococcus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granulosu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adult</a:t>
            </a:r>
            <a:endParaRPr lang="ar-EG" sz="28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4282" y="1102578"/>
            <a:ext cx="5214943" cy="5139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rtl="0">
              <a:lnSpc>
                <a:spcPct val="200000"/>
              </a:lnSpc>
              <a:buClr>
                <a:srgbClr val="C00000"/>
              </a:buClr>
              <a:buFont typeface="Calibri" pitchFamily="34" charset="0"/>
              <a:buAutoNum type="arabicParenR"/>
            </a:pPr>
            <a:r>
              <a:rPr lang="en-US" sz="2400" b="1" dirty="0">
                <a:solidFill>
                  <a:srgbClr val="C00000"/>
                </a:solidFill>
              </a:rPr>
              <a:t>Adult:-</a:t>
            </a:r>
          </a:p>
          <a:p>
            <a:pPr marL="823913" lvl="1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Scolex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1098550" lvl="2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Globular in shape.</a:t>
            </a:r>
          </a:p>
          <a:p>
            <a:pPr marL="1098550" lvl="2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4 muscular suckers.</a:t>
            </a:r>
          </a:p>
          <a:p>
            <a:pPr marL="1098550" lvl="2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002060"/>
                </a:solidFill>
              </a:rPr>
              <a:t>Rostellum</a:t>
            </a:r>
            <a:r>
              <a:rPr lang="en-US" sz="2000" b="1" dirty="0">
                <a:solidFill>
                  <a:srgbClr val="002060"/>
                </a:solidFill>
              </a:rPr>
              <a:t> with 2 rows of </a:t>
            </a:r>
            <a:r>
              <a:rPr lang="en-US" sz="2000" b="1" dirty="0" err="1">
                <a:solidFill>
                  <a:srgbClr val="002060"/>
                </a:solidFill>
              </a:rPr>
              <a:t>taenoid</a:t>
            </a:r>
            <a:r>
              <a:rPr lang="en-US" sz="2000" b="1" dirty="0">
                <a:solidFill>
                  <a:srgbClr val="002060"/>
                </a:solidFill>
              </a:rPr>
              <a:t> hooks (</a:t>
            </a:r>
            <a:r>
              <a:rPr lang="en-US" sz="2000" b="1" dirty="0" err="1">
                <a:solidFill>
                  <a:srgbClr val="002060"/>
                </a:solidFill>
              </a:rPr>
              <a:t>as</a:t>
            </a:r>
            <a:r>
              <a:rPr lang="en-US" sz="2000" b="1" i="1" dirty="0" err="1">
                <a:solidFill>
                  <a:srgbClr val="002060"/>
                </a:solidFill>
              </a:rPr>
              <a:t>T</a:t>
            </a:r>
            <a:r>
              <a:rPr lang="en-US" sz="2000" b="1" i="1" dirty="0">
                <a:solidFill>
                  <a:srgbClr val="002060"/>
                </a:solidFill>
              </a:rPr>
              <a:t>. </a:t>
            </a:r>
            <a:r>
              <a:rPr lang="en-US" sz="2000" b="1" i="1" dirty="0" err="1">
                <a:solidFill>
                  <a:srgbClr val="002060"/>
                </a:solidFill>
              </a:rPr>
              <a:t>solium</a:t>
            </a:r>
            <a:r>
              <a:rPr lang="en-US" sz="2000" b="1" dirty="0">
                <a:solidFill>
                  <a:srgbClr val="002060"/>
                </a:solidFill>
              </a:rPr>
              <a:t>).</a:t>
            </a:r>
          </a:p>
          <a:p>
            <a:pPr marL="823913" lvl="1" indent="-457200" algn="just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Strobila</a:t>
            </a:r>
            <a:r>
              <a:rPr lang="en-US" sz="2000" b="1" dirty="0">
                <a:solidFill>
                  <a:srgbClr val="002060"/>
                </a:solidFill>
              </a:rPr>
              <a:t> : 3 segments : immature, mature &amp; gravid.</a:t>
            </a:r>
          </a:p>
        </p:txBody>
      </p:sp>
      <p:pic>
        <p:nvPicPr>
          <p:cNvPr id="7" name="Picture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2861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6" ma:contentTypeDescription="Create a new document." ma:contentTypeScope="" ma:versionID="9052d77f10c0959de6122b7c8681521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c2e520e0e43eccf955b03b0cf01fea2d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958DD-A471-474D-A952-3DFC32CF39C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EE0A09B-49E5-4FEB-8FED-076D1FFBA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D1D9CD-3790-4410-B3D2-6DACB41BA3F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790</TotalTime>
  <Words>734</Words>
  <Application>Microsoft Office PowerPoint</Application>
  <PresentationFormat>On-screen Show (4:3)</PresentationFormat>
  <Paragraphs>138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Schistosoma</vt:lpstr>
      <vt:lpstr>Schistosoma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Ahmad Maaitah</cp:lastModifiedBy>
  <cp:revision>169</cp:revision>
  <dcterms:created xsi:type="dcterms:W3CDTF">2015-04-05T21:54:20Z</dcterms:created>
  <dcterms:modified xsi:type="dcterms:W3CDTF">2021-04-08T20:40:27Z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