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  <p:sldMasterId id="2147483721" r:id="rId4"/>
    <p:sldMasterId id="2147483733" r:id="rId5"/>
    <p:sldMasterId id="2147483745" r:id="rId6"/>
    <p:sldMasterId id="2147483758" r:id="rId7"/>
    <p:sldMasterId id="2147483771" r:id="rId8"/>
    <p:sldMasterId id="2147483783" r:id="rId9"/>
  </p:sldMasterIdLst>
  <p:notesMasterIdLst>
    <p:notesMasterId r:id="rId46"/>
  </p:notesMasterIdLst>
  <p:sldIdLst>
    <p:sldId id="581" r:id="rId10"/>
    <p:sldId id="582" r:id="rId11"/>
    <p:sldId id="257" r:id="rId12"/>
    <p:sldId id="303" r:id="rId13"/>
    <p:sldId id="360" r:id="rId14"/>
    <p:sldId id="383" r:id="rId15"/>
    <p:sldId id="259" r:id="rId16"/>
    <p:sldId id="270" r:id="rId17"/>
    <p:sldId id="263" r:id="rId18"/>
    <p:sldId id="264" r:id="rId19"/>
    <p:sldId id="265" r:id="rId20"/>
    <p:sldId id="271" r:id="rId21"/>
    <p:sldId id="267" r:id="rId22"/>
    <p:sldId id="492" r:id="rId23"/>
    <p:sldId id="272" r:id="rId24"/>
    <p:sldId id="337" r:id="rId25"/>
    <p:sldId id="338" r:id="rId26"/>
    <p:sldId id="344" r:id="rId27"/>
    <p:sldId id="367" r:id="rId28"/>
    <p:sldId id="368" r:id="rId29"/>
    <p:sldId id="729" r:id="rId30"/>
    <p:sldId id="724" r:id="rId31"/>
    <p:sldId id="442" r:id="rId32"/>
    <p:sldId id="716" r:id="rId33"/>
    <p:sldId id="258" r:id="rId34"/>
    <p:sldId id="722" r:id="rId35"/>
    <p:sldId id="726" r:id="rId36"/>
    <p:sldId id="727" r:id="rId37"/>
    <p:sldId id="342" r:id="rId38"/>
    <p:sldId id="575" r:id="rId39"/>
    <p:sldId id="343" r:id="rId40"/>
    <p:sldId id="438" r:id="rId41"/>
    <p:sldId id="354" r:id="rId42"/>
    <p:sldId id="723" r:id="rId43"/>
    <p:sldId id="371" r:id="rId44"/>
    <p:sldId id="72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8tmyKfelGdqGL4XzYhoog==" hashData="W+CfKJCVpmN6h5Zr3wk0LLq28MXApI6i5KckaXvDZokVeZ4oc3VA57CJFDGPRUqL1GGBxbWqU9kpr5e5piq8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5F2E6-E529-4A03-9C49-665178696365}" type="doc">
      <dgm:prSet loTypeId="urn:microsoft.com/office/officeart/2005/8/layout/vList2" loCatId="list" qsTypeId="urn:microsoft.com/office/officeart/2005/8/quickstyle/3d2#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4C287-0A65-4CAF-B93B-99A4FBCFBA74}">
      <dgm:prSet custT="1"/>
      <dgm:spPr>
        <a:solidFill>
          <a:srgbClr val="FF00FF"/>
        </a:solidFill>
      </dgm:spPr>
      <dgm:t>
        <a:bodyPr anchor="ctr"/>
        <a:lstStyle/>
        <a:p>
          <a:pPr algn="ctr" rtl="1"/>
          <a:r>
            <a:rPr lang="en-US" sz="6000" b="1" dirty="0">
              <a:latin typeface="Arial" pitchFamily="34" charset="0"/>
              <a:cs typeface="Arial" pitchFamily="34" charset="0"/>
            </a:rPr>
            <a:t>Sublingual gland</a:t>
          </a:r>
        </a:p>
      </dgm:t>
    </dgm:pt>
    <dgm:pt modelId="{F4FC5EB1-5200-4562-9E18-700817931D06}" type="parTrans" cxnId="{6F624EBA-7A5E-41DC-9EB7-7A267B7625E2}">
      <dgm:prSet/>
      <dgm:spPr/>
      <dgm:t>
        <a:bodyPr/>
        <a:lstStyle/>
        <a:p>
          <a:endParaRPr lang="en-US" sz="2800" b="1"/>
        </a:p>
      </dgm:t>
    </dgm:pt>
    <dgm:pt modelId="{AA0BEC71-80DA-4792-81FB-06ED2A6F3942}" type="sibTrans" cxnId="{6F624EBA-7A5E-41DC-9EB7-7A267B7625E2}">
      <dgm:prSet/>
      <dgm:spPr/>
      <dgm:t>
        <a:bodyPr/>
        <a:lstStyle/>
        <a:p>
          <a:endParaRPr lang="en-US" sz="2800" b="1"/>
        </a:p>
      </dgm:t>
    </dgm:pt>
    <dgm:pt modelId="{F56CAFE7-F55E-411B-A0F6-C44DEF373FD4}" type="pres">
      <dgm:prSet presAssocID="{4D35F2E6-E529-4A03-9C49-665178696365}" presName="linear" presStyleCnt="0">
        <dgm:presLayoutVars>
          <dgm:animLvl val="lvl"/>
          <dgm:resizeHandles val="exact"/>
        </dgm:presLayoutVars>
      </dgm:prSet>
      <dgm:spPr/>
    </dgm:pt>
    <dgm:pt modelId="{56BCB236-3EB6-40FD-B836-12F4F1FC3296}" type="pres">
      <dgm:prSet presAssocID="{22C4C287-0A65-4CAF-B93B-99A4FBCFBA74}" presName="parentText" presStyleLbl="node1" presStyleIdx="0" presStyleCnt="1" custScaleY="469490">
        <dgm:presLayoutVars>
          <dgm:chMax val="0"/>
          <dgm:bulletEnabled val="1"/>
        </dgm:presLayoutVars>
      </dgm:prSet>
      <dgm:spPr>
        <a:prstGeom prst="star7">
          <a:avLst/>
        </a:prstGeom>
      </dgm:spPr>
    </dgm:pt>
  </dgm:ptLst>
  <dgm:cxnLst>
    <dgm:cxn modelId="{42E5A632-6623-4E56-8D3F-13F48F512230}" type="presOf" srcId="{4D35F2E6-E529-4A03-9C49-665178696365}" destId="{F56CAFE7-F55E-411B-A0F6-C44DEF373FD4}" srcOrd="0" destOrd="0" presId="urn:microsoft.com/office/officeart/2005/8/layout/vList2"/>
    <dgm:cxn modelId="{35362038-76AF-4DDC-8813-7296C36C9863}" type="presOf" srcId="{22C4C287-0A65-4CAF-B93B-99A4FBCFBA74}" destId="{56BCB236-3EB6-40FD-B836-12F4F1FC3296}" srcOrd="0" destOrd="0" presId="urn:microsoft.com/office/officeart/2005/8/layout/vList2"/>
    <dgm:cxn modelId="{6F624EBA-7A5E-41DC-9EB7-7A267B7625E2}" srcId="{4D35F2E6-E529-4A03-9C49-665178696365}" destId="{22C4C287-0A65-4CAF-B93B-99A4FBCFBA74}" srcOrd="0" destOrd="0" parTransId="{F4FC5EB1-5200-4562-9E18-700817931D06}" sibTransId="{AA0BEC71-80DA-4792-81FB-06ED2A6F3942}"/>
    <dgm:cxn modelId="{89471A31-56FF-430B-9401-2CD5AB6A998F}" type="presParOf" srcId="{F56CAFE7-F55E-411B-A0F6-C44DEF373FD4}" destId="{56BCB236-3EB6-40FD-B836-12F4F1FC329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CB236-3EB6-40FD-B836-12F4F1FC3296}">
      <dsp:nvSpPr>
        <dsp:cNvPr id="0" name=""/>
        <dsp:cNvSpPr/>
      </dsp:nvSpPr>
      <dsp:spPr>
        <a:xfrm>
          <a:off x="0" y="440877"/>
          <a:ext cx="7848600" cy="4499888"/>
        </a:xfrm>
        <a:prstGeom prst="star7">
          <a:avLst/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Arial" pitchFamily="34" charset="0"/>
              <a:cs typeface="Arial" pitchFamily="34" charset="0"/>
            </a:rPr>
            <a:t>Sublingual gland</a:t>
          </a:r>
        </a:p>
      </dsp:txBody>
      <dsp:txXfrm>
        <a:off x="1746480" y="1332140"/>
        <a:ext cx="4355640" cy="2497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5A43-531F-4413-A931-0719A83D2280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D718-0A2A-488F-93C5-42273C6B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67BABA53-BD72-422C-84D1-F5C26A5EE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C0A4E0AE-AA63-4FC8-ADAF-28E79B4C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9598A202-AFF2-4795-A81E-13D83D7F1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04403-9005-4641-977E-FBA7FF5ECF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3E010-4D05-4F65-9CE1-AB45E2B5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2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FEDDD-1547-48C9-93CA-A1919873F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38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B7DA6-2A7E-47E6-ABC6-2D0831DBA9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424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76055-77DF-4766-8A1B-34FF8B4085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9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FD463-1362-4360-8FAA-5AB2E62610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BDB521C-4765-4DA4-8125-1E1B65EB13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9EF601F-9F86-49CD-8045-29F421AA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C2C59D4-DB84-49D5-B5DE-E4056B49D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08FEA-6A48-43C7-9157-FB0CC29B0F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4BBFFF0D-2FDD-4C11-BD84-9ADE81198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85DC05F1-64BE-4E25-AE10-4A06F2B9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Is the largest of the three salivary glands and occupies the retromandibular space between the ramus of the mandible in front and the mastoid process and the sternocleidomastoid muscle behind.</a:t>
            </a:r>
          </a:p>
          <a:p>
            <a:endParaRPr lang="en-US" altLang="en-US" dirty="0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F75D74B9-7D0D-4450-BC90-CAB37BF15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16039-E8D3-4856-BE76-F7000C47BA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7974B4C9-6464-4F1D-9DD9-FC4B94BAE8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17CD4265-D4E3-4C59-9CD1-DC8822A7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C6A2ED8D-A801-4828-A12E-862854FA5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985CD-05B7-4294-B3CD-905DAC910F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Is large salivary gland 2/3 serous and 1/3 mucous.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Is </a:t>
            </a:r>
            <a:r>
              <a:rPr lang="en-US" dirty="0" err="1">
                <a:latin typeface="+mn-lt"/>
                <a:cs typeface="+mn-cs"/>
              </a:rPr>
              <a:t>ensheathed</a:t>
            </a:r>
            <a:r>
              <a:rPr lang="en-US" dirty="0">
                <a:latin typeface="+mn-lt"/>
                <a:cs typeface="+mn-cs"/>
              </a:rPr>
              <a:t> by the investing layer of the deep cervical fascia and lies in the </a:t>
            </a:r>
            <a:r>
              <a:rPr lang="en-US" dirty="0" err="1">
                <a:latin typeface="+mn-lt"/>
                <a:cs typeface="+mn-cs"/>
              </a:rPr>
              <a:t>submandibular</a:t>
            </a:r>
            <a:r>
              <a:rPr lang="en-US" dirty="0">
                <a:latin typeface="+mn-lt"/>
                <a:cs typeface="+mn-cs"/>
              </a:rPr>
              <a:t> (digastric) triangle.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76DF-04BD-4F6C-9EDB-32C3842C17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5A1C8-FE27-44AE-B571-3FCD15E8E5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53EC-F336-4A20-9242-C5E2A7CFEED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3A3C1-5180-4BE8-A291-46C0FA2D7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9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72732-8203-4865-8DA0-A0F7F4E8A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D9E21-D2C8-4F22-A69E-B478D8978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24195-B078-4EB6-AF12-19948CAA8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97BC-40EE-4425-B42D-FD83A45E463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253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689A9-5BAA-4D1D-9104-DDF9E9A6F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FD3F4-D728-4BF3-8FA0-8E66E42B1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C3338-7FA9-445C-A3CB-F2555155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39249-619A-41A3-AA95-0D829D650BD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8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6731C-8930-41F0-B1D4-AD0EF21E4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22F2FB-EC90-4A33-8C99-7DA5FC9A9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45823-1DC4-4666-92D9-4C09BFF3B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0CCA-315A-4516-A29A-FBA10918F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82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999D7-4BDC-4ED2-8379-3645F0C2B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E5EB6-7BF8-4AB5-815E-2FE17C3AB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82F61F-1D1C-41DE-9BE8-5762D13CE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741A-3AFA-4A0E-9E95-F3A6C2E88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59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5DC76-F0AE-416F-99FA-4E5753DB1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EAEE7-51EE-4621-9DDA-A45C00ACC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794BA6-1FD2-4E92-8632-5FFF2B9AA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43C7-E211-462B-999B-41D053F92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6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675D7-A955-4812-B06C-4B9F14C0D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7C46A-550E-449F-A522-35F9120ED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99C04-AB51-4FDE-86C4-85C571145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535-3283-4E6A-A8D0-A3BB60B5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57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40FDB4-6035-48F0-A418-2AF74250F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B9A0D9-4B92-4F67-875D-7C3238AE3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C984C7-A7A6-4F28-88F3-D64D29A3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A0A1-B5E6-47BF-963D-A5AB5306B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2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07F383-6D9A-473A-A80A-1AF7C6599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C0A68A-E771-4021-BAF8-D8DB2836F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0F251-2230-45D4-B8E0-238D7DFF0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F483-4C88-4375-B37A-0D779B80A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17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9B398A-519A-438E-9B27-B13ADA90A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0E3913-AEFF-455D-A5A6-F51253534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16EE89-0EAE-445A-85BF-A8C9C64BE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8FB9-232F-447C-8F95-1BD0C2683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94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A9BFA-EF5A-4496-BF4A-87F985E8D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2966C-1B34-4267-9B0B-3303F18D3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96D0D-7413-4A75-807C-1DA12014C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87C6-887E-4E8D-BCD1-6D318DEF7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6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96BF1-AB6B-420D-841B-5B0E3BC91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02EA9-061D-48BC-A5D0-1C328C7F6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F8352-B80A-4404-AEEA-0AB303A78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6E3D-87E2-4D4F-BE25-C06827B14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4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8E85B9-C17F-4EF0-AFED-AD4CF3075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374A21-9170-4516-B5E3-79BC5FC5B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CB957-4C1A-4DB9-93D6-FEA2CB619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63DAF-8906-4B01-96E3-9C3CEB4A8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5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37792D-9310-47EC-810E-77D18D38A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8888A-AD63-4A48-9CB8-203B5C01D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1E6332-7C52-4ABD-A32A-A5F5D96CC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AB7D-4FA4-4FC8-8241-7EC05FC2E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760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6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6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99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0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9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3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6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3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78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64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9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03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38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8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60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0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4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9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2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3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6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2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3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44661" indent="0" algn="ctr">
              <a:buNone/>
              <a:defRPr/>
            </a:lvl2pPr>
            <a:lvl3pPr marL="289322" indent="0" algn="ctr">
              <a:buNone/>
              <a:defRPr/>
            </a:lvl3pPr>
            <a:lvl4pPr marL="433983" indent="0" algn="ctr">
              <a:buNone/>
              <a:defRPr/>
            </a:lvl4pPr>
            <a:lvl5pPr marL="578644" indent="0" algn="ctr">
              <a:buNone/>
              <a:defRPr/>
            </a:lvl5pPr>
            <a:lvl6pPr marL="723305" indent="0" algn="ctr">
              <a:buNone/>
              <a:defRPr/>
            </a:lvl6pPr>
            <a:lvl7pPr marL="867966" indent="0" algn="ctr">
              <a:buNone/>
              <a:defRPr/>
            </a:lvl7pPr>
            <a:lvl8pPr marL="1012627" indent="0" algn="ctr">
              <a:buNone/>
              <a:defRPr/>
            </a:lvl8pPr>
            <a:lvl9pPr marL="115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503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07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/>
            </a:lvl1pPr>
            <a:lvl2pPr marL="144661" indent="0">
              <a:buNone/>
              <a:defRPr sz="570"/>
            </a:lvl2pPr>
            <a:lvl3pPr marL="289322" indent="0">
              <a:buNone/>
              <a:defRPr sz="506"/>
            </a:lvl3pPr>
            <a:lvl4pPr marL="433983" indent="0">
              <a:buNone/>
              <a:defRPr sz="443"/>
            </a:lvl4pPr>
            <a:lvl5pPr marL="578644" indent="0">
              <a:buNone/>
              <a:defRPr sz="443"/>
            </a:lvl5pPr>
            <a:lvl6pPr marL="723305" indent="0">
              <a:buNone/>
              <a:defRPr sz="443"/>
            </a:lvl6pPr>
            <a:lvl7pPr marL="867966" indent="0">
              <a:buNone/>
              <a:defRPr sz="443"/>
            </a:lvl7pPr>
            <a:lvl8pPr marL="1012627" indent="0">
              <a:buNone/>
              <a:defRPr sz="443"/>
            </a:lvl8pPr>
            <a:lvl9pPr marL="1157288" indent="0">
              <a:buNone/>
              <a:defRPr sz="4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26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075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37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83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591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5908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84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739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248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86C2D0-4417-4BFF-B51B-7189C7E78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B93A6-BDBE-47F1-A7CF-A828E4CD0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3C666-40B9-4700-BF89-C40A550F4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0B057-B33E-4D8D-8933-8364FEBA8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362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12CED-617C-41FC-BF40-79A880FA9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8B566-5D3D-4538-BEAE-FE610D05E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1F0BA-F800-4DF3-B119-70AC62B4C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BA623-0F24-4F8A-AD41-5D93E0423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64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99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EA661-9389-4171-8C4D-34EAD62DD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94235-9EF2-47B7-8C3B-9595E1EEF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CA3C06-6F60-40DC-BA1A-99F343E50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17CBD-23B1-4651-9211-75AB66ACD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47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42026-D4EF-4258-A082-4550802D6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DE146-4B40-4285-B6F6-0EEAF7D50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9F7C6-4380-4966-B1CD-DC778B21B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6782A-2519-4378-BC56-6B808FD3E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4263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3D1AC9-4801-44CB-99FE-7051EDE5B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FDEC7B-98CE-44C2-960E-C5E251640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5936A9-90DB-4B62-96AF-5E8615DDB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8C686-8883-46A2-8680-BD259D37B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30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8BDA59-E939-483B-987F-36B6D53D2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A521F4-43B3-4D48-B18B-05126E904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233FA2-5D81-49E2-8BE1-013CB3A0F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FC66-3431-47B7-9053-B4E7064EC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165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603113-A052-463A-AE00-FEB22F614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B3F3E0-B7D8-4475-ADB5-B7DD02324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20BB08-C5FA-48C6-B7A5-854A5520C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61C8E-81CD-42A0-9D55-94EB970ED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37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BDEA3-A475-4C43-992D-0643C7DC1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6A9B6-C69D-4CCC-A995-8AB893EFE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EF22D-F1E9-4A8D-8F4D-A2A7DE418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E0214-E44F-477E-82FE-279D04AAC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28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30CBB-9339-4927-91F9-7B38E0E84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3A0E5-951F-4098-9E3B-7392B4432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8C499-3CF9-48A4-90E4-3A4185567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A9042-1F68-45BE-8D57-7AA45B567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305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3D71C3-4E32-49DC-A667-7A7B5B51B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1266A8-FD9B-4C04-91E6-99987FD2E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E167A-D9AD-43BB-997F-7932DB252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3F33B-C669-4D45-928B-7B3FF30C5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198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B8743-73CE-47AD-868D-75ABC58C1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54A00A-6313-4DE7-9FCF-016EB7E56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B91B5F-9E24-45A2-94BE-DE5BB09C5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64435-5762-45BE-8E82-D4219490D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71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3AFD2-DA0C-422F-90E7-8A2CFBCE9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7E9AE-6C8B-4F5B-84E6-31D6C87D4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974A4-9A2C-4BD8-AFFF-1233F9B5E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FBBF3-745C-461F-908C-B881DF455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12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9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85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167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261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755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107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330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819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15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693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8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4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270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8D4AB-A355-4E84-846A-77F5240A6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46A7E-AC56-4E68-A46D-8375F62BE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1B95A7-0C65-44AD-90CE-4F9B6DDB1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A5D5-3A77-40BD-9F27-2E6C3B66995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61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D4EBA-974D-4669-A5E1-719140CBB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4578C-C612-4480-9581-DDB9C5A55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77018-35FF-445A-9ACE-328166919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7C5A8-837E-497B-A12B-31188AF2E8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73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8032F-07E3-45A9-831E-23B7F6CEF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E0D11-8E24-46D7-9C2C-8C334C823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AAE72-5D87-419C-9BC4-F8DB2198C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8375-F908-49E9-9023-CAD66C81BD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213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1EF72-4264-44D5-8B92-E6B6ED1C4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AFC71-DD61-4ABD-BA67-3E07F7B6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F9DF-E9B5-4CDC-8844-42EF3031B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F2992-1400-42C6-8FEE-5185E4468F2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626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13B0F9-4291-4D67-8282-D02D4C6EA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191A2-F8A5-47FC-AED2-554B9D3F8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E9D6A-7517-4A0A-8380-461B60684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776D1-B26D-4121-A262-F1A28718CF9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515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8419E6-2D22-41F6-85EC-182E9E3A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5359A-B465-4DF8-A72F-D63A9547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D46FEA-AE49-409A-B3D9-47E494F89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D71-8F80-40D6-8CB7-8B68414C2CC8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944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287FEC-3225-44AF-8230-F18B1444E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854AB4-9EC2-40B4-81C9-A1CC1AED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BB2264-F4CA-4B77-8711-69EA63019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B6FC7-4588-40C6-BF00-75A2FCC94F1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944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16E02-AF18-432C-9BC8-5738A398D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B1EE-4974-4795-99F2-547B69B9E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4FF40-6474-476D-AA80-B8C013CFF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1C269-1589-4D1F-BADB-0B23136184C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454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BB00F-1934-4377-9F9E-FF13FCB1F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DFB2A-C3E5-4169-95A7-23E87EB44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D1F1D-F157-4277-A0F5-2F8A2E185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E219-4F13-4889-B7AA-995AB2F3739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1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A63A86-F2DF-4E9E-B963-C0127CC65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7FE7A2-E51B-48A8-A092-99188E2DC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189A61-0D87-44CB-AB6E-C29ED9B29A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4CD554-4251-4C61-933B-D706036C0A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C2E091-092F-41FC-9B4F-BD0DF6565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722AD16-AC24-4953-837B-9EF597C4A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52ABED3-F4ED-4744-A61D-DBC93BB63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844E26-5065-4329-8957-66C365C7A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02CF-E934-426A-93A0-155B53DE5258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43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5pPr>
      <a:lvl6pPr marL="144661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6pPr>
      <a:lvl7pPr marL="289322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7pPr>
      <a:lvl8pPr marL="433983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8pPr>
      <a:lvl9pPr marL="578644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8496" indent="-108496" algn="l" rtl="0" eaLnBrk="0" fontAlgn="base" hangingPunct="0">
        <a:spcBef>
          <a:spcPct val="20000"/>
        </a:spcBef>
        <a:spcAft>
          <a:spcPct val="0"/>
        </a:spcAft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rtl="0" eaLnBrk="0" fontAlgn="base" hangingPunct="0">
        <a:spcBef>
          <a:spcPct val="20000"/>
        </a:spcBef>
        <a:spcAft>
          <a:spcPct val="0"/>
        </a:spcAft>
        <a:buChar char="–"/>
        <a:defRPr sz="886">
          <a:solidFill>
            <a:schemeClr val="tx1"/>
          </a:solidFill>
          <a:latin typeface="+mn-lt"/>
          <a:cs typeface="+mn-cs"/>
        </a:defRPr>
      </a:lvl2pPr>
      <a:lvl3pPr marL="361653" indent="-72331" algn="l" rtl="0" eaLnBrk="0" fontAlgn="base" hangingPunct="0">
        <a:spcBef>
          <a:spcPct val="20000"/>
        </a:spcBef>
        <a:spcAft>
          <a:spcPct val="0"/>
        </a:spcAft>
        <a:buChar char="•"/>
        <a:defRPr sz="760">
          <a:solidFill>
            <a:schemeClr val="tx1"/>
          </a:solidFill>
          <a:latin typeface="+mn-lt"/>
          <a:cs typeface="+mn-cs"/>
        </a:defRPr>
      </a:lvl3pPr>
      <a:lvl4pPr marL="506314" indent="-72331" algn="l" rtl="0" eaLnBrk="0" fontAlgn="base" hangingPunct="0">
        <a:spcBef>
          <a:spcPct val="20000"/>
        </a:spcBef>
        <a:spcAft>
          <a:spcPct val="0"/>
        </a:spcAft>
        <a:buChar char="–"/>
        <a:defRPr sz="633">
          <a:solidFill>
            <a:schemeClr val="tx1"/>
          </a:solidFill>
          <a:latin typeface="+mn-lt"/>
          <a:cs typeface="+mn-cs"/>
        </a:defRPr>
      </a:lvl4pPr>
      <a:lvl5pPr marL="650975" indent="-72331" algn="l" rtl="0" eaLnBrk="0" fontAlgn="base" hangingPunct="0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5pPr>
      <a:lvl6pPr marL="795635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6pPr>
      <a:lvl7pPr marL="940297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7pPr>
      <a:lvl8pPr marL="108495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8pPr>
      <a:lvl9pPr marL="122961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E7F7C-CFFF-4AD1-9552-38AA5825F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F22BEF-6A87-4542-9ACE-74984A42A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EC16B-A2C2-4D0E-A480-A17E3D3B55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452BAF-AFBE-400D-AA0E-B4F459A793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6F6B84-E24C-4550-B5D0-CB1EFAA28B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F40B24F6-9B45-4A58-8FAC-C3AC2DBC7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2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6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250DE4-73DA-4AFB-AD72-59F1BA416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2F7101-DC7D-4D35-83A9-4B5BFF1F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8E68C9-56C8-4F39-8A12-E2B5BBF989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C0B17D-A8A7-4444-9FCE-7C7EEF29C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038991-F07D-45B8-8624-2E2B4D8E8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fld id="{BEBD15F7-429F-4777-8983-47A15ED2D32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2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59" y="135130"/>
            <a:ext cx="7682171" cy="32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3" y="3180936"/>
            <a:ext cx="10827026" cy="3537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0125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defTabSz="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0125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0125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0125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defTabSz="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825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400" dirty="0">
              <a:solidFill>
                <a:prstClr val="black"/>
              </a:solidFill>
              <a:latin typeface="Calibri"/>
            </a:endParaRP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4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84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جروب الفيس </a:t>
            </a:r>
          </a:p>
          <a:p>
            <a:pPr marL="0" indent="0" algn="ctr" defTabSz="685800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defTabSz="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2325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673" y="257402"/>
            <a:ext cx="25781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400" b="1" dirty="0">
                <a:solidFill>
                  <a:srgbClr val="FF0000"/>
                </a:solidFill>
              </a:rPr>
              <a:t>أهلا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21" y="135130"/>
            <a:ext cx="32183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400" b="1" dirty="0">
                <a:solidFill>
                  <a:srgbClr val="FF0000"/>
                </a:solidFill>
              </a:rPr>
              <a:t>وسهلا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40" y="378823"/>
            <a:ext cx="8747346" cy="6298720"/>
          </a:xfrm>
        </p:spPr>
      </p:pic>
      <p:sp>
        <p:nvSpPr>
          <p:cNvPr id="5" name="TextBox 4"/>
          <p:cNvSpPr txBox="1"/>
          <p:nvPr/>
        </p:nvSpPr>
        <p:spPr>
          <a:xfrm>
            <a:off x="169818" y="143691"/>
            <a:ext cx="44152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Structure inside the parotid gland</a:t>
            </a:r>
          </a:p>
        </p:txBody>
      </p:sp>
      <p:sp>
        <p:nvSpPr>
          <p:cNvPr id="3" name="32-Point Star 2"/>
          <p:cNvSpPr/>
          <p:nvPr/>
        </p:nvSpPr>
        <p:spPr>
          <a:xfrm>
            <a:off x="10554220" y="6085525"/>
            <a:ext cx="483326" cy="457200"/>
          </a:xfrm>
          <a:prstGeom prst="star3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1720770">
            <a:off x="7276833" y="984644"/>
            <a:ext cx="2411524" cy="2235558"/>
          </a:xfrm>
          <a:prstGeom prst="arc">
            <a:avLst>
              <a:gd name="adj1" fmla="val 15723981"/>
              <a:gd name="adj2" fmla="val 205912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16536" y="288689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Auriculotemporal</a:t>
            </a:r>
            <a:r>
              <a:rPr lang="en-US" sz="2400" b="1" dirty="0">
                <a:solidFill>
                  <a:srgbClr val="FF0000"/>
                </a:solidFill>
              </a:rPr>
              <a:t> nerve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ECE55-8EE6-4566-B186-109B7E623175}"/>
              </a:ext>
            </a:extLst>
          </p:cNvPr>
          <p:cNvSpPr txBox="1"/>
          <p:nvPr/>
        </p:nvSpPr>
        <p:spPr>
          <a:xfrm>
            <a:off x="5278582" y="201697"/>
            <a:ext cx="4662604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temporal artery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B6EF8D-90E5-468A-A19F-A19E8A32D9C0}"/>
              </a:ext>
            </a:extLst>
          </p:cNvPr>
          <p:cNvCxnSpPr/>
          <p:nvPr/>
        </p:nvCxnSpPr>
        <p:spPr>
          <a:xfrm>
            <a:off x="6844145" y="1155804"/>
            <a:ext cx="0" cy="589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D2691D-1A06-4491-BD25-05791FA2B87E}"/>
              </a:ext>
            </a:extLst>
          </p:cNvPr>
          <p:cNvSpPr txBox="1"/>
          <p:nvPr/>
        </p:nvSpPr>
        <p:spPr>
          <a:xfrm>
            <a:off x="7744691" y="1467130"/>
            <a:ext cx="3802874" cy="583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7527D-43FC-4766-AF7D-6371410771E6}"/>
              </a:ext>
            </a:extLst>
          </p:cNvPr>
          <p:cNvSpPr txBox="1"/>
          <p:nvPr/>
        </p:nvSpPr>
        <p:spPr>
          <a:xfrm>
            <a:off x="5724945" y="1155804"/>
            <a:ext cx="371055" cy="894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D9CA3-89C8-43B5-BFAA-B28DA0907292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2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8" y="182879"/>
            <a:ext cx="11881247" cy="5930537"/>
          </a:xfrm>
        </p:spPr>
      </p:pic>
      <p:sp>
        <p:nvSpPr>
          <p:cNvPr id="5" name="TextBox 4"/>
          <p:cNvSpPr txBox="1"/>
          <p:nvPr/>
        </p:nvSpPr>
        <p:spPr>
          <a:xfrm>
            <a:off x="7537269" y="39188"/>
            <a:ext cx="44152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Structure inside the parotid gland</a:t>
            </a:r>
          </a:p>
        </p:txBody>
      </p:sp>
      <p:sp>
        <p:nvSpPr>
          <p:cNvPr id="3" name="32-Point Star 2"/>
          <p:cNvSpPr/>
          <p:nvPr/>
        </p:nvSpPr>
        <p:spPr>
          <a:xfrm>
            <a:off x="10110651" y="2939143"/>
            <a:ext cx="391886" cy="418011"/>
          </a:xfrm>
          <a:prstGeom prst="star3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3189D-4A77-41C0-BC9D-1631B31A9214}"/>
              </a:ext>
            </a:extLst>
          </p:cNvPr>
          <p:cNvSpPr txBox="1"/>
          <p:nvPr/>
        </p:nvSpPr>
        <p:spPr>
          <a:xfrm>
            <a:off x="3183039" y="182879"/>
            <a:ext cx="3522561" cy="561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85683-9D83-4554-80BE-81D2941F41BF}"/>
              </a:ext>
            </a:extLst>
          </p:cNvPr>
          <p:cNvSpPr txBox="1"/>
          <p:nvPr/>
        </p:nvSpPr>
        <p:spPr>
          <a:xfrm rot="649364">
            <a:off x="3584284" y="734104"/>
            <a:ext cx="145774" cy="1137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88C1E-F0C0-4AE0-B45C-7E0B4BB6A8AC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04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5" t="59927" r="23874" b="9653"/>
          <a:stretch/>
        </p:blipFill>
        <p:spPr>
          <a:xfrm>
            <a:off x="1912315" y="169817"/>
            <a:ext cx="10279685" cy="645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169817"/>
            <a:ext cx="269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Relations of parotid gland T.S.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0BFEB-D1D7-41CB-B13B-C567A860E70B}"/>
              </a:ext>
            </a:extLst>
          </p:cNvPr>
          <p:cNvSpPr txBox="1"/>
          <p:nvPr/>
        </p:nvSpPr>
        <p:spPr>
          <a:xfrm>
            <a:off x="9254836" y="4114800"/>
            <a:ext cx="2660073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Anteromedial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EC8D0-FBED-4AB9-BB61-1CC236FB2A0A}"/>
              </a:ext>
            </a:extLst>
          </p:cNvPr>
          <p:cNvSpPr txBox="1"/>
          <p:nvPr/>
        </p:nvSpPr>
        <p:spPr>
          <a:xfrm>
            <a:off x="-27708" y="2332188"/>
            <a:ext cx="1893685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Posteromedial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8F177-F64C-4737-B0CA-96E0BAEAEF32}"/>
              </a:ext>
            </a:extLst>
          </p:cNvPr>
          <p:cNvSpPr txBox="1"/>
          <p:nvPr/>
        </p:nvSpPr>
        <p:spPr>
          <a:xfrm>
            <a:off x="5830957" y="6365161"/>
            <a:ext cx="144730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F6D78-677B-4704-A4AA-DFA5EB77F90D}"/>
              </a:ext>
            </a:extLst>
          </p:cNvPr>
          <p:cNvSpPr txBox="1"/>
          <p:nvPr/>
        </p:nvSpPr>
        <p:spPr>
          <a:xfrm rot="758939">
            <a:off x="4152633" y="4104556"/>
            <a:ext cx="804015" cy="156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05E97-BB56-4987-9981-F5A11404B55D}"/>
              </a:ext>
            </a:extLst>
          </p:cNvPr>
          <p:cNvSpPr txBox="1"/>
          <p:nvPr/>
        </p:nvSpPr>
        <p:spPr>
          <a:xfrm>
            <a:off x="3551583" y="5923722"/>
            <a:ext cx="19745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EC47E-AC74-42EB-BAFA-F03FB132DD69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54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r="1"/>
          <a:stretch/>
        </p:blipFill>
        <p:spPr>
          <a:xfrm>
            <a:off x="-91491" y="92328"/>
            <a:ext cx="12105849" cy="53207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7DA37-CBB2-49EA-9C61-5AE0C42C2F0A}"/>
              </a:ext>
            </a:extLst>
          </p:cNvPr>
          <p:cNvSpPr txBox="1"/>
          <p:nvPr/>
        </p:nvSpPr>
        <p:spPr>
          <a:xfrm>
            <a:off x="8783343" y="4433670"/>
            <a:ext cx="3458817" cy="95410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Structures pierced by parotid 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38166-1831-417C-BCD8-47D472EC1FAC}"/>
              </a:ext>
            </a:extLst>
          </p:cNvPr>
          <p:cNvSpPr txBox="1"/>
          <p:nvPr/>
        </p:nvSpPr>
        <p:spPr>
          <a:xfrm>
            <a:off x="8938592" y="377556"/>
            <a:ext cx="31483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Buccal mucosa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AA3F6-9BCF-4740-B311-F945DB6AD269}"/>
              </a:ext>
            </a:extLst>
          </p:cNvPr>
          <p:cNvSpPr txBox="1"/>
          <p:nvPr/>
        </p:nvSpPr>
        <p:spPr>
          <a:xfrm>
            <a:off x="8938592" y="1696131"/>
            <a:ext cx="289560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Buccinator muscle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AFB84-3A57-4B38-8442-7FB2B9F71E2A}"/>
              </a:ext>
            </a:extLst>
          </p:cNvPr>
          <p:cNvSpPr txBox="1"/>
          <p:nvPr/>
        </p:nvSpPr>
        <p:spPr>
          <a:xfrm>
            <a:off x="8938592" y="3488441"/>
            <a:ext cx="271795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Buccal pad of fat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F2FB3-3F9F-481C-ABA8-4E2B6965C775}"/>
              </a:ext>
            </a:extLst>
          </p:cNvPr>
          <p:cNvSpPr txBox="1"/>
          <p:nvPr/>
        </p:nvSpPr>
        <p:spPr>
          <a:xfrm>
            <a:off x="8938592" y="2515398"/>
            <a:ext cx="2895600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Buccopharyngeal fascia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F530F-3E12-46D1-9948-8D68767DAA9E}"/>
              </a:ext>
            </a:extLst>
          </p:cNvPr>
          <p:cNvSpPr txBox="1"/>
          <p:nvPr/>
        </p:nvSpPr>
        <p:spPr>
          <a:xfrm>
            <a:off x="2474229" y="3910450"/>
            <a:ext cx="271795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Parotid duct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2A080-7396-46FC-84AD-C2D403FAC683}"/>
              </a:ext>
            </a:extLst>
          </p:cNvPr>
          <p:cNvSpPr/>
          <p:nvPr/>
        </p:nvSpPr>
        <p:spPr>
          <a:xfrm>
            <a:off x="177642" y="5087969"/>
            <a:ext cx="11679209" cy="167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tabLst>
                <a:tab pos="504825" algn="l"/>
                <a:tab pos="14986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ends by opening into the vestibule of mouth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 the upper 2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molar tooth.</a:t>
            </a:r>
          </a:p>
          <a:p>
            <a:pPr lvl="0">
              <a:lnSpc>
                <a:spcPct val="125000"/>
              </a:lnSpc>
              <a:tabLst>
                <a:tab pos="504825" algn="l"/>
                <a:tab pos="14986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N. B: the duct pierces the buccinator further back and runs forward between it and mucus membrane. This oblique course providing 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flap valvular mechanism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that prevents inflation of the gland when intra-oral pressure increased. 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C613D-DE88-4A58-A325-9906C2EC5CFC}"/>
              </a:ext>
            </a:extLst>
          </p:cNvPr>
          <p:cNvSpPr txBox="1"/>
          <p:nvPr/>
        </p:nvSpPr>
        <p:spPr>
          <a:xfrm>
            <a:off x="6957391" y="0"/>
            <a:ext cx="357809" cy="900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07EEA-4D01-4C90-B88B-5C8821EF65FA}"/>
              </a:ext>
            </a:extLst>
          </p:cNvPr>
          <p:cNvSpPr/>
          <p:nvPr/>
        </p:nvSpPr>
        <p:spPr>
          <a:xfrm>
            <a:off x="2691660" y="176057"/>
            <a:ext cx="5710218" cy="58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Parotid duct (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Stensen's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duct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F00CDA-C0E9-4D8C-A8CC-A48BB288D566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77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130628"/>
            <a:ext cx="9238162" cy="66839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BC102-154B-481F-B781-A975A62AF94F}"/>
              </a:ext>
            </a:extLst>
          </p:cNvPr>
          <p:cNvSpPr txBox="1"/>
          <p:nvPr/>
        </p:nvSpPr>
        <p:spPr>
          <a:xfrm>
            <a:off x="185530" y="130628"/>
            <a:ext cx="5910470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Nerve supply &amp;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ganglia</a:t>
            </a: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DC4103CB-D825-4605-A0C9-A123445DC913}"/>
              </a:ext>
            </a:extLst>
          </p:cNvPr>
          <p:cNvSpPr/>
          <p:nvPr/>
        </p:nvSpPr>
        <p:spPr>
          <a:xfrm>
            <a:off x="1696279" y="3909391"/>
            <a:ext cx="3472070" cy="397566"/>
          </a:xfrm>
          <a:prstGeom prst="callout1">
            <a:avLst>
              <a:gd name="adj1" fmla="val 45417"/>
              <a:gd name="adj2" fmla="val 135373"/>
              <a:gd name="adj3" fmla="val 42500"/>
              <a:gd name="adj4" fmla="val 94815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Sympathetic around Middle meningeal artery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51E8-BC6F-4C5C-8805-A13BCB898FB6}"/>
              </a:ext>
            </a:extLst>
          </p:cNvPr>
          <p:cNvSpPr txBox="1"/>
          <p:nvPr/>
        </p:nvSpPr>
        <p:spPr>
          <a:xfrm>
            <a:off x="6636327" y="3006436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Otic</a:t>
            </a:r>
            <a:r>
              <a:rPr lang="en-US" b="1" dirty="0">
                <a:solidFill>
                  <a:srgbClr val="FF0000"/>
                </a:solidFill>
              </a:rPr>
              <a:t> ganglia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77113-C15A-4A77-8D28-91A503B3212C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56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"/>
            <a:ext cx="11144794" cy="78377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62610"/>
            <a:ext cx="12083143" cy="6195390"/>
          </a:xfrm>
        </p:spPr>
        <p:txBody>
          <a:bodyPr>
            <a:normAutofit fontScale="92500" lnSpcReduction="10000"/>
          </a:bodyPr>
          <a:lstStyle/>
          <a:p>
            <a:pPr marL="720090" indent="-360045" algn="just">
              <a:lnSpc>
                <a:spcPct val="122000"/>
              </a:lnSpc>
              <a:spcBef>
                <a:spcPts val="0"/>
              </a:spcBef>
              <a:spcAft>
                <a:spcPts val="1000"/>
              </a:spcAft>
              <a:tabLst>
                <a:tab pos="149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 in the gland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compress the facial nerve causing ipsilateral facial paralysis.</a:t>
            </a:r>
          </a:p>
          <a:p>
            <a:pPr marL="720090" indent="-360045" algn="just">
              <a:lnSpc>
                <a:spcPct val="122000"/>
              </a:lnSpc>
              <a:spcBef>
                <a:spcPts val="0"/>
              </a:spcBef>
              <a:spcAft>
                <a:spcPts val="1000"/>
              </a:spcAft>
              <a:tabLst>
                <a:tab pos="149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Surgical incision in the gland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must be done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transverse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avoid injury of the branches of the facial nerve that pass horizontally.</a:t>
            </a:r>
          </a:p>
          <a:p>
            <a:pPr marL="720090" indent="-360045" algn="just">
              <a:lnSpc>
                <a:spcPct val="122000"/>
              </a:lnSpc>
              <a:spcBef>
                <a:spcPts val="0"/>
              </a:spcBef>
              <a:spcAft>
                <a:spcPts val="1000"/>
              </a:spcAft>
              <a:tabLst>
                <a:tab pos="149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duct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passes superficial so it is liable to be injury especially when cut longitudinally.</a:t>
            </a:r>
          </a:p>
          <a:p>
            <a:pPr marL="720090" indent="-360045" algn="ctr">
              <a:lnSpc>
                <a:spcPct val="122000"/>
              </a:lnSpc>
              <a:spcBef>
                <a:spcPts val="0"/>
              </a:spcBef>
              <a:spcAft>
                <a:spcPts val="1000"/>
              </a:spcAft>
              <a:tabLst>
                <a:tab pos="149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Frey's syndrome: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Surgical trauma to the parotid gland may lead to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injury to the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auriculotemporal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is leading 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redness and sweating (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sympathetic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in the cutaneous distribution of the auriculotemporal nerve, usually in response to eating stimuli (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parasympathetic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Mixed of sympathetic and parasympathetic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AB1AAD-CF31-4784-B692-7E08C3E1EBD5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08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901148" y="543339"/>
            <a:ext cx="10495721" cy="5579165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Calibri"/>
              </a:rPr>
              <a:t>Submandibular salivary gland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9848" t="8855" r="16435" b="15343"/>
          <a:stretch>
            <a:fillRect/>
          </a:stretch>
        </p:blipFill>
        <p:spPr bwMode="auto">
          <a:xfrm>
            <a:off x="2736850" y="0"/>
            <a:ext cx="709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30915" y="5486404"/>
            <a:ext cx="4104215" cy="1107406"/>
            <a:chOff x="3410" y="2723"/>
            <a:chExt cx="1841" cy="653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145" name="Line 7"/>
            <p:cNvSpPr>
              <a:spLocks noChangeShapeType="1"/>
            </p:cNvSpPr>
            <p:nvPr/>
          </p:nvSpPr>
          <p:spPr bwMode="auto">
            <a:xfrm>
              <a:off x="3410" y="2723"/>
              <a:ext cx="781" cy="449"/>
            </a:xfrm>
            <a:prstGeom prst="line">
              <a:avLst/>
            </a:prstGeom>
            <a:grpFill/>
            <a:ln w="57150">
              <a:solidFill>
                <a:srgbClr val="00CC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ar-SA" sz="3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6" name="Text Box 8"/>
            <p:cNvSpPr txBox="1">
              <a:spLocks noChangeArrowheads="1"/>
            </p:cNvSpPr>
            <p:nvPr/>
          </p:nvSpPr>
          <p:spPr bwMode="auto">
            <a:xfrm>
              <a:off x="3948" y="2813"/>
              <a:ext cx="1303" cy="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Submandibular gland</a:t>
              </a:r>
              <a:endParaRPr lang="en-US" altLang="zh-CN" sz="2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3429000" y="391181"/>
            <a:ext cx="2438400" cy="5847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C-shaped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1863726" y="5715002"/>
            <a:ext cx="3394075" cy="609599"/>
          </a:xfrm>
          <a:prstGeom prst="callout2">
            <a:avLst>
              <a:gd name="adj1" fmla="val 56430"/>
              <a:gd name="adj2" fmla="val 68950"/>
              <a:gd name="adj3" fmla="val -375"/>
              <a:gd name="adj4" fmla="val 97960"/>
              <a:gd name="adj5" fmla="val -46071"/>
              <a:gd name="adj6" fmla="val 11853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Large Superficial part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1524001" y="3352801"/>
            <a:ext cx="2098675" cy="701675"/>
          </a:xfrm>
          <a:prstGeom prst="callout2">
            <a:avLst>
              <a:gd name="adj1" fmla="val 46929"/>
              <a:gd name="adj2" fmla="val 80221"/>
              <a:gd name="adj3" fmla="val 71063"/>
              <a:gd name="adj4" fmla="val 120715"/>
              <a:gd name="adj5" fmla="val 235225"/>
              <a:gd name="adj6" fmla="val 20434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Small deep part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 flipH="1">
            <a:off x="1676400" y="4724401"/>
            <a:ext cx="2286000" cy="685800"/>
          </a:xfrm>
          <a:prstGeom prst="callout2">
            <a:avLst>
              <a:gd name="adj1" fmla="val 42601"/>
              <a:gd name="adj2" fmla="val 4461"/>
              <a:gd name="adj3" fmla="val 21850"/>
              <a:gd name="adj4" fmla="val -55950"/>
              <a:gd name="adj5" fmla="val 66208"/>
              <a:gd name="adj6" fmla="val -65231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Mylohyoid  muscle</a:t>
            </a:r>
          </a:p>
        </p:txBody>
      </p:sp>
      <p:sp>
        <p:nvSpPr>
          <p:cNvPr id="10" name="Frame 9"/>
          <p:cNvSpPr/>
          <p:nvPr/>
        </p:nvSpPr>
        <p:spPr bwMode="auto">
          <a:xfrm>
            <a:off x="1447800" y="260648"/>
            <a:ext cx="2286000" cy="653752"/>
          </a:xfrm>
          <a:prstGeom prst="frame">
            <a:avLst>
              <a:gd name="adj1" fmla="val 10923"/>
            </a:avLst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Shape  </a:t>
            </a:r>
            <a:endParaRPr lang="en-US" altLang="zh-CN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Double Wave 15"/>
          <p:cNvSpPr/>
          <p:nvPr/>
        </p:nvSpPr>
        <p:spPr bwMode="auto">
          <a:xfrm>
            <a:off x="1676400" y="1219200"/>
            <a:ext cx="2362200" cy="914400"/>
          </a:xfrm>
          <a:prstGeom prst="doubleWave">
            <a:avLst>
              <a:gd name="adj1" fmla="val 6250"/>
              <a:gd name="adj2" fmla="val 2805"/>
            </a:avLst>
          </a:prstGeom>
          <a:noFill/>
          <a:ln w="38100">
            <a:solidFill>
              <a:srgbClr val="0000FF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2 Parts   </a:t>
            </a:r>
            <a:endParaRPr lang="en-US" altLang="zh-CN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4AB3D5-E70D-4CA6-8FFF-DCC04C5068B4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9895" t="7500" r="60938" b="49838"/>
          <a:stretch>
            <a:fillRect/>
          </a:stretch>
        </p:blipFill>
        <p:spPr bwMode="auto">
          <a:xfrm>
            <a:off x="1752601" y="228600"/>
            <a:ext cx="64182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5943601" y="152401"/>
            <a:ext cx="3311525" cy="701675"/>
          </a:xfrm>
          <a:prstGeom prst="callout2">
            <a:avLst>
              <a:gd name="adj1" fmla="val 53697"/>
              <a:gd name="adj2" fmla="val 97980"/>
              <a:gd name="adj3" fmla="val 70940"/>
              <a:gd name="adj4" fmla="val 118380"/>
              <a:gd name="adj5" fmla="val 567375"/>
              <a:gd name="adj6" fmla="val 13061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medial surface</a:t>
            </a:r>
          </a:p>
        </p:txBody>
      </p:sp>
      <p:sp>
        <p:nvSpPr>
          <p:cNvPr id="52228" name="AutoShape 10"/>
          <p:cNvSpPr>
            <a:spLocks/>
          </p:cNvSpPr>
          <p:nvPr/>
        </p:nvSpPr>
        <p:spPr bwMode="auto">
          <a:xfrm flipH="1">
            <a:off x="6705598" y="5105401"/>
            <a:ext cx="5015346" cy="1477328"/>
          </a:xfrm>
          <a:prstGeom prst="callout2">
            <a:avLst>
              <a:gd name="adj1" fmla="val 2299"/>
              <a:gd name="adj2" fmla="val 125083"/>
              <a:gd name="adj3" fmla="val 5949"/>
              <a:gd name="adj4" fmla="val 95023"/>
              <a:gd name="adj5" fmla="val -27572"/>
              <a:gd name="adj6" fmla="val 1150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Inferior (superficial) surface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Skin, fascia, platysma M ,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Submandibular L.N.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Anterior Facial vein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7881937" y="2714626"/>
            <a:ext cx="4143807" cy="701675"/>
          </a:xfrm>
          <a:prstGeom prst="callout2">
            <a:avLst>
              <a:gd name="adj1" fmla="val 35597"/>
              <a:gd name="adj2" fmla="val 97954"/>
              <a:gd name="adj3" fmla="val 16292"/>
              <a:gd name="adj4" fmla="val 126398"/>
              <a:gd name="adj5" fmla="val 147382"/>
              <a:gd name="adj6" fmla="val 15041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Lateral surface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Submandibular fossa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Facial artery</a:t>
            </a: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Insertion of Medial pterygoid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928670"/>
            <a:ext cx="3133756" cy="1477328"/>
          </a:xfrm>
          <a:prstGeom prst="rect">
            <a:avLst/>
          </a:prstGeom>
          <a:solidFill>
            <a:srgbClr val="CC00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surfaces of Submandibular gland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0394" y="-7441"/>
            <a:ext cx="4648200" cy="76944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Three surfaces</a:t>
            </a:r>
            <a:endParaRPr lang="en-US" sz="4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FEFEF-2A4A-4B92-A3BB-519115E461ED}"/>
              </a:ext>
            </a:extLst>
          </p:cNvPr>
          <p:cNvSpPr txBox="1"/>
          <p:nvPr/>
        </p:nvSpPr>
        <p:spPr>
          <a:xfrm>
            <a:off x="471056" y="6047491"/>
            <a:ext cx="300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Coronal section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CB709371-B465-4286-BBCA-2F33526D6B8E}"/>
              </a:ext>
            </a:extLst>
          </p:cNvPr>
          <p:cNvSpPr>
            <a:spLocks/>
          </p:cNvSpPr>
          <p:nvPr/>
        </p:nvSpPr>
        <p:spPr bwMode="auto">
          <a:xfrm>
            <a:off x="92798" y="4956879"/>
            <a:ext cx="2057400" cy="701675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-44256"/>
              <a:gd name="adj6" fmla="val 19624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Mylohyoid  muscle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EFEF5BB6-A431-43B8-9F13-543E1E2061B1}"/>
              </a:ext>
            </a:extLst>
          </p:cNvPr>
          <p:cNvSpPr>
            <a:spLocks/>
          </p:cNvSpPr>
          <p:nvPr/>
        </p:nvSpPr>
        <p:spPr bwMode="auto">
          <a:xfrm>
            <a:off x="0" y="1150937"/>
            <a:ext cx="2057400" cy="701675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229047"/>
              <a:gd name="adj6" fmla="val 2153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Hyoglossus muscle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D2FDD8CD-5816-437F-94BB-6050D449B427}"/>
              </a:ext>
            </a:extLst>
          </p:cNvPr>
          <p:cNvSpPr>
            <a:spLocks/>
          </p:cNvSpPr>
          <p:nvPr/>
        </p:nvSpPr>
        <p:spPr bwMode="auto">
          <a:xfrm>
            <a:off x="92798" y="1963296"/>
            <a:ext cx="2057400" cy="701675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232667"/>
              <a:gd name="adj6" fmla="val 2129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Submandibular duct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F0873D84-5E23-4C2E-94A3-F8112D606404}"/>
              </a:ext>
            </a:extLst>
          </p:cNvPr>
          <p:cNvSpPr>
            <a:spLocks/>
          </p:cNvSpPr>
          <p:nvPr/>
        </p:nvSpPr>
        <p:spPr bwMode="auto">
          <a:xfrm>
            <a:off x="-46902" y="2738437"/>
            <a:ext cx="2057400" cy="563564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207593"/>
              <a:gd name="adj6" fmla="val 21661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Lingual N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7E116143-8CAF-4738-8E17-4D8BE21B2E7C}"/>
              </a:ext>
            </a:extLst>
          </p:cNvPr>
          <p:cNvSpPr>
            <a:spLocks/>
          </p:cNvSpPr>
          <p:nvPr/>
        </p:nvSpPr>
        <p:spPr bwMode="auto">
          <a:xfrm>
            <a:off x="-46902" y="4060735"/>
            <a:ext cx="2057400" cy="701675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46242"/>
              <a:gd name="adj6" fmla="val 20056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Hypoglossal N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AF439337-4220-4C00-8303-0A8039EFF8B1}"/>
              </a:ext>
            </a:extLst>
          </p:cNvPr>
          <p:cNvSpPr>
            <a:spLocks/>
          </p:cNvSpPr>
          <p:nvPr/>
        </p:nvSpPr>
        <p:spPr bwMode="auto">
          <a:xfrm>
            <a:off x="-46902" y="3241039"/>
            <a:ext cx="2057400" cy="701675"/>
          </a:xfrm>
          <a:prstGeom prst="callout2">
            <a:avLst>
              <a:gd name="adj1" fmla="val 57626"/>
              <a:gd name="adj2" fmla="val 89266"/>
              <a:gd name="adj3" fmla="val 81037"/>
              <a:gd name="adj4" fmla="val 87711"/>
              <a:gd name="adj5" fmla="val 131310"/>
              <a:gd name="adj6" fmla="val 20797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Vena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comittante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4D72CF-7F3E-469A-8699-0235B7F82F1C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09800" y="714357"/>
          <a:ext cx="7848600" cy="538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9806BC87-56EE-46FC-B8F5-EC7FD602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672" y="702365"/>
            <a:ext cx="8697076" cy="4558748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78000"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threePt" dir="t"/>
          </a:scene3d>
          <a:sp3d extrusionH="20116800" contourW="114300" prstMaterial="matte">
            <a:bevelT w="13500" h="6350" prst="angle"/>
            <a:bevelB w="13500" h="50800" prst="angle"/>
            <a:extrusionClr>
              <a:srgbClr val="66FF33"/>
            </a:extrusionClr>
            <a:contourClr>
              <a:schemeClr val="tx1"/>
            </a:contourClr>
          </a:sp3d>
        </p:spPr>
        <p:txBody>
          <a:bodyPr anchor="ctr">
            <a:flatTx/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Salivary glands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4F6A5-57CA-462E-89D0-B7385CDC238B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9848" t="8855" r="16435" b="15343"/>
          <a:stretch>
            <a:fillRect/>
          </a:stretch>
        </p:blipFill>
        <p:spPr bwMode="auto">
          <a:xfrm>
            <a:off x="3498850" y="0"/>
            <a:ext cx="709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 flipH="1">
            <a:off x="1524000" y="3860801"/>
            <a:ext cx="2851150" cy="982663"/>
          </a:xfrm>
          <a:prstGeom prst="callout2">
            <a:avLst>
              <a:gd name="adj1" fmla="val 47783"/>
              <a:gd name="adj2" fmla="val 30088"/>
              <a:gd name="adj3" fmla="val 51643"/>
              <a:gd name="adj4" fmla="val 3107"/>
              <a:gd name="adj5" fmla="val 103194"/>
              <a:gd name="adj6" fmla="val -40866"/>
            </a:avLst>
          </a:prstGeom>
          <a:noFill/>
          <a:ln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Sublingual gland</a:t>
            </a: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 flipH="1">
            <a:off x="1524000" y="2133601"/>
            <a:ext cx="2635250" cy="1152525"/>
          </a:xfrm>
          <a:prstGeom prst="callout2">
            <a:avLst>
              <a:gd name="adj1" fmla="val 44682"/>
              <a:gd name="adj2" fmla="val 27463"/>
              <a:gd name="adj3" fmla="val 43953"/>
              <a:gd name="adj4" fmla="val 10696"/>
              <a:gd name="adj5" fmla="val 214149"/>
              <a:gd name="adj6" fmla="val -51414"/>
            </a:avLst>
          </a:prstGeom>
          <a:noFill/>
          <a:ln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Mucous membrane of mouth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1524000" y="5791201"/>
            <a:ext cx="2933700" cy="701675"/>
          </a:xfrm>
          <a:prstGeom prst="callout2">
            <a:avLst>
              <a:gd name="adj1" fmla="val 43100"/>
              <a:gd name="adj2" fmla="val 84426"/>
              <a:gd name="adj3" fmla="val 2741"/>
              <a:gd name="adj4" fmla="val 120716"/>
              <a:gd name="adj5" fmla="val -71884"/>
              <a:gd name="adj6" fmla="val 1232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Mylohyoid 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81000"/>
            <a:ext cx="27432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00FF"/>
                </a:solidFill>
                <a:latin typeface="Calibri"/>
              </a:rPr>
              <a:t>Position 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1600200" y="4932364"/>
            <a:ext cx="2438400" cy="858837"/>
          </a:xfrm>
          <a:prstGeom prst="callout2">
            <a:avLst>
              <a:gd name="adj1" fmla="val 59488"/>
              <a:gd name="adj2" fmla="val 4828"/>
              <a:gd name="adj3" fmla="val 55466"/>
              <a:gd name="adj4" fmla="val 12957"/>
              <a:gd name="adj5" fmla="val 10412"/>
              <a:gd name="adj6" fmla="val -43942"/>
            </a:avLst>
          </a:prstGeom>
          <a:noFill/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Sublingual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fossa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8B97C-9603-4A3B-B72A-3B781653262C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42" t="12977" r="22407" b="65601"/>
          <a:stretch/>
        </p:blipFill>
        <p:spPr>
          <a:xfrm>
            <a:off x="1614056" y="1295400"/>
            <a:ext cx="9042889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 of the sublingual gland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0" y="3276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Sublingual fossa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7851C-A27D-49C3-91F2-11839ECEB1E5}"/>
              </a:ext>
            </a:extLst>
          </p:cNvPr>
          <p:cNvSpPr txBox="1"/>
          <p:nvPr/>
        </p:nvSpPr>
        <p:spPr>
          <a:xfrm>
            <a:off x="2895600" y="5539366"/>
            <a:ext cx="3962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Coronal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DD4FA-F7AD-4AEE-AB5D-2A8595D2ABF3}"/>
              </a:ext>
            </a:extLst>
          </p:cNvPr>
          <p:cNvSpPr txBox="1"/>
          <p:nvPr/>
        </p:nvSpPr>
        <p:spPr>
          <a:xfrm>
            <a:off x="6858000" y="2239617"/>
            <a:ext cx="3798945" cy="23853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62291-1CCB-4C7A-B76C-91E7CE21E3FA}"/>
              </a:ext>
            </a:extLst>
          </p:cNvPr>
          <p:cNvSpPr txBox="1"/>
          <p:nvPr/>
        </p:nvSpPr>
        <p:spPr>
          <a:xfrm>
            <a:off x="5334001" y="4280452"/>
            <a:ext cx="1729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221C9-B004-4500-BCC4-D9A1EDD5ACB5}"/>
              </a:ext>
            </a:extLst>
          </p:cNvPr>
          <p:cNvSpPr txBox="1"/>
          <p:nvPr/>
        </p:nvSpPr>
        <p:spPr>
          <a:xfrm>
            <a:off x="2756452" y="4505739"/>
            <a:ext cx="1868557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Line Callout 2 (No Border) 4">
            <a:extLst>
              <a:ext uri="{FF2B5EF4-FFF2-40B4-BE49-F238E27FC236}">
                <a16:creationId xmlns:a16="http://schemas.microsoft.com/office/drawing/2014/main" id="{BD472DD7-941A-470C-B404-488CDBB04F3B}"/>
              </a:ext>
            </a:extLst>
          </p:cNvPr>
          <p:cNvSpPr/>
          <p:nvPr/>
        </p:nvSpPr>
        <p:spPr>
          <a:xfrm>
            <a:off x="7239000" y="989076"/>
            <a:ext cx="2743200" cy="711173"/>
          </a:xfrm>
          <a:prstGeom prst="callout2">
            <a:avLst>
              <a:gd name="adj1" fmla="val 34741"/>
              <a:gd name="adj2" fmla="val 2381"/>
              <a:gd name="adj3" fmla="val 13420"/>
              <a:gd name="adj4" fmla="val -47549"/>
              <a:gd name="adj5" fmla="val 211724"/>
              <a:gd name="adj6" fmla="val -454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Mucus membrane</a:t>
            </a:r>
          </a:p>
        </p:txBody>
      </p:sp>
      <p:sp>
        <p:nvSpPr>
          <p:cNvPr id="15" name="Line Callout 2 (No Border) 4">
            <a:extLst>
              <a:ext uri="{FF2B5EF4-FFF2-40B4-BE49-F238E27FC236}">
                <a16:creationId xmlns:a16="http://schemas.microsoft.com/office/drawing/2014/main" id="{477D2B41-61AA-4ECB-8D49-AF985870A91C}"/>
              </a:ext>
            </a:extLst>
          </p:cNvPr>
          <p:cNvSpPr/>
          <p:nvPr/>
        </p:nvSpPr>
        <p:spPr>
          <a:xfrm>
            <a:off x="7072747" y="2248557"/>
            <a:ext cx="3505199" cy="815975"/>
          </a:xfrm>
          <a:prstGeom prst="callout2">
            <a:avLst>
              <a:gd name="adj1" fmla="val 53418"/>
              <a:gd name="adj2" fmla="val 4357"/>
              <a:gd name="adj3" fmla="val 103409"/>
              <a:gd name="adj4" fmla="val -27786"/>
              <a:gd name="adj5" fmla="val 97570"/>
              <a:gd name="adj6" fmla="val -3567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Sublingual salivary gland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FAE90-A22D-4D99-B8E9-90993BF25E1C}"/>
              </a:ext>
            </a:extLst>
          </p:cNvPr>
          <p:cNvSpPr txBox="1"/>
          <p:nvPr/>
        </p:nvSpPr>
        <p:spPr>
          <a:xfrm>
            <a:off x="5638800" y="4225018"/>
            <a:ext cx="4876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Genioglossus separated from it by lingual nerve &amp; submandibular duct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6C2CB-1F63-492B-A746-2F0B9D52CBE8}"/>
              </a:ext>
            </a:extLst>
          </p:cNvPr>
          <p:cNvSpPr txBox="1"/>
          <p:nvPr/>
        </p:nvSpPr>
        <p:spPr>
          <a:xfrm>
            <a:off x="6858000" y="3181952"/>
            <a:ext cx="3657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Laterally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sublingual fossa of the mandible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2BAE5-FBC7-4D3E-83B0-4F501E082429}"/>
              </a:ext>
            </a:extLst>
          </p:cNvPr>
          <p:cNvSpPr txBox="1"/>
          <p:nvPr/>
        </p:nvSpPr>
        <p:spPr>
          <a:xfrm>
            <a:off x="2057400" y="4418259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Below, mylohyoid 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A4E61-F38D-4A04-AECB-5780BAAAE2A7}"/>
              </a:ext>
            </a:extLst>
          </p:cNvPr>
          <p:cNvSpPr/>
          <p:nvPr/>
        </p:nvSpPr>
        <p:spPr>
          <a:xfrm rot="20273361">
            <a:off x="1046300" y="2214488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1773-9F23-4E6D-8D39-FDBC51FC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26" y="102244"/>
            <a:ext cx="8583912" cy="64318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C78263-973E-4A9F-9AAE-130CAA86041A}"/>
              </a:ext>
            </a:extLst>
          </p:cNvPr>
          <p:cNvSpPr/>
          <p:nvPr/>
        </p:nvSpPr>
        <p:spPr>
          <a:xfrm>
            <a:off x="183062" y="2221139"/>
            <a:ext cx="409799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lingual nerve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triple relations with the submandibular duct: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Lateral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B6DCE-7289-4A63-A00F-3511D864A04F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099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"/>
          <a:stretch/>
        </p:blipFill>
        <p:spPr>
          <a:xfrm>
            <a:off x="1752600" y="95431"/>
            <a:ext cx="8686800" cy="6749170"/>
          </a:xfrm>
        </p:spPr>
      </p:pic>
      <p:sp>
        <p:nvSpPr>
          <p:cNvPr id="3" name="32-Point Star 2"/>
          <p:cNvSpPr/>
          <p:nvPr/>
        </p:nvSpPr>
        <p:spPr>
          <a:xfrm>
            <a:off x="10699173" y="4467953"/>
            <a:ext cx="381000" cy="457200"/>
          </a:xfrm>
          <a:prstGeom prst="star32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59C6A-0A39-4165-B381-8AED8C5A1837}"/>
              </a:ext>
            </a:extLst>
          </p:cNvPr>
          <p:cNvSpPr txBox="1"/>
          <p:nvPr/>
        </p:nvSpPr>
        <p:spPr>
          <a:xfrm>
            <a:off x="8825346" y="152400"/>
            <a:ext cx="2895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Nerve supply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B575-4A07-480D-8A02-F95A194DCFB3}"/>
              </a:ext>
            </a:extLst>
          </p:cNvPr>
          <p:cNvSpPr txBox="1"/>
          <p:nvPr/>
        </p:nvSpPr>
        <p:spPr>
          <a:xfrm>
            <a:off x="124691" y="4052455"/>
            <a:ext cx="43918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Sympathetic plexus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around the facial artery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C58ED-9495-44B6-9C91-AA2EEEE77C01}"/>
              </a:ext>
            </a:extLst>
          </p:cNvPr>
          <p:cNvSpPr txBox="1"/>
          <p:nvPr/>
        </p:nvSpPr>
        <p:spPr>
          <a:xfrm>
            <a:off x="685800" y="69100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Parasympathetic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336933-581A-4D80-AA0C-27FC5D7A1FB7}"/>
              </a:ext>
            </a:extLst>
          </p:cNvPr>
          <p:cNvCxnSpPr>
            <a:cxnSpLocks/>
          </p:cNvCxnSpPr>
          <p:nvPr/>
        </p:nvCxnSpPr>
        <p:spPr>
          <a:xfrm>
            <a:off x="3684104" y="4214191"/>
            <a:ext cx="196132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B9CF4A-B558-464B-BF1F-523A9A9309B0}"/>
              </a:ext>
            </a:extLst>
          </p:cNvPr>
          <p:cNvSpPr txBox="1"/>
          <p:nvPr/>
        </p:nvSpPr>
        <p:spPr>
          <a:xfrm>
            <a:off x="5835926" y="1691548"/>
            <a:ext cx="138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78854-7AEF-46F2-A1C4-1EB22BC2816A}"/>
              </a:ext>
            </a:extLst>
          </p:cNvPr>
          <p:cNvSpPr txBox="1"/>
          <p:nvPr/>
        </p:nvSpPr>
        <p:spPr>
          <a:xfrm>
            <a:off x="124692" y="4816256"/>
            <a:ext cx="3281118" cy="193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Lingual nerve carries</a:t>
            </a:r>
          </a:p>
          <a:p>
            <a:r>
              <a:rPr lang="en-US" sz="2000" b="1" dirty="0"/>
              <a:t>1- Sensory sensation (itself)</a:t>
            </a:r>
          </a:p>
          <a:p>
            <a:r>
              <a:rPr lang="en-US" sz="2000" b="1" dirty="0"/>
              <a:t>2- Taste sensation of chorda tympani</a:t>
            </a:r>
          </a:p>
          <a:p>
            <a:r>
              <a:rPr lang="en-US" sz="2000" b="1" dirty="0"/>
              <a:t>3- Parasympathetic of chorda tympani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E74CD4-C38C-49CE-B63F-2C88087A8B77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2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496" y="2635376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96" y="2635376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5717" y="2683597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717" y="2683597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325298"/>
              </p:ext>
            </p:extLst>
          </p:nvPr>
        </p:nvGraphicFramePr>
        <p:xfrm>
          <a:off x="5248929" y="2160105"/>
          <a:ext cx="1492020" cy="215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929" y="2160105"/>
                        <a:ext cx="1492020" cy="2159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87077"/>
              </p:ext>
            </p:extLst>
          </p:nvPr>
        </p:nvGraphicFramePr>
        <p:xfrm>
          <a:off x="5485074" y="2597427"/>
          <a:ext cx="1105186" cy="159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074" y="2597427"/>
                        <a:ext cx="1105186" cy="159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91760"/>
              </p:ext>
            </p:extLst>
          </p:nvPr>
        </p:nvGraphicFramePr>
        <p:xfrm>
          <a:off x="5842846" y="148289"/>
          <a:ext cx="4319680" cy="625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46" y="148289"/>
                        <a:ext cx="4319680" cy="625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90911"/>
              </p:ext>
            </p:extLst>
          </p:nvPr>
        </p:nvGraphicFramePr>
        <p:xfrm>
          <a:off x="1523166" y="147117"/>
          <a:ext cx="4319680" cy="62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66" y="147117"/>
                        <a:ext cx="4319680" cy="625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69" y="4446148"/>
            <a:ext cx="337542" cy="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6" rIns="28931" bIns="144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28932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54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382931" y="1590264"/>
            <a:ext cx="3712144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defTabSz="28932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289322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038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64181" y="3834582"/>
            <a:ext cx="5888570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defTabSz="28932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</a:t>
            </a:r>
            <a:r>
              <a:rPr lang="en-US" sz="3038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</a:p>
          <a:p>
            <a:pPr defTabSz="289322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038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32495" r="16998" b="8665"/>
          <a:stretch/>
        </p:blipFill>
        <p:spPr>
          <a:xfrm>
            <a:off x="3476978" y="470263"/>
            <a:ext cx="8715022" cy="5917474"/>
          </a:xfrm>
        </p:spPr>
      </p:pic>
      <p:sp>
        <p:nvSpPr>
          <p:cNvPr id="3" name="TextBox 2"/>
          <p:cNvSpPr txBox="1"/>
          <p:nvPr/>
        </p:nvSpPr>
        <p:spPr>
          <a:xfrm>
            <a:off x="143691" y="104503"/>
            <a:ext cx="56954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Parts of the parotid gland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1E4EBB-E192-4B46-AEDA-A7A198884FB4}"/>
              </a:ext>
            </a:extLst>
          </p:cNvPr>
          <p:cNvSpPr/>
          <p:nvPr/>
        </p:nvSpPr>
        <p:spPr>
          <a:xfrm>
            <a:off x="0" y="1228450"/>
            <a:ext cx="3296356" cy="249844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49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Parts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Superficial part: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main part.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Deep part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deep to the facial nerve and ramus of the mandible.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A0716-85D5-495F-8C3C-11FE220162E4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47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25" descr="D:\جامعة مؤتة\Integrated Modules\G I T\Images\2- Parotid\4.jpg">
            <a:extLst>
              <a:ext uri="{FF2B5EF4-FFF2-40B4-BE49-F238E27FC236}">
                <a16:creationId xmlns:a16="http://schemas.microsoft.com/office/drawing/2014/main" id="{350B6987-0A5A-462E-9C69-E8F50BA5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62785"/>
            <a:ext cx="8110330" cy="681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194BAE-C5BF-463B-9ECD-902CD2510398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4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F5865-73A5-4E7C-B458-A5F822B0FB5C}"/>
              </a:ext>
            </a:extLst>
          </p:cNvPr>
          <p:cNvSpPr/>
          <p:nvPr/>
        </p:nvSpPr>
        <p:spPr>
          <a:xfrm>
            <a:off x="106017" y="0"/>
            <a:ext cx="12085983" cy="702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Relations of the parotid gland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5626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33425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Lateral (Superficial) surface: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related to: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Skin.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Superficial fascia containing superficial parotid lymph nodes&amp; great auricular nerve (cervical plexus C2&amp;3)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Deep fascia.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99110" algn="l"/>
                <a:tab pos="733425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Posteromedial surface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related to: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Mastoid process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and the 2 muscles attached to it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a) Sternomastoid muscle 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outer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                b) Posterior belly of digastric muscle 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inner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2"/>
              <a:tabLst>
                <a:tab pos="504825" algn="l"/>
                <a:tab pos="540385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Styloid processes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and  structures attached to it  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Styloid apparatus)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3"/>
              <a:tabLst>
                <a:tab pos="504825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Carotid sheath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and its contents :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- Internal jugular vein (I.J.V).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- Internal carotid artery (I.C.A).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-	Last 4 cranial nerves ( 9th, 10th, 11th, 12th)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N.B: Facial nerve and external carotid artery pierce this surface.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Antero-medial surface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concave and related to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3Ms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20090" marR="0" lvl="0" indent="-269875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(1) Posterior border of the ramus of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andible.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(2)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asseter muscle on the outer surface.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(3)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edial pterygoid muscle on the inner surface.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N.B: Maxillary vessels and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auriculotemportal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nerve pierce this surface.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66C1E-27DB-4137-88D7-C98D86770646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105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AAA3E-937B-4149-BB7B-CCCD1BB65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1829266" y="0"/>
            <a:ext cx="8317810" cy="6639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09E2F-91EF-4747-93A4-A514F3D194E6}"/>
              </a:ext>
            </a:extLst>
          </p:cNvPr>
          <p:cNvSpPr txBox="1"/>
          <p:nvPr/>
        </p:nvSpPr>
        <p:spPr>
          <a:xfrm>
            <a:off x="9170504" y="6135757"/>
            <a:ext cx="1590261" cy="637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DAFAE-8E0F-4C6D-A80E-9320BDBA878F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57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4844" t="7292" r="43750" b="39583"/>
          <a:stretch>
            <a:fillRect/>
          </a:stretch>
        </p:blipFill>
        <p:spPr bwMode="auto">
          <a:xfrm>
            <a:off x="2971801" y="533400"/>
            <a:ext cx="61769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0"/>
          <p:cNvSpPr>
            <a:spLocks/>
          </p:cNvSpPr>
          <p:nvPr/>
        </p:nvSpPr>
        <p:spPr bwMode="auto">
          <a:xfrm flipH="1">
            <a:off x="6823075" y="5562600"/>
            <a:ext cx="3540125" cy="762000"/>
          </a:xfrm>
          <a:prstGeom prst="callout2">
            <a:avLst>
              <a:gd name="adj1" fmla="val 10773"/>
              <a:gd name="adj2" fmla="val 49741"/>
              <a:gd name="adj3" fmla="val 12153"/>
              <a:gd name="adj4" fmla="val 91773"/>
              <a:gd name="adj5" fmla="val -146713"/>
              <a:gd name="adj6" fmla="val 1315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Intermediate tendon of digastric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7528" y="188642"/>
            <a:ext cx="2495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Position &amp;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 Extension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9895012">
            <a:off x="4651375" y="3684589"/>
            <a:ext cx="2247900" cy="769937"/>
          </a:xfrm>
          <a:prstGeom prst="triangle">
            <a:avLst>
              <a:gd name="adj" fmla="val 56255"/>
            </a:avLst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1524001" y="3429000"/>
            <a:ext cx="2168525" cy="609600"/>
          </a:xfrm>
          <a:prstGeom prst="callout2">
            <a:avLst>
              <a:gd name="adj1" fmla="val 26009"/>
              <a:gd name="adj2" fmla="val 96065"/>
              <a:gd name="adj3" fmla="val 18750"/>
              <a:gd name="adj4" fmla="val 117190"/>
              <a:gd name="adj5" fmla="val 107009"/>
              <a:gd name="adj6" fmla="val 173389"/>
            </a:avLst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Digastric triangle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AutoShape 10"/>
          <p:cNvSpPr>
            <a:spLocks/>
          </p:cNvSpPr>
          <p:nvPr/>
        </p:nvSpPr>
        <p:spPr bwMode="auto">
          <a:xfrm flipH="1">
            <a:off x="5837239" y="83250"/>
            <a:ext cx="3311525" cy="701675"/>
          </a:xfrm>
          <a:prstGeom prst="callout2">
            <a:avLst>
              <a:gd name="adj1" fmla="val 72496"/>
              <a:gd name="adj2" fmla="val 82638"/>
              <a:gd name="adj3" fmla="val 70940"/>
              <a:gd name="adj4" fmla="val 90769"/>
              <a:gd name="adj5" fmla="val 461547"/>
              <a:gd name="adj6" fmla="val 10633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Mylohyoid 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7315201" y="4648201"/>
            <a:ext cx="2267919" cy="701675"/>
          </a:xfrm>
          <a:prstGeom prst="callout2">
            <a:avLst>
              <a:gd name="adj1" fmla="val 57187"/>
              <a:gd name="adj2" fmla="val 98897"/>
              <a:gd name="adj3" fmla="val -7484"/>
              <a:gd name="adj4" fmla="val 98953"/>
              <a:gd name="adj5" fmla="val -94131"/>
              <a:gd name="adj6" fmla="val 157753"/>
            </a:avLst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Hyoglossus </a:t>
            </a: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>
            <a:off x="1774826" y="1989138"/>
            <a:ext cx="2168525" cy="609600"/>
          </a:xfrm>
          <a:prstGeom prst="callout2">
            <a:avLst>
              <a:gd name="adj1" fmla="val 52722"/>
              <a:gd name="adj2" fmla="val 80468"/>
              <a:gd name="adj3" fmla="val 57792"/>
              <a:gd name="adj4" fmla="val 104481"/>
              <a:gd name="adj5" fmla="val 205466"/>
              <a:gd name="adj6" fmla="val 144440"/>
            </a:avLst>
          </a:prstGeom>
          <a:noFill/>
          <a:ln w="38100">
            <a:solidFill>
              <a:srgbClr val="00206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Mental foramen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781801" y="2571750"/>
            <a:ext cx="600075" cy="704850"/>
          </a:xfrm>
          <a:custGeom>
            <a:avLst/>
            <a:gdLst>
              <a:gd name="T0" fmla="*/ 0 w 688931"/>
              <a:gd name="T1" fmla="*/ 7026 h 914400"/>
              <a:gd name="T2" fmla="*/ 37115 w 688931"/>
              <a:gd name="T3" fmla="*/ 0 h 914400"/>
              <a:gd name="T4" fmla="*/ 37115 w 688931"/>
              <a:gd name="T5" fmla="*/ 0 h 914400"/>
              <a:gd name="T6" fmla="*/ 0 60000 65536"/>
              <a:gd name="T7" fmla="*/ 0 60000 65536"/>
              <a:gd name="T8" fmla="*/ 0 60000 65536"/>
              <a:gd name="T9" fmla="*/ 0 w 688931"/>
              <a:gd name="T10" fmla="*/ 0 h 914400"/>
              <a:gd name="T11" fmla="*/ 688931 w 688931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931" h="914400">
                <a:moveTo>
                  <a:pt x="0" y="914400"/>
                </a:moveTo>
                <a:lnTo>
                  <a:pt x="688931" y="0"/>
                </a:lnTo>
              </a:path>
            </a:pathLst>
          </a:custGeom>
          <a:solidFill>
            <a:schemeClr val="accent1"/>
          </a:solidFill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 flipH="1">
            <a:off x="7848600" y="3068638"/>
            <a:ext cx="2895600" cy="609600"/>
          </a:xfrm>
          <a:prstGeom prst="callout2">
            <a:avLst>
              <a:gd name="adj1" fmla="val 35093"/>
              <a:gd name="adj2" fmla="val 93105"/>
              <a:gd name="adj3" fmla="val -45444"/>
              <a:gd name="adj4" fmla="val 93523"/>
              <a:gd name="adj5" fmla="val -41116"/>
              <a:gd name="adj6" fmla="val 122301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Stylomandibular ligament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1676400" y="5105401"/>
            <a:ext cx="3429000" cy="701675"/>
          </a:xfrm>
          <a:prstGeom prst="callout2">
            <a:avLst>
              <a:gd name="adj1" fmla="val 56092"/>
              <a:gd name="adj2" fmla="val 85894"/>
              <a:gd name="adj3" fmla="val 5949"/>
              <a:gd name="adj4" fmla="val 95023"/>
              <a:gd name="adj5" fmla="val -180996"/>
              <a:gd name="adj6" fmla="val 12257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Submandibular gland (Superficial part)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0633A0E1-360F-493D-B56A-8D20D776F9A5}"/>
              </a:ext>
            </a:extLst>
          </p:cNvPr>
          <p:cNvSpPr>
            <a:spLocks/>
          </p:cNvSpPr>
          <p:nvPr/>
        </p:nvSpPr>
        <p:spPr bwMode="auto">
          <a:xfrm flipH="1">
            <a:off x="8100219" y="435842"/>
            <a:ext cx="3579162" cy="701675"/>
          </a:xfrm>
          <a:prstGeom prst="callout2">
            <a:avLst>
              <a:gd name="adj1" fmla="val 72496"/>
              <a:gd name="adj2" fmla="val 82638"/>
              <a:gd name="adj3" fmla="val 70940"/>
              <a:gd name="adj4" fmla="val 90769"/>
              <a:gd name="adj5" fmla="val 392440"/>
              <a:gd name="adj6" fmla="val 13962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Angle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mandibule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DED34-D3E0-4809-927C-57B65C4DB678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13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2" grpId="1" animBg="1"/>
      <p:bldP spid="4" grpId="0" animBg="1"/>
      <p:bldP spid="4" grpId="1" animBg="1"/>
      <p:bldP spid="3" grpId="0" animBg="1"/>
      <p:bldP spid="13" grpId="0" animBg="1"/>
      <p:bldP spid="15" grpId="0" animBg="1"/>
      <p:bldP spid="14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64" y="688622"/>
            <a:ext cx="8083915" cy="572543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89F854E-BAEF-4B6E-BA43-30D8579DA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40000"/>
          </a:blip>
          <a:srcRect l="15987" t="13783" r="23475" b="3881"/>
          <a:stretch/>
        </p:blipFill>
        <p:spPr bwMode="auto">
          <a:xfrm>
            <a:off x="149920" y="1235369"/>
            <a:ext cx="3757967" cy="4350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CC298A-742C-460C-BF37-7868D32C9278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942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487C-E4F2-4754-BB4C-09474BF9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0"/>
            <a:ext cx="11860695" cy="6858000"/>
          </a:xfrm>
        </p:spPr>
        <p:txBody>
          <a:bodyPr>
            <a:noAutofit/>
          </a:bodyPr>
          <a:lstStyle/>
          <a:p>
            <a:pPr marL="228600">
              <a:lnSpc>
                <a:spcPct val="125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of the superficial part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lies in the submandibular (digastric) triangle extending: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Anteriorly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mental foramen.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Posteriorly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angle of mandible, it is separated from the parotid gland by the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stylomandibular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ligament.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Above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mylohyoid line of mandible.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Below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it overlaps the intermediate tendon of digastric.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FF0C2-F841-4B1F-81DF-949587941953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31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67100" y="369183"/>
            <a:ext cx="5257800" cy="3416320"/>
          </a:xfrm>
          <a:prstGeom prst="rect">
            <a:avLst/>
          </a:prstGeom>
          <a:solidFill>
            <a:srgbClr val="FF3399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 of Submandibular salivary gland (Superficial part)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C939E-988A-4924-AC8A-48498A50EB91}"/>
              </a:ext>
            </a:extLst>
          </p:cNvPr>
          <p:cNvSpPr/>
          <p:nvPr/>
        </p:nvSpPr>
        <p:spPr>
          <a:xfrm>
            <a:off x="185530" y="4200939"/>
            <a:ext cx="11542644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wedge shaped.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superficial part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3 surfaces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inferior (superficial), lateral, and medial.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0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48" t="49990" r="22122" b="16116"/>
          <a:stretch/>
        </p:blipFill>
        <p:spPr>
          <a:xfrm>
            <a:off x="1570823" y="304800"/>
            <a:ext cx="9079735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" y="0"/>
            <a:ext cx="4197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Coronal sections of the superficial part of submandibular gland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747F7-72FA-4D73-861A-8526D45817F7}"/>
              </a:ext>
            </a:extLst>
          </p:cNvPr>
          <p:cNvSpPr txBox="1"/>
          <p:nvPr/>
        </p:nvSpPr>
        <p:spPr>
          <a:xfrm>
            <a:off x="6559826" y="5473148"/>
            <a:ext cx="463826" cy="4240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A55B6-A722-4613-878F-EF15FEA0968C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27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42969" t="11275" r="12500" b="40625"/>
          <a:stretch>
            <a:fillRect/>
          </a:stretch>
        </p:blipFill>
        <p:spPr bwMode="auto">
          <a:xfrm>
            <a:off x="3254376" y="0"/>
            <a:ext cx="7108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0"/>
          <p:cNvSpPr>
            <a:spLocks/>
          </p:cNvSpPr>
          <p:nvPr/>
        </p:nvSpPr>
        <p:spPr bwMode="auto">
          <a:xfrm>
            <a:off x="795130" y="5334001"/>
            <a:ext cx="4005470" cy="701675"/>
          </a:xfrm>
          <a:prstGeom prst="callout2">
            <a:avLst>
              <a:gd name="adj1" fmla="val 106749"/>
              <a:gd name="adj2" fmla="val 75715"/>
              <a:gd name="adj3" fmla="val 41052"/>
              <a:gd name="adj4" fmla="val 126069"/>
              <a:gd name="adj5" fmla="val -52106"/>
              <a:gd name="adj6" fmla="val 147388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Submandibular gland (deep part)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1600200" y="4267201"/>
            <a:ext cx="2057400" cy="701675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165699"/>
              <a:gd name="adj6" fmla="val 20982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Mylohyoid  muscle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674688" y="2066844"/>
            <a:ext cx="1752600" cy="762000"/>
          </a:xfrm>
          <a:prstGeom prst="callout2">
            <a:avLst>
              <a:gd name="adj1" fmla="val 72264"/>
              <a:gd name="adj2" fmla="val 76215"/>
              <a:gd name="adj3" fmla="val 71680"/>
              <a:gd name="adj4" fmla="val 90526"/>
              <a:gd name="adj5" fmla="val 263668"/>
              <a:gd name="adj6" fmla="val 35865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Lingual nerve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7924800" y="4800600"/>
            <a:ext cx="2438400" cy="762000"/>
          </a:xfrm>
          <a:prstGeom prst="callout2">
            <a:avLst>
              <a:gd name="adj1" fmla="val 23662"/>
              <a:gd name="adj2" fmla="val 5440"/>
              <a:gd name="adj3" fmla="val 38814"/>
              <a:gd name="adj4" fmla="val -11587"/>
              <a:gd name="adj5" fmla="val 75468"/>
              <a:gd name="adj6" fmla="val -578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Hypoglossal nerve</a:t>
            </a: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1447800" y="3048001"/>
            <a:ext cx="2514600" cy="701675"/>
          </a:xfrm>
          <a:prstGeom prst="callout2">
            <a:avLst>
              <a:gd name="adj1" fmla="val 93314"/>
              <a:gd name="adj2" fmla="val 75099"/>
              <a:gd name="adj3" fmla="val 140469"/>
              <a:gd name="adj4" fmla="val 138676"/>
              <a:gd name="adj5" fmla="val 279383"/>
              <a:gd name="adj6" fmla="val 19461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Hyoglossus muscle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D9CA58-AAEB-446F-89F1-DB93E9DC99E3}"/>
              </a:ext>
            </a:extLst>
          </p:cNvPr>
          <p:cNvSpPr/>
          <p:nvPr/>
        </p:nvSpPr>
        <p:spPr>
          <a:xfrm>
            <a:off x="472314" y="175993"/>
            <a:ext cx="2514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Deep 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Between mylohyoid &amp; hyoglossus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415368-8A55-4341-8B2A-80519645C892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6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uiExpand="1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1719" t="10417" r="42969" b="42708"/>
          <a:stretch>
            <a:fillRect/>
          </a:stretch>
        </p:blipFill>
        <p:spPr bwMode="auto">
          <a:xfrm>
            <a:off x="1828800" y="533401"/>
            <a:ext cx="6781800" cy="55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AutoShape 10"/>
          <p:cNvSpPr>
            <a:spLocks/>
          </p:cNvSpPr>
          <p:nvPr/>
        </p:nvSpPr>
        <p:spPr bwMode="auto">
          <a:xfrm flipH="1">
            <a:off x="6781800" y="5791201"/>
            <a:ext cx="3429000" cy="701675"/>
          </a:xfrm>
          <a:prstGeom prst="callout2">
            <a:avLst>
              <a:gd name="adj1" fmla="val 87169"/>
              <a:gd name="adj2" fmla="val 80592"/>
              <a:gd name="adj3" fmla="val 63350"/>
              <a:gd name="adj4" fmla="val 96507"/>
              <a:gd name="adj5" fmla="val -136522"/>
              <a:gd name="adj6" fmla="val 11118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Hypoglossal nerve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 flipH="1">
            <a:off x="6858000" y="5181601"/>
            <a:ext cx="3657600" cy="701675"/>
          </a:xfrm>
          <a:prstGeom prst="callout2">
            <a:avLst>
              <a:gd name="adj1" fmla="val 13972"/>
              <a:gd name="adj2" fmla="val 76283"/>
              <a:gd name="adj3" fmla="val -11634"/>
              <a:gd name="adj4" fmla="val 85395"/>
              <a:gd name="adj5" fmla="val -71881"/>
              <a:gd name="adj6" fmla="val 110643"/>
            </a:avLst>
          </a:prstGeom>
          <a:noFill/>
          <a:ln w="38100">
            <a:solidFill>
              <a:srgbClr val="FF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Vena commitants </a:t>
            </a: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flipH="1">
            <a:off x="4952999" y="1"/>
            <a:ext cx="4883727" cy="701675"/>
          </a:xfrm>
          <a:prstGeom prst="callout2">
            <a:avLst>
              <a:gd name="adj1" fmla="val 160319"/>
              <a:gd name="adj2" fmla="val 78393"/>
              <a:gd name="adj3" fmla="val 247495"/>
              <a:gd name="adj4" fmla="val 87903"/>
              <a:gd name="adj5" fmla="val 495411"/>
              <a:gd name="adj6" fmla="val 10208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Hyoglossus muscle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flipH="1">
            <a:off x="8347076" y="1524001"/>
            <a:ext cx="2244724" cy="701675"/>
          </a:xfrm>
          <a:prstGeom prst="callout2">
            <a:avLst>
              <a:gd name="adj1" fmla="val 35597"/>
              <a:gd name="adj2" fmla="val 97954"/>
              <a:gd name="adj3" fmla="val 95789"/>
              <a:gd name="adj4" fmla="val 196965"/>
              <a:gd name="adj5" fmla="val 215125"/>
              <a:gd name="adj6" fmla="val 196565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Lingual nerve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 flipH="1">
            <a:off x="7315200" y="2514601"/>
            <a:ext cx="3048000" cy="701675"/>
          </a:xfrm>
          <a:prstGeom prst="callout2">
            <a:avLst>
              <a:gd name="adj1" fmla="val 68694"/>
              <a:gd name="adj2" fmla="val 78404"/>
              <a:gd name="adj3" fmla="val 90760"/>
              <a:gd name="adj4" fmla="val 89365"/>
              <a:gd name="adj5" fmla="val 159277"/>
              <a:gd name="adj6" fmla="val 16128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Submandibular ganglion</a:t>
            </a:r>
          </a:p>
        </p:txBody>
      </p:sp>
      <p:sp>
        <p:nvSpPr>
          <p:cNvPr id="13" name="Flowchart: Data 12"/>
          <p:cNvSpPr/>
          <p:nvPr/>
        </p:nvSpPr>
        <p:spPr>
          <a:xfrm rot="21196709" flipH="1">
            <a:off x="4719271" y="3802892"/>
            <a:ext cx="2305964" cy="706192"/>
          </a:xfrm>
          <a:prstGeom prst="flowChartInputOutp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6200" y="76200"/>
            <a:ext cx="4267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Medial relations</a:t>
            </a:r>
          </a:p>
        </p:txBody>
      </p:sp>
      <p:sp>
        <p:nvSpPr>
          <p:cNvPr id="11" name="Freeform 10"/>
          <p:cNvSpPr/>
          <p:nvPr/>
        </p:nvSpPr>
        <p:spPr>
          <a:xfrm rot="4721605">
            <a:off x="4813291" y="3465460"/>
            <a:ext cx="508019" cy="1374883"/>
          </a:xfrm>
          <a:custGeom>
            <a:avLst/>
            <a:gdLst>
              <a:gd name="connsiteX0" fmla="*/ 561219 w 699105"/>
              <a:gd name="connsiteY0" fmla="*/ 188686 h 1918304"/>
              <a:gd name="connsiteX1" fmla="*/ 488648 w 699105"/>
              <a:gd name="connsiteY1" fmla="*/ 653143 h 1918304"/>
              <a:gd name="connsiteX2" fmla="*/ 343505 w 699105"/>
              <a:gd name="connsiteY2" fmla="*/ 972457 h 1918304"/>
              <a:gd name="connsiteX3" fmla="*/ 53219 w 699105"/>
              <a:gd name="connsiteY3" fmla="*/ 1364343 h 1918304"/>
              <a:gd name="connsiteX4" fmla="*/ 24191 w 699105"/>
              <a:gd name="connsiteY4" fmla="*/ 1843314 h 1918304"/>
              <a:gd name="connsiteX5" fmla="*/ 125791 w 699105"/>
              <a:gd name="connsiteY5" fmla="*/ 1814286 h 1918304"/>
              <a:gd name="connsiteX6" fmla="*/ 154819 w 699105"/>
              <a:gd name="connsiteY6" fmla="*/ 1625600 h 1918304"/>
              <a:gd name="connsiteX7" fmla="*/ 169333 w 699105"/>
              <a:gd name="connsiteY7" fmla="*/ 1349829 h 1918304"/>
              <a:gd name="connsiteX8" fmla="*/ 401562 w 699105"/>
              <a:gd name="connsiteY8" fmla="*/ 1146629 h 1918304"/>
              <a:gd name="connsiteX9" fmla="*/ 604762 w 699105"/>
              <a:gd name="connsiteY9" fmla="*/ 653143 h 1918304"/>
              <a:gd name="connsiteX10" fmla="*/ 691848 w 699105"/>
              <a:gd name="connsiteY10" fmla="*/ 246743 h 1918304"/>
              <a:gd name="connsiteX11" fmla="*/ 648305 w 699105"/>
              <a:gd name="connsiteY11" fmla="*/ 14514 h 1918304"/>
              <a:gd name="connsiteX12" fmla="*/ 561219 w 699105"/>
              <a:gd name="connsiteY12" fmla="*/ 188686 h 191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105" h="1918304">
                <a:moveTo>
                  <a:pt x="561219" y="188686"/>
                </a:moveTo>
                <a:cubicBezTo>
                  <a:pt x="534610" y="295124"/>
                  <a:pt x="524934" y="522515"/>
                  <a:pt x="488648" y="653143"/>
                </a:cubicBezTo>
                <a:cubicBezTo>
                  <a:pt x="452362" y="783772"/>
                  <a:pt x="416076" y="853924"/>
                  <a:pt x="343505" y="972457"/>
                </a:cubicBezTo>
                <a:cubicBezTo>
                  <a:pt x="270934" y="1090990"/>
                  <a:pt x="106438" y="1219200"/>
                  <a:pt x="53219" y="1364343"/>
                </a:cubicBezTo>
                <a:cubicBezTo>
                  <a:pt x="0" y="1509486"/>
                  <a:pt x="12096" y="1768324"/>
                  <a:pt x="24191" y="1843314"/>
                </a:cubicBezTo>
                <a:cubicBezTo>
                  <a:pt x="36286" y="1918304"/>
                  <a:pt x="104020" y="1850572"/>
                  <a:pt x="125791" y="1814286"/>
                </a:cubicBezTo>
                <a:cubicBezTo>
                  <a:pt x="147562" y="1778000"/>
                  <a:pt x="147562" y="1703009"/>
                  <a:pt x="154819" y="1625600"/>
                </a:cubicBezTo>
                <a:cubicBezTo>
                  <a:pt x="162076" y="1548191"/>
                  <a:pt x="128209" y="1429658"/>
                  <a:pt x="169333" y="1349829"/>
                </a:cubicBezTo>
                <a:cubicBezTo>
                  <a:pt x="210457" y="1270001"/>
                  <a:pt x="328991" y="1262743"/>
                  <a:pt x="401562" y="1146629"/>
                </a:cubicBezTo>
                <a:cubicBezTo>
                  <a:pt x="474134" y="1030515"/>
                  <a:pt x="556381" y="803124"/>
                  <a:pt x="604762" y="653143"/>
                </a:cubicBezTo>
                <a:cubicBezTo>
                  <a:pt x="653143" y="503162"/>
                  <a:pt x="684591" y="353181"/>
                  <a:pt x="691848" y="246743"/>
                </a:cubicBezTo>
                <a:cubicBezTo>
                  <a:pt x="699105" y="140305"/>
                  <a:pt x="674914" y="29028"/>
                  <a:pt x="648305" y="14514"/>
                </a:cubicBezTo>
                <a:cubicBezTo>
                  <a:pt x="621696" y="0"/>
                  <a:pt x="587828" y="82248"/>
                  <a:pt x="561219" y="18868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1524000" y="5410201"/>
            <a:ext cx="3200400" cy="701675"/>
          </a:xfrm>
          <a:prstGeom prst="callout2">
            <a:avLst>
              <a:gd name="adj1" fmla="val 9150"/>
              <a:gd name="adj2" fmla="val 78749"/>
              <a:gd name="adj3" fmla="val 9762"/>
              <a:gd name="adj4" fmla="val 65684"/>
              <a:gd name="adj5" fmla="val -163617"/>
              <a:gd name="adj6" fmla="val 11712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Submandibular duct</a:t>
            </a:r>
          </a:p>
        </p:txBody>
      </p:sp>
      <p:sp>
        <p:nvSpPr>
          <p:cNvPr id="18" name="Freeform 17"/>
          <p:cNvSpPr/>
          <p:nvPr/>
        </p:nvSpPr>
        <p:spPr>
          <a:xfrm rot="15701037" flipH="1">
            <a:off x="5650707" y="3914083"/>
            <a:ext cx="368300" cy="474663"/>
          </a:xfrm>
          <a:custGeom>
            <a:avLst/>
            <a:gdLst>
              <a:gd name="connsiteX0" fmla="*/ 978309 w 1465006"/>
              <a:gd name="connsiteY0" fmla="*/ 24580 h 1735393"/>
              <a:gd name="connsiteX1" fmla="*/ 639096 w 1465006"/>
              <a:gd name="connsiteY1" fmla="*/ 157316 h 1735393"/>
              <a:gd name="connsiteX2" fmla="*/ 167148 w 1465006"/>
              <a:gd name="connsiteY2" fmla="*/ 968477 h 1735393"/>
              <a:gd name="connsiteX3" fmla="*/ 19664 w 1465006"/>
              <a:gd name="connsiteY3" fmla="*/ 1455174 h 1735393"/>
              <a:gd name="connsiteX4" fmla="*/ 285135 w 1465006"/>
              <a:gd name="connsiteY4" fmla="*/ 1720645 h 1735393"/>
              <a:gd name="connsiteX5" fmla="*/ 786580 w 1465006"/>
              <a:gd name="connsiteY5" fmla="*/ 1543664 h 1735393"/>
              <a:gd name="connsiteX6" fmla="*/ 1155290 w 1465006"/>
              <a:gd name="connsiteY6" fmla="*/ 1322438 h 1735393"/>
              <a:gd name="connsiteX7" fmla="*/ 1435509 w 1465006"/>
              <a:gd name="connsiteY7" fmla="*/ 747251 h 1735393"/>
              <a:gd name="connsiteX8" fmla="*/ 1332271 w 1465006"/>
              <a:gd name="connsiteY8" fmla="*/ 378542 h 1735393"/>
              <a:gd name="connsiteX9" fmla="*/ 1155290 w 1465006"/>
              <a:gd name="connsiteY9" fmla="*/ 172064 h 1735393"/>
              <a:gd name="connsiteX10" fmla="*/ 978309 w 1465006"/>
              <a:gd name="connsiteY10" fmla="*/ 24580 h 173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006" h="1735393">
                <a:moveTo>
                  <a:pt x="978309" y="24580"/>
                </a:moveTo>
                <a:cubicBezTo>
                  <a:pt x="892277" y="22122"/>
                  <a:pt x="774289" y="0"/>
                  <a:pt x="639096" y="157316"/>
                </a:cubicBezTo>
                <a:cubicBezTo>
                  <a:pt x="503903" y="314632"/>
                  <a:pt x="270387" y="752168"/>
                  <a:pt x="167148" y="968477"/>
                </a:cubicBezTo>
                <a:cubicBezTo>
                  <a:pt x="63909" y="1184786"/>
                  <a:pt x="0" y="1329813"/>
                  <a:pt x="19664" y="1455174"/>
                </a:cubicBezTo>
                <a:cubicBezTo>
                  <a:pt x="39328" y="1580535"/>
                  <a:pt x="157316" y="1705897"/>
                  <a:pt x="285135" y="1720645"/>
                </a:cubicBezTo>
                <a:cubicBezTo>
                  <a:pt x="412954" y="1735393"/>
                  <a:pt x="641554" y="1610032"/>
                  <a:pt x="786580" y="1543664"/>
                </a:cubicBezTo>
                <a:cubicBezTo>
                  <a:pt x="931606" y="1477296"/>
                  <a:pt x="1047135" y="1455174"/>
                  <a:pt x="1155290" y="1322438"/>
                </a:cubicBezTo>
                <a:cubicBezTo>
                  <a:pt x="1263445" y="1189703"/>
                  <a:pt x="1406012" y="904567"/>
                  <a:pt x="1435509" y="747251"/>
                </a:cubicBezTo>
                <a:cubicBezTo>
                  <a:pt x="1465006" y="589935"/>
                  <a:pt x="1378974" y="474407"/>
                  <a:pt x="1332271" y="378542"/>
                </a:cubicBezTo>
                <a:cubicBezTo>
                  <a:pt x="1285568" y="282678"/>
                  <a:pt x="1211825" y="228599"/>
                  <a:pt x="1155290" y="172064"/>
                </a:cubicBezTo>
                <a:cubicBezTo>
                  <a:pt x="1098755" y="115529"/>
                  <a:pt x="1064341" y="27038"/>
                  <a:pt x="978309" y="245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 flipH="1">
            <a:off x="7464423" y="3810001"/>
            <a:ext cx="2974976" cy="701675"/>
          </a:xfrm>
          <a:prstGeom prst="callout2">
            <a:avLst>
              <a:gd name="adj1" fmla="val 41646"/>
              <a:gd name="adj2" fmla="val 94930"/>
              <a:gd name="adj3" fmla="val 5949"/>
              <a:gd name="adj4" fmla="val 95023"/>
              <a:gd name="adj5" fmla="val 49261"/>
              <a:gd name="adj6" fmla="val 15411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Submandibular gland (deep part)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EA3A2-E92A-4A4F-A9D5-10D29BAEEB40}"/>
              </a:ext>
            </a:extLst>
          </p:cNvPr>
          <p:cNvSpPr txBox="1"/>
          <p:nvPr/>
        </p:nvSpPr>
        <p:spPr>
          <a:xfrm>
            <a:off x="277091" y="900545"/>
            <a:ext cx="224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Mylohyoid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Mylohyoid N &amp; Vs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74BFDE-209B-41E4-9CD9-348C2BB8C9B5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532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2" grpId="0" animBg="1"/>
      <p:bldP spid="21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9895" t="7500" r="60938" b="49838"/>
          <a:stretch>
            <a:fillRect/>
          </a:stretch>
        </p:blipFill>
        <p:spPr bwMode="auto">
          <a:xfrm>
            <a:off x="1919288" y="215900"/>
            <a:ext cx="64182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5591175" y="0"/>
            <a:ext cx="3429000" cy="773112"/>
          </a:xfrm>
          <a:prstGeom prst="callout2">
            <a:avLst>
              <a:gd name="adj1" fmla="val 93795"/>
              <a:gd name="adj2" fmla="val 98722"/>
              <a:gd name="adj3" fmla="val 88690"/>
              <a:gd name="adj4" fmla="val 97565"/>
              <a:gd name="adj5" fmla="val 375622"/>
              <a:gd name="adj6" fmla="val 112526"/>
            </a:avLst>
          </a:prstGeom>
          <a:noFill/>
          <a:ln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Mucous membrane of mouth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8112126" y="3095626"/>
            <a:ext cx="2087563" cy="911225"/>
          </a:xfrm>
          <a:prstGeom prst="callout2">
            <a:avLst>
              <a:gd name="adj1" fmla="val 41991"/>
              <a:gd name="adj2" fmla="val 87038"/>
              <a:gd name="adj3" fmla="val 37694"/>
              <a:gd name="adj4" fmla="val 95023"/>
              <a:gd name="adj5" fmla="val 14106"/>
              <a:gd name="adj6" fmla="val 244407"/>
            </a:avLst>
          </a:prstGeom>
          <a:noFill/>
          <a:ln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Sublingual gland</a:t>
            </a: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7967664" y="4319588"/>
            <a:ext cx="2028825" cy="701675"/>
          </a:xfrm>
          <a:prstGeom prst="callout2">
            <a:avLst>
              <a:gd name="adj1" fmla="val 100148"/>
              <a:gd name="adj2" fmla="val 4634"/>
              <a:gd name="adj3" fmla="val 43403"/>
              <a:gd name="adj4" fmla="val 4431"/>
              <a:gd name="adj5" fmla="val -111370"/>
              <a:gd name="adj6" fmla="val -13771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Mylohyoid  muscle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flipH="1">
            <a:off x="7319964" y="1008063"/>
            <a:ext cx="2447925" cy="784225"/>
          </a:xfrm>
          <a:prstGeom prst="callout2">
            <a:avLst>
              <a:gd name="adj1" fmla="val 94008"/>
              <a:gd name="adj2" fmla="val 37229"/>
              <a:gd name="adj3" fmla="val 50325"/>
              <a:gd name="adj4" fmla="val 99029"/>
              <a:gd name="adj5" fmla="val 215653"/>
              <a:gd name="adj6" fmla="val 171502"/>
            </a:avLst>
          </a:prstGeom>
          <a:noFill/>
          <a:ln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Sublingual fossa of mandible</a:t>
            </a: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1981200" y="420688"/>
            <a:ext cx="2895600" cy="569912"/>
          </a:xfrm>
          <a:prstGeom prst="callout2">
            <a:avLst>
              <a:gd name="adj1" fmla="val 81704"/>
              <a:gd name="adj2" fmla="val 64638"/>
              <a:gd name="adj3" fmla="val 89884"/>
              <a:gd name="adj4" fmla="val 77153"/>
              <a:gd name="adj5" fmla="val 437690"/>
              <a:gd name="adj6" fmla="val 54705"/>
            </a:avLst>
          </a:prstGeom>
          <a:noFill/>
          <a:ln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Genioglossus</a:t>
            </a: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flipH="1">
            <a:off x="4943475" y="5327650"/>
            <a:ext cx="1512888" cy="1008062"/>
          </a:xfrm>
          <a:prstGeom prst="callout2">
            <a:avLst>
              <a:gd name="adj1" fmla="val 764"/>
              <a:gd name="adj2" fmla="val 2438"/>
              <a:gd name="adj3" fmla="val 1478"/>
              <a:gd name="adj4" fmla="val 100832"/>
              <a:gd name="adj5" fmla="val -144542"/>
              <a:gd name="adj6" fmla="val 120072"/>
            </a:avLst>
          </a:prstGeom>
          <a:noFill/>
          <a:ln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Lingual nerve</a:t>
            </a: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 flipH="1">
            <a:off x="7248525" y="5327651"/>
            <a:ext cx="2886075" cy="784225"/>
          </a:xfrm>
          <a:prstGeom prst="callout2">
            <a:avLst>
              <a:gd name="adj1" fmla="val 92410"/>
              <a:gd name="adj2" fmla="val 96393"/>
              <a:gd name="adj3" fmla="val 43931"/>
              <a:gd name="adj4" fmla="val 94868"/>
              <a:gd name="adj5" fmla="val -208446"/>
              <a:gd name="adj6" fmla="val 190734"/>
            </a:avLst>
          </a:prstGeom>
          <a:noFill/>
          <a:ln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Submandibular duct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C6B21-E4F6-4624-889F-90FA07BE39A7}"/>
              </a:ext>
            </a:extLst>
          </p:cNvPr>
          <p:cNvSpPr txBox="1"/>
          <p:nvPr/>
        </p:nvSpPr>
        <p:spPr>
          <a:xfrm>
            <a:off x="471056" y="6047491"/>
            <a:ext cx="300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Coronal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52EAB-1A3F-4661-B1F6-ABEA26BA561D}"/>
              </a:ext>
            </a:extLst>
          </p:cNvPr>
          <p:cNvSpPr txBox="1"/>
          <p:nvPr/>
        </p:nvSpPr>
        <p:spPr>
          <a:xfrm>
            <a:off x="9573490" y="128300"/>
            <a:ext cx="2265219" cy="1569660"/>
          </a:xfrm>
          <a:prstGeom prst="rect">
            <a:avLst/>
          </a:prstGeom>
          <a:solidFill>
            <a:srgbClr val="0000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Relations sublingual gland 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F817790F-62BA-4F7B-BDD5-12C182D73E97}"/>
              </a:ext>
            </a:extLst>
          </p:cNvPr>
          <p:cNvSpPr>
            <a:spLocks/>
          </p:cNvSpPr>
          <p:nvPr/>
        </p:nvSpPr>
        <p:spPr bwMode="auto">
          <a:xfrm>
            <a:off x="57148" y="3856037"/>
            <a:ext cx="1898651" cy="701675"/>
          </a:xfrm>
          <a:prstGeom prst="callout2">
            <a:avLst>
              <a:gd name="adj1" fmla="val 34097"/>
              <a:gd name="adj2" fmla="val 96056"/>
              <a:gd name="adj3" fmla="val 41218"/>
              <a:gd name="adj4" fmla="val 95736"/>
              <a:gd name="adj5" fmla="val 73391"/>
              <a:gd name="adj6" fmla="val 19192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Lingual artery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C5BFC8-6600-4959-A5DB-115650E975A0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59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6" grpId="0" animBg="1"/>
      <p:bldP spid="17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CE616-4F0A-4126-A1D3-F7323256069A}"/>
              </a:ext>
            </a:extLst>
          </p:cNvPr>
          <p:cNvSpPr/>
          <p:nvPr/>
        </p:nvSpPr>
        <p:spPr>
          <a:xfrm>
            <a:off x="495300" y="431800"/>
            <a:ext cx="11341100" cy="557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Nerve supply of the gland: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Parasympathetic root: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preganglionic fibers arise from the superior salivary nucleus → facial nerve → chorda tympani which join the lingual nerve → relay in the ganglion → postganglionic fibers to the submandibular and sublingual glands.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2"/>
              <a:tabLst>
                <a:tab pos="504825" algn="l"/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Sympathetic root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from the superior cervical sympathetic ganglia → plexus around facial artery.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2"/>
              <a:tabLst>
                <a:tab pos="504825" algn="l"/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Sensory root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from lingual nerve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C37B9-C055-4D3A-89D6-A7BD1A0632F0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91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>
            <a:extLst>
              <a:ext uri="{FF2B5EF4-FFF2-40B4-BE49-F238E27FC236}">
                <a16:creationId xmlns:a16="http://schemas.microsoft.com/office/drawing/2014/main" id="{6CBB2C07-2D6B-4472-AA9B-5824D6AA3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066" y="1174045"/>
            <a:ext cx="8523111" cy="4425244"/>
          </a:xfrm>
          <a:prstGeom prst="bevel">
            <a:avLst>
              <a:gd name="adj" fmla="val 12500"/>
            </a:avLst>
          </a:prstGeom>
          <a:solidFill>
            <a:srgbClr val="99FF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333399"/>
                </a:solidFill>
              </a:rPr>
              <a:t>Parotid gland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4C47E70-ACBA-4452-97FB-2203BD7E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43567" t="8789" r="12451" b="40430"/>
          <a:stretch>
            <a:fillRect/>
          </a:stretch>
        </p:blipFill>
        <p:spPr bwMode="auto">
          <a:xfrm>
            <a:off x="3226594" y="436093"/>
            <a:ext cx="6602413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243" name="AutoShape 10">
            <a:extLst>
              <a:ext uri="{FF2B5EF4-FFF2-40B4-BE49-F238E27FC236}">
                <a16:creationId xmlns:a16="http://schemas.microsoft.com/office/drawing/2014/main" id="{C18B0171-506B-4225-8F0E-CCE57777F4DE}"/>
              </a:ext>
            </a:extLst>
          </p:cNvPr>
          <p:cNvSpPr>
            <a:spLocks/>
          </p:cNvSpPr>
          <p:nvPr/>
        </p:nvSpPr>
        <p:spPr bwMode="auto">
          <a:xfrm flipH="1">
            <a:off x="4977581" y="5795641"/>
            <a:ext cx="2018434" cy="977975"/>
          </a:xfrm>
          <a:prstGeom prst="callout2">
            <a:avLst>
              <a:gd name="adj1" fmla="val 34887"/>
              <a:gd name="adj2" fmla="val 89230"/>
              <a:gd name="adj3" fmla="val -117621"/>
              <a:gd name="adj4" fmla="val 90600"/>
              <a:gd name="adj5" fmla="val -239520"/>
              <a:gd name="adj6" fmla="val 225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Parotid gland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AutoShape 10">
            <a:extLst>
              <a:ext uri="{FF2B5EF4-FFF2-40B4-BE49-F238E27FC236}">
                <a16:creationId xmlns:a16="http://schemas.microsoft.com/office/drawing/2014/main" id="{7C164DD9-7920-4E80-B94C-2C11B0E96414}"/>
              </a:ext>
            </a:extLst>
          </p:cNvPr>
          <p:cNvSpPr>
            <a:spLocks/>
          </p:cNvSpPr>
          <p:nvPr/>
        </p:nvSpPr>
        <p:spPr bwMode="auto">
          <a:xfrm flipH="1">
            <a:off x="9596734" y="1552089"/>
            <a:ext cx="2214562" cy="752475"/>
          </a:xfrm>
          <a:prstGeom prst="callout2">
            <a:avLst>
              <a:gd name="adj1" fmla="val 47461"/>
              <a:gd name="adj2" fmla="val 89862"/>
              <a:gd name="adj3" fmla="val 44528"/>
              <a:gd name="adj4" fmla="val 106935"/>
              <a:gd name="adj5" fmla="val 145857"/>
              <a:gd name="adj6" fmla="val 20389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accoustic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meatus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062EEA00-C8B2-4F8B-BD77-40C7761259C7}"/>
              </a:ext>
            </a:extLst>
          </p:cNvPr>
          <p:cNvSpPr>
            <a:spLocks/>
          </p:cNvSpPr>
          <p:nvPr/>
        </p:nvSpPr>
        <p:spPr bwMode="auto">
          <a:xfrm flipH="1">
            <a:off x="9136359" y="3091271"/>
            <a:ext cx="2674937" cy="701675"/>
          </a:xfrm>
          <a:prstGeom prst="callout2">
            <a:avLst>
              <a:gd name="adj1" fmla="val 81703"/>
              <a:gd name="adj2" fmla="val 81120"/>
              <a:gd name="adj3" fmla="val 44528"/>
              <a:gd name="adj4" fmla="val 106935"/>
              <a:gd name="adj5" fmla="val 7072"/>
              <a:gd name="adj6" fmla="val 15088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mastoid process 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58A1D1B-AF21-434F-98E2-581BFA3B09A3}"/>
              </a:ext>
            </a:extLst>
          </p:cNvPr>
          <p:cNvSpPr>
            <a:spLocks/>
          </p:cNvSpPr>
          <p:nvPr/>
        </p:nvSpPr>
        <p:spPr bwMode="auto">
          <a:xfrm flipH="1">
            <a:off x="8564858" y="4349140"/>
            <a:ext cx="3246438" cy="701675"/>
          </a:xfrm>
          <a:prstGeom prst="callout2">
            <a:avLst>
              <a:gd name="adj1" fmla="val 45176"/>
              <a:gd name="adj2" fmla="val 93762"/>
              <a:gd name="adj3" fmla="val 44528"/>
              <a:gd name="adj4" fmla="val 106935"/>
              <a:gd name="adj5" fmla="val 7449"/>
              <a:gd name="adj6" fmla="val 13374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Sternomastoid  muscle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9A1C188-88E5-424C-A01B-0BD18955D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359" y="0"/>
            <a:ext cx="2952751" cy="6463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Extension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2C3EC-6B5A-4985-AC44-01930B9416B3}"/>
              </a:ext>
            </a:extLst>
          </p:cNvPr>
          <p:cNvSpPr txBox="1"/>
          <p:nvPr/>
        </p:nvSpPr>
        <p:spPr>
          <a:xfrm>
            <a:off x="5591001" y="58988"/>
            <a:ext cx="205574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Position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1D354-DDF7-497D-9787-69261C179BF4}"/>
              </a:ext>
            </a:extLst>
          </p:cNvPr>
          <p:cNvSpPr/>
          <p:nvPr/>
        </p:nvSpPr>
        <p:spPr>
          <a:xfrm>
            <a:off x="164735" y="436093"/>
            <a:ext cx="3244003" cy="598048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Size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largest salivary gland.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  <a:tabLst>
                <a:tab pos="228600" algn="l"/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Position: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lies in the gap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Ext. acoustic meatus between: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Ramus of the mandible (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Mastoid process &amp; sternomastoid muscle (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posteriorly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703EE-0058-4FDE-8FB9-211BA46DFEA4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DC26267-227C-4303-82F1-6D8082DA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4911725" y="428625"/>
            <a:ext cx="49291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>
            <a:extLst>
              <a:ext uri="{FF2B5EF4-FFF2-40B4-BE49-F238E27FC236}">
                <a16:creationId xmlns:a16="http://schemas.microsoft.com/office/drawing/2014/main" id="{D04DCC8C-D684-453A-A318-DC0EE258FF13}"/>
              </a:ext>
            </a:extLst>
          </p:cNvPr>
          <p:cNvSpPr>
            <a:spLocks/>
          </p:cNvSpPr>
          <p:nvPr/>
        </p:nvSpPr>
        <p:spPr bwMode="auto">
          <a:xfrm>
            <a:off x="8688288" y="5373216"/>
            <a:ext cx="1584176" cy="108012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1331"/>
              <a:gd name="adj6" fmla="val -74501"/>
            </a:avLst>
          </a:prstGeom>
          <a:solidFill>
            <a:schemeClr val="bg1"/>
          </a:solidFill>
          <a:ln>
            <a:solidFill>
              <a:srgbClr val="0000FF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11430"/>
                <a:solidFill>
                  <a:srgbClr val="FF0000"/>
                </a:solidFill>
                <a:latin typeface="Arial"/>
                <a:ea typeface="SimSun" pitchFamily="2" charset="-122"/>
                <a:cs typeface="Arial"/>
              </a:rPr>
              <a:t>Parotid gland</a:t>
            </a:r>
            <a:endParaRPr lang="en-US" sz="3200" b="1" dirty="0">
              <a:ln w="11430"/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8A53D3CE-4990-4480-BFBE-E5F05A917B49}"/>
              </a:ext>
            </a:extLst>
          </p:cNvPr>
          <p:cNvSpPr>
            <a:spLocks/>
          </p:cNvSpPr>
          <p:nvPr/>
        </p:nvSpPr>
        <p:spPr bwMode="auto">
          <a:xfrm>
            <a:off x="2063751" y="3573463"/>
            <a:ext cx="3248025" cy="755650"/>
          </a:xfrm>
          <a:prstGeom prst="callout2">
            <a:avLst>
              <a:gd name="adj1" fmla="val 64182"/>
              <a:gd name="adj2" fmla="val 68575"/>
              <a:gd name="adj3" fmla="val -10031"/>
              <a:gd name="adj4" fmla="val 152703"/>
              <a:gd name="adj5" fmla="val -73602"/>
              <a:gd name="adj6" fmla="val 151201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Parotid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Stensen's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duct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DAE06F21-7EEF-4E05-989C-37AB0E70A8C1}"/>
              </a:ext>
            </a:extLst>
          </p:cNvPr>
          <p:cNvSpPr>
            <a:spLocks/>
          </p:cNvSpPr>
          <p:nvPr/>
        </p:nvSpPr>
        <p:spPr bwMode="auto">
          <a:xfrm>
            <a:off x="387926" y="1628776"/>
            <a:ext cx="3922137" cy="1530060"/>
          </a:xfrm>
          <a:prstGeom prst="callout2">
            <a:avLst>
              <a:gd name="adj1" fmla="val 32043"/>
              <a:gd name="adj2" fmla="val 98403"/>
              <a:gd name="adj3" fmla="val 16157"/>
              <a:gd name="adj4" fmla="val 135791"/>
              <a:gd name="adj5" fmla="val 83195"/>
              <a:gd name="adj6" fmla="val 16297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Accessory part of Parotid gland between the duct and zygomatic arch 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8A22CC-4B9A-43C4-B449-75F15543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96890"/>
            <a:ext cx="3744416" cy="1323439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Parts of the parotid gland 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1EFC6737-0605-4270-9208-48F4785E8A04}"/>
              </a:ext>
            </a:extLst>
          </p:cNvPr>
          <p:cNvSpPr>
            <a:spLocks/>
          </p:cNvSpPr>
          <p:nvPr/>
        </p:nvSpPr>
        <p:spPr bwMode="auto">
          <a:xfrm flipH="1">
            <a:off x="9356869" y="333375"/>
            <a:ext cx="2422525" cy="741362"/>
          </a:xfrm>
          <a:prstGeom prst="callout2">
            <a:avLst>
              <a:gd name="adj1" fmla="val 77046"/>
              <a:gd name="adj2" fmla="val 83294"/>
              <a:gd name="adj3" fmla="val 151027"/>
              <a:gd name="adj4" fmla="val 178368"/>
              <a:gd name="adj5" fmla="val 260150"/>
              <a:gd name="adj6" fmla="val 18991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0">
              <a:defRPr/>
            </a:pPr>
            <a:r>
              <a:rPr lang="en-US" altLang="zh-CN" sz="3200" b="1" dirty="0">
                <a:ea typeface="SimSun" pitchFamily="2" charset="-122"/>
              </a:rPr>
              <a:t>Zygomatic arch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5CD80-7042-43F0-92CA-DDE6385FC89D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26568" r="2149" b="7465"/>
          <a:stretch/>
        </p:blipFill>
        <p:spPr>
          <a:xfrm>
            <a:off x="5441819" y="84421"/>
            <a:ext cx="6652516" cy="4939112"/>
          </a:xfrm>
        </p:spPr>
      </p:pic>
      <p:sp>
        <p:nvSpPr>
          <p:cNvPr id="3" name="TextBox 2"/>
          <p:cNvSpPr txBox="1"/>
          <p:nvPr/>
        </p:nvSpPr>
        <p:spPr>
          <a:xfrm>
            <a:off x="89884" y="84421"/>
            <a:ext cx="5340936" cy="624004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Capsule of parotid gland: 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25000"/>
              </a:lnSpc>
              <a:spcAft>
                <a:spcPts val="1000"/>
              </a:spcAft>
              <a:tabLst>
                <a:tab pos="149860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True (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capsule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formed of condensed fibrous tissue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25000"/>
              </a:lnSpc>
              <a:spcAft>
                <a:spcPts val="1000"/>
              </a:spcAft>
              <a:tabLst>
                <a:tab pos="14986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False (outer) capsule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It is derived from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investing layer of deep fascia of neck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splits at the lower end of the gland into 2 layers;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685800" algn="l"/>
                <a:tab pos="149860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 layer,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covering the outer surface of the gland.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685800" algn="l"/>
                <a:tab pos="149860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layer,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covering the inner surface of the gland. This deep layer forms the </a:t>
            </a:r>
            <a:r>
              <a:rPr lang="en-US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stylomandibular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separates the parotid gland from the submandibular gland.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304F98-3A37-4DB4-9387-0C5F7D2B653A}"/>
              </a:ext>
            </a:extLst>
          </p:cNvPr>
          <p:cNvSpPr/>
          <p:nvPr/>
        </p:nvSpPr>
        <p:spPr>
          <a:xfrm>
            <a:off x="5430820" y="5178449"/>
            <a:ext cx="6660297" cy="1440779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685800" algn="l"/>
                <a:tab pos="1498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anatomy; Mumps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(viral infection of the gland) is painful because the gland swells within the tight fibrous capsule.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2E248-541E-419D-AF30-B6A7C6CA279D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0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25" t="52222" r="20739" b="16139"/>
          <a:stretch/>
        </p:blipFill>
        <p:spPr>
          <a:xfrm>
            <a:off x="3228192" y="0"/>
            <a:ext cx="8963808" cy="67931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4731" y="169817"/>
            <a:ext cx="359228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Surface anatomy of the parotid 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983" y="945384"/>
            <a:ext cx="3592285" cy="584775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Head of the mandible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tragus of the auricle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 Center of mastoid process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cm below and behind angle of mandible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of the mandibular notch</a:t>
            </a:r>
          </a:p>
          <a:p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Upper end: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concave line from point 1 to pint 2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Posterior border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point 2 to point 3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anterior border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point 3 to point 4 then to point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2A447-D9E5-4145-8AF5-E93215E95FC0}"/>
              </a:ext>
            </a:extLst>
          </p:cNvPr>
          <p:cNvSpPr txBox="1"/>
          <p:nvPr/>
        </p:nvSpPr>
        <p:spPr>
          <a:xfrm>
            <a:off x="3829878" y="6122504"/>
            <a:ext cx="967409" cy="670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8AF9A-3426-4138-ACC5-4CD63B6A67F7}"/>
              </a:ext>
            </a:extLst>
          </p:cNvPr>
          <p:cNvSpPr txBox="1"/>
          <p:nvPr/>
        </p:nvSpPr>
        <p:spPr>
          <a:xfrm>
            <a:off x="32373" y="-49566"/>
            <a:ext cx="461914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Surface anatomy of the parotid gland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314F8-34D2-4B5F-B211-C2BC747509E7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2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/>
          <a:stretch/>
        </p:blipFill>
        <p:spPr>
          <a:xfrm>
            <a:off x="3104444" y="547848"/>
            <a:ext cx="8879325" cy="5368834"/>
          </a:xfrm>
        </p:spPr>
      </p:pic>
      <p:sp>
        <p:nvSpPr>
          <p:cNvPr id="3" name="32-Point Star 2"/>
          <p:cNvSpPr/>
          <p:nvPr/>
        </p:nvSpPr>
        <p:spPr>
          <a:xfrm>
            <a:off x="11338560" y="2782389"/>
            <a:ext cx="352697" cy="391885"/>
          </a:xfrm>
          <a:prstGeom prst="star3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818" y="143691"/>
            <a:ext cx="44152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Structure inside the parotid gland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FAE74-F647-408D-99C9-7643092A3BCE}"/>
              </a:ext>
            </a:extLst>
          </p:cNvPr>
          <p:cNvSpPr txBox="1"/>
          <p:nvPr/>
        </p:nvSpPr>
        <p:spPr>
          <a:xfrm>
            <a:off x="2589260" y="4775318"/>
            <a:ext cx="316089" cy="38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18F53-4377-4684-9407-4B069F9E2DD8}"/>
              </a:ext>
            </a:extLst>
          </p:cNvPr>
          <p:cNvSpPr/>
          <p:nvPr/>
        </p:nvSpPr>
        <p:spPr>
          <a:xfrm>
            <a:off x="325053" y="3669913"/>
            <a:ext cx="4844502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1- Facial nerve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2- Auriculotemporal nerve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3- Retromandibular vein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4- External carotid artery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5- Deep lymph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189D9-7A29-4FA4-A8C1-FF86E5C42C5D}"/>
              </a:ext>
            </a:extLst>
          </p:cNvPr>
          <p:cNvSpPr txBox="1"/>
          <p:nvPr/>
        </p:nvSpPr>
        <p:spPr>
          <a:xfrm>
            <a:off x="9793357" y="1043891"/>
            <a:ext cx="189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Upper pole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C717B-AB07-4A59-BDBE-891415986A46}"/>
              </a:ext>
            </a:extLst>
          </p:cNvPr>
          <p:cNvSpPr txBox="1"/>
          <p:nvPr/>
        </p:nvSpPr>
        <p:spPr>
          <a:xfrm>
            <a:off x="10389610" y="4995936"/>
            <a:ext cx="189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Lower pole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E0D55-DE4F-40E6-AA46-D4E37049AB12}"/>
              </a:ext>
            </a:extLst>
          </p:cNvPr>
          <p:cNvSpPr/>
          <p:nvPr/>
        </p:nvSpPr>
        <p:spPr>
          <a:xfrm rot="20273361">
            <a:off x="1018556" y="2222751"/>
            <a:ext cx="10304808" cy="130606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mpd="thickThin">
          <a:noFill/>
          <a:miter lim="800000"/>
          <a:headEnd/>
          <a:tailEnd/>
        </a:ln>
      </a:spPr>
      <a:bodyPr wrap="square" anchor="ctr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defRPr sz="4400" b="1" spc="50" dirty="0" smtClean="0">
            <a:ln w="11430"/>
            <a:solidFill>
              <a:srgbClr val="0000FF"/>
            </a:solidFill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1323</Words>
  <Application>Microsoft Office PowerPoint</Application>
  <PresentationFormat>Widescreen</PresentationFormat>
  <Paragraphs>227</Paragraphs>
  <Slides>36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Monotype Corsiva</vt:lpstr>
      <vt:lpstr>Symbol</vt:lpstr>
      <vt:lpstr>Times New Roman</vt:lpstr>
      <vt:lpstr>Wingdings</vt:lpstr>
      <vt:lpstr>Office Theme</vt:lpstr>
      <vt:lpstr>Default Design</vt:lpstr>
      <vt:lpstr>1_Office Theme</vt:lpstr>
      <vt:lpstr>2_Office Theme</vt:lpstr>
      <vt:lpstr>3_Office Theme</vt:lpstr>
      <vt:lpstr>4_Default Design</vt:lpstr>
      <vt:lpstr>1_Default Design</vt:lpstr>
      <vt:lpstr>10_Office Theme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82</cp:revision>
  <dcterms:created xsi:type="dcterms:W3CDTF">2018-09-12T11:16:26Z</dcterms:created>
  <dcterms:modified xsi:type="dcterms:W3CDTF">2020-03-03T19:38:29Z</dcterms:modified>
</cp:coreProperties>
</file>