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339" r:id="rId4"/>
    <p:sldId id="258" r:id="rId5"/>
    <p:sldId id="340" r:id="rId6"/>
    <p:sldId id="271" r:id="rId7"/>
    <p:sldId id="341" r:id="rId8"/>
    <p:sldId id="342" r:id="rId9"/>
    <p:sldId id="272" r:id="rId10"/>
    <p:sldId id="273" r:id="rId11"/>
    <p:sldId id="274" r:id="rId12"/>
    <p:sldId id="275" r:id="rId13"/>
    <p:sldId id="266" r:id="rId14"/>
    <p:sldId id="343" r:id="rId15"/>
    <p:sldId id="268" r:id="rId16"/>
    <p:sldId id="344" r:id="rId17"/>
    <p:sldId id="269" r:id="rId18"/>
    <p:sldId id="270" r:id="rId19"/>
    <p:sldId id="345" r:id="rId20"/>
    <p:sldId id="261" r:id="rId21"/>
    <p:sldId id="262" r:id="rId22"/>
    <p:sldId id="263" r:id="rId23"/>
    <p:sldId id="335" r:id="rId24"/>
    <p:sldId id="264" r:id="rId25"/>
    <p:sldId id="265" r:id="rId26"/>
    <p:sldId id="259" r:id="rId27"/>
    <p:sldId id="286" r:id="rId28"/>
    <p:sldId id="346" r:id="rId29"/>
    <p:sldId id="285" r:id="rId30"/>
    <p:sldId id="288" r:id="rId31"/>
    <p:sldId id="284" r:id="rId32"/>
    <p:sldId id="283" r:id="rId33"/>
    <p:sldId id="292" r:id="rId34"/>
    <p:sldId id="291" r:id="rId35"/>
    <p:sldId id="290" r:id="rId36"/>
    <p:sldId id="289" r:id="rId37"/>
    <p:sldId id="294" r:id="rId38"/>
    <p:sldId id="337" r:id="rId39"/>
    <p:sldId id="282" r:id="rId40"/>
    <p:sldId id="338" r:id="rId41"/>
    <p:sldId id="33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9EC5"/>
    <a:srgbClr val="008000"/>
    <a:srgbClr val="CC3399"/>
    <a:srgbClr val="9900CC"/>
    <a:srgbClr val="660033"/>
    <a:srgbClr val="006600"/>
    <a:srgbClr val="336600"/>
    <a:srgbClr val="5F2987"/>
    <a:srgbClr val="CC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3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BDACE-3790-4900-A345-5228C5C898F2}" type="datetimeFigureOut">
              <a:rPr lang="en-MY" smtClean="0"/>
              <a:t>15/10/2022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C4D17-D23C-4D43-9D27-268E1F659C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999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C4D17-D23C-4D43-9D27-268E1F659CD1}" type="slidenum">
              <a:rPr lang="en-MY" smtClean="0"/>
              <a:t>27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513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25454445-B45A-4C88-97AF-675D1A8DEE55}" type="slidenum">
              <a:rPr lang="ar-SA" smtClean="0">
                <a:latin typeface="Arial" charset="0"/>
              </a:rPr>
              <a:pPr eaLnBrk="1" hangingPunct="1"/>
              <a:t>38</a:t>
            </a:fld>
            <a:endParaRPr lang="en-GB" smtClean="0">
              <a:latin typeface="Arial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DB8C2-FA90-4D1F-BE0B-30FB5D6DB970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5389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07FB4-0EF4-4D82-A1DB-E366383429C9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56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DE35-D5C1-4058-92D6-EE4DE3D10933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638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B8A7-1538-4F01-9648-324469C62A76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53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6857E-44C4-4408-8C41-A5AAE0BC2A5D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280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3B61-FE97-42AE-A421-6E96BBBD7D54}" type="datetime1">
              <a:rPr lang="en-US" smtClean="0"/>
              <a:t>10/15/2022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9660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1B16F-794F-4AF9-91E1-28723E367B96}" type="datetime1">
              <a:rPr lang="en-US" smtClean="0"/>
              <a:t>10/15/2022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774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A985-D87B-427D-AA59-F9C51327A6B1}" type="datetime1">
              <a:rPr lang="en-US" smtClean="0"/>
              <a:t>10/15/2022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564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9B43-BA3E-423C-BEC0-193BBF6367B5}" type="datetime1">
              <a:rPr lang="en-US" smtClean="0"/>
              <a:t>10/15/2022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1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2347-01D4-4A14-AE49-D4839561F753}" type="datetime1">
              <a:rPr lang="en-US" smtClean="0"/>
              <a:t>10/15/2022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823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FD5-9DD8-4D55-91BF-1C4C2C1C2A15}" type="datetime1">
              <a:rPr lang="en-US" smtClean="0"/>
              <a:t>10/15/2022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70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05E36-32E6-47DB-BDF2-659623946E63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4967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526504" y="659567"/>
            <a:ext cx="7467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4365104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3600" b="1" i="1" dirty="0">
                <a:solidFill>
                  <a:srgbClr val="002060"/>
                </a:solidFill>
                <a:latin typeface="Arial" charset="0"/>
                <a:cs typeface="Arial" charset="0"/>
              </a:rPr>
              <a:t>Prof  DR. Waqar Al – Kubaisy</a:t>
            </a:r>
            <a:r>
              <a:rPr lang="nl-NL" sz="3600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</a:p>
          <a:p>
            <a:pPr lvl="0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nl-NL" dirty="0">
              <a:solidFill>
                <a:srgbClr val="E8E818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E3B4-37DC-4E8F-A264-32BA27C6A621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9408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9149" y="87595"/>
            <a:ext cx="871740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u="sng" dirty="0">
                <a:solidFill>
                  <a:srgbClr val="C00000"/>
                </a:solidFill>
                <a:latin typeface="Garamond" pitchFamily="18" charset="0"/>
              </a:rPr>
              <a:t>Rate</a:t>
            </a:r>
          </a:p>
          <a:p>
            <a:r>
              <a:rPr lang="en-US" sz="3200" b="1" dirty="0">
                <a:latin typeface="Garamond" pitchFamily="18" charset="0"/>
              </a:rPr>
              <a:t>Is the measure of an </a:t>
            </a:r>
            <a:r>
              <a:rPr lang="en-US" sz="3200" b="1" dirty="0" smtClean="0">
                <a:latin typeface="Garamond" pitchFamily="18" charset="0"/>
              </a:rPr>
              <a:t>event, condition (</a:t>
            </a:r>
            <a:r>
              <a:rPr lang="en-US" sz="3200" b="1" dirty="0">
                <a:latin typeface="Garamond" pitchFamily="18" charset="0"/>
              </a:rPr>
              <a:t>disease, disability  or death)</a:t>
            </a:r>
          </a:p>
          <a:p>
            <a:r>
              <a:rPr lang="en-US" sz="3200" b="1" dirty="0">
                <a:latin typeface="Garamond" pitchFamily="18" charset="0"/>
              </a:rPr>
              <a:t>  with a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unit population </a:t>
            </a:r>
            <a:r>
              <a:rPr lang="en-US" sz="3200" b="1" dirty="0">
                <a:latin typeface="Garamond" pitchFamily="18" charset="0"/>
              </a:rPr>
              <a:t>and </a:t>
            </a:r>
          </a:p>
          <a:p>
            <a:r>
              <a:rPr lang="en-US" sz="3200" b="1" dirty="0">
                <a:latin typeface="Garamond" pitchFamily="18" charset="0"/>
              </a:rPr>
              <a:t> 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within a time period</a:t>
            </a:r>
            <a:r>
              <a:rPr lang="en-US" sz="3200" b="1" dirty="0">
                <a:latin typeface="Garamond" pitchFamily="18" charset="0"/>
              </a:rPr>
              <a:t>.</a:t>
            </a:r>
            <a:endParaRPr lang="en-MY" sz="32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52121" y="1478655"/>
            <a:ext cx="3193364" cy="954107"/>
          </a:xfrm>
          <a:prstGeom prst="rect">
            <a:avLst/>
          </a:prstGeom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" pitchFamily="18" charset="0"/>
              </a:rPr>
              <a:t>20 /100school A</a:t>
            </a:r>
          </a:p>
          <a:p>
            <a:r>
              <a:rPr lang="en-US" sz="2800" b="1" dirty="0">
                <a:latin typeface="Garamond" pitchFamily="18" charset="0"/>
              </a:rPr>
              <a:t>30/200 school B</a:t>
            </a:r>
          </a:p>
        </p:txBody>
      </p:sp>
      <p:sp>
        <p:nvSpPr>
          <p:cNvPr id="4" name="Rectangle 3"/>
          <p:cNvSpPr/>
          <p:nvPr/>
        </p:nvSpPr>
        <p:spPr>
          <a:xfrm>
            <a:off x="3923928" y="2575993"/>
            <a:ext cx="3597460" cy="523220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>
                <a:latin typeface="Garamond" pitchFamily="18" charset="0"/>
              </a:rPr>
              <a:t>♀  25/200     </a:t>
            </a:r>
            <a:r>
              <a:rPr lang="en-US" sz="2800" b="1" dirty="0" smtClean="0">
                <a:latin typeface="Garamond" pitchFamily="18" charset="0"/>
              </a:rPr>
              <a:t>   </a:t>
            </a:r>
            <a:r>
              <a:rPr lang="en-US" sz="2800" b="1" dirty="0">
                <a:latin typeface="Garamond" pitchFamily="18" charset="0"/>
              </a:rPr>
              <a:t>♂ 10/50</a:t>
            </a:r>
          </a:p>
        </p:txBody>
      </p:sp>
      <p:sp>
        <p:nvSpPr>
          <p:cNvPr id="5" name="Rectangle 4"/>
          <p:cNvSpPr/>
          <p:nvPr/>
        </p:nvSpPr>
        <p:spPr>
          <a:xfrm>
            <a:off x="473923" y="3179208"/>
            <a:ext cx="867007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Basic factors needed to develop rate are 3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b="1" dirty="0"/>
              <a:t>1- </a:t>
            </a:r>
            <a:r>
              <a:rPr lang="en-US" sz="3200" b="1" dirty="0">
                <a:solidFill>
                  <a:srgbClr val="002060"/>
                </a:solidFill>
              </a:rPr>
              <a:t>Numerator </a:t>
            </a:r>
            <a:r>
              <a:rPr lang="en-US" sz="3200" b="1" dirty="0" smtClean="0"/>
              <a:t>(</a:t>
            </a:r>
            <a:r>
              <a:rPr lang="en-US" sz="3200" b="1" dirty="0" smtClean="0">
                <a:solidFill>
                  <a:srgbClr val="0070C0"/>
                </a:solidFill>
              </a:rPr>
              <a:t>No</a:t>
            </a:r>
            <a:r>
              <a:rPr lang="en-US" sz="3200" b="1" dirty="0">
                <a:solidFill>
                  <a:srgbClr val="0070C0"/>
                </a:solidFill>
              </a:rPr>
              <a:t>. of individual </a:t>
            </a:r>
            <a:r>
              <a:rPr lang="en-US" sz="3200" b="1" dirty="0" smtClean="0">
                <a:solidFill>
                  <a:srgbClr val="0070C0"/>
                </a:solidFill>
              </a:rPr>
              <a:t>affected, </a:t>
            </a:r>
            <a:r>
              <a:rPr lang="en-US" sz="3200" b="1" dirty="0" smtClean="0"/>
              <a:t>diseased</a:t>
            </a:r>
            <a:endParaRPr lang="en-US" sz="3200" b="1" dirty="0"/>
          </a:p>
          <a:p>
            <a:r>
              <a:rPr lang="en-US" sz="3200" b="1" dirty="0" smtClean="0">
                <a:solidFill>
                  <a:srgbClr val="FF0000"/>
                </a:solidFill>
              </a:rPr>
              <a:t>            20</a:t>
            </a:r>
            <a:r>
              <a:rPr lang="en-US" sz="3200" b="1" dirty="0" smtClean="0"/>
              <a:t> </a:t>
            </a:r>
            <a:r>
              <a:rPr lang="en-US" sz="3200" b="1" dirty="0"/>
              <a:t>school A       </a:t>
            </a:r>
            <a:r>
              <a:rPr lang="en-US" sz="3200" b="1" dirty="0">
                <a:solidFill>
                  <a:srgbClr val="FF0000"/>
                </a:solidFill>
              </a:rPr>
              <a:t>30</a:t>
            </a:r>
            <a:r>
              <a:rPr lang="en-US" sz="3200" b="1" dirty="0"/>
              <a:t> school </a:t>
            </a:r>
            <a:r>
              <a:rPr lang="en-US" sz="3200" b="1" dirty="0" smtClean="0"/>
              <a:t>B</a:t>
            </a:r>
            <a:endParaRPr lang="en-US" sz="3200" b="1" dirty="0" smtClean="0"/>
          </a:p>
          <a:p>
            <a:r>
              <a:rPr lang="en-US" sz="3200" b="1" dirty="0" smtClean="0"/>
              <a:t>2-</a:t>
            </a:r>
            <a:r>
              <a:rPr lang="en-US" sz="3200" b="1" dirty="0" smtClean="0">
                <a:solidFill>
                  <a:srgbClr val="002060"/>
                </a:solidFill>
              </a:rPr>
              <a:t>Denominator </a:t>
            </a:r>
            <a:r>
              <a:rPr lang="en-US" sz="3200" b="1" dirty="0"/>
              <a:t>;the </a:t>
            </a:r>
            <a:r>
              <a:rPr lang="en-US" sz="3200" b="1" dirty="0">
                <a:solidFill>
                  <a:srgbClr val="0070C0"/>
                </a:solidFill>
              </a:rPr>
              <a:t>total population </a:t>
            </a:r>
            <a:r>
              <a:rPr lang="en-US" sz="3200" b="1" dirty="0"/>
              <a:t>of the study, </a:t>
            </a:r>
          </a:p>
          <a:p>
            <a:r>
              <a:rPr lang="en-US" sz="3200" b="1" dirty="0"/>
              <a:t>  </a:t>
            </a:r>
            <a:r>
              <a:rPr lang="en-US" sz="3200" b="1" dirty="0" smtClean="0"/>
              <a:t>the </a:t>
            </a:r>
            <a:r>
              <a:rPr lang="en-US" sz="3200" b="1" dirty="0"/>
              <a:t>total No. of group </a:t>
            </a:r>
            <a:r>
              <a:rPr lang="en-US" sz="3200" b="1" dirty="0">
                <a:solidFill>
                  <a:srgbClr val="0070C0"/>
                </a:solidFill>
              </a:rPr>
              <a:t>among which </a:t>
            </a:r>
            <a:r>
              <a:rPr lang="en-US" sz="3200" b="1" dirty="0" smtClean="0"/>
              <a:t>the </a:t>
            </a:r>
            <a:r>
              <a:rPr lang="en-US" sz="3200" b="1" dirty="0" smtClean="0">
                <a:solidFill>
                  <a:srgbClr val="0070C0"/>
                </a:solidFill>
              </a:rPr>
              <a:t>affected</a:t>
            </a:r>
            <a:r>
              <a:rPr lang="en-US" sz="3200" b="1" dirty="0" smtClean="0"/>
              <a:t> (diseased</a:t>
            </a:r>
            <a:r>
              <a:rPr lang="en-US" sz="3200" b="1" dirty="0">
                <a:solidFill>
                  <a:srgbClr val="0070C0"/>
                </a:solidFill>
              </a:rPr>
              <a:t>) persons are derived</a:t>
            </a:r>
          </a:p>
        </p:txBody>
      </p:sp>
      <p:sp>
        <p:nvSpPr>
          <p:cNvPr id="6" name="Rectangle 5"/>
          <p:cNvSpPr/>
          <p:nvPr/>
        </p:nvSpPr>
        <p:spPr>
          <a:xfrm>
            <a:off x="8175893" y="-27385"/>
            <a:ext cx="939781" cy="769441"/>
          </a:xfrm>
          <a:prstGeom prst="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100" b="1" dirty="0">
                <a:solidFill>
                  <a:srgbClr val="FF0000"/>
                </a:solidFill>
                <a:latin typeface="Garamond" pitchFamily="18" charset="0"/>
              </a:rPr>
              <a:t>Rate</a:t>
            </a:r>
          </a:p>
          <a:p>
            <a:pPr>
              <a:defRPr/>
            </a:pPr>
            <a:r>
              <a:rPr lang="en-US" sz="11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Ratios</a:t>
            </a:r>
          </a:p>
          <a:p>
            <a:pPr>
              <a:defRPr/>
            </a:pPr>
            <a:r>
              <a:rPr lang="en-US" sz="11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Proportion</a:t>
            </a:r>
          </a:p>
          <a:p>
            <a:pPr>
              <a:defRPr/>
            </a:pPr>
            <a:r>
              <a:rPr lang="en-US" sz="11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percentage</a:t>
            </a:r>
            <a:endParaRPr lang="en-MY" sz="1100" dirty="0"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38544" y="5644943"/>
            <a:ext cx="1696298" cy="430887"/>
          </a:xfrm>
          <a:prstGeom prst="rect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non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♀  200   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♂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50</a:t>
            </a:r>
          </a:p>
        </p:txBody>
      </p:sp>
      <p:sp>
        <p:nvSpPr>
          <p:cNvPr id="8" name="Rectangle 7"/>
          <p:cNvSpPr/>
          <p:nvPr/>
        </p:nvSpPr>
        <p:spPr>
          <a:xfrm>
            <a:off x="7018576" y="5952034"/>
            <a:ext cx="2058501" cy="769441"/>
          </a:xfrm>
          <a:prstGeom prst="rect">
            <a:avLst/>
          </a:prstGeom>
          <a:ln w="22225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100   School  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A         </a:t>
            </a:r>
            <a:endParaRPr lang="en-US" sz="2200" b="1" dirty="0">
              <a:latin typeface="Garamond" pitchFamily="18" charset="0"/>
              <a:cs typeface="Times New Roman" pitchFamily="18" charset="0"/>
            </a:endParaRPr>
          </a:p>
          <a:p>
            <a:pPr>
              <a:buClr>
                <a:srgbClr val="CC3300"/>
              </a:buClr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200   School  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B</a:t>
            </a:r>
            <a:endParaRPr lang="en-US" sz="22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9150" y="5958888"/>
            <a:ext cx="5402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3-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Time period   </a:t>
            </a:r>
            <a:r>
              <a:rPr lang="en-US" sz="3200" b="1" dirty="0">
                <a:latin typeface="Garamond" pitchFamily="18" charset="0"/>
              </a:rPr>
              <a:t>usually </a:t>
            </a:r>
            <a:r>
              <a:rPr lang="en-US" sz="3200" b="1" dirty="0" smtClean="0">
                <a:latin typeface="Garamond" pitchFamily="18" charset="0"/>
              </a:rPr>
              <a:t>year</a:t>
            </a:r>
            <a:endParaRPr lang="en-US" sz="3200" b="1" dirty="0">
              <a:latin typeface="Garamond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602587" y="6615040"/>
            <a:ext cx="126644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0DBD7-699A-48EC-915E-5416A45B2992}" type="datetime1">
              <a:rPr lang="en-US" smtClean="0"/>
              <a:t>10/15/2022</a:t>
            </a:fld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7703840" y="2591304"/>
            <a:ext cx="1165187" cy="10772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2225">
            <a:solidFill>
              <a:srgbClr val="9900CC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u="sng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</a:t>
            </a:r>
            <a:r>
              <a:rPr lang="en-US" sz="3200" b="1" u="sng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__</a:t>
            </a:r>
            <a:r>
              <a:rPr lang="en-US" sz="32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</a:t>
            </a:r>
            <a:r>
              <a:rPr lang="en-US" sz="32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a</a:t>
            </a:r>
            <a:r>
              <a:rPr lang="en-US" sz="32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+ b</a:t>
            </a:r>
            <a:endParaRPr lang="en-US" sz="32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136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44624"/>
            <a:ext cx="91440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 smtClean="0">
                <a:solidFill>
                  <a:srgbClr val="002060"/>
                </a:solidFill>
              </a:rPr>
              <a:t>        </a:t>
            </a:r>
            <a:r>
              <a:rPr lang="en-US" sz="3200" b="1" u="sng" dirty="0" smtClean="0">
                <a:solidFill>
                  <a:srgbClr val="002060"/>
                </a:solidFill>
              </a:rPr>
              <a:t>Rate </a:t>
            </a:r>
            <a:r>
              <a:rPr lang="en-US" sz="3200" b="1" u="sng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derived </a:t>
            </a:r>
            <a:r>
              <a:rPr lang="en-US" sz="3200" b="1" u="sng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by 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 </a:t>
            </a:r>
            <a:r>
              <a:rPr lang="en-US" sz="32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Dividing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32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number of cases </a:t>
            </a:r>
            <a:r>
              <a:rPr lang="en-US" sz="3200" dirty="0" smtClean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(</a:t>
            </a:r>
            <a:r>
              <a:rPr lang="en-US" sz="3200" b="1" dirty="0">
                <a:latin typeface="Garamond" pitchFamily="18" charset="0"/>
                <a:cs typeface="Arial" charset="0"/>
              </a:rPr>
              <a:t>the numerator</a:t>
            </a:r>
            <a:r>
              <a:rPr lang="en-US" sz="32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)   </a:t>
            </a:r>
            <a:r>
              <a:rPr lang="en-US" sz="3200" b="1" dirty="0">
                <a:latin typeface="Garamond" pitchFamily="18" charset="0"/>
                <a:cs typeface="Arial" charset="0"/>
              </a:rPr>
              <a:t>20,or 30 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  </a:t>
            </a:r>
            <a:r>
              <a:rPr lang="en-US" sz="3200" b="1" dirty="0">
                <a:solidFill>
                  <a:schemeClr val="tx2"/>
                </a:solidFill>
                <a:latin typeface="Garamond" pitchFamily="18" charset="0"/>
                <a:cs typeface="Arial" charset="0"/>
              </a:rPr>
              <a:t>by </a:t>
            </a: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  <a:cs typeface="Arial" charset="0"/>
              </a:rPr>
              <a:t>the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2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total number capable of experiencing </a:t>
            </a:r>
            <a:r>
              <a:rPr lang="en-US" sz="3200" b="1" dirty="0">
                <a:latin typeface="Garamond" pitchFamily="18" charset="0"/>
                <a:cs typeface="Arial" charset="0"/>
              </a:rPr>
              <a:t>the event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  <a:endParaRPr lang="en-US" sz="3200" b="1" dirty="0" smtClean="0">
              <a:solidFill>
                <a:srgbClr val="003399"/>
              </a:solidFill>
              <a:latin typeface="Garamond" pitchFamily="18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          </a:t>
            </a:r>
            <a:r>
              <a:rPr lang="en-US" sz="3200" dirty="0" smtClean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denominator,</a:t>
            </a:r>
            <a:r>
              <a:rPr lang="en-US" sz="32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or </a:t>
            </a:r>
            <a:r>
              <a:rPr lang="en-US" sz="3200" b="1" dirty="0">
                <a:latin typeface="Garamond" pitchFamily="18" charset="0"/>
                <a:cs typeface="Arial" charset="0"/>
              </a:rPr>
              <a:t>population at risk</a:t>
            </a:r>
            <a:r>
              <a:rPr lang="en-US" sz="32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)  </a:t>
            </a:r>
            <a:endParaRPr lang="en-US" sz="3200" dirty="0" smtClean="0">
              <a:solidFill>
                <a:srgbClr val="003399"/>
              </a:solidFill>
              <a:latin typeface="Garamond" pitchFamily="18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3200" dirty="0" smtClean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   </a:t>
            </a:r>
            <a:r>
              <a:rPr lang="en-US" sz="3200" dirty="0" smtClean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100 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or 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200     20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/ 100     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or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30/200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     </a:t>
            </a:r>
            <a:r>
              <a:rPr lang="en-US" sz="3200" b="1" dirty="0" smtClean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and </a:t>
            </a:r>
            <a:endParaRPr lang="en-US" sz="3200" b="1" dirty="0">
              <a:solidFill>
                <a:srgbClr val="003399"/>
              </a:solidFill>
              <a:latin typeface="Garamond" pitchFamily="18" charset="0"/>
              <a:cs typeface="Arial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multiplying</a:t>
            </a:r>
            <a:r>
              <a:rPr lang="en-US" sz="30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the result by </a:t>
            </a:r>
            <a:r>
              <a:rPr lang="en-US" sz="3000" b="1" dirty="0" smtClean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100,1000,or </a:t>
            </a:r>
            <a:r>
              <a:rPr lang="en-US" sz="30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10000 </a:t>
            </a:r>
            <a:r>
              <a:rPr lang="en-US" sz="3000" b="1" dirty="0" smtClean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(</a:t>
            </a:r>
            <a:r>
              <a:rPr lang="en-US" sz="30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constant)</a:t>
            </a:r>
            <a:r>
              <a:rPr lang="en-US" sz="30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4355976" y="75982"/>
            <a:ext cx="1588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Cont. .. .Rate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98145" y="3541646"/>
            <a:ext cx="8818702" cy="107721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1905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Rate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=     </a:t>
            </a:r>
            <a:r>
              <a:rPr lang="en-US" sz="3200" b="1" u="sng" dirty="0">
                <a:solidFill>
                  <a:srgbClr val="002060"/>
                </a:solidFill>
                <a:latin typeface="Garamond" pitchFamily="18" charset="0"/>
              </a:rPr>
              <a:t>Number of cases</a:t>
            </a:r>
            <a:r>
              <a:rPr lang="en-US" sz="3200" b="1" u="sng" dirty="0">
                <a:solidFill>
                  <a:srgbClr val="102E13"/>
                </a:solidFill>
                <a:latin typeface="Garamond" pitchFamily="18" charset="0"/>
              </a:rPr>
              <a:t>                      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X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100</a:t>
            </a:r>
            <a:endParaRPr lang="en-US" sz="3200" b="1" dirty="0">
              <a:solidFill>
                <a:srgbClr val="FF0000"/>
              </a:solidFill>
              <a:latin typeface="Garamond" pitchFamily="18" charset="0"/>
            </a:endParaRPr>
          </a:p>
          <a:p>
            <a:pPr>
              <a:defRPr/>
            </a:pPr>
            <a:r>
              <a:rPr lang="en-US" sz="3200" b="1" dirty="0">
                <a:solidFill>
                  <a:srgbClr val="102E13"/>
                </a:solidFill>
                <a:latin typeface="Garamond" pitchFamily="18" charset="0"/>
              </a:rPr>
              <a:t>    </a:t>
            </a:r>
            <a:r>
              <a:rPr lang="en-US" sz="3200" b="1" dirty="0" smtClean="0">
                <a:solidFill>
                  <a:srgbClr val="102E13"/>
                </a:solidFill>
                <a:latin typeface="Garamond" pitchFamily="18" charset="0"/>
              </a:rPr>
              <a:t>   </a:t>
            </a:r>
            <a:r>
              <a:rPr lang="en-US" sz="3200" b="1" dirty="0" smtClean="0">
                <a:solidFill>
                  <a:srgbClr val="102E13"/>
                </a:solidFill>
                <a:latin typeface="Garamond" pitchFamily="18" charset="0"/>
              </a:rPr>
              <a:t>Population </a:t>
            </a:r>
            <a:r>
              <a:rPr lang="en-US" sz="3200" b="1" dirty="0">
                <a:solidFill>
                  <a:srgbClr val="102E13"/>
                </a:solidFill>
                <a:latin typeface="Garamond" pitchFamily="18" charset="0"/>
              </a:rPr>
              <a:t>of the area in specific time period</a:t>
            </a:r>
          </a:p>
        </p:txBody>
      </p:sp>
      <p:sp>
        <p:nvSpPr>
          <p:cNvPr id="5" name="Rectangle 4"/>
          <p:cNvSpPr/>
          <p:nvPr/>
        </p:nvSpPr>
        <p:spPr>
          <a:xfrm>
            <a:off x="162182" y="4653136"/>
            <a:ext cx="92679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Garamond" pitchFamily="18" charset="0"/>
              </a:rPr>
              <a:t>A .TB =  </a:t>
            </a:r>
            <a:r>
              <a:rPr lang="en-US" sz="2800" b="1" dirty="0">
                <a:solidFill>
                  <a:schemeClr val="tx2"/>
                </a:solidFill>
                <a:latin typeface="Garamond" pitchFamily="18" charset="0"/>
              </a:rPr>
              <a:t>20/ 100 X 100 =        or      </a:t>
            </a:r>
            <a:r>
              <a:rPr lang="en-US" sz="2800" b="1" dirty="0" smtClean="0">
                <a:solidFill>
                  <a:schemeClr val="tx2"/>
                </a:solidFill>
                <a:latin typeface="Garamond" pitchFamily="18" charset="0"/>
              </a:rPr>
              <a:t>B.TB=  </a:t>
            </a:r>
            <a:r>
              <a:rPr lang="en-US" sz="2800" b="1" dirty="0">
                <a:solidFill>
                  <a:schemeClr val="tx2"/>
                </a:solidFill>
                <a:latin typeface="Garamond" pitchFamily="18" charset="0"/>
              </a:rPr>
              <a:t>30/200X 100=</a:t>
            </a:r>
            <a:endParaRPr lang="en-US" sz="2800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987" y="5174868"/>
            <a:ext cx="2993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♂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= 10 / 50X100=20</a:t>
            </a:r>
            <a:r>
              <a:rPr lang="en-US" sz="2400" b="1" dirty="0"/>
              <a:t>%</a:t>
            </a:r>
          </a:p>
        </p:txBody>
      </p:sp>
      <p:sp>
        <p:nvSpPr>
          <p:cNvPr id="7" name="Rectangle 6"/>
          <p:cNvSpPr/>
          <p:nvPr/>
        </p:nvSpPr>
        <p:spPr>
          <a:xfrm>
            <a:off x="4607496" y="5189015"/>
            <a:ext cx="3676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C0066"/>
                </a:solidFill>
                <a:latin typeface="Garamond" pitchFamily="18" charset="0"/>
              </a:rPr>
              <a:t>♀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= 25/200X100= =12.5%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29988" y="5660932"/>
            <a:ext cx="88840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in order to know how many cases accrued for  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that 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unit of population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3343-BE41-47EF-A4CB-6B56F737D87D}" type="datetime1">
              <a:rPr lang="en-US" smtClean="0"/>
              <a:t>10/15/2022</a:t>
            </a:fld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7949369" y="2188376"/>
            <a:ext cx="1064642" cy="95410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+ b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319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19" y="188640"/>
            <a:ext cx="77832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Rate= 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8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Number of cases          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X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100</a:t>
            </a:r>
            <a:endParaRPr lang="en-US" sz="2800" b="1" dirty="0">
              <a:solidFill>
                <a:srgbClr val="002060"/>
              </a:solidFill>
              <a:latin typeface="Garamond" pitchFamily="18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Population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of the area in specific time period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1" y="1125591"/>
            <a:ext cx="7200801" cy="954107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In</a:t>
            </a:r>
            <a:r>
              <a:rPr lang="en-US" sz="2800" b="1" dirty="0">
                <a:solidFill>
                  <a:schemeClr val="bg2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Rate the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№.  of cases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in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numerator </a:t>
            </a:r>
            <a:r>
              <a:rPr lang="en-US" sz="2800" b="1" dirty="0">
                <a:latin typeface="Garamond" pitchFamily="18" charset="0"/>
              </a:rPr>
              <a:t>is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US" sz="28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subset</a:t>
            </a:r>
            <a:r>
              <a:rPr lang="en-US" sz="2800" b="1" u="sng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800" b="1" u="sng" dirty="0">
                <a:solidFill>
                  <a:srgbClr val="0070C0"/>
                </a:solidFill>
                <a:latin typeface="Garamond" pitchFamily="18" charset="0"/>
              </a:rPr>
              <a:t>o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f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the population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№.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in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denominator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2204982"/>
            <a:ext cx="88952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" pitchFamily="18" charset="0"/>
              </a:rPr>
              <a:t>Rate= </a:t>
            </a:r>
            <a:r>
              <a:rPr lang="en-US" sz="2800" b="1" u="sng" dirty="0">
                <a:latin typeface="Garamond" pitchFamily="18" charset="0"/>
              </a:rPr>
              <a:t> Number of TB cases  in Jordan 2017    </a:t>
            </a:r>
            <a:r>
              <a:rPr lang="en-US" sz="2800" b="1" dirty="0" smtClean="0">
                <a:latin typeface="Garamond" pitchFamily="18" charset="0"/>
              </a:rPr>
              <a:t>X </a:t>
            </a:r>
            <a:r>
              <a:rPr lang="en-US" sz="2800" b="1" dirty="0" smtClean="0">
                <a:latin typeface="Garamond" pitchFamily="18" charset="0"/>
              </a:rPr>
              <a:t>100000</a:t>
            </a:r>
            <a:endParaRPr lang="en-US" sz="2800" b="1" dirty="0">
              <a:latin typeface="Garamond" pitchFamily="18" charset="0"/>
            </a:endParaRPr>
          </a:p>
          <a:p>
            <a:r>
              <a:rPr lang="en-US" sz="2800" b="1" dirty="0">
                <a:latin typeface="Garamond" pitchFamily="18" charset="0"/>
              </a:rPr>
              <a:t>       </a:t>
            </a:r>
            <a:r>
              <a:rPr lang="en-US" sz="2800" b="1" dirty="0" smtClean="0">
                <a:latin typeface="Garamond" pitchFamily="18" charset="0"/>
              </a:rPr>
              <a:t>Population </a:t>
            </a:r>
            <a:r>
              <a:rPr lang="en-US" sz="2800" b="1" dirty="0">
                <a:latin typeface="Garamond" pitchFamily="18" charset="0"/>
              </a:rPr>
              <a:t>of the Jordan in specific time period(2017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520" y="3212976"/>
            <a:ext cx="8686800" cy="10772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27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Garamond" pitchFamily="18" charset="0"/>
              </a:rPr>
              <a:t>Rates are expressed in term of population, also</a:t>
            </a:r>
          </a:p>
          <a:p>
            <a:r>
              <a:rPr lang="en-US" sz="3200" b="1" dirty="0">
                <a:latin typeface="Garamond" pitchFamily="18" charset="0"/>
              </a:rPr>
              <a:t> are expressed in term of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subgroups.♀</a:t>
            </a:r>
            <a:r>
              <a:rPr lang="en-US" sz="3200" b="1" dirty="0">
                <a:latin typeface="Garamond" pitchFamily="18" charset="0"/>
              </a:rPr>
              <a:t> or   ♂. </a:t>
            </a:r>
          </a:p>
        </p:txBody>
      </p:sp>
      <p:sp>
        <p:nvSpPr>
          <p:cNvPr id="6" name="Rectangle 5"/>
          <p:cNvSpPr/>
          <p:nvPr/>
        </p:nvSpPr>
        <p:spPr>
          <a:xfrm>
            <a:off x="89502" y="4437112"/>
            <a:ext cx="88488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Rate= </a:t>
            </a:r>
            <a:r>
              <a:rPr lang="en-US" sz="2800" b="1" u="sng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8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№ of TB cases among ♂ in Jordan </a:t>
            </a:r>
            <a:r>
              <a:rPr lang="en-US" sz="2800" b="1" u="sng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2019 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X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100000 </a:t>
            </a:r>
            <a:endParaRPr lang="en-US" sz="2800" b="1" dirty="0">
              <a:solidFill>
                <a:srgbClr val="0070C0"/>
              </a:solidFill>
              <a:latin typeface="Garamond" pitchFamily="18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      </a:t>
            </a:r>
            <a:r>
              <a:rPr lang="en-US" sz="2800" b="1" dirty="0">
                <a:latin typeface="Garamond" pitchFamily="18" charset="0"/>
                <a:cs typeface="Arial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♂</a:t>
            </a:r>
            <a:r>
              <a:rPr lang="en-US" sz="28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Population in Jordan in specific time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period(2019</a:t>
            </a:r>
            <a:endParaRPr lang="en-US" sz="2800" b="1" dirty="0">
              <a:solidFill>
                <a:srgbClr val="002060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8109" y="5514069"/>
            <a:ext cx="8806643" cy="1077218"/>
          </a:xfrm>
          <a:prstGeom prst="rect">
            <a:avLst/>
          </a:prstGeom>
          <a:pattFill prst="dashHorz">
            <a:fgClr>
              <a:schemeClr val="accent6">
                <a:lumMod val="40000"/>
                <a:lumOff val="60000"/>
              </a:schemeClr>
            </a:fgClr>
            <a:bgClr>
              <a:schemeClr val="bg1"/>
            </a:bgClr>
          </a:pattFill>
          <a:ln w="22225"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Rate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is defined as the 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number of cases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defined / 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unit of population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/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unit of time</a:t>
            </a:r>
            <a:endParaRPr lang="en-MY" sz="32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7628801" y="6591287"/>
            <a:ext cx="126644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0A0-CDB2-4602-BAD1-21F2316396DB}" type="datetime1">
              <a:rPr lang="en-US" smtClean="0"/>
              <a:t>10/15/2022</a:t>
            </a:fld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6039805" y="40813"/>
            <a:ext cx="1588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Cont. .. .Rate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8034721" y="625581"/>
            <a:ext cx="1058597" cy="95410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 err="1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a__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+ b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4533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950" y="1811015"/>
            <a:ext cx="880476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High rates as well as low rates provide useful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information</a:t>
            </a:r>
            <a:endParaRPr lang="en-US" sz="32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spread, </a:t>
            </a:r>
          </a:p>
          <a:p>
            <a:pPr>
              <a:buFont typeface="Arial" charset="0"/>
              <a:buChar char="•"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transmission. </a:t>
            </a:r>
          </a:p>
          <a:p>
            <a:pPr>
              <a:buFont typeface="Arial" charset="0"/>
              <a:buChar char="•"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cause,      </a:t>
            </a:r>
          </a:p>
          <a:p>
            <a:pPr>
              <a:buFont typeface="Arial" charset="0"/>
              <a:buChar char="•"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control measurements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4790830"/>
            <a:ext cx="3682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latin typeface="Garamond" pitchFamily="18" charset="0"/>
              </a:rPr>
              <a:t>♂</a:t>
            </a:r>
            <a:r>
              <a:rPr lang="en-US" sz="2800" b="1" dirty="0">
                <a:latin typeface="Garamond" pitchFamily="18" charset="0"/>
              </a:rPr>
              <a:t> = 10 / 50X100=20%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1999" y="4602916"/>
            <a:ext cx="44107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" pitchFamily="18" charset="0"/>
              </a:rPr>
              <a:t>♀ = 25/200X100= =12.5% 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5096-0442-4B8A-90E6-35541FE57F4F}" type="datetime1">
              <a:rPr lang="en-US" smtClean="0"/>
              <a:t>10/15/2022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177950" y="7929"/>
            <a:ext cx="921858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There are 3 types of rates  </a:t>
            </a:r>
            <a:endParaRPr lang="en-US" sz="2800" b="1" dirty="0">
              <a:solidFill>
                <a:srgbClr val="C00000"/>
              </a:solidFill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v"/>
            </a:pPr>
            <a:r>
              <a:rPr lang="en-US" sz="2800" b="1" dirty="0">
                <a:latin typeface="Garamond" pitchFamily="18" charset="0"/>
              </a:rPr>
              <a:t>Crud Rates</a:t>
            </a:r>
            <a:endParaRPr lang="en-US" sz="2800" dirty="0"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v"/>
            </a:pPr>
            <a:r>
              <a:rPr lang="en-US" sz="2800" b="1" dirty="0">
                <a:latin typeface="Garamond" pitchFamily="18" charset="0"/>
              </a:rPr>
              <a:t>Adjusted Rates</a:t>
            </a:r>
            <a:endParaRPr lang="en-US" sz="2800" dirty="0"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v"/>
            </a:pPr>
            <a:r>
              <a:rPr lang="en-US" sz="2800" b="1" dirty="0">
                <a:latin typeface="Garamond" pitchFamily="18" charset="0"/>
              </a:rPr>
              <a:t>Specific Rates</a:t>
            </a:r>
            <a:r>
              <a:rPr lang="en-US" sz="2800" dirty="0">
                <a:latin typeface="Garamond" pitchFamily="18" charset="0"/>
              </a:rPr>
              <a:t> For subset or subgroup of total population 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77009" y="3048582"/>
            <a:ext cx="1058597" cy="954107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+ b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13</a:t>
            </a:fld>
            <a:endParaRPr lang="en-MY"/>
          </a:p>
        </p:txBody>
      </p:sp>
      <p:sp>
        <p:nvSpPr>
          <p:cNvPr id="6" name="Right Arrow 5"/>
          <p:cNvSpPr/>
          <p:nvPr/>
        </p:nvSpPr>
        <p:spPr>
          <a:xfrm>
            <a:off x="5390377" y="5733256"/>
            <a:ext cx="3145229" cy="3495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5918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9B43-BA3E-423C-BEC0-193BBF6367B5}" type="datetime1">
              <a:rPr lang="en-US" smtClean="0"/>
              <a:t>10/15/2022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14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45840" y="764704"/>
            <a:ext cx="90981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Garamond" pitchFamily="18" charset="0"/>
                <a:cs typeface="Times New Roman" pitchFamily="18" charset="0"/>
              </a:rPr>
              <a:t>Example</a:t>
            </a:r>
          </a:p>
          <a:p>
            <a:r>
              <a:rPr lang="en-US" sz="3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TB  is higher  in males   than females population in the same community so</a:t>
            </a:r>
          </a:p>
          <a:p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TB  occurrence in males  may  related to </a:t>
            </a:r>
          </a:p>
          <a:p>
            <a:r>
              <a:rPr lang="en-US" sz="3200" b="1" dirty="0">
                <a:latin typeface="Garamond" pitchFamily="18" charset="0"/>
                <a:cs typeface="Times New Roman" pitchFamily="18" charset="0"/>
              </a:rPr>
              <a:t>Smoking, HIV ,drug abuse  or any other factors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6195" y="5157192"/>
            <a:ext cx="8737449" cy="10772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 rtl="0"/>
            <a:r>
              <a:rPr lang="en-US" sz="3200" b="1" dirty="0"/>
              <a:t>In Rate the No</a:t>
            </a:r>
            <a:r>
              <a:rPr lang="en-US" sz="3200" dirty="0"/>
              <a:t>.  </a:t>
            </a:r>
            <a:r>
              <a:rPr lang="en-US" sz="3200" b="1" dirty="0"/>
              <a:t>of </a:t>
            </a:r>
            <a:r>
              <a:rPr lang="en-US" sz="3200" b="1" dirty="0">
                <a:solidFill>
                  <a:srgbClr val="008000"/>
                </a:solidFill>
              </a:rPr>
              <a:t>cases in numerator </a:t>
            </a:r>
            <a:r>
              <a:rPr lang="en-US" sz="3200" b="1" dirty="0"/>
              <a:t>is</a:t>
            </a:r>
            <a:r>
              <a:rPr lang="en-US" sz="3200" b="1" dirty="0">
                <a:solidFill>
                  <a:schemeClr val="bg2"/>
                </a:solidFill>
              </a:rPr>
              <a:t> </a:t>
            </a:r>
            <a:r>
              <a:rPr lang="en-US" sz="3200" b="1" u="sng" dirty="0">
                <a:solidFill>
                  <a:srgbClr val="008000"/>
                </a:solidFill>
              </a:rPr>
              <a:t>subset o</a:t>
            </a:r>
            <a:r>
              <a:rPr lang="en-US" sz="3200" b="1" dirty="0">
                <a:solidFill>
                  <a:srgbClr val="008000"/>
                </a:solidFill>
              </a:rPr>
              <a:t>f the population</a:t>
            </a:r>
            <a:r>
              <a:rPr lang="en-US" sz="3200" b="1" dirty="0">
                <a:solidFill>
                  <a:schemeClr val="bg2"/>
                </a:solidFill>
              </a:rPr>
              <a:t> </a:t>
            </a:r>
            <a:r>
              <a:rPr lang="en-US" sz="3200" b="1" dirty="0"/>
              <a:t>No. In denominator</a:t>
            </a:r>
          </a:p>
        </p:txBody>
      </p:sp>
      <p:sp>
        <p:nvSpPr>
          <p:cNvPr id="6" name="Rectangle 5"/>
          <p:cNvSpPr/>
          <p:nvPr/>
        </p:nvSpPr>
        <p:spPr>
          <a:xfrm>
            <a:off x="7477009" y="3048582"/>
            <a:ext cx="1058597" cy="954107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+ b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091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956" y="235798"/>
            <a:ext cx="2160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  <a:latin typeface="Garamond" pitchFamily="18" charset="0"/>
              </a:rPr>
              <a:t>Ratio</a:t>
            </a:r>
          </a:p>
        </p:txBody>
      </p:sp>
      <p:sp>
        <p:nvSpPr>
          <p:cNvPr id="3" name="Rectangle 2"/>
          <p:cNvSpPr/>
          <p:nvPr/>
        </p:nvSpPr>
        <p:spPr>
          <a:xfrm>
            <a:off x="236268" y="859681"/>
            <a:ext cx="84505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002060"/>
                </a:solidFill>
              </a:rPr>
              <a:t>General  definition of </a:t>
            </a:r>
            <a:r>
              <a:rPr lang="en-US" sz="3200" b="1" u="sng" dirty="0" smtClean="0">
                <a:solidFill>
                  <a:srgbClr val="002060"/>
                </a:solidFill>
              </a:rPr>
              <a:t>Ratio</a:t>
            </a:r>
            <a:endParaRPr lang="en-US" sz="3200" b="1" u="sng" dirty="0">
              <a:solidFill>
                <a:srgbClr val="002060"/>
              </a:solidFill>
            </a:endParaRPr>
          </a:p>
          <a:p>
            <a:pPr lvl="0" rtl="1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514"/>
                </a:solidFill>
                <a:cs typeface="Arial" charset="0"/>
              </a:rPr>
              <a:t>is the </a:t>
            </a:r>
            <a:r>
              <a:rPr lang="en-US" sz="3200" b="1" dirty="0">
                <a:solidFill>
                  <a:srgbClr val="FF0000"/>
                </a:solidFill>
                <a:cs typeface="Arial" charset="0"/>
              </a:rPr>
              <a:t>relation</a:t>
            </a:r>
            <a:r>
              <a:rPr lang="en-US" sz="3200" b="1" dirty="0">
                <a:solidFill>
                  <a:srgbClr val="000514"/>
                </a:solidFill>
                <a:cs typeface="Arial" charset="0"/>
              </a:rPr>
              <a:t> in: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number</a:t>
            </a:r>
            <a:r>
              <a:rPr lang="en-US" sz="3200" b="1" dirty="0">
                <a:solidFill>
                  <a:srgbClr val="002060"/>
                </a:solidFill>
                <a:cs typeface="Arial" charset="0"/>
              </a:rPr>
              <a:t> degree</a:t>
            </a:r>
            <a:r>
              <a:rPr lang="en-US" sz="3200" b="1" dirty="0">
                <a:solidFill>
                  <a:srgbClr val="000514"/>
                </a:solidFill>
                <a:cs typeface="Arial" charset="0"/>
              </a:rPr>
              <a:t>, or </a:t>
            </a:r>
            <a:r>
              <a:rPr lang="en-US" sz="3200" b="1" dirty="0">
                <a:solidFill>
                  <a:srgbClr val="002060"/>
                </a:solidFill>
                <a:cs typeface="Arial" charset="0"/>
              </a:rPr>
              <a:t>quantity</a:t>
            </a:r>
            <a:endParaRPr lang="en-MY" sz="3200" dirty="0">
              <a:solidFill>
                <a:srgbClr val="002060"/>
              </a:solidFill>
              <a:cs typeface="Arial" charset="0"/>
            </a:endParaRPr>
          </a:p>
          <a:p>
            <a:r>
              <a:rPr lang="en-US" sz="3200" b="1" dirty="0"/>
              <a:t>existing </a:t>
            </a:r>
            <a:r>
              <a:rPr lang="en-US" sz="3200" b="1" dirty="0">
                <a:solidFill>
                  <a:srgbClr val="002060"/>
                </a:solidFill>
              </a:rPr>
              <a:t>between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FF0000"/>
                </a:solidFill>
              </a:rPr>
              <a:t>two independent </a:t>
            </a:r>
            <a:r>
              <a:rPr lang="en-US" sz="3200" b="1" dirty="0" smtClean="0">
                <a:solidFill>
                  <a:srgbClr val="FF0000"/>
                </a:solidFill>
              </a:rPr>
              <a:t>groups</a:t>
            </a:r>
            <a:endParaRPr lang="en-MY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7567" y="2514615"/>
            <a:ext cx="86413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latin typeface="Garamond" pitchFamily="18" charset="0"/>
              </a:rPr>
              <a:t>Ratio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is the result of </a:t>
            </a:r>
          </a:p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one quantity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divided</a:t>
            </a:r>
            <a:r>
              <a:rPr lang="en-US" sz="3200" b="1" dirty="0">
                <a:latin typeface="Garamond" pitchFamily="18" charset="0"/>
              </a:rPr>
              <a:t> by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another</a:t>
            </a:r>
            <a:r>
              <a:rPr lang="en-US" sz="3200" b="1" dirty="0">
                <a:latin typeface="Garamond" pitchFamily="18" charset="0"/>
              </a:rPr>
              <a:t> of a same kind</a:t>
            </a:r>
          </a:p>
        </p:txBody>
      </p:sp>
      <p:sp>
        <p:nvSpPr>
          <p:cNvPr id="5" name="Rectangle 4"/>
          <p:cNvSpPr/>
          <p:nvPr/>
        </p:nvSpPr>
        <p:spPr>
          <a:xfrm>
            <a:off x="694617" y="5094889"/>
            <a:ext cx="37597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2"/>
                </a:solidFill>
                <a:latin typeface="Garamond" pitchFamily="18" charset="0"/>
              </a:rPr>
              <a:t>TB</a:t>
            </a:r>
            <a:r>
              <a:rPr lang="en-US" sz="2400" b="1" dirty="0" smtClean="0"/>
              <a:t> </a:t>
            </a:r>
            <a:r>
              <a:rPr lang="en-US" sz="3200" b="1" dirty="0">
                <a:latin typeface="Garamond" pitchFamily="18" charset="0"/>
              </a:rPr>
              <a:t>♂ </a:t>
            </a:r>
            <a:r>
              <a:rPr lang="en-US" sz="3200" b="1" dirty="0" smtClean="0"/>
              <a:t>ratio</a:t>
            </a:r>
            <a:r>
              <a:rPr lang="en-US" sz="3200" b="1" dirty="0" smtClean="0">
                <a:solidFill>
                  <a:schemeClr val="bg2"/>
                </a:solidFill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to</a:t>
            </a:r>
            <a:r>
              <a:rPr lang="en-US" sz="3200" b="1" dirty="0" smtClean="0">
                <a:latin typeface="Garamond" pitchFamily="18" charset="0"/>
              </a:rPr>
              <a:t>♀</a:t>
            </a:r>
          </a:p>
          <a:p>
            <a:r>
              <a:rPr lang="en-US" sz="3200" b="1" dirty="0">
                <a:latin typeface="Garamond" pitchFamily="18" charset="0"/>
              </a:rPr>
              <a:t>10/25    =0.4      ♂/</a:t>
            </a:r>
            <a:r>
              <a:rPr lang="en-US" sz="3200" b="1" dirty="0" smtClean="0">
                <a:latin typeface="Garamond" pitchFamily="18" charset="0"/>
              </a:rPr>
              <a:t>♀</a:t>
            </a:r>
            <a:endParaRPr lang="en-US" sz="3200" b="1" dirty="0"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6952" y="3784835"/>
            <a:ext cx="50031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TB ratio school </a:t>
            </a:r>
            <a:r>
              <a:rPr lang="en-US" sz="3200" b="1" dirty="0">
                <a:solidFill>
                  <a:schemeClr val="tx2"/>
                </a:solidFill>
              </a:rPr>
              <a:t>A/school </a:t>
            </a:r>
            <a:r>
              <a:rPr lang="en-US" sz="3200" b="1" dirty="0" smtClean="0">
                <a:solidFill>
                  <a:schemeClr val="tx2"/>
                </a:solidFill>
              </a:rPr>
              <a:t>B</a:t>
            </a:r>
          </a:p>
          <a:p>
            <a:r>
              <a:rPr lang="en-US" sz="3200" b="1" dirty="0">
                <a:latin typeface="Garamond" pitchFamily="18" charset="0"/>
              </a:rPr>
              <a:t>20/30=   0.66: </a:t>
            </a:r>
            <a:r>
              <a:rPr lang="en-US" sz="3200" b="1" dirty="0" smtClean="0">
                <a:latin typeface="Garamond" pitchFamily="18" charset="0"/>
              </a:rPr>
              <a:t>1</a:t>
            </a:r>
            <a:endParaRPr lang="en-MY" sz="3200" dirty="0">
              <a:latin typeface="Garamond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4978" y="5526198"/>
            <a:ext cx="30092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MY" sz="2400" dirty="0">
              <a:latin typeface="Garamond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32040" y="3965469"/>
            <a:ext cx="4053410" cy="1384995"/>
          </a:xfrm>
          <a:prstGeom prst="rect">
            <a:avLst/>
          </a:prstGeom>
          <a:ln w="19050" cmpd="thickThin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No. of student with (TB)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20 school A      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30 school B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00392" y="-28725"/>
            <a:ext cx="916750" cy="830997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1" dirty="0">
                <a:latin typeface="Garamond" pitchFamily="18" charset="0"/>
              </a:rPr>
              <a:t>Rate</a:t>
            </a:r>
          </a:p>
          <a:p>
            <a:pPr>
              <a:defRPr/>
            </a:pPr>
            <a:r>
              <a:rPr lang="en-US" sz="1200" b="1" dirty="0">
                <a:solidFill>
                  <a:srgbClr val="FF0000"/>
                </a:solidFill>
                <a:latin typeface="Garamond" pitchFamily="18" charset="0"/>
              </a:rPr>
              <a:t> Ratios</a:t>
            </a:r>
          </a:p>
          <a:p>
            <a:pPr>
              <a:defRPr/>
            </a:pPr>
            <a:r>
              <a:rPr lang="en-US" sz="12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Proportion</a:t>
            </a:r>
          </a:p>
          <a:p>
            <a:pPr>
              <a:defRPr/>
            </a:pPr>
            <a:r>
              <a:rPr lang="en-US" sz="12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percentage</a:t>
            </a:r>
            <a:endParaRPr lang="en-MY" sz="1200" dirty="0">
              <a:latin typeface="Garamond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40352" y="1906817"/>
            <a:ext cx="1058597" cy="954107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u="sng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      b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15</a:t>
            </a:fld>
            <a:endParaRPr lang="en-MY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85ED0-A2E6-4762-B287-645307D17FDE}" type="datetime1">
              <a:rPr lang="en-US" smtClean="0"/>
              <a:t>10/15/2022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136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9B43-BA3E-423C-BEC0-193BBF6367B5}" type="datetime1">
              <a:rPr lang="en-US" smtClean="0"/>
              <a:t>10/15/2022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16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24872" y="44624"/>
            <a:ext cx="869425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    </a:t>
            </a:r>
            <a:r>
              <a:rPr lang="en-US" sz="3200" b="1" u="sng" dirty="0" smtClean="0">
                <a:solidFill>
                  <a:srgbClr val="FF0000"/>
                </a:solidFill>
                <a:latin typeface="Garamond" pitchFamily="18" charset="0"/>
              </a:rPr>
              <a:t>Ratio</a:t>
            </a:r>
            <a:r>
              <a:rPr lang="en-US" sz="3200" b="1" u="sng" dirty="0" smtClean="0">
                <a:latin typeface="Garamond" pitchFamily="18" charset="0"/>
              </a:rPr>
              <a:t> </a:t>
            </a:r>
            <a:endParaRPr lang="en-US" sz="3200" b="1" u="sng" dirty="0">
              <a:latin typeface="Garamond" pitchFamily="18" charset="0"/>
            </a:endParaRPr>
          </a:p>
          <a:p>
            <a:r>
              <a:rPr lang="en-US" sz="3200" b="1" dirty="0" smtClean="0">
                <a:latin typeface="Garamond" pitchFamily="18" charset="0"/>
              </a:rPr>
              <a:t>     Is </a:t>
            </a:r>
            <a:r>
              <a:rPr lang="en-US" sz="3200" b="1" dirty="0">
                <a:latin typeface="Garamond" pitchFamily="18" charset="0"/>
              </a:rPr>
              <a:t>a relative No.</a:t>
            </a:r>
            <a:r>
              <a:rPr lang="en-US" sz="3200" dirty="0"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that express the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magnitude of one </a:t>
            </a:r>
            <a:r>
              <a:rPr lang="en-US" sz="3200" b="1" dirty="0">
                <a:latin typeface="Garamond" pitchFamily="18" charset="0"/>
              </a:rPr>
              <a:t>occurrence </a:t>
            </a:r>
            <a:r>
              <a:rPr lang="en-US" sz="3200" b="1" dirty="0" smtClean="0">
                <a:latin typeface="Garamond" pitchFamily="18" charset="0"/>
              </a:rPr>
              <a:t>in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relation to the other</a:t>
            </a:r>
            <a:r>
              <a:rPr lang="en-US" sz="3200" dirty="0" smtClean="0">
                <a:solidFill>
                  <a:srgbClr val="002060"/>
                </a:solidFill>
                <a:latin typeface="Garamond" pitchFamily="18" charset="0"/>
              </a:rPr>
              <a:t>. </a:t>
            </a:r>
            <a:endParaRPr lang="en-US" sz="3200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Garamond" pitchFamily="18" charset="0"/>
              </a:rPr>
              <a:t>            </a:t>
            </a:r>
            <a:r>
              <a:rPr lang="en-US" sz="3200" dirty="0" smtClean="0">
                <a:solidFill>
                  <a:srgbClr val="002060"/>
                </a:solidFill>
                <a:latin typeface="Garamond" pitchFamily="18" charset="0"/>
              </a:rPr>
              <a:t>(</a:t>
            </a:r>
            <a:r>
              <a:rPr lang="en-US" sz="3200" b="1" dirty="0" smtClean="0">
                <a:solidFill>
                  <a:srgbClr val="7030A0"/>
                </a:solidFill>
                <a:latin typeface="Garamond" pitchFamily="18" charset="0"/>
              </a:rPr>
              <a:t>2 </a:t>
            </a:r>
            <a:r>
              <a:rPr lang="en-US" sz="3200" b="1" dirty="0" smtClean="0">
                <a:solidFill>
                  <a:srgbClr val="5F2987"/>
                </a:solidFill>
                <a:latin typeface="Garamond" pitchFamily="18" charset="0"/>
              </a:rPr>
              <a:t>independents</a:t>
            </a:r>
            <a:r>
              <a:rPr lang="en-US" sz="3200" b="1" dirty="0" smtClean="0">
                <a:solidFill>
                  <a:srgbClr val="7030A0"/>
                </a:solidFill>
                <a:latin typeface="Garamond" pitchFamily="18" charset="0"/>
              </a:rPr>
              <a:t> Groups</a:t>
            </a:r>
            <a:r>
              <a:rPr lang="en-US" sz="3200" dirty="0" smtClean="0">
                <a:solidFill>
                  <a:srgbClr val="002060"/>
                </a:solidFill>
                <a:latin typeface="Garamond" pitchFamily="18" charset="0"/>
              </a:rPr>
              <a:t>)</a:t>
            </a:r>
            <a:endParaRPr lang="en-MY" sz="32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008" y="220486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Ratio</a:t>
            </a:r>
            <a:r>
              <a:rPr lang="en-US" sz="3200" b="1" dirty="0">
                <a:latin typeface="Garamond" pitchFamily="18" charset="0"/>
              </a:rPr>
              <a:t> is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less useful </a:t>
            </a:r>
            <a:r>
              <a:rPr lang="en-US" sz="3200" b="1" dirty="0">
                <a:latin typeface="Garamond" pitchFamily="18" charset="0"/>
              </a:rPr>
              <a:t>than rates in epidemiology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????</a:t>
            </a:r>
            <a:endParaRPr lang="en-US" sz="32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37362" y="1075675"/>
            <a:ext cx="1058597" cy="954107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u="sng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      b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852936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66FF33"/>
              </a:buClr>
            </a:pP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as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time element is missing</a:t>
            </a:r>
            <a:r>
              <a:rPr lang="en-US" sz="3200" b="1" dirty="0">
                <a:latin typeface="Garamond" pitchFamily="18" charset="0"/>
              </a:rPr>
              <a:t>, making the result more generalized finding</a:t>
            </a:r>
            <a:endParaRPr lang="en-US" sz="3200" b="1" dirty="0">
              <a:latin typeface="Garamond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7" y="3933056"/>
            <a:ext cx="892971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In Ratio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the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numerator</a:t>
            </a:r>
            <a:r>
              <a:rPr lang="en-US" sz="3200" b="1" dirty="0">
                <a:latin typeface="Garamond" pitchFamily="18" charset="0"/>
              </a:rPr>
              <a:t> is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not included </a:t>
            </a:r>
            <a:r>
              <a:rPr lang="en-US" sz="3200" b="1" dirty="0">
                <a:latin typeface="Garamond" pitchFamily="18" charset="0"/>
              </a:rPr>
              <a:t>in the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population </a:t>
            </a:r>
            <a:r>
              <a:rPr lang="en-US" sz="3200" b="1" dirty="0">
                <a:latin typeface="Garamond" pitchFamily="18" charset="0"/>
              </a:rPr>
              <a:t>defined by the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denominator </a:t>
            </a:r>
          </a:p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800" b="1" dirty="0">
                <a:latin typeface="Garamond" pitchFamily="18" charset="0"/>
              </a:rPr>
              <a:t>20/30                                   10/25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52767" y="5405054"/>
            <a:ext cx="8694256" cy="1077218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3200" b="1" dirty="0">
                <a:solidFill>
                  <a:srgbClr val="FF0000"/>
                </a:solidFill>
              </a:rPr>
              <a:t>In Ratio </a:t>
            </a:r>
            <a:r>
              <a:rPr lang="en-US" sz="3200" b="1" dirty="0"/>
              <a:t>the </a:t>
            </a:r>
            <a:r>
              <a:rPr lang="en-US" sz="3200" b="1" dirty="0">
                <a:solidFill>
                  <a:srgbClr val="0070C0"/>
                </a:solidFill>
              </a:rPr>
              <a:t>numerator is not part of the denominator</a:t>
            </a:r>
            <a:r>
              <a:rPr lang="en-US" sz="3200" b="1" dirty="0"/>
              <a:t> population </a:t>
            </a:r>
            <a:endParaRPr lang="en-US" sz="3200" b="1" dirty="0">
              <a:solidFill>
                <a:srgbClr val="66FF66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14723" y="4536889"/>
            <a:ext cx="1058597" cy="954107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u="sng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      b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062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404664"/>
            <a:ext cx="9144000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Ratio is less useful than rates in epidemiology </a:t>
            </a:r>
          </a:p>
          <a:p>
            <a:pPr>
              <a:buClr>
                <a:srgbClr val="66FF33"/>
              </a:buClr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as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time element is missing</a:t>
            </a:r>
            <a:r>
              <a:rPr lang="en-US" sz="2400" b="1" dirty="0">
                <a:latin typeface="Garamond" pitchFamily="18" charset="0"/>
              </a:rPr>
              <a:t>, making the result more generalized finding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1555315" y="1578700"/>
            <a:ext cx="4881953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All Rates can be viewed as ratios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but </a:t>
            </a:r>
          </a:p>
          <a:p>
            <a:pPr algn="l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ratios are not necessarily Rates</a:t>
            </a:r>
            <a:r>
              <a:rPr lang="en-US" sz="2400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3780" y="2996952"/>
            <a:ext cx="7632135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In Ratio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the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numerator</a:t>
            </a:r>
            <a:r>
              <a:rPr lang="en-US" sz="2400" b="1" dirty="0">
                <a:latin typeface="Garamond" pitchFamily="18" charset="0"/>
              </a:rPr>
              <a:t> is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not included </a:t>
            </a:r>
            <a:r>
              <a:rPr lang="en-US" sz="2400" b="1" dirty="0">
                <a:latin typeface="Garamond" pitchFamily="18" charset="0"/>
              </a:rPr>
              <a:t>in the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population </a:t>
            </a:r>
            <a:r>
              <a:rPr lang="en-US" sz="2400" b="1" dirty="0">
                <a:latin typeface="Garamond" pitchFamily="18" charset="0"/>
              </a:rPr>
              <a:t>defined by the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denominator </a:t>
            </a:r>
          </a:p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400" b="1" dirty="0">
                <a:latin typeface="Garamond" pitchFamily="18" charset="0"/>
              </a:rPr>
              <a:t>20/30                                   10/25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95536" y="4437112"/>
            <a:ext cx="6452964" cy="830997"/>
          </a:xfrm>
          <a:prstGeom prst="rect">
            <a:avLst/>
          </a:prstGeom>
          <a:solidFill>
            <a:srgbClr val="FFFF00"/>
          </a:solidFill>
          <a:ln w="349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 algn="l" rtl="0"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</a:rPr>
              <a:t>In Ratio </a:t>
            </a:r>
            <a:r>
              <a:rPr lang="en-US" sz="2400" b="1" dirty="0"/>
              <a:t>the </a:t>
            </a:r>
            <a:r>
              <a:rPr lang="en-US" sz="2400" b="1" dirty="0">
                <a:solidFill>
                  <a:srgbClr val="0070C0"/>
                </a:solidFill>
              </a:rPr>
              <a:t>numerator is not part of the denominator</a:t>
            </a:r>
            <a:r>
              <a:rPr lang="en-US" sz="2400" b="1" dirty="0"/>
              <a:t> population </a:t>
            </a:r>
            <a:endParaRPr lang="en-US" sz="2400" b="1" dirty="0">
              <a:solidFill>
                <a:srgbClr val="66FF66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496-A101-4A8D-83E6-56F3989EF9CB}" type="datetime1">
              <a:rPr lang="en-US" smtClean="0"/>
              <a:t>10/15/2022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17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7596336" y="2643009"/>
            <a:ext cx="1058597" cy="954107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u="sng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      b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19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3568" y="467983"/>
            <a:ext cx="72323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rtl="0"/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Proportion  &amp; percentage</a:t>
            </a:r>
            <a:endParaRPr lang="en-US" sz="36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374" y="968462"/>
            <a:ext cx="89644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3200" b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proportion</a:t>
            </a:r>
          </a:p>
          <a:p>
            <a:r>
              <a:rPr lang="en-US" sz="3200" b="1" dirty="0">
                <a:latin typeface="Garamond" pitchFamily="18" charset="0"/>
              </a:rPr>
              <a:t>Is a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 relation between </a:t>
            </a:r>
            <a:r>
              <a:rPr lang="en-US" sz="3200" b="1" dirty="0">
                <a:latin typeface="Garamond" pitchFamily="18" charset="0"/>
              </a:rPr>
              <a:t>the </a:t>
            </a:r>
            <a:r>
              <a:rPr lang="en-US" sz="3200" b="1" dirty="0" err="1" smtClean="0">
                <a:latin typeface="Garamond" pitchFamily="18" charset="0"/>
              </a:rPr>
              <a:t>amount,No</a:t>
            </a:r>
            <a:r>
              <a:rPr lang="en-US" sz="3200" b="1" dirty="0">
                <a:latin typeface="Garamond" pitchFamily="18" charset="0"/>
              </a:rPr>
              <a:t>., size or  degree of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one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thing </a:t>
            </a:r>
            <a:r>
              <a:rPr lang="en-US" sz="3200" b="1" dirty="0">
                <a:latin typeface="Garamond" pitchFamily="18" charset="0"/>
              </a:rPr>
              <a:t>and the amount, size, No., or degree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of another.</a:t>
            </a:r>
            <a:r>
              <a:rPr lang="en-US" sz="3200" dirty="0">
                <a:solidFill>
                  <a:srgbClr val="FF0000"/>
                </a:solidFill>
                <a:latin typeface="Garamond" pitchFamily="18" charset="0"/>
              </a:rPr>
              <a:t>    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????</a:t>
            </a:r>
            <a:endParaRPr lang="en-US" sz="3200" b="1" u="sng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915920" y="199021"/>
            <a:ext cx="1080120" cy="954107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Garamond" pitchFamily="18" charset="0"/>
              </a:rPr>
              <a:t>Rate</a:t>
            </a:r>
          </a:p>
          <a:p>
            <a:pPr>
              <a:defRPr/>
            </a:pPr>
            <a:r>
              <a:rPr lang="en-US" sz="1400" b="1" dirty="0">
                <a:latin typeface="Garamond" pitchFamily="18" charset="0"/>
              </a:rPr>
              <a:t> Ratios</a:t>
            </a:r>
          </a:p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Proportion</a:t>
            </a:r>
          </a:p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Garamond" pitchFamily="18" charset="0"/>
              </a:rPr>
              <a:t>percentage</a:t>
            </a:r>
            <a:endParaRPr lang="en-MY" sz="1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79512" y="3352697"/>
            <a:ext cx="8821118" cy="2554545"/>
          </a:xfrm>
          <a:prstGeom prst="rect">
            <a:avLst/>
          </a:prstGeom>
          <a:noFill/>
          <a:ln w="9525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342900" indent="-342900" algn="l">
              <a:buFont typeface="Wingdings" pitchFamily="2" charset="2"/>
              <a:buChar char="v"/>
            </a:pPr>
            <a:r>
              <a:rPr lang="en-US" sz="3200" b="1" dirty="0"/>
              <a:t>In epidemiology 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3200" b="1" dirty="0"/>
              <a:t>a </a:t>
            </a:r>
            <a:r>
              <a:rPr lang="en-US" sz="3200" b="1" dirty="0">
                <a:solidFill>
                  <a:srgbClr val="0070C0"/>
                </a:solidFill>
              </a:rPr>
              <a:t>proportion is </a:t>
            </a:r>
            <a:r>
              <a:rPr lang="en-US" sz="3200" b="1" dirty="0"/>
              <a:t>a  ratio in which the </a:t>
            </a:r>
            <a:r>
              <a:rPr lang="en-US" sz="3200" b="1" dirty="0">
                <a:solidFill>
                  <a:srgbClr val="0070C0"/>
                </a:solidFill>
              </a:rPr>
              <a:t>numerator</a:t>
            </a:r>
            <a:r>
              <a:rPr lang="en-US" sz="3200" b="1" dirty="0"/>
              <a:t> is </a:t>
            </a:r>
            <a:r>
              <a:rPr lang="en-US" sz="3200" b="1" dirty="0" smtClean="0">
                <a:solidFill>
                  <a:srgbClr val="0070C0"/>
                </a:solidFill>
              </a:rPr>
              <a:t>included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/>
              <a:t>as part of denominator</a:t>
            </a:r>
            <a:r>
              <a:rPr lang="en-US" sz="3200" dirty="0"/>
              <a:t>.  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????</a:t>
            </a:r>
            <a:endParaRPr lang="en-US" sz="3200" b="1" dirty="0"/>
          </a:p>
          <a:p>
            <a:pPr marL="342900" indent="-342900" algn="l">
              <a:buFont typeface="Wingdings" pitchFamily="2" charset="2"/>
              <a:buChar char="v"/>
            </a:pPr>
            <a:r>
              <a:rPr lang="en-US" sz="3200" b="1" dirty="0"/>
              <a:t>In strict definition </a:t>
            </a:r>
            <a:r>
              <a:rPr lang="en-US" sz="3200" b="1" u="sng" dirty="0"/>
              <a:t>the proportion</a:t>
            </a:r>
            <a:r>
              <a:rPr lang="en-US" sz="3200" b="1" dirty="0"/>
              <a:t> </a:t>
            </a:r>
            <a:endParaRPr lang="en-US" sz="3200" b="1" dirty="0" smtClean="0"/>
          </a:p>
          <a:p>
            <a:pPr marL="342900" indent="-342900" algn="l">
              <a:buFont typeface="Wingdings" pitchFamily="2" charset="2"/>
              <a:buChar char="v"/>
            </a:pPr>
            <a:r>
              <a:rPr lang="en-US" sz="3200" b="1" dirty="0"/>
              <a:t> </a:t>
            </a:r>
            <a:r>
              <a:rPr lang="en-US" sz="3200" b="1" dirty="0" smtClean="0"/>
              <a:t>     must </a:t>
            </a:r>
            <a:r>
              <a:rPr lang="en-US" sz="3200" b="1" dirty="0"/>
              <a:t>fall within the range of   </a:t>
            </a:r>
            <a:r>
              <a:rPr lang="en-US" sz="3200" b="1" dirty="0">
                <a:solidFill>
                  <a:srgbClr val="0070C0"/>
                </a:solidFill>
              </a:rPr>
              <a:t>0.0 to 1.0.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42E1-6014-40CB-9168-0F7C0B55B10D}" type="datetime1">
              <a:rPr lang="en-US" smtClean="0"/>
              <a:t>10/15/2022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18</a:t>
            </a:fld>
            <a:endParaRPr lang="en-MY"/>
          </a:p>
        </p:txBody>
      </p:sp>
      <p:sp>
        <p:nvSpPr>
          <p:cNvPr id="10" name="Right Arrow 9"/>
          <p:cNvSpPr/>
          <p:nvPr/>
        </p:nvSpPr>
        <p:spPr>
          <a:xfrm>
            <a:off x="6300192" y="6229375"/>
            <a:ext cx="1615728" cy="492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4533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9B43-BA3E-423C-BEC0-193BBF6367B5}" type="datetime1">
              <a:rPr lang="en-US" smtClean="0"/>
              <a:t>10/15/2022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19</a:t>
            </a:fld>
            <a:endParaRPr lang="en-MY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51520" y="1700808"/>
            <a:ext cx="8729634" cy="2062103"/>
          </a:xfrm>
          <a:prstGeom prst="rect">
            <a:avLst/>
          </a:prstGeom>
          <a:noFill/>
          <a:ln w="76200">
            <a:solidFill>
              <a:srgbClr val="339966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 rtl="0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impotent difference between a</a:t>
            </a:r>
          </a:p>
          <a:p>
            <a:pPr algn="ctr" rtl="0"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ratio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proportion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  is that </a:t>
            </a:r>
          </a:p>
          <a:p>
            <a:pPr algn="l" rtl="0"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numerator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of a proportion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is included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in the population defined by the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denominator</a:t>
            </a:r>
            <a:r>
              <a:rPr lang="en-US" sz="3200" b="1" dirty="0">
                <a:latin typeface="Garamond" pitchFamily="18" charset="0"/>
              </a:rPr>
              <a:t>. </a:t>
            </a:r>
            <a:endParaRPr lang="en-US" sz="32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7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028617"/>
            <a:ext cx="9036496" cy="1446550"/>
          </a:xfrm>
          <a:prstGeom prst="rect">
            <a:avLst/>
          </a:prstGeom>
          <a:ln w="1905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rgbClr val="CC0066"/>
                </a:solidFill>
                <a:latin typeface="Garamond" pitchFamily="18" charset="0"/>
                <a:cs typeface="Arial" charset="0"/>
              </a:rPr>
              <a:t>MEASURES OF   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rgbClr val="CC0066"/>
                </a:solidFill>
                <a:latin typeface="Garamond" pitchFamily="18" charset="0"/>
                <a:cs typeface="Arial" charset="0"/>
              </a:rPr>
              <a:t>     DISEASE FREQUENCY</a:t>
            </a:r>
          </a:p>
        </p:txBody>
      </p:sp>
      <p:pic>
        <p:nvPicPr>
          <p:cNvPr id="3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18589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g0002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8640"/>
            <a:ext cx="2232248" cy="2041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57200" y="4991978"/>
            <a:ext cx="835292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3600" b="1" kern="1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/>
                <a:cs typeface="Arial" charset="0"/>
              </a:rPr>
              <a:t>Prof  DR. Waqar Al – Kubaisy </a:t>
            </a:r>
            <a:endParaRPr lang="en-MY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aramond" pitchFamily="18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0362" y="3789040"/>
            <a:ext cx="3073886" cy="605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4000" dirty="0">
                <a:latin typeface="Garamond" pitchFamily="18" charset="0"/>
              </a:rPr>
              <a:t>Part </a:t>
            </a:r>
            <a:r>
              <a:rPr lang="en-GB" sz="4000" dirty="0" smtClean="0">
                <a:latin typeface="Garamond" pitchFamily="18" charset="0"/>
              </a:rPr>
              <a:t>1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7847-48C3-42C6-85B1-01373FDE5101}" type="datetime1">
              <a:rPr lang="en-US" smtClean="0"/>
              <a:t>10/15/2022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3491880" y="6235632"/>
            <a:ext cx="1335622" cy="3490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GB" sz="2000" b="1" dirty="0">
                <a:latin typeface="Garamond" pitchFamily="18" charset="0"/>
              </a:rPr>
              <a:t>17-10-2022</a:t>
            </a:r>
            <a:r>
              <a:rPr lang="en-GB" dirty="0">
                <a:latin typeface="Garamond" pitchFamily="18" charset="0"/>
              </a:rPr>
              <a:t> </a:t>
            </a:r>
            <a:endParaRPr lang="en-GB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91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4" y="227202"/>
            <a:ext cx="871296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Epi</a:t>
            </a:r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demiological Measures of Health Status</a:t>
            </a:r>
            <a:r>
              <a:rPr lang="en-US" sz="36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7200" y="1811389"/>
            <a:ext cx="80032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C3399"/>
                </a:solidFill>
                <a:latin typeface="Garamond" pitchFamily="18" charset="0"/>
              </a:rPr>
              <a:t>Measurements of disease frequency </a:t>
            </a:r>
            <a:endParaRPr lang="en-MY" sz="3600" b="1" dirty="0">
              <a:solidFill>
                <a:srgbClr val="CC3399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9886" y="2428076"/>
            <a:ext cx="8569128" cy="1795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endParaRPr lang="en-US" sz="8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There are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two types of rates:</a:t>
            </a: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Rates of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morbidity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(frequency of illness)</a:t>
            </a: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Rates of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mortality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(frequency of deaths)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8928" y="4539594"/>
            <a:ext cx="50131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 rtl="0">
              <a:defRPr/>
            </a:pPr>
            <a:r>
              <a:rPr lang="en-US" sz="3200" b="1" dirty="0">
                <a:solidFill>
                  <a:srgbClr val="0070C0"/>
                </a:solidFill>
              </a:rPr>
              <a:t>Sickness </a:t>
            </a:r>
            <a:r>
              <a:rPr lang="en-US" sz="3200" dirty="0"/>
              <a:t>-</a:t>
            </a:r>
            <a:r>
              <a:rPr lang="en-US" sz="3200" b="1" dirty="0"/>
              <a:t>Morbidity  rates</a:t>
            </a:r>
          </a:p>
          <a:p>
            <a:pPr algn="l" rtl="0">
              <a:defRPr/>
            </a:pPr>
            <a:r>
              <a:rPr lang="en-US" sz="3200" b="1" dirty="0">
                <a:solidFill>
                  <a:srgbClr val="0070C0"/>
                </a:solidFill>
              </a:rPr>
              <a:t>Death</a:t>
            </a:r>
            <a:r>
              <a:rPr lang="en-US" sz="32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/>
              <a:t>-</a:t>
            </a:r>
            <a:r>
              <a:rPr lang="en-US" sz="3200" b="1" dirty="0"/>
              <a:t>Mortality rates 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116748" y="4703497"/>
            <a:ext cx="3919747" cy="1077218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b="1" dirty="0"/>
              <a:t>are used as H. status </a:t>
            </a:r>
          </a:p>
          <a:p>
            <a:pPr algn="l"/>
            <a:r>
              <a:rPr lang="en-US" sz="3200" b="1" dirty="0"/>
              <a:t>indicator</a:t>
            </a:r>
          </a:p>
        </p:txBody>
      </p:sp>
      <p:sp>
        <p:nvSpPr>
          <p:cNvPr id="7" name="Right Brace 6"/>
          <p:cNvSpPr/>
          <p:nvPr/>
        </p:nvSpPr>
        <p:spPr>
          <a:xfrm>
            <a:off x="4139952" y="4690049"/>
            <a:ext cx="1412022" cy="810071"/>
          </a:xfrm>
          <a:prstGeom prst="righ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6858000" y="5943600"/>
            <a:ext cx="1295400" cy="485775"/>
          </a:xfrm>
          <a:prstGeom prst="notchedRightArrow">
            <a:avLst>
              <a:gd name="adj1" fmla="val 50000"/>
              <a:gd name="adj2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Morbidity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7EAA-CEC6-48AD-A554-9C1FD622F262}" type="datetime1">
              <a:rPr lang="en-US" smtClean="0"/>
              <a:t>10/15/2022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918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304800" y="228600"/>
            <a:ext cx="86330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3600" b="1" dirty="0">
                <a:solidFill>
                  <a:srgbClr val="CC3399"/>
                </a:solidFill>
                <a:latin typeface="Garamond" pitchFamily="18" charset="0"/>
              </a:rPr>
              <a:t>MEASURES OF DISEASE FREQUENCY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88230" y="684620"/>
            <a:ext cx="89154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36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Morbidity Rate</a:t>
            </a:r>
            <a:endParaRPr lang="en-US" sz="3600" dirty="0">
              <a:solidFill>
                <a:srgbClr val="FF0000"/>
              </a:solidFill>
              <a:latin typeface="Garamond" pitchFamily="18" charset="0"/>
            </a:endParaRPr>
          </a:p>
          <a:p>
            <a:pPr algn="l"/>
            <a:r>
              <a:rPr lang="en-US" sz="3200" b="1" dirty="0">
                <a:latin typeface="Garamond" pitchFamily="18" charset="0"/>
                <a:cs typeface="Times New Roman" pitchFamily="18" charset="0"/>
              </a:rPr>
              <a:t>Morbidity is the extend of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illness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, injuries, or disability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in 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a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defined population</a:t>
            </a:r>
            <a:r>
              <a:rPr lang="en-US" sz="32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during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specific period of time</a:t>
            </a:r>
            <a:endParaRPr lang="en-US" sz="3200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0165" y="2787637"/>
            <a:ext cx="8435538" cy="2062103"/>
          </a:xfrm>
          <a:prstGeom prst="rect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3200" b="1" dirty="0">
                <a:latin typeface="Garamond" pitchFamily="18" charset="0"/>
              </a:rPr>
              <a:t>In epidemiology </a:t>
            </a: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</a:rPr>
              <a:t>three key morbidity</a:t>
            </a:r>
            <a:endParaRPr lang="en-US" sz="3200" b="1" dirty="0">
              <a:solidFill>
                <a:srgbClr val="FF0000"/>
              </a:solidFill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      1 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       2-Prevalence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       3- Attack Rate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4911295"/>
            <a:ext cx="8380040" cy="1684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Garamond" pitchFamily="18" charset="0"/>
              </a:rPr>
              <a:t>The </a:t>
            </a:r>
            <a:r>
              <a:rPr lang="en-US" sz="3200" b="1" dirty="0">
                <a:solidFill>
                  <a:srgbClr val="000000"/>
                </a:solidFill>
                <a:latin typeface="Garamond" pitchFamily="18" charset="0"/>
              </a:rPr>
              <a:t>measures of disease frequency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used most frequently </a:t>
            </a:r>
            <a:r>
              <a:rPr lang="en-US" sz="3200" b="1" dirty="0">
                <a:solidFill>
                  <a:srgbClr val="000000"/>
                </a:solidFill>
                <a:latin typeface="Garamond" pitchFamily="18" charset="0"/>
              </a:rPr>
              <a:t>in epidemiology fall into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two broad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categories</a:t>
            </a:r>
            <a:r>
              <a:rPr lang="en-US" sz="3200" b="1" dirty="0" smtClean="0">
                <a:solidFill>
                  <a:srgbClr val="000000"/>
                </a:solidFill>
                <a:latin typeface="Garamond" pitchFamily="18" charset="0"/>
              </a:rPr>
              <a:t>:                    </a:t>
            </a:r>
            <a:r>
              <a:rPr lang="en-US" sz="3200" b="1" dirty="0" smtClean="0">
                <a:solidFill>
                  <a:srgbClr val="CC0000"/>
                </a:solidFill>
                <a:latin typeface="Garamond" pitchFamily="18" charset="0"/>
              </a:rPr>
              <a:t>prevalence</a:t>
            </a:r>
            <a:r>
              <a:rPr lang="en-US" sz="3200" b="1" dirty="0" smtClean="0">
                <a:solidFill>
                  <a:srgbClr val="000000"/>
                </a:solidFill>
                <a:latin typeface="Garamond" pitchFamily="18" charset="0"/>
              </a:rPr>
              <a:t> </a:t>
            </a:r>
            <a:r>
              <a:rPr lang="en-US" sz="3200" b="1" dirty="0" smtClean="0">
                <a:solidFill>
                  <a:srgbClr val="000000"/>
                </a:solidFill>
                <a:latin typeface="Garamond" pitchFamily="18" charset="0"/>
              </a:rPr>
              <a:t>and</a:t>
            </a:r>
          </a:p>
          <a:p>
            <a:pPr>
              <a:lnSpc>
                <a:spcPct val="80000"/>
              </a:lnSpc>
            </a:pPr>
            <a:r>
              <a:rPr lang="en-US" sz="3200" b="1" dirty="0">
                <a:solidFill>
                  <a:srgbClr val="000000"/>
                </a:solidFill>
                <a:latin typeface="Garamond" pitchFamily="18" charset="0"/>
              </a:rPr>
              <a:t> </a:t>
            </a:r>
            <a:r>
              <a:rPr lang="en-US" sz="3200" b="1" dirty="0" smtClean="0">
                <a:solidFill>
                  <a:srgbClr val="000000"/>
                </a:solidFill>
                <a:latin typeface="Garamond" pitchFamily="18" charset="0"/>
              </a:rPr>
              <a:t>                      </a:t>
            </a:r>
            <a:r>
              <a:rPr lang="en-US" sz="3200" b="1" dirty="0" smtClean="0">
                <a:solidFill>
                  <a:srgbClr val="000000"/>
                </a:solidFill>
                <a:latin typeface="Garamond" pitchFamily="18" charset="0"/>
              </a:rPr>
              <a:t>               </a:t>
            </a:r>
            <a:r>
              <a:rPr lang="en-US" sz="3200" b="1" dirty="0">
                <a:solidFill>
                  <a:srgbClr val="CC0000"/>
                </a:solidFill>
                <a:latin typeface="Garamond" pitchFamily="18" charset="0"/>
              </a:rPr>
              <a:t>incidence</a:t>
            </a:r>
            <a:r>
              <a:rPr lang="en-US" sz="3200" b="1" dirty="0" smtClean="0">
                <a:solidFill>
                  <a:srgbClr val="000000"/>
                </a:solidFill>
                <a:latin typeface="Garamond" pitchFamily="18" charset="0"/>
              </a:rPr>
              <a:t>.</a:t>
            </a:r>
            <a:endParaRPr lang="en-US" sz="3200" b="1" dirty="0">
              <a:solidFill>
                <a:srgbClr val="000000"/>
              </a:solidFill>
              <a:latin typeface="Garamond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8E2-BD79-4777-AF82-07C2E3DE6A05}" type="datetime1">
              <a:rPr lang="en-US" smtClean="0"/>
              <a:t>10/15/2022</a:t>
            </a:fld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401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165227"/>
            <a:ext cx="37444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2800" dirty="0"/>
              <a:t> </a:t>
            </a:r>
            <a:r>
              <a:rPr lang="en-US" sz="3600" b="1" u="sng" dirty="0">
                <a:solidFill>
                  <a:srgbClr val="C00000"/>
                </a:solidFill>
                <a:latin typeface="Garamond" pitchFamily="18" charset="0"/>
              </a:rPr>
              <a:t>Incidence</a:t>
            </a:r>
            <a:r>
              <a:rPr lang="en-US" sz="3600" dirty="0">
                <a:solidFill>
                  <a:srgbClr val="C0000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7884368" y="-138301"/>
            <a:ext cx="1190678" cy="830997"/>
          </a:xfrm>
          <a:prstGeom prst="rect">
            <a:avLst/>
          </a:prstGeom>
          <a:noFill/>
          <a:ln w="2540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1200" b="1" dirty="0"/>
              <a:t>morbidity</a:t>
            </a:r>
            <a:endParaRPr lang="en-US" sz="1200" b="1" dirty="0">
              <a:solidFill>
                <a:srgbClr val="FFFF00"/>
              </a:solidFill>
            </a:endParaRPr>
          </a:p>
          <a:p>
            <a:pPr marL="342900" indent="-342900"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/>
              <a:t>Prevalence</a:t>
            </a:r>
            <a:endParaRPr lang="en-US" sz="1200" b="1" dirty="0"/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/>
              <a:t> </a:t>
            </a:r>
            <a:r>
              <a:rPr lang="en-US" sz="1200" b="1" dirty="0"/>
              <a:t>Attack Rate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7699" y="545842"/>
            <a:ext cx="909630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3200" b="1" dirty="0">
                <a:latin typeface="Garamond" pitchFamily="18" charset="0"/>
                <a:cs typeface="Times New Roman" pitchFamily="18" charset="0"/>
              </a:rPr>
              <a:t>Incidence is the No. of </a:t>
            </a:r>
            <a:r>
              <a:rPr lang="en-US" sz="3200" b="1" u="sng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new cases</a:t>
            </a:r>
            <a:r>
              <a:rPr lang="en-US" sz="3200" b="1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disease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which came into existence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within a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certain period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time </a:t>
            </a:r>
            <a:endParaRPr lang="en-US" sz="3200" b="1" dirty="0" smtClean="0">
              <a:latin typeface="Garamond" pitchFamily="18" charset="0"/>
              <a:cs typeface="Times New Roman" pitchFamily="18" charset="0"/>
            </a:endParaRPr>
          </a:p>
          <a:p>
            <a:pPr algn="l" rtl="0"/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 per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specific unit of population</a:t>
            </a:r>
            <a:r>
              <a:rPr lang="en-US" sz="3200" b="1" dirty="0">
                <a:solidFill>
                  <a:srgbClr val="1FE1CF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6504" y="2060848"/>
            <a:ext cx="8857496" cy="1077218"/>
          </a:xfrm>
          <a:prstGeom prst="rect">
            <a:avLst/>
          </a:prstGeom>
          <a:noFill/>
          <a:ln w="15875">
            <a:solidFill>
              <a:schemeClr val="tx1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3200" b="1" dirty="0">
                <a:latin typeface="Garamond" pitchFamily="18" charset="0"/>
                <a:cs typeface="Times New Roman" pitchFamily="18" charset="0"/>
              </a:rPr>
              <a:t>it is the No. of </a:t>
            </a:r>
            <a:r>
              <a:rPr lang="en-US" sz="3200" b="1" u="sng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new cases</a:t>
            </a:r>
            <a:r>
              <a:rPr lang="en-US" sz="3200" b="1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a disease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occurring 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a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specific population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in a 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specified time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period</a:t>
            </a:r>
          </a:p>
        </p:txBody>
      </p:sp>
      <p:sp>
        <p:nvSpPr>
          <p:cNvPr id="6" name="Rectangle 5"/>
          <p:cNvSpPr/>
          <p:nvPr/>
        </p:nvSpPr>
        <p:spPr>
          <a:xfrm>
            <a:off x="-82142" y="3284984"/>
            <a:ext cx="9355983" cy="153888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222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109728" algn="l" rtl="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Incidence rate </a:t>
            </a:r>
            <a:r>
              <a:rPr lang="en-US" sz="3200" b="1" dirty="0" smtClean="0">
                <a:solidFill>
                  <a:schemeClr val="accent5"/>
                </a:solidFill>
                <a:latin typeface="Garamond" pitchFamily="18" charset="0"/>
              </a:rPr>
              <a:t>=</a:t>
            </a:r>
            <a:r>
              <a:rPr lang="en-US" sz="3000" b="1" dirty="0" smtClean="0">
                <a:latin typeface="Garamond" pitchFamily="18" charset="0"/>
              </a:rPr>
              <a:t>number </a:t>
            </a:r>
            <a:r>
              <a:rPr lang="en-US" sz="3000" b="1" dirty="0">
                <a:latin typeface="Garamond" pitchFamily="18" charset="0"/>
              </a:rPr>
              <a:t>of persons </a:t>
            </a:r>
            <a:r>
              <a:rPr lang="en-US" sz="3000" b="1" dirty="0" smtClean="0">
                <a:latin typeface="Garamond" pitchFamily="18" charset="0"/>
              </a:rPr>
              <a:t>developing a 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3000" b="1" u="sng" dirty="0" smtClean="0">
                <a:latin typeface="Garamond" pitchFamily="18" charset="0"/>
              </a:rPr>
              <a:t>disease </a:t>
            </a:r>
            <a:r>
              <a:rPr lang="en-US" sz="3000" b="1" u="sng" dirty="0">
                <a:latin typeface="Garamond" pitchFamily="18" charset="0"/>
              </a:rPr>
              <a:t>(new cases) in a specific time and locality </a:t>
            </a:r>
            <a:r>
              <a:rPr lang="en-US" sz="3000" b="1" dirty="0">
                <a:latin typeface="Garamond" pitchFamily="18" charset="0"/>
              </a:rPr>
              <a:t>X1000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  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total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number of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population  at risk</a:t>
            </a:r>
            <a:endParaRPr lang="ar-EG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854092"/>
            <a:ext cx="8965367" cy="1684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b="1" dirty="0">
                <a:latin typeface="Garamond" pitchFamily="18" charset="0"/>
              </a:rPr>
              <a:t>Incidence of disease </a:t>
            </a:r>
            <a:r>
              <a:rPr lang="en-GB" sz="3200" b="1" dirty="0">
                <a:solidFill>
                  <a:srgbClr val="002060"/>
                </a:solidFill>
                <a:latin typeface="Garamond" pitchFamily="18" charset="0"/>
              </a:rPr>
              <a:t>is the number of new cases that occur in a defined population in a specific period of time</a:t>
            </a:r>
          </a:p>
          <a:p>
            <a:pPr>
              <a:lnSpc>
                <a:spcPct val="80000"/>
              </a:lnSpc>
            </a:pPr>
            <a:r>
              <a:rPr lang="en-GB" sz="3200" b="1" dirty="0">
                <a:solidFill>
                  <a:srgbClr val="002060"/>
                </a:solidFill>
                <a:latin typeface="Garamond" pitchFamily="18" charset="0"/>
              </a:rPr>
              <a:t>*</a:t>
            </a:r>
            <a:r>
              <a:rPr lang="en-GB" sz="3200" b="1" dirty="0">
                <a:solidFill>
                  <a:srgbClr val="008000"/>
                </a:solidFill>
                <a:latin typeface="Garamond" pitchFamily="18" charset="0"/>
              </a:rPr>
              <a:t>The rate at which new cases of a disease </a:t>
            </a:r>
            <a:r>
              <a:rPr lang="en-GB" sz="3200" b="1" dirty="0" smtClean="0">
                <a:solidFill>
                  <a:srgbClr val="008000"/>
                </a:solidFill>
                <a:latin typeface="Garamond" pitchFamily="18" charset="0"/>
              </a:rPr>
              <a:t>arise</a:t>
            </a:r>
            <a:endParaRPr lang="en-GB" sz="3200" b="1" dirty="0">
              <a:solidFill>
                <a:srgbClr val="008000"/>
              </a:solidFill>
              <a:latin typeface="Garamond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3DAB-8296-428C-BA5A-DACE86C9E2EB}" type="datetime1">
              <a:rPr lang="en-US" smtClean="0"/>
              <a:t>10/15/2022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136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4027" y="115874"/>
            <a:ext cx="90009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Incidence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=</a:t>
            </a:r>
          </a:p>
          <a:p>
            <a:r>
              <a:rPr lang="en-GB" sz="3000" dirty="0" smtClean="0">
                <a:latin typeface="Garamond" pitchFamily="18" charset="0"/>
              </a:rPr>
              <a:t>NO. </a:t>
            </a:r>
            <a:r>
              <a:rPr lang="en-GB" sz="3000" dirty="0">
                <a:latin typeface="Garamond" pitchFamily="18" charset="0"/>
              </a:rPr>
              <a:t>of new cases of a disease occurring </a:t>
            </a:r>
            <a:r>
              <a:rPr lang="en-GB" sz="3000" dirty="0" smtClean="0">
                <a:latin typeface="Garamond" pitchFamily="18" charset="0"/>
              </a:rPr>
              <a:t>in </a:t>
            </a:r>
            <a:r>
              <a:rPr lang="en-GB" sz="3000" dirty="0" smtClean="0">
                <a:latin typeface="Garamond" pitchFamily="18" charset="0"/>
              </a:rPr>
              <a:t>the </a:t>
            </a:r>
            <a:r>
              <a:rPr lang="en-GB" sz="3000" b="1" u="sng" dirty="0" smtClean="0">
                <a:latin typeface="Garamond" pitchFamily="18" charset="0"/>
              </a:rPr>
              <a:t>population </a:t>
            </a:r>
            <a:r>
              <a:rPr lang="en-GB" sz="3000" b="1" u="sng" dirty="0">
                <a:latin typeface="Garamond" pitchFamily="18" charset="0"/>
              </a:rPr>
              <a:t>during a specified period of time   </a:t>
            </a:r>
            <a:r>
              <a:rPr lang="en-GB" sz="3000" b="1" dirty="0">
                <a:latin typeface="Garamond" pitchFamily="18" charset="0"/>
              </a:rPr>
              <a:t> </a:t>
            </a:r>
            <a:r>
              <a:rPr lang="en-GB" sz="3000" dirty="0" smtClean="0">
                <a:latin typeface="Garamond" pitchFamily="18" charset="0"/>
              </a:rPr>
              <a:t>×</a:t>
            </a:r>
            <a:r>
              <a:rPr lang="en-GB" sz="3000" dirty="0" smtClean="0">
                <a:latin typeface="Garamond" pitchFamily="18" charset="0"/>
              </a:rPr>
              <a:t>1000</a:t>
            </a:r>
          </a:p>
          <a:p>
            <a:r>
              <a:rPr lang="en-GB" sz="3200" dirty="0" smtClean="0">
                <a:latin typeface="Garamond" pitchFamily="18" charset="0"/>
              </a:rPr>
              <a:t>Number </a:t>
            </a:r>
            <a:r>
              <a:rPr lang="en-GB" sz="3200" dirty="0">
                <a:latin typeface="Garamond" pitchFamily="18" charset="0"/>
              </a:rPr>
              <a:t>of persons exposed to the risk of developing the </a:t>
            </a:r>
            <a:r>
              <a:rPr lang="en-GB" sz="3200" dirty="0" smtClean="0">
                <a:latin typeface="Garamond" pitchFamily="18" charset="0"/>
              </a:rPr>
              <a:t>disease </a:t>
            </a:r>
            <a:r>
              <a:rPr lang="en-GB" sz="3200" dirty="0">
                <a:latin typeface="Garamond" pitchFamily="18" charset="0"/>
              </a:rPr>
              <a:t>during that period of </a:t>
            </a:r>
            <a:r>
              <a:rPr lang="en-GB" sz="3200" dirty="0" smtClean="0">
                <a:latin typeface="Garamond" pitchFamily="18" charset="0"/>
              </a:rPr>
              <a:t>time</a:t>
            </a:r>
            <a:endParaRPr lang="en-GB" sz="32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GB" sz="3000" b="1" dirty="0" smtClean="0">
                <a:solidFill>
                  <a:srgbClr val="002060"/>
                </a:solidFill>
                <a:latin typeface="Garamond" pitchFamily="18" charset="0"/>
              </a:rPr>
              <a:t>The </a:t>
            </a:r>
            <a:r>
              <a:rPr lang="en-GB" sz="3000" b="1" dirty="0">
                <a:solidFill>
                  <a:srgbClr val="002060"/>
                </a:solidFill>
                <a:latin typeface="Garamond" pitchFamily="18" charset="0"/>
              </a:rPr>
              <a:t>incidence of a particular disease could therefore be </a:t>
            </a:r>
            <a:r>
              <a:rPr lang="en-GB" sz="3000" b="1" dirty="0" smtClean="0">
                <a:solidFill>
                  <a:srgbClr val="002060"/>
                </a:solidFill>
                <a:latin typeface="Garamond" pitchFamily="18" charset="0"/>
              </a:rPr>
              <a:t>expressed </a:t>
            </a:r>
            <a:r>
              <a:rPr lang="en-GB" sz="3000" b="1" dirty="0">
                <a:solidFill>
                  <a:srgbClr val="002060"/>
                </a:solidFill>
                <a:latin typeface="Garamond" pitchFamily="18" charset="0"/>
              </a:rPr>
              <a:t>as, say, 5 per 1000 person per year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82460" y="3584257"/>
            <a:ext cx="922646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0" hangingPunct="0">
              <a:buFont typeface="Wingdings" pitchFamily="2" charset="2"/>
              <a:buChar char="v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30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The incidence of a disease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quantifies </a:t>
            </a: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30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rate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Garamond" pitchFamily="18" charset="0"/>
                <a:cs typeface="Times New Roman" pitchFamily="18" charset="0"/>
              </a:rPr>
              <a:t>of</a:t>
            </a:r>
          </a:p>
          <a:p>
            <a:pPr marL="457200" indent="-457200" eaLnBrk="0" hangingPunct="0">
              <a:buFont typeface="Wingdings" pitchFamily="2" charset="2"/>
              <a:buChar char="v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30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0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new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events or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cases </a:t>
            </a:r>
            <a:r>
              <a:rPr lang="en-US" sz="30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of a disease </a:t>
            </a: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that develop in </a:t>
            </a:r>
            <a:r>
              <a:rPr lang="en-US" sz="30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 population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at risk </a:t>
            </a: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during the </a:t>
            </a:r>
            <a:r>
              <a:rPr lang="en-US" sz="30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specified time </a:t>
            </a:r>
            <a:r>
              <a:rPr lang="en-US" sz="30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interval. </a:t>
            </a:r>
          </a:p>
          <a:p>
            <a:pPr marL="457200" indent="-457200" eaLnBrk="0" hangingPunct="0">
              <a:buFont typeface="Wingdings" pitchFamily="2" charset="2"/>
              <a:buChar char="v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3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It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permits</a:t>
            </a:r>
            <a:r>
              <a:rPr lang="en-US" sz="3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to calculate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probability (risk) </a:t>
            </a:r>
            <a:r>
              <a:rPr lang="en-US" sz="3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of each individuals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to become ill </a:t>
            </a:r>
            <a:r>
              <a:rPr lang="en-US" sz="3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in a set period of time</a:t>
            </a:r>
            <a:r>
              <a:rPr lang="en-US" sz="3200" b="1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. </a:t>
            </a:r>
            <a:endParaRPr lang="en-US" sz="3200" b="1" dirty="0">
              <a:latin typeface="Times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83968" y="90295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Cont.  ……</a:t>
            </a:r>
            <a:r>
              <a:rPr lang="en-US" b="1" dirty="0" smtClean="0"/>
              <a:t>Incidence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9244-D6F6-4F5D-9D3E-B1D0CE94A3B1}" type="datetime1">
              <a:rPr lang="en-US" smtClean="0"/>
              <a:t>10/15/2022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589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19163" y="31750"/>
            <a:ext cx="1644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rtl="0">
              <a:buClr>
                <a:srgbClr val="FF3300"/>
              </a:buClr>
            </a:pPr>
            <a:r>
              <a:rPr lang="en-US" sz="2800" b="1" dirty="0"/>
              <a:t>Example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555625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</a:pPr>
            <a:r>
              <a:rPr lang="en-US" sz="2400" b="1" dirty="0">
                <a:latin typeface="Garamond" pitchFamily="18" charset="0"/>
              </a:rPr>
              <a:t>A study done on 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1500 </a:t>
            </a:r>
            <a:r>
              <a:rPr lang="en-US" sz="2400" b="1" dirty="0">
                <a:latin typeface="Garamond" pitchFamily="18" charset="0"/>
              </a:rPr>
              <a:t>school children  during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2020 </a:t>
            </a:r>
            <a:r>
              <a:rPr lang="en-US" sz="2400" b="1" dirty="0">
                <a:latin typeface="Garamond" pitchFamily="18" charset="0"/>
              </a:rPr>
              <a:t>found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20 </a:t>
            </a:r>
            <a:r>
              <a:rPr lang="en-US" sz="2400" b="1" dirty="0">
                <a:latin typeface="Garamond" pitchFamily="18" charset="0"/>
              </a:rPr>
              <a:t>with TB.  By follow up the school children during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2021 </a:t>
            </a:r>
            <a:r>
              <a:rPr lang="en-US" sz="2400" b="1" dirty="0" smtClean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the number of students with TB was 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28</a:t>
            </a:r>
            <a:endParaRPr lang="en-US" sz="2400" b="1" dirty="0" smtClean="0">
              <a:latin typeface="Garamond" pitchFamily="18" charset="0"/>
            </a:endParaRPr>
          </a:p>
          <a:p>
            <a:pPr>
              <a:buClr>
                <a:srgbClr val="FF3300"/>
              </a:buClr>
            </a:pP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New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cases   </a:t>
            </a:r>
            <a:r>
              <a:rPr lang="en-US" sz="2400" b="1" dirty="0">
                <a:latin typeface="Garamond" pitchFamily="18" charset="0"/>
              </a:rPr>
              <a:t>were 8    =  28-20= 8</a:t>
            </a:r>
          </a:p>
          <a:p>
            <a:pPr>
              <a:buClr>
                <a:srgbClr val="FF3300"/>
              </a:buClr>
            </a:pPr>
            <a:r>
              <a:rPr lang="en-US" sz="2400" b="1" dirty="0">
                <a:latin typeface="Garamond" pitchFamily="18" charset="0"/>
              </a:rPr>
              <a:t>Incidence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new cases </a:t>
            </a:r>
            <a:r>
              <a:rPr lang="en-US" sz="2400" b="1" dirty="0">
                <a:latin typeface="Garamond" pitchFamily="18" charset="0"/>
              </a:rPr>
              <a:t>only </a:t>
            </a:r>
            <a:r>
              <a:rPr lang="en-US" sz="2400" b="1" dirty="0" smtClean="0">
                <a:latin typeface="Garamond" pitchFamily="18" charset="0"/>
              </a:rPr>
              <a:t>2021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= 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8/1500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X 1000</a:t>
            </a:r>
            <a:endParaRPr lang="en-US" sz="2400" b="1" dirty="0">
              <a:solidFill>
                <a:srgbClr val="0070C0"/>
              </a:solidFill>
              <a:latin typeface="Garamond" pitchFamily="18" charset="0"/>
            </a:endParaRPr>
          </a:p>
          <a:p>
            <a:pPr>
              <a:buClr>
                <a:srgbClr val="FF3300"/>
              </a:buClr>
            </a:pPr>
            <a:r>
              <a:rPr lang="en-US" sz="2400" b="1" dirty="0">
                <a:latin typeface="Garamond" pitchFamily="18" charset="0"/>
              </a:rPr>
              <a:t>Incidence =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5.33/1000 population/year </a:t>
            </a:r>
            <a:endParaRPr lang="en-US" sz="24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" y="2801721"/>
            <a:ext cx="8229600" cy="167430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>
                <a:lumMod val="95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Incidence rate =       </a:t>
            </a:r>
          </a:p>
          <a:p>
            <a:pPr algn="l">
              <a:lnSpc>
                <a:spcPct val="65000"/>
              </a:lnSpc>
              <a:defRPr/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№ 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new cases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a disease within a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population</a:t>
            </a:r>
            <a:r>
              <a:rPr lang="en-US" sz="2800" b="1" u="sng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latin typeface="Garamond" pitchFamily="18" charset="0"/>
                <a:cs typeface="Times New Roman" pitchFamily="18" charset="0"/>
              </a:rPr>
              <a:t>in a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given time </a:t>
            </a:r>
            <a:r>
              <a:rPr lang="en-US" sz="2800" b="1" u="sng" dirty="0" smtClean="0">
                <a:latin typeface="Garamond" pitchFamily="18" charset="0"/>
                <a:cs typeface="Times New Roman" pitchFamily="18" charset="0"/>
              </a:rPr>
              <a:t>period                                        </a:t>
            </a:r>
            <a:r>
              <a:rPr lang="en-US" sz="2800" b="1" dirty="0" smtClean="0">
                <a:solidFill>
                  <a:schemeClr val="hlink"/>
                </a:solidFill>
              </a:rPr>
              <a:t>X </a:t>
            </a:r>
            <a:r>
              <a:rPr lang="en-US" sz="2800" b="1" dirty="0">
                <a:solidFill>
                  <a:schemeClr val="hlink"/>
                </a:solidFill>
              </a:rPr>
              <a:t>1000</a:t>
            </a:r>
            <a:endParaRPr lang="en-US" sz="2800" b="1" dirty="0"/>
          </a:p>
          <a:p>
            <a:pPr>
              <a:lnSpc>
                <a:spcPct val="65000"/>
              </a:lnSpc>
              <a:defRPr/>
            </a:pPr>
            <a:r>
              <a:rPr lang="en-US" sz="2800" b="1" dirty="0"/>
              <a:t>    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№ of </a:t>
            </a:r>
            <a:r>
              <a:rPr lang="en-US" sz="2800" b="1" dirty="0">
                <a:latin typeface="Garamond" pitchFamily="18" charset="0"/>
              </a:rPr>
              <a:t>persons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exposed to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risk </a:t>
            </a:r>
            <a:r>
              <a:rPr lang="en-US" sz="2800" b="1" dirty="0">
                <a:latin typeface="Garamond" pitchFamily="18" charset="0"/>
              </a:rPr>
              <a:t>of developing</a:t>
            </a:r>
          </a:p>
          <a:p>
            <a:pPr algn="l">
              <a:lnSpc>
                <a:spcPct val="65000"/>
              </a:lnSpc>
              <a:defRPr/>
            </a:pPr>
            <a:r>
              <a:rPr lang="en-US" sz="2800" b="1" dirty="0">
                <a:latin typeface="Garamond" pitchFamily="18" charset="0"/>
              </a:rPr>
              <a:t>          the disease in the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same time period</a:t>
            </a:r>
          </a:p>
        </p:txBody>
      </p:sp>
      <p:sp>
        <p:nvSpPr>
          <p:cNvPr id="6" name="Rectangle 5"/>
          <p:cNvSpPr/>
          <p:nvPr/>
        </p:nvSpPr>
        <p:spPr>
          <a:xfrm>
            <a:off x="1" y="4725144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algn="l" rtl="0" fontAlgn="auto">
              <a:spcAft>
                <a:spcPts val="0"/>
              </a:spcAft>
              <a:buClr>
                <a:schemeClr val="accent2"/>
              </a:buClr>
              <a:buSzPct val="100000"/>
              <a:defRPr/>
            </a:pPr>
            <a:r>
              <a:rPr lang="en-US" sz="2800" b="1" dirty="0"/>
              <a:t>Incidence rate:</a:t>
            </a:r>
          </a:p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b="1" dirty="0">
                <a:latin typeface="Garamond" pitchFamily="18" charset="0"/>
              </a:rPr>
              <a:t>The rate of developing the disease</a:t>
            </a:r>
          </a:p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It is of value for searching for the causes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of the disease</a:t>
            </a:r>
            <a:r>
              <a:rPr lang="en-US" sz="28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94CC-CE84-428C-AE30-3CC83379A052}" type="datetime1">
              <a:rPr lang="en-US" smtClean="0"/>
              <a:t>10/15/2022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24</a:t>
            </a:fld>
            <a:endParaRPr lang="en-MY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716016" y="31750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Cont.  ……</a:t>
            </a:r>
            <a:r>
              <a:rPr lang="en-US" b="1" dirty="0" smtClean="0"/>
              <a:t>Incidence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19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71450" y="366733"/>
            <a:ext cx="8991600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chemeClr val="hlink"/>
                </a:solidFill>
                <a:latin typeface="Garamond" pitchFamily="18" charset="0"/>
                <a:cs typeface="Times New Roman" pitchFamily="18" charset="0"/>
              </a:rPr>
              <a:t>1-An incidence rate can be used to</a:t>
            </a:r>
          </a:p>
          <a:p>
            <a:pPr marL="742950" lvl="1" indent="-285750" algn="l" rtl="0"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hlink"/>
                </a:solidFill>
                <a:latin typeface="Garamond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Estimate the probability of or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risk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of developing </a:t>
            </a:r>
            <a:r>
              <a:rPr lang="en-US" sz="2800" b="1" dirty="0">
                <a:solidFill>
                  <a:schemeClr val="hlink"/>
                </a:solidFill>
                <a:latin typeface="Garamond" pitchFamily="18" charset="0"/>
                <a:cs typeface="Times New Roman" pitchFamily="18" charset="0"/>
              </a:rPr>
              <a:t>a disease during a specific time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period</a:t>
            </a:r>
            <a:endParaRPr lang="en-US" sz="2800" dirty="0">
              <a:latin typeface="Garamond" pitchFamily="18" charset="0"/>
              <a:cs typeface="Times New Roman" pitchFamily="18" charset="0"/>
            </a:endParaRPr>
          </a:p>
          <a:p>
            <a:pPr algn="l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Incidence</a:t>
            </a:r>
            <a:r>
              <a:rPr lang="en-US" sz="2800" b="1" dirty="0">
                <a:latin typeface="Garamond" pitchFamily="18" charset="0"/>
              </a:rPr>
              <a:t> = </a:t>
            </a:r>
            <a:r>
              <a:rPr lang="en-US" sz="2800" b="1" dirty="0" smtClean="0">
                <a:latin typeface="Garamond" pitchFamily="18" charset="0"/>
              </a:rPr>
              <a:t>5.33/1000 </a:t>
            </a:r>
            <a:r>
              <a:rPr lang="en-US" sz="2800" b="1" dirty="0">
                <a:latin typeface="Garamond" pitchFamily="18" charset="0"/>
              </a:rPr>
              <a:t>population/year  </a:t>
            </a:r>
          </a:p>
          <a:p>
            <a:pPr algn="l"/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l"/>
            <a:r>
              <a:rPr lang="en-US" sz="3200" b="1" dirty="0">
                <a:latin typeface="Garamond" pitchFamily="18" charset="0"/>
                <a:cs typeface="Times New Roman" pitchFamily="18" charset="0"/>
              </a:rPr>
              <a:t>2-As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incidence goes up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risk possibility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or probability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goes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up</a:t>
            </a:r>
          </a:p>
          <a:p>
            <a:pPr algn="l"/>
            <a:endParaRPr lang="en-US" sz="32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 smtClean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 smtClean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34842" y="3812096"/>
            <a:ext cx="8829695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/>
              <a:t>           Time-            </a:t>
            </a:r>
            <a:r>
              <a:rPr lang="en-US" sz="2800" dirty="0" smtClean="0"/>
              <a:t> </a:t>
            </a:r>
            <a:r>
              <a:rPr lang="en-US" sz="2800" b="1" dirty="0"/>
              <a:t>Place  -      Person </a:t>
            </a:r>
          </a:p>
          <a:p>
            <a:pPr algn="l"/>
            <a:r>
              <a:rPr lang="en-US" sz="3200" b="1" dirty="0"/>
              <a:t>Higher Incidence existence of or potential for an epidemic become known and predictable</a:t>
            </a:r>
          </a:p>
        </p:txBody>
      </p:sp>
      <p:sp>
        <p:nvSpPr>
          <p:cNvPr id="5" name="Down Arrow 4"/>
          <p:cNvSpPr/>
          <p:nvPr/>
        </p:nvSpPr>
        <p:spPr>
          <a:xfrm>
            <a:off x="1185539" y="3120115"/>
            <a:ext cx="484632" cy="849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Down Arrow 5"/>
          <p:cNvSpPr/>
          <p:nvPr/>
        </p:nvSpPr>
        <p:spPr>
          <a:xfrm>
            <a:off x="3625814" y="3040262"/>
            <a:ext cx="484632" cy="849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Down Arrow 6"/>
          <p:cNvSpPr/>
          <p:nvPr/>
        </p:nvSpPr>
        <p:spPr>
          <a:xfrm>
            <a:off x="5174294" y="3001441"/>
            <a:ext cx="484632" cy="849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501D8-86B7-464E-ADD3-2EBCFA3A5C8E}" type="datetime1">
              <a:rPr lang="en-US" smtClean="0"/>
              <a:t>10/15/2022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25</a:t>
            </a:fld>
            <a:endParaRPr lang="en-MY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876800" y="43523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Cont.  ……</a:t>
            </a:r>
            <a:r>
              <a:rPr lang="en-US" b="1" dirty="0" smtClean="0"/>
              <a:t>Incidence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532" y="5543161"/>
            <a:ext cx="71288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Incidence rate=absolute risk</a:t>
            </a:r>
          </a:p>
          <a:p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Probability </a:t>
            </a:r>
            <a:r>
              <a:rPr lang="en-GB" sz="3200" b="1" dirty="0">
                <a:latin typeface="Garamond" pitchFamily="18" charset="0"/>
              </a:rPr>
              <a:t>of </a:t>
            </a:r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developing </a:t>
            </a:r>
            <a:r>
              <a:rPr lang="en-GB" sz="3200" b="1" dirty="0">
                <a:latin typeface="Garamond" pitchFamily="18" charset="0"/>
              </a:rPr>
              <a:t>a disease</a:t>
            </a:r>
            <a:endParaRPr lang="en-GB" sz="32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33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-1" y="930786"/>
            <a:ext cx="673224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3000" b="1" u="sng" dirty="0">
                <a:solidFill>
                  <a:srgbClr val="FF0000"/>
                </a:solidFill>
                <a:latin typeface="Garamond" pitchFamily="18" charset="0"/>
              </a:rPr>
              <a:t>Numerator &amp; Denominator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 incidence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07504" y="1653394"/>
            <a:ext cx="884519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32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Numerator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Garamond" pitchFamily="18" charset="0"/>
            </a:endParaRPr>
          </a:p>
          <a:p>
            <a:pPr algn="l"/>
            <a:r>
              <a:rPr lang="en-US" sz="3000" b="1" dirty="0">
                <a:latin typeface="Garamond" pitchFamily="18" charset="0"/>
              </a:rPr>
              <a:t>Is the No. of </a:t>
            </a:r>
            <a:r>
              <a:rPr lang="en-US" sz="3000" b="1" u="sng" dirty="0">
                <a:solidFill>
                  <a:srgbClr val="FF0000"/>
                </a:solidFill>
                <a:latin typeface="Garamond" pitchFamily="18" charset="0"/>
              </a:rPr>
              <a:t>new cases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3000" b="1" dirty="0">
                <a:latin typeface="Garamond" pitchFamily="18" charset="0"/>
              </a:rPr>
              <a:t>within a time period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. 8 cases </a:t>
            </a:r>
            <a:endParaRPr lang="en-US" sz="3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86700" y="2839365"/>
            <a:ext cx="8686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32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Denominator </a:t>
            </a:r>
          </a:p>
          <a:p>
            <a:pPr algn="l"/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the number of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population at risk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or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under study in the group or population.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1500 </a:t>
            </a:r>
            <a:endParaRPr lang="en-US" sz="32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1580" y="4656442"/>
            <a:ext cx="865192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</a:pP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New cases   </a:t>
            </a:r>
            <a:r>
              <a:rPr lang="en-US" sz="3200" b="1" dirty="0">
                <a:latin typeface="Garamond" pitchFamily="18" charset="0"/>
              </a:rPr>
              <a:t>were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8 </a:t>
            </a:r>
            <a:r>
              <a:rPr lang="en-US" sz="3200" b="1" dirty="0">
                <a:latin typeface="Garamond" pitchFamily="18" charset="0"/>
              </a:rPr>
              <a:t>   =  </a:t>
            </a:r>
            <a:r>
              <a:rPr lang="en-US" sz="3200" b="1" dirty="0">
                <a:solidFill>
                  <a:schemeClr val="tx2"/>
                </a:solidFill>
                <a:latin typeface="Garamond" pitchFamily="18" charset="0"/>
              </a:rPr>
              <a:t>28-20= 8</a:t>
            </a:r>
          </a:p>
          <a:p>
            <a:pPr algn="l" rtl="0">
              <a:buClr>
                <a:srgbClr val="FF3300"/>
              </a:buClr>
            </a:pPr>
            <a:r>
              <a:rPr lang="en-US" sz="3200" b="1" dirty="0">
                <a:latin typeface="Garamond" pitchFamily="18" charset="0"/>
              </a:rPr>
              <a:t>Incidence  new cases only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2021 </a:t>
            </a:r>
            <a:r>
              <a:rPr lang="en-US" sz="3200" b="1" dirty="0" smtClean="0"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= 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8/1500</a:t>
            </a:r>
            <a:r>
              <a:rPr lang="en-US" sz="3200" b="1" dirty="0" smtClean="0">
                <a:latin typeface="Garamond" pitchFamily="18" charset="0"/>
              </a:rPr>
              <a:t>x </a:t>
            </a:r>
            <a:r>
              <a:rPr lang="en-US" sz="3200" b="1" dirty="0" smtClean="0">
                <a:latin typeface="Garamond" pitchFamily="18" charset="0"/>
              </a:rPr>
              <a:t>1000</a:t>
            </a:r>
            <a:endParaRPr lang="en-US" sz="3200" b="1" dirty="0">
              <a:latin typeface="Garamond" pitchFamily="18" charset="0"/>
            </a:endParaRPr>
          </a:p>
          <a:p>
            <a:pPr algn="l" rtl="0">
              <a:buClr>
                <a:srgbClr val="FF3300"/>
              </a:buClr>
            </a:pPr>
            <a:r>
              <a:rPr lang="en-US" sz="3200" b="1" dirty="0">
                <a:latin typeface="Garamond" pitchFamily="18" charset="0"/>
              </a:rPr>
              <a:t>Incidence </a:t>
            </a:r>
            <a:r>
              <a:rPr lang="en-US" sz="3200" b="1" dirty="0" smtClean="0">
                <a:latin typeface="Garamond" pitchFamily="18" charset="0"/>
              </a:rPr>
              <a:t>=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5.33/1000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population/year  </a:t>
            </a:r>
          </a:p>
        </p:txBody>
      </p:sp>
      <p:sp>
        <p:nvSpPr>
          <p:cNvPr id="6" name="Rectangle 5"/>
          <p:cNvSpPr/>
          <p:nvPr/>
        </p:nvSpPr>
        <p:spPr>
          <a:xfrm>
            <a:off x="5860776" y="0"/>
            <a:ext cx="3518448" cy="1107996"/>
          </a:xfrm>
          <a:prstGeom prst="rect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b="1" dirty="0"/>
              <a:t>A </a:t>
            </a:r>
            <a:r>
              <a:rPr lang="en-US" sz="1600" b="1" dirty="0"/>
              <a:t>study done on  </a:t>
            </a:r>
            <a:r>
              <a:rPr lang="en-US" sz="1600" b="1" dirty="0" smtClean="0">
                <a:solidFill>
                  <a:srgbClr val="FF0000"/>
                </a:solidFill>
              </a:rPr>
              <a:t>1500</a:t>
            </a:r>
            <a:r>
              <a:rPr lang="en-US" sz="1600" b="1" dirty="0" smtClean="0"/>
              <a:t> </a:t>
            </a:r>
            <a:r>
              <a:rPr lang="en-US" sz="1600" b="1" dirty="0"/>
              <a:t>school children  during </a:t>
            </a:r>
            <a:r>
              <a:rPr lang="en-US" sz="1600" b="1" dirty="0" smtClean="0">
                <a:solidFill>
                  <a:srgbClr val="0070C0"/>
                </a:solidFill>
              </a:rPr>
              <a:t>2020</a:t>
            </a:r>
            <a:r>
              <a:rPr lang="en-US" sz="1600" b="1" dirty="0" smtClean="0"/>
              <a:t> </a:t>
            </a:r>
            <a:r>
              <a:rPr lang="en-US" sz="1600" b="1" dirty="0"/>
              <a:t>found  </a:t>
            </a:r>
            <a:r>
              <a:rPr lang="en-US" sz="1600" b="1" dirty="0">
                <a:solidFill>
                  <a:srgbClr val="FF0000"/>
                </a:solidFill>
              </a:rPr>
              <a:t>20</a:t>
            </a:r>
            <a:r>
              <a:rPr lang="en-US" sz="1600" b="1" dirty="0"/>
              <a:t> with TB.  </a:t>
            </a:r>
            <a:endParaRPr lang="en-US" sz="1600" b="1" dirty="0" smtClean="0"/>
          </a:p>
          <a:p>
            <a:pPr algn="l" rtl="0">
              <a:buClr>
                <a:srgbClr val="FF3300"/>
              </a:buClr>
              <a:defRPr/>
            </a:pPr>
            <a:r>
              <a:rPr lang="en-US" sz="1600" b="1" dirty="0" smtClean="0"/>
              <a:t>By </a:t>
            </a:r>
            <a:r>
              <a:rPr lang="en-US" sz="1600" b="1" dirty="0"/>
              <a:t>follow up during </a:t>
            </a:r>
            <a:r>
              <a:rPr lang="en-US" sz="1600" b="1" dirty="0" smtClean="0">
                <a:solidFill>
                  <a:srgbClr val="0070C0"/>
                </a:solidFill>
              </a:rPr>
              <a:t>2021</a:t>
            </a:r>
            <a:r>
              <a:rPr lang="en-US" sz="1600" b="1" dirty="0" smtClean="0"/>
              <a:t>  </a:t>
            </a:r>
            <a:r>
              <a:rPr lang="en-US" sz="1600" b="1" dirty="0"/>
              <a:t>the number </a:t>
            </a:r>
            <a:endParaRPr lang="en-US" sz="1600" b="1" dirty="0" smtClean="0"/>
          </a:p>
          <a:p>
            <a:pPr algn="l" rtl="0">
              <a:buClr>
                <a:srgbClr val="FF3300"/>
              </a:buClr>
              <a:defRPr/>
            </a:pPr>
            <a:r>
              <a:rPr lang="en-US" sz="1600" b="1" dirty="0" smtClean="0"/>
              <a:t>of </a:t>
            </a:r>
            <a:r>
              <a:rPr lang="en-US" sz="1600" b="1" dirty="0"/>
              <a:t>students with </a:t>
            </a:r>
            <a:r>
              <a:rPr lang="en-US" sz="1600" b="1" dirty="0">
                <a:solidFill>
                  <a:srgbClr val="FF0000"/>
                </a:solidFill>
              </a:rPr>
              <a:t>TB 28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AE56-194D-458C-B252-B7B1A0EC4250}" type="datetime1">
              <a:rPr lang="en-US" smtClean="0"/>
              <a:t>10/15/2022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26</a:t>
            </a:fld>
            <a:endParaRPr lang="en-MY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408815" y="44624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Cont.  ……</a:t>
            </a:r>
            <a:r>
              <a:rPr lang="en-US" b="1" dirty="0" smtClean="0"/>
              <a:t>Incidence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91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1293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3600" b="1" dirty="0">
                <a:solidFill>
                  <a:srgbClr val="FF0000"/>
                </a:solidFill>
              </a:rPr>
              <a:t>Population at risk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>
                <a:solidFill>
                  <a:srgbClr val="FF0000"/>
                </a:solidFill>
              </a:rPr>
              <a:t>be used as a denominator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556792"/>
            <a:ext cx="922605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0" hangingPunct="0">
              <a:buFont typeface="Wingdings" pitchFamily="2" charset="2"/>
              <a:buChar char="ü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incidence </a:t>
            </a:r>
            <a:r>
              <a:rPr lang="en-US" sz="3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of a disease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quantifies the </a:t>
            </a:r>
            <a:r>
              <a:rPr lang="en-US" sz="32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rate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of </a:t>
            </a:r>
            <a:r>
              <a:rPr lang="en-US" sz="32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new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events or cases of a disease </a:t>
            </a:r>
            <a:r>
              <a:rPr lang="en-US" sz="3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that develop in a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population at risk </a:t>
            </a:r>
            <a:r>
              <a:rPr lang="en-US" sz="3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during the </a:t>
            </a:r>
            <a:r>
              <a:rPr lang="en-US" sz="3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specified time interval</a:t>
            </a:r>
            <a:r>
              <a:rPr lang="en-US" sz="3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. </a:t>
            </a:r>
            <a:endParaRPr lang="en-US" sz="3200" b="1" dirty="0" smtClean="0">
              <a:solidFill>
                <a:srgbClr val="00000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Wingdings" pitchFamily="2" charset="2"/>
              <a:buChar char="ü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US" sz="3200" b="1" dirty="0">
              <a:solidFill>
                <a:srgbClr val="00000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Wingdings" pitchFamily="2" charset="2"/>
              <a:buChar char="ü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It permits to calculate the probability (risk) of each individuals to become ill in a set period of time. </a:t>
            </a:r>
            <a:endParaRPr lang="en-US" sz="32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780D5-B1BF-4E1A-B56D-567C1308B25C}" type="datetime1">
              <a:rPr lang="en-US" smtClean="0"/>
              <a:t>10/15/2022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27</a:t>
            </a:fld>
            <a:endParaRPr lang="en-MY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876800" y="43523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Cont.  ……</a:t>
            </a:r>
            <a:r>
              <a:rPr lang="en-US" b="1" dirty="0" smtClean="0"/>
              <a:t>Incidence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553200" y="5805264"/>
            <a:ext cx="1331168" cy="2809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0298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9B43-BA3E-423C-BEC0-193BBF6367B5}" type="datetime1">
              <a:rPr lang="en-US" smtClean="0"/>
              <a:t>10/15/2022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-73024" y="482986"/>
            <a:ext cx="921702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3200" b="1" dirty="0">
                <a:latin typeface="Garamond" pitchFamily="18" charset="0"/>
              </a:rPr>
              <a:t>The</a:t>
            </a:r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midyear population </a:t>
            </a:r>
            <a:r>
              <a:rPr lang="en-US" sz="3200" b="1" dirty="0">
                <a:latin typeface="Garamond" pitchFamily="18" charset="0"/>
              </a:rPr>
              <a:t>could be used as a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denominator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b="1" dirty="0" smtClean="0"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in diseases </a:t>
            </a:r>
            <a:r>
              <a:rPr lang="en-US" sz="3200" b="1" dirty="0">
                <a:solidFill>
                  <a:srgbClr val="7030A0"/>
                </a:solidFill>
                <a:latin typeface="Garamond" pitchFamily="18" charset="0"/>
              </a:rPr>
              <a:t>affecting the whole community</a:t>
            </a:r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. </a:t>
            </a:r>
            <a:r>
              <a:rPr lang="en-US" sz="3200" b="1" dirty="0">
                <a:latin typeface="Garamond" pitchFamily="18" charset="0"/>
              </a:rPr>
              <a:t>(cholera, TB</a:t>
            </a:r>
            <a:r>
              <a:rPr lang="en-US" sz="3200" b="1" dirty="0" smtClean="0">
                <a:latin typeface="Garamond" pitchFamily="18" charset="0"/>
              </a:rPr>
              <a:t>)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endParaRPr lang="en-US" sz="3200" b="1" dirty="0" smtClean="0">
              <a:solidFill>
                <a:schemeClr val="accent5"/>
              </a:solidFill>
              <a:latin typeface="Garamond" pitchFamily="18" charset="0"/>
            </a:endParaRPr>
          </a:p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3200" b="1" dirty="0" smtClean="0">
                <a:latin typeface="Garamond" pitchFamily="18" charset="0"/>
              </a:rPr>
              <a:t>In </a:t>
            </a:r>
            <a:r>
              <a:rPr lang="en-US" sz="3200" b="1" dirty="0">
                <a:latin typeface="Garamond" pitchFamily="18" charset="0"/>
              </a:rPr>
              <a:t>other diseases</a:t>
            </a:r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,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not everyone </a:t>
            </a:r>
            <a:r>
              <a:rPr lang="en-US" sz="3200" b="1" dirty="0">
                <a:latin typeface="Garamond" pitchFamily="18" charset="0"/>
              </a:rPr>
              <a:t>in</a:t>
            </a:r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a study population </a:t>
            </a:r>
            <a:r>
              <a:rPr lang="en-US" sz="3200" b="1" dirty="0" smtClean="0">
                <a:latin typeface="Garamond" pitchFamily="18" charset="0"/>
              </a:rPr>
              <a:t>may be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at risk </a:t>
            </a:r>
            <a:r>
              <a:rPr lang="en-US" sz="3200" b="1" dirty="0">
                <a:latin typeface="Garamond" pitchFamily="18" charset="0"/>
              </a:rPr>
              <a:t>for developing diseases</a:t>
            </a:r>
            <a:r>
              <a:rPr lang="en-US" sz="3200" b="1" dirty="0">
                <a:solidFill>
                  <a:srgbClr val="00FF00"/>
                </a:solidFill>
                <a:latin typeface="Garamond" pitchFamily="18" charset="0"/>
              </a:rPr>
              <a:t>.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(e.g. some diseases are 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</a:rPr>
              <a:t>lifelong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</a:rPr>
              <a:t>   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in duration</a:t>
            </a:r>
            <a:r>
              <a:rPr lang="en-US" sz="3200" b="1" dirty="0">
                <a:latin typeface="Garamond" pitchFamily="18" charset="0"/>
              </a:rPr>
              <a:t>,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so that once a person has it, he </a:t>
            </a:r>
            <a:r>
              <a:rPr lang="en-US" sz="3200" b="1" dirty="0" smtClean="0">
                <a:latin typeface="Garamond" pitchFamily="18" charset="0"/>
              </a:rPr>
              <a:t> will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not develop it again</a:t>
            </a:r>
            <a:r>
              <a:rPr lang="en-US" sz="3200" b="1" dirty="0">
                <a:latin typeface="Garamond" pitchFamily="18" charset="0"/>
              </a:rPr>
              <a:t>; 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those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persons are removed from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the denominator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683568" y="227390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Cont.   …Population </a:t>
            </a:r>
            <a:r>
              <a:rPr lang="en-US" sz="2400" b="1" dirty="0">
                <a:solidFill>
                  <a:srgbClr val="FF0000"/>
                </a:solidFill>
              </a:rPr>
              <a:t>at risk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be used as a denominator 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4571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332656"/>
            <a:ext cx="920459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Population at risk</a:t>
            </a:r>
          </a:p>
          <a:p>
            <a:pPr marL="365760" indent="-256032" algn="l" rtl="0" fontAlgn="auto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The people who 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are susceptible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to a given disease are called the </a:t>
            </a:r>
            <a:r>
              <a:rPr lang="en-US" sz="3200" dirty="0">
                <a:latin typeface="Garamond" pitchFamily="18" charset="0"/>
              </a:rPr>
              <a:t>population at risk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, and can be defined by 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demographic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, 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geographic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or 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environmenta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l factors. </a:t>
            </a:r>
            <a:endParaRPr lang="en-US" sz="3200" b="1" dirty="0">
              <a:solidFill>
                <a:srgbClr val="66FF66"/>
              </a:solidFill>
              <a:latin typeface="Garamond" pitchFamily="18" charset="0"/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b="1" dirty="0">
                <a:solidFill>
                  <a:srgbClr val="7030A0"/>
                </a:solidFill>
                <a:latin typeface="Garamond" pitchFamily="18" charset="0"/>
              </a:rPr>
              <a:t>An important factor in calculating measures </a:t>
            </a:r>
            <a:r>
              <a:rPr lang="en-US" sz="3200" dirty="0">
                <a:latin typeface="Garamond" pitchFamily="18" charset="0"/>
              </a:rPr>
              <a:t>of disease frequency is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the correct estimate of the numbers of people under study. </a:t>
            </a:r>
            <a:endParaRPr lang="en-US" sz="3200" dirty="0">
              <a:latin typeface="Garamond" pitchFamily="18" charset="0"/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b="1" dirty="0">
                <a:latin typeface="Garamond" pitchFamily="18" charset="0"/>
              </a:rPr>
              <a:t>Ideally these numbers should only include people who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are potentially susceptible </a:t>
            </a:r>
            <a:r>
              <a:rPr lang="en-US" sz="3200" b="1" dirty="0">
                <a:latin typeface="Garamond" pitchFamily="18" charset="0"/>
              </a:rPr>
              <a:t>to the diseases being studied</a:t>
            </a:r>
            <a:r>
              <a:rPr lang="en-US" sz="3200" dirty="0">
                <a:latin typeface="Garamond" pitchFamily="18" charset="0"/>
              </a:rPr>
              <a:t>. 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b="1" dirty="0">
                <a:latin typeface="Garamond" pitchFamily="18" charset="0"/>
              </a:rPr>
              <a:t>For instance, men should not be included when calculating the frequency of cervical cancer</a:t>
            </a:r>
            <a:endParaRPr lang="ar-EG" sz="3200" b="1" dirty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27AEA-5DAE-48E5-A182-61C0385F7CED}" type="datetime1">
              <a:rPr lang="en-US" smtClean="0"/>
              <a:t>10/15/2022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830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6538912"/>
            <a:ext cx="2133600" cy="365125"/>
          </a:xfrm>
        </p:spPr>
        <p:txBody>
          <a:bodyPr/>
          <a:lstStyle/>
          <a:p>
            <a:fld id="{17629B43-BA3E-423C-BEC0-193BBF6367B5}" type="datetime1">
              <a:rPr lang="en-US" smtClean="0"/>
              <a:t>10/15/2022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322512" y="641856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“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The study of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distribution 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and determinants of health-related states or events </a:t>
            </a:r>
            <a:r>
              <a:rPr lang="en-US" sz="3200" dirty="0" smtClean="0"/>
              <a:t>in specified populations, and the application of this study </a:t>
            </a:r>
            <a:r>
              <a:rPr lang="en-US" sz="3200" dirty="0" smtClean="0">
                <a:solidFill>
                  <a:srgbClr val="660033"/>
                </a:solidFill>
              </a:rPr>
              <a:t>to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660033"/>
                </a:solidFill>
              </a:rPr>
              <a:t>control health </a:t>
            </a:r>
            <a:r>
              <a:rPr lang="en-MY" sz="3200" b="1" dirty="0" smtClean="0">
                <a:solidFill>
                  <a:srgbClr val="660033"/>
                </a:solidFill>
              </a:rPr>
              <a:t>problems”</a:t>
            </a:r>
            <a:endParaRPr lang="ar-JO" sz="3200" b="1" dirty="0">
              <a:solidFill>
                <a:srgbClr val="660033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83340"/>
            <a:ext cx="6067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rgbClr val="000000"/>
                </a:solidFill>
                <a:latin typeface="Calibri" panose="020F0502020204030204" pitchFamily="34" charset="0"/>
              </a:rPr>
              <a:t>Epidemiology:  </a:t>
            </a:r>
            <a:r>
              <a:rPr lang="en-MY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    Definition</a:t>
            </a:r>
            <a:endParaRPr lang="ar-JO" sz="2800" dirty="0"/>
          </a:p>
        </p:txBody>
      </p:sp>
      <p:sp>
        <p:nvSpPr>
          <p:cNvPr id="6" name="Rectangle 5"/>
          <p:cNvSpPr/>
          <p:nvPr/>
        </p:nvSpPr>
        <p:spPr>
          <a:xfrm>
            <a:off x="313540" y="2770233"/>
            <a:ext cx="8146892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JO" sz="9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</a:rPr>
              <a:t>Study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: includes surveillance, observation, hypothesis testing, analytic research, 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and</a:t>
            </a: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MY" sz="2800" dirty="0" smtClean="0"/>
              <a:t>experiments.</a:t>
            </a:r>
            <a:endParaRPr lang="en-MY" sz="2800" dirty="0"/>
          </a:p>
        </p:txBody>
      </p:sp>
      <p:sp>
        <p:nvSpPr>
          <p:cNvPr id="7" name="Rectangle 6"/>
          <p:cNvSpPr/>
          <p:nvPr/>
        </p:nvSpPr>
        <p:spPr>
          <a:xfrm>
            <a:off x="223392" y="4232180"/>
            <a:ext cx="8839200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JO" sz="9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</a:rPr>
              <a:t>Distribution: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Refers to analysis by time, place, and classes of persons affected.</a:t>
            </a:r>
          </a:p>
        </p:txBody>
      </p:sp>
      <p:sp>
        <p:nvSpPr>
          <p:cNvPr id="8" name="Rectangle 7"/>
          <p:cNvSpPr/>
          <p:nvPr/>
        </p:nvSpPr>
        <p:spPr>
          <a:xfrm>
            <a:off x="200262" y="5507852"/>
            <a:ext cx="8862329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JO" sz="9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</a:rPr>
              <a:t>Determinants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: All the physical, biological, social, cultural, and behavioral factors </a:t>
            </a:r>
            <a:r>
              <a:rPr 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that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MY" sz="2800" dirty="0" smtClean="0"/>
              <a:t>influence </a:t>
            </a:r>
            <a:r>
              <a:rPr lang="en-MY" sz="2800" dirty="0"/>
              <a:t>health. </a:t>
            </a:r>
          </a:p>
        </p:txBody>
      </p:sp>
    </p:spTree>
    <p:extLst>
      <p:ext uri="{BB962C8B-B14F-4D97-AF65-F5344CB8AC3E}">
        <p14:creationId xmlns:p14="http://schemas.microsoft.com/office/powerpoint/2010/main" val="15787735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32"/>
          <a:stretch>
            <a:fillRect/>
          </a:stretch>
        </p:blipFill>
        <p:spPr bwMode="auto">
          <a:xfrm>
            <a:off x="179512" y="1484784"/>
            <a:ext cx="8346703" cy="4915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7846" y="1093324"/>
            <a:ext cx="28638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at risk</a:t>
            </a:r>
            <a:endParaRPr lang="en-MY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0" y="1610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The population at risk is the group of people susceptible to develop a characteristic.  </a:t>
            </a:r>
            <a:r>
              <a:rPr lang="en-US" sz="1600" b="1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For example when studying measles, the population at risk used for the calculation should be the children under five years of age, because measles is rare after that age. </a:t>
            </a:r>
            <a:r>
              <a:rPr lang="en-US" sz="1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The population at risk is used as the denominator when calculating proportions or rates</a:t>
            </a:r>
            <a:endParaRPr lang="en-MY" sz="1600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AE70-FDCB-4C1F-A5B3-71B5B9618AA8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636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225" y="14041"/>
            <a:ext cx="9009063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9728" algn="l" rtl="0" fontAlgn="auto">
              <a:spcAft>
                <a:spcPts val="0"/>
              </a:spcAft>
              <a:buClr>
                <a:schemeClr val="accent2"/>
              </a:buClr>
              <a:buSzPct val="100000"/>
              <a:defRPr/>
            </a:pPr>
            <a:r>
              <a:rPr lang="en-US" sz="2800" b="1" dirty="0">
                <a:latin typeface="Garamond" pitchFamily="18" charset="0"/>
              </a:rPr>
              <a:t>2 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Attack rate:</a:t>
            </a:r>
          </a:p>
          <a:p>
            <a:pPr indent="-514350" algn="l" rtl="0" fontAlgn="auto">
              <a:spcAft>
                <a:spcPts val="0"/>
              </a:spcAft>
              <a:buClr>
                <a:schemeClr val="accent2"/>
              </a:buClr>
              <a:buSzPct val="100000"/>
              <a:buFont typeface="Wingdings 3"/>
              <a:buChar char=""/>
              <a:defRPr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A specific  form of incidence rate </a:t>
            </a:r>
            <a:r>
              <a:rPr lang="en-US" sz="3200" b="1" dirty="0">
                <a:latin typeface="Garamond" pitchFamily="18" charset="0"/>
              </a:rPr>
              <a:t>in which there is a limited period of risk as in: </a:t>
            </a:r>
          </a:p>
          <a:p>
            <a:pPr indent="-514350" algn="l" rtl="0" fontAlgn="auto"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b="1" dirty="0">
                <a:latin typeface="Garamond" pitchFamily="18" charset="0"/>
              </a:rPr>
              <a:t>cases of epidemics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 reflecting the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 virulence of the organisms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.</a:t>
            </a:r>
            <a:endParaRPr lang="en-US" sz="24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9225" y="2364462"/>
            <a:ext cx="890155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MY" sz="3000" b="1" dirty="0">
                <a:latin typeface="Garamond" pitchFamily="18" charset="0"/>
              </a:rPr>
              <a:t>3</a:t>
            </a:r>
            <a:r>
              <a:rPr lang="en-MY" sz="3000" dirty="0">
                <a:latin typeface="Garamond" pitchFamily="18" charset="0"/>
              </a:rPr>
              <a:t> </a:t>
            </a:r>
            <a:r>
              <a:rPr lang="en-MY" sz="3000" b="1" dirty="0">
                <a:latin typeface="Garamond" pitchFamily="18" charset="0"/>
              </a:rPr>
              <a:t>Secondary attack </a:t>
            </a:r>
            <a:r>
              <a:rPr lang="en-MY" sz="3000" b="1" dirty="0" smtClean="0">
                <a:latin typeface="Garamond" pitchFamily="18" charset="0"/>
              </a:rPr>
              <a:t>rate</a:t>
            </a:r>
            <a:r>
              <a:rPr lang="en-MY" sz="3000" dirty="0">
                <a:latin typeface="Garamond" pitchFamily="18" charset="0"/>
              </a:rPr>
              <a:t>=</a:t>
            </a:r>
            <a:r>
              <a:rPr lang="en-US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. </a:t>
            </a:r>
            <a:r>
              <a:rPr lang="en-MY" sz="3000" b="1" u="sng" dirty="0">
                <a:latin typeface="Garamond" pitchFamily="18" charset="0"/>
              </a:rPr>
              <a:t>of secondary cases  </a:t>
            </a:r>
            <a:r>
              <a:rPr lang="en-MY" sz="3000" b="1" dirty="0">
                <a:latin typeface="Garamond" pitchFamily="18" charset="0"/>
              </a:rPr>
              <a:t>x100</a:t>
            </a:r>
          </a:p>
          <a:p>
            <a:pPr algn="l">
              <a:defRPr/>
            </a:pPr>
            <a:r>
              <a:rPr lang="en-MY" sz="3200" b="1" dirty="0">
                <a:latin typeface="Garamond" pitchFamily="18" charset="0"/>
              </a:rPr>
              <a:t>                                              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.</a:t>
            </a:r>
            <a:r>
              <a:rPr lang="en-MY" sz="3200" b="1" dirty="0">
                <a:latin typeface="Garamond" pitchFamily="18" charset="0"/>
              </a:rPr>
              <a:t> of susceptible</a:t>
            </a:r>
          </a:p>
          <a:p>
            <a:pPr algn="l">
              <a:defRPr/>
            </a:pPr>
            <a:r>
              <a:rPr lang="en-MY" sz="3200" dirty="0">
                <a:latin typeface="Garamond" pitchFamily="18" charset="0"/>
              </a:rPr>
              <a:t>This rate is used to </a:t>
            </a:r>
            <a:r>
              <a:rPr lang="en-MY" sz="3200" b="1" dirty="0">
                <a:solidFill>
                  <a:srgbClr val="002060"/>
                </a:solidFill>
                <a:latin typeface="Garamond" pitchFamily="18" charset="0"/>
              </a:rPr>
              <a:t>measure the ease </a:t>
            </a:r>
            <a:r>
              <a:rPr lang="en-MY" sz="3200" b="1" dirty="0">
                <a:latin typeface="Garamond" pitchFamily="18" charset="0"/>
              </a:rPr>
              <a:t>of </a:t>
            </a:r>
            <a:r>
              <a:rPr lang="en-MY" sz="3200" b="1" dirty="0">
                <a:solidFill>
                  <a:srgbClr val="FF0000"/>
                </a:solidFill>
                <a:latin typeface="Garamond" pitchFamily="18" charset="0"/>
              </a:rPr>
              <a:t>communicability </a:t>
            </a:r>
            <a:r>
              <a:rPr lang="en-MY" sz="3200" dirty="0">
                <a:solidFill>
                  <a:srgbClr val="FF0000"/>
                </a:solidFill>
                <a:latin typeface="Garamond" pitchFamily="18" charset="0"/>
              </a:rPr>
              <a:t>i</a:t>
            </a:r>
            <a:r>
              <a:rPr lang="en-MY" sz="3200" dirty="0">
                <a:latin typeface="Garamond" pitchFamily="18" charset="0"/>
              </a:rPr>
              <a:t>n case of communicable diseases</a:t>
            </a:r>
          </a:p>
          <a:p>
            <a:pPr algn="l">
              <a:defRPr/>
            </a:pPr>
            <a:r>
              <a:rPr lang="en-MY" sz="3200" dirty="0">
                <a:latin typeface="Garamond" pitchFamily="18" charset="0"/>
              </a:rPr>
              <a:t>*The </a:t>
            </a:r>
            <a:r>
              <a:rPr lang="en-MY" sz="3200" b="1" dirty="0">
                <a:solidFill>
                  <a:srgbClr val="FF0000"/>
                </a:solidFill>
                <a:latin typeface="Garamond" pitchFamily="18" charset="0"/>
              </a:rPr>
              <a:t>length of incubation period </a:t>
            </a:r>
            <a:r>
              <a:rPr lang="en-MY" sz="3200" dirty="0">
                <a:latin typeface="Garamond" pitchFamily="18" charset="0"/>
              </a:rPr>
              <a:t>is important to identify the secondary cases.</a:t>
            </a:r>
          </a:p>
          <a:p>
            <a:pPr algn="l">
              <a:defRPr/>
            </a:pPr>
            <a:r>
              <a:rPr lang="en-MY" sz="3200" dirty="0">
                <a:latin typeface="Garamond" pitchFamily="18" charset="0"/>
              </a:rPr>
              <a:t>*</a:t>
            </a:r>
            <a:r>
              <a:rPr lang="en-MY" sz="3200" b="1" dirty="0">
                <a:solidFill>
                  <a:srgbClr val="FF0000"/>
                </a:solidFill>
                <a:latin typeface="Garamond" pitchFamily="18" charset="0"/>
              </a:rPr>
              <a:t>Immune Individuals </a:t>
            </a:r>
            <a:r>
              <a:rPr lang="en-MY" sz="3200" b="1" dirty="0">
                <a:latin typeface="Garamond" pitchFamily="18" charset="0"/>
              </a:rPr>
              <a:t>(whether due to natural infection or immunization) </a:t>
            </a:r>
            <a:r>
              <a:rPr lang="en-MY" sz="3200" b="1" dirty="0">
                <a:solidFill>
                  <a:srgbClr val="FF0000"/>
                </a:solidFill>
                <a:latin typeface="Garamond" pitchFamily="18" charset="0"/>
              </a:rPr>
              <a:t>should be excluded from the denominator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CF4D-4E68-41C2-AEE3-3EAA24EC5181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38138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98516" y="0"/>
            <a:ext cx="2978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05" y="178354"/>
            <a:ext cx="8839200" cy="206210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</a:t>
            </a:r>
          </a:p>
          <a:p>
            <a:pPr algn="l" rtl="0"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is the </a:t>
            </a:r>
            <a:r>
              <a:rPr 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All cases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disease,, or condition, present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at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a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particular time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, in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 </a:t>
            </a:r>
            <a:r>
              <a:rPr lang="en-US" sz="32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to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size of population </a:t>
            </a:r>
            <a:r>
              <a:rPr lang="en-US" sz="32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from which it is drown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3200" dirty="0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7799258" y="-1"/>
            <a:ext cx="1322784" cy="830997"/>
          </a:xfrm>
          <a:prstGeom prst="rect">
            <a:avLst/>
          </a:prstGeom>
          <a:noFill/>
          <a:ln w="2540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1200" b="1" dirty="0"/>
              <a:t>morbidity</a:t>
            </a:r>
            <a:endParaRPr lang="en-US" sz="1200" b="1" dirty="0">
              <a:solidFill>
                <a:srgbClr val="FFFF00"/>
              </a:solidFill>
            </a:endParaRPr>
          </a:p>
          <a:p>
            <a:pPr marL="342900" indent="-342900"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>
                <a:solidFill>
                  <a:srgbClr val="FF0000"/>
                </a:solidFill>
              </a:rPr>
              <a:t>Prevalence</a:t>
            </a:r>
            <a:endParaRPr lang="en-US" sz="1200" b="1" dirty="0">
              <a:solidFill>
                <a:srgbClr val="FF0000"/>
              </a:solidFill>
            </a:endParaRP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/>
              <a:t> </a:t>
            </a:r>
            <a:r>
              <a:rPr lang="en-US" sz="1200" b="1" dirty="0"/>
              <a:t>Attack Rate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73271" y="2240457"/>
            <a:ext cx="6715796" cy="5847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rgbClr val="00B050"/>
            </a:solidFill>
            <a:miter lim="800000"/>
            <a:headEnd/>
            <a:tailEnd/>
          </a:ln>
          <a:extLst/>
        </p:spPr>
        <p:txBody>
          <a:bodyPr wrap="square" anchor="ctr">
            <a:spAutoFit/>
          </a:bodyPr>
          <a:lstStyle/>
          <a:p>
            <a:pPr algn="l" rtl="0"/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3200" b="1" dirty="0">
                <a:latin typeface="Garamond" pitchFamily="18" charset="0"/>
              </a:rPr>
              <a:t>means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ALL. </a:t>
            </a:r>
            <a:r>
              <a:rPr lang="en-US" sz="3200" b="1" dirty="0">
                <a:latin typeface="Garamond" pitchFamily="18" charset="0"/>
              </a:rPr>
              <a:t>(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Old+ New</a:t>
            </a:r>
            <a:r>
              <a:rPr lang="en-US" sz="3200" b="1" dirty="0">
                <a:latin typeface="Garamond" pitchFamily="18" charset="0"/>
              </a:rPr>
              <a:t>) 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77505" y="2732900"/>
            <a:ext cx="8509296" cy="156966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  <a:p>
            <a:pPr algn="l" rtl="0"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quantifies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proportion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individuals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 a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population </a:t>
            </a: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who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have the disease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at a specific time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77505" y="4419358"/>
            <a:ext cx="8646709" cy="2078774"/>
          </a:xfrm>
          <a:prstGeom prst="rect">
            <a:avLst/>
          </a:prstGeom>
          <a:ln w="25400">
            <a:solidFill>
              <a:srgbClr val="CE9EC5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b="1" u="sng" dirty="0">
                <a:solidFill>
                  <a:srgbClr val="9900CC"/>
                </a:solidFill>
                <a:latin typeface="Garamond" pitchFamily="18" charset="0"/>
              </a:rPr>
              <a:t>Prevalence</a:t>
            </a:r>
            <a:r>
              <a:rPr lang="en-GB" sz="3200" b="1" dirty="0">
                <a:solidFill>
                  <a:srgbClr val="9900CC"/>
                </a:solidFill>
                <a:latin typeface="Garamond" pitchFamily="18" charset="0"/>
              </a:rPr>
              <a:t>: </a:t>
            </a:r>
            <a:r>
              <a:rPr lang="en-GB" sz="3200" dirty="0">
                <a:latin typeface="Garamond" pitchFamily="18" charset="0"/>
              </a:rPr>
              <a:t>in the </a:t>
            </a:r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number of cases </a:t>
            </a:r>
            <a:r>
              <a:rPr lang="en-GB" sz="3200" dirty="0">
                <a:solidFill>
                  <a:srgbClr val="FF0000"/>
                </a:solidFill>
                <a:latin typeface="Garamond" pitchFamily="18" charset="0"/>
              </a:rPr>
              <a:t>of </a:t>
            </a:r>
            <a:r>
              <a:rPr lang="en-GB" sz="3200" dirty="0">
                <a:latin typeface="Garamond" pitchFamily="18" charset="0"/>
              </a:rPr>
              <a:t>a disease present </a:t>
            </a:r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in a defined population</a:t>
            </a:r>
            <a:r>
              <a:rPr lang="en-GB" sz="32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GB" sz="3200" dirty="0">
                <a:latin typeface="Garamond" pitchFamily="18" charset="0"/>
              </a:rPr>
              <a:t>at a given </a:t>
            </a:r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point of time</a:t>
            </a:r>
          </a:p>
          <a:p>
            <a:pPr>
              <a:lnSpc>
                <a:spcPct val="80000"/>
              </a:lnSpc>
            </a:pPr>
            <a:r>
              <a:rPr lang="en-GB" sz="3200" dirty="0">
                <a:latin typeface="Garamond" pitchFamily="18" charset="0"/>
              </a:rPr>
              <a:t>*</a:t>
            </a:r>
            <a:r>
              <a:rPr lang="en-GB" sz="3200" b="1" dirty="0">
                <a:solidFill>
                  <a:srgbClr val="002060"/>
                </a:solidFill>
                <a:latin typeface="Garamond" pitchFamily="18" charset="0"/>
              </a:rPr>
              <a:t>Proportion </a:t>
            </a:r>
            <a:r>
              <a:rPr lang="en-GB" sz="3200" b="1" dirty="0">
                <a:latin typeface="Garamond" pitchFamily="18" charset="0"/>
              </a:rPr>
              <a:t>of a population </a:t>
            </a:r>
            <a:r>
              <a:rPr lang="en-GB" sz="3200" b="1" dirty="0">
                <a:solidFill>
                  <a:srgbClr val="002060"/>
                </a:solidFill>
                <a:latin typeface="Garamond" pitchFamily="18" charset="0"/>
              </a:rPr>
              <a:t>already affected by </a:t>
            </a:r>
            <a:r>
              <a:rPr lang="en-GB" sz="3200" b="1" dirty="0">
                <a:latin typeface="Garamond" pitchFamily="18" charset="0"/>
              </a:rPr>
              <a:t>a particular disease </a:t>
            </a:r>
            <a:r>
              <a:rPr lang="en-GB" sz="3200" b="1" dirty="0">
                <a:solidFill>
                  <a:srgbClr val="002060"/>
                </a:solidFill>
                <a:latin typeface="Garamond" pitchFamily="18" charset="0"/>
              </a:rPr>
              <a:t>at a particular time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07828-740D-45EC-B2BA-91E98C507207}" type="datetime1">
              <a:rPr lang="en-US" smtClean="0"/>
              <a:t>10/15/2022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676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14313" y="127000"/>
            <a:ext cx="9082087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2800" b="1" dirty="0">
                <a:latin typeface="Garamond" pitchFamily="18" charset="0"/>
              </a:rPr>
              <a:t>A study done on  </a:t>
            </a:r>
            <a:r>
              <a:rPr lang="en-US" sz="2800" b="1" dirty="0" smtClean="0">
                <a:latin typeface="Garamond" pitchFamily="18" charset="0"/>
              </a:rPr>
              <a:t>1500 </a:t>
            </a:r>
            <a:r>
              <a:rPr lang="en-US" sz="2800" b="1" dirty="0">
                <a:latin typeface="Garamond" pitchFamily="18" charset="0"/>
              </a:rPr>
              <a:t>school children </a:t>
            </a:r>
            <a:r>
              <a:rPr lang="en-US" sz="2800" b="1" dirty="0" smtClean="0">
                <a:latin typeface="Garamond" pitchFamily="18" charset="0"/>
              </a:rPr>
              <a:t> at  Al-</a:t>
            </a:r>
            <a:r>
              <a:rPr lang="en-US" sz="2800" b="1" dirty="0" err="1" smtClean="0">
                <a:latin typeface="Garamond" pitchFamily="18" charset="0"/>
              </a:rPr>
              <a:t>Karak</a:t>
            </a:r>
            <a:r>
              <a:rPr lang="en-US" sz="2800" b="1" dirty="0" smtClean="0">
                <a:latin typeface="Garamond" pitchFamily="18" charset="0"/>
              </a:rPr>
              <a:t> , </a:t>
            </a:r>
            <a:r>
              <a:rPr lang="en-US" sz="2800" b="1" dirty="0">
                <a:latin typeface="Garamond" pitchFamily="18" charset="0"/>
              </a:rPr>
              <a:t>during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2020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f</a:t>
            </a:r>
            <a:r>
              <a:rPr lang="en-US" sz="2800" b="1" dirty="0" smtClean="0">
                <a:latin typeface="Garamond" pitchFamily="18" charset="0"/>
              </a:rPr>
              <a:t>ound 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20</a:t>
            </a:r>
            <a:r>
              <a:rPr lang="en-US" sz="2800" b="1" dirty="0">
                <a:latin typeface="Garamond" pitchFamily="18" charset="0"/>
              </a:rPr>
              <a:t> with TB.  By follow up during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2021</a:t>
            </a: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the number </a:t>
            </a:r>
            <a:r>
              <a:rPr lang="en-US" sz="2800" b="1" dirty="0" smtClean="0">
                <a:latin typeface="Garamond" pitchFamily="18" charset="0"/>
              </a:rPr>
              <a:t>of students </a:t>
            </a:r>
            <a:r>
              <a:rPr lang="en-US" sz="2800" b="1" dirty="0">
                <a:latin typeface="Garamond" pitchFamily="18" charset="0"/>
              </a:rPr>
              <a:t>with TB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28</a:t>
            </a:r>
            <a:endParaRPr lang="en-US" sz="2800" b="1" dirty="0">
              <a:latin typeface="Garamond" pitchFamily="18" charset="0"/>
            </a:endParaRPr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Incidence</a:t>
            </a:r>
            <a:r>
              <a:rPr lang="en-US" sz="3200" b="1" dirty="0">
                <a:latin typeface="Garamond" pitchFamily="18" charset="0"/>
              </a:rPr>
              <a:t>  </a:t>
            </a:r>
            <a:r>
              <a:rPr lang="en-US" sz="3200" b="1" dirty="0">
                <a:solidFill>
                  <a:srgbClr val="008000"/>
                </a:solidFill>
                <a:latin typeface="Garamond" pitchFamily="18" charset="0"/>
              </a:rPr>
              <a:t>new cases </a:t>
            </a:r>
            <a:r>
              <a:rPr lang="en-US" sz="3200" b="1" dirty="0">
                <a:latin typeface="Garamond" pitchFamily="18" charset="0"/>
              </a:rPr>
              <a:t>only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2021</a:t>
            </a:r>
            <a:r>
              <a:rPr lang="en-US" sz="3200" b="1" dirty="0" smtClean="0">
                <a:latin typeface="Garamond" pitchFamily="18" charset="0"/>
              </a:rPr>
              <a:t>  </a:t>
            </a:r>
            <a:r>
              <a:rPr lang="en-US" sz="3200" b="1" dirty="0">
                <a:latin typeface="Garamond" pitchFamily="18" charset="0"/>
              </a:rPr>
              <a:t>= 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8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Garamond" pitchFamily="18" charset="0"/>
              </a:rPr>
              <a:t>??  </a:t>
            </a:r>
            <a:r>
              <a:rPr lang="en-US" sz="3200" b="1" dirty="0">
                <a:latin typeface="Garamond" pitchFamily="18" charset="0"/>
              </a:rPr>
              <a:t>        </a:t>
            </a:r>
            <a:r>
              <a:rPr lang="en-US" sz="3200" b="1" dirty="0" smtClean="0">
                <a:solidFill>
                  <a:schemeClr val="accent1"/>
                </a:solidFill>
                <a:latin typeface="Garamond" pitchFamily="18" charset="0"/>
              </a:rPr>
              <a:t>2020</a:t>
            </a:r>
            <a:endParaRPr lang="en-US" sz="3200" b="1" dirty="0">
              <a:solidFill>
                <a:schemeClr val="accent1"/>
              </a:solidFill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Garamond" pitchFamily="18" charset="0"/>
              </a:rPr>
              <a:t>?? </a:t>
            </a:r>
            <a:r>
              <a:rPr lang="en-US" sz="3200" b="1" dirty="0">
                <a:latin typeface="Garamond" pitchFamily="18" charset="0"/>
              </a:rPr>
              <a:t>        </a:t>
            </a:r>
            <a:r>
              <a:rPr lang="en-US" sz="3200" b="1" dirty="0" smtClean="0">
                <a:solidFill>
                  <a:schemeClr val="accent1"/>
                </a:solidFill>
                <a:latin typeface="Garamond" pitchFamily="18" charset="0"/>
              </a:rPr>
              <a:t>2021</a:t>
            </a:r>
            <a:endParaRPr lang="en-US" sz="3200" b="1" dirty="0">
              <a:solidFill>
                <a:srgbClr val="FFFF00"/>
              </a:solidFill>
            </a:endParaRPr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Prevalence</a:t>
            </a:r>
            <a:r>
              <a:rPr lang="en-US" sz="3200" b="1" dirty="0" smtClean="0">
                <a:latin typeface="Garamond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2020</a:t>
            </a:r>
            <a:r>
              <a:rPr lang="en-US" sz="3200" b="1" dirty="0" smtClean="0">
                <a:latin typeface="Garamond" pitchFamily="18" charset="0"/>
              </a:rPr>
              <a:t>  </a:t>
            </a:r>
            <a:r>
              <a:rPr lang="en-US" sz="3200" b="1" dirty="0">
                <a:latin typeface="Garamond" pitchFamily="18" charset="0"/>
              </a:rPr>
              <a:t>= </a:t>
            </a:r>
            <a:r>
              <a:rPr lang="en-US" sz="3200" b="1" dirty="0" smtClean="0">
                <a:solidFill>
                  <a:schemeClr val="accent1"/>
                </a:solidFill>
                <a:latin typeface="Garamond" pitchFamily="18" charset="0"/>
              </a:rPr>
              <a:t>20/1500</a:t>
            </a:r>
            <a:r>
              <a:rPr lang="en-US" sz="3200" b="1" dirty="0" smtClean="0">
                <a:latin typeface="Garamond" pitchFamily="18" charset="0"/>
              </a:rPr>
              <a:t>x1000=13.33/1000population/year</a:t>
            </a:r>
            <a:endParaRPr lang="en-US" sz="3200" b="1" dirty="0">
              <a:latin typeface="Garamond" pitchFamily="18" charset="0"/>
            </a:endParaRPr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2021  </a:t>
            </a:r>
            <a:r>
              <a:rPr lang="en-US" sz="3200" b="1" dirty="0">
                <a:latin typeface="Garamond" pitchFamily="18" charset="0"/>
              </a:rPr>
              <a:t>=</a:t>
            </a:r>
            <a:r>
              <a:rPr lang="en-US" sz="3200" b="1" dirty="0" smtClean="0">
                <a:solidFill>
                  <a:schemeClr val="accent1"/>
                </a:solidFill>
                <a:latin typeface="Garamond" pitchFamily="18" charset="0"/>
              </a:rPr>
              <a:t>28/1500</a:t>
            </a:r>
            <a:r>
              <a:rPr lang="en-US" sz="3200" b="1" dirty="0" smtClean="0">
                <a:latin typeface="Garamond" pitchFamily="18" charset="0"/>
              </a:rPr>
              <a:t>X1000=18.66/1000population/year</a:t>
            </a:r>
            <a:endParaRPr lang="en-US" sz="3200" b="1" dirty="0"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 smtClean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5616" y="4971355"/>
            <a:ext cx="8610600" cy="153888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2225">
            <a:solidFill>
              <a:srgbClr val="00B050"/>
            </a:solidFill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Thus,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can be thought of as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status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disease in a population at a point in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time </a:t>
            </a: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and as such is also referred to as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point prevalence</a:t>
            </a:r>
            <a:endParaRPr lang="en-US" sz="3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A99A-9BDA-45A2-9320-2BB55BF354C3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852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12857" y="-170239"/>
            <a:ext cx="89154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u="sng" dirty="0">
                <a:latin typeface="Garamond" pitchFamily="18" charset="0"/>
              </a:rPr>
              <a:t>example</a:t>
            </a:r>
            <a:r>
              <a:rPr lang="en-US" sz="2400" dirty="0">
                <a:latin typeface="Garamond" pitchFamily="18" charset="0"/>
              </a:rPr>
              <a:t>, </a:t>
            </a:r>
          </a:p>
          <a:p>
            <a:pPr>
              <a:defRPr/>
            </a:pP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visual examination survey conducted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Al </a:t>
            </a:r>
            <a:r>
              <a:rPr lang="en-US" sz="2800" b="1" dirty="0" err="1" smtClean="0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among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individuals , 52 - 85 years of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age,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during 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2021</a:t>
            </a:r>
            <a:endParaRPr lang="en-US" sz="2800" b="1" dirty="0">
              <a:latin typeface="Garamond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310</a:t>
            </a: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the 2477 persons examined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had cataracts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at the time of the survey.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???????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The prevalence of cataract in that age group was 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310 / 2477 X100 ,=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12.5%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prevalence of cataract among population aging  52 - 85 years in Al </a:t>
            </a:r>
            <a:r>
              <a:rPr lang="en-US" sz="3200" b="1" dirty="0" err="1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during 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2021</a:t>
            </a:r>
            <a:endParaRPr lang="en-US" sz="32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857" y="3068960"/>
            <a:ext cx="8655496" cy="1077218"/>
          </a:xfrm>
          <a:prstGeom prst="rect">
            <a:avLst/>
          </a:prstGeom>
          <a:solidFill>
            <a:srgbClr val="C7D9BD">
              <a:alpha val="18000"/>
            </a:srgb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P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</a:rPr>
              <a:t>=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3200" b="1" u="sng" dirty="0">
                <a:solidFill>
                  <a:srgbClr val="003399"/>
                </a:solidFill>
                <a:latin typeface="Garamond" pitchFamily="18" charset="0"/>
              </a:rPr>
              <a:t>of existing cases of a disease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</a:rPr>
              <a:t>  X 100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3399"/>
                </a:solidFill>
                <a:latin typeface="Garamond" pitchFamily="18" charset="0"/>
              </a:rPr>
              <a:t>  total population  at risk at a given point in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58A5-FADD-44A6-8B3C-41E3CB747E4A}" type="datetime1">
              <a:rPr lang="en-US" smtClean="0"/>
              <a:t>10/15/2022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852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4516" y="497562"/>
            <a:ext cx="8759971" cy="2062103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defRPr/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is </a:t>
            </a:r>
            <a:r>
              <a:rPr lang="en-US" sz="3200" b="1" u="sng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controlled by two </a:t>
            </a:r>
            <a:r>
              <a:rPr lang="en-US" sz="3200" b="1" u="sng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elements </a:t>
            </a:r>
            <a:endParaRPr lang="en-US" sz="3200" b="1" dirty="0">
              <a:solidFill>
                <a:srgbClr val="008000"/>
              </a:solidFill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No. of individuals who have been diseased in the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past</a:t>
            </a:r>
            <a:endParaRPr lang="en-US" sz="3200" b="1" dirty="0"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the length or duration of the illness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34080" y="2992260"/>
            <a:ext cx="6194104" cy="55399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3000" b="1" dirty="0">
                <a:latin typeface="Garamond" pitchFamily="18" charset="0"/>
              </a:rPr>
              <a:t>Prevalence will vary in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direct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</a:t>
            </a: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6483203" y="2766143"/>
            <a:ext cx="2590800" cy="1015663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 rtl="0">
              <a:buClr>
                <a:srgbClr val="66FF33"/>
              </a:buClr>
            </a:pP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Duration   and   </a:t>
            </a:r>
          </a:p>
          <a:p>
            <a:pPr algn="l" rtl="0">
              <a:buClr>
                <a:srgbClr val="FFFF66"/>
              </a:buClr>
            </a:pP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  Incidence</a:t>
            </a:r>
            <a:endParaRPr lang="en-US" sz="30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Right Brace 4"/>
          <p:cNvSpPr/>
          <p:nvPr/>
        </p:nvSpPr>
        <p:spPr>
          <a:xfrm rot="10204089">
            <a:off x="6070607" y="2940069"/>
            <a:ext cx="661016" cy="777514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14800" y="4307242"/>
            <a:ext cx="42202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latin typeface="Garamond" pitchFamily="18" charset="0"/>
                <a:cs typeface="Times New Roman" pitchFamily="18" charset="0"/>
              </a:rPr>
              <a:t>duration of the illness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7" name="Rectangle 22"/>
          <p:cNvSpPr>
            <a:spLocks noChangeArrowheads="1"/>
          </p:cNvSpPr>
          <p:nvPr/>
        </p:nvSpPr>
        <p:spPr bwMode="auto">
          <a:xfrm>
            <a:off x="6761646" y="4305832"/>
            <a:ext cx="22658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Prevalence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4888722" y="5164715"/>
            <a:ext cx="299564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Prevalence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07969" y="5357638"/>
            <a:ext cx="22798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incidence</a:t>
            </a:r>
            <a:endParaRPr lang="en-US" sz="3200" dirty="0">
              <a:latin typeface="Garamond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835013" y="4599629"/>
            <a:ext cx="130888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90800" y="5661248"/>
            <a:ext cx="1593147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Arrow 16"/>
          <p:cNvSpPr/>
          <p:nvPr/>
        </p:nvSpPr>
        <p:spPr>
          <a:xfrm rot="16200000">
            <a:off x="6096746" y="4325453"/>
            <a:ext cx="845170" cy="484632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ight Arrow 17"/>
          <p:cNvSpPr/>
          <p:nvPr/>
        </p:nvSpPr>
        <p:spPr>
          <a:xfrm rot="16200000">
            <a:off x="4142403" y="5187244"/>
            <a:ext cx="845170" cy="484632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ight Arrow 18"/>
          <p:cNvSpPr/>
          <p:nvPr/>
        </p:nvSpPr>
        <p:spPr>
          <a:xfrm rot="16200000">
            <a:off x="202263" y="4404639"/>
            <a:ext cx="576825" cy="2482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Right Arrow 19"/>
          <p:cNvSpPr/>
          <p:nvPr/>
        </p:nvSpPr>
        <p:spPr>
          <a:xfrm rot="16200000">
            <a:off x="202263" y="5564465"/>
            <a:ext cx="576825" cy="248251"/>
          </a:xfrm>
          <a:prstGeom prst="rightArrow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6EF-1222-41CB-92C1-29EFE22D7845}" type="datetime1">
              <a:rPr lang="en-US" smtClean="0"/>
              <a:t>10/15/2022</a:t>
            </a:fld>
            <a:endParaRPr lang="en-MY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85279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 txBox="1">
            <a:spLocks noChangeArrowheads="1"/>
          </p:cNvSpPr>
          <p:nvPr/>
        </p:nvSpPr>
        <p:spPr bwMode="auto">
          <a:xfrm>
            <a:off x="152400" y="228600"/>
            <a:ext cx="8763000" cy="6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 eaLnBrk="1" hangingPunct="1"/>
            <a:r>
              <a:rPr lang="en-US" sz="2800" b="1" dirty="0">
                <a:solidFill>
                  <a:srgbClr val="FF0000"/>
                </a:solidFill>
              </a:rPr>
              <a:t>Relationship Between Incidence and Prevalence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6200" y="4077072"/>
            <a:ext cx="8915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sz="2800" b="1" dirty="0">
                <a:latin typeface="Garamond" pitchFamily="18" charset="0"/>
                <a:cs typeface="Times New Roman" pitchFamily="18" charset="0"/>
              </a:rPr>
              <a:t>Incidence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800" b="1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all new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cases of the disease. </a:t>
            </a:r>
            <a:endParaRPr lang="en-US" sz="2800" dirty="0" smtClean="0">
              <a:latin typeface="Garamond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latin typeface="Garamond" pitchFamily="18" charset="0"/>
                <a:cs typeface="Times New Roman" pitchFamily="18" charset="0"/>
              </a:rPr>
              <a:t>They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enter the prevalence pot. </a:t>
            </a:r>
          </a:p>
          <a:p>
            <a:pPr algn="l" rtl="0"/>
            <a:r>
              <a:rPr lang="en-US" sz="2800" dirty="0">
                <a:latin typeface="Garamond" pitchFamily="18" charset="0"/>
                <a:cs typeface="Times New Roman" pitchFamily="18" charset="0"/>
              </a:rPr>
              <a:t> If no cases leave the prevalence pot, it continues to Fill, adding to the number of cases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unless</a:t>
            </a:r>
          </a:p>
          <a:p>
            <a:pPr algn="l" rtl="0"/>
            <a:r>
              <a:rPr lang="en-US" sz="28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some cases either</a:t>
            </a:r>
            <a:r>
              <a:rPr lang="en-US" sz="2800" b="1" dirty="0">
                <a:solidFill>
                  <a:srgbClr val="FF99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6600"/>
                </a:solidFill>
                <a:latin typeface="Garamond" pitchFamily="18" charset="0"/>
                <a:cs typeface="Times New Roman" pitchFamily="18" charset="0"/>
              </a:rPr>
              <a:t>recover</a:t>
            </a:r>
            <a:r>
              <a:rPr lang="en-US" sz="2800" b="1" dirty="0">
                <a:solidFill>
                  <a:srgbClr val="FF99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or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die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reducing the prevalence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.  </a:t>
            </a:r>
          </a:p>
          <a:p>
            <a:pPr algn="l" rtl="0"/>
            <a:r>
              <a:rPr lang="en-US" sz="2800" dirty="0">
                <a:latin typeface="Garamond" pitchFamily="18" charset="0"/>
                <a:cs typeface="Times New Roman" pitchFamily="18" charset="0"/>
              </a:rPr>
              <a:t>                 </a:t>
            </a:r>
          </a:p>
        </p:txBody>
      </p:sp>
      <p:sp>
        <p:nvSpPr>
          <p:cNvPr id="4" name="Freeform 19"/>
          <p:cNvSpPr>
            <a:spLocks/>
          </p:cNvSpPr>
          <p:nvPr/>
        </p:nvSpPr>
        <p:spPr bwMode="auto">
          <a:xfrm>
            <a:off x="2915816" y="1124744"/>
            <a:ext cx="4038600" cy="2776538"/>
          </a:xfrm>
          <a:custGeom>
            <a:avLst/>
            <a:gdLst>
              <a:gd name="T0" fmla="*/ 0 w 2688"/>
              <a:gd name="T1" fmla="*/ 2147483647 h 1912"/>
              <a:gd name="T2" fmla="*/ 2147483647 w 2688"/>
              <a:gd name="T3" fmla="*/ 2147483647 h 1912"/>
              <a:gd name="T4" fmla="*/ 2147483647 w 2688"/>
              <a:gd name="T5" fmla="*/ 2147483647 h 1912"/>
              <a:gd name="T6" fmla="*/ 2147483647 w 2688"/>
              <a:gd name="T7" fmla="*/ 2147483647 h 1912"/>
              <a:gd name="T8" fmla="*/ 2147483647 w 2688"/>
              <a:gd name="T9" fmla="*/ 2147483647 h 1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88"/>
              <a:gd name="T16" fmla="*/ 0 h 1912"/>
              <a:gd name="T17" fmla="*/ 2688 w 2688"/>
              <a:gd name="T18" fmla="*/ 1912 h 1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88" h="1912">
                <a:moveTo>
                  <a:pt x="0" y="312"/>
                </a:moveTo>
                <a:cubicBezTo>
                  <a:pt x="28" y="204"/>
                  <a:pt x="56" y="96"/>
                  <a:pt x="288" y="360"/>
                </a:cubicBezTo>
                <a:cubicBezTo>
                  <a:pt x="520" y="624"/>
                  <a:pt x="1032" y="1912"/>
                  <a:pt x="1392" y="1896"/>
                </a:cubicBezTo>
                <a:cubicBezTo>
                  <a:pt x="1752" y="1880"/>
                  <a:pt x="2232" y="528"/>
                  <a:pt x="2448" y="264"/>
                </a:cubicBezTo>
                <a:cubicBezTo>
                  <a:pt x="2664" y="0"/>
                  <a:pt x="2648" y="312"/>
                  <a:pt x="2688" y="312"/>
                </a:cubicBezTo>
              </a:path>
            </a:pathLst>
          </a:custGeom>
          <a:noFill/>
          <a:ln w="762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round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7294563" y="1852613"/>
            <a:ext cx="15224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pPr algn="l" defTabSz="749300" rtl="0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Death</a:t>
            </a:r>
          </a:p>
        </p:txBody>
      </p:sp>
      <p:sp>
        <p:nvSpPr>
          <p:cNvPr id="6" name="Rectangle 5"/>
          <p:cNvSpPr/>
          <p:nvPr/>
        </p:nvSpPr>
        <p:spPr>
          <a:xfrm>
            <a:off x="7246658" y="1124744"/>
            <a:ext cx="1862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9900"/>
                </a:solidFill>
                <a:latin typeface="Garamond" pitchFamily="18" charset="0"/>
              </a:rPr>
              <a:t>Recovery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4052888" y="2554577"/>
            <a:ext cx="2119312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rtl="0"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Prevalenc</a:t>
            </a:r>
            <a:r>
              <a:rPr lang="en-US" sz="2800" dirty="0">
                <a:latin typeface="Calibri" pitchFamily="34" charset="0"/>
              </a:rPr>
              <a:t>e</a:t>
            </a:r>
          </a:p>
          <a:p>
            <a:pPr algn="ctr" rtl="0"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Pot</a:t>
            </a: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1212428" y="1854200"/>
            <a:ext cx="170338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en-US" sz="2800" b="1" dirty="0">
                <a:solidFill>
                  <a:srgbClr val="00B050"/>
                </a:solidFill>
                <a:latin typeface="Calibri" pitchFamily="34" charset="0"/>
              </a:rPr>
              <a:t>Incidence</a:t>
            </a:r>
          </a:p>
        </p:txBody>
      </p:sp>
      <p:sp>
        <p:nvSpPr>
          <p:cNvPr id="9" name="Freeform 22"/>
          <p:cNvSpPr>
            <a:spLocks/>
          </p:cNvSpPr>
          <p:nvPr/>
        </p:nvSpPr>
        <p:spPr bwMode="auto">
          <a:xfrm>
            <a:off x="2638425" y="1332254"/>
            <a:ext cx="2047875" cy="1468438"/>
          </a:xfrm>
          <a:custGeom>
            <a:avLst/>
            <a:gdLst>
              <a:gd name="T0" fmla="*/ 0 w 1680"/>
              <a:gd name="T1" fmla="*/ 2147483647 h 1040"/>
              <a:gd name="T2" fmla="*/ 2147483647 w 1680"/>
              <a:gd name="T3" fmla="*/ 2147483647 h 1040"/>
              <a:gd name="T4" fmla="*/ 2147483647 w 1680"/>
              <a:gd name="T5" fmla="*/ 2147483647 h 1040"/>
              <a:gd name="T6" fmla="*/ 0 60000 65536"/>
              <a:gd name="T7" fmla="*/ 0 60000 65536"/>
              <a:gd name="T8" fmla="*/ 0 60000 65536"/>
              <a:gd name="T9" fmla="*/ 0 w 1680"/>
              <a:gd name="T10" fmla="*/ 0 h 1040"/>
              <a:gd name="T11" fmla="*/ 1680 w 1680"/>
              <a:gd name="T12" fmla="*/ 1040 h 1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0" h="1040">
                <a:moveTo>
                  <a:pt x="0" y="560"/>
                </a:moveTo>
                <a:cubicBezTo>
                  <a:pt x="172" y="280"/>
                  <a:pt x="344" y="0"/>
                  <a:pt x="624" y="80"/>
                </a:cubicBezTo>
                <a:cubicBezTo>
                  <a:pt x="904" y="160"/>
                  <a:pt x="1292" y="600"/>
                  <a:pt x="1680" y="1040"/>
                </a:cubicBezTo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0" name="Freeform 24"/>
          <p:cNvSpPr>
            <a:spLocks/>
          </p:cNvSpPr>
          <p:nvPr/>
        </p:nvSpPr>
        <p:spPr bwMode="auto">
          <a:xfrm>
            <a:off x="5112544" y="1119529"/>
            <a:ext cx="2328863" cy="1681163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rgbClr val="FF9900"/>
            </a:solidFill>
            <a:round/>
            <a:headEnd/>
            <a:tailEnd type="triangle" w="med" len="med"/>
          </a:ln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1" name="Freeform 24"/>
          <p:cNvSpPr>
            <a:spLocks/>
          </p:cNvSpPr>
          <p:nvPr/>
        </p:nvSpPr>
        <p:spPr bwMode="auto">
          <a:xfrm>
            <a:off x="5382609" y="1559531"/>
            <a:ext cx="1941686" cy="1361943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3884-8ED6-4E54-BAA7-4D78177E4613}" type="datetime1">
              <a:rPr lang="en-US" smtClean="0"/>
              <a:t>10/15/2022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852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 txBox="1">
            <a:spLocks noChangeArrowheads="1"/>
          </p:cNvSpPr>
          <p:nvPr/>
        </p:nvSpPr>
        <p:spPr bwMode="auto">
          <a:xfrm>
            <a:off x="152400" y="228600"/>
            <a:ext cx="8763000" cy="6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 eaLnBrk="1" hangingPunct="1"/>
            <a:r>
              <a:rPr lang="en-US" sz="2800" b="1" dirty="0">
                <a:solidFill>
                  <a:srgbClr val="FF0000"/>
                </a:solidFill>
              </a:rPr>
              <a:t>Relationship Between Incidence and Prevalence</a:t>
            </a:r>
          </a:p>
        </p:txBody>
      </p:sp>
      <p:sp>
        <p:nvSpPr>
          <p:cNvPr id="4" name="Freeform 19"/>
          <p:cNvSpPr>
            <a:spLocks/>
          </p:cNvSpPr>
          <p:nvPr/>
        </p:nvSpPr>
        <p:spPr bwMode="auto">
          <a:xfrm>
            <a:off x="4283968" y="1201839"/>
            <a:ext cx="2592288" cy="2776538"/>
          </a:xfrm>
          <a:custGeom>
            <a:avLst/>
            <a:gdLst>
              <a:gd name="T0" fmla="*/ 0 w 2688"/>
              <a:gd name="T1" fmla="*/ 2147483647 h 1912"/>
              <a:gd name="T2" fmla="*/ 2147483647 w 2688"/>
              <a:gd name="T3" fmla="*/ 2147483647 h 1912"/>
              <a:gd name="T4" fmla="*/ 2147483647 w 2688"/>
              <a:gd name="T5" fmla="*/ 2147483647 h 1912"/>
              <a:gd name="T6" fmla="*/ 2147483647 w 2688"/>
              <a:gd name="T7" fmla="*/ 2147483647 h 1912"/>
              <a:gd name="T8" fmla="*/ 2147483647 w 2688"/>
              <a:gd name="T9" fmla="*/ 2147483647 h 1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88"/>
              <a:gd name="T16" fmla="*/ 0 h 1912"/>
              <a:gd name="T17" fmla="*/ 2688 w 2688"/>
              <a:gd name="T18" fmla="*/ 1912 h 1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88" h="1912">
                <a:moveTo>
                  <a:pt x="0" y="312"/>
                </a:moveTo>
                <a:cubicBezTo>
                  <a:pt x="28" y="204"/>
                  <a:pt x="56" y="96"/>
                  <a:pt x="288" y="360"/>
                </a:cubicBezTo>
                <a:cubicBezTo>
                  <a:pt x="520" y="624"/>
                  <a:pt x="1032" y="1912"/>
                  <a:pt x="1392" y="1896"/>
                </a:cubicBezTo>
                <a:cubicBezTo>
                  <a:pt x="1752" y="1880"/>
                  <a:pt x="2232" y="528"/>
                  <a:pt x="2448" y="264"/>
                </a:cubicBezTo>
                <a:cubicBezTo>
                  <a:pt x="2664" y="0"/>
                  <a:pt x="2648" y="312"/>
                  <a:pt x="2688" y="312"/>
                </a:cubicBezTo>
              </a:path>
            </a:pathLst>
          </a:custGeom>
          <a:noFill/>
          <a:ln w="762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round/>
            <a:headEnd/>
            <a:tailEnd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7294563" y="1852613"/>
            <a:ext cx="1522412" cy="4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pPr algn="l" defTabSz="749300" rtl="0" eaLnBrk="0" hangingPunct="0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2060"/>
                </a:solidFill>
                <a:latin typeface="Calibri" pitchFamily="34" charset="0"/>
              </a:rPr>
              <a:t>Death</a:t>
            </a:r>
          </a:p>
        </p:txBody>
      </p:sp>
      <p:sp>
        <p:nvSpPr>
          <p:cNvPr id="6" name="Rectangle 5"/>
          <p:cNvSpPr/>
          <p:nvPr/>
        </p:nvSpPr>
        <p:spPr>
          <a:xfrm>
            <a:off x="7124489" y="1265250"/>
            <a:ext cx="1862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9900"/>
                </a:solidFill>
                <a:latin typeface="Garamond" pitchFamily="18" charset="0"/>
              </a:rPr>
              <a:t>Recovery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4533900" y="2513013"/>
            <a:ext cx="1982316" cy="97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rtl="0">
              <a:spcBef>
                <a:spcPct val="50000"/>
              </a:spcBef>
            </a:pPr>
            <a:r>
              <a:rPr lang="en-US" sz="2400" b="1" dirty="0"/>
              <a:t>Prevalenc</a:t>
            </a:r>
            <a:r>
              <a:rPr lang="en-US" sz="2400" dirty="0"/>
              <a:t>e</a:t>
            </a:r>
          </a:p>
          <a:p>
            <a:pPr algn="ctr" rtl="0">
              <a:spcBef>
                <a:spcPct val="50000"/>
              </a:spcBef>
            </a:pPr>
            <a:r>
              <a:rPr lang="en-US" sz="2400" b="1" dirty="0"/>
              <a:t>Pot</a:t>
            </a: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2830512" y="2039649"/>
            <a:ext cx="1703388" cy="42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en-US" sz="2400" b="1" dirty="0">
                <a:solidFill>
                  <a:srgbClr val="006600"/>
                </a:solidFill>
              </a:rPr>
              <a:t>Incidence</a:t>
            </a:r>
          </a:p>
        </p:txBody>
      </p:sp>
      <p:sp>
        <p:nvSpPr>
          <p:cNvPr id="9" name="Freeform 22"/>
          <p:cNvSpPr>
            <a:spLocks/>
          </p:cNvSpPr>
          <p:nvPr/>
        </p:nvSpPr>
        <p:spPr bwMode="auto">
          <a:xfrm>
            <a:off x="3940882" y="1702513"/>
            <a:ext cx="1584176" cy="976312"/>
          </a:xfrm>
          <a:custGeom>
            <a:avLst/>
            <a:gdLst>
              <a:gd name="T0" fmla="*/ 0 w 1680"/>
              <a:gd name="T1" fmla="*/ 2147483647 h 1040"/>
              <a:gd name="T2" fmla="*/ 2147483647 w 1680"/>
              <a:gd name="T3" fmla="*/ 2147483647 h 1040"/>
              <a:gd name="T4" fmla="*/ 2147483647 w 1680"/>
              <a:gd name="T5" fmla="*/ 2147483647 h 1040"/>
              <a:gd name="T6" fmla="*/ 0 60000 65536"/>
              <a:gd name="T7" fmla="*/ 0 60000 65536"/>
              <a:gd name="T8" fmla="*/ 0 60000 65536"/>
              <a:gd name="T9" fmla="*/ 0 w 1680"/>
              <a:gd name="T10" fmla="*/ 0 h 1040"/>
              <a:gd name="T11" fmla="*/ 1680 w 1680"/>
              <a:gd name="T12" fmla="*/ 1040 h 1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0" h="1040">
                <a:moveTo>
                  <a:pt x="0" y="560"/>
                </a:moveTo>
                <a:cubicBezTo>
                  <a:pt x="172" y="280"/>
                  <a:pt x="344" y="0"/>
                  <a:pt x="624" y="80"/>
                </a:cubicBezTo>
                <a:cubicBezTo>
                  <a:pt x="904" y="160"/>
                  <a:pt x="1292" y="600"/>
                  <a:pt x="1680" y="1040"/>
                </a:cubicBezTo>
              </a:path>
            </a:pathLst>
          </a:cu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0" name="Freeform 24"/>
          <p:cNvSpPr>
            <a:spLocks/>
          </p:cNvSpPr>
          <p:nvPr/>
        </p:nvSpPr>
        <p:spPr bwMode="auto">
          <a:xfrm>
            <a:off x="5798578" y="1496083"/>
            <a:ext cx="1501255" cy="946944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rgbClr val="FF9900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1" name="Freeform 24"/>
          <p:cNvSpPr>
            <a:spLocks/>
          </p:cNvSpPr>
          <p:nvPr/>
        </p:nvSpPr>
        <p:spPr bwMode="auto">
          <a:xfrm>
            <a:off x="5863449" y="1969555"/>
            <a:ext cx="1528159" cy="1030577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228236" y="1239911"/>
            <a:ext cx="3807499" cy="5847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3200" dirty="0">
                <a:latin typeface="Garamond" pitchFamily="18" charset="0"/>
              </a:rPr>
              <a:t>=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I </a:t>
            </a:r>
            <a:r>
              <a:rPr lang="en-US" sz="3200" dirty="0">
                <a:solidFill>
                  <a:srgbClr val="0070C0"/>
                </a:solidFill>
                <a:latin typeface="Garamond" pitchFamily="18" charset="0"/>
              </a:rPr>
              <a:t>*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D</a:t>
            </a:r>
            <a:endParaRPr lang="en-MY" sz="3200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36" y="2513013"/>
            <a:ext cx="3695692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 b="1" dirty="0">
                <a:latin typeface="Garamond" pitchFamily="18" charset="0"/>
              </a:rPr>
              <a:t>I = incidence</a:t>
            </a:r>
          </a:p>
          <a:p>
            <a:pPr>
              <a:spcBef>
                <a:spcPct val="20000"/>
              </a:spcBef>
            </a:pPr>
            <a:r>
              <a:rPr lang="en-US" sz="3200" b="1" dirty="0">
                <a:latin typeface="Garamond" pitchFamily="18" charset="0"/>
              </a:rPr>
              <a:t>D = duration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52400" y="5029200"/>
            <a:ext cx="5867400" cy="5238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Prevalence </a:t>
            </a:r>
            <a:r>
              <a:rPr lang="en-US" sz="2800" b="1" dirty="0">
                <a:latin typeface="Garamond" pitchFamily="18" charset="0"/>
              </a:rPr>
              <a:t>will vary in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direct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</a:t>
            </a: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6369852" y="4821000"/>
            <a:ext cx="2590800" cy="954107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 rtl="0">
              <a:buClr>
                <a:srgbClr val="66FF33"/>
              </a:buClr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Duration   and   </a:t>
            </a:r>
          </a:p>
          <a:p>
            <a:pPr algn="l" rtl="0">
              <a:buClr>
                <a:srgbClr val="FFFF66"/>
              </a:buClr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 Incidence</a:t>
            </a:r>
            <a:endParaRPr lang="en-US" sz="2800" dirty="0">
              <a:latin typeface="Garamond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63449" y="5395308"/>
            <a:ext cx="1012807" cy="15776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941772" y="5029200"/>
            <a:ext cx="790468" cy="25067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FD5F-55D9-488A-87C1-0DECCEE27B50}" type="datetime1">
              <a:rPr lang="en-US" smtClean="0"/>
              <a:t>10/15/2022</a:t>
            </a:fld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243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0"/>
            <a:ext cx="8229600" cy="10969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Factors influencing prevalence rate</a:t>
            </a:r>
            <a:endParaRPr lang="en-AU" sz="2800" dirty="0" smtClean="0">
              <a:solidFill>
                <a:schemeClr val="bg1"/>
              </a:solidFill>
            </a:endParaRPr>
          </a:p>
        </p:txBody>
      </p:sp>
      <p:grpSp>
        <p:nvGrpSpPr>
          <p:cNvPr id="33794" name="Group 4"/>
          <p:cNvGrpSpPr>
            <a:grpSpLocks noChangeAspect="1"/>
          </p:cNvGrpSpPr>
          <p:nvPr/>
        </p:nvGrpSpPr>
        <p:grpSpPr bwMode="auto">
          <a:xfrm>
            <a:off x="-1376780" y="-857031"/>
            <a:ext cx="12279788" cy="8230886"/>
            <a:chOff x="1343" y="8355"/>
            <a:chExt cx="11260" cy="5417"/>
          </a:xfrm>
        </p:grpSpPr>
        <p:sp>
          <p:nvSpPr>
            <p:cNvPr id="62468" name="AutoShape 5"/>
            <p:cNvSpPr>
              <a:spLocks noChangeAspect="1" noChangeArrowheads="1"/>
            </p:cNvSpPr>
            <p:nvPr/>
          </p:nvSpPr>
          <p:spPr bwMode="auto">
            <a:xfrm>
              <a:off x="2977" y="8355"/>
              <a:ext cx="765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469" name="Group 6"/>
            <p:cNvGrpSpPr>
              <a:grpSpLocks/>
            </p:cNvGrpSpPr>
            <p:nvPr/>
          </p:nvGrpSpPr>
          <p:grpSpPr bwMode="auto">
            <a:xfrm>
              <a:off x="1343" y="8646"/>
              <a:ext cx="11260" cy="5126"/>
              <a:chOff x="1343" y="8646"/>
              <a:chExt cx="11260" cy="5126"/>
            </a:xfrm>
          </p:grpSpPr>
          <p:sp>
            <p:nvSpPr>
              <p:cNvPr id="62470" name="Text Box 7"/>
              <p:cNvSpPr txBox="1">
                <a:spLocks noChangeArrowheads="1"/>
              </p:cNvSpPr>
              <p:nvPr/>
            </p:nvSpPr>
            <p:spPr bwMode="auto">
              <a:xfrm>
                <a:off x="5031" y="11513"/>
                <a:ext cx="1852" cy="4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800" b="1" dirty="0">
                    <a:solidFill>
                      <a:srgbClr val="FF0000"/>
                    </a:solidFill>
                  </a:rPr>
                  <a:t>Prevalence</a:t>
                </a:r>
              </a:p>
            </p:txBody>
          </p:sp>
          <p:sp>
            <p:nvSpPr>
              <p:cNvPr id="62471" name="AutoShape 8"/>
              <p:cNvSpPr>
                <a:spLocks noChangeArrowheads="1"/>
              </p:cNvSpPr>
              <p:nvPr/>
            </p:nvSpPr>
            <p:spPr bwMode="auto">
              <a:xfrm>
                <a:off x="1343" y="8646"/>
                <a:ext cx="7558" cy="4710"/>
              </a:xfrm>
              <a:prstGeom prst="upArrow">
                <a:avLst>
                  <a:gd name="adj1" fmla="val 50000"/>
                  <a:gd name="adj2" fmla="val 25001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2800" b="1" u="sng" dirty="0" smtClean="0">
                    <a:solidFill>
                      <a:srgbClr val="FF0000"/>
                    </a:solidFill>
                    <a:latin typeface="Garamond" pitchFamily="18" charset="0"/>
                  </a:rPr>
                  <a:t>Increased  </a:t>
                </a:r>
                <a:r>
                  <a:rPr lang="en-US" sz="2800" b="1" u="sng" dirty="0">
                    <a:solidFill>
                      <a:srgbClr val="FF0000"/>
                    </a:solidFill>
                    <a:latin typeface="Garamond" pitchFamily="18" charset="0"/>
                  </a:rPr>
                  <a:t>by: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longer duration of disease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800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prolongation of life without cure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GB" sz="2800" b="1" dirty="0">
                    <a:solidFill>
                      <a:srgbClr val="008000"/>
                    </a:solidFill>
                    <a:latin typeface="Times New Roman" pitchFamily="18" charset="0"/>
                    <a:cs typeface="Times New Roman" pitchFamily="18" charset="0"/>
                  </a:rPr>
                  <a:t>Increase in the incidence of the disease</a:t>
                </a:r>
                <a:endParaRPr lang="en-US" sz="2800" b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Immigration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of cases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800" b="1" dirty="0">
                    <a:solidFill>
                      <a:srgbClr val="CC0066"/>
                    </a:solidFill>
                    <a:latin typeface="Times New Roman" pitchFamily="18" charset="0"/>
                    <a:cs typeface="Times New Roman" pitchFamily="18" charset="0"/>
                  </a:rPr>
                  <a:t>out migration of healthy people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800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improved 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diagnosis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800" b="1" dirty="0" smtClean="0">
                    <a:solidFill>
                      <a:srgbClr val="C00000"/>
                    </a:solidFill>
                    <a:latin typeface="Garamond" pitchFamily="18" charset="0"/>
                    <a:cs typeface="Times New Roman" pitchFamily="18" charset="0"/>
                  </a:rPr>
                  <a:t>Better </a:t>
                </a:r>
                <a:r>
                  <a:rPr lang="en-US" sz="2800" b="1" dirty="0">
                    <a:solidFill>
                      <a:srgbClr val="C00000"/>
                    </a:solidFill>
                    <a:latin typeface="Garamond" pitchFamily="18" charset="0"/>
                    <a:cs typeface="Times New Roman" pitchFamily="18" charset="0"/>
                  </a:rPr>
                  <a:t>reporting 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endParaRPr lang="en-US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472" name="AutoShape 9"/>
              <p:cNvSpPr>
                <a:spLocks noChangeArrowheads="1"/>
              </p:cNvSpPr>
              <p:nvPr/>
            </p:nvSpPr>
            <p:spPr bwMode="auto">
              <a:xfrm>
                <a:off x="5573" y="9011"/>
                <a:ext cx="7030" cy="4761"/>
              </a:xfrm>
              <a:prstGeom prst="downArrow">
                <a:avLst>
                  <a:gd name="adj1" fmla="val 50000"/>
                  <a:gd name="adj2" fmla="val 24998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2400" b="1" u="sng" dirty="0" smtClean="0">
                    <a:solidFill>
                      <a:srgbClr val="FF0000"/>
                    </a:solidFill>
                  </a:rPr>
                  <a:t>Decreased </a:t>
                </a:r>
                <a:r>
                  <a:rPr lang="en-US" sz="2400" b="1" u="sng" dirty="0">
                    <a:solidFill>
                      <a:srgbClr val="FF0000"/>
                    </a:solidFill>
                  </a:rPr>
                  <a:t>by: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2800" b="1" dirty="0"/>
                  <a:t>short duration of disease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2800" b="1" dirty="0">
                    <a:solidFill>
                      <a:srgbClr val="0070C0"/>
                    </a:solidFill>
                  </a:rPr>
                  <a:t>high case-fatality rate from disease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2800" b="1" dirty="0">
                    <a:solidFill>
                      <a:srgbClr val="008000"/>
                    </a:solidFill>
                  </a:rPr>
                  <a:t>decrease in incidence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800" b="1" dirty="0">
                    <a:solidFill>
                      <a:srgbClr val="002060"/>
                    </a:solidFill>
                  </a:rPr>
                  <a:t>in-migration of healthy people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800" b="1" dirty="0">
                    <a:solidFill>
                      <a:srgbClr val="CC0066"/>
                    </a:solidFill>
                  </a:rPr>
                  <a:t>E</a:t>
                </a:r>
                <a:r>
                  <a:rPr lang="en-US" sz="2800" b="1" dirty="0" smtClean="0">
                    <a:solidFill>
                      <a:srgbClr val="CC0066"/>
                    </a:solidFill>
                  </a:rPr>
                  <a:t>migration </a:t>
                </a:r>
                <a:r>
                  <a:rPr lang="en-US" sz="2800" b="1" dirty="0">
                    <a:solidFill>
                      <a:srgbClr val="CC0066"/>
                    </a:solidFill>
                  </a:rPr>
                  <a:t>of cases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800" b="1" dirty="0">
                    <a:solidFill>
                      <a:srgbClr val="0070C0"/>
                    </a:solidFill>
                  </a:rPr>
                  <a:t>improved cure </a:t>
                </a:r>
                <a:r>
                  <a:rPr lang="en-US" sz="2800" b="1" dirty="0" smtClean="0">
                    <a:solidFill>
                      <a:srgbClr val="0070C0"/>
                    </a:solidFill>
                  </a:rPr>
                  <a:t>rate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Immunization prevents new cases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Prolongation of non diseased &amp; healthy population</a:t>
                </a:r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p:grpSp>
      </p:grp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681761" y="0"/>
            <a:ext cx="1966404" cy="5486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FF0000"/>
                </a:solidFill>
              </a:rPr>
              <a:t>Prevalence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CAE1-A5EB-49E3-B0D9-306A255BF566}" type="datetime1">
              <a:rPr lang="en-US" smtClean="0"/>
              <a:t>10/15/2022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823995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9600" y="260648"/>
            <a:ext cx="701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l" rtl="0"/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Types of Prevalence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" y="976708"/>
            <a:ext cx="4898504" cy="954107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l" rtl="0">
              <a:buFontTx/>
              <a:buAutoNum type="arabicPeriod"/>
              <a:defRPr/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Period Prevalence</a:t>
            </a:r>
          </a:p>
          <a:p>
            <a:pPr marL="342900" indent="-342900" algn="l" rtl="0">
              <a:buFontTx/>
              <a:buAutoNum type="arabicPeriod"/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Point Prevalence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8600" y="2132856"/>
            <a:ext cx="8534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latin typeface="Garamond" pitchFamily="18" charset="0"/>
              </a:rPr>
              <a:t>A </a:t>
            </a:r>
            <a:r>
              <a:rPr lang="en-US" sz="2800" b="1" dirty="0">
                <a:latin typeface="Garamond" pitchFamily="18" charset="0"/>
              </a:rPr>
              <a:t>study done on  </a:t>
            </a:r>
            <a:r>
              <a:rPr lang="en-US" sz="2800" b="1" dirty="0" smtClean="0">
                <a:latin typeface="Garamond" pitchFamily="18" charset="0"/>
              </a:rPr>
              <a:t>1500 </a:t>
            </a:r>
            <a:r>
              <a:rPr lang="en-US" sz="2800" b="1" dirty="0">
                <a:latin typeface="Garamond" pitchFamily="18" charset="0"/>
              </a:rPr>
              <a:t>school children </a:t>
            </a:r>
            <a:r>
              <a:rPr lang="en-US" sz="2800" b="1" dirty="0" smtClean="0">
                <a:latin typeface="Garamond" pitchFamily="18" charset="0"/>
              </a:rPr>
              <a:t>at Al </a:t>
            </a:r>
            <a:r>
              <a:rPr lang="en-US" sz="2800" b="1" dirty="0" err="1" smtClean="0">
                <a:latin typeface="Garamond" pitchFamily="18" charset="0"/>
              </a:rPr>
              <a:t>Karak</a:t>
            </a: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during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2020</a:t>
            </a: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found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20 </a:t>
            </a:r>
            <a:r>
              <a:rPr lang="en-US" sz="2800" b="1" dirty="0">
                <a:latin typeface="Garamond" pitchFamily="18" charset="0"/>
              </a:rPr>
              <a:t>with TB.  By follow up  of school children during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2021 </a:t>
            </a:r>
            <a:r>
              <a:rPr lang="en-US" sz="2800" b="1" dirty="0">
                <a:latin typeface="Garamond" pitchFamily="18" charset="0"/>
              </a:rPr>
              <a:t>the number of students with TB was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28</a:t>
            </a: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r>
              <a:rPr lang="en-US" sz="2800" b="1" dirty="0">
                <a:latin typeface="Garamond" pitchFamily="18" charset="0"/>
              </a:rPr>
              <a:t> prevalence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20          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2020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prevalence 28        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2021</a:t>
            </a:r>
            <a:endParaRPr lang="en-US" sz="28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5153917"/>
            <a:ext cx="8663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Garamond" pitchFamily="18" charset="0"/>
              </a:rPr>
              <a:t>Period prevalence:</a:t>
            </a:r>
          </a:p>
          <a:p>
            <a:r>
              <a:rPr lang="en-GB" sz="2600" dirty="0">
                <a:latin typeface="Garamond" pitchFamily="18" charset="0"/>
              </a:rPr>
              <a:t>Number of cases that occur </a:t>
            </a:r>
            <a:r>
              <a:rPr lang="en-GB" sz="2600" b="1" dirty="0">
                <a:solidFill>
                  <a:srgbClr val="FF0000"/>
                </a:solidFill>
                <a:latin typeface="Garamond" pitchFamily="18" charset="0"/>
              </a:rPr>
              <a:t>during a specified period of time</a:t>
            </a:r>
          </a:p>
          <a:p>
            <a:r>
              <a:rPr lang="en-GB" sz="2800" dirty="0" smtClean="0">
                <a:latin typeface="Garamond" pitchFamily="18" charset="0"/>
              </a:rPr>
              <a:t>2020 </a:t>
            </a:r>
            <a:r>
              <a:rPr lang="en-GB" sz="2800" dirty="0" smtClean="0">
                <a:latin typeface="Garamond" pitchFamily="18" charset="0"/>
              </a:rPr>
              <a:t>–</a:t>
            </a:r>
            <a:r>
              <a:rPr lang="en-GB" sz="2800" dirty="0" smtClean="0">
                <a:latin typeface="Garamond" pitchFamily="18" charset="0"/>
              </a:rPr>
              <a:t>2021</a:t>
            </a:r>
            <a:endParaRPr lang="en-GB" sz="2800" dirty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728D-C520-4AA2-8C18-A10416152619}" type="datetime1">
              <a:rPr lang="en-US" smtClean="0"/>
              <a:t>10/15/2022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831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92696"/>
            <a:ext cx="9144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  <a:cs typeface="Arial" charset="0"/>
              </a:rPr>
              <a:t>              </a:t>
            </a:r>
            <a:r>
              <a:rPr lang="en-US" sz="3600" b="1" u="sng" dirty="0" smtClean="0">
                <a:solidFill>
                  <a:srgbClr val="C00000"/>
                </a:solidFill>
                <a:latin typeface="Garamond" pitchFamily="18" charset="0"/>
                <a:cs typeface="Arial" charset="0"/>
              </a:rPr>
              <a:t>Aims </a:t>
            </a:r>
            <a:r>
              <a:rPr lang="en-US" sz="3600" b="1" u="sng" dirty="0">
                <a:solidFill>
                  <a:srgbClr val="C00000"/>
                </a:solidFill>
                <a:latin typeface="Garamond" pitchFamily="18" charset="0"/>
                <a:cs typeface="Arial" charset="0"/>
              </a:rPr>
              <a:t>of epidemiological study</a:t>
            </a:r>
            <a:r>
              <a:rPr lang="en-US" sz="36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:-</a:t>
            </a:r>
            <a:endParaRPr lang="en-US" sz="3600" dirty="0">
              <a:solidFill>
                <a:srgbClr val="002060"/>
              </a:solidFill>
              <a:latin typeface="Garamond" pitchFamily="18" charset="0"/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3200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 1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Controlling or preventing the spread of 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disease. preventing 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re-occurrence of disease.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</a:pPr>
            <a:endParaRPr lang="en-US" sz="3200" b="1" dirty="0">
              <a:solidFill>
                <a:srgbClr val="002060"/>
              </a:solidFill>
              <a:latin typeface="Garamond" pitchFamily="18" charset="0"/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3200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2-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Preventing the introduction of disease not 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          Present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in the community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</a:t>
            </a:r>
            <a:endParaRPr lang="en-US" sz="3200" b="1" dirty="0">
              <a:solidFill>
                <a:srgbClr val="002060"/>
              </a:solidFill>
              <a:latin typeface="Garamond" pitchFamily="18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 3-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Eradicating disease already present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endParaRPr lang="en-US" sz="3200" b="1" dirty="0">
              <a:solidFill>
                <a:srgbClr val="002060"/>
              </a:solidFill>
              <a:latin typeface="Garamond" pitchFamily="18" charset="0"/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4-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Detecting means for promoting health 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&amp;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efficiency of population in a community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85C6-C4FF-4C5F-8B07-383D7A9BCAEE}" type="datetime1">
              <a:rPr lang="en-US" smtClean="0"/>
              <a:t>10/15/2022</a:t>
            </a:fld>
            <a:endParaRPr lang="en-MY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0"/>
            <a:ext cx="1064513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891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1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1043608" y="1628800"/>
            <a:ext cx="6096000" cy="161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MY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THANK   YOU  ALL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E867B-0C29-4ADE-851D-76CE5F38D323}" type="datetime1">
              <a:rPr lang="en-US" smtClean="0"/>
              <a:t>10/15/2022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41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19808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85C6-C4FF-4C5F-8B07-383D7A9BCAEE}" type="datetime1">
              <a:rPr lang="en-US" smtClean="0"/>
              <a:t>10/15/2022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3593" y="851045"/>
            <a:ext cx="9140407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66FF33"/>
              </a:buClr>
            </a:pPr>
            <a:r>
              <a:rPr lang="en-US" sz="3600" b="1" dirty="0" smtClean="0">
                <a:solidFill>
                  <a:srgbClr val="C00000"/>
                </a:solidFill>
                <a:latin typeface="Garamond" pitchFamily="18" charset="0"/>
              </a:rPr>
              <a:t>                     </a:t>
            </a:r>
            <a:r>
              <a:rPr lang="en-US" sz="3600" b="1" u="sng" dirty="0" smtClean="0">
                <a:solidFill>
                  <a:srgbClr val="C00000"/>
                </a:solidFill>
                <a:latin typeface="Garamond" pitchFamily="18" charset="0"/>
              </a:rPr>
              <a:t>Uses </a:t>
            </a:r>
            <a:r>
              <a:rPr lang="en-US" sz="3600" b="1" u="sng" dirty="0">
                <a:solidFill>
                  <a:srgbClr val="C00000"/>
                </a:solidFill>
                <a:latin typeface="Garamond" pitchFamily="18" charset="0"/>
              </a:rPr>
              <a:t>of Epidemiology:-</a:t>
            </a:r>
            <a:endParaRPr lang="en-US" sz="3600" dirty="0">
              <a:solidFill>
                <a:srgbClr val="C00000"/>
              </a:solidFill>
              <a:latin typeface="Garamond" pitchFamily="18" charset="0"/>
            </a:endParaRPr>
          </a:p>
          <a:p>
            <a:pPr algn="ctr"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3200" b="1" dirty="0">
                <a:latin typeface="Garamond" pitchFamily="18" charset="0"/>
              </a:rPr>
              <a:t>1-To Describe the </a:t>
            </a: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</a:rPr>
              <a:t>distribution</a:t>
            </a:r>
            <a:r>
              <a:rPr lang="en-US" sz="3200" b="1" u="sng" dirty="0">
                <a:latin typeface="Garamond" pitchFamily="18" charset="0"/>
              </a:rPr>
              <a:t> &amp; </a:t>
            </a: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</a:rPr>
              <a:t>size</a:t>
            </a:r>
            <a:r>
              <a:rPr lang="en-US" sz="3200" b="1" dirty="0">
                <a:latin typeface="Garamond" pitchFamily="18" charset="0"/>
              </a:rPr>
              <a:t> of diseases </a:t>
            </a:r>
            <a:r>
              <a:rPr lang="en-US" sz="3200" b="1" dirty="0" smtClean="0">
                <a:latin typeface="Garamond" pitchFamily="18" charset="0"/>
              </a:rPr>
              <a:t>  </a:t>
            </a:r>
            <a:r>
              <a:rPr lang="en-US" sz="3200" b="1" dirty="0">
                <a:latin typeface="Garamond" pitchFamily="18" charset="0"/>
              </a:rPr>
              <a:t>in human population. Age, sex social class…..</a:t>
            </a:r>
          </a:p>
          <a:p>
            <a:pPr>
              <a:buClr>
                <a:srgbClr val="66FF33"/>
              </a:buClr>
            </a:pPr>
            <a:endParaRPr lang="en-US" sz="3200" b="1" dirty="0">
              <a:latin typeface="Garamond" pitchFamily="18" charset="0"/>
            </a:endParaRPr>
          </a:p>
          <a:p>
            <a:pPr algn="ctr"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3200" b="1" dirty="0">
                <a:latin typeface="Garamond" pitchFamily="18" charset="0"/>
              </a:rPr>
              <a:t>2- To Identify etiological factors in the </a:t>
            </a:r>
            <a:r>
              <a:rPr lang="en-US" sz="3200" b="1" dirty="0" smtClean="0">
                <a:latin typeface="Garamond" pitchFamily="18" charset="0"/>
              </a:rPr>
              <a:t>  pathogenesis </a:t>
            </a:r>
            <a:r>
              <a:rPr lang="en-US" sz="3200" b="1" dirty="0" smtClean="0">
                <a:latin typeface="Garamond" pitchFamily="18" charset="0"/>
              </a:rPr>
              <a:t>of </a:t>
            </a:r>
            <a:r>
              <a:rPr lang="en-US" sz="3200" b="1" dirty="0">
                <a:latin typeface="Garamond" pitchFamily="18" charset="0"/>
              </a:rPr>
              <a:t>disease</a:t>
            </a:r>
          </a:p>
          <a:p>
            <a:pPr>
              <a:buClr>
                <a:srgbClr val="66FF33"/>
              </a:buClr>
            </a:pPr>
            <a:endParaRPr lang="en-US" sz="3200" b="1" dirty="0"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3200" b="1" dirty="0">
                <a:latin typeface="Garamond" pitchFamily="18" charset="0"/>
              </a:rPr>
              <a:t>3-To Provide the data essential for management.</a:t>
            </a:r>
          </a:p>
          <a:p>
            <a:pPr>
              <a:buClr>
                <a:srgbClr val="66FF33"/>
              </a:buClr>
            </a:pPr>
            <a:endParaRPr lang="en-US" sz="3200" b="1" dirty="0">
              <a:latin typeface="Garamond" pitchFamily="18" charset="0"/>
            </a:endParaRPr>
          </a:p>
          <a:p>
            <a:pPr algn="ctr"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3200" b="1" dirty="0">
                <a:latin typeface="Garamond" pitchFamily="18" charset="0"/>
              </a:rPr>
              <a:t>4- To Evaluation and planning of services for </a:t>
            </a:r>
            <a:r>
              <a:rPr lang="en-US" sz="3200" b="1" dirty="0" smtClean="0">
                <a:latin typeface="Garamond" pitchFamily="18" charset="0"/>
              </a:rPr>
              <a:t>the prevention </a:t>
            </a:r>
            <a:r>
              <a:rPr lang="en-US" sz="3200" b="1" dirty="0">
                <a:latin typeface="Garamond" pitchFamily="18" charset="0"/>
              </a:rPr>
              <a:t>&amp; control and treatment of disease</a:t>
            </a:r>
            <a:endParaRPr lang="en-MY" sz="3200" dirty="0"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328881" cy="1268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601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04248" y="-66466"/>
            <a:ext cx="2664296" cy="1600438"/>
          </a:xfrm>
          <a:prstGeom prst="rect">
            <a:avLst/>
          </a:prstGeom>
          <a:ln w="15875">
            <a:solidFill>
              <a:srgbClr val="91A468"/>
            </a:solidFill>
          </a:ln>
        </p:spPr>
        <p:txBody>
          <a:bodyPr wrap="square">
            <a:spAutoFit/>
          </a:bodyPr>
          <a:lstStyle/>
          <a:p>
            <a:r>
              <a:rPr lang="en-MY" dirty="0"/>
              <a:t> </a:t>
            </a:r>
            <a:r>
              <a:rPr lang="en-MY" sz="1000" b="1" dirty="0"/>
              <a:t>Uses of Epidemiology</a:t>
            </a:r>
            <a:r>
              <a:rPr lang="en-MY" sz="1000" b="1" dirty="0" smtClean="0"/>
              <a:t>:-</a:t>
            </a:r>
          </a:p>
          <a:p>
            <a:r>
              <a:rPr lang="en-MY" sz="1000" b="1" dirty="0" smtClean="0">
                <a:solidFill>
                  <a:srgbClr val="FF0000"/>
                </a:solidFill>
              </a:rPr>
              <a:t>To </a:t>
            </a:r>
            <a:r>
              <a:rPr lang="en-MY" sz="1000" b="1" dirty="0">
                <a:solidFill>
                  <a:srgbClr val="FF0000"/>
                </a:solidFill>
              </a:rPr>
              <a:t>Describe the distribution &amp; size of diseases </a:t>
            </a:r>
            <a:r>
              <a:rPr lang="en-MY" sz="1000" b="1" dirty="0" smtClean="0">
                <a:solidFill>
                  <a:srgbClr val="FF0000"/>
                </a:solidFill>
              </a:rPr>
              <a:t>  </a:t>
            </a:r>
            <a:r>
              <a:rPr lang="en-MY" sz="1000" b="1" dirty="0">
                <a:solidFill>
                  <a:srgbClr val="FF0000"/>
                </a:solidFill>
              </a:rPr>
              <a:t>in human </a:t>
            </a:r>
            <a:r>
              <a:rPr lang="en-MY" sz="1000" b="1" dirty="0" smtClean="0">
                <a:solidFill>
                  <a:srgbClr val="FF0000"/>
                </a:solidFill>
              </a:rPr>
              <a:t>population</a:t>
            </a:r>
            <a:r>
              <a:rPr lang="en-MY" sz="1000" b="1" dirty="0">
                <a:solidFill>
                  <a:srgbClr val="FF0000"/>
                </a:solidFill>
              </a:rPr>
              <a:t>. Age, sex social class…..</a:t>
            </a:r>
          </a:p>
          <a:p>
            <a:r>
              <a:rPr lang="en-MY" sz="1000" dirty="0" smtClean="0"/>
              <a:t>To </a:t>
            </a:r>
            <a:r>
              <a:rPr lang="en-MY" sz="1000" dirty="0"/>
              <a:t>Identify etiological factors in the pathogenesis </a:t>
            </a:r>
            <a:r>
              <a:rPr lang="en-MY" sz="1000" dirty="0" smtClean="0"/>
              <a:t> </a:t>
            </a:r>
            <a:r>
              <a:rPr lang="en-MY" sz="1000" dirty="0"/>
              <a:t>of </a:t>
            </a:r>
            <a:r>
              <a:rPr lang="en-MY" sz="1000" dirty="0" smtClean="0"/>
              <a:t>disease</a:t>
            </a:r>
          </a:p>
          <a:p>
            <a:r>
              <a:rPr lang="en-MY" sz="1000" dirty="0" smtClean="0"/>
              <a:t>To </a:t>
            </a:r>
            <a:r>
              <a:rPr lang="en-MY" sz="1000" dirty="0"/>
              <a:t>Provide the data essential </a:t>
            </a:r>
            <a:r>
              <a:rPr lang="en-MY" sz="1000" dirty="0" smtClean="0"/>
              <a:t>for management</a:t>
            </a:r>
            <a:r>
              <a:rPr lang="en-MY" sz="1000" dirty="0" smtClean="0"/>
              <a:t>.</a:t>
            </a:r>
          </a:p>
          <a:p>
            <a:r>
              <a:rPr lang="en-MY" sz="1000" dirty="0" smtClean="0"/>
              <a:t> </a:t>
            </a:r>
            <a:r>
              <a:rPr lang="en-MY" sz="1000" dirty="0"/>
              <a:t>To Evaluation and planning of services for </a:t>
            </a:r>
            <a:r>
              <a:rPr lang="en-MY" sz="1000" dirty="0" smtClean="0"/>
              <a:t>the prevention </a:t>
            </a:r>
          </a:p>
          <a:p>
            <a:r>
              <a:rPr lang="en-MY" sz="1000" dirty="0" smtClean="0"/>
              <a:t>&amp; </a:t>
            </a:r>
            <a:r>
              <a:rPr lang="en-MY" sz="1000" dirty="0"/>
              <a:t>control and treatment of disease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68086"/>
            <a:ext cx="896448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MEASURES OF DISEASE FREQUENCY</a:t>
            </a: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>
              <a:defRPr/>
            </a:pPr>
            <a:r>
              <a:rPr lang="en-US" sz="3200" b="1" dirty="0">
                <a:latin typeface="Garamond" pitchFamily="18" charset="0"/>
              </a:rPr>
              <a:t>A prerequisite for any epidemiologic </a:t>
            </a:r>
            <a:endParaRPr lang="en-US" sz="3200" b="1" dirty="0" smtClean="0">
              <a:latin typeface="Garamond" pitchFamily="18" charset="0"/>
            </a:endParaRPr>
          </a:p>
          <a:p>
            <a:pPr>
              <a:defRPr/>
            </a:pP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 smtClean="0">
                <a:latin typeface="Garamond" pitchFamily="18" charset="0"/>
              </a:rPr>
              <a:t>investigation </a:t>
            </a:r>
            <a:r>
              <a:rPr lang="en-US" sz="3200" b="1" dirty="0">
                <a:latin typeface="Garamond" pitchFamily="18" charset="0"/>
              </a:rPr>
              <a:t>is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quantify</a:t>
            </a:r>
            <a:r>
              <a:rPr lang="en-US" sz="3200" b="1" dirty="0">
                <a:latin typeface="Garamond" pitchFamily="18" charset="0"/>
              </a:rPr>
              <a:t> the occurrence of disease. </a:t>
            </a:r>
          </a:p>
          <a:p>
            <a:pPr algn="ctr">
              <a:defRPr/>
            </a:pPr>
            <a:r>
              <a:rPr lang="en-US" sz="3200" b="1" dirty="0">
                <a:latin typeface="Garamond" pitchFamily="18" charset="0"/>
              </a:rPr>
              <a:t>The most basic &amp;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simplest method of expressing disease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frequency</a:t>
            </a:r>
            <a:r>
              <a:rPr lang="en-US" sz="3200" b="1" dirty="0" smtClean="0">
                <a:latin typeface="Garamond" pitchFamily="18" charset="0"/>
              </a:rPr>
              <a:t>     </a:t>
            </a:r>
            <a:r>
              <a:rPr lang="en-US" sz="3200" b="1" dirty="0" smtClean="0">
                <a:latin typeface="Garamond" pitchFamily="18" charset="0"/>
              </a:rPr>
              <a:t>simple </a:t>
            </a:r>
            <a:r>
              <a:rPr lang="en-US" sz="3200" b="1" dirty="0">
                <a:latin typeface="Garamond" pitchFamily="18" charset="0"/>
              </a:rPr>
              <a:t>count. </a:t>
            </a:r>
            <a:r>
              <a:rPr lang="en-US" sz="3200" b="1" dirty="0" smtClean="0">
                <a:latin typeface="Garamond" pitchFamily="18" charset="0"/>
              </a:rPr>
              <a:t> </a:t>
            </a:r>
            <a:r>
              <a:rPr lang="en-US" sz="3200" dirty="0" smtClean="0">
                <a:solidFill>
                  <a:srgbClr val="FF00FF"/>
                </a:solidFill>
              </a:rPr>
              <a:t>♀</a:t>
            </a:r>
            <a:r>
              <a:rPr lang="en-US" sz="3200" b="1" dirty="0" smtClean="0">
                <a:solidFill>
                  <a:srgbClr val="99FF33"/>
                </a:solidFill>
              </a:rPr>
              <a:t> </a:t>
            </a:r>
            <a:r>
              <a:rPr lang="en-US" sz="3200" b="1" dirty="0" smtClean="0">
                <a:latin typeface="Garamond" pitchFamily="18" charset="0"/>
              </a:rPr>
              <a:t>25        </a:t>
            </a:r>
            <a:r>
              <a:rPr lang="en-US" sz="3200" b="1" dirty="0"/>
              <a:t>♂</a:t>
            </a:r>
            <a:r>
              <a:rPr lang="en-US" sz="3200" b="1" dirty="0" smtClean="0">
                <a:latin typeface="Garamond" pitchFamily="18" charset="0"/>
              </a:rPr>
              <a:t> 10</a:t>
            </a:r>
            <a:endParaRPr lang="en-US" sz="3200" b="1" dirty="0">
              <a:latin typeface="Garamond" pitchFamily="18" charset="0"/>
            </a:endParaRPr>
          </a:p>
          <a:p>
            <a:pPr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        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However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US" sz="2200" b="1" dirty="0">
              <a:solidFill>
                <a:srgbClr val="002060"/>
              </a:solidFill>
              <a:latin typeface="Garamond" pitchFamily="18" charset="0"/>
            </a:endParaRPr>
          </a:p>
          <a:p>
            <a:pPr>
              <a:defRPr/>
            </a:pPr>
            <a:r>
              <a:rPr lang="en-US" sz="3200" b="1" dirty="0">
                <a:latin typeface="Garamond" pitchFamily="18" charset="0"/>
              </a:rPr>
              <a:t>count data alone have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very limited </a:t>
            </a:r>
            <a:r>
              <a:rPr lang="en-US" sz="3200" b="1" dirty="0">
                <a:latin typeface="Garamond" pitchFamily="18" charset="0"/>
              </a:rPr>
              <a:t>utility for epidemiologists</a:t>
            </a:r>
            <a:r>
              <a:rPr lang="en-US" sz="2200" b="1" dirty="0">
                <a:latin typeface="Garamond" pitchFamily="18" charset="0"/>
              </a:rPr>
              <a:t>.</a:t>
            </a:r>
            <a:endParaRPr lang="en-MY" sz="22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7584" y="4625362"/>
            <a:ext cx="69857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Garamond" pitchFamily="18" charset="0"/>
              </a:rPr>
              <a:t>No. of student </a:t>
            </a:r>
            <a:r>
              <a:rPr lang="en-US" sz="3200" b="1" dirty="0" smtClean="0">
                <a:latin typeface="Garamond" pitchFamily="18" charset="0"/>
              </a:rPr>
              <a:t>with Tuberculosis(TB</a:t>
            </a:r>
            <a:r>
              <a:rPr lang="en-US" sz="3200" b="1" dirty="0">
                <a:latin typeface="Garamond" pitchFamily="18" charset="0"/>
              </a:rPr>
              <a:t>)  </a:t>
            </a:r>
          </a:p>
          <a:p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          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</a:rPr>
              <a:t>  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=20 school A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= 30 school B  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????????</a:t>
            </a:r>
          </a:p>
        </p:txBody>
      </p:sp>
      <p:sp>
        <p:nvSpPr>
          <p:cNvPr id="5" name="Right Arrow 4"/>
          <p:cNvSpPr/>
          <p:nvPr/>
        </p:nvSpPr>
        <p:spPr>
          <a:xfrm>
            <a:off x="7740352" y="639817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8CEA-0146-44B5-AF1A-F05075157B8B}" type="datetime1">
              <a:rPr lang="en-US" smtClean="0"/>
              <a:t>10/15/2022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918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9B43-BA3E-423C-BEC0-193BBF6367B5}" type="datetime1">
              <a:rPr lang="en-US" smtClean="0"/>
              <a:t>10/15/2022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7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441679" y="404664"/>
            <a:ext cx="86077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chemeClr val="tx2"/>
                </a:solidFill>
              </a:rPr>
              <a:t>To know  distributions and determinants of disease</a:t>
            </a:r>
            <a:r>
              <a:rPr lang="en-US" sz="2800" b="1" dirty="0" smtClean="0">
                <a:solidFill>
                  <a:schemeClr val="tx2"/>
                </a:solidFill>
              </a:rPr>
              <a:t>,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9626" y="790649"/>
            <a:ext cx="57606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it is also necessary to know</a:t>
            </a:r>
          </a:p>
          <a:p>
            <a:pPr algn="ctr">
              <a:buClr>
                <a:srgbClr val="CC3300"/>
              </a:buClr>
              <a:buFont typeface="Wingdings" pitchFamily="2" charset="2"/>
              <a:buChar char="§"/>
              <a:defRPr/>
            </a:pPr>
            <a:r>
              <a:rPr lang="en-US" sz="3200" b="1" dirty="0">
                <a:latin typeface="Garamond" pitchFamily="18" charset="0"/>
              </a:rPr>
              <a:t>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size</a:t>
            </a: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of the population </a:t>
            </a:r>
          </a:p>
        </p:txBody>
      </p:sp>
      <p:sp>
        <p:nvSpPr>
          <p:cNvPr id="6" name="Rectangle 5"/>
          <p:cNvSpPr/>
          <p:nvPr/>
        </p:nvSpPr>
        <p:spPr>
          <a:xfrm>
            <a:off x="1457400" y="1829233"/>
            <a:ext cx="3168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FF00FF"/>
                </a:solidFill>
                <a:latin typeface="Garamond" pitchFamily="18" charset="0"/>
              </a:rPr>
              <a:t>♀</a:t>
            </a:r>
            <a:r>
              <a:rPr lang="en-US" sz="3200" b="1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25        ♂ 10</a:t>
            </a:r>
          </a:p>
        </p:txBody>
      </p:sp>
      <p:sp>
        <p:nvSpPr>
          <p:cNvPr id="7" name="Rectangle 6"/>
          <p:cNvSpPr/>
          <p:nvPr/>
        </p:nvSpPr>
        <p:spPr>
          <a:xfrm>
            <a:off x="4211960" y="1865118"/>
            <a:ext cx="4088107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Garamond" pitchFamily="18" charset="0"/>
              </a:rPr>
              <a:t>♀  200           ♂ 50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533" y="2805101"/>
            <a:ext cx="391429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</a:rPr>
              <a:t>TB=20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school </a:t>
            </a:r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</a:rPr>
              <a:t>A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Garamond" pitchFamily="18" charset="0"/>
              </a:rPr>
              <a:t>TB=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30 school B </a:t>
            </a:r>
            <a:endParaRPr lang="en-MY" sz="3200" dirty="0"/>
          </a:p>
        </p:txBody>
      </p:sp>
      <p:sp>
        <p:nvSpPr>
          <p:cNvPr id="9" name="Rectangle 8"/>
          <p:cNvSpPr/>
          <p:nvPr/>
        </p:nvSpPr>
        <p:spPr>
          <a:xfrm>
            <a:off x="3892298" y="2812633"/>
            <a:ext cx="4440414" cy="1077218"/>
          </a:xfrm>
          <a:prstGeom prst="rect">
            <a:avLst/>
          </a:prstGeom>
          <a:ln w="15875">
            <a:solidFill>
              <a:srgbClr val="CC0066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  <a:buFont typeface="Wingdings" pitchFamily="2" charset="2"/>
              <a:buChar char="§"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100   School     A         </a:t>
            </a:r>
          </a:p>
          <a:p>
            <a:pPr>
              <a:buClr>
                <a:srgbClr val="CC3300"/>
              </a:buClr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  200   School     B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087978"/>
            <a:ext cx="91440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  <a:buFont typeface="Wingdings" pitchFamily="2" charset="2"/>
              <a:buChar char="§"/>
              <a:defRPr/>
            </a:pPr>
            <a:r>
              <a:rPr lang="en-US" sz="3000" b="1" dirty="0" smtClean="0">
                <a:solidFill>
                  <a:srgbClr val="002060"/>
                </a:solidFill>
                <a:latin typeface="Garamond" pitchFamily="18" charset="0"/>
              </a:rPr>
              <a:t>The time period during which the data were collected</a:t>
            </a:r>
          </a:p>
          <a:p>
            <a:pPr>
              <a:buClr>
                <a:srgbClr val="CC3300"/>
              </a:buClr>
              <a:buFont typeface="Wingdings" pitchFamily="2" charset="2"/>
              <a:buChar char="§"/>
              <a:defRPr/>
            </a:pPr>
            <a:endParaRPr lang="en-US" sz="3200" b="1" dirty="0">
              <a:solidFill>
                <a:srgbClr val="FF0000"/>
              </a:solidFill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q"/>
              <a:defRPr/>
            </a:pPr>
            <a:r>
              <a:rPr lang="en-US" sz="3200" b="1" dirty="0">
                <a:latin typeface="Garamond" pitchFamily="18" charset="0"/>
              </a:rPr>
              <a:t>Such measures allows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direct comparisons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3200" b="1" dirty="0" smtClean="0">
                <a:latin typeface="Garamond" pitchFamily="18" charset="0"/>
              </a:rPr>
              <a:t>of </a:t>
            </a:r>
            <a:endParaRPr lang="en-US" sz="3200" b="1" dirty="0" smtClean="0">
              <a:latin typeface="Garamond" pitchFamily="18" charset="0"/>
            </a:endParaRPr>
          </a:p>
          <a:p>
            <a:pPr algn="ctr">
              <a:buClr>
                <a:srgbClr val="66FF33"/>
              </a:buClr>
              <a:defRPr/>
            </a:pP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 smtClean="0">
                <a:latin typeface="Garamond" pitchFamily="18" charset="0"/>
              </a:rPr>
              <a:t> </a:t>
            </a:r>
            <a:r>
              <a:rPr lang="en-US" sz="3200" b="1" dirty="0" smtClean="0">
                <a:latin typeface="Garamond" pitchFamily="18" charset="0"/>
              </a:rPr>
              <a:t>disease </a:t>
            </a:r>
            <a:r>
              <a:rPr lang="en-US" sz="3200" b="1" dirty="0">
                <a:latin typeface="Garamond" pitchFamily="18" charset="0"/>
              </a:rPr>
              <a:t>frequencies in two or more </a:t>
            </a:r>
            <a:r>
              <a:rPr lang="en-US" sz="3200" b="1" dirty="0" smtClean="0">
                <a:latin typeface="Garamond" pitchFamily="18" charset="0"/>
              </a:rPr>
              <a:t>groups </a:t>
            </a:r>
            <a:r>
              <a:rPr lang="en-US" sz="3200" b="1" dirty="0">
                <a:latin typeface="Garamond" pitchFamily="18" charset="0"/>
              </a:rPr>
              <a:t>of individuals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.     </a:t>
            </a:r>
            <a:endParaRPr lang="en-US" sz="24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4367250" y="4584582"/>
            <a:ext cx="420774" cy="644618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ight Arrow 11"/>
          <p:cNvSpPr/>
          <p:nvPr/>
        </p:nvSpPr>
        <p:spPr>
          <a:xfrm>
            <a:off x="6600266" y="6356350"/>
            <a:ext cx="1732446" cy="365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7930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9B43-BA3E-423C-BEC0-193BBF6367B5}" type="datetime1">
              <a:rPr lang="en-US" smtClean="0"/>
              <a:t>10/15/2022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683568" y="1628800"/>
            <a:ext cx="2880320" cy="230832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Rate</a:t>
            </a:r>
          </a:p>
          <a:p>
            <a:pPr>
              <a:defRPr/>
            </a:pPr>
            <a:r>
              <a:rPr lang="en-US" sz="36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</a:t>
            </a:r>
            <a:r>
              <a:rPr lang="en-US" sz="36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Ratios </a:t>
            </a:r>
          </a:p>
          <a:p>
            <a:pPr>
              <a:defRPr/>
            </a:pPr>
            <a:r>
              <a:rPr lang="en-US" sz="36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Proportion</a:t>
            </a:r>
            <a:endParaRPr lang="en-US" sz="3600" b="1" dirty="0">
              <a:solidFill>
                <a:schemeClr val="tx2">
                  <a:lumMod val="25000"/>
                </a:schemeClr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percentage</a:t>
            </a:r>
            <a:endParaRPr lang="en-MY" sz="3600" dirty="0">
              <a:latin typeface="Garamond" pitchFamily="18" charset="0"/>
            </a:endParaRPr>
          </a:p>
        </p:txBody>
      </p:sp>
      <p:pic>
        <p:nvPicPr>
          <p:cNvPr id="5" name="Picture 3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472" y="620688"/>
            <a:ext cx="2952328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696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91880" y="404664"/>
            <a:ext cx="2664296" cy="46166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♀  200           ♂ 50</a:t>
            </a:r>
          </a:p>
        </p:txBody>
      </p:sp>
      <p:sp>
        <p:nvSpPr>
          <p:cNvPr id="5" name="Rectangle 4"/>
          <p:cNvSpPr/>
          <p:nvPr/>
        </p:nvSpPr>
        <p:spPr>
          <a:xfrm>
            <a:off x="1331640" y="404604"/>
            <a:ext cx="19704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FF"/>
                </a:solidFill>
                <a:latin typeface="Garamond" pitchFamily="18" charset="0"/>
              </a:rPr>
              <a:t>♀</a:t>
            </a:r>
            <a:r>
              <a:rPr lang="en-US" sz="2400" b="1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25        ♂ 10</a:t>
            </a:r>
          </a:p>
        </p:txBody>
      </p:sp>
      <p:sp>
        <p:nvSpPr>
          <p:cNvPr id="6" name="Rectangle 5"/>
          <p:cNvSpPr/>
          <p:nvPr/>
        </p:nvSpPr>
        <p:spPr>
          <a:xfrm>
            <a:off x="4257037" y="1146106"/>
            <a:ext cx="2790056" cy="830997"/>
          </a:xfrm>
          <a:prstGeom prst="rect">
            <a:avLst/>
          </a:prstGeom>
          <a:solidFill>
            <a:srgbClr val="FFFF00"/>
          </a:solidFill>
          <a:ln w="15875">
            <a:solidFill>
              <a:srgbClr val="CC0066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  <a:buFont typeface="Wingdings" pitchFamily="2" charset="2"/>
              <a:buChar char="§"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100   School     A         </a:t>
            </a:r>
          </a:p>
          <a:p>
            <a:pPr>
              <a:buClr>
                <a:srgbClr val="CC3300"/>
              </a:buClr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  200   School     B</a:t>
            </a:r>
          </a:p>
        </p:txBody>
      </p:sp>
      <p:sp>
        <p:nvSpPr>
          <p:cNvPr id="7" name="Rectangle 6"/>
          <p:cNvSpPr/>
          <p:nvPr/>
        </p:nvSpPr>
        <p:spPr>
          <a:xfrm>
            <a:off x="89030" y="2785193"/>
            <a:ext cx="9036496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The time period during which the data were collected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.</a:t>
            </a:r>
          </a:p>
          <a:p>
            <a:pPr>
              <a:buClr>
                <a:srgbClr val="CC3300"/>
              </a:buClr>
              <a:defRPr/>
            </a:pPr>
            <a:endParaRPr lang="en-US" sz="2400" b="1" dirty="0">
              <a:solidFill>
                <a:srgbClr val="FF0000"/>
              </a:solidFill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q"/>
              <a:defRPr/>
            </a:pPr>
            <a:r>
              <a:rPr lang="en-US" sz="2400" b="1" dirty="0">
                <a:latin typeface="Garamond" pitchFamily="18" charset="0"/>
              </a:rPr>
              <a:t>Such measures allows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direct comparisons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</a:rPr>
              <a:t>of </a:t>
            </a:r>
            <a:r>
              <a:rPr lang="en-US" sz="2400" b="1" dirty="0">
                <a:latin typeface="Garamond" pitchFamily="18" charset="0"/>
              </a:rPr>
              <a:t>disease frequencies in two or more </a:t>
            </a:r>
            <a:r>
              <a:rPr lang="en-US" sz="2400" b="1" dirty="0" smtClean="0"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groups of individuals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.     a</a:t>
            </a:r>
            <a:endParaRPr lang="en-US" sz="24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40749" y="4566810"/>
            <a:ext cx="2304257" cy="1815882"/>
          </a:xfrm>
          <a:prstGeom prst="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Rate</a:t>
            </a:r>
          </a:p>
          <a:p>
            <a:pPr>
              <a:defRPr/>
            </a:pP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Ratios </a:t>
            </a:r>
          </a:p>
          <a:p>
            <a:pPr>
              <a:defRPr/>
            </a:pP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Proportion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percentage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418130" y="3212976"/>
            <a:ext cx="378296" cy="432048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1763688" y="1268760"/>
            <a:ext cx="23762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TB=20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school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A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TB=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30 school B </a:t>
            </a:r>
            <a:endParaRPr lang="en-MY" sz="2400" dirty="0"/>
          </a:p>
        </p:txBody>
      </p:sp>
      <p:pic>
        <p:nvPicPr>
          <p:cNvPr id="11" name="Picture 3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16632"/>
            <a:ext cx="1835696" cy="165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8585A-F0E3-4169-891B-362EBE2F1F50}" type="datetime1">
              <a:rPr lang="en-US" smtClean="0"/>
              <a:t>10/15/2022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401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2917</Words>
  <Application>Microsoft Office PowerPoint</Application>
  <PresentationFormat>On-screen Show (4:3)</PresentationFormat>
  <Paragraphs>481</Paragraphs>
  <Slides>41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Arial</vt:lpstr>
      <vt:lpstr>Arial Black</vt:lpstr>
      <vt:lpstr>Calibri</vt:lpstr>
      <vt:lpstr>Garamond</vt:lpstr>
      <vt:lpstr>Times</vt:lpstr>
      <vt:lpstr>Times New Roman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Factors influencing prevalence rate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276</cp:revision>
  <dcterms:created xsi:type="dcterms:W3CDTF">2019-09-24T19:58:10Z</dcterms:created>
  <dcterms:modified xsi:type="dcterms:W3CDTF">2022-10-15T16:56:22Z</dcterms:modified>
</cp:coreProperties>
</file>