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9" r:id="rId3"/>
    <p:sldId id="294" r:id="rId4"/>
    <p:sldId id="305" r:id="rId5"/>
    <p:sldId id="312" r:id="rId6"/>
    <p:sldId id="295" r:id="rId7"/>
    <p:sldId id="306" r:id="rId8"/>
    <p:sldId id="296" r:id="rId9"/>
    <p:sldId id="307" r:id="rId10"/>
    <p:sldId id="297" r:id="rId11"/>
    <p:sldId id="309" r:id="rId12"/>
    <p:sldId id="308" r:id="rId13"/>
    <p:sldId id="298" r:id="rId14"/>
    <p:sldId id="310" r:id="rId15"/>
    <p:sldId id="299" r:id="rId16"/>
    <p:sldId id="301" r:id="rId17"/>
    <p:sldId id="302" r:id="rId18"/>
    <p:sldId id="303" r:id="rId19"/>
    <p:sldId id="304" r:id="rId20"/>
    <p:sldId id="281" r:id="rId21"/>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aximized" horzBarState="maximized">
    <p:restoredLeft sz="84380"/>
    <p:restoredTop sz="94660"/>
  </p:normalViewPr>
  <p:slideViewPr>
    <p:cSldViewPr>
      <p:cViewPr varScale="1">
        <p:scale>
          <a:sx n="73" d="100"/>
          <a:sy n="73" d="100"/>
        </p:scale>
        <p:origin x="-19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rtl="1"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B6C217A9-8419-447F-8D32-54CB750C19CA}" type="datetimeFigureOut">
              <a:rPr lang="ar-JO"/>
              <a:pPr>
                <a:defRPr/>
              </a:pPr>
              <a:t>11‏/8‏/1445</a:t>
            </a:fld>
            <a:endParaRPr lang="ar-JO"/>
          </a:p>
        </p:txBody>
      </p:sp>
      <p:sp>
        <p:nvSpPr>
          <p:cNvPr id="8" name="Slide Number Placeholder 15"/>
          <p:cNvSpPr>
            <a:spLocks noGrp="1"/>
          </p:cNvSpPr>
          <p:nvPr>
            <p:ph type="sldNum" sz="quarter" idx="11"/>
          </p:nvPr>
        </p:nvSpPr>
        <p:spPr/>
        <p:txBody>
          <a:bodyPr/>
          <a:lstStyle>
            <a:lvl1pPr>
              <a:defRPr/>
            </a:lvl1pPr>
          </a:lstStyle>
          <a:p>
            <a:pPr>
              <a:defRPr/>
            </a:pPr>
            <a:fld id="{FD672F43-100B-4800-83BA-666117F76EBA}" type="slidenum">
              <a:rPr lang="ar-JO"/>
              <a:pPr>
                <a:defRPr/>
              </a:pPr>
              <a:t>‹#›</a:t>
            </a:fld>
            <a:endParaRPr lang="ar-JO"/>
          </a:p>
        </p:txBody>
      </p:sp>
      <p:sp>
        <p:nvSpPr>
          <p:cNvPr id="10" name="Footer Placeholder 16"/>
          <p:cNvSpPr>
            <a:spLocks noGrp="1"/>
          </p:cNvSpPr>
          <p:nvPr>
            <p:ph type="ftr" sz="quarter" idx="12"/>
          </p:nvPr>
        </p:nvSpPr>
        <p:spPr/>
        <p:txBody>
          <a:bodyPr/>
          <a:lstStyle>
            <a:lvl1pPr>
              <a:defRPr/>
            </a:lvl1pPr>
          </a:lstStyle>
          <a:p>
            <a:pPr>
              <a:defRPr/>
            </a:pPr>
            <a:endParaRPr lang="ar-JO"/>
          </a:p>
        </p:txBody>
      </p:sp>
    </p:spTree>
    <p:extLst>
      <p:ext uri="{BB962C8B-B14F-4D97-AF65-F5344CB8AC3E}">
        <p14:creationId xmlns:p14="http://schemas.microsoft.com/office/powerpoint/2010/main" val="203365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1C50C000-20F8-4AD5-B28E-0EA667C53B90}" type="datetimeFigureOut">
              <a:rPr lang="ar-JO"/>
              <a:pPr>
                <a:defRPr/>
              </a:pPr>
              <a:t>11‏/8‏/1445</a:t>
            </a:fld>
            <a:endParaRPr lang="ar-JO"/>
          </a:p>
        </p:txBody>
      </p:sp>
      <p:sp>
        <p:nvSpPr>
          <p:cNvPr id="5" name="Footer Placeholder 9"/>
          <p:cNvSpPr>
            <a:spLocks noGrp="1"/>
          </p:cNvSpPr>
          <p:nvPr>
            <p:ph type="ftr" sz="quarter" idx="11"/>
          </p:nvPr>
        </p:nvSpPr>
        <p:spPr/>
        <p:txBody>
          <a:bodyPr/>
          <a:lstStyle>
            <a:lvl1pPr>
              <a:defRPr/>
            </a:lvl1pPr>
          </a:lstStyle>
          <a:p>
            <a:pPr>
              <a:defRPr/>
            </a:pPr>
            <a:endParaRPr lang="ar-JO"/>
          </a:p>
        </p:txBody>
      </p:sp>
      <p:sp>
        <p:nvSpPr>
          <p:cNvPr id="6" name="Slide Number Placeholder 21"/>
          <p:cNvSpPr>
            <a:spLocks noGrp="1"/>
          </p:cNvSpPr>
          <p:nvPr>
            <p:ph type="sldNum" sz="quarter" idx="12"/>
          </p:nvPr>
        </p:nvSpPr>
        <p:spPr/>
        <p:txBody>
          <a:bodyPr/>
          <a:lstStyle>
            <a:lvl1pPr>
              <a:defRPr/>
            </a:lvl1pPr>
          </a:lstStyle>
          <a:p>
            <a:pPr>
              <a:defRPr/>
            </a:pPr>
            <a:fld id="{84B46188-ADED-4CC2-BC94-C5FB4E480CB4}" type="slidenum">
              <a:rPr lang="ar-JO"/>
              <a:pPr>
                <a:defRPr/>
              </a:pPr>
              <a:t>‹#›</a:t>
            </a:fld>
            <a:endParaRPr lang="ar-JO"/>
          </a:p>
        </p:txBody>
      </p:sp>
    </p:spTree>
    <p:extLst>
      <p:ext uri="{BB962C8B-B14F-4D97-AF65-F5344CB8AC3E}">
        <p14:creationId xmlns:p14="http://schemas.microsoft.com/office/powerpoint/2010/main" val="364381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4D41F26E-F9E8-4234-B349-FFCDB8F0A40E}" type="datetimeFigureOut">
              <a:rPr lang="ar-JO"/>
              <a:pPr>
                <a:defRPr/>
              </a:pPr>
              <a:t>11‏/8‏/1445</a:t>
            </a:fld>
            <a:endParaRPr lang="ar-JO"/>
          </a:p>
        </p:txBody>
      </p:sp>
      <p:sp>
        <p:nvSpPr>
          <p:cNvPr id="5" name="Footer Placeholder 9"/>
          <p:cNvSpPr>
            <a:spLocks noGrp="1"/>
          </p:cNvSpPr>
          <p:nvPr>
            <p:ph type="ftr" sz="quarter" idx="11"/>
          </p:nvPr>
        </p:nvSpPr>
        <p:spPr/>
        <p:txBody>
          <a:bodyPr/>
          <a:lstStyle>
            <a:lvl1pPr>
              <a:defRPr/>
            </a:lvl1pPr>
          </a:lstStyle>
          <a:p>
            <a:pPr>
              <a:defRPr/>
            </a:pPr>
            <a:endParaRPr lang="ar-JO"/>
          </a:p>
        </p:txBody>
      </p:sp>
      <p:sp>
        <p:nvSpPr>
          <p:cNvPr id="6" name="Slide Number Placeholder 21"/>
          <p:cNvSpPr>
            <a:spLocks noGrp="1"/>
          </p:cNvSpPr>
          <p:nvPr>
            <p:ph type="sldNum" sz="quarter" idx="12"/>
          </p:nvPr>
        </p:nvSpPr>
        <p:spPr/>
        <p:txBody>
          <a:bodyPr/>
          <a:lstStyle>
            <a:lvl1pPr>
              <a:defRPr/>
            </a:lvl1pPr>
          </a:lstStyle>
          <a:p>
            <a:pPr>
              <a:defRPr/>
            </a:pPr>
            <a:fld id="{7CFCC196-16B8-462F-A723-3B3D17103FFF}" type="slidenum">
              <a:rPr lang="ar-JO"/>
              <a:pPr>
                <a:defRPr/>
              </a:pPr>
              <a:t>‹#›</a:t>
            </a:fld>
            <a:endParaRPr lang="ar-JO"/>
          </a:p>
        </p:txBody>
      </p:sp>
    </p:spTree>
    <p:extLst>
      <p:ext uri="{BB962C8B-B14F-4D97-AF65-F5344CB8AC3E}">
        <p14:creationId xmlns:p14="http://schemas.microsoft.com/office/powerpoint/2010/main" val="144941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8CE09A4F-1B3C-4A6F-A5BE-DD2F3FA89ACA}" type="datetimeFigureOut">
              <a:rPr lang="ar-JO"/>
              <a:pPr>
                <a:defRPr/>
              </a:pPr>
              <a:t>11‏/8‏/1445</a:t>
            </a:fld>
            <a:endParaRPr lang="ar-JO"/>
          </a:p>
        </p:txBody>
      </p:sp>
      <p:sp>
        <p:nvSpPr>
          <p:cNvPr id="5" name="Footer Placeholder 9"/>
          <p:cNvSpPr>
            <a:spLocks noGrp="1"/>
          </p:cNvSpPr>
          <p:nvPr>
            <p:ph type="ftr" sz="quarter" idx="11"/>
          </p:nvPr>
        </p:nvSpPr>
        <p:spPr/>
        <p:txBody>
          <a:bodyPr/>
          <a:lstStyle>
            <a:lvl1pPr>
              <a:defRPr/>
            </a:lvl1pPr>
          </a:lstStyle>
          <a:p>
            <a:pPr>
              <a:defRPr/>
            </a:pPr>
            <a:endParaRPr lang="ar-JO"/>
          </a:p>
        </p:txBody>
      </p:sp>
      <p:sp>
        <p:nvSpPr>
          <p:cNvPr id="6" name="Slide Number Placeholder 21"/>
          <p:cNvSpPr>
            <a:spLocks noGrp="1"/>
          </p:cNvSpPr>
          <p:nvPr>
            <p:ph type="sldNum" sz="quarter" idx="12"/>
          </p:nvPr>
        </p:nvSpPr>
        <p:spPr/>
        <p:txBody>
          <a:bodyPr/>
          <a:lstStyle>
            <a:lvl1pPr>
              <a:defRPr/>
            </a:lvl1pPr>
          </a:lstStyle>
          <a:p>
            <a:pPr>
              <a:defRPr/>
            </a:pPr>
            <a:fld id="{BE0956D4-DD8B-4EDC-967A-E3357875CF88}" type="slidenum">
              <a:rPr lang="ar-JO"/>
              <a:pPr>
                <a:defRPr/>
              </a:pPr>
              <a:t>‹#›</a:t>
            </a:fld>
            <a:endParaRPr lang="ar-JO"/>
          </a:p>
        </p:txBody>
      </p:sp>
    </p:spTree>
    <p:extLst>
      <p:ext uri="{BB962C8B-B14F-4D97-AF65-F5344CB8AC3E}">
        <p14:creationId xmlns:p14="http://schemas.microsoft.com/office/powerpoint/2010/main" val="137021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0F711E-B3A0-40BB-8851-306DA6F8FD95}" type="datetimeFigureOut">
              <a:rPr lang="ar-JO"/>
              <a:pPr>
                <a:defRPr/>
              </a:pPr>
              <a:t>11‏/8‏/1445</a:t>
            </a:fld>
            <a:endParaRPr lang="ar-JO"/>
          </a:p>
        </p:txBody>
      </p:sp>
      <p:sp>
        <p:nvSpPr>
          <p:cNvPr id="6" name="Footer Placeholder 4"/>
          <p:cNvSpPr>
            <a:spLocks noGrp="1"/>
          </p:cNvSpPr>
          <p:nvPr>
            <p:ph type="ftr" sz="quarter" idx="11"/>
          </p:nvPr>
        </p:nvSpPr>
        <p:spPr/>
        <p:txBody>
          <a:bodyPr/>
          <a:lstStyle>
            <a:lvl1pPr>
              <a:defRPr/>
            </a:lvl1pPr>
          </a:lstStyle>
          <a:p>
            <a:pPr>
              <a:defRPr/>
            </a:pPr>
            <a:endParaRPr lang="ar-JO"/>
          </a:p>
        </p:txBody>
      </p:sp>
      <p:sp>
        <p:nvSpPr>
          <p:cNvPr id="7" name="Slide Number Placeholder 5"/>
          <p:cNvSpPr>
            <a:spLocks noGrp="1"/>
          </p:cNvSpPr>
          <p:nvPr>
            <p:ph type="sldNum" sz="quarter" idx="12"/>
          </p:nvPr>
        </p:nvSpPr>
        <p:spPr/>
        <p:txBody>
          <a:bodyPr/>
          <a:lstStyle>
            <a:lvl1pPr>
              <a:defRPr/>
            </a:lvl1pPr>
          </a:lstStyle>
          <a:p>
            <a:pPr>
              <a:defRPr/>
            </a:pPr>
            <a:fld id="{BB0A3A73-526F-4E08-A668-CD8351789672}" type="slidenum">
              <a:rPr lang="ar-JO"/>
              <a:pPr>
                <a:defRPr/>
              </a:pPr>
              <a:t>‹#›</a:t>
            </a:fld>
            <a:endParaRPr lang="ar-JO"/>
          </a:p>
        </p:txBody>
      </p:sp>
    </p:spTree>
    <p:extLst>
      <p:ext uri="{BB962C8B-B14F-4D97-AF65-F5344CB8AC3E}">
        <p14:creationId xmlns:p14="http://schemas.microsoft.com/office/powerpoint/2010/main" val="178853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982ECD18-0050-4C89-9958-0DAFE5D24048}" type="datetimeFigureOut">
              <a:rPr lang="ar-JO"/>
              <a:pPr>
                <a:defRPr/>
              </a:pPr>
              <a:t>11‏/8‏/1445</a:t>
            </a:fld>
            <a:endParaRPr lang="ar-JO"/>
          </a:p>
        </p:txBody>
      </p:sp>
      <p:sp>
        <p:nvSpPr>
          <p:cNvPr id="6" name="Footer Placeholder 9"/>
          <p:cNvSpPr>
            <a:spLocks noGrp="1"/>
          </p:cNvSpPr>
          <p:nvPr>
            <p:ph type="ftr" sz="quarter" idx="11"/>
          </p:nvPr>
        </p:nvSpPr>
        <p:spPr/>
        <p:txBody>
          <a:bodyPr/>
          <a:lstStyle>
            <a:lvl1pPr>
              <a:defRPr/>
            </a:lvl1pPr>
          </a:lstStyle>
          <a:p>
            <a:pPr>
              <a:defRPr/>
            </a:pPr>
            <a:endParaRPr lang="ar-JO"/>
          </a:p>
        </p:txBody>
      </p:sp>
      <p:sp>
        <p:nvSpPr>
          <p:cNvPr id="7" name="Slide Number Placeholder 21"/>
          <p:cNvSpPr>
            <a:spLocks noGrp="1"/>
          </p:cNvSpPr>
          <p:nvPr>
            <p:ph type="sldNum" sz="quarter" idx="12"/>
          </p:nvPr>
        </p:nvSpPr>
        <p:spPr/>
        <p:txBody>
          <a:bodyPr/>
          <a:lstStyle>
            <a:lvl1pPr>
              <a:defRPr/>
            </a:lvl1pPr>
          </a:lstStyle>
          <a:p>
            <a:pPr>
              <a:defRPr/>
            </a:pPr>
            <a:fld id="{DAF27FEC-C18E-4A27-8C67-06E41822F7D8}" type="slidenum">
              <a:rPr lang="ar-JO"/>
              <a:pPr>
                <a:defRPr/>
              </a:pPr>
              <a:t>‹#›</a:t>
            </a:fld>
            <a:endParaRPr lang="ar-JO"/>
          </a:p>
        </p:txBody>
      </p:sp>
    </p:spTree>
    <p:extLst>
      <p:ext uri="{BB962C8B-B14F-4D97-AF65-F5344CB8AC3E}">
        <p14:creationId xmlns:p14="http://schemas.microsoft.com/office/powerpoint/2010/main" val="254912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9148727-9168-4760-84E5-9BCE907B2BFC}" type="slidenum">
              <a:rPr lang="ar-JO"/>
              <a:pPr>
                <a:defRPr/>
              </a:pPr>
              <a:t>‹#›</a:t>
            </a:fld>
            <a:endParaRPr lang="ar-JO"/>
          </a:p>
        </p:txBody>
      </p:sp>
      <p:sp>
        <p:nvSpPr>
          <p:cNvPr id="10" name="Footer Placeholder 7"/>
          <p:cNvSpPr>
            <a:spLocks noGrp="1"/>
          </p:cNvSpPr>
          <p:nvPr>
            <p:ph type="ftr" sz="quarter" idx="11"/>
          </p:nvPr>
        </p:nvSpPr>
        <p:spPr/>
        <p:txBody>
          <a:bodyPr/>
          <a:lstStyle>
            <a:lvl1pPr>
              <a:defRPr/>
            </a:lvl1pPr>
          </a:lstStyle>
          <a:p>
            <a:pPr>
              <a:defRPr/>
            </a:pPr>
            <a:endParaRPr lang="ar-JO"/>
          </a:p>
        </p:txBody>
      </p:sp>
      <p:sp>
        <p:nvSpPr>
          <p:cNvPr id="11" name="Date Placeholder 6"/>
          <p:cNvSpPr>
            <a:spLocks noGrp="1"/>
          </p:cNvSpPr>
          <p:nvPr>
            <p:ph type="dt" sz="half" idx="12"/>
          </p:nvPr>
        </p:nvSpPr>
        <p:spPr/>
        <p:txBody>
          <a:bodyPr/>
          <a:lstStyle>
            <a:lvl1pPr>
              <a:defRPr/>
            </a:lvl1pPr>
          </a:lstStyle>
          <a:p>
            <a:pPr>
              <a:defRPr/>
            </a:pPr>
            <a:fld id="{19AF68D0-A49C-40B9-905C-2F3F909CA423}" type="datetimeFigureOut">
              <a:rPr lang="ar-JO"/>
              <a:pPr>
                <a:defRPr/>
              </a:pPr>
              <a:t>11‏/8‏/1445</a:t>
            </a:fld>
            <a:endParaRPr lang="ar-JO"/>
          </a:p>
        </p:txBody>
      </p:sp>
    </p:spTree>
    <p:extLst>
      <p:ext uri="{BB962C8B-B14F-4D97-AF65-F5344CB8AC3E}">
        <p14:creationId xmlns:p14="http://schemas.microsoft.com/office/powerpoint/2010/main" val="360893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68FDEE06-6C2F-4A04-86E3-38EA20187074}" type="datetimeFigureOut">
              <a:rPr lang="ar-JO"/>
              <a:pPr>
                <a:defRPr/>
              </a:pPr>
              <a:t>11‏/8‏/1445</a:t>
            </a:fld>
            <a:endParaRPr lang="ar-JO"/>
          </a:p>
        </p:txBody>
      </p:sp>
      <p:sp>
        <p:nvSpPr>
          <p:cNvPr id="4" name="Footer Placeholder 9"/>
          <p:cNvSpPr>
            <a:spLocks noGrp="1"/>
          </p:cNvSpPr>
          <p:nvPr>
            <p:ph type="ftr" sz="quarter" idx="11"/>
          </p:nvPr>
        </p:nvSpPr>
        <p:spPr/>
        <p:txBody>
          <a:bodyPr/>
          <a:lstStyle>
            <a:lvl1pPr>
              <a:defRPr/>
            </a:lvl1pPr>
          </a:lstStyle>
          <a:p>
            <a:pPr>
              <a:defRPr/>
            </a:pPr>
            <a:endParaRPr lang="ar-JO"/>
          </a:p>
        </p:txBody>
      </p:sp>
      <p:sp>
        <p:nvSpPr>
          <p:cNvPr id="5" name="Slide Number Placeholder 21"/>
          <p:cNvSpPr>
            <a:spLocks noGrp="1"/>
          </p:cNvSpPr>
          <p:nvPr>
            <p:ph type="sldNum" sz="quarter" idx="12"/>
          </p:nvPr>
        </p:nvSpPr>
        <p:spPr/>
        <p:txBody>
          <a:bodyPr/>
          <a:lstStyle>
            <a:lvl1pPr>
              <a:defRPr/>
            </a:lvl1pPr>
          </a:lstStyle>
          <a:p>
            <a:pPr>
              <a:defRPr/>
            </a:pPr>
            <a:fld id="{35EAD86B-4A49-4F29-AD82-D33781CCBF07}" type="slidenum">
              <a:rPr lang="ar-JO"/>
              <a:pPr>
                <a:defRPr/>
              </a:pPr>
              <a:t>‹#›</a:t>
            </a:fld>
            <a:endParaRPr lang="ar-JO"/>
          </a:p>
        </p:txBody>
      </p:sp>
    </p:spTree>
    <p:extLst>
      <p:ext uri="{BB962C8B-B14F-4D97-AF65-F5344CB8AC3E}">
        <p14:creationId xmlns:p14="http://schemas.microsoft.com/office/powerpoint/2010/main" val="147651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3798D0C8-A531-4A8B-AA7C-DF1995B2DDF5}" type="datetimeFigureOut">
              <a:rPr lang="ar-JO"/>
              <a:pPr>
                <a:defRPr/>
              </a:pPr>
              <a:t>11‏/8‏/1445</a:t>
            </a:fld>
            <a:endParaRPr lang="ar-JO"/>
          </a:p>
        </p:txBody>
      </p:sp>
      <p:sp>
        <p:nvSpPr>
          <p:cNvPr id="3" name="Footer Placeholder 9"/>
          <p:cNvSpPr>
            <a:spLocks noGrp="1"/>
          </p:cNvSpPr>
          <p:nvPr>
            <p:ph type="ftr" sz="quarter" idx="11"/>
          </p:nvPr>
        </p:nvSpPr>
        <p:spPr/>
        <p:txBody>
          <a:bodyPr/>
          <a:lstStyle>
            <a:lvl1pPr>
              <a:defRPr/>
            </a:lvl1pPr>
          </a:lstStyle>
          <a:p>
            <a:pPr>
              <a:defRPr/>
            </a:pPr>
            <a:endParaRPr lang="ar-JO"/>
          </a:p>
        </p:txBody>
      </p:sp>
      <p:sp>
        <p:nvSpPr>
          <p:cNvPr id="4" name="Slide Number Placeholder 21"/>
          <p:cNvSpPr>
            <a:spLocks noGrp="1"/>
          </p:cNvSpPr>
          <p:nvPr>
            <p:ph type="sldNum" sz="quarter" idx="12"/>
          </p:nvPr>
        </p:nvSpPr>
        <p:spPr/>
        <p:txBody>
          <a:bodyPr/>
          <a:lstStyle>
            <a:lvl1pPr>
              <a:defRPr/>
            </a:lvl1pPr>
          </a:lstStyle>
          <a:p>
            <a:pPr>
              <a:defRPr/>
            </a:pPr>
            <a:fld id="{0D50E8FF-12EC-4D40-A005-579E9E746885}" type="slidenum">
              <a:rPr lang="ar-JO"/>
              <a:pPr>
                <a:defRPr/>
              </a:pPr>
              <a:t>‹#›</a:t>
            </a:fld>
            <a:endParaRPr lang="ar-JO"/>
          </a:p>
        </p:txBody>
      </p:sp>
    </p:spTree>
    <p:extLst>
      <p:ext uri="{BB962C8B-B14F-4D97-AF65-F5344CB8AC3E}">
        <p14:creationId xmlns:p14="http://schemas.microsoft.com/office/powerpoint/2010/main" val="111241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1E57EDEB-2029-4A85-9F26-175B4147E8CD}" type="datetimeFigureOut">
              <a:rPr lang="ar-JO"/>
              <a:pPr>
                <a:defRPr/>
              </a:pPr>
              <a:t>11‏/8‏/1445</a:t>
            </a:fld>
            <a:endParaRPr lang="ar-JO"/>
          </a:p>
        </p:txBody>
      </p:sp>
      <p:sp>
        <p:nvSpPr>
          <p:cNvPr id="6" name="Footer Placeholder 9"/>
          <p:cNvSpPr>
            <a:spLocks noGrp="1"/>
          </p:cNvSpPr>
          <p:nvPr>
            <p:ph type="ftr" sz="quarter" idx="11"/>
          </p:nvPr>
        </p:nvSpPr>
        <p:spPr/>
        <p:txBody>
          <a:bodyPr/>
          <a:lstStyle>
            <a:lvl1pPr>
              <a:defRPr/>
            </a:lvl1pPr>
          </a:lstStyle>
          <a:p>
            <a:pPr>
              <a:defRPr/>
            </a:pPr>
            <a:endParaRPr lang="ar-JO"/>
          </a:p>
        </p:txBody>
      </p:sp>
      <p:sp>
        <p:nvSpPr>
          <p:cNvPr id="7" name="Slide Number Placeholder 21"/>
          <p:cNvSpPr>
            <a:spLocks noGrp="1"/>
          </p:cNvSpPr>
          <p:nvPr>
            <p:ph type="sldNum" sz="quarter" idx="12"/>
          </p:nvPr>
        </p:nvSpPr>
        <p:spPr/>
        <p:txBody>
          <a:bodyPr/>
          <a:lstStyle>
            <a:lvl1pPr>
              <a:defRPr/>
            </a:lvl1pPr>
          </a:lstStyle>
          <a:p>
            <a:pPr>
              <a:defRPr/>
            </a:pPr>
            <a:fld id="{70B457B7-B395-4035-B144-9DDE601FE0AC}" type="slidenum">
              <a:rPr lang="ar-JO"/>
              <a:pPr>
                <a:defRPr/>
              </a:pPr>
              <a:t>‹#›</a:t>
            </a:fld>
            <a:endParaRPr lang="ar-JO"/>
          </a:p>
        </p:txBody>
      </p:sp>
    </p:spTree>
    <p:extLst>
      <p:ext uri="{BB962C8B-B14F-4D97-AF65-F5344CB8AC3E}">
        <p14:creationId xmlns:p14="http://schemas.microsoft.com/office/powerpoint/2010/main" val="9847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44BA2E6D-6E16-4DD0-BBD3-28AFC9AC6255}" type="datetimeFigureOut">
              <a:rPr lang="ar-JO"/>
              <a:pPr>
                <a:defRPr/>
              </a:pPr>
              <a:t>11‏/8‏/1445</a:t>
            </a:fld>
            <a:endParaRPr lang="ar-JO"/>
          </a:p>
        </p:txBody>
      </p:sp>
      <p:sp>
        <p:nvSpPr>
          <p:cNvPr id="6" name="Footer Placeholder 9"/>
          <p:cNvSpPr>
            <a:spLocks noGrp="1"/>
          </p:cNvSpPr>
          <p:nvPr>
            <p:ph type="ftr" sz="quarter" idx="11"/>
          </p:nvPr>
        </p:nvSpPr>
        <p:spPr/>
        <p:txBody>
          <a:bodyPr/>
          <a:lstStyle>
            <a:lvl1pPr>
              <a:defRPr/>
            </a:lvl1pPr>
          </a:lstStyle>
          <a:p>
            <a:pPr>
              <a:defRPr/>
            </a:pPr>
            <a:endParaRPr lang="ar-JO"/>
          </a:p>
        </p:txBody>
      </p:sp>
      <p:sp>
        <p:nvSpPr>
          <p:cNvPr id="7" name="Slide Number Placeholder 21"/>
          <p:cNvSpPr>
            <a:spLocks noGrp="1"/>
          </p:cNvSpPr>
          <p:nvPr>
            <p:ph type="sldNum" sz="quarter" idx="12"/>
          </p:nvPr>
        </p:nvSpPr>
        <p:spPr/>
        <p:txBody>
          <a:bodyPr/>
          <a:lstStyle>
            <a:lvl1pPr>
              <a:defRPr/>
            </a:lvl1pPr>
          </a:lstStyle>
          <a:p>
            <a:pPr>
              <a:defRPr/>
            </a:pPr>
            <a:fld id="{404CDC67-5429-4D1C-80AC-3166708E1338}" type="slidenum">
              <a:rPr lang="ar-JO"/>
              <a:pPr>
                <a:defRPr/>
              </a:pPr>
              <a:t>‹#›</a:t>
            </a:fld>
            <a:endParaRPr lang="ar-JO"/>
          </a:p>
        </p:txBody>
      </p:sp>
    </p:spTree>
    <p:extLst>
      <p:ext uri="{BB962C8B-B14F-4D97-AF65-F5344CB8AC3E}">
        <p14:creationId xmlns:p14="http://schemas.microsoft.com/office/powerpoint/2010/main" val="44949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rtl="1" eaLnBrk="1" fontAlgn="auto" latinLnBrk="0" hangingPunct="1">
              <a:spcBef>
                <a:spcPts val="0"/>
              </a:spcBef>
              <a:spcAft>
                <a:spcPts val="0"/>
              </a:spcAft>
              <a:defRPr kumimoji="0" sz="1200">
                <a:solidFill>
                  <a:schemeClr val="tx2"/>
                </a:solidFill>
                <a:latin typeface="+mn-lt"/>
                <a:cs typeface="+mn-cs"/>
              </a:defRPr>
            </a:lvl1pPr>
          </a:lstStyle>
          <a:p>
            <a:pPr>
              <a:defRPr/>
            </a:pPr>
            <a:fld id="{4943EC1B-D264-4CFB-9590-13A12D659313}" type="datetimeFigureOut">
              <a:rPr lang="ar-JO"/>
              <a:pPr>
                <a:defRPr/>
              </a:pPr>
              <a:t>11‏/8‏/1445</a:t>
            </a:fld>
            <a:endParaRPr lang="ar-JO"/>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rtl="1" eaLnBrk="1" fontAlgn="auto" latinLnBrk="0" hangingPunct="1">
              <a:spcBef>
                <a:spcPts val="0"/>
              </a:spcBef>
              <a:spcAft>
                <a:spcPts val="0"/>
              </a:spcAft>
              <a:defRPr kumimoji="0" sz="1200">
                <a:solidFill>
                  <a:schemeClr val="tx2"/>
                </a:solidFill>
                <a:latin typeface="+mn-lt"/>
                <a:cs typeface="+mn-cs"/>
              </a:defRPr>
            </a:lvl1pPr>
          </a:lstStyle>
          <a:p>
            <a:pPr>
              <a:defRPr/>
            </a:pPr>
            <a:endParaRPr lang="ar-JO"/>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rtl="1" eaLnBrk="1" fontAlgn="auto" latinLnBrk="0" hangingPunct="1">
              <a:spcBef>
                <a:spcPts val="0"/>
              </a:spcBef>
              <a:spcAft>
                <a:spcPts val="0"/>
              </a:spcAft>
              <a:defRPr kumimoji="0" sz="1600" baseline="0">
                <a:solidFill>
                  <a:schemeClr val="tx2"/>
                </a:solidFill>
                <a:latin typeface="+mn-lt"/>
                <a:cs typeface="+mn-cs"/>
              </a:defRPr>
            </a:lvl1pPr>
          </a:lstStyle>
          <a:p>
            <a:pPr>
              <a:defRPr/>
            </a:pPr>
            <a:fld id="{610CF256-E150-42C3-8023-A70BCFDA41C6}" type="slidenum">
              <a:rPr lang="ar-JO"/>
              <a:pPr>
                <a:defRPr/>
              </a:pPr>
              <a:t>‹#›</a:t>
            </a:fld>
            <a:endParaRPr lang="ar-JO"/>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713" r:id="rId1"/>
    <p:sldLayoutId id="2147483705" r:id="rId2"/>
    <p:sldLayoutId id="2147483714" r:id="rId3"/>
    <p:sldLayoutId id="2147483706" r:id="rId4"/>
    <p:sldLayoutId id="2147483715" r:id="rId5"/>
    <p:sldLayoutId id="2147483707" r:id="rId6"/>
    <p:sldLayoutId id="2147483708" r:id="rId7"/>
    <p:sldLayoutId id="2147483709" r:id="rId8"/>
    <p:sldLayoutId id="2147483710" r:id="rId9"/>
    <p:sldLayoutId id="2147483711" r:id="rId10"/>
    <p:sldLayoutId id="2147483712" r:id="rId11"/>
  </p:sldLayoutIdLst>
  <p:txStyles>
    <p:titleStyle>
      <a:lvl1pPr algn="l" rtl="1"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1" eaLnBrk="0" fontAlgn="base" hangingPunct="0">
        <a:spcBef>
          <a:spcPct val="0"/>
        </a:spcBef>
        <a:spcAft>
          <a:spcPct val="0"/>
        </a:spcAft>
        <a:defRPr sz="4200">
          <a:solidFill>
            <a:srgbClr val="F9F9F9"/>
          </a:solidFill>
          <a:latin typeface="Constantia" pitchFamily="18" charset="0"/>
          <a:cs typeface="Times New Roman" pitchFamily="18" charset="0"/>
        </a:defRPr>
      </a:lvl2pPr>
      <a:lvl3pPr algn="l" rtl="1" eaLnBrk="0" fontAlgn="base" hangingPunct="0">
        <a:spcBef>
          <a:spcPct val="0"/>
        </a:spcBef>
        <a:spcAft>
          <a:spcPct val="0"/>
        </a:spcAft>
        <a:defRPr sz="4200">
          <a:solidFill>
            <a:srgbClr val="F9F9F9"/>
          </a:solidFill>
          <a:latin typeface="Constantia" pitchFamily="18" charset="0"/>
          <a:cs typeface="Times New Roman" pitchFamily="18" charset="0"/>
        </a:defRPr>
      </a:lvl3pPr>
      <a:lvl4pPr algn="l" rtl="1" eaLnBrk="0" fontAlgn="base" hangingPunct="0">
        <a:spcBef>
          <a:spcPct val="0"/>
        </a:spcBef>
        <a:spcAft>
          <a:spcPct val="0"/>
        </a:spcAft>
        <a:defRPr sz="4200">
          <a:solidFill>
            <a:srgbClr val="F9F9F9"/>
          </a:solidFill>
          <a:latin typeface="Constantia" pitchFamily="18" charset="0"/>
          <a:cs typeface="Times New Roman" pitchFamily="18" charset="0"/>
        </a:defRPr>
      </a:lvl4pPr>
      <a:lvl5pPr algn="l" rtl="1" eaLnBrk="0" fontAlgn="base" hangingPunct="0">
        <a:spcBef>
          <a:spcPct val="0"/>
        </a:spcBef>
        <a:spcAft>
          <a:spcPct val="0"/>
        </a:spcAft>
        <a:defRPr sz="4200">
          <a:solidFill>
            <a:srgbClr val="F9F9F9"/>
          </a:solidFill>
          <a:latin typeface="Constantia" pitchFamily="18" charset="0"/>
          <a:cs typeface="Times New Roman" pitchFamily="18" charset="0"/>
        </a:defRPr>
      </a:lvl5pPr>
      <a:lvl6pPr marL="457200" algn="l" rtl="1" fontAlgn="base">
        <a:spcBef>
          <a:spcPct val="0"/>
        </a:spcBef>
        <a:spcAft>
          <a:spcPct val="0"/>
        </a:spcAft>
        <a:defRPr sz="4200">
          <a:solidFill>
            <a:srgbClr val="F9F9F9"/>
          </a:solidFill>
          <a:latin typeface="Constantia" pitchFamily="18" charset="0"/>
          <a:cs typeface="Times New Roman" pitchFamily="18" charset="0"/>
        </a:defRPr>
      </a:lvl6pPr>
      <a:lvl7pPr marL="914400" algn="l" rtl="1" fontAlgn="base">
        <a:spcBef>
          <a:spcPct val="0"/>
        </a:spcBef>
        <a:spcAft>
          <a:spcPct val="0"/>
        </a:spcAft>
        <a:defRPr sz="4200">
          <a:solidFill>
            <a:srgbClr val="F9F9F9"/>
          </a:solidFill>
          <a:latin typeface="Constantia" pitchFamily="18" charset="0"/>
          <a:cs typeface="Times New Roman" pitchFamily="18" charset="0"/>
        </a:defRPr>
      </a:lvl7pPr>
      <a:lvl8pPr marL="1371600" algn="l" rtl="1" fontAlgn="base">
        <a:spcBef>
          <a:spcPct val="0"/>
        </a:spcBef>
        <a:spcAft>
          <a:spcPct val="0"/>
        </a:spcAft>
        <a:defRPr sz="4200">
          <a:solidFill>
            <a:srgbClr val="F9F9F9"/>
          </a:solidFill>
          <a:latin typeface="Constantia" pitchFamily="18" charset="0"/>
          <a:cs typeface="Times New Roman" pitchFamily="18" charset="0"/>
        </a:defRPr>
      </a:lvl8pPr>
      <a:lvl9pPr marL="1828800" algn="l" rtl="1" fontAlgn="base">
        <a:spcBef>
          <a:spcPct val="0"/>
        </a:spcBef>
        <a:spcAft>
          <a:spcPct val="0"/>
        </a:spcAft>
        <a:defRPr sz="4200">
          <a:solidFill>
            <a:srgbClr val="F9F9F9"/>
          </a:solidFill>
          <a:latin typeface="Constantia" pitchFamily="18" charset="0"/>
          <a:cs typeface="Times New Roman" pitchFamily="18" charset="0"/>
        </a:defRPr>
      </a:lvl9pPr>
    </p:titleStyle>
    <p:bodyStyle>
      <a:lvl1pPr marL="273050" indent="-273050" algn="r" rtl="1"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r" rtl="1"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r" rtl="1"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r" rtl="1"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r" rtl="1"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8888" y="3716338"/>
            <a:ext cx="6400800" cy="1752600"/>
          </a:xfrm>
        </p:spPr>
        <p:txBody>
          <a:bodyPr/>
          <a:lstStyle/>
          <a:p>
            <a:pPr rtl="0" eaLnBrk="1" fontAlgn="auto" hangingPunct="1">
              <a:spcAft>
                <a:spcPts val="0"/>
              </a:spcAft>
              <a:buFont typeface="Wingdings 2"/>
              <a:buNone/>
              <a:defRPr/>
            </a:pPr>
            <a:r>
              <a:rPr lang="en-US" sz="4400" dirty="0"/>
              <a:t>Management</a:t>
            </a:r>
          </a:p>
          <a:p>
            <a:pPr rtl="0" eaLnBrk="1" fontAlgn="auto" hangingPunct="1">
              <a:spcAft>
                <a:spcPts val="0"/>
              </a:spcAft>
              <a:buFont typeface="Wingdings 2"/>
              <a:buNone/>
              <a:defRPr/>
            </a:pPr>
            <a:endParaRPr lang="en-US" sz="4400" dirty="0"/>
          </a:p>
        </p:txBody>
      </p:sp>
      <p:sp>
        <p:nvSpPr>
          <p:cNvPr id="2" name="Title 1"/>
          <p:cNvSpPr>
            <a:spLocks noGrp="1"/>
          </p:cNvSpPr>
          <p:nvPr>
            <p:ph type="ctrTitle"/>
          </p:nvPr>
        </p:nvSpPr>
        <p:spPr>
          <a:xfrm>
            <a:off x="539552" y="836712"/>
            <a:ext cx="7772400" cy="2232248"/>
          </a:xfrm>
        </p:spPr>
        <p:txBody>
          <a:bodyPr/>
          <a:lstStyle/>
          <a:p>
            <a:pPr rtl="0" eaLnBrk="1" fontAlgn="auto" hangingPunct="1">
              <a:spcAft>
                <a:spcPts val="0"/>
              </a:spcAft>
              <a:defRPr/>
            </a:pPr>
            <a:r>
              <a:rPr sz="6000" b="1"/>
              <a:t>Inflammatory Bowel Disease</a:t>
            </a:r>
            <a:endParaRPr lang="ar-JO"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341438"/>
            <a:ext cx="8642350" cy="5256212"/>
          </a:xfrm>
        </p:spPr>
        <p:txBody>
          <a:bodyPr>
            <a:normAutofit/>
          </a:bodyPr>
          <a:lstStyle/>
          <a:p>
            <a:pPr marL="274320" indent="-274320" algn="l" rtl="0" eaLnBrk="1" fontAlgn="auto" hangingPunct="1">
              <a:spcAft>
                <a:spcPts val="0"/>
              </a:spcAft>
              <a:buFont typeface="Wingdings 2"/>
              <a:buChar char=""/>
              <a:defRPr/>
            </a:pPr>
            <a:r>
              <a:rPr lang="en-GB" b="1" dirty="0">
                <a:solidFill>
                  <a:schemeClr val="bg1"/>
                </a:solidFill>
              </a:rPr>
              <a:t>1- </a:t>
            </a:r>
            <a:r>
              <a:rPr lang="en-US" b="1" dirty="0" err="1">
                <a:solidFill>
                  <a:schemeClr val="bg1"/>
                </a:solidFill>
              </a:rPr>
              <a:t>Infliximab</a:t>
            </a:r>
            <a:r>
              <a:rPr lang="en-US" dirty="0">
                <a:solidFill>
                  <a:schemeClr val="bg1"/>
                </a:solidFill>
              </a:rPr>
              <a:t>, a chimeric anti TNF-α monoclonal antibody</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US" dirty="0">
                <a:solidFill>
                  <a:schemeClr val="bg1"/>
                </a:solidFill>
              </a:rPr>
              <a:t> is the most widely used biological agent</a:t>
            </a:r>
            <a:endParaRPr lang="en-GB"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r>
              <a:rPr lang="en-GB" b="1" dirty="0">
                <a:solidFill>
                  <a:schemeClr val="bg1"/>
                </a:solidFill>
              </a:rPr>
              <a:t>Advantage</a:t>
            </a:r>
            <a:r>
              <a:rPr lang="en-GB" dirty="0">
                <a:solidFill>
                  <a:schemeClr val="bg1"/>
                </a:solidFill>
              </a:rPr>
              <a:t> : </a:t>
            </a:r>
            <a:r>
              <a:rPr lang="en-US" dirty="0">
                <a:solidFill>
                  <a:schemeClr val="bg1"/>
                </a:solidFill>
              </a:rPr>
              <a:t>Successful at inducing remission in corticosteroid/immunosuppressive resistant patients, it can also be used to reinduce and maintain remission</a:t>
            </a:r>
            <a:endParaRPr lang="en-GB" dirty="0">
              <a:solidFill>
                <a:schemeClr val="bg1"/>
              </a:solidFill>
            </a:endParaRPr>
          </a:p>
          <a:p>
            <a:pPr marL="274320" indent="-274320" algn="l" rtl="0" eaLnBrk="1" fontAlgn="auto" hangingPunct="1">
              <a:spcAft>
                <a:spcPts val="0"/>
              </a:spcAft>
              <a:buFont typeface="Wingdings 2"/>
              <a:buChar char=""/>
              <a:defRPr/>
            </a:pPr>
            <a:endParaRPr lang="en-US" dirty="0">
              <a:solidFill>
                <a:schemeClr val="bg1"/>
              </a:solidFill>
            </a:endParaRPr>
          </a:p>
          <a:p>
            <a:pPr marL="274320" indent="-274320" algn="l" rtl="0" eaLnBrk="1" fontAlgn="auto" hangingPunct="1">
              <a:spcAft>
                <a:spcPts val="0"/>
              </a:spcAft>
              <a:buFont typeface="Wingdings 2"/>
              <a:buChar char=""/>
              <a:defRPr/>
            </a:pPr>
            <a:endParaRPr lang="ar-JO" b="1" dirty="0">
              <a:solidFill>
                <a:schemeClr val="bg1"/>
              </a:solidFill>
            </a:endParaRPr>
          </a:p>
        </p:txBody>
      </p:sp>
      <p:sp>
        <p:nvSpPr>
          <p:cNvPr id="3" name="Title 2"/>
          <p:cNvSpPr>
            <a:spLocks noGrp="1"/>
          </p:cNvSpPr>
          <p:nvPr>
            <p:ph type="title"/>
          </p:nvPr>
        </p:nvSpPr>
        <p:spPr>
          <a:xfrm>
            <a:off x="467544" y="116632"/>
            <a:ext cx="8229600" cy="900336"/>
          </a:xfrm>
        </p:spPr>
        <p:txBody>
          <a:bodyPr/>
          <a:lstStyle/>
          <a:p>
            <a:pPr algn="ctr" rtl="0" eaLnBrk="1" fontAlgn="auto" hangingPunct="1">
              <a:spcAft>
                <a:spcPts val="0"/>
              </a:spcAft>
              <a:defRPr/>
            </a:pPr>
            <a:r>
              <a:rPr b="1">
                <a:solidFill>
                  <a:schemeClr val="bg1"/>
                </a:solidFill>
              </a:rPr>
              <a:t>Biological agents</a:t>
            </a:r>
            <a:endParaRPr lang="ar-JO" b="1">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7D99DCEF-72F3-2A9A-B2B9-91FF10311C49}"/>
              </a:ext>
            </a:extLst>
          </p:cNvPr>
          <p:cNvSpPr>
            <a:spLocks noGrp="1"/>
          </p:cNvSpPr>
          <p:nvPr>
            <p:ph idx="1"/>
          </p:nvPr>
        </p:nvSpPr>
        <p:spPr/>
        <p:txBody>
          <a:bodyPr/>
          <a:lstStyle/>
          <a:p>
            <a:pPr marL="274320" indent="-274320" algn="l" rtl="0" eaLnBrk="1" fontAlgn="auto" hangingPunct="1">
              <a:spcAft>
                <a:spcPts val="0"/>
              </a:spcAft>
              <a:buFont typeface="Wingdings 2"/>
              <a:buChar char=""/>
              <a:defRPr/>
            </a:pPr>
            <a:r>
              <a:rPr lang="en-GB" b="1" dirty="0">
                <a:solidFill>
                  <a:schemeClr val="bg1"/>
                </a:solidFill>
              </a:rPr>
              <a:t>Disadvantage</a:t>
            </a:r>
            <a:r>
              <a:rPr lang="en-GB" dirty="0">
                <a:solidFill>
                  <a:schemeClr val="bg1"/>
                </a:solidFill>
              </a:rPr>
              <a:t> </a:t>
            </a:r>
            <a:endParaRPr lang="en-US"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1- </a:t>
            </a:r>
            <a:r>
              <a:rPr lang="en-US" dirty="0">
                <a:solidFill>
                  <a:schemeClr val="bg1"/>
                </a:solidFill>
              </a:rPr>
              <a:t>Up to 60% of patients will form antibodies against </a:t>
            </a:r>
            <a:r>
              <a:rPr lang="en-US" dirty="0" err="1">
                <a:solidFill>
                  <a:schemeClr val="bg1"/>
                </a:solidFill>
              </a:rPr>
              <a:t>infliximab</a:t>
            </a:r>
            <a:r>
              <a:rPr lang="en-US" dirty="0">
                <a:solidFill>
                  <a:schemeClr val="bg1"/>
                </a:solidFill>
              </a:rPr>
              <a:t> which can shorten duration of response and predispose to an infusion reaction</a:t>
            </a:r>
          </a:p>
          <a:p>
            <a:pPr marL="274320" indent="-274320" algn="l" rtl="0" eaLnBrk="1" fontAlgn="auto" hangingPunct="1">
              <a:spcAft>
                <a:spcPts val="0"/>
              </a:spcAft>
              <a:buFont typeface="Wingdings 2"/>
              <a:buChar char=""/>
              <a:defRPr/>
            </a:pPr>
            <a:r>
              <a:rPr lang="en-GB" dirty="0">
                <a:solidFill>
                  <a:schemeClr val="bg1"/>
                </a:solidFill>
              </a:rPr>
              <a:t>2- </a:t>
            </a:r>
            <a:r>
              <a:rPr lang="en-US" dirty="0">
                <a:solidFill>
                  <a:schemeClr val="bg1"/>
                </a:solidFill>
              </a:rPr>
              <a:t>opportunistic infections. </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Note : </a:t>
            </a:r>
            <a:r>
              <a:rPr lang="en-US" dirty="0">
                <a:solidFill>
                  <a:schemeClr val="bg1"/>
                </a:solidFill>
              </a:rPr>
              <a:t>The incidence of neoplasms and lymphoma is not increased on treatment</a:t>
            </a:r>
          </a:p>
          <a:p>
            <a:endParaRPr lang="ar-JO" dirty="0"/>
          </a:p>
        </p:txBody>
      </p:sp>
      <p:sp>
        <p:nvSpPr>
          <p:cNvPr id="5" name="Title 2">
            <a:extLst>
              <a:ext uri="{FF2B5EF4-FFF2-40B4-BE49-F238E27FC236}">
                <a16:creationId xmlns:a16="http://schemas.microsoft.com/office/drawing/2014/main" id="{361C1247-A2F7-88EA-522A-39F859DA7363}"/>
              </a:ext>
            </a:extLst>
          </p:cNvPr>
          <p:cNvSpPr txBox="1">
            <a:spLocks noGrp="1"/>
          </p:cNvSpPr>
          <p:nvPr>
            <p:ph type="title"/>
          </p:nvPr>
        </p:nvSpPr>
        <p:spPr>
          <a:prstGeom prst="rect">
            <a:avLst/>
          </a:prstGeom>
          <a:ln w="6350" cap="rnd">
            <a:noFill/>
          </a:ln>
        </p:spPr>
        <p:txBody>
          <a:bodyPr vert="horz" rtlCol="0" anchor="b" anchorCtr="0">
            <a:normAutofit/>
          </a:bodyPr>
          <a:lstStyle>
            <a:lvl1pPr algn="l" rtl="1"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1" eaLnBrk="0" fontAlgn="base" hangingPunct="0">
              <a:spcBef>
                <a:spcPct val="0"/>
              </a:spcBef>
              <a:spcAft>
                <a:spcPct val="0"/>
              </a:spcAft>
              <a:defRPr sz="4200">
                <a:solidFill>
                  <a:srgbClr val="F9F9F9"/>
                </a:solidFill>
                <a:latin typeface="Constantia" pitchFamily="18" charset="0"/>
                <a:cs typeface="Times New Roman" pitchFamily="18" charset="0"/>
              </a:defRPr>
            </a:lvl2pPr>
            <a:lvl3pPr algn="l" rtl="1" eaLnBrk="0" fontAlgn="base" hangingPunct="0">
              <a:spcBef>
                <a:spcPct val="0"/>
              </a:spcBef>
              <a:spcAft>
                <a:spcPct val="0"/>
              </a:spcAft>
              <a:defRPr sz="4200">
                <a:solidFill>
                  <a:srgbClr val="F9F9F9"/>
                </a:solidFill>
                <a:latin typeface="Constantia" pitchFamily="18" charset="0"/>
                <a:cs typeface="Times New Roman" pitchFamily="18" charset="0"/>
              </a:defRPr>
            </a:lvl3pPr>
            <a:lvl4pPr algn="l" rtl="1" eaLnBrk="0" fontAlgn="base" hangingPunct="0">
              <a:spcBef>
                <a:spcPct val="0"/>
              </a:spcBef>
              <a:spcAft>
                <a:spcPct val="0"/>
              </a:spcAft>
              <a:defRPr sz="4200">
                <a:solidFill>
                  <a:srgbClr val="F9F9F9"/>
                </a:solidFill>
                <a:latin typeface="Constantia" pitchFamily="18" charset="0"/>
                <a:cs typeface="Times New Roman" pitchFamily="18" charset="0"/>
              </a:defRPr>
            </a:lvl4pPr>
            <a:lvl5pPr algn="l" rtl="1" eaLnBrk="0" fontAlgn="base" hangingPunct="0">
              <a:spcBef>
                <a:spcPct val="0"/>
              </a:spcBef>
              <a:spcAft>
                <a:spcPct val="0"/>
              </a:spcAft>
              <a:defRPr sz="4200">
                <a:solidFill>
                  <a:srgbClr val="F9F9F9"/>
                </a:solidFill>
                <a:latin typeface="Constantia" pitchFamily="18" charset="0"/>
                <a:cs typeface="Times New Roman" pitchFamily="18" charset="0"/>
              </a:defRPr>
            </a:lvl5pPr>
            <a:lvl6pPr marL="457200" algn="l" rtl="1" fontAlgn="base">
              <a:spcBef>
                <a:spcPct val="0"/>
              </a:spcBef>
              <a:spcAft>
                <a:spcPct val="0"/>
              </a:spcAft>
              <a:defRPr sz="4200">
                <a:solidFill>
                  <a:srgbClr val="F9F9F9"/>
                </a:solidFill>
                <a:latin typeface="Constantia" pitchFamily="18" charset="0"/>
                <a:cs typeface="Times New Roman" pitchFamily="18" charset="0"/>
              </a:defRPr>
            </a:lvl6pPr>
            <a:lvl7pPr marL="914400" algn="l" rtl="1" fontAlgn="base">
              <a:spcBef>
                <a:spcPct val="0"/>
              </a:spcBef>
              <a:spcAft>
                <a:spcPct val="0"/>
              </a:spcAft>
              <a:defRPr sz="4200">
                <a:solidFill>
                  <a:srgbClr val="F9F9F9"/>
                </a:solidFill>
                <a:latin typeface="Constantia" pitchFamily="18" charset="0"/>
                <a:cs typeface="Times New Roman" pitchFamily="18" charset="0"/>
              </a:defRPr>
            </a:lvl7pPr>
            <a:lvl8pPr marL="1371600" algn="l" rtl="1" fontAlgn="base">
              <a:spcBef>
                <a:spcPct val="0"/>
              </a:spcBef>
              <a:spcAft>
                <a:spcPct val="0"/>
              </a:spcAft>
              <a:defRPr sz="4200">
                <a:solidFill>
                  <a:srgbClr val="F9F9F9"/>
                </a:solidFill>
                <a:latin typeface="Constantia" pitchFamily="18" charset="0"/>
                <a:cs typeface="Times New Roman" pitchFamily="18" charset="0"/>
              </a:defRPr>
            </a:lvl8pPr>
            <a:lvl9pPr marL="1828800" algn="l" rtl="1" fontAlgn="base">
              <a:spcBef>
                <a:spcPct val="0"/>
              </a:spcBef>
              <a:spcAft>
                <a:spcPct val="0"/>
              </a:spcAft>
              <a:defRPr sz="4200">
                <a:solidFill>
                  <a:srgbClr val="F9F9F9"/>
                </a:solidFill>
                <a:latin typeface="Constantia" pitchFamily="18" charset="0"/>
                <a:cs typeface="Times New Roman" pitchFamily="18" charset="0"/>
              </a:defRPr>
            </a:lvl9pPr>
          </a:lstStyle>
          <a:p>
            <a:pPr algn="ctr" rtl="0" eaLnBrk="1" fontAlgn="auto" hangingPunct="1">
              <a:spcAft>
                <a:spcPts val="0"/>
              </a:spcAft>
              <a:defRPr/>
            </a:pPr>
            <a:r>
              <a:rPr lang="en-GB" b="1" dirty="0">
                <a:solidFill>
                  <a:schemeClr val="bg1"/>
                </a:solidFill>
              </a:rPr>
              <a:t>Biological agents</a:t>
            </a:r>
          </a:p>
        </p:txBody>
      </p:sp>
    </p:spTree>
    <p:extLst>
      <p:ext uri="{BB962C8B-B14F-4D97-AF65-F5344CB8AC3E}">
        <p14:creationId xmlns:p14="http://schemas.microsoft.com/office/powerpoint/2010/main" val="415718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1C961139-A7C9-CEF4-9E66-AC360F869B92}"/>
              </a:ext>
            </a:extLst>
          </p:cNvPr>
          <p:cNvSpPr>
            <a:spLocks noGrp="1"/>
          </p:cNvSpPr>
          <p:nvPr>
            <p:ph idx="1"/>
          </p:nvPr>
        </p:nvSpPr>
        <p:spPr/>
        <p:txBody>
          <a:bodyPr/>
          <a:lstStyle/>
          <a:p>
            <a:pPr algn="l"/>
            <a:endParaRPr lang="en-GB" dirty="0">
              <a:solidFill>
                <a:schemeClr val="bg1"/>
              </a:solidFill>
            </a:endParaRPr>
          </a:p>
          <a:p>
            <a:pPr algn="l"/>
            <a:r>
              <a:rPr lang="en-GB" b="1" dirty="0">
                <a:solidFill>
                  <a:schemeClr val="bg1"/>
                </a:solidFill>
              </a:rPr>
              <a:t>2- </a:t>
            </a:r>
            <a:r>
              <a:rPr lang="en-US" b="1" dirty="0" err="1">
                <a:solidFill>
                  <a:schemeClr val="bg1"/>
                </a:solidFill>
              </a:rPr>
              <a:t>Adalimumab</a:t>
            </a:r>
            <a:r>
              <a:rPr lang="en-US" dirty="0">
                <a:solidFill>
                  <a:schemeClr val="bg1"/>
                </a:solidFill>
              </a:rPr>
              <a:t> is a fully human anti-TNF monoclonal antibody that is administered </a:t>
            </a:r>
            <a:r>
              <a:rPr lang="en-US" b="1" dirty="0">
                <a:solidFill>
                  <a:schemeClr val="bg1"/>
                </a:solidFill>
              </a:rPr>
              <a:t>subcutaneously</a:t>
            </a:r>
            <a:r>
              <a:rPr lang="en-US" dirty="0">
                <a:solidFill>
                  <a:schemeClr val="bg1"/>
                </a:solidFill>
              </a:rPr>
              <a:t> and is effective in patients who have failed to respond to </a:t>
            </a:r>
            <a:r>
              <a:rPr lang="en-US" dirty="0" err="1">
                <a:solidFill>
                  <a:schemeClr val="bg1"/>
                </a:solidFill>
              </a:rPr>
              <a:t>infliximab</a:t>
            </a:r>
            <a:endParaRPr lang="en-GB" dirty="0">
              <a:solidFill>
                <a:schemeClr val="bg1"/>
              </a:solidFill>
            </a:endParaRPr>
          </a:p>
          <a:p>
            <a:pPr algn="l"/>
            <a:endParaRPr lang="en-GB" dirty="0">
              <a:solidFill>
                <a:schemeClr val="bg1"/>
              </a:solidFill>
            </a:endParaRPr>
          </a:p>
          <a:p>
            <a:pPr algn="l"/>
            <a:r>
              <a:rPr lang="en-US" dirty="0">
                <a:solidFill>
                  <a:schemeClr val="bg1"/>
                </a:solidFill>
              </a:rPr>
              <a:t>New anti TNF-α antibody therapies include </a:t>
            </a:r>
            <a:r>
              <a:rPr lang="en-US" b="1" dirty="0">
                <a:solidFill>
                  <a:schemeClr val="bg1"/>
                </a:solidFill>
              </a:rPr>
              <a:t>CDP571</a:t>
            </a:r>
            <a:r>
              <a:rPr lang="en-US" dirty="0">
                <a:solidFill>
                  <a:schemeClr val="bg1"/>
                </a:solidFill>
              </a:rPr>
              <a:t>, </a:t>
            </a:r>
            <a:r>
              <a:rPr lang="en-US" b="1" dirty="0" err="1">
                <a:solidFill>
                  <a:schemeClr val="bg1"/>
                </a:solidFill>
              </a:rPr>
              <a:t>etanercept</a:t>
            </a:r>
            <a:r>
              <a:rPr lang="en-US" dirty="0">
                <a:solidFill>
                  <a:schemeClr val="bg1"/>
                </a:solidFill>
              </a:rPr>
              <a:t> and</a:t>
            </a:r>
            <a:r>
              <a:rPr lang="en-US" b="1" dirty="0">
                <a:solidFill>
                  <a:schemeClr val="bg1"/>
                </a:solidFill>
              </a:rPr>
              <a:t> </a:t>
            </a:r>
            <a:r>
              <a:rPr lang="en-US" b="1" dirty="0" err="1">
                <a:solidFill>
                  <a:schemeClr val="bg1"/>
                </a:solidFill>
              </a:rPr>
              <a:t>onercept</a:t>
            </a:r>
            <a:r>
              <a:rPr lang="en-GB" b="1" dirty="0">
                <a:solidFill>
                  <a:schemeClr val="bg1"/>
                </a:solidFill>
              </a:rPr>
              <a:t> </a:t>
            </a:r>
          </a:p>
          <a:p>
            <a:pPr algn="l"/>
            <a:endParaRPr lang="en-GB" b="1" dirty="0">
              <a:solidFill>
                <a:schemeClr val="bg1"/>
              </a:solidFill>
            </a:endParaRPr>
          </a:p>
          <a:p>
            <a:pPr algn="l"/>
            <a:endParaRPr lang="ar-JO" dirty="0"/>
          </a:p>
        </p:txBody>
      </p:sp>
      <p:sp>
        <p:nvSpPr>
          <p:cNvPr id="5" name="Title 2">
            <a:extLst>
              <a:ext uri="{FF2B5EF4-FFF2-40B4-BE49-F238E27FC236}">
                <a16:creationId xmlns:a16="http://schemas.microsoft.com/office/drawing/2014/main" id="{0C5168F3-D2F2-A427-A315-D870D518012C}"/>
              </a:ext>
            </a:extLst>
          </p:cNvPr>
          <p:cNvSpPr txBox="1">
            <a:spLocks noGrp="1"/>
          </p:cNvSpPr>
          <p:nvPr>
            <p:ph type="title"/>
          </p:nvPr>
        </p:nvSpPr>
        <p:spPr>
          <a:prstGeom prst="rect">
            <a:avLst/>
          </a:prstGeom>
          <a:ln w="6350" cap="rnd">
            <a:noFill/>
          </a:ln>
        </p:spPr>
        <p:txBody>
          <a:bodyPr vert="horz" rtlCol="0" anchor="b" anchorCtr="0">
            <a:normAutofit/>
          </a:bodyPr>
          <a:lstStyle>
            <a:lvl1pPr algn="l" rtl="1"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1" eaLnBrk="0" fontAlgn="base" hangingPunct="0">
              <a:spcBef>
                <a:spcPct val="0"/>
              </a:spcBef>
              <a:spcAft>
                <a:spcPct val="0"/>
              </a:spcAft>
              <a:defRPr sz="4200">
                <a:solidFill>
                  <a:srgbClr val="F9F9F9"/>
                </a:solidFill>
                <a:latin typeface="Constantia" pitchFamily="18" charset="0"/>
                <a:cs typeface="Times New Roman" pitchFamily="18" charset="0"/>
              </a:defRPr>
            </a:lvl2pPr>
            <a:lvl3pPr algn="l" rtl="1" eaLnBrk="0" fontAlgn="base" hangingPunct="0">
              <a:spcBef>
                <a:spcPct val="0"/>
              </a:spcBef>
              <a:spcAft>
                <a:spcPct val="0"/>
              </a:spcAft>
              <a:defRPr sz="4200">
                <a:solidFill>
                  <a:srgbClr val="F9F9F9"/>
                </a:solidFill>
                <a:latin typeface="Constantia" pitchFamily="18" charset="0"/>
                <a:cs typeface="Times New Roman" pitchFamily="18" charset="0"/>
              </a:defRPr>
            </a:lvl3pPr>
            <a:lvl4pPr algn="l" rtl="1" eaLnBrk="0" fontAlgn="base" hangingPunct="0">
              <a:spcBef>
                <a:spcPct val="0"/>
              </a:spcBef>
              <a:spcAft>
                <a:spcPct val="0"/>
              </a:spcAft>
              <a:defRPr sz="4200">
                <a:solidFill>
                  <a:srgbClr val="F9F9F9"/>
                </a:solidFill>
                <a:latin typeface="Constantia" pitchFamily="18" charset="0"/>
                <a:cs typeface="Times New Roman" pitchFamily="18" charset="0"/>
              </a:defRPr>
            </a:lvl4pPr>
            <a:lvl5pPr algn="l" rtl="1" eaLnBrk="0" fontAlgn="base" hangingPunct="0">
              <a:spcBef>
                <a:spcPct val="0"/>
              </a:spcBef>
              <a:spcAft>
                <a:spcPct val="0"/>
              </a:spcAft>
              <a:defRPr sz="4200">
                <a:solidFill>
                  <a:srgbClr val="F9F9F9"/>
                </a:solidFill>
                <a:latin typeface="Constantia" pitchFamily="18" charset="0"/>
                <a:cs typeface="Times New Roman" pitchFamily="18" charset="0"/>
              </a:defRPr>
            </a:lvl5pPr>
            <a:lvl6pPr marL="457200" algn="l" rtl="1" fontAlgn="base">
              <a:spcBef>
                <a:spcPct val="0"/>
              </a:spcBef>
              <a:spcAft>
                <a:spcPct val="0"/>
              </a:spcAft>
              <a:defRPr sz="4200">
                <a:solidFill>
                  <a:srgbClr val="F9F9F9"/>
                </a:solidFill>
                <a:latin typeface="Constantia" pitchFamily="18" charset="0"/>
                <a:cs typeface="Times New Roman" pitchFamily="18" charset="0"/>
              </a:defRPr>
            </a:lvl6pPr>
            <a:lvl7pPr marL="914400" algn="l" rtl="1" fontAlgn="base">
              <a:spcBef>
                <a:spcPct val="0"/>
              </a:spcBef>
              <a:spcAft>
                <a:spcPct val="0"/>
              </a:spcAft>
              <a:defRPr sz="4200">
                <a:solidFill>
                  <a:srgbClr val="F9F9F9"/>
                </a:solidFill>
                <a:latin typeface="Constantia" pitchFamily="18" charset="0"/>
                <a:cs typeface="Times New Roman" pitchFamily="18" charset="0"/>
              </a:defRPr>
            </a:lvl7pPr>
            <a:lvl8pPr marL="1371600" algn="l" rtl="1" fontAlgn="base">
              <a:spcBef>
                <a:spcPct val="0"/>
              </a:spcBef>
              <a:spcAft>
                <a:spcPct val="0"/>
              </a:spcAft>
              <a:defRPr sz="4200">
                <a:solidFill>
                  <a:srgbClr val="F9F9F9"/>
                </a:solidFill>
                <a:latin typeface="Constantia" pitchFamily="18" charset="0"/>
                <a:cs typeface="Times New Roman" pitchFamily="18" charset="0"/>
              </a:defRPr>
            </a:lvl8pPr>
            <a:lvl9pPr marL="1828800" algn="l" rtl="1" fontAlgn="base">
              <a:spcBef>
                <a:spcPct val="0"/>
              </a:spcBef>
              <a:spcAft>
                <a:spcPct val="0"/>
              </a:spcAft>
              <a:defRPr sz="4200">
                <a:solidFill>
                  <a:srgbClr val="F9F9F9"/>
                </a:solidFill>
                <a:latin typeface="Constantia" pitchFamily="18" charset="0"/>
                <a:cs typeface="Times New Roman" pitchFamily="18" charset="0"/>
              </a:defRPr>
            </a:lvl9pPr>
          </a:lstStyle>
          <a:p>
            <a:pPr algn="ctr" rtl="0" eaLnBrk="1" fontAlgn="auto" hangingPunct="1">
              <a:spcAft>
                <a:spcPts val="0"/>
              </a:spcAft>
              <a:defRPr/>
            </a:pPr>
            <a:r>
              <a:rPr lang="en-GB" b="1" dirty="0">
                <a:solidFill>
                  <a:schemeClr val="bg1"/>
                </a:solidFill>
              </a:rPr>
              <a:t>Biological agents</a:t>
            </a:r>
          </a:p>
        </p:txBody>
      </p:sp>
    </p:spTree>
    <p:extLst>
      <p:ext uri="{BB962C8B-B14F-4D97-AF65-F5344CB8AC3E}">
        <p14:creationId xmlns:p14="http://schemas.microsoft.com/office/powerpoint/2010/main" val="149684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196975"/>
            <a:ext cx="8893175" cy="5400675"/>
          </a:xfrm>
        </p:spPr>
        <p:txBody>
          <a:bodyPr>
            <a:normAutofit fontScale="92500"/>
          </a:bodyPr>
          <a:lstStyle/>
          <a:p>
            <a:pPr marL="274320" indent="-274320" algn="l" rtl="0" eaLnBrk="1" fontAlgn="auto" hangingPunct="1">
              <a:spcAft>
                <a:spcPts val="0"/>
              </a:spcAft>
              <a:buFont typeface="Wingdings 2"/>
              <a:buChar char=""/>
              <a:defRPr/>
            </a:pPr>
            <a:r>
              <a:rPr lang="en-US" dirty="0">
                <a:solidFill>
                  <a:schemeClr val="bg1"/>
                </a:solidFill>
              </a:rPr>
              <a:t>Approximately 80% of patients will require an operation at some time during the course of their disease</a:t>
            </a:r>
          </a:p>
          <a:p>
            <a:pPr marL="274320" indent="-274320" algn="l" rtl="0" eaLnBrk="1" fontAlgn="auto" hangingPunct="1">
              <a:spcAft>
                <a:spcPts val="0"/>
              </a:spcAft>
              <a:buFont typeface="Wingdings 2"/>
              <a:buChar char=""/>
              <a:defRPr/>
            </a:pPr>
            <a:r>
              <a:rPr lang="en-US" dirty="0">
                <a:solidFill>
                  <a:schemeClr val="bg1"/>
                </a:solidFill>
              </a:rPr>
              <a:t>Surgery should be avoided if possible and only minimal resections undertaken, as recurrence (15% per year) is almost inevitable</a:t>
            </a:r>
          </a:p>
          <a:p>
            <a:pPr marL="274320" indent="-274320" algn="l" rtl="0" eaLnBrk="1" fontAlgn="auto" hangingPunct="1">
              <a:spcAft>
                <a:spcPts val="0"/>
              </a:spcAft>
              <a:buFont typeface="Wingdings 2"/>
              <a:buChar char=""/>
              <a:defRPr/>
            </a:pPr>
            <a:r>
              <a:rPr lang="en-US" dirty="0">
                <a:solidFill>
                  <a:schemeClr val="bg1"/>
                </a:solidFill>
              </a:rPr>
              <a:t>Patients undergoing their second surgery for CD should be treated with AZA or 6MP to reduce the chance of recurrence</a:t>
            </a:r>
          </a:p>
          <a:p>
            <a:pPr marL="274320" indent="-274320" algn="l" rtl="0" eaLnBrk="1" fontAlgn="auto" hangingPunct="1">
              <a:spcAft>
                <a:spcPts val="0"/>
              </a:spcAft>
              <a:buFont typeface="Wingdings 2"/>
              <a:buChar char=""/>
              <a:defRPr/>
            </a:pPr>
            <a:r>
              <a:rPr lang="en-US" dirty="0">
                <a:solidFill>
                  <a:schemeClr val="bg1"/>
                </a:solidFill>
              </a:rPr>
              <a:t>The</a:t>
            </a:r>
            <a:r>
              <a:rPr lang="en-US" b="1" dirty="0">
                <a:solidFill>
                  <a:schemeClr val="bg1"/>
                </a:solidFill>
              </a:rPr>
              <a:t> indications </a:t>
            </a:r>
            <a:r>
              <a:rPr lang="en-US" dirty="0">
                <a:solidFill>
                  <a:schemeClr val="bg1"/>
                </a:solidFill>
              </a:rPr>
              <a:t>for surgery are:</a:t>
            </a:r>
          </a:p>
          <a:p>
            <a:pPr marL="514350" indent="-514350" algn="l" rtl="0" eaLnBrk="1" fontAlgn="auto" hangingPunct="1">
              <a:spcAft>
                <a:spcPts val="0"/>
              </a:spcAft>
              <a:buFont typeface="+mj-lt"/>
              <a:buAutoNum type="arabicPeriod"/>
              <a:defRPr/>
            </a:pPr>
            <a:r>
              <a:rPr lang="en-US" dirty="0">
                <a:solidFill>
                  <a:schemeClr val="bg1"/>
                </a:solidFill>
              </a:rPr>
              <a:t>Failure of medical therapy, with acute or chronic symptoms producing ill-health</a:t>
            </a:r>
          </a:p>
          <a:p>
            <a:pPr marL="514350" indent="-514350" algn="l" rtl="0" eaLnBrk="1" fontAlgn="auto" hangingPunct="1">
              <a:spcAft>
                <a:spcPts val="0"/>
              </a:spcAft>
              <a:buFont typeface="+mj-lt"/>
              <a:buAutoNum type="arabicPeriod"/>
              <a:defRPr/>
            </a:pPr>
            <a:r>
              <a:rPr lang="fr-FR" dirty="0">
                <a:solidFill>
                  <a:schemeClr val="bg1"/>
                </a:solidFill>
              </a:rPr>
              <a:t>Complications (e.g. toxic dilatation, obstruction, </a:t>
            </a:r>
            <a:r>
              <a:rPr lang="en-US" dirty="0">
                <a:solidFill>
                  <a:schemeClr val="bg1"/>
                </a:solidFill>
              </a:rPr>
              <a:t>perforation, abscesses, enterocutaneous fistula)</a:t>
            </a:r>
          </a:p>
          <a:p>
            <a:pPr marL="514350" indent="-514350" algn="l" rtl="0" eaLnBrk="1" fontAlgn="auto" hangingPunct="1">
              <a:spcAft>
                <a:spcPts val="0"/>
              </a:spcAft>
              <a:buFont typeface="+mj-lt"/>
              <a:buAutoNum type="arabicPeriod"/>
              <a:defRPr/>
            </a:pPr>
            <a:r>
              <a:rPr lang="en-US" dirty="0">
                <a:solidFill>
                  <a:schemeClr val="bg1"/>
                </a:solidFill>
              </a:rPr>
              <a:t>Growth failure in children despite medical treatment</a:t>
            </a:r>
            <a:endParaRPr lang="ar-JO" dirty="0">
              <a:solidFill>
                <a:schemeClr val="bg1"/>
              </a:solidFill>
            </a:endParaRPr>
          </a:p>
        </p:txBody>
      </p:sp>
      <p:sp>
        <p:nvSpPr>
          <p:cNvPr id="3" name="Title 2"/>
          <p:cNvSpPr>
            <a:spLocks noGrp="1"/>
          </p:cNvSpPr>
          <p:nvPr>
            <p:ph type="title"/>
          </p:nvPr>
        </p:nvSpPr>
        <p:spPr>
          <a:xfrm>
            <a:off x="0" y="8336"/>
            <a:ext cx="9144000" cy="900384"/>
          </a:xfrm>
        </p:spPr>
        <p:txBody>
          <a:bodyPr>
            <a:normAutofit fontScale="90000"/>
          </a:bodyPr>
          <a:lstStyle/>
          <a:p>
            <a:pPr algn="ctr" rtl="0" eaLnBrk="1" fontAlgn="auto" hangingPunct="1">
              <a:spcAft>
                <a:spcPts val="0"/>
              </a:spcAft>
              <a:defRPr/>
            </a:pPr>
            <a:r>
              <a:rPr b="1">
                <a:solidFill>
                  <a:schemeClr val="bg1"/>
                </a:solidFill>
              </a:rPr>
              <a:t>Surgical management of Crohn’s disease</a:t>
            </a:r>
            <a:endParaRPr lang="ar-JO" b="1">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67AF1F8C-0BE5-9C15-ED12-C14E8855E8DF}"/>
              </a:ext>
            </a:extLst>
          </p:cNvPr>
          <p:cNvSpPr>
            <a:spLocks noGrp="1"/>
          </p:cNvSpPr>
          <p:nvPr>
            <p:ph idx="1"/>
          </p:nvPr>
        </p:nvSpPr>
        <p:spPr/>
        <p:txBody>
          <a:bodyPr/>
          <a:lstStyle/>
          <a:p>
            <a:endParaRPr lang="ar-JO"/>
          </a:p>
        </p:txBody>
      </p:sp>
      <p:sp>
        <p:nvSpPr>
          <p:cNvPr id="3" name="عنوان 2">
            <a:extLst>
              <a:ext uri="{FF2B5EF4-FFF2-40B4-BE49-F238E27FC236}">
                <a16:creationId xmlns:a16="http://schemas.microsoft.com/office/drawing/2014/main" id="{AA2C166B-57CB-6C39-4295-ED665BA90C34}"/>
              </a:ext>
            </a:extLst>
          </p:cNvPr>
          <p:cNvSpPr>
            <a:spLocks noGrp="1"/>
          </p:cNvSpPr>
          <p:nvPr>
            <p:ph type="title"/>
          </p:nvPr>
        </p:nvSpPr>
        <p:spPr/>
        <p:txBody>
          <a:bodyPr/>
          <a:lstStyle/>
          <a:p>
            <a:endParaRPr lang="ar-JO"/>
          </a:p>
        </p:txBody>
      </p:sp>
    </p:spTree>
    <p:extLst>
      <p:ext uri="{BB962C8B-B14F-4D97-AF65-F5344CB8AC3E}">
        <p14:creationId xmlns:p14="http://schemas.microsoft.com/office/powerpoint/2010/main" val="204165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marL="0" indent="0" algn="ctr" rtl="0" eaLnBrk="1" hangingPunct="1">
              <a:buFont typeface="Wingdings 2" pitchFamily="18" charset="2"/>
              <a:buNone/>
            </a:pPr>
            <a:r>
              <a:rPr lang="en-US" sz="4800">
                <a:cs typeface="Times New Roman" pitchFamily="18" charset="0"/>
              </a:rPr>
              <a:t>Ulcerative Colitis</a:t>
            </a:r>
            <a:endParaRPr lang="ar-JO" sz="4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950" y="1125538"/>
            <a:ext cx="8928100" cy="5616575"/>
          </a:xfrm>
        </p:spPr>
        <p:txBody>
          <a:bodyPr>
            <a:normAutofit fontScale="85000" lnSpcReduction="20000"/>
          </a:bodyPr>
          <a:lstStyle/>
          <a:p>
            <a:pPr marL="274320" indent="-274320" algn="l" rtl="0" eaLnBrk="1" fontAlgn="auto" hangingPunct="1">
              <a:spcAft>
                <a:spcPts val="0"/>
              </a:spcAft>
              <a:buFont typeface="Wingdings 2"/>
              <a:buChar char=""/>
              <a:defRPr/>
            </a:pPr>
            <a:r>
              <a:rPr lang="en-US" dirty="0"/>
              <a:t>All patients with UC should be treated with an aminosalicylate. The active moiety of these drugs is 5-aminosalicylic acid (5-ASA) which is absorbed in the small intestine</a:t>
            </a:r>
          </a:p>
          <a:p>
            <a:pPr marL="274320" indent="-274320" algn="l" rtl="0" eaLnBrk="1" fontAlgn="auto" hangingPunct="1">
              <a:spcAft>
                <a:spcPts val="0"/>
              </a:spcAft>
              <a:buFont typeface="Wingdings 2"/>
              <a:buChar char=""/>
              <a:defRPr/>
            </a:pPr>
            <a:r>
              <a:rPr lang="en-US" dirty="0"/>
              <a:t>The design of the various aminosalicylate preparations is based on the binding of 5-ASA by an azo bond to sulfapyridine(sulfasalazine), 4-aminobenzoyl-</a:t>
            </a:r>
            <a:r>
              <a:rPr lang="el-GR" dirty="0"/>
              <a:t>β-</a:t>
            </a:r>
            <a:r>
              <a:rPr lang="en-US" dirty="0"/>
              <a:t>alanine (balsalazide) or to 5-ASA itself (olsalazine)</a:t>
            </a:r>
          </a:p>
          <a:p>
            <a:pPr marL="274320" indent="-274320" algn="l" rtl="0" eaLnBrk="1" fontAlgn="auto" hangingPunct="1">
              <a:spcAft>
                <a:spcPts val="0"/>
              </a:spcAft>
              <a:buFont typeface="Wingdings 2"/>
              <a:buChar char=""/>
              <a:defRPr/>
            </a:pPr>
            <a:r>
              <a:rPr lang="en-US" dirty="0"/>
              <a:t>The azo bonds are broken down by colonic bacteria to release 5-ASA within the colon. The pH-dependent forms are designed to release 5-ASA in the terminal ileum </a:t>
            </a:r>
          </a:p>
          <a:p>
            <a:pPr marL="274320" indent="-274320" algn="l" rtl="0" eaLnBrk="1" fontAlgn="auto" hangingPunct="1">
              <a:spcAft>
                <a:spcPts val="0"/>
              </a:spcAft>
              <a:buFont typeface="Wingdings 2"/>
              <a:buChar char=""/>
              <a:defRPr/>
            </a:pPr>
            <a:r>
              <a:rPr lang="en-US" dirty="0"/>
              <a:t>Luminal pH profiles in patients with inflammatory bowel disease are abnormal and in some patients capsules of 5-ASA coated with pH-sensitive polymer may pass through into the feces intact</a:t>
            </a:r>
          </a:p>
          <a:p>
            <a:pPr marL="274320" indent="-274320" algn="l" rtl="0" eaLnBrk="1" fontAlgn="auto" hangingPunct="1">
              <a:spcAft>
                <a:spcPts val="0"/>
              </a:spcAft>
              <a:buFont typeface="Wingdings 2"/>
              <a:buChar char=""/>
              <a:defRPr/>
            </a:pPr>
            <a:r>
              <a:rPr lang="en-US" dirty="0"/>
              <a:t>The mode of action of 5-ASA in inflammatory bowel disease is unknown, but the aminosalicylates have been shown to be effective in inducing remission in mild to moderately active disease and maintaining remission in all forms of disease</a:t>
            </a:r>
          </a:p>
          <a:p>
            <a:pPr marL="274320" indent="-274320" algn="l" rtl="0" eaLnBrk="1" fontAlgn="auto" hangingPunct="1">
              <a:spcAft>
                <a:spcPts val="0"/>
              </a:spcAft>
              <a:buFont typeface="Wingdings 2"/>
              <a:buChar char=""/>
              <a:defRPr/>
            </a:pPr>
            <a:r>
              <a:rPr lang="en-US" dirty="0"/>
              <a:t>Sulfasalazine is being used less frequently because of its wider side-effect profile from the sulphonamide component.</a:t>
            </a:r>
            <a:endParaRPr lang="ar-JO" dirty="0"/>
          </a:p>
        </p:txBody>
      </p:sp>
      <p:sp>
        <p:nvSpPr>
          <p:cNvPr id="3" name="Title 2"/>
          <p:cNvSpPr>
            <a:spLocks noGrp="1"/>
          </p:cNvSpPr>
          <p:nvPr>
            <p:ph type="title"/>
          </p:nvPr>
        </p:nvSpPr>
        <p:spPr>
          <a:xfrm>
            <a:off x="457200" y="152400"/>
            <a:ext cx="8229600" cy="756320"/>
          </a:xfrm>
        </p:spPr>
        <p:txBody>
          <a:bodyPr/>
          <a:lstStyle/>
          <a:p>
            <a:pPr algn="ctr" rtl="0" eaLnBrk="1" fontAlgn="auto" hangingPunct="1">
              <a:spcAft>
                <a:spcPts val="0"/>
              </a:spcAft>
              <a:defRPr/>
            </a:pPr>
            <a:r>
              <a:rPr b="1"/>
              <a:t>Management</a:t>
            </a:r>
            <a:endParaRPr lang="ar-J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765175"/>
            <a:ext cx="8569325" cy="5832475"/>
          </a:xfrm>
        </p:spPr>
        <p:txBody>
          <a:bodyPr>
            <a:normAutofit fontScale="92500" lnSpcReduction="10000"/>
          </a:bodyPr>
          <a:lstStyle/>
          <a:p>
            <a:pPr marL="0" indent="0" algn="l" rtl="0" eaLnBrk="1" fontAlgn="auto" hangingPunct="1">
              <a:spcAft>
                <a:spcPts val="0"/>
              </a:spcAft>
              <a:buFont typeface="Wingdings 2"/>
              <a:buNone/>
              <a:defRPr/>
            </a:pPr>
            <a:r>
              <a:rPr lang="en-US" sz="3000" b="1" dirty="0"/>
              <a:t>Proctitis</a:t>
            </a:r>
          </a:p>
          <a:p>
            <a:pPr marL="274320" indent="-274320" algn="l" rtl="0" eaLnBrk="1" fontAlgn="auto" hangingPunct="1">
              <a:spcAft>
                <a:spcPts val="0"/>
              </a:spcAft>
              <a:buFont typeface="Wingdings 2"/>
              <a:buChar char=""/>
              <a:defRPr/>
            </a:pPr>
            <a:r>
              <a:rPr lang="en-US" dirty="0"/>
              <a:t>Oral aminosalicylates plus a local rectal steroid preparation (10% hydrocortisone foam; prednisolone 20 mg enemas or foam) are the first-line treatment</a:t>
            </a:r>
          </a:p>
          <a:p>
            <a:pPr marL="274320" indent="-274320" algn="l" rtl="0" eaLnBrk="1" fontAlgn="auto" hangingPunct="1">
              <a:spcAft>
                <a:spcPts val="0"/>
              </a:spcAft>
              <a:buFont typeface="Wingdings 2"/>
              <a:buChar char=""/>
              <a:defRPr/>
            </a:pPr>
            <a:r>
              <a:rPr lang="en-US" dirty="0"/>
              <a:t>Mesalazine enemas and budesonide enemas can be tried </a:t>
            </a:r>
          </a:p>
          <a:p>
            <a:pPr marL="274320" indent="-274320" algn="l" rtl="0" eaLnBrk="1" fontAlgn="auto" hangingPunct="1">
              <a:spcAft>
                <a:spcPts val="0"/>
              </a:spcAft>
              <a:buFont typeface="Wingdings 2"/>
              <a:buChar char=""/>
              <a:defRPr/>
            </a:pPr>
            <a:r>
              <a:rPr lang="en-US" dirty="0"/>
              <a:t>Some cases of proctitis can be resistant to treatment. In these, oral corticosteroids alone or in combination with azathioprine are used</a:t>
            </a:r>
          </a:p>
          <a:p>
            <a:pPr marL="0" indent="0" algn="l" rtl="0" eaLnBrk="1" fontAlgn="auto" hangingPunct="1">
              <a:spcAft>
                <a:spcPts val="0"/>
              </a:spcAft>
              <a:buFont typeface="Wingdings 2"/>
              <a:buNone/>
              <a:defRPr/>
            </a:pPr>
            <a:endParaRPr lang="en-US" dirty="0"/>
          </a:p>
          <a:p>
            <a:pPr marL="0" indent="0" algn="l" rtl="0" eaLnBrk="1" fontAlgn="auto" hangingPunct="1">
              <a:spcAft>
                <a:spcPts val="0"/>
              </a:spcAft>
              <a:buFont typeface="Wingdings 2"/>
              <a:buNone/>
              <a:defRPr/>
            </a:pPr>
            <a:r>
              <a:rPr lang="en-US" sz="3000" b="1" dirty="0"/>
              <a:t>Left-sided proctocolitis</a:t>
            </a:r>
          </a:p>
          <a:p>
            <a:pPr marL="274320" indent="-274320" algn="l" rtl="0" eaLnBrk="1" fontAlgn="auto" hangingPunct="1">
              <a:spcAft>
                <a:spcPts val="0"/>
              </a:spcAft>
              <a:buFont typeface="Wingdings 2"/>
              <a:buChar char=""/>
              <a:defRPr/>
            </a:pPr>
            <a:r>
              <a:rPr lang="en-US" dirty="0"/>
              <a:t>Oral aminosalicylates plus local rectal steroid preparations may be effective but in moderate to severe attacks oral prednisolone will be required</a:t>
            </a:r>
          </a:p>
          <a:p>
            <a:pPr marL="274320" indent="-274320" algn="l" rtl="0" eaLnBrk="1" fontAlgn="auto" hangingPunct="1">
              <a:spcAft>
                <a:spcPts val="0"/>
              </a:spcAft>
              <a:buFont typeface="Wingdings 2"/>
              <a:buChar char=""/>
              <a:defRPr/>
            </a:pPr>
            <a:r>
              <a:rPr lang="en-US" dirty="0"/>
              <a:t>If patients do not respond within 2 weeks they should be admitted to hospital</a:t>
            </a:r>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476250"/>
            <a:ext cx="8496300" cy="6048375"/>
          </a:xfrm>
        </p:spPr>
        <p:txBody>
          <a:bodyPr>
            <a:normAutofit fontScale="92500" lnSpcReduction="20000"/>
          </a:bodyPr>
          <a:lstStyle/>
          <a:p>
            <a:pPr marL="0" indent="0" algn="l" rtl="0" eaLnBrk="1" fontAlgn="auto" hangingPunct="1">
              <a:spcAft>
                <a:spcPts val="0"/>
              </a:spcAft>
              <a:buFont typeface="Wingdings 2"/>
              <a:buNone/>
              <a:defRPr/>
            </a:pPr>
            <a:r>
              <a:rPr lang="en-US" sz="3600" b="1" dirty="0"/>
              <a:t>Total Colitis</a:t>
            </a:r>
          </a:p>
          <a:p>
            <a:pPr marL="274320" indent="-274320" algn="l" rtl="0" eaLnBrk="1" fontAlgn="auto" hangingPunct="1">
              <a:spcAft>
                <a:spcPts val="0"/>
              </a:spcAft>
              <a:buFont typeface="Wingdings 2"/>
              <a:buChar char=""/>
              <a:defRPr/>
            </a:pPr>
            <a:r>
              <a:rPr lang="en-US" dirty="0"/>
              <a:t>Patients should be admitted to hospital and treated initially with hydrocortisone 100 mg i.v. 6-hourly with oral aminosalicylates</a:t>
            </a:r>
          </a:p>
          <a:p>
            <a:pPr marL="274320" indent="-274320" algn="l" rtl="0" eaLnBrk="1" fontAlgn="auto" hangingPunct="1">
              <a:spcAft>
                <a:spcPts val="0"/>
              </a:spcAft>
              <a:buFont typeface="Wingdings 2"/>
              <a:buChar char=""/>
              <a:defRPr/>
            </a:pPr>
            <a:r>
              <a:rPr lang="en-US" dirty="0"/>
              <a:t>Full investigations should be performed initially and full supportive therapy administered (i.v. fluids, nutritional support via the enteral (not parenteral) route) </a:t>
            </a:r>
          </a:p>
          <a:p>
            <a:pPr marL="274320" indent="-274320" algn="l" rtl="0" eaLnBrk="1" fontAlgn="auto" hangingPunct="1">
              <a:spcAft>
                <a:spcPts val="0"/>
              </a:spcAft>
              <a:buFont typeface="Wingdings 2"/>
              <a:buChar char=""/>
              <a:defRPr/>
            </a:pPr>
            <a:r>
              <a:rPr lang="en-US" dirty="0"/>
              <a:t>A persistent fever, tachycardia, falling Hb, rising white cell count, falling potassium, falling albumin and persistently raised stool weights (&gt; 500 g/day) with loose blood-stained stool are all signs that the patient is not responding to treatment and that surgery may be indicated</a:t>
            </a:r>
          </a:p>
          <a:p>
            <a:pPr marL="274320" indent="-274320" algn="l" rtl="0" eaLnBrk="1" fontAlgn="auto" hangingPunct="1">
              <a:spcAft>
                <a:spcPts val="0"/>
              </a:spcAft>
              <a:buFont typeface="Wingdings 2"/>
              <a:buChar char=""/>
              <a:defRPr/>
            </a:pPr>
            <a:r>
              <a:rPr lang="en-US" dirty="0"/>
              <a:t>In patients responding to i.v. hydrocortisone treatment, oral prednisolone therapy should be substituted and doses slowly tailed off (5–10 mg weekly)</a:t>
            </a:r>
          </a:p>
          <a:p>
            <a:pPr marL="274320" indent="-274320" algn="l" rtl="0" eaLnBrk="1" fontAlgn="auto" hangingPunct="1">
              <a:spcAft>
                <a:spcPts val="0"/>
              </a:spcAft>
              <a:buFont typeface="Wingdings 2"/>
              <a:buChar char=""/>
              <a:defRPr/>
            </a:pPr>
            <a:r>
              <a:rPr lang="en-US" dirty="0"/>
              <a:t>Maintenance of remission is with aminosalicylates</a:t>
            </a:r>
          </a:p>
          <a:p>
            <a:pPr marL="274320" indent="-274320" algn="l" rtl="0" eaLnBrk="1" fontAlgn="auto" hangingPunct="1">
              <a:spcAft>
                <a:spcPts val="0"/>
              </a:spcAft>
              <a:buFont typeface="Wingdings 2"/>
              <a:buChar char=""/>
              <a:defRPr/>
            </a:pPr>
            <a:r>
              <a:rPr lang="en-US" dirty="0"/>
              <a:t>In patients in whom it is not possible to reduce the dose of prednisolone without flare-up, azathioprine is used</a:t>
            </a:r>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413"/>
            <a:ext cx="8229600" cy="5113337"/>
          </a:xfrm>
        </p:spPr>
        <p:txBody>
          <a:bodyPr>
            <a:normAutofit/>
          </a:bodyPr>
          <a:lstStyle/>
          <a:p>
            <a:pPr marL="0" indent="0" algn="l" rtl="0" eaLnBrk="1" fontAlgn="auto" hangingPunct="1">
              <a:spcAft>
                <a:spcPts val="0"/>
              </a:spcAft>
              <a:buFont typeface="Wingdings 2"/>
              <a:buNone/>
              <a:defRPr/>
            </a:pPr>
            <a:r>
              <a:rPr lang="en-US" b="1" dirty="0"/>
              <a:t>Fulminant acute attack</a:t>
            </a:r>
          </a:p>
          <a:p>
            <a:pPr marL="274320" indent="-274320" algn="l" rtl="0" eaLnBrk="1" fontAlgn="auto" hangingPunct="1">
              <a:spcAft>
                <a:spcPts val="0"/>
              </a:spcAft>
              <a:buFont typeface="Wingdings 2"/>
              <a:buChar char=""/>
              <a:defRPr/>
            </a:pPr>
            <a:r>
              <a:rPr lang="en-US" dirty="0"/>
              <a:t>Failure of medical treatment (3 days)</a:t>
            </a:r>
          </a:p>
          <a:p>
            <a:pPr marL="274320" indent="-274320" algn="l" rtl="0" eaLnBrk="1" fontAlgn="auto" hangingPunct="1">
              <a:spcAft>
                <a:spcPts val="0"/>
              </a:spcAft>
              <a:buFont typeface="Wingdings 2"/>
              <a:buChar char=""/>
              <a:defRPr/>
            </a:pPr>
            <a:r>
              <a:rPr lang="en-US" dirty="0"/>
              <a:t>Toxic dilatation</a:t>
            </a:r>
          </a:p>
          <a:p>
            <a:pPr marL="274320" indent="-274320" algn="l" rtl="0" eaLnBrk="1" fontAlgn="auto" hangingPunct="1">
              <a:spcAft>
                <a:spcPts val="0"/>
              </a:spcAft>
              <a:buFont typeface="Wingdings 2"/>
              <a:buChar char=""/>
              <a:defRPr/>
            </a:pPr>
            <a:r>
              <a:rPr lang="en-US" dirty="0"/>
              <a:t>Hemorrhage</a:t>
            </a:r>
          </a:p>
          <a:p>
            <a:pPr marL="274320" indent="-274320" algn="l" rtl="0" eaLnBrk="1" fontAlgn="auto" hangingPunct="1">
              <a:spcAft>
                <a:spcPts val="0"/>
              </a:spcAft>
              <a:buFont typeface="Wingdings 2"/>
              <a:buChar char=""/>
              <a:defRPr/>
            </a:pPr>
            <a:r>
              <a:rPr lang="en-US" dirty="0"/>
              <a:t>Perforation</a:t>
            </a:r>
          </a:p>
          <a:p>
            <a:pPr marL="0" indent="0" algn="l" rtl="0" eaLnBrk="1" fontAlgn="auto" hangingPunct="1">
              <a:spcAft>
                <a:spcPts val="0"/>
              </a:spcAft>
              <a:buFont typeface="Wingdings 2"/>
              <a:buNone/>
              <a:defRPr/>
            </a:pPr>
            <a:r>
              <a:rPr lang="en-US" b="1" dirty="0"/>
              <a:t>Chronic disease</a:t>
            </a:r>
          </a:p>
          <a:p>
            <a:pPr marL="274320" indent="-274320" algn="l" rtl="0" eaLnBrk="1" fontAlgn="auto" hangingPunct="1">
              <a:spcAft>
                <a:spcPts val="0"/>
              </a:spcAft>
              <a:buFont typeface="Wingdings 2"/>
              <a:buChar char=""/>
              <a:defRPr/>
            </a:pPr>
            <a:r>
              <a:rPr lang="en-US" dirty="0"/>
              <a:t>Incomplete response to medical treatment</a:t>
            </a:r>
          </a:p>
          <a:p>
            <a:pPr marL="274320" indent="-274320" algn="l" rtl="0" eaLnBrk="1" fontAlgn="auto" hangingPunct="1">
              <a:spcAft>
                <a:spcPts val="0"/>
              </a:spcAft>
              <a:buFont typeface="Wingdings 2"/>
              <a:buChar char=""/>
              <a:defRPr/>
            </a:pPr>
            <a:r>
              <a:rPr lang="en-US" dirty="0"/>
              <a:t>Excessive steroid requirement</a:t>
            </a:r>
          </a:p>
          <a:p>
            <a:pPr marL="274320" indent="-274320" algn="l" rtl="0" eaLnBrk="1" fontAlgn="auto" hangingPunct="1">
              <a:spcAft>
                <a:spcPts val="0"/>
              </a:spcAft>
              <a:buFont typeface="Wingdings 2"/>
              <a:buChar char=""/>
              <a:defRPr/>
            </a:pPr>
            <a:r>
              <a:rPr lang="en-US" dirty="0"/>
              <a:t>Non-compliance with medication</a:t>
            </a:r>
          </a:p>
          <a:p>
            <a:pPr marL="274320" indent="-274320" algn="l" rtl="0" eaLnBrk="1" fontAlgn="auto" hangingPunct="1">
              <a:spcAft>
                <a:spcPts val="0"/>
              </a:spcAft>
              <a:buFont typeface="Wingdings 2"/>
              <a:buChar char=""/>
              <a:defRPr/>
            </a:pPr>
            <a:r>
              <a:rPr lang="en-US" dirty="0"/>
              <a:t>Risk of cancer</a:t>
            </a:r>
            <a:endParaRPr lang="ar-JO" dirty="0"/>
          </a:p>
        </p:txBody>
      </p:sp>
      <p:sp>
        <p:nvSpPr>
          <p:cNvPr id="3" name="Title 2"/>
          <p:cNvSpPr>
            <a:spLocks noGrp="1"/>
          </p:cNvSpPr>
          <p:nvPr>
            <p:ph type="title"/>
          </p:nvPr>
        </p:nvSpPr>
        <p:spPr>
          <a:xfrm>
            <a:off x="457200" y="152400"/>
            <a:ext cx="8229600" cy="756320"/>
          </a:xfrm>
        </p:spPr>
        <p:txBody>
          <a:bodyPr/>
          <a:lstStyle/>
          <a:p>
            <a:pPr algn="ctr" rtl="0" eaLnBrk="1" fontAlgn="auto" hangingPunct="1">
              <a:spcAft>
                <a:spcPts val="0"/>
              </a:spcAft>
              <a:defRPr/>
            </a:pPr>
            <a:r>
              <a:rPr b="1"/>
              <a:t>Indications for surgery</a:t>
            </a:r>
            <a:endParaRPr lang="ar-J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p:txBody>
          <a:bodyPr/>
          <a:lstStyle/>
          <a:p>
            <a:pPr marL="0" indent="0" algn="ctr" rtl="0" eaLnBrk="1" hangingPunct="1">
              <a:buFont typeface="Wingdings 2" pitchFamily="18" charset="2"/>
              <a:buNone/>
            </a:pPr>
            <a:r>
              <a:rPr lang="en-US" sz="4800">
                <a:solidFill>
                  <a:schemeClr val="bg1"/>
                </a:solidFill>
                <a:cs typeface="Times New Roman" pitchFamily="18" charset="0"/>
              </a:rPr>
              <a:t>Crohn’s Disease</a:t>
            </a:r>
            <a:endParaRPr lang="ar-JO" sz="4800">
              <a:solidFill>
                <a:schemeClr val="bg1"/>
              </a:solidFill>
            </a:endParaRPr>
          </a:p>
        </p:txBody>
      </p:sp>
      <p:pic>
        <p:nvPicPr>
          <p:cNvPr id="2" name="صورة 1">
            <a:extLst>
              <a:ext uri="{FF2B5EF4-FFF2-40B4-BE49-F238E27FC236}">
                <a16:creationId xmlns:a16="http://schemas.microsoft.com/office/drawing/2014/main" id="{FB16A9CA-3112-91C5-A132-69E36644B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05365"/>
            <a:ext cx="9224819" cy="43526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44824"/>
            <a:ext cx="8229600" cy="1219200"/>
          </a:xfrm>
        </p:spPr>
        <p:txBody>
          <a:bodyPr/>
          <a:lstStyle/>
          <a:p>
            <a:pPr algn="ctr" rtl="0" eaLnBrk="1" fontAlgn="auto" hangingPunct="1">
              <a:spcAft>
                <a:spcPts val="0"/>
              </a:spcAft>
              <a:defRPr/>
            </a:pPr>
            <a:r>
              <a:rPr sz="6000"/>
              <a:t>Thank You</a:t>
            </a:r>
            <a:endParaRPr lang="ar-JO" sz="6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125538"/>
            <a:ext cx="8569325" cy="5327650"/>
          </a:xfrm>
        </p:spPr>
        <p:txBody>
          <a:bodyPr>
            <a:normAutofit/>
          </a:bodyPr>
          <a:lstStyle/>
          <a:p>
            <a:pPr marL="274320" indent="-274320" algn="l" rtl="0" eaLnBrk="1" fontAlgn="auto" hangingPunct="1">
              <a:spcAft>
                <a:spcPts val="0"/>
              </a:spcAft>
              <a:buFont typeface="Wingdings 2"/>
              <a:buChar char=""/>
              <a:defRPr/>
            </a:pPr>
            <a:r>
              <a:rPr lang="en-GB" b="0" i="0" u="none" strike="noStrike" dirty="0">
                <a:solidFill>
                  <a:srgbClr val="080808"/>
                </a:solidFill>
                <a:effectLst/>
                <a:latin typeface="mayo-sans"/>
              </a:rPr>
              <a:t>Goals : </a:t>
            </a:r>
          </a:p>
          <a:p>
            <a:pPr marL="274320" indent="-274320" algn="l" rtl="0" eaLnBrk="1" fontAlgn="auto" hangingPunct="1">
              <a:spcAft>
                <a:spcPts val="0"/>
              </a:spcAft>
              <a:buFont typeface="Wingdings 2"/>
              <a:buChar char=""/>
              <a:defRPr/>
            </a:pPr>
            <a:r>
              <a:rPr lang="en-GB" dirty="0">
                <a:solidFill>
                  <a:srgbClr val="080808"/>
                </a:solidFill>
                <a:latin typeface="mayo-sans"/>
              </a:rPr>
              <a:t> 1- </a:t>
            </a:r>
            <a:r>
              <a:rPr lang="en-GB" b="0" i="0" u="none" strike="noStrike" dirty="0">
                <a:solidFill>
                  <a:srgbClr val="080808"/>
                </a:solidFill>
                <a:effectLst/>
                <a:latin typeface="mayo-sans"/>
              </a:rPr>
              <a:t> reduce the inflammation that triggers your signs and symptoms</a:t>
            </a:r>
          </a:p>
          <a:p>
            <a:pPr marL="274320" indent="-274320" algn="l" rtl="0" eaLnBrk="1" fontAlgn="auto" hangingPunct="1">
              <a:spcAft>
                <a:spcPts val="0"/>
              </a:spcAft>
              <a:buFont typeface="Wingdings 2"/>
              <a:buChar char=""/>
              <a:defRPr/>
            </a:pPr>
            <a:r>
              <a:rPr lang="en-GB" dirty="0">
                <a:solidFill>
                  <a:srgbClr val="080808"/>
                </a:solidFill>
                <a:latin typeface="mayo-sans"/>
              </a:rPr>
              <a:t>2- </a:t>
            </a:r>
            <a:r>
              <a:rPr lang="en-GB" b="0" i="0" u="none" strike="noStrike" dirty="0">
                <a:solidFill>
                  <a:srgbClr val="080808"/>
                </a:solidFill>
                <a:effectLst/>
                <a:latin typeface="mayo-sans"/>
              </a:rPr>
              <a:t> improve long-term prognosis by limiting complications </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US" dirty="0">
                <a:solidFill>
                  <a:schemeClr val="bg1"/>
                </a:solidFill>
              </a:rPr>
              <a:t>The aim of management is to induce and then maintain remission</a:t>
            </a:r>
            <a:endParaRPr lang="en-GB" dirty="0">
              <a:solidFill>
                <a:schemeClr val="bg1"/>
              </a:solidFill>
            </a:endParaRPr>
          </a:p>
          <a:p>
            <a:pPr marL="274320" indent="-274320" algn="l" rtl="0" eaLnBrk="1" fontAlgn="auto" hangingPunct="1">
              <a:spcAft>
                <a:spcPts val="0"/>
              </a:spcAft>
              <a:buFont typeface="Wingdings 2"/>
              <a:buChar char=""/>
              <a:defRPr/>
            </a:pPr>
            <a:endParaRPr lang="en-US" dirty="0">
              <a:solidFill>
                <a:schemeClr val="bg1"/>
              </a:solidFill>
            </a:endParaRPr>
          </a:p>
          <a:p>
            <a:pPr marL="274320" indent="-274320" algn="l" rtl="0" eaLnBrk="1" fontAlgn="auto" hangingPunct="1">
              <a:spcAft>
                <a:spcPts val="0"/>
              </a:spcAft>
              <a:buFont typeface="Wingdings 2"/>
              <a:buChar char=""/>
              <a:defRPr/>
            </a:pPr>
            <a:endParaRPr lang="en-US" dirty="0">
              <a:solidFill>
                <a:schemeClr val="bg1"/>
              </a:solidFill>
            </a:endParaRPr>
          </a:p>
          <a:p>
            <a:pPr marL="274320" indent="-274320" algn="l" rtl="0" eaLnBrk="1" fontAlgn="auto" hangingPunct="1">
              <a:spcAft>
                <a:spcPts val="0"/>
              </a:spcAft>
              <a:buFont typeface="Wingdings 2"/>
              <a:buChar char=""/>
              <a:defRPr/>
            </a:pPr>
            <a:r>
              <a:rPr lang="en-US" dirty="0">
                <a:solidFill>
                  <a:schemeClr val="bg1"/>
                </a:solidFill>
              </a:rPr>
              <a:t>Patients with active (moderate/severe) attacks may have to be admitted to hospital</a:t>
            </a:r>
            <a:endParaRPr lang="ar-JO" dirty="0">
              <a:solidFill>
                <a:schemeClr val="bg1"/>
              </a:solidFill>
            </a:endParaRPr>
          </a:p>
        </p:txBody>
      </p:sp>
      <p:sp>
        <p:nvSpPr>
          <p:cNvPr id="3" name="Title 2"/>
          <p:cNvSpPr>
            <a:spLocks noGrp="1"/>
          </p:cNvSpPr>
          <p:nvPr>
            <p:ph type="title"/>
          </p:nvPr>
        </p:nvSpPr>
        <p:spPr>
          <a:xfrm>
            <a:off x="467544" y="21215"/>
            <a:ext cx="8229600" cy="828328"/>
          </a:xfrm>
        </p:spPr>
        <p:txBody>
          <a:bodyPr/>
          <a:lstStyle/>
          <a:p>
            <a:pPr algn="ctr" rtl="0" eaLnBrk="1" fontAlgn="auto" hangingPunct="1">
              <a:spcAft>
                <a:spcPts val="0"/>
              </a:spcAft>
              <a:defRPr/>
            </a:pPr>
            <a:r>
              <a:rPr b="1">
                <a:solidFill>
                  <a:schemeClr val="bg1"/>
                </a:solidFill>
              </a:rPr>
              <a:t>Management</a:t>
            </a:r>
            <a:endParaRPr lang="ar-JO"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0AF024DA-504A-E85E-EB71-60BE0F590A85}"/>
              </a:ext>
            </a:extLst>
          </p:cNvPr>
          <p:cNvSpPr>
            <a:spLocks noGrp="1"/>
          </p:cNvSpPr>
          <p:nvPr>
            <p:ph idx="1"/>
          </p:nvPr>
        </p:nvSpPr>
        <p:spPr>
          <a:xfrm>
            <a:off x="-55546" y="1103833"/>
            <a:ext cx="9156818" cy="5507288"/>
          </a:xfrm>
        </p:spPr>
        <p:txBody>
          <a:bodyPr/>
          <a:lstStyle/>
          <a:p>
            <a:pPr marL="274320" indent="-274320" algn="l" rtl="0" eaLnBrk="1" fontAlgn="auto" hangingPunct="1">
              <a:spcAft>
                <a:spcPts val="0"/>
              </a:spcAft>
              <a:buFont typeface="Wingdings 2"/>
              <a:buChar char=""/>
              <a:defRPr/>
            </a:pPr>
            <a:r>
              <a:rPr lang="en-US" dirty="0">
                <a:solidFill>
                  <a:schemeClr val="bg1"/>
                </a:solidFill>
              </a:rPr>
              <a:t>Patients with mild symptoms may require only symptomatic treatment</a:t>
            </a:r>
          </a:p>
          <a:p>
            <a:pPr marL="274320" indent="-274320" algn="l" rtl="0" eaLnBrk="1" fontAlgn="auto" hangingPunct="1">
              <a:spcAft>
                <a:spcPts val="0"/>
              </a:spcAft>
              <a:buFont typeface="Wingdings 2"/>
              <a:buChar char=""/>
              <a:defRPr/>
            </a:pPr>
            <a:r>
              <a:rPr lang="en-GB" b="1" dirty="0">
                <a:solidFill>
                  <a:schemeClr val="bg1"/>
                </a:solidFill>
              </a:rPr>
              <a:t>1- </a:t>
            </a:r>
            <a:r>
              <a:rPr lang="en-US" b="1" dirty="0">
                <a:solidFill>
                  <a:schemeClr val="bg1"/>
                </a:solidFill>
              </a:rPr>
              <a:t>Cigarette smoking should be stopped</a:t>
            </a:r>
            <a:endParaRPr lang="en-GB" b="1"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r>
              <a:rPr lang="en-GB" b="1" dirty="0">
                <a:solidFill>
                  <a:schemeClr val="bg1"/>
                </a:solidFill>
              </a:rPr>
              <a:t>2- </a:t>
            </a:r>
            <a:r>
              <a:rPr lang="en-US" b="1" dirty="0">
                <a:solidFill>
                  <a:schemeClr val="bg1"/>
                </a:solidFill>
              </a:rPr>
              <a:t>Diarrhea</a:t>
            </a:r>
            <a:r>
              <a:rPr lang="en-US" dirty="0">
                <a:solidFill>
                  <a:schemeClr val="bg1"/>
                </a:solidFill>
              </a:rPr>
              <a:t> </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A- </a:t>
            </a:r>
            <a:r>
              <a:rPr lang="en-US" dirty="0">
                <a:solidFill>
                  <a:schemeClr val="bg1"/>
                </a:solidFill>
              </a:rPr>
              <a:t>loperamide or codeine phosphate</a:t>
            </a: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B- </a:t>
            </a:r>
            <a:r>
              <a:rPr lang="en-US" dirty="0" err="1">
                <a:solidFill>
                  <a:schemeClr val="bg1"/>
                </a:solidFill>
              </a:rPr>
              <a:t>colestyramine</a:t>
            </a:r>
            <a:r>
              <a:rPr lang="en-GB" dirty="0">
                <a:solidFill>
                  <a:schemeClr val="bg1"/>
                </a:solidFill>
              </a:rPr>
              <a:t> : </a:t>
            </a:r>
            <a:r>
              <a:rPr lang="en-US" dirty="0">
                <a:solidFill>
                  <a:schemeClr val="bg1"/>
                </a:solidFill>
              </a:rPr>
              <a:t>Diarrhea in longstanding inactive disease may be due to bile acid malabsorption and should be treated with </a:t>
            </a:r>
          </a:p>
          <a:p>
            <a:pPr marL="274320" indent="-274320" algn="l" rtl="0" eaLnBrk="1" fontAlgn="auto" hangingPunct="1">
              <a:spcAft>
                <a:spcPts val="0"/>
              </a:spcAft>
              <a:buFont typeface="Wingdings 2"/>
              <a:buChar char=""/>
              <a:defRPr/>
            </a:pPr>
            <a:endParaRPr lang="ar-JO" dirty="0">
              <a:solidFill>
                <a:schemeClr val="bg1"/>
              </a:solidFill>
            </a:endParaRPr>
          </a:p>
        </p:txBody>
      </p:sp>
      <p:sp>
        <p:nvSpPr>
          <p:cNvPr id="3" name="عنوان 2">
            <a:extLst>
              <a:ext uri="{FF2B5EF4-FFF2-40B4-BE49-F238E27FC236}">
                <a16:creationId xmlns:a16="http://schemas.microsoft.com/office/drawing/2014/main" id="{498D7AB2-E6F1-0EFF-2DF2-AE7DE6E559EE}"/>
              </a:ext>
            </a:extLst>
          </p:cNvPr>
          <p:cNvSpPr>
            <a:spLocks noGrp="1"/>
          </p:cNvSpPr>
          <p:nvPr>
            <p:ph type="title"/>
          </p:nvPr>
        </p:nvSpPr>
        <p:spPr>
          <a:xfrm>
            <a:off x="457200" y="152400"/>
            <a:ext cx="8229600" cy="714049"/>
          </a:xfrm>
        </p:spPr>
        <p:txBody>
          <a:bodyPr>
            <a:normAutofit fontScale="90000"/>
          </a:bodyPr>
          <a:lstStyle/>
          <a:p>
            <a:r>
              <a:rPr lang="en-GB" dirty="0">
                <a:solidFill>
                  <a:schemeClr val="bg1"/>
                </a:solidFill>
              </a:rPr>
              <a:t>Symptomatic treatment </a:t>
            </a:r>
            <a:endParaRPr lang="ar-JO" dirty="0">
              <a:solidFill>
                <a:schemeClr val="bg1"/>
              </a:solidFill>
            </a:endParaRPr>
          </a:p>
        </p:txBody>
      </p:sp>
      <p:pic>
        <p:nvPicPr>
          <p:cNvPr id="4" name="صورة 3">
            <a:extLst>
              <a:ext uri="{FF2B5EF4-FFF2-40B4-BE49-F238E27FC236}">
                <a16:creationId xmlns:a16="http://schemas.microsoft.com/office/drawing/2014/main" id="{34B5EB7F-7825-2489-023A-6A91DF6F7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455" y="1931843"/>
            <a:ext cx="2152073" cy="1831975"/>
          </a:xfrm>
          <a:prstGeom prst="rect">
            <a:avLst/>
          </a:prstGeom>
        </p:spPr>
      </p:pic>
    </p:spTree>
    <p:extLst>
      <p:ext uri="{BB962C8B-B14F-4D97-AF65-F5344CB8AC3E}">
        <p14:creationId xmlns:p14="http://schemas.microsoft.com/office/powerpoint/2010/main" val="294795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B18B6F15-4C27-0DA0-1BBF-1CABCE35CF29}"/>
              </a:ext>
            </a:extLst>
          </p:cNvPr>
          <p:cNvSpPr>
            <a:spLocks noGrp="1"/>
          </p:cNvSpPr>
          <p:nvPr>
            <p:ph idx="1"/>
          </p:nvPr>
        </p:nvSpPr>
        <p:spPr>
          <a:xfrm>
            <a:off x="457200" y="1486019"/>
            <a:ext cx="8229600" cy="4572000"/>
          </a:xfrm>
        </p:spPr>
        <p:txBody>
          <a:bodyPr/>
          <a:lstStyle/>
          <a:p>
            <a:pPr marL="274320" indent="-274320" algn="l" rtl="0" eaLnBrk="1" fontAlgn="auto" hangingPunct="1">
              <a:spcAft>
                <a:spcPts val="0"/>
              </a:spcAft>
              <a:buFont typeface="Wingdings 2"/>
              <a:buChar char=""/>
              <a:defRPr/>
            </a:pPr>
            <a:r>
              <a:rPr lang="en-GB" b="1" dirty="0">
                <a:solidFill>
                  <a:schemeClr val="bg1"/>
                </a:solidFill>
              </a:rPr>
              <a:t>3- </a:t>
            </a:r>
            <a:r>
              <a:rPr lang="en-US" b="1" dirty="0">
                <a:solidFill>
                  <a:schemeClr val="bg1"/>
                </a:solidFill>
              </a:rPr>
              <a:t>Anemia</a:t>
            </a:r>
            <a:r>
              <a:rPr lang="en-US" dirty="0">
                <a:solidFill>
                  <a:schemeClr val="bg1"/>
                </a:solidFill>
              </a:rPr>
              <a:t>, if due to vitamin B12, folic acid or iron deficiency, should be treated appropriately</a:t>
            </a:r>
            <a:endParaRPr lang="en-GB"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r>
              <a:rPr lang="en-GB" b="1" dirty="0">
                <a:solidFill>
                  <a:schemeClr val="bg1"/>
                </a:solidFill>
              </a:rPr>
              <a:t>4-</a:t>
            </a:r>
            <a:r>
              <a:rPr lang="en-GB" dirty="0">
                <a:solidFill>
                  <a:schemeClr val="bg1"/>
                </a:solidFill>
              </a:rPr>
              <a:t> </a:t>
            </a:r>
            <a:r>
              <a:rPr lang="en-GB" b="1" i="0" u="none" strike="noStrike" dirty="0">
                <a:solidFill>
                  <a:srgbClr val="080808"/>
                </a:solidFill>
                <a:effectLst/>
                <a:latin typeface="mayo-sans"/>
              </a:rPr>
              <a:t>Pain relievers </a:t>
            </a:r>
            <a:r>
              <a:rPr lang="en-GB" b="0" i="0" u="none" strike="noStrike" dirty="0">
                <a:solidFill>
                  <a:srgbClr val="080808"/>
                </a:solidFill>
                <a:effectLst/>
                <a:latin typeface="mayo-sans"/>
              </a:rPr>
              <a:t>For mild pain, your doctor may recommend acetaminophen </a:t>
            </a:r>
            <a:endParaRPr lang="ar-JO" dirty="0"/>
          </a:p>
        </p:txBody>
      </p:sp>
      <p:sp>
        <p:nvSpPr>
          <p:cNvPr id="3" name="عنوان 2">
            <a:extLst>
              <a:ext uri="{FF2B5EF4-FFF2-40B4-BE49-F238E27FC236}">
                <a16:creationId xmlns:a16="http://schemas.microsoft.com/office/drawing/2014/main" id="{985BE1A9-AEF2-C1DD-6D4C-64234AA9114B}"/>
              </a:ext>
            </a:extLst>
          </p:cNvPr>
          <p:cNvSpPr>
            <a:spLocks noGrp="1"/>
          </p:cNvSpPr>
          <p:nvPr>
            <p:ph type="title"/>
          </p:nvPr>
        </p:nvSpPr>
        <p:spPr/>
        <p:txBody>
          <a:bodyPr/>
          <a:lstStyle/>
          <a:p>
            <a:endParaRPr lang="ar-JO"/>
          </a:p>
        </p:txBody>
      </p:sp>
      <p:pic>
        <p:nvPicPr>
          <p:cNvPr id="4" name="صورة 3">
            <a:extLst>
              <a:ext uri="{FF2B5EF4-FFF2-40B4-BE49-F238E27FC236}">
                <a16:creationId xmlns:a16="http://schemas.microsoft.com/office/drawing/2014/main" id="{E62A67BD-04DE-0EB5-754E-838F5EECB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93" y="2409439"/>
            <a:ext cx="2483208" cy="1624888"/>
          </a:xfrm>
          <a:prstGeom prst="rect">
            <a:avLst/>
          </a:prstGeom>
        </p:spPr>
      </p:pic>
      <p:pic>
        <p:nvPicPr>
          <p:cNvPr id="5" name="صورة 4">
            <a:extLst>
              <a:ext uri="{FF2B5EF4-FFF2-40B4-BE49-F238E27FC236}">
                <a16:creationId xmlns:a16="http://schemas.microsoft.com/office/drawing/2014/main" id="{CCEB6370-0B52-A9E3-CE0C-61B9B5C07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93" y="5080713"/>
            <a:ext cx="2483207" cy="1624887"/>
          </a:xfrm>
          <a:prstGeom prst="rect">
            <a:avLst/>
          </a:prstGeom>
        </p:spPr>
      </p:pic>
    </p:spTree>
    <p:extLst>
      <p:ext uri="{BB962C8B-B14F-4D97-AF65-F5344CB8AC3E}">
        <p14:creationId xmlns:p14="http://schemas.microsoft.com/office/powerpoint/2010/main" val="66840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125538"/>
            <a:ext cx="8642350" cy="5616575"/>
          </a:xfrm>
        </p:spPr>
        <p:txBody>
          <a:bodyPr>
            <a:normAutofit/>
          </a:bodyPr>
          <a:lstStyle/>
          <a:p>
            <a:pPr marL="274320" indent="-274320" algn="l" rtl="0" eaLnBrk="1" fontAlgn="auto" hangingPunct="1">
              <a:spcAft>
                <a:spcPts val="0"/>
              </a:spcAft>
              <a:buFont typeface="Wingdings 2"/>
              <a:buChar char=""/>
              <a:defRPr/>
            </a:pPr>
            <a:r>
              <a:rPr lang="en-GB" b="1" dirty="0">
                <a:solidFill>
                  <a:schemeClr val="bg1"/>
                </a:solidFill>
              </a:rPr>
              <a:t>1- </a:t>
            </a:r>
            <a:r>
              <a:rPr lang="en-US" b="1" dirty="0">
                <a:solidFill>
                  <a:schemeClr val="bg1"/>
                </a:solidFill>
              </a:rPr>
              <a:t>Steroids (oral prednisolone 30–60 mg/day)</a:t>
            </a:r>
            <a:r>
              <a:rPr lang="en-GB" b="1" dirty="0">
                <a:solidFill>
                  <a:schemeClr val="bg1"/>
                </a:solidFill>
              </a:rPr>
              <a:t> : </a:t>
            </a:r>
            <a:r>
              <a:rPr lang="en-US" dirty="0">
                <a:solidFill>
                  <a:schemeClr val="bg1"/>
                </a:solidFill>
              </a:rPr>
              <a:t> commonly used to induce remission in moderate and severe attacks of CD </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GB" b="1" dirty="0">
                <a:solidFill>
                  <a:schemeClr val="bg1"/>
                </a:solidFill>
              </a:rPr>
              <a:t>2- </a:t>
            </a:r>
            <a:r>
              <a:rPr lang="en-US" b="1" dirty="0" err="1">
                <a:solidFill>
                  <a:schemeClr val="bg1"/>
                </a:solidFill>
              </a:rPr>
              <a:t>budesonide</a:t>
            </a:r>
            <a:r>
              <a:rPr lang="en-US" b="1" dirty="0">
                <a:solidFill>
                  <a:schemeClr val="bg1"/>
                </a:solidFill>
              </a:rPr>
              <a:t> </a:t>
            </a:r>
          </a:p>
          <a:p>
            <a:pPr marL="274320" indent="-274320" algn="l" rtl="0" eaLnBrk="1" fontAlgn="auto" hangingPunct="1">
              <a:spcAft>
                <a:spcPts val="0"/>
              </a:spcAft>
              <a:buFont typeface="Wingdings 2"/>
              <a:buChar char=""/>
              <a:defRPr/>
            </a:pPr>
            <a:r>
              <a:rPr lang="en-GB" dirty="0">
                <a:solidFill>
                  <a:schemeClr val="bg1"/>
                </a:solidFill>
              </a:rPr>
              <a:t>It has </a:t>
            </a:r>
            <a:r>
              <a:rPr lang="en-US" dirty="0">
                <a:solidFill>
                  <a:schemeClr val="bg1"/>
                </a:solidFill>
              </a:rPr>
              <a:t>extensive hepatic inactivation has low systemic availability</a:t>
            </a:r>
            <a:r>
              <a:rPr lang="en-GB" dirty="0">
                <a:solidFill>
                  <a:schemeClr val="bg1"/>
                </a:solidFill>
              </a:rPr>
              <a:t> : </a:t>
            </a:r>
            <a:endParaRPr lang="en-US"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A- </a:t>
            </a:r>
            <a:r>
              <a:rPr lang="en-US" dirty="0">
                <a:solidFill>
                  <a:schemeClr val="bg1"/>
                </a:solidFill>
              </a:rPr>
              <a:t>topical potency </a:t>
            </a:r>
            <a:r>
              <a:rPr lang="en-GB" dirty="0">
                <a:solidFill>
                  <a:schemeClr val="bg1"/>
                </a:solidFill>
              </a:rPr>
              <a:t>so we use it in </a:t>
            </a:r>
            <a:r>
              <a:rPr lang="en-GB" dirty="0" err="1">
                <a:solidFill>
                  <a:schemeClr val="bg1"/>
                </a:solidFill>
              </a:rPr>
              <a:t>ileocecal</a:t>
            </a:r>
            <a:r>
              <a:rPr lang="en-GB" dirty="0">
                <a:solidFill>
                  <a:schemeClr val="bg1"/>
                </a:solidFill>
              </a:rPr>
              <a:t> CD</a:t>
            </a:r>
          </a:p>
          <a:p>
            <a:pPr marL="274320" indent="-274320" algn="l" rtl="0" eaLnBrk="1" fontAlgn="auto" hangingPunct="1">
              <a:spcAft>
                <a:spcPts val="0"/>
              </a:spcAft>
              <a:buFont typeface="Wingdings 2"/>
              <a:buChar char=""/>
              <a:defRPr/>
            </a:pPr>
            <a:r>
              <a:rPr lang="en-GB" dirty="0">
                <a:solidFill>
                  <a:schemeClr val="bg1"/>
                </a:solidFill>
              </a:rPr>
              <a:t>B- </a:t>
            </a:r>
            <a:r>
              <a:rPr lang="en-US" dirty="0">
                <a:solidFill>
                  <a:schemeClr val="bg1"/>
                </a:solidFill>
              </a:rPr>
              <a:t>less suppression of endogenous cortisol </a:t>
            </a:r>
            <a:endParaRPr lang="en-GB"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C- </a:t>
            </a:r>
            <a:r>
              <a:rPr lang="en-US" dirty="0">
                <a:solidFill>
                  <a:schemeClr val="bg1"/>
                </a:solidFill>
              </a:rPr>
              <a:t> reduces frequency and intensity of steroidal side-effects</a:t>
            </a:r>
          </a:p>
          <a:p>
            <a:pPr marL="274320" indent="-274320" algn="l" rtl="0" eaLnBrk="1" fontAlgn="auto" hangingPunct="1">
              <a:spcAft>
                <a:spcPts val="0"/>
              </a:spcAft>
              <a:buFont typeface="Wingdings 2"/>
              <a:buChar char=""/>
              <a:defRPr/>
            </a:pPr>
            <a:endParaRPr lang="en-US" dirty="0">
              <a:solidFill>
                <a:schemeClr val="bg1"/>
              </a:solidFill>
            </a:endParaRPr>
          </a:p>
          <a:p>
            <a:pPr marL="274320" indent="-274320" algn="l" rtl="0" eaLnBrk="1" fontAlgn="auto" hangingPunct="1">
              <a:spcAft>
                <a:spcPts val="0"/>
              </a:spcAft>
              <a:buFont typeface="Wingdings 2"/>
              <a:buChar char=""/>
              <a:defRPr/>
            </a:pPr>
            <a:endParaRPr lang="ar-JO" dirty="0">
              <a:solidFill>
                <a:schemeClr val="bg1"/>
              </a:solidFill>
            </a:endParaRPr>
          </a:p>
        </p:txBody>
      </p:sp>
      <p:sp>
        <p:nvSpPr>
          <p:cNvPr id="3" name="Title 2"/>
          <p:cNvSpPr>
            <a:spLocks noGrp="1"/>
          </p:cNvSpPr>
          <p:nvPr>
            <p:ph type="title"/>
          </p:nvPr>
        </p:nvSpPr>
        <p:spPr>
          <a:xfrm>
            <a:off x="467544" y="34094"/>
            <a:ext cx="8229600" cy="900336"/>
          </a:xfrm>
        </p:spPr>
        <p:txBody>
          <a:bodyPr/>
          <a:lstStyle/>
          <a:p>
            <a:pPr algn="ctr" rtl="0" eaLnBrk="1" fontAlgn="auto" hangingPunct="1">
              <a:spcAft>
                <a:spcPts val="0"/>
              </a:spcAft>
              <a:defRPr/>
            </a:pPr>
            <a:r>
              <a:rPr b="1">
                <a:solidFill>
                  <a:schemeClr val="bg1"/>
                </a:solidFill>
              </a:rPr>
              <a:t>Induction of Remission</a:t>
            </a:r>
            <a:endParaRPr lang="ar-JO">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BBCC6097-181A-EF9C-9039-3BB6C76856EF}"/>
              </a:ext>
            </a:extLst>
          </p:cNvPr>
          <p:cNvSpPr>
            <a:spLocks noGrp="1"/>
          </p:cNvSpPr>
          <p:nvPr>
            <p:ph idx="1"/>
          </p:nvPr>
        </p:nvSpPr>
        <p:spPr/>
        <p:txBody>
          <a:bodyPr/>
          <a:lstStyle/>
          <a:p>
            <a:pPr marL="274320" indent="-274320" algn="l" rtl="0" eaLnBrk="1" fontAlgn="auto" hangingPunct="1">
              <a:spcAft>
                <a:spcPts val="0"/>
              </a:spcAft>
              <a:buFont typeface="Wingdings 2"/>
              <a:buChar char=""/>
              <a:defRPr/>
            </a:pPr>
            <a:r>
              <a:rPr lang="en-US" dirty="0">
                <a:solidFill>
                  <a:schemeClr val="bg1"/>
                </a:solidFill>
              </a:rPr>
              <a:t>Overall remission/response rates vary from 60% to 90% depending on the site and extent of disease</a:t>
            </a:r>
          </a:p>
          <a:p>
            <a:pPr marL="274320" indent="-274320" algn="l" rtl="0" eaLnBrk="1" fontAlgn="auto" hangingPunct="1">
              <a:spcAft>
                <a:spcPts val="0"/>
              </a:spcAft>
              <a:buFont typeface="Wingdings 2"/>
              <a:buChar char=""/>
              <a:defRPr/>
            </a:pPr>
            <a:endParaRPr lang="en-US" dirty="0">
              <a:solidFill>
                <a:schemeClr val="bg1"/>
              </a:solidFill>
            </a:endParaRPr>
          </a:p>
          <a:p>
            <a:pPr marL="274320" indent="-274320" algn="l" rtl="0" eaLnBrk="1" fontAlgn="auto" hangingPunct="1">
              <a:spcAft>
                <a:spcPts val="0"/>
              </a:spcAft>
              <a:buFont typeface="Wingdings 2"/>
              <a:buChar char=""/>
              <a:defRPr/>
            </a:pPr>
            <a:r>
              <a:rPr lang="en-US" dirty="0">
                <a:solidFill>
                  <a:schemeClr val="bg1"/>
                </a:solidFill>
              </a:rPr>
              <a:t>In unresponsive patients, remission is sometimes induced and maintained </a:t>
            </a:r>
            <a:r>
              <a:rPr lang="en-US" b="1" dirty="0">
                <a:solidFill>
                  <a:schemeClr val="bg1"/>
                </a:solidFill>
              </a:rPr>
              <a:t>by raising the dose </a:t>
            </a:r>
            <a:r>
              <a:rPr lang="en-US" dirty="0">
                <a:solidFill>
                  <a:schemeClr val="bg1"/>
                </a:solidFill>
              </a:rPr>
              <a:t>of immunosuppressive drugs</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Note: </a:t>
            </a:r>
            <a:r>
              <a:rPr lang="en-US" dirty="0">
                <a:solidFill>
                  <a:schemeClr val="bg1"/>
                </a:solidFill>
              </a:rPr>
              <a:t>Enteral nutrition</a:t>
            </a:r>
            <a:endParaRPr lang="ar-JO" dirty="0">
              <a:solidFill>
                <a:schemeClr val="bg1"/>
              </a:solidFill>
            </a:endParaRPr>
          </a:p>
        </p:txBody>
      </p:sp>
      <p:sp>
        <p:nvSpPr>
          <p:cNvPr id="3" name="عنوان 2">
            <a:extLst>
              <a:ext uri="{FF2B5EF4-FFF2-40B4-BE49-F238E27FC236}">
                <a16:creationId xmlns:a16="http://schemas.microsoft.com/office/drawing/2014/main" id="{4D4C617E-B7B6-DF8C-117A-02B73D5BABD3}"/>
              </a:ext>
            </a:extLst>
          </p:cNvPr>
          <p:cNvSpPr>
            <a:spLocks noGrp="1"/>
          </p:cNvSpPr>
          <p:nvPr>
            <p:ph type="title"/>
          </p:nvPr>
        </p:nvSpPr>
        <p:spPr/>
        <p:txBody>
          <a:bodyPr/>
          <a:lstStyle/>
          <a:p>
            <a:r>
              <a:rPr lang="en-GB" dirty="0">
                <a:solidFill>
                  <a:schemeClr val="bg1"/>
                </a:solidFill>
              </a:rPr>
              <a:t>Response</a:t>
            </a:r>
            <a:r>
              <a:rPr lang="en-GB" dirty="0"/>
              <a:t> </a:t>
            </a:r>
            <a:endParaRPr lang="ar-JO" dirty="0"/>
          </a:p>
        </p:txBody>
      </p:sp>
    </p:spTree>
    <p:extLst>
      <p:ext uri="{BB962C8B-B14F-4D97-AF65-F5344CB8AC3E}">
        <p14:creationId xmlns:p14="http://schemas.microsoft.com/office/powerpoint/2010/main" val="37644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052513"/>
            <a:ext cx="8642350" cy="5776912"/>
          </a:xfrm>
        </p:spPr>
        <p:txBody>
          <a:bodyPr>
            <a:normAutofit fontScale="92500" lnSpcReduction="20000"/>
          </a:bodyPr>
          <a:lstStyle/>
          <a:p>
            <a:pPr marL="274320" indent="-274320" algn="l" rtl="0" eaLnBrk="1" fontAlgn="auto" hangingPunct="1">
              <a:spcAft>
                <a:spcPts val="0"/>
              </a:spcAft>
              <a:buFont typeface="Wingdings 2"/>
              <a:buChar char=""/>
              <a:defRPr/>
            </a:pPr>
            <a:r>
              <a:rPr lang="en-GB" b="1" dirty="0">
                <a:solidFill>
                  <a:schemeClr val="bg1"/>
                </a:solidFill>
              </a:rPr>
              <a:t>Indication</a:t>
            </a:r>
            <a:r>
              <a:rPr lang="en-GB" dirty="0">
                <a:solidFill>
                  <a:schemeClr val="bg1"/>
                </a:solidFill>
              </a:rPr>
              <a:t> : </a:t>
            </a:r>
            <a:endParaRPr lang="en-US" dirty="0">
              <a:solidFill>
                <a:schemeClr val="bg1"/>
              </a:solidFill>
            </a:endParaRPr>
          </a:p>
          <a:p>
            <a:pPr marL="274320" indent="-274320" algn="l" rtl="0" eaLnBrk="1" fontAlgn="auto" hangingPunct="1">
              <a:spcAft>
                <a:spcPts val="0"/>
              </a:spcAft>
              <a:buFont typeface="Wingdings 2"/>
              <a:buChar char=""/>
              <a:defRPr/>
            </a:pPr>
            <a:r>
              <a:rPr lang="en-US" dirty="0">
                <a:solidFill>
                  <a:schemeClr val="bg1"/>
                </a:solidFill>
              </a:rPr>
              <a:t>Remission in patients with Crohn’s colitis, but not  in those with small intestinal involvement, can be maintained with </a:t>
            </a:r>
            <a:endParaRPr lang="en-GB"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r>
              <a:rPr lang="en-GB" b="1" dirty="0">
                <a:solidFill>
                  <a:schemeClr val="bg1"/>
                </a:solidFill>
              </a:rPr>
              <a:t>Drug :</a:t>
            </a:r>
          </a:p>
          <a:p>
            <a:pPr marL="274320" indent="-274320" algn="l" rtl="0" eaLnBrk="1" fontAlgn="auto" hangingPunct="1">
              <a:spcAft>
                <a:spcPts val="0"/>
              </a:spcAft>
              <a:buFont typeface="Wingdings 2"/>
              <a:buChar char=""/>
              <a:defRPr/>
            </a:pPr>
            <a:r>
              <a:rPr lang="en-GB" b="1" dirty="0">
                <a:solidFill>
                  <a:schemeClr val="bg1"/>
                </a:solidFill>
              </a:rPr>
              <a:t>1-  </a:t>
            </a:r>
            <a:r>
              <a:rPr lang="en-US" b="1" dirty="0" err="1">
                <a:solidFill>
                  <a:schemeClr val="bg1"/>
                </a:solidFill>
              </a:rPr>
              <a:t>aminosalicylates</a:t>
            </a:r>
            <a:endParaRPr lang="en-US" b="1"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r>
              <a:rPr lang="en-GB" b="1" dirty="0">
                <a:solidFill>
                  <a:schemeClr val="bg1"/>
                </a:solidFill>
              </a:rPr>
              <a:t>2- </a:t>
            </a:r>
            <a:r>
              <a:rPr lang="en-US" b="1" dirty="0">
                <a:solidFill>
                  <a:schemeClr val="bg1"/>
                </a:solidFill>
              </a:rPr>
              <a:t>azathioprin</a:t>
            </a:r>
            <a:r>
              <a:rPr lang="en-US" dirty="0">
                <a:solidFill>
                  <a:schemeClr val="bg1"/>
                </a:solidFill>
              </a:rPr>
              <a:t>e (AZA, 2.5 mg/kg/day)</a:t>
            </a:r>
            <a:r>
              <a:rPr lang="en-GB" dirty="0">
                <a:solidFill>
                  <a:schemeClr val="bg1"/>
                </a:solidFill>
              </a:rPr>
              <a:t> , </a:t>
            </a:r>
            <a:r>
              <a:rPr lang="en-US" dirty="0">
                <a:solidFill>
                  <a:schemeClr val="bg1"/>
                </a:solidFill>
              </a:rPr>
              <a:t>is the most widely used drug to maintain remission </a:t>
            </a:r>
            <a:endParaRPr lang="en-GB" dirty="0">
              <a:solidFill>
                <a:schemeClr val="bg1"/>
              </a:solidFill>
            </a:endParaRPr>
          </a:p>
          <a:p>
            <a:pPr marL="274320" indent="-274320" algn="l" rtl="0" eaLnBrk="1" fontAlgn="auto" hangingPunct="1">
              <a:spcAft>
                <a:spcPts val="0"/>
              </a:spcAft>
              <a:buFont typeface="Wingdings 2"/>
              <a:buChar char=""/>
              <a:defRPr/>
            </a:pPr>
            <a:endParaRPr lang="en-GB" b="1" dirty="0">
              <a:solidFill>
                <a:schemeClr val="bg1"/>
              </a:solidFill>
            </a:endParaRPr>
          </a:p>
          <a:p>
            <a:pPr marL="274320" indent="-274320" algn="l" rtl="0" eaLnBrk="1" fontAlgn="auto" hangingPunct="1">
              <a:spcAft>
                <a:spcPts val="0"/>
              </a:spcAft>
              <a:buFont typeface="Wingdings 2"/>
              <a:buChar char=""/>
              <a:defRPr/>
            </a:pPr>
            <a:r>
              <a:rPr lang="en-GB" b="1" dirty="0">
                <a:solidFill>
                  <a:schemeClr val="bg1"/>
                </a:solidFill>
              </a:rPr>
              <a:t>3- </a:t>
            </a:r>
            <a:r>
              <a:rPr lang="en-US" b="1" dirty="0" err="1">
                <a:solidFill>
                  <a:schemeClr val="bg1"/>
                </a:solidFill>
              </a:rPr>
              <a:t>6-mercaptopurine</a:t>
            </a:r>
            <a:r>
              <a:rPr lang="en-US" dirty="0">
                <a:solidFill>
                  <a:schemeClr val="bg1"/>
                </a:solidFill>
              </a:rPr>
              <a:t> (6MP, 1.5 mg/kg/day)</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4- </a:t>
            </a:r>
            <a:r>
              <a:rPr lang="en-US" b="1" dirty="0">
                <a:solidFill>
                  <a:schemeClr val="bg1"/>
                </a:solidFill>
              </a:rPr>
              <a:t>methotrexate</a:t>
            </a:r>
            <a:r>
              <a:rPr lang="en-US" dirty="0">
                <a:solidFill>
                  <a:schemeClr val="bg1"/>
                </a:solidFill>
              </a:rPr>
              <a:t> (25 mg i.m./week)</a:t>
            </a:r>
            <a:endParaRPr lang="en-GB" dirty="0">
              <a:solidFill>
                <a:schemeClr val="bg1"/>
              </a:solidFill>
            </a:endParaRPr>
          </a:p>
          <a:p>
            <a:pPr marL="274320" indent="-274320" algn="l" rtl="0" eaLnBrk="1" fontAlgn="auto" hangingPunct="1">
              <a:spcAft>
                <a:spcPts val="0"/>
              </a:spcAft>
              <a:buFont typeface="Wingdings 2"/>
              <a:buChar char=""/>
              <a:defRPr/>
            </a:pPr>
            <a:endParaRPr lang="en-GB" dirty="0">
              <a:solidFill>
                <a:schemeClr val="bg1"/>
              </a:solidFill>
            </a:endParaRPr>
          </a:p>
          <a:p>
            <a:pPr marL="274320" indent="-274320" algn="l" rtl="0" eaLnBrk="1" fontAlgn="auto" hangingPunct="1">
              <a:spcAft>
                <a:spcPts val="0"/>
              </a:spcAft>
              <a:buFont typeface="Wingdings 2"/>
              <a:buChar char=""/>
              <a:defRPr/>
            </a:pPr>
            <a:r>
              <a:rPr lang="en-GB" dirty="0">
                <a:solidFill>
                  <a:schemeClr val="bg1"/>
                </a:solidFill>
              </a:rPr>
              <a:t>5-</a:t>
            </a:r>
            <a:r>
              <a:rPr lang="en-US" b="1" dirty="0" err="1">
                <a:solidFill>
                  <a:schemeClr val="bg1"/>
                </a:solidFill>
              </a:rPr>
              <a:t>mycophenolate</a:t>
            </a:r>
            <a:r>
              <a:rPr lang="en-US" b="1" dirty="0">
                <a:solidFill>
                  <a:schemeClr val="bg1"/>
                </a:solidFill>
              </a:rPr>
              <a:t> </a:t>
            </a:r>
            <a:r>
              <a:rPr lang="en-US" b="1" dirty="0" err="1">
                <a:solidFill>
                  <a:schemeClr val="bg1"/>
                </a:solidFill>
              </a:rPr>
              <a:t>mofetil</a:t>
            </a:r>
            <a:r>
              <a:rPr lang="en-US" b="1" dirty="0">
                <a:solidFill>
                  <a:schemeClr val="bg1"/>
                </a:solidFill>
              </a:rPr>
              <a:t> </a:t>
            </a:r>
            <a:r>
              <a:rPr lang="en-US" dirty="0">
                <a:solidFill>
                  <a:schemeClr val="bg1"/>
                </a:solidFill>
              </a:rPr>
              <a:t>(1 g/day)</a:t>
            </a:r>
          </a:p>
          <a:p>
            <a:pPr marL="274320" indent="-274320" algn="l" rtl="0" eaLnBrk="1" fontAlgn="auto" hangingPunct="1">
              <a:spcAft>
                <a:spcPts val="0"/>
              </a:spcAft>
              <a:buFont typeface="Wingdings 2"/>
              <a:buChar char=""/>
              <a:defRPr/>
            </a:pPr>
            <a:r>
              <a:rPr lang="en-US" dirty="0">
                <a:solidFill>
                  <a:schemeClr val="bg1"/>
                </a:solidFill>
              </a:rPr>
              <a:t> </a:t>
            </a:r>
          </a:p>
          <a:p>
            <a:pPr marL="274320" indent="-274320" algn="l" rtl="0" eaLnBrk="1" fontAlgn="auto" hangingPunct="1">
              <a:spcAft>
                <a:spcPts val="0"/>
              </a:spcAft>
              <a:buFont typeface="Wingdings 2"/>
              <a:buChar char=""/>
              <a:defRPr/>
            </a:pPr>
            <a:endParaRPr lang="ar-JO" dirty="0">
              <a:solidFill>
                <a:schemeClr val="bg1"/>
              </a:solidFill>
            </a:endParaRPr>
          </a:p>
        </p:txBody>
      </p:sp>
      <p:sp>
        <p:nvSpPr>
          <p:cNvPr id="3" name="Title 2"/>
          <p:cNvSpPr>
            <a:spLocks noGrp="1"/>
          </p:cNvSpPr>
          <p:nvPr>
            <p:ph type="title"/>
          </p:nvPr>
        </p:nvSpPr>
        <p:spPr>
          <a:xfrm>
            <a:off x="467544" y="-10945"/>
            <a:ext cx="8229600" cy="900336"/>
          </a:xfrm>
        </p:spPr>
        <p:txBody>
          <a:bodyPr/>
          <a:lstStyle/>
          <a:p>
            <a:pPr algn="ctr" rtl="0" eaLnBrk="1" fontAlgn="auto" hangingPunct="1">
              <a:spcAft>
                <a:spcPts val="0"/>
              </a:spcAft>
              <a:defRPr/>
            </a:pPr>
            <a:r>
              <a:rPr b="1">
                <a:solidFill>
                  <a:schemeClr val="bg1"/>
                </a:solidFill>
              </a:rPr>
              <a:t>Maintenance of Remission</a:t>
            </a:r>
            <a:endParaRPr lang="ar-JO">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7CDFC0ED-4EF5-EC0C-DBF2-5A9819DFF905}"/>
              </a:ext>
            </a:extLst>
          </p:cNvPr>
          <p:cNvSpPr>
            <a:spLocks noGrp="1"/>
          </p:cNvSpPr>
          <p:nvPr>
            <p:ph idx="1"/>
          </p:nvPr>
        </p:nvSpPr>
        <p:spPr/>
        <p:txBody>
          <a:bodyPr/>
          <a:lstStyle/>
          <a:p>
            <a:pPr marL="274320" indent="-274320" algn="l" rtl="0" eaLnBrk="1" fontAlgn="auto" hangingPunct="1">
              <a:spcAft>
                <a:spcPts val="0"/>
              </a:spcAft>
              <a:buFont typeface="Wingdings 2"/>
              <a:buChar char=""/>
              <a:defRPr/>
            </a:pPr>
            <a:r>
              <a:rPr lang="en-US" dirty="0">
                <a:solidFill>
                  <a:schemeClr val="bg1"/>
                </a:solidFill>
              </a:rPr>
              <a:t>3-monthly blood counts should be performed on all patients</a:t>
            </a:r>
            <a:r>
              <a:rPr lang="en-GB" dirty="0">
                <a:solidFill>
                  <a:schemeClr val="bg1"/>
                </a:solidFill>
              </a:rPr>
              <a:t> </a:t>
            </a:r>
            <a:r>
              <a:rPr lang="en-GB" b="0" i="0" u="none" strike="noStrike" dirty="0">
                <a:solidFill>
                  <a:srgbClr val="080808"/>
                </a:solidFill>
                <a:effectLst/>
                <a:latin typeface="mayo-sans"/>
              </a:rPr>
              <a:t>to look for side effects, such as a lowered resistance to infection and inflammation of the liver</a:t>
            </a:r>
            <a:endParaRPr lang="en-GB" dirty="0">
              <a:solidFill>
                <a:schemeClr val="bg1"/>
              </a:solidFill>
            </a:endParaRPr>
          </a:p>
          <a:p>
            <a:pPr algn="l"/>
            <a:endParaRPr lang="en-GB" dirty="0">
              <a:solidFill>
                <a:schemeClr val="bg1"/>
              </a:solidFill>
            </a:endParaRPr>
          </a:p>
          <a:p>
            <a:pPr algn="l"/>
            <a:r>
              <a:rPr lang="en-US" dirty="0">
                <a:solidFill>
                  <a:schemeClr val="bg1"/>
                </a:solidFill>
              </a:rPr>
              <a:t>Flare ups commonly occur after steroid dosages are tapered and alternative treatment strategies have to be introduced</a:t>
            </a:r>
            <a:endParaRPr lang="ar-JO" dirty="0"/>
          </a:p>
        </p:txBody>
      </p:sp>
      <p:sp>
        <p:nvSpPr>
          <p:cNvPr id="3" name="عنوان 2">
            <a:extLst>
              <a:ext uri="{FF2B5EF4-FFF2-40B4-BE49-F238E27FC236}">
                <a16:creationId xmlns:a16="http://schemas.microsoft.com/office/drawing/2014/main" id="{6E07DA43-6A42-4C8A-2E0D-2943509F2369}"/>
              </a:ext>
            </a:extLst>
          </p:cNvPr>
          <p:cNvSpPr>
            <a:spLocks noGrp="1"/>
          </p:cNvSpPr>
          <p:nvPr>
            <p:ph type="title"/>
          </p:nvPr>
        </p:nvSpPr>
        <p:spPr/>
        <p:txBody>
          <a:bodyPr/>
          <a:lstStyle/>
          <a:p>
            <a:r>
              <a:rPr lang="en-GB" dirty="0">
                <a:solidFill>
                  <a:schemeClr val="bg1"/>
                </a:solidFill>
              </a:rPr>
              <a:t>Note</a:t>
            </a:r>
            <a:endParaRPr lang="ar-JO" dirty="0">
              <a:solidFill>
                <a:schemeClr val="bg1"/>
              </a:solidFill>
            </a:endParaRPr>
          </a:p>
        </p:txBody>
      </p:sp>
    </p:spTree>
    <p:extLst>
      <p:ext uri="{BB962C8B-B14F-4D97-AF65-F5344CB8AC3E}">
        <p14:creationId xmlns:p14="http://schemas.microsoft.com/office/powerpoint/2010/main" val="3649950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985</TotalTime>
  <Words>998</Words>
  <Application>Microsoft Office PowerPoint</Application>
  <PresentationFormat>عرض على الشاشة (4:3)</PresentationFormat>
  <Paragraphs>74</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Paper</vt:lpstr>
      <vt:lpstr>Inflammatory Bowel Disease</vt:lpstr>
      <vt:lpstr>عرض تقديمي في PowerPoint</vt:lpstr>
      <vt:lpstr>Management</vt:lpstr>
      <vt:lpstr>Symptomatic treatment </vt:lpstr>
      <vt:lpstr>عرض تقديمي في PowerPoint</vt:lpstr>
      <vt:lpstr>Induction of Remission</vt:lpstr>
      <vt:lpstr>Response </vt:lpstr>
      <vt:lpstr>Maintenance of Remission</vt:lpstr>
      <vt:lpstr>Note</vt:lpstr>
      <vt:lpstr>Biological agents</vt:lpstr>
      <vt:lpstr>Biological agents</vt:lpstr>
      <vt:lpstr>Biological agents</vt:lpstr>
      <vt:lpstr>Surgical management of Crohn’s disease</vt:lpstr>
      <vt:lpstr>عرض تقديمي في PowerPoint</vt:lpstr>
      <vt:lpstr>عرض تقديمي في PowerPoint</vt:lpstr>
      <vt:lpstr>Management</vt:lpstr>
      <vt:lpstr>عرض تقديمي في PowerPoint</vt:lpstr>
      <vt:lpstr>عرض تقديمي في PowerPoint</vt:lpstr>
      <vt:lpstr>Indications for surgery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Liver Disease</dc:title>
  <dc:creator>dd</dc:creator>
  <cp:lastModifiedBy>غيث اسامه عيسى خمايسه</cp:lastModifiedBy>
  <cp:revision>107</cp:revision>
  <dcterms:created xsi:type="dcterms:W3CDTF">2013-01-05T10:42:11Z</dcterms:created>
  <dcterms:modified xsi:type="dcterms:W3CDTF">2024-02-20T13:20:26Z</dcterms:modified>
</cp:coreProperties>
</file>