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 id="2147483676" r:id="rId2"/>
  </p:sldMasterIdLst>
  <p:notesMasterIdLst>
    <p:notesMasterId r:id="rId36"/>
  </p:notesMasterIdLst>
  <p:sldIdLst>
    <p:sldId id="256" r:id="rId3"/>
    <p:sldId id="258" r:id="rId4"/>
    <p:sldId id="260" r:id="rId5"/>
    <p:sldId id="342" r:id="rId6"/>
    <p:sldId id="343" r:id="rId7"/>
    <p:sldId id="344" r:id="rId8"/>
    <p:sldId id="262" r:id="rId9"/>
    <p:sldId id="345" r:id="rId10"/>
    <p:sldId id="346" r:id="rId11"/>
    <p:sldId id="347" r:id="rId12"/>
    <p:sldId id="348" r:id="rId13"/>
    <p:sldId id="349" r:id="rId14"/>
    <p:sldId id="350" r:id="rId15"/>
    <p:sldId id="351" r:id="rId16"/>
    <p:sldId id="352" r:id="rId17"/>
    <p:sldId id="353" r:id="rId18"/>
    <p:sldId id="362" r:id="rId19"/>
    <p:sldId id="354" r:id="rId20"/>
    <p:sldId id="355" r:id="rId21"/>
    <p:sldId id="356" r:id="rId22"/>
    <p:sldId id="357" r:id="rId23"/>
    <p:sldId id="370" r:id="rId24"/>
    <p:sldId id="358" r:id="rId25"/>
    <p:sldId id="359" r:id="rId26"/>
    <p:sldId id="360" r:id="rId27"/>
    <p:sldId id="363" r:id="rId28"/>
    <p:sldId id="361" r:id="rId29"/>
    <p:sldId id="364" r:id="rId30"/>
    <p:sldId id="366" r:id="rId31"/>
    <p:sldId id="367" r:id="rId32"/>
    <p:sldId id="368" r:id="rId33"/>
    <p:sldId id="369" r:id="rId34"/>
    <p:sldId id="341" r:id="rId35"/>
  </p:sldIdLst>
  <p:sldSz cx="9144000" cy="5143500" type="screen16x9"/>
  <p:notesSz cx="6858000" cy="9144000"/>
  <p:embeddedFontLst>
    <p:embeddedFont>
      <p:font typeface="Josefin Sans" charset="0"/>
      <p:regular r:id="rId37"/>
      <p:bold r:id="rId38"/>
      <p:italic r:id="rId39"/>
      <p:boldItalic r:id="rId40"/>
    </p:embeddedFont>
    <p:embeddedFont>
      <p:font typeface="Open Sans" charset="0"/>
      <p:regular r:id="rId41"/>
      <p:bold r:id="rId42"/>
      <p:italic r:id="rId43"/>
      <p:boldItalic r:id="rId44"/>
    </p:embeddedFont>
    <p:embeddedFont>
      <p:font typeface="Proxima Nova Semibold" charset="0"/>
      <p:regular r:id="rId45"/>
      <p:bold r:id="rId46"/>
      <p:boldItalic r:id="rId47"/>
    </p:embeddedFont>
    <p:embeddedFont>
      <p:font typeface="Proxima Nova" charset="0"/>
      <p:regular r:id="rId48"/>
      <p:bold r:id="rId49"/>
      <p:italic r:id="rId50"/>
      <p:boldItalic r:id="rId5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F89A170A-19CD-45D0-83C4-14D8C56584E4}">
  <a:tblStyle styleId="{F89A170A-19CD-45D0-83C4-14D8C56584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92" autoAdjust="0"/>
  </p:normalViewPr>
  <p:slideViewPr>
    <p:cSldViewPr snapToGrid="0">
      <p:cViewPr varScale="1">
        <p:scale>
          <a:sx n="80" d="100"/>
          <a:sy n="80" d="100"/>
        </p:scale>
        <p:origin x="-1002" y="-84"/>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3.fntdata"/><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6.fntdata"/><Relationship Id="rId47" Type="http://schemas.openxmlformats.org/officeDocument/2006/relationships/font" Target="fonts/font11.fntdata"/><Relationship Id="rId50" Type="http://schemas.openxmlformats.org/officeDocument/2006/relationships/font" Target="fonts/font14.fntdata"/><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font" Target="fonts/font2.fntdata"/><Relationship Id="rId46" Type="http://schemas.openxmlformats.org/officeDocument/2006/relationships/font" Target="fonts/font10.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font" Target="fonts/font5.fntdata"/><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font" Target="fonts/font9.fntdata"/><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49" Type="http://schemas.openxmlformats.org/officeDocument/2006/relationships/font" Target="fonts/font1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font" Target="fonts/font8.fntdata"/><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font" Target="fonts/font7.fntdata"/><Relationship Id="rId48" Type="http://schemas.openxmlformats.org/officeDocument/2006/relationships/font" Target="fonts/font12.fntdata"/><Relationship Id="rId8" Type="http://schemas.openxmlformats.org/officeDocument/2006/relationships/slide" Target="slides/slide6.xml"/><Relationship Id="rId51" Type="http://schemas.openxmlformats.org/officeDocument/2006/relationships/font" Target="fonts/font15.fntdata"/><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gb347e33ac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8" name="Google Shape;508;gb347e33ac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68069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826037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gb347e33ac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8" name="Google Shape;508;gb347e33ac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334663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739861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4263444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 xmlns:p14="http://schemas.microsoft.com/office/powerpoint/2010/main" val="4221949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err="1" smtClean="0"/>
              <a:t>Pyuria</a:t>
            </a:r>
            <a:r>
              <a:rPr lang="en-US" b="1" dirty="0" smtClean="0"/>
              <a:t> </a:t>
            </a:r>
            <a:r>
              <a:rPr lang="en-US" b="1" dirty="0" err="1" smtClean="0"/>
              <a:t>DDx</a:t>
            </a:r>
            <a:r>
              <a:rPr lang="en-US" b="1" dirty="0" smtClean="0"/>
              <a:t>:</a:t>
            </a:r>
          </a:p>
          <a:p>
            <a:pPr marL="228600" lvl="0" indent="-228600" algn="l" rtl="0">
              <a:spcBef>
                <a:spcPts val="0"/>
              </a:spcBef>
              <a:spcAft>
                <a:spcPts val="0"/>
              </a:spcAft>
              <a:buAutoNum type="arabicParenR"/>
            </a:pPr>
            <a:r>
              <a:rPr lang="en-US" baseline="0" dirty="0" smtClean="0"/>
              <a:t>UTI</a:t>
            </a:r>
          </a:p>
          <a:p>
            <a:pPr marL="228600" lvl="0" indent="-228600" algn="l" rtl="0">
              <a:spcBef>
                <a:spcPts val="0"/>
              </a:spcBef>
              <a:spcAft>
                <a:spcPts val="0"/>
              </a:spcAft>
              <a:buAutoNum type="arabicParenR"/>
            </a:pPr>
            <a:r>
              <a:rPr lang="en-US" baseline="0" dirty="0" smtClean="0"/>
              <a:t>TB</a:t>
            </a:r>
          </a:p>
          <a:p>
            <a:pPr marL="228600" lvl="0" indent="-228600" algn="l" rtl="0">
              <a:spcBef>
                <a:spcPts val="0"/>
              </a:spcBef>
              <a:spcAft>
                <a:spcPts val="0"/>
              </a:spcAft>
              <a:buAutoNum type="arabicParenR"/>
            </a:pPr>
            <a:r>
              <a:rPr lang="en-US" baseline="0" dirty="0" smtClean="0"/>
              <a:t>Non bacterial inflammation (as interstitial cystitis)</a:t>
            </a:r>
          </a:p>
          <a:p>
            <a:pPr marL="228600" lvl="0" indent="-228600" algn="l" rtl="0">
              <a:spcBef>
                <a:spcPts val="0"/>
              </a:spcBef>
              <a:spcAft>
                <a:spcPts val="0"/>
              </a:spcAft>
              <a:buAutoNum type="arabicParenR"/>
            </a:pPr>
            <a:r>
              <a:rPr lang="en-US" baseline="0" dirty="0" smtClean="0"/>
              <a:t>Stones</a:t>
            </a:r>
          </a:p>
          <a:p>
            <a:pPr marL="228600" lvl="0" indent="-228600" algn="l" rtl="0">
              <a:spcBef>
                <a:spcPts val="0"/>
              </a:spcBef>
              <a:spcAft>
                <a:spcPts val="0"/>
              </a:spcAft>
              <a:buAutoNum type="arabicParenR"/>
            </a:pPr>
            <a:r>
              <a:rPr lang="en-US" baseline="0" dirty="0" smtClean="0"/>
              <a:t>Carcinoma in situ</a:t>
            </a:r>
          </a:p>
          <a:p>
            <a:pPr marL="228600" lvl="0" indent="-228600" algn="l" rtl="0">
              <a:spcBef>
                <a:spcPts val="0"/>
              </a:spcBef>
              <a:spcAft>
                <a:spcPts val="0"/>
              </a:spcAft>
              <a:buNone/>
            </a:pPr>
            <a:endParaRPr lang="en-US" baseline="0" dirty="0" smtClean="0"/>
          </a:p>
          <a:p>
            <a:pPr marL="228600" lvl="0" indent="-228600" algn="l" rtl="0">
              <a:spcBef>
                <a:spcPts val="0"/>
              </a:spcBef>
              <a:spcAft>
                <a:spcPts val="0"/>
              </a:spcAft>
              <a:buNone/>
            </a:pPr>
            <a:endParaRPr lang="en-US" baseline="0" dirty="0" smtClean="0"/>
          </a:p>
          <a:p>
            <a:pPr marL="0" lvl="0" indent="0" algn="l" rtl="0">
              <a:spcBef>
                <a:spcPts val="0"/>
              </a:spcBef>
              <a:spcAft>
                <a:spcPts val="0"/>
              </a:spcAft>
              <a:buNone/>
            </a:pPr>
            <a:endParaRPr dirty="0"/>
          </a:p>
        </p:txBody>
      </p:sp>
    </p:spTree>
    <p:extLst>
      <p:ext uri="{BB962C8B-B14F-4D97-AF65-F5344CB8AC3E}">
        <p14:creationId xmlns="" xmlns:p14="http://schemas.microsoft.com/office/powerpoint/2010/main" val="2133392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err="1" smtClean="0"/>
              <a:t>Pyuria</a:t>
            </a:r>
            <a:r>
              <a:rPr lang="en-US" b="1" dirty="0" smtClean="0"/>
              <a:t> </a:t>
            </a:r>
            <a:r>
              <a:rPr lang="en-US" b="1" dirty="0" err="1" smtClean="0"/>
              <a:t>DDx</a:t>
            </a:r>
            <a:r>
              <a:rPr lang="en-US" b="1" dirty="0" smtClean="0"/>
              <a:t>:</a:t>
            </a:r>
          </a:p>
          <a:p>
            <a:pPr marL="228600" lvl="0" indent="-228600" algn="l" rtl="0">
              <a:spcBef>
                <a:spcPts val="0"/>
              </a:spcBef>
              <a:spcAft>
                <a:spcPts val="0"/>
              </a:spcAft>
              <a:buAutoNum type="arabicParenR"/>
            </a:pPr>
            <a:r>
              <a:rPr lang="en-US" baseline="0" dirty="0" smtClean="0"/>
              <a:t>UTI</a:t>
            </a:r>
          </a:p>
          <a:p>
            <a:pPr marL="228600" lvl="0" indent="-228600" algn="l" rtl="0">
              <a:spcBef>
                <a:spcPts val="0"/>
              </a:spcBef>
              <a:spcAft>
                <a:spcPts val="0"/>
              </a:spcAft>
              <a:buAutoNum type="arabicParenR"/>
            </a:pPr>
            <a:r>
              <a:rPr lang="en-US" baseline="0" dirty="0" smtClean="0"/>
              <a:t>TB</a:t>
            </a:r>
          </a:p>
          <a:p>
            <a:pPr marL="228600" lvl="0" indent="-228600" algn="l" rtl="0">
              <a:spcBef>
                <a:spcPts val="0"/>
              </a:spcBef>
              <a:spcAft>
                <a:spcPts val="0"/>
              </a:spcAft>
              <a:buAutoNum type="arabicParenR"/>
            </a:pPr>
            <a:r>
              <a:rPr lang="en-US" baseline="0" dirty="0" smtClean="0"/>
              <a:t>Non bacterial inflammation (as interstitial cystitis)</a:t>
            </a:r>
          </a:p>
          <a:p>
            <a:pPr marL="228600" lvl="0" indent="-228600" algn="l" rtl="0">
              <a:spcBef>
                <a:spcPts val="0"/>
              </a:spcBef>
              <a:spcAft>
                <a:spcPts val="0"/>
              </a:spcAft>
              <a:buAutoNum type="arabicParenR"/>
            </a:pPr>
            <a:r>
              <a:rPr lang="en-US" baseline="0" dirty="0" smtClean="0"/>
              <a:t>Stones</a:t>
            </a:r>
          </a:p>
          <a:p>
            <a:pPr marL="228600" lvl="0" indent="-228600" algn="l" rtl="0">
              <a:spcBef>
                <a:spcPts val="0"/>
              </a:spcBef>
              <a:spcAft>
                <a:spcPts val="0"/>
              </a:spcAft>
              <a:buAutoNum type="arabicParenR"/>
            </a:pPr>
            <a:r>
              <a:rPr lang="en-US" baseline="0" dirty="0" smtClean="0"/>
              <a:t>Carcinoma in situ</a:t>
            </a:r>
          </a:p>
          <a:p>
            <a:pPr marL="228600" lvl="0" indent="-228600" algn="l" rtl="0">
              <a:spcBef>
                <a:spcPts val="0"/>
              </a:spcBef>
              <a:spcAft>
                <a:spcPts val="0"/>
              </a:spcAft>
              <a:buNone/>
            </a:pPr>
            <a:endParaRPr lang="en-US" baseline="0" dirty="0" smtClean="0"/>
          </a:p>
          <a:p>
            <a:pPr marL="228600" lvl="0" indent="-228600" algn="l" rtl="0">
              <a:spcBef>
                <a:spcPts val="0"/>
              </a:spcBef>
              <a:spcAft>
                <a:spcPts val="0"/>
              </a:spcAft>
              <a:buNone/>
            </a:pPr>
            <a:endParaRPr lang="en-US" baseline="0" dirty="0" smtClean="0"/>
          </a:p>
          <a:p>
            <a:pPr marL="0" lvl="0" indent="0" algn="l" rtl="0">
              <a:spcBef>
                <a:spcPts val="0"/>
              </a:spcBef>
              <a:spcAft>
                <a:spcPts val="0"/>
              </a:spcAft>
              <a:buNone/>
            </a:pPr>
            <a:endParaRPr lang="en-US" dirty="0" smtClean="0"/>
          </a:p>
          <a:p>
            <a:pPr marL="0" lvl="0" indent="0" algn="l" rtl="0">
              <a:spcBef>
                <a:spcPts val="0"/>
              </a:spcBef>
              <a:spcAft>
                <a:spcPts val="0"/>
              </a:spcAft>
              <a:buNone/>
            </a:pPr>
            <a:endParaRPr dirty="0"/>
          </a:p>
        </p:txBody>
      </p:sp>
    </p:spTree>
    <p:extLst>
      <p:ext uri="{BB962C8B-B14F-4D97-AF65-F5344CB8AC3E}">
        <p14:creationId xmlns="" xmlns:p14="http://schemas.microsoft.com/office/powerpoint/2010/main" val="102012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 xmlns:p14="http://schemas.microsoft.com/office/powerpoint/2010/main" val="40852088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690648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gb347e33ac9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2" name="Google Shape;472;gb347e33ac9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2541120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1" i="0" u="none" strike="noStrike" cap="none" dirty="0" err="1" smtClean="0">
                <a:solidFill>
                  <a:srgbClr val="000000"/>
                </a:solidFill>
                <a:latin typeface="Arial"/>
                <a:ea typeface="Arial"/>
                <a:cs typeface="Arial"/>
                <a:sym typeface="Arial"/>
              </a:rPr>
              <a:t>Trimethoprim–Sulfamethoxazole</a:t>
            </a:r>
            <a:r>
              <a:rPr lang="en-US" sz="1100" b="1" i="0" u="none" strike="noStrike" cap="none" dirty="0" smtClean="0">
                <a:solidFill>
                  <a:srgbClr val="000000"/>
                </a:solidFill>
                <a:latin typeface="Arial"/>
                <a:ea typeface="Arial"/>
                <a:cs typeface="Arial"/>
                <a:sym typeface="Arial"/>
              </a:rPr>
              <a:t/>
            </a:r>
            <a:br>
              <a:rPr lang="en-US" sz="1100" b="1" i="0" u="none" strike="noStrike" cap="none" dirty="0" smtClean="0">
                <a:solidFill>
                  <a:srgbClr val="000000"/>
                </a:solidFill>
                <a:latin typeface="Arial"/>
                <a:ea typeface="Arial"/>
                <a:cs typeface="Arial"/>
                <a:sym typeface="Arial"/>
              </a:rPr>
            </a:br>
            <a:r>
              <a:rPr lang="en-US" sz="1100" b="0" i="0" u="none" strike="noStrike" cap="none" dirty="0" err="1" smtClean="0">
                <a:solidFill>
                  <a:srgbClr val="000000"/>
                </a:solidFill>
                <a:latin typeface="Arial"/>
                <a:ea typeface="Arial"/>
                <a:cs typeface="Arial"/>
                <a:sym typeface="Arial"/>
              </a:rPr>
              <a:t>Trimethoprim–sulfamethoxazole</a:t>
            </a:r>
            <a:r>
              <a:rPr lang="en-US" sz="1100" b="0" i="0" u="none" strike="noStrike" cap="none" dirty="0" smtClean="0">
                <a:solidFill>
                  <a:srgbClr val="000000"/>
                </a:solidFill>
                <a:latin typeface="Arial"/>
                <a:ea typeface="Arial"/>
                <a:cs typeface="Arial"/>
                <a:sym typeface="Arial"/>
              </a:rPr>
              <a:t> (TMP-SMX) is commonly used to treat many UTIs,</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except those caused by </a:t>
            </a:r>
            <a:r>
              <a:rPr lang="en-US" sz="1100" b="0" i="0" u="none" strike="noStrike" cap="none" dirty="0" err="1" smtClean="0">
                <a:solidFill>
                  <a:srgbClr val="000000"/>
                </a:solidFill>
                <a:latin typeface="Arial"/>
                <a:ea typeface="Arial"/>
                <a:cs typeface="Arial"/>
                <a:sym typeface="Arial"/>
              </a:rPr>
              <a:t>Enterococcus</a:t>
            </a:r>
            <a:r>
              <a:rPr lang="en-US" sz="1100" b="0" i="0" u="none" strike="noStrike" cap="none" dirty="0" smtClean="0">
                <a:solidFill>
                  <a:srgbClr val="000000"/>
                </a:solidFill>
                <a:latin typeface="Arial"/>
                <a:ea typeface="Arial"/>
                <a:cs typeface="Arial"/>
                <a:sym typeface="Arial"/>
              </a:rPr>
              <a:t> and Pseudomonas spp. It interferes with the bacterial</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metabolism of </a:t>
            </a:r>
            <a:r>
              <a:rPr lang="en-US" sz="1100" b="0" i="0" u="none" strike="noStrike" cap="none" dirty="0" err="1" smtClean="0">
                <a:solidFill>
                  <a:srgbClr val="000000"/>
                </a:solidFill>
                <a:latin typeface="Arial"/>
                <a:ea typeface="Arial"/>
                <a:cs typeface="Arial"/>
                <a:sym typeface="Arial"/>
              </a:rPr>
              <a:t>folate</a:t>
            </a:r>
            <a:r>
              <a:rPr lang="en-US" sz="1100" b="0" i="0" u="none" strike="noStrike" cap="none" dirty="0" smtClean="0">
                <a:solidFill>
                  <a:srgbClr val="000000"/>
                </a:solidFill>
                <a:latin typeface="Arial"/>
                <a:ea typeface="Arial"/>
                <a:cs typeface="Arial"/>
                <a:sym typeface="Arial"/>
              </a:rPr>
              <a:t>.</a:t>
            </a:r>
            <a:br>
              <a:rPr lang="en-US" sz="1100" b="0" i="0" u="none" strike="noStrike" cap="none" dirty="0" smtClean="0">
                <a:solidFill>
                  <a:srgbClr val="000000"/>
                </a:solidFill>
                <a:latin typeface="Arial"/>
                <a:ea typeface="Arial"/>
                <a:cs typeface="Arial"/>
                <a:sym typeface="Arial"/>
              </a:rPr>
            </a:br>
            <a:r>
              <a:rPr lang="en-US" sz="1100" b="0" i="0" u="none" strike="noStrike" cap="none" dirty="0" smtClean="0">
                <a:solidFill>
                  <a:srgbClr val="000000"/>
                </a:solidFill>
                <a:latin typeface="Arial"/>
                <a:ea typeface="Arial"/>
                <a:cs typeface="Arial"/>
                <a:sym typeface="Arial"/>
              </a:rPr>
              <a:t>Adverse reactions occur in 6–8% of patients using this medication; they include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hypersensitivity reactions, rashes, gastrointestinal upset, </a:t>
            </a:r>
            <a:r>
              <a:rPr lang="en-US" sz="1100" b="0" i="0" u="none" strike="noStrike" cap="none" dirty="0" err="1" smtClean="0">
                <a:solidFill>
                  <a:srgbClr val="000000"/>
                </a:solidFill>
                <a:latin typeface="Arial"/>
                <a:ea typeface="Arial"/>
                <a:cs typeface="Arial"/>
                <a:sym typeface="Arial"/>
              </a:rPr>
              <a:t>leukopenia</a:t>
            </a:r>
            <a:r>
              <a:rPr lang="en-US" sz="1100" b="0" i="0" u="none" strike="noStrike" cap="none" dirty="0" smtClean="0">
                <a:solidFill>
                  <a:srgbClr val="000000"/>
                </a:solidFill>
                <a:latin typeface="Arial"/>
                <a:ea typeface="Arial"/>
                <a:cs typeface="Arial"/>
                <a:sym typeface="Arial"/>
              </a:rPr>
              <a:t>, thrombocytopenia,</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and photosensitivity. TMP-SMX should not be used in patients who have a folic acid</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deficiency state, glucose- 6-phosphate </a:t>
            </a:r>
            <a:r>
              <a:rPr lang="en-US" sz="1100" b="0" i="0" u="none" strike="noStrike" cap="none" dirty="0" err="1" smtClean="0">
                <a:solidFill>
                  <a:srgbClr val="000000"/>
                </a:solidFill>
                <a:latin typeface="Arial"/>
                <a:ea typeface="Arial"/>
                <a:cs typeface="Arial"/>
                <a:sym typeface="Arial"/>
              </a:rPr>
              <a:t>dehydrogenase</a:t>
            </a:r>
            <a:r>
              <a:rPr lang="en-US" sz="1100" b="0" i="0" u="none" strike="noStrike" cap="none" dirty="0" smtClean="0">
                <a:solidFill>
                  <a:srgbClr val="000000"/>
                </a:solidFill>
                <a:latin typeface="Arial"/>
                <a:ea typeface="Arial"/>
                <a:cs typeface="Arial"/>
                <a:sym typeface="Arial"/>
              </a:rPr>
              <a:t> deficiency, or acquired immunodeficiency syndrome (AIDS), or in pregnant patients.</a:t>
            </a:r>
          </a:p>
          <a:p>
            <a:pPr marL="0" lvl="0" indent="0" algn="l" rtl="0">
              <a:spcBef>
                <a:spcPts val="0"/>
              </a:spcBef>
              <a:spcAft>
                <a:spcPts val="0"/>
              </a:spcAft>
              <a:buNone/>
            </a:pPr>
            <a:r>
              <a:rPr lang="en-US" sz="1100" b="0" i="0" u="none" strike="noStrike" cap="none" dirty="0" smtClean="0">
                <a:solidFill>
                  <a:srgbClr val="000000"/>
                </a:solidFill>
                <a:latin typeface="Arial"/>
                <a:ea typeface="Arial"/>
                <a:cs typeface="Arial"/>
                <a:sym typeface="Arial"/>
              </a:rPr>
              <a:t/>
            </a:r>
            <a:br>
              <a:rPr lang="en-US" sz="1100" b="0" i="0" u="none" strike="noStrike" cap="none" dirty="0" smtClean="0">
                <a:solidFill>
                  <a:srgbClr val="000000"/>
                </a:solidFill>
                <a:latin typeface="Arial"/>
                <a:ea typeface="Arial"/>
                <a:cs typeface="Arial"/>
                <a:sym typeface="Arial"/>
              </a:rPr>
            </a:br>
            <a:r>
              <a:rPr lang="en-US" sz="1100" b="1" i="0" u="none" strike="noStrike" cap="none" dirty="0" err="1" smtClean="0">
                <a:solidFill>
                  <a:srgbClr val="000000"/>
                </a:solidFill>
                <a:latin typeface="Arial"/>
                <a:ea typeface="Arial"/>
                <a:cs typeface="Arial"/>
                <a:sym typeface="Arial"/>
              </a:rPr>
              <a:t>Fluoroquinolones</a:t>
            </a:r>
            <a:r>
              <a:rPr lang="en-US" sz="1100" b="1" i="0" u="none" strike="noStrike" cap="none" dirty="0" smtClean="0">
                <a:solidFill>
                  <a:srgbClr val="000000"/>
                </a:solidFill>
                <a:latin typeface="Arial"/>
                <a:ea typeface="Arial"/>
                <a:cs typeface="Arial"/>
                <a:sym typeface="Arial"/>
              </a:rPr>
              <a:t/>
            </a:r>
            <a:br>
              <a:rPr lang="en-US" sz="1100" b="1" i="0" u="none" strike="noStrike" cap="none" dirty="0" smtClean="0">
                <a:solidFill>
                  <a:srgbClr val="000000"/>
                </a:solidFill>
                <a:latin typeface="Arial"/>
                <a:ea typeface="Arial"/>
                <a:cs typeface="Arial"/>
                <a:sym typeface="Arial"/>
              </a:rPr>
            </a:br>
            <a:r>
              <a:rPr lang="en-US" sz="1100" b="0" i="0" u="none" strike="noStrike" cap="none" dirty="0" err="1" smtClean="0">
                <a:solidFill>
                  <a:srgbClr val="000000"/>
                </a:solidFill>
                <a:latin typeface="Arial"/>
                <a:ea typeface="Arial"/>
                <a:cs typeface="Arial"/>
                <a:sym typeface="Arial"/>
              </a:rPr>
              <a:t>Fluoroquinolones</a:t>
            </a:r>
            <a:r>
              <a:rPr lang="en-US" sz="1100" b="0" i="0" u="none" strike="noStrike" cap="none" dirty="0" smtClean="0">
                <a:solidFill>
                  <a:srgbClr val="000000"/>
                </a:solidFill>
                <a:latin typeface="Arial"/>
                <a:ea typeface="Arial"/>
                <a:cs typeface="Arial"/>
                <a:sym typeface="Arial"/>
              </a:rPr>
              <a:t> have a broad spectrum of activity, especially against Gram-negative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bacteria. Although they have adequate activity against </a:t>
            </a:r>
            <a:r>
              <a:rPr lang="en-US" sz="1100" b="0" i="1" u="none" strike="noStrike" cap="none" dirty="0" smtClean="0">
                <a:solidFill>
                  <a:srgbClr val="000000"/>
                </a:solidFill>
                <a:latin typeface="Arial"/>
                <a:ea typeface="Arial"/>
                <a:cs typeface="Arial"/>
                <a:sym typeface="Arial"/>
              </a:rPr>
              <a:t>Staphylococci </a:t>
            </a:r>
            <a:r>
              <a:rPr lang="en-US" sz="1100" b="0" i="0" u="none" strike="noStrike" cap="none" dirty="0" smtClean="0">
                <a:solidFill>
                  <a:srgbClr val="000000"/>
                </a:solidFill>
                <a:latin typeface="Arial"/>
                <a:ea typeface="Arial"/>
                <a:cs typeface="Arial"/>
                <a:sym typeface="Arial"/>
              </a:rPr>
              <a:t>species,</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err="1" smtClean="0">
                <a:solidFill>
                  <a:srgbClr val="000000"/>
                </a:solidFill>
                <a:latin typeface="Arial"/>
                <a:ea typeface="Arial"/>
                <a:cs typeface="Arial"/>
                <a:sym typeface="Arial"/>
              </a:rPr>
              <a:t>fluoroquinolones</a:t>
            </a:r>
            <a:r>
              <a:rPr lang="en-US" sz="1100" b="0" i="0" u="none" strike="noStrike" cap="none" dirty="0" smtClean="0">
                <a:solidFill>
                  <a:srgbClr val="000000"/>
                </a:solidFill>
                <a:latin typeface="Arial"/>
                <a:ea typeface="Arial"/>
                <a:cs typeface="Arial"/>
                <a:sym typeface="Arial"/>
              </a:rPr>
              <a:t> do not have good activity against </a:t>
            </a:r>
            <a:r>
              <a:rPr lang="en-US" sz="1100" b="0" i="1" u="none" strike="noStrike" cap="none" dirty="0" smtClean="0">
                <a:solidFill>
                  <a:srgbClr val="000000"/>
                </a:solidFill>
                <a:latin typeface="Arial"/>
                <a:ea typeface="Arial"/>
                <a:cs typeface="Arial"/>
                <a:sym typeface="Arial"/>
              </a:rPr>
              <a:t>Streptococci </a:t>
            </a:r>
            <a:r>
              <a:rPr lang="en-US" sz="1100" b="0" i="0" u="none" strike="noStrike" cap="none" dirty="0" smtClean="0">
                <a:solidFill>
                  <a:srgbClr val="000000"/>
                </a:solidFill>
                <a:latin typeface="Arial"/>
                <a:ea typeface="Arial"/>
                <a:cs typeface="Arial"/>
                <a:sym typeface="Arial"/>
              </a:rPr>
              <a:t>species and anaerobic</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bacteria. They interfere with the bacterial DNA </a:t>
            </a:r>
            <a:r>
              <a:rPr lang="en-US" sz="1100" b="0" i="0" u="none" strike="noStrike" cap="none" dirty="0" err="1" smtClean="0">
                <a:solidFill>
                  <a:srgbClr val="000000"/>
                </a:solidFill>
                <a:latin typeface="Arial"/>
                <a:ea typeface="Arial"/>
                <a:cs typeface="Arial"/>
                <a:sym typeface="Arial"/>
              </a:rPr>
              <a:t>gyrase</a:t>
            </a:r>
            <a:r>
              <a:rPr lang="en-US" sz="1100" b="0" i="0" u="none" strike="noStrike" cap="none" dirty="0" smtClean="0">
                <a:solidFill>
                  <a:srgbClr val="000000"/>
                </a:solidFill>
                <a:latin typeface="Arial"/>
                <a:ea typeface="Arial"/>
                <a:cs typeface="Arial"/>
                <a:sym typeface="Arial"/>
              </a:rPr>
              <a:t>, preventing bacterial replication.</a:t>
            </a:r>
            <a:r>
              <a:rPr lang="en-US" sz="1100" b="0" i="0" u="none" strike="noStrike" cap="none" baseline="0" dirty="0" smtClean="0">
                <a:solidFill>
                  <a:srgbClr val="000000"/>
                </a:solidFill>
                <a:latin typeface="Arial"/>
                <a:ea typeface="Arial"/>
                <a:cs typeface="Arial"/>
                <a:sym typeface="Arial"/>
              </a:rPr>
              <a:t> </a:t>
            </a:r>
          </a:p>
          <a:p>
            <a:pPr marL="0" lvl="0" indent="0" algn="l" rtl="0">
              <a:spcBef>
                <a:spcPts val="0"/>
              </a:spcBef>
              <a:spcAft>
                <a:spcPts val="0"/>
              </a:spcAft>
              <a:buNone/>
            </a:pPr>
            <a:r>
              <a:rPr lang="en-US" sz="1100" b="0" i="0" u="none" strike="noStrike" cap="none" dirty="0" smtClean="0">
                <a:solidFill>
                  <a:srgbClr val="000000"/>
                </a:solidFill>
                <a:latin typeface="Arial"/>
                <a:ea typeface="Arial"/>
                <a:cs typeface="Arial"/>
                <a:sym typeface="Arial"/>
              </a:rPr>
              <a:t>Adverse reactions are infrequent and include mild gastrointestinal effects, dizziness, and</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lightheadedness. </a:t>
            </a:r>
            <a:r>
              <a:rPr lang="en-US" sz="1100" b="0" i="0" u="none" strike="noStrike" cap="none" dirty="0" err="1" smtClean="0">
                <a:solidFill>
                  <a:srgbClr val="000000"/>
                </a:solidFill>
                <a:latin typeface="Arial"/>
                <a:ea typeface="Arial"/>
                <a:cs typeface="Arial"/>
                <a:sym typeface="Arial"/>
              </a:rPr>
              <a:t>Fluoroquinolones</a:t>
            </a:r>
            <a:r>
              <a:rPr lang="en-US" sz="1100" b="0" i="0" u="none" strike="noStrike" cap="none" dirty="0" smtClean="0">
                <a:solidFill>
                  <a:srgbClr val="000000"/>
                </a:solidFill>
                <a:latin typeface="Arial"/>
                <a:ea typeface="Arial"/>
                <a:cs typeface="Arial"/>
                <a:sym typeface="Arial"/>
              </a:rPr>
              <a:t> should not be used in patients who are pregnant and</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should be used judiciously in children because of potential damage to developing cartilage.</a:t>
            </a:r>
          </a:p>
          <a:p>
            <a:pPr marL="0" lvl="0" indent="0" algn="l" rtl="0">
              <a:spcBef>
                <a:spcPts val="0"/>
              </a:spcBef>
              <a:spcAft>
                <a:spcPts val="0"/>
              </a:spcAft>
              <a:buNone/>
            </a:pPr>
            <a:r>
              <a:rPr lang="en-US" sz="1100" b="0" i="0" u="none" strike="noStrike" cap="none" dirty="0" smtClean="0">
                <a:solidFill>
                  <a:srgbClr val="000000"/>
                </a:solidFill>
                <a:latin typeface="Arial"/>
                <a:ea typeface="Arial"/>
                <a:cs typeface="Arial"/>
                <a:sym typeface="Arial"/>
              </a:rPr>
              <a:t/>
            </a:r>
            <a:br>
              <a:rPr lang="en-US" sz="1100" b="0" i="0" u="none" strike="noStrike" cap="none" dirty="0" smtClean="0">
                <a:solidFill>
                  <a:srgbClr val="000000"/>
                </a:solidFill>
                <a:latin typeface="Arial"/>
                <a:ea typeface="Arial"/>
                <a:cs typeface="Arial"/>
                <a:sym typeface="Arial"/>
              </a:rPr>
            </a:br>
            <a:r>
              <a:rPr lang="en-US" sz="1100" b="1" i="0" u="none" strike="noStrike" cap="none" dirty="0" err="1" smtClean="0">
                <a:solidFill>
                  <a:srgbClr val="000000"/>
                </a:solidFill>
                <a:latin typeface="Arial"/>
                <a:ea typeface="Arial"/>
                <a:cs typeface="Arial"/>
                <a:sym typeface="Arial"/>
              </a:rPr>
              <a:t>Nitrofurantoin</a:t>
            </a:r>
            <a:r>
              <a:rPr lang="en-US" sz="1100" b="1" i="0" u="none" strike="noStrike" cap="none" dirty="0" smtClean="0">
                <a:solidFill>
                  <a:srgbClr val="000000"/>
                </a:solidFill>
                <a:latin typeface="Arial"/>
                <a:ea typeface="Arial"/>
                <a:cs typeface="Arial"/>
                <a:sym typeface="Arial"/>
              </a:rPr>
              <a:t/>
            </a:r>
            <a:br>
              <a:rPr lang="en-US" sz="1100" b="1" i="0" u="none" strike="noStrike" cap="none" dirty="0" smtClean="0">
                <a:solidFill>
                  <a:srgbClr val="000000"/>
                </a:solidFill>
                <a:latin typeface="Arial"/>
                <a:ea typeface="Arial"/>
                <a:cs typeface="Arial"/>
                <a:sym typeface="Arial"/>
              </a:rPr>
            </a:br>
            <a:r>
              <a:rPr lang="en-US" sz="1100" b="0" i="0" u="none" strike="noStrike" cap="none" dirty="0" err="1" smtClean="0">
                <a:solidFill>
                  <a:srgbClr val="000000"/>
                </a:solidFill>
                <a:latin typeface="Arial"/>
                <a:ea typeface="Arial"/>
                <a:cs typeface="Arial"/>
                <a:sym typeface="Arial"/>
              </a:rPr>
              <a:t>Nitrofurantoin</a:t>
            </a:r>
            <a:r>
              <a:rPr lang="en-US" sz="1100" b="0" i="0" u="none" strike="noStrike" cap="none" dirty="0" smtClean="0">
                <a:solidFill>
                  <a:srgbClr val="000000"/>
                </a:solidFill>
                <a:latin typeface="Arial"/>
                <a:ea typeface="Arial"/>
                <a:cs typeface="Arial"/>
                <a:sym typeface="Arial"/>
              </a:rPr>
              <a:t> has good activity against most Gram-negative bacteria (except for</a:t>
            </a:r>
            <a:r>
              <a:rPr lang="en-US" sz="1100" b="0" i="0" u="none" strike="noStrike" cap="none" baseline="0" dirty="0" smtClean="0">
                <a:solidFill>
                  <a:srgbClr val="000000"/>
                </a:solidFill>
                <a:latin typeface="Arial"/>
                <a:ea typeface="Arial"/>
                <a:cs typeface="Arial"/>
                <a:sym typeface="Arial"/>
              </a:rPr>
              <a:t> </a:t>
            </a:r>
            <a:r>
              <a:rPr lang="en-US" sz="1100" b="0" i="1" u="none" strike="noStrike" cap="none" dirty="0" smtClean="0">
                <a:solidFill>
                  <a:srgbClr val="000000"/>
                </a:solidFill>
                <a:latin typeface="Arial"/>
                <a:ea typeface="Arial"/>
                <a:cs typeface="Arial"/>
                <a:sym typeface="Arial"/>
              </a:rPr>
              <a:t>Pseudomonas </a:t>
            </a:r>
            <a:r>
              <a:rPr lang="en-US" sz="1100" b="0" i="0" u="none" strike="noStrike" cap="none" dirty="0" smtClean="0">
                <a:solidFill>
                  <a:srgbClr val="000000"/>
                </a:solidFill>
                <a:latin typeface="Arial"/>
                <a:ea typeface="Arial"/>
                <a:cs typeface="Arial"/>
                <a:sym typeface="Arial"/>
              </a:rPr>
              <a:t>and </a:t>
            </a:r>
            <a:r>
              <a:rPr lang="en-US" sz="1100" b="0" i="1" u="none" strike="noStrike" cap="none" dirty="0" smtClean="0">
                <a:solidFill>
                  <a:srgbClr val="000000"/>
                </a:solidFill>
                <a:latin typeface="Arial"/>
                <a:ea typeface="Arial"/>
                <a:cs typeface="Arial"/>
                <a:sym typeface="Arial"/>
              </a:rPr>
              <a:t>Proteus </a:t>
            </a:r>
            <a:r>
              <a:rPr lang="en-US" sz="1100" b="0" i="0" u="none" strike="noStrike" cap="none" dirty="0" smtClean="0">
                <a:solidFill>
                  <a:srgbClr val="000000"/>
                </a:solidFill>
                <a:latin typeface="Arial"/>
                <a:ea typeface="Arial"/>
                <a:cs typeface="Arial"/>
                <a:sym typeface="Arial"/>
              </a:rPr>
              <a:t>spp.), </a:t>
            </a:r>
            <a:r>
              <a:rPr lang="en-US" sz="1100" b="0" i="1" u="none" strike="noStrike" cap="none" dirty="0" smtClean="0">
                <a:solidFill>
                  <a:srgbClr val="000000"/>
                </a:solidFill>
                <a:latin typeface="Arial"/>
                <a:ea typeface="Arial"/>
                <a:cs typeface="Arial"/>
                <a:sym typeface="Arial"/>
              </a:rPr>
              <a:t>Staphylococci</a:t>
            </a:r>
            <a:r>
              <a:rPr lang="en-US" sz="1100" b="0" i="0" u="none" strike="noStrike" cap="none" dirty="0" smtClean="0">
                <a:solidFill>
                  <a:srgbClr val="000000"/>
                </a:solidFill>
                <a:latin typeface="Arial"/>
                <a:ea typeface="Arial"/>
                <a:cs typeface="Arial"/>
                <a:sym typeface="Arial"/>
              </a:rPr>
              <a:t>, and </a:t>
            </a:r>
            <a:r>
              <a:rPr lang="en-US" sz="1100" b="0" i="1" u="none" strike="noStrike" cap="none" dirty="0" err="1" smtClean="0">
                <a:solidFill>
                  <a:srgbClr val="000000"/>
                </a:solidFill>
                <a:latin typeface="Arial"/>
                <a:ea typeface="Arial"/>
                <a:cs typeface="Arial"/>
                <a:sym typeface="Arial"/>
              </a:rPr>
              <a:t>Enterococci</a:t>
            </a:r>
            <a:r>
              <a:rPr lang="en-US" sz="1100" b="0" i="1" u="none" strike="noStrike" cap="none"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species. It inhibits bacterial enzymes and DNA activity.</a:t>
            </a:r>
            <a:br>
              <a:rPr lang="en-US" sz="1100" b="0" i="0" u="none" strike="noStrike" cap="none" dirty="0" smtClean="0">
                <a:solidFill>
                  <a:srgbClr val="000000"/>
                </a:solidFill>
                <a:latin typeface="Arial"/>
                <a:ea typeface="Arial"/>
                <a:cs typeface="Arial"/>
                <a:sym typeface="Arial"/>
              </a:rPr>
            </a:br>
            <a:r>
              <a:rPr lang="en-US" sz="1100" b="0" i="0" u="none" strike="noStrike" cap="none" dirty="0" smtClean="0">
                <a:solidFill>
                  <a:srgbClr val="000000"/>
                </a:solidFill>
                <a:latin typeface="Arial"/>
                <a:ea typeface="Arial"/>
                <a:cs typeface="Arial"/>
                <a:sym typeface="Arial"/>
              </a:rPr>
              <a:t>It should not be used in patients with renal impairment as the drug may not reach adequate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concentrations in the urine and, thus, it is not recommended in patients with a </a:t>
            </a:r>
            <a:r>
              <a:rPr lang="en-US" sz="1100" b="0" i="0" u="none" strike="noStrike" cap="none" dirty="0" err="1" smtClean="0">
                <a:solidFill>
                  <a:srgbClr val="000000"/>
                </a:solidFill>
                <a:latin typeface="Arial"/>
                <a:ea typeface="Arial"/>
                <a:cs typeface="Arial"/>
                <a:sym typeface="Arial"/>
              </a:rPr>
              <a:t>creatinine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clearance below 30 </a:t>
            </a:r>
            <a:r>
              <a:rPr lang="en-US" sz="1100" b="0" i="0" u="none" strike="noStrike" cap="none" dirty="0" err="1" smtClean="0">
                <a:solidFill>
                  <a:srgbClr val="000000"/>
                </a:solidFill>
                <a:latin typeface="Arial"/>
                <a:ea typeface="Arial"/>
                <a:cs typeface="Arial"/>
                <a:sym typeface="Arial"/>
              </a:rPr>
              <a:t>mL</a:t>
            </a:r>
            <a:r>
              <a:rPr lang="en-US" sz="1100" b="0" i="0" u="none" strike="noStrike" cap="none" dirty="0" smtClean="0">
                <a:solidFill>
                  <a:srgbClr val="000000"/>
                </a:solidFill>
                <a:latin typeface="Arial"/>
                <a:ea typeface="Arial"/>
                <a:cs typeface="Arial"/>
                <a:sym typeface="Arial"/>
              </a:rPr>
              <a:t>/min. Adverse reactions are relatively common and include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gastrointestinal upset, peripheral </a:t>
            </a:r>
            <a:r>
              <a:rPr lang="en-US" sz="1100" b="0" i="0" u="none" strike="noStrike" cap="none" dirty="0" err="1" smtClean="0">
                <a:solidFill>
                  <a:srgbClr val="000000"/>
                </a:solidFill>
                <a:latin typeface="Arial"/>
                <a:ea typeface="Arial"/>
                <a:cs typeface="Arial"/>
                <a:sym typeface="Arial"/>
              </a:rPr>
              <a:t>polyneuropathy</a:t>
            </a:r>
            <a:r>
              <a:rPr lang="en-US" sz="1100" b="0" i="0" u="none" strike="noStrike" cap="none" dirty="0" smtClean="0">
                <a:solidFill>
                  <a:srgbClr val="000000"/>
                </a:solidFill>
                <a:latin typeface="Arial"/>
                <a:ea typeface="Arial"/>
                <a:cs typeface="Arial"/>
                <a:sym typeface="Arial"/>
              </a:rPr>
              <a:t>, and </a:t>
            </a:r>
            <a:r>
              <a:rPr lang="en-US" sz="1100" b="0" i="0" u="none" strike="noStrike" cap="none" dirty="0" err="1" smtClean="0">
                <a:solidFill>
                  <a:srgbClr val="000000"/>
                </a:solidFill>
                <a:latin typeface="Arial"/>
                <a:ea typeface="Arial"/>
                <a:cs typeface="Arial"/>
                <a:sym typeface="Arial"/>
              </a:rPr>
              <a:t>hepatotoxicity</a:t>
            </a:r>
            <a:r>
              <a:rPr lang="en-US" sz="1100" b="0" i="0" u="none" strike="noStrike" cap="none" dirty="0" smtClean="0">
                <a:solidFill>
                  <a:srgbClr val="000000"/>
                </a:solidFill>
                <a:latin typeface="Arial"/>
                <a:ea typeface="Arial"/>
                <a:cs typeface="Arial"/>
                <a:sym typeface="Arial"/>
              </a:rPr>
              <a:t>. Long-term use may</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result in pulmonary hypersensitivity reaction and interstitial changes. In addition, it should</a:t>
            </a:r>
            <a:br>
              <a:rPr lang="en-US" sz="1100" b="0" i="0" u="none" strike="noStrike" cap="none" dirty="0" smtClean="0">
                <a:solidFill>
                  <a:srgbClr val="000000"/>
                </a:solidFill>
                <a:latin typeface="Arial"/>
                <a:ea typeface="Arial"/>
                <a:cs typeface="Arial"/>
                <a:sym typeface="Arial"/>
              </a:rPr>
            </a:br>
            <a:r>
              <a:rPr lang="en-US" sz="1100" b="0" i="0" u="none" strike="noStrike" cap="none" dirty="0" smtClean="0">
                <a:solidFill>
                  <a:srgbClr val="000000"/>
                </a:solidFill>
                <a:latin typeface="Arial"/>
                <a:ea typeface="Arial"/>
                <a:cs typeface="Arial"/>
                <a:sym typeface="Arial"/>
              </a:rPr>
              <a:t>be used with caution in elderly patients. </a:t>
            </a:r>
            <a:r>
              <a:rPr lang="en-US" sz="1100" b="0" i="0" u="none" strike="noStrike" cap="none" dirty="0" err="1" smtClean="0">
                <a:solidFill>
                  <a:srgbClr val="000000"/>
                </a:solidFill>
                <a:latin typeface="Arial"/>
                <a:ea typeface="Arial"/>
                <a:cs typeface="Arial"/>
                <a:sym typeface="Arial"/>
              </a:rPr>
              <a:t>Nitrofurantoin</a:t>
            </a:r>
            <a:r>
              <a:rPr lang="en-US" sz="1100" b="0" i="0" u="none" strike="noStrike" cap="none" dirty="0" smtClean="0">
                <a:solidFill>
                  <a:srgbClr val="000000"/>
                </a:solidFill>
                <a:latin typeface="Arial"/>
                <a:ea typeface="Arial"/>
                <a:cs typeface="Arial"/>
                <a:sym typeface="Arial"/>
              </a:rPr>
              <a:t> becomes highly concentrated in the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urine but demonstrates poor tissue penetration. For this reason, it should not be used for</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complicated UTI, </a:t>
            </a:r>
            <a:r>
              <a:rPr lang="en-US" sz="1100" b="0" i="0" u="none" strike="noStrike" cap="none" dirty="0" err="1" smtClean="0">
                <a:solidFill>
                  <a:srgbClr val="000000"/>
                </a:solidFill>
                <a:latin typeface="Arial"/>
                <a:ea typeface="Arial"/>
                <a:cs typeface="Arial"/>
                <a:sym typeface="Arial"/>
              </a:rPr>
              <a:t>pyelonephritis</a:t>
            </a:r>
            <a:r>
              <a:rPr lang="en-US" sz="1100" b="0" i="0" u="none" strike="noStrike" cap="none" dirty="0" smtClean="0">
                <a:solidFill>
                  <a:srgbClr val="000000"/>
                </a:solidFill>
                <a:latin typeface="Arial"/>
                <a:ea typeface="Arial"/>
                <a:cs typeface="Arial"/>
                <a:sym typeface="Arial"/>
              </a:rPr>
              <a:t>, or </a:t>
            </a:r>
            <a:r>
              <a:rPr lang="en-US" sz="1100" b="0" i="0" u="none" strike="noStrike" cap="none" dirty="0" err="1" smtClean="0">
                <a:solidFill>
                  <a:srgbClr val="000000"/>
                </a:solidFill>
                <a:latin typeface="Arial"/>
                <a:ea typeface="Arial"/>
                <a:cs typeface="Arial"/>
                <a:sym typeface="Arial"/>
              </a:rPr>
              <a:t>prostatitis</a:t>
            </a:r>
            <a:r>
              <a:rPr lang="en-US" sz="1100" b="0" i="0" u="none" strike="noStrike" cap="none" dirty="0" smtClean="0">
                <a:solidFill>
                  <a:srgbClr val="000000"/>
                </a:solidFill>
                <a:latin typeface="Arial"/>
                <a:ea typeface="Arial"/>
                <a:cs typeface="Arial"/>
                <a:sym typeface="Arial"/>
              </a:rPr>
              <a:t>.</a:t>
            </a:r>
          </a:p>
          <a:p>
            <a:pPr marL="0" lvl="0" indent="0" algn="l" rtl="0">
              <a:spcBef>
                <a:spcPts val="0"/>
              </a:spcBef>
              <a:spcAft>
                <a:spcPts val="0"/>
              </a:spcAft>
              <a:buNone/>
            </a:pPr>
            <a:r>
              <a:rPr lang="en-US" sz="1100" b="0" i="0" u="none" strike="noStrike" cap="none" dirty="0" smtClean="0">
                <a:solidFill>
                  <a:srgbClr val="000000"/>
                </a:solidFill>
                <a:latin typeface="Arial"/>
                <a:ea typeface="Arial"/>
                <a:cs typeface="Arial"/>
                <a:sym typeface="Arial"/>
              </a:rPr>
              <a:t/>
            </a:r>
            <a:br>
              <a:rPr lang="en-US" sz="1100" b="0" i="0" u="none" strike="noStrike" cap="none" dirty="0" smtClean="0">
                <a:solidFill>
                  <a:srgbClr val="000000"/>
                </a:solidFill>
                <a:latin typeface="Arial"/>
                <a:ea typeface="Arial"/>
                <a:cs typeface="Arial"/>
                <a:sym typeface="Arial"/>
              </a:rPr>
            </a:br>
            <a:r>
              <a:rPr lang="en-US" sz="1100" b="1" i="0" u="none" strike="noStrike" cap="none" dirty="0" err="1" smtClean="0">
                <a:solidFill>
                  <a:srgbClr val="000000"/>
                </a:solidFill>
                <a:latin typeface="Arial"/>
                <a:ea typeface="Arial"/>
                <a:cs typeface="Arial"/>
                <a:sym typeface="Arial"/>
              </a:rPr>
              <a:t>Aminoglycosides</a:t>
            </a:r>
            <a:r>
              <a:rPr lang="en-US" sz="1100" b="1" i="0" u="none" strike="noStrike" cap="none" dirty="0" smtClean="0">
                <a:solidFill>
                  <a:srgbClr val="000000"/>
                </a:solidFill>
                <a:latin typeface="Arial"/>
                <a:ea typeface="Arial"/>
                <a:cs typeface="Arial"/>
                <a:sym typeface="Arial"/>
              </a:rPr>
              <a:t/>
            </a:r>
            <a:br>
              <a:rPr lang="en-US" sz="1100" b="1" i="0" u="none" strike="noStrike" cap="none" dirty="0" smtClean="0">
                <a:solidFill>
                  <a:srgbClr val="000000"/>
                </a:solidFill>
                <a:latin typeface="Arial"/>
                <a:ea typeface="Arial"/>
                <a:cs typeface="Arial"/>
                <a:sym typeface="Arial"/>
              </a:rPr>
            </a:br>
            <a:r>
              <a:rPr lang="en-US" sz="1100" b="0" i="0" u="none" strike="noStrike" cap="none" dirty="0" err="1" smtClean="0">
                <a:solidFill>
                  <a:srgbClr val="000000"/>
                </a:solidFill>
                <a:latin typeface="Arial"/>
                <a:ea typeface="Arial"/>
                <a:cs typeface="Arial"/>
                <a:sym typeface="Arial"/>
              </a:rPr>
              <a:t>Aminoglycosides</a:t>
            </a:r>
            <a:r>
              <a:rPr lang="en-US" sz="1100" b="0" i="0" u="none" strike="noStrike" cap="none" dirty="0" smtClean="0">
                <a:solidFill>
                  <a:srgbClr val="000000"/>
                </a:solidFill>
                <a:latin typeface="Arial"/>
                <a:ea typeface="Arial"/>
                <a:cs typeface="Arial"/>
                <a:sym typeface="Arial"/>
              </a:rPr>
              <a:t> are commonly used in the treatment of complicated UTI. They are highly</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effective against most Gram-negative bacteria. When combined with </a:t>
            </a:r>
            <a:r>
              <a:rPr lang="en-US" sz="1100" b="0" i="0" u="none" strike="noStrike" cap="none" dirty="0" err="1" smtClean="0">
                <a:solidFill>
                  <a:srgbClr val="000000"/>
                </a:solidFill>
                <a:latin typeface="Arial"/>
                <a:ea typeface="Arial"/>
                <a:cs typeface="Arial"/>
                <a:sym typeface="Arial"/>
              </a:rPr>
              <a:t>ampicillin</a:t>
            </a:r>
            <a:r>
              <a:rPr lang="en-US" sz="1100" b="0" i="0" u="none" strike="noStrike" cap="none" dirty="0" smtClean="0">
                <a:solidFill>
                  <a:srgbClr val="000000"/>
                </a:solidFill>
                <a:latin typeface="Arial"/>
                <a:ea typeface="Arial"/>
                <a:cs typeface="Arial"/>
                <a:sym typeface="Arial"/>
              </a:rPr>
              <a:t>, they are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effective against </a:t>
            </a:r>
            <a:r>
              <a:rPr lang="en-US" sz="1100" b="0" i="0" u="none" strike="noStrike" cap="none" dirty="0" err="1" smtClean="0">
                <a:solidFill>
                  <a:srgbClr val="000000"/>
                </a:solidFill>
                <a:latin typeface="Arial"/>
                <a:ea typeface="Arial"/>
                <a:cs typeface="Arial"/>
                <a:sym typeface="Arial"/>
              </a:rPr>
              <a:t>enterococci</a:t>
            </a:r>
            <a:r>
              <a:rPr lang="en-US" sz="1100" b="0" i="0" u="none" strike="noStrike" cap="none" dirty="0" smtClean="0">
                <a:solidFill>
                  <a:srgbClr val="000000"/>
                </a:solidFill>
                <a:latin typeface="Arial"/>
                <a:ea typeface="Arial"/>
                <a:cs typeface="Arial"/>
                <a:sym typeface="Arial"/>
              </a:rPr>
              <a:t>. They inhibit bacterial DNA and RNA synthesis. The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principal adverse effects of </a:t>
            </a:r>
            <a:r>
              <a:rPr lang="en-US" sz="1100" b="0" i="0" u="none" strike="noStrike" cap="none" dirty="0" err="1" smtClean="0">
                <a:solidFill>
                  <a:srgbClr val="000000"/>
                </a:solidFill>
                <a:latin typeface="Arial"/>
                <a:ea typeface="Arial"/>
                <a:cs typeface="Arial"/>
                <a:sym typeface="Arial"/>
              </a:rPr>
              <a:t>aminoglycosides</a:t>
            </a:r>
            <a:r>
              <a:rPr lang="en-US" sz="1100" b="0" i="0" u="none" strike="noStrike" cap="none" dirty="0" smtClean="0">
                <a:solidFill>
                  <a:srgbClr val="000000"/>
                </a:solidFill>
                <a:latin typeface="Arial"/>
                <a:ea typeface="Arial"/>
                <a:cs typeface="Arial"/>
                <a:sym typeface="Arial"/>
              </a:rPr>
              <a:t> are </a:t>
            </a:r>
            <a:r>
              <a:rPr lang="en-US" sz="1100" b="0" i="0" u="none" strike="noStrike" cap="none" dirty="0" err="1" smtClean="0">
                <a:solidFill>
                  <a:srgbClr val="000000"/>
                </a:solidFill>
                <a:latin typeface="Arial"/>
                <a:ea typeface="Arial"/>
                <a:cs typeface="Arial"/>
                <a:sym typeface="Arial"/>
              </a:rPr>
              <a:t>nephrotoxicity</a:t>
            </a:r>
            <a:r>
              <a:rPr lang="en-US" sz="1100" b="0" i="0" u="none" strike="noStrike" cap="none" dirty="0" smtClean="0">
                <a:solidFill>
                  <a:srgbClr val="000000"/>
                </a:solidFill>
                <a:latin typeface="Arial"/>
                <a:ea typeface="Arial"/>
                <a:cs typeface="Arial"/>
                <a:sym typeface="Arial"/>
              </a:rPr>
              <a:t> and </a:t>
            </a:r>
            <a:r>
              <a:rPr lang="en-US" sz="1100" b="0" i="0" u="none" strike="noStrike" cap="none" dirty="0" err="1" smtClean="0">
                <a:solidFill>
                  <a:srgbClr val="000000"/>
                </a:solidFill>
                <a:latin typeface="Arial"/>
                <a:ea typeface="Arial"/>
                <a:cs typeface="Arial"/>
                <a:sym typeface="Arial"/>
              </a:rPr>
              <a:t>ototoxicity</a:t>
            </a:r>
            <a:r>
              <a:rPr lang="en-US" sz="1100" b="0" i="0" u="none" strike="noStrike" cap="none" dirty="0" smtClean="0">
                <a:solidFill>
                  <a:srgbClr val="000000"/>
                </a:solidFill>
                <a:latin typeface="Arial"/>
                <a:ea typeface="Arial"/>
                <a:cs typeface="Arial"/>
                <a:sym typeface="Arial"/>
              </a:rPr>
              <a:t>.</a:t>
            </a:r>
            <a:r>
              <a:rPr lang="en-US" dirty="0" smtClean="0"/>
              <a:t/>
            </a:r>
            <a:br>
              <a:rPr lang="en-US" dirty="0" smtClean="0"/>
            </a:br>
            <a:r>
              <a:rPr lang="en-US" sz="1100" b="0" i="0" u="none" strike="noStrike" cap="none" dirty="0" smtClean="0">
                <a:solidFill>
                  <a:srgbClr val="000000"/>
                </a:solidFill>
                <a:latin typeface="Arial"/>
                <a:ea typeface="Arial"/>
                <a:cs typeface="Arial"/>
                <a:sym typeface="Arial"/>
              </a:rPr>
              <a:t/>
            </a:r>
            <a:br>
              <a:rPr lang="en-US" sz="1100" b="0" i="0" u="none" strike="noStrike" cap="none" dirty="0" smtClean="0">
                <a:solidFill>
                  <a:srgbClr val="000000"/>
                </a:solidFill>
                <a:latin typeface="Arial"/>
                <a:ea typeface="Arial"/>
                <a:cs typeface="Arial"/>
                <a:sym typeface="Arial"/>
              </a:rPr>
            </a:br>
            <a:r>
              <a:rPr lang="en-US" sz="1100" b="1" i="0" u="none" strike="noStrike" cap="none" dirty="0" err="1" smtClean="0">
                <a:solidFill>
                  <a:srgbClr val="000000"/>
                </a:solidFill>
                <a:latin typeface="Arial"/>
                <a:ea typeface="Arial"/>
                <a:cs typeface="Arial"/>
                <a:sym typeface="Arial"/>
              </a:rPr>
              <a:t>Cephalosporins</a:t>
            </a:r>
            <a:r>
              <a:rPr lang="en-US" sz="1100" b="1" i="0" u="none" strike="noStrike" cap="none" baseline="0" dirty="0" smtClean="0">
                <a:solidFill>
                  <a:srgbClr val="000000"/>
                </a:solidFill>
                <a:latin typeface="Arial"/>
                <a:ea typeface="Arial"/>
                <a:cs typeface="Arial"/>
                <a:sym typeface="Arial"/>
              </a:rPr>
              <a:t> </a:t>
            </a:r>
          </a:p>
          <a:p>
            <a:pPr marL="0" lvl="0" indent="0" algn="l" rtl="0">
              <a:spcBef>
                <a:spcPts val="0"/>
              </a:spcBef>
              <a:spcAft>
                <a:spcPts val="0"/>
              </a:spcAft>
              <a:buNone/>
            </a:pPr>
            <a:r>
              <a:rPr lang="en-US" sz="1100" b="0" i="0" u="none" strike="noStrike" cap="none" dirty="0" err="1" smtClean="0">
                <a:solidFill>
                  <a:srgbClr val="000000"/>
                </a:solidFill>
                <a:latin typeface="Arial"/>
                <a:ea typeface="Arial"/>
                <a:cs typeface="Arial"/>
                <a:sym typeface="Arial"/>
              </a:rPr>
              <a:t>Cephalosporins</a:t>
            </a:r>
            <a:r>
              <a:rPr lang="en-US" sz="1100" b="0" i="0" u="none" strike="noStrike" cap="none" dirty="0" smtClean="0">
                <a:solidFill>
                  <a:srgbClr val="000000"/>
                </a:solidFill>
                <a:latin typeface="Arial"/>
                <a:ea typeface="Arial"/>
                <a:cs typeface="Arial"/>
                <a:sym typeface="Arial"/>
              </a:rPr>
              <a:t> have good activity against most </a:t>
            </a:r>
            <a:r>
              <a:rPr lang="en-US" sz="1100" b="0" i="0" u="none" strike="noStrike" cap="none" dirty="0" err="1" smtClean="0">
                <a:solidFill>
                  <a:srgbClr val="000000"/>
                </a:solidFill>
                <a:latin typeface="Arial"/>
                <a:ea typeface="Arial"/>
                <a:cs typeface="Arial"/>
                <a:sym typeface="Arial"/>
              </a:rPr>
              <a:t>uropathogens</a:t>
            </a:r>
            <a:r>
              <a:rPr lang="en-US" sz="1100" b="0" i="0" u="none" strike="noStrike" cap="none" dirty="0" smtClean="0">
                <a:solidFill>
                  <a:srgbClr val="000000"/>
                </a:solidFill>
                <a:latin typeface="Arial"/>
                <a:ea typeface="Arial"/>
                <a:cs typeface="Arial"/>
                <a:sym typeface="Arial"/>
              </a:rPr>
              <a:t>. First-generation</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err="1" smtClean="0">
                <a:solidFill>
                  <a:srgbClr val="000000"/>
                </a:solidFill>
                <a:latin typeface="Arial"/>
                <a:ea typeface="Arial"/>
                <a:cs typeface="Arial"/>
                <a:sym typeface="Arial"/>
              </a:rPr>
              <a:t>cephalosporins</a:t>
            </a:r>
            <a:r>
              <a:rPr lang="en-US" sz="1100" b="0" i="0" u="none" strike="noStrike" cap="none" dirty="0" smtClean="0">
                <a:solidFill>
                  <a:srgbClr val="000000"/>
                </a:solidFill>
                <a:latin typeface="Arial"/>
                <a:ea typeface="Arial"/>
                <a:cs typeface="Arial"/>
                <a:sym typeface="Arial"/>
              </a:rPr>
              <a:t> have good activity against Gram-positive bacteria, </a:t>
            </a:r>
            <a:r>
              <a:rPr lang="en-US" sz="1100" b="0" i="1" u="none" strike="noStrike" cap="none" dirty="0" smtClean="0">
                <a:solidFill>
                  <a:srgbClr val="000000"/>
                </a:solidFill>
                <a:latin typeface="Arial"/>
                <a:ea typeface="Arial"/>
                <a:cs typeface="Arial"/>
                <a:sym typeface="Arial"/>
              </a:rPr>
              <a:t>E. coli</a:t>
            </a:r>
            <a:r>
              <a:rPr lang="en-US" sz="1100" b="0" i="0" u="none" strike="noStrike" cap="none" dirty="0" smtClean="0">
                <a:solidFill>
                  <a:srgbClr val="000000"/>
                </a:solidFill>
                <a:latin typeface="Arial"/>
                <a:ea typeface="Arial"/>
                <a:cs typeface="Arial"/>
                <a:sym typeface="Arial"/>
              </a:rPr>
              <a:t>, and </a:t>
            </a:r>
            <a:r>
              <a:rPr lang="en-US" sz="1100" b="0" i="1" u="none" strike="noStrike" cap="none" dirty="0" smtClean="0">
                <a:solidFill>
                  <a:srgbClr val="000000"/>
                </a:solidFill>
                <a:latin typeface="Arial"/>
                <a:ea typeface="Arial"/>
                <a:cs typeface="Arial"/>
                <a:sym typeface="Arial"/>
              </a:rPr>
              <a:t>Proteus </a:t>
            </a:r>
            <a:r>
              <a:rPr lang="en-US" sz="1100" b="0" i="0" u="none" strike="noStrike" cap="none" dirty="0" smtClean="0">
                <a:solidFill>
                  <a:srgbClr val="000000"/>
                </a:solidFill>
                <a:latin typeface="Arial"/>
                <a:ea typeface="Arial"/>
                <a:cs typeface="Arial"/>
                <a:sym typeface="Arial"/>
              </a:rPr>
              <a:t>and</a:t>
            </a:r>
            <a:r>
              <a:rPr lang="en-US" sz="1100" b="0" i="0" u="none" strike="noStrike" cap="none" baseline="0" dirty="0" smtClean="0">
                <a:solidFill>
                  <a:srgbClr val="000000"/>
                </a:solidFill>
                <a:latin typeface="Arial"/>
                <a:ea typeface="Arial"/>
                <a:cs typeface="Arial"/>
                <a:sym typeface="Arial"/>
              </a:rPr>
              <a:t> </a:t>
            </a:r>
            <a:r>
              <a:rPr lang="en-US" sz="1100" b="0" i="1" u="none" strike="noStrike" cap="none" dirty="0" err="1" smtClean="0">
                <a:solidFill>
                  <a:srgbClr val="000000"/>
                </a:solidFill>
                <a:latin typeface="Arial"/>
                <a:ea typeface="Arial"/>
                <a:cs typeface="Arial"/>
                <a:sym typeface="Arial"/>
              </a:rPr>
              <a:t>Klebsiella</a:t>
            </a:r>
            <a:r>
              <a:rPr lang="en-US" sz="1100" b="0" i="1" u="none" strike="noStrike" cap="none"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spp. Second-generation </a:t>
            </a:r>
            <a:r>
              <a:rPr lang="en-US" sz="1100" b="0" i="0" u="none" strike="noStrike" cap="none" dirty="0" err="1" smtClean="0">
                <a:solidFill>
                  <a:srgbClr val="000000"/>
                </a:solidFill>
                <a:latin typeface="Arial"/>
                <a:ea typeface="Arial"/>
                <a:cs typeface="Arial"/>
                <a:sym typeface="Arial"/>
              </a:rPr>
              <a:t>cephalosporins</a:t>
            </a:r>
            <a:r>
              <a:rPr lang="en-US" sz="1100" b="0" i="0" u="none" strike="noStrike" cap="none" dirty="0" smtClean="0">
                <a:solidFill>
                  <a:srgbClr val="000000"/>
                </a:solidFill>
                <a:latin typeface="Arial"/>
                <a:ea typeface="Arial"/>
                <a:cs typeface="Arial"/>
                <a:sym typeface="Arial"/>
              </a:rPr>
              <a:t> have increased activity against</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anaerobes and </a:t>
            </a:r>
            <a:r>
              <a:rPr lang="en-US" sz="1100" b="0" i="1" u="none" strike="noStrike" cap="none" dirty="0" err="1" smtClean="0">
                <a:solidFill>
                  <a:srgbClr val="000000"/>
                </a:solidFill>
                <a:latin typeface="Arial"/>
                <a:ea typeface="Arial"/>
                <a:cs typeface="Arial"/>
                <a:sym typeface="Arial"/>
              </a:rPr>
              <a:t>Haemophilus</a:t>
            </a:r>
            <a:r>
              <a:rPr lang="en-US" sz="1100" b="0" i="1" u="none" strike="noStrike" cap="none" dirty="0" smtClean="0">
                <a:solidFill>
                  <a:srgbClr val="000000"/>
                </a:solidFill>
                <a:latin typeface="Arial"/>
                <a:ea typeface="Arial"/>
                <a:cs typeface="Arial"/>
                <a:sym typeface="Arial"/>
              </a:rPr>
              <a:t> </a:t>
            </a:r>
            <a:r>
              <a:rPr lang="en-US" sz="1100" b="0" i="1" u="none" strike="noStrike" cap="none" dirty="0" err="1" smtClean="0">
                <a:solidFill>
                  <a:srgbClr val="000000"/>
                </a:solidFill>
                <a:latin typeface="Arial"/>
                <a:ea typeface="Arial"/>
                <a:cs typeface="Arial"/>
                <a:sym typeface="Arial"/>
              </a:rPr>
              <a:t>influenzae</a:t>
            </a:r>
            <a:r>
              <a:rPr lang="en-US" sz="1100" b="0" i="1" u="none" strike="noStrike" cap="none"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Third-and fourth-generation </a:t>
            </a:r>
            <a:r>
              <a:rPr lang="en-US" sz="1100" b="0" i="0" u="none" strike="noStrike" cap="none" dirty="0" err="1" smtClean="0">
                <a:solidFill>
                  <a:srgbClr val="000000"/>
                </a:solidFill>
                <a:latin typeface="Arial"/>
                <a:ea typeface="Arial"/>
                <a:cs typeface="Arial"/>
                <a:sym typeface="Arial"/>
              </a:rPr>
              <a:t>cephalosporins</a:t>
            </a:r>
            <a:r>
              <a:rPr lang="en-US" sz="1100" b="0" i="0" u="none" strike="noStrike" cap="none" dirty="0" smtClean="0">
                <a:solidFill>
                  <a:srgbClr val="000000"/>
                </a:solidFill>
                <a:latin typeface="Arial"/>
                <a:ea typeface="Arial"/>
                <a:cs typeface="Arial"/>
                <a:sym typeface="Arial"/>
              </a:rPr>
              <a:t> have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broader coverage against Gram-negative bacteria but less against Gram-positive bacteria.</a:t>
            </a:r>
            <a:br>
              <a:rPr lang="en-US" sz="1100" b="0" i="0" u="none" strike="noStrike" cap="none" dirty="0" smtClean="0">
                <a:solidFill>
                  <a:srgbClr val="000000"/>
                </a:solidFill>
                <a:latin typeface="Arial"/>
                <a:ea typeface="Arial"/>
                <a:cs typeface="Arial"/>
                <a:sym typeface="Arial"/>
              </a:rPr>
            </a:br>
            <a:r>
              <a:rPr lang="en-US" sz="1100" b="0" i="0" u="none" strike="noStrike" cap="none" dirty="0" smtClean="0">
                <a:solidFill>
                  <a:srgbClr val="000000"/>
                </a:solidFill>
                <a:latin typeface="Arial"/>
                <a:ea typeface="Arial"/>
                <a:cs typeface="Arial"/>
                <a:sym typeface="Arial"/>
              </a:rPr>
              <a:t>The </a:t>
            </a:r>
            <a:r>
              <a:rPr lang="en-US" sz="1100" b="0" i="0" u="none" strike="noStrike" cap="none" dirty="0" err="1" smtClean="0">
                <a:solidFill>
                  <a:srgbClr val="000000"/>
                </a:solidFill>
                <a:latin typeface="Arial"/>
                <a:ea typeface="Arial"/>
                <a:cs typeface="Arial"/>
                <a:sym typeface="Arial"/>
              </a:rPr>
              <a:t>cephalosporins</a:t>
            </a:r>
            <a:r>
              <a:rPr lang="en-US" sz="1100" b="0" i="0" u="none" strike="noStrike" cap="none" dirty="0" smtClean="0">
                <a:solidFill>
                  <a:srgbClr val="000000"/>
                </a:solidFill>
                <a:latin typeface="Arial"/>
                <a:ea typeface="Arial"/>
                <a:cs typeface="Arial"/>
                <a:sym typeface="Arial"/>
              </a:rPr>
              <a:t> inhibit bacterial cell wall synthesis. Adverse reactions include</a:t>
            </a:r>
            <a:r>
              <a:rPr lang="en-US" sz="1100" b="0" i="0" u="none" strike="noStrike" cap="none" baseline="0" dirty="0" smtClean="0">
                <a:solidFill>
                  <a:srgbClr val="000000"/>
                </a:solidFill>
                <a:latin typeface="Arial"/>
                <a:ea typeface="Arial"/>
                <a:cs typeface="Arial"/>
                <a:sym typeface="Arial"/>
              </a:rPr>
              <a:t> </a:t>
            </a:r>
            <a:r>
              <a:rPr lang="en-US" sz="1100" b="0" i="0" u="none" strike="noStrike" cap="none" dirty="0" smtClean="0">
                <a:solidFill>
                  <a:srgbClr val="000000"/>
                </a:solidFill>
                <a:latin typeface="Arial"/>
                <a:ea typeface="Arial"/>
                <a:cs typeface="Arial"/>
                <a:sym typeface="Arial"/>
              </a:rPr>
              <a:t>hypersensitivity and gastrointestinal upset.</a:t>
            </a:r>
            <a:r>
              <a:rPr lang="en-US" dirty="0" smtClean="0"/>
              <a:t> </a:t>
            </a:r>
            <a:br>
              <a:rPr lang="en-US" dirty="0" smtClean="0"/>
            </a:br>
            <a:endParaRPr b="0" dirty="0"/>
          </a:p>
        </p:txBody>
      </p:sp>
    </p:spTree>
    <p:extLst>
      <p:ext uri="{BB962C8B-B14F-4D97-AF65-F5344CB8AC3E}">
        <p14:creationId xmlns="" xmlns:p14="http://schemas.microsoft.com/office/powerpoint/2010/main" val="41192941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074687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296145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535444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840613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3901950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5438163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6196415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634496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7259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065950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9369851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14"/>
        <p:cNvGrpSpPr/>
        <p:nvPr/>
      </p:nvGrpSpPr>
      <p:grpSpPr>
        <a:xfrm>
          <a:off x="0" y="0"/>
          <a:ext cx="0" cy="0"/>
          <a:chOff x="0" y="0"/>
          <a:chExt cx="0" cy="0"/>
        </a:xfrm>
      </p:grpSpPr>
      <p:sp>
        <p:nvSpPr>
          <p:cNvPr id="9015" name="Google Shape;9015;gab8d1ca927_3_16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16" name="Google Shape;9016;gab8d1ca927_3_16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127149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226783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417850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6"/>
        <p:cNvGrpSpPr/>
        <p:nvPr/>
      </p:nvGrpSpPr>
      <p:grpSpPr>
        <a:xfrm>
          <a:off x="0" y="0"/>
          <a:ext cx="0" cy="0"/>
          <a:chOff x="0" y="0"/>
          <a:chExt cx="0" cy="0"/>
        </a:xfrm>
      </p:grpSpPr>
      <p:sp>
        <p:nvSpPr>
          <p:cNvPr id="507" name="Google Shape;507;gb347e33ac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8" name="Google Shape;508;gb347e33ac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155648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ab8d1ca927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 name="Google Shape;495;gab8d1ca927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92060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78600" y="1484550"/>
            <a:ext cx="7787100" cy="2086500"/>
          </a:xfrm>
          <a:prstGeom prst="rect">
            <a:avLst/>
          </a:prstGeom>
        </p:spPr>
        <p:txBody>
          <a:bodyPr spcFirstLastPara="1" wrap="square" lIns="91425" tIns="91425" rIns="91425" bIns="91425" anchor="ctr" anchorCtr="0">
            <a:noAutofit/>
          </a:bodyPr>
          <a:lstStyle>
            <a:lvl1pPr lvl="0" algn="ctr">
              <a:lnSpc>
                <a:spcPct val="125000"/>
              </a:lnSpc>
              <a:spcBef>
                <a:spcPts val="0"/>
              </a:spcBef>
              <a:spcAft>
                <a:spcPts val="0"/>
              </a:spcAft>
              <a:buSzPts val="5200"/>
              <a:buNone/>
              <a:defRPr sz="5500">
                <a:solidFill>
                  <a:schemeClr val="dk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547575" y="3466725"/>
            <a:ext cx="4048800" cy="382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4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rot="5400000">
            <a:off x="-1867025" y="1013175"/>
            <a:ext cx="4814046" cy="1710367"/>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229260" y="3396805"/>
            <a:ext cx="3675485" cy="1893812"/>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315040" flipH="1">
            <a:off x="-236345" y="4475012"/>
            <a:ext cx="2114446" cy="997085"/>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282713" y="476911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927300" y="4210275"/>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5488" y="290826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257175" y="4901838"/>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559288" y="3910538"/>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5400000">
            <a:off x="6110254" y="2527892"/>
            <a:ext cx="4814046" cy="1710367"/>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744675" y="-169359"/>
            <a:ext cx="3627772" cy="1869298"/>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0484934" flipH="1">
            <a:off x="7292455" y="-348495"/>
            <a:ext cx="2087045" cy="984164"/>
          </a:xfrm>
          <a:custGeom>
            <a:avLst/>
            <a:gdLst/>
            <a:ahLst/>
            <a:cxnLst/>
            <a:rect l="l" t="t" r="r" b="b"/>
            <a:pathLst>
              <a:path w="49839" h="23502" extrusionOk="0">
                <a:moveTo>
                  <a:pt x="12527" y="1"/>
                </a:moveTo>
                <a:cubicBezTo>
                  <a:pt x="11413" y="1"/>
                  <a:pt x="10247" y="125"/>
                  <a:pt x="9017" y="410"/>
                </a:cubicBezTo>
                <a:cubicBezTo>
                  <a:pt x="4486" y="1459"/>
                  <a:pt x="402" y="6325"/>
                  <a:pt x="157" y="11280"/>
                </a:cubicBezTo>
                <a:cubicBezTo>
                  <a:pt x="0" y="14650"/>
                  <a:pt x="1518" y="19694"/>
                  <a:pt x="5468" y="22238"/>
                </a:cubicBezTo>
                <a:cubicBezTo>
                  <a:pt x="6967" y="23186"/>
                  <a:pt x="8215" y="23502"/>
                  <a:pt x="9471" y="23502"/>
                </a:cubicBezTo>
                <a:cubicBezTo>
                  <a:pt x="10404" y="23502"/>
                  <a:pt x="11341" y="23327"/>
                  <a:pt x="12387" y="23109"/>
                </a:cubicBezTo>
                <a:cubicBezTo>
                  <a:pt x="23723" y="20797"/>
                  <a:pt x="35152" y="18016"/>
                  <a:pt x="46692" y="18016"/>
                </a:cubicBezTo>
                <a:cubicBezTo>
                  <a:pt x="47740" y="18016"/>
                  <a:pt x="48789" y="18039"/>
                  <a:pt x="49839" y="18087"/>
                </a:cubicBezTo>
                <a:cubicBezTo>
                  <a:pt x="49214" y="15520"/>
                  <a:pt x="49147" y="12820"/>
                  <a:pt x="48500" y="10253"/>
                </a:cubicBezTo>
                <a:cubicBezTo>
                  <a:pt x="47830" y="7664"/>
                  <a:pt x="46245" y="3624"/>
                  <a:pt x="43723" y="2486"/>
                </a:cubicBezTo>
                <a:cubicBezTo>
                  <a:pt x="43091" y="2196"/>
                  <a:pt x="42479" y="2074"/>
                  <a:pt x="41873" y="2074"/>
                </a:cubicBezTo>
                <a:cubicBezTo>
                  <a:pt x="38847" y="2074"/>
                  <a:pt x="35967" y="5108"/>
                  <a:pt x="31336" y="5276"/>
                </a:cubicBezTo>
                <a:cubicBezTo>
                  <a:pt x="31216" y="5280"/>
                  <a:pt x="31096" y="5282"/>
                  <a:pt x="30977" y="5282"/>
                </a:cubicBezTo>
                <a:cubicBezTo>
                  <a:pt x="24835" y="5282"/>
                  <a:pt x="19797" y="1"/>
                  <a:pt x="125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10800000">
            <a:off x="5634813" y="207921"/>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10800000">
            <a:off x="7750600" y="1024809"/>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10800000">
            <a:off x="8980488" y="1939771"/>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10800000">
            <a:off x="4725450" y="139996"/>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1912475" y="2261338"/>
            <a:ext cx="5319000" cy="822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60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28" name="Google Shape;28;p3"/>
          <p:cNvSpPr txBox="1">
            <a:spLocks noGrp="1"/>
          </p:cNvSpPr>
          <p:nvPr>
            <p:ph type="title" idx="2" hasCustomPrompt="1"/>
          </p:nvPr>
        </p:nvSpPr>
        <p:spPr>
          <a:xfrm>
            <a:off x="3105600" y="1164675"/>
            <a:ext cx="2932800" cy="97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8000">
                <a:solidFill>
                  <a:schemeClr val="accent2"/>
                </a:solidFill>
              </a:defRPr>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29" name="Google Shape;29;p3"/>
          <p:cNvSpPr txBox="1">
            <a:spLocks noGrp="1"/>
          </p:cNvSpPr>
          <p:nvPr>
            <p:ph type="subTitle" idx="1"/>
          </p:nvPr>
        </p:nvSpPr>
        <p:spPr>
          <a:xfrm>
            <a:off x="2815400" y="3123913"/>
            <a:ext cx="3513300" cy="435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600">
                <a:solidFill>
                  <a:schemeClr val="dk1"/>
                </a:solidFill>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0" name="Google Shape;30;p3"/>
          <p:cNvSpPr/>
          <p:nvPr/>
        </p:nvSpPr>
        <p:spPr>
          <a:xfrm rot="10800000">
            <a:off x="-260192" y="3285293"/>
            <a:ext cx="4058317" cy="1729782"/>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rot="10800000">
            <a:off x="158481" y="4429982"/>
            <a:ext cx="4130269" cy="1085168"/>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a:off x="3699725" y="4663675"/>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a:off x="1811013" y="438261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332175" y="3703451"/>
            <a:ext cx="2874201" cy="1521816"/>
          </a:xfrm>
          <a:custGeom>
            <a:avLst/>
            <a:gdLst/>
            <a:ahLst/>
            <a:cxnLst/>
            <a:rect l="l" t="t" r="r" b="b"/>
            <a:pathLst>
              <a:path w="80952" h="42859" extrusionOk="0">
                <a:moveTo>
                  <a:pt x="7027" y="1"/>
                </a:moveTo>
                <a:cubicBezTo>
                  <a:pt x="6872" y="1"/>
                  <a:pt x="6717" y="3"/>
                  <a:pt x="6562" y="7"/>
                </a:cubicBezTo>
                <a:cubicBezTo>
                  <a:pt x="4866" y="30"/>
                  <a:pt x="3192" y="387"/>
                  <a:pt x="1629" y="1056"/>
                </a:cubicBezTo>
                <a:cubicBezTo>
                  <a:pt x="0" y="1793"/>
                  <a:pt x="89" y="2418"/>
                  <a:pt x="335" y="4114"/>
                </a:cubicBezTo>
                <a:cubicBezTo>
                  <a:pt x="982" y="8332"/>
                  <a:pt x="1652" y="12528"/>
                  <a:pt x="2321" y="16724"/>
                </a:cubicBezTo>
                <a:lnTo>
                  <a:pt x="4241" y="29022"/>
                </a:lnTo>
                <a:cubicBezTo>
                  <a:pt x="4866" y="32972"/>
                  <a:pt x="6160" y="37347"/>
                  <a:pt x="6160" y="41342"/>
                </a:cubicBezTo>
                <a:cubicBezTo>
                  <a:pt x="6227" y="41676"/>
                  <a:pt x="6294" y="42056"/>
                  <a:pt x="6562" y="42257"/>
                </a:cubicBezTo>
                <a:cubicBezTo>
                  <a:pt x="6776" y="42374"/>
                  <a:pt x="7008" y="42440"/>
                  <a:pt x="7256" y="42440"/>
                </a:cubicBezTo>
                <a:cubicBezTo>
                  <a:pt x="7292" y="42440"/>
                  <a:pt x="7328" y="42438"/>
                  <a:pt x="7365" y="42435"/>
                </a:cubicBezTo>
                <a:cubicBezTo>
                  <a:pt x="18275" y="42693"/>
                  <a:pt x="29189" y="42859"/>
                  <a:pt x="40102" y="42859"/>
                </a:cubicBezTo>
                <a:cubicBezTo>
                  <a:pt x="53724" y="42859"/>
                  <a:pt x="67345" y="42601"/>
                  <a:pt x="80951" y="41944"/>
                </a:cubicBezTo>
                <a:cubicBezTo>
                  <a:pt x="71220" y="38596"/>
                  <a:pt x="61154" y="36409"/>
                  <a:pt x="50910" y="35450"/>
                </a:cubicBezTo>
                <a:cubicBezTo>
                  <a:pt x="46357" y="35003"/>
                  <a:pt x="41513" y="34735"/>
                  <a:pt x="37741" y="32124"/>
                </a:cubicBezTo>
                <a:cubicBezTo>
                  <a:pt x="33880" y="29423"/>
                  <a:pt x="31939" y="24781"/>
                  <a:pt x="30443" y="20317"/>
                </a:cubicBezTo>
                <a:cubicBezTo>
                  <a:pt x="28948" y="15854"/>
                  <a:pt x="27609" y="11144"/>
                  <a:pt x="24439" y="7663"/>
                </a:cubicBezTo>
                <a:cubicBezTo>
                  <a:pt x="22676" y="5743"/>
                  <a:pt x="20422" y="4315"/>
                  <a:pt x="18123" y="3087"/>
                </a:cubicBezTo>
                <a:cubicBezTo>
                  <a:pt x="14732" y="1327"/>
                  <a:pt x="10908" y="1"/>
                  <a:pt x="70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1232025" y="4017025"/>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108888" y="3007538"/>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5365175" y="166613"/>
            <a:ext cx="4058317" cy="1729782"/>
          </a:xfrm>
          <a:custGeom>
            <a:avLst/>
            <a:gdLst/>
            <a:ahLst/>
            <a:cxnLst/>
            <a:rect l="l" t="t" r="r" b="b"/>
            <a:pathLst>
              <a:path w="64695" h="36451" extrusionOk="0">
                <a:moveTo>
                  <a:pt x="5503" y="0"/>
                </a:moveTo>
                <a:cubicBezTo>
                  <a:pt x="2589" y="0"/>
                  <a:pt x="1" y="186"/>
                  <a:pt x="237" y="874"/>
                </a:cubicBezTo>
                <a:cubicBezTo>
                  <a:pt x="460" y="1499"/>
                  <a:pt x="4411" y="2169"/>
                  <a:pt x="5259" y="2593"/>
                </a:cubicBezTo>
                <a:cubicBezTo>
                  <a:pt x="7178" y="3552"/>
                  <a:pt x="8897" y="4869"/>
                  <a:pt x="10325" y="6454"/>
                </a:cubicBezTo>
                <a:cubicBezTo>
                  <a:pt x="13673" y="10092"/>
                  <a:pt x="16619" y="21050"/>
                  <a:pt x="24989" y="22345"/>
                </a:cubicBezTo>
                <a:cubicBezTo>
                  <a:pt x="25398" y="22407"/>
                  <a:pt x="25804" y="22437"/>
                  <a:pt x="26206" y="22437"/>
                </a:cubicBezTo>
                <a:cubicBezTo>
                  <a:pt x="31849" y="22437"/>
                  <a:pt x="36809" y="16669"/>
                  <a:pt x="38871" y="15314"/>
                </a:cubicBezTo>
                <a:cubicBezTo>
                  <a:pt x="39863" y="14681"/>
                  <a:pt x="40996" y="14362"/>
                  <a:pt x="42135" y="14362"/>
                </a:cubicBezTo>
                <a:cubicBezTo>
                  <a:pt x="43201" y="14362"/>
                  <a:pt x="44272" y="14642"/>
                  <a:pt x="45232" y="15203"/>
                </a:cubicBezTo>
                <a:cubicBezTo>
                  <a:pt x="49027" y="17502"/>
                  <a:pt x="49071" y="22858"/>
                  <a:pt x="50634" y="27010"/>
                </a:cubicBezTo>
                <a:cubicBezTo>
                  <a:pt x="52642" y="32143"/>
                  <a:pt x="57307" y="35759"/>
                  <a:pt x="62775" y="36450"/>
                </a:cubicBezTo>
                <a:cubicBezTo>
                  <a:pt x="62396" y="25269"/>
                  <a:pt x="63043" y="14065"/>
                  <a:pt x="64694" y="2994"/>
                </a:cubicBezTo>
                <a:cubicBezTo>
                  <a:pt x="57530" y="1745"/>
                  <a:pt x="50232" y="1499"/>
                  <a:pt x="42978" y="1254"/>
                </a:cubicBezTo>
                <a:cubicBezTo>
                  <a:pt x="32957" y="896"/>
                  <a:pt x="22936" y="562"/>
                  <a:pt x="12914" y="249"/>
                </a:cubicBezTo>
                <a:cubicBezTo>
                  <a:pt x="12140" y="215"/>
                  <a:pt x="8634" y="0"/>
                  <a:pt x="55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a:off x="4874550" y="-333462"/>
            <a:ext cx="4130269" cy="1085168"/>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rot="10800000">
            <a:off x="5365175" y="419313"/>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rot="10800000">
            <a:off x="7188788" y="635575"/>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rot="10800000">
            <a:off x="6621274" y="-43579"/>
            <a:ext cx="2874201" cy="1521816"/>
          </a:xfrm>
          <a:custGeom>
            <a:avLst/>
            <a:gdLst/>
            <a:ahLst/>
            <a:cxnLst/>
            <a:rect l="l" t="t" r="r" b="b"/>
            <a:pathLst>
              <a:path w="80952" h="42859" extrusionOk="0">
                <a:moveTo>
                  <a:pt x="7027" y="1"/>
                </a:moveTo>
                <a:cubicBezTo>
                  <a:pt x="6872" y="1"/>
                  <a:pt x="6717" y="3"/>
                  <a:pt x="6562" y="7"/>
                </a:cubicBezTo>
                <a:cubicBezTo>
                  <a:pt x="4866" y="30"/>
                  <a:pt x="3192" y="387"/>
                  <a:pt x="1629" y="1056"/>
                </a:cubicBezTo>
                <a:cubicBezTo>
                  <a:pt x="0" y="1793"/>
                  <a:pt x="89" y="2418"/>
                  <a:pt x="335" y="4114"/>
                </a:cubicBezTo>
                <a:cubicBezTo>
                  <a:pt x="982" y="8332"/>
                  <a:pt x="1652" y="12528"/>
                  <a:pt x="2321" y="16724"/>
                </a:cubicBezTo>
                <a:lnTo>
                  <a:pt x="4241" y="29022"/>
                </a:lnTo>
                <a:cubicBezTo>
                  <a:pt x="4866" y="32972"/>
                  <a:pt x="6160" y="37347"/>
                  <a:pt x="6160" y="41342"/>
                </a:cubicBezTo>
                <a:cubicBezTo>
                  <a:pt x="6227" y="41676"/>
                  <a:pt x="6294" y="42056"/>
                  <a:pt x="6562" y="42257"/>
                </a:cubicBezTo>
                <a:cubicBezTo>
                  <a:pt x="6776" y="42374"/>
                  <a:pt x="7008" y="42440"/>
                  <a:pt x="7256" y="42440"/>
                </a:cubicBezTo>
                <a:cubicBezTo>
                  <a:pt x="7292" y="42440"/>
                  <a:pt x="7328" y="42438"/>
                  <a:pt x="7365" y="42435"/>
                </a:cubicBezTo>
                <a:cubicBezTo>
                  <a:pt x="18275" y="42693"/>
                  <a:pt x="29189" y="42859"/>
                  <a:pt x="40102" y="42859"/>
                </a:cubicBezTo>
                <a:cubicBezTo>
                  <a:pt x="53724" y="42859"/>
                  <a:pt x="67345" y="42601"/>
                  <a:pt x="80951" y="41944"/>
                </a:cubicBezTo>
                <a:cubicBezTo>
                  <a:pt x="71220" y="38596"/>
                  <a:pt x="61154" y="36409"/>
                  <a:pt x="50910" y="35450"/>
                </a:cubicBezTo>
                <a:cubicBezTo>
                  <a:pt x="46357" y="35003"/>
                  <a:pt x="41513" y="34735"/>
                  <a:pt x="37741" y="32124"/>
                </a:cubicBezTo>
                <a:cubicBezTo>
                  <a:pt x="33880" y="29423"/>
                  <a:pt x="31939" y="24781"/>
                  <a:pt x="30443" y="20317"/>
                </a:cubicBezTo>
                <a:cubicBezTo>
                  <a:pt x="28948" y="15854"/>
                  <a:pt x="27609" y="11144"/>
                  <a:pt x="24439" y="7663"/>
                </a:cubicBezTo>
                <a:cubicBezTo>
                  <a:pt x="22676" y="5743"/>
                  <a:pt x="20422" y="4315"/>
                  <a:pt x="18123" y="3087"/>
                </a:cubicBezTo>
                <a:cubicBezTo>
                  <a:pt x="14732" y="1327"/>
                  <a:pt x="10908" y="1"/>
                  <a:pt x="70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rot="10800000">
            <a:off x="7832875" y="1065963"/>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rot="10800000">
            <a:off x="8890913" y="2010650"/>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8"/>
        <p:cNvGrpSpPr/>
        <p:nvPr/>
      </p:nvGrpSpPr>
      <p:grpSpPr>
        <a:xfrm>
          <a:off x="0" y="0"/>
          <a:ext cx="0" cy="0"/>
          <a:chOff x="0" y="0"/>
          <a:chExt cx="0" cy="0"/>
        </a:xfrm>
      </p:grpSpPr>
      <p:sp>
        <p:nvSpPr>
          <p:cNvPr id="89" name="Google Shape;89;p7"/>
          <p:cNvSpPr txBox="1">
            <a:spLocks noGrp="1"/>
          </p:cNvSpPr>
          <p:nvPr>
            <p:ph type="title"/>
          </p:nvPr>
        </p:nvSpPr>
        <p:spPr>
          <a:xfrm>
            <a:off x="478950" y="1922950"/>
            <a:ext cx="4860000" cy="8223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600"/>
              <a:buNone/>
              <a:defRPr sz="60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90" name="Google Shape;90;p7"/>
          <p:cNvSpPr txBox="1">
            <a:spLocks noGrp="1"/>
          </p:cNvSpPr>
          <p:nvPr>
            <p:ph type="subTitle" idx="1"/>
          </p:nvPr>
        </p:nvSpPr>
        <p:spPr>
          <a:xfrm>
            <a:off x="479050" y="2757125"/>
            <a:ext cx="4860000" cy="49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600">
                <a:solidFill>
                  <a:schemeClr val="dk1"/>
                </a:solidFill>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91" name="Google Shape;91;p7"/>
          <p:cNvSpPr/>
          <p:nvPr/>
        </p:nvSpPr>
        <p:spPr>
          <a:xfrm rot="-10667561">
            <a:off x="305871" y="4396335"/>
            <a:ext cx="4818716" cy="780968"/>
          </a:xfrm>
          <a:custGeom>
            <a:avLst/>
            <a:gdLst/>
            <a:ahLst/>
            <a:cxnLst/>
            <a:rect l="l" t="t" r="r" b="b"/>
            <a:pathLst>
              <a:path w="79484" h="14785" extrusionOk="0">
                <a:moveTo>
                  <a:pt x="64823" y="0"/>
                </a:moveTo>
                <a:cubicBezTo>
                  <a:pt x="56730" y="0"/>
                  <a:pt x="48629" y="357"/>
                  <a:pt x="40537" y="566"/>
                </a:cubicBezTo>
                <a:cubicBezTo>
                  <a:pt x="32882" y="767"/>
                  <a:pt x="25204" y="856"/>
                  <a:pt x="17548" y="856"/>
                </a:cubicBezTo>
                <a:lnTo>
                  <a:pt x="6188" y="856"/>
                </a:lnTo>
                <a:cubicBezTo>
                  <a:pt x="5806" y="856"/>
                  <a:pt x="5327" y="841"/>
                  <a:pt x="4808" y="841"/>
                </a:cubicBezTo>
                <a:cubicBezTo>
                  <a:pt x="2720" y="841"/>
                  <a:pt x="0" y="1085"/>
                  <a:pt x="519" y="3534"/>
                </a:cubicBezTo>
                <a:cubicBezTo>
                  <a:pt x="1166" y="6614"/>
                  <a:pt x="4269" y="9560"/>
                  <a:pt x="6746" y="11190"/>
                </a:cubicBezTo>
                <a:cubicBezTo>
                  <a:pt x="10540" y="13712"/>
                  <a:pt x="15160" y="14738"/>
                  <a:pt x="19713" y="14783"/>
                </a:cubicBezTo>
                <a:cubicBezTo>
                  <a:pt x="19807" y="14784"/>
                  <a:pt x="19901" y="14784"/>
                  <a:pt x="19995" y="14784"/>
                </a:cubicBezTo>
                <a:cubicBezTo>
                  <a:pt x="22334" y="14784"/>
                  <a:pt x="24671" y="14518"/>
                  <a:pt x="26967" y="14024"/>
                </a:cubicBezTo>
                <a:cubicBezTo>
                  <a:pt x="29891" y="13377"/>
                  <a:pt x="32703" y="12350"/>
                  <a:pt x="35515" y="11324"/>
                </a:cubicBezTo>
                <a:cubicBezTo>
                  <a:pt x="42724" y="8712"/>
                  <a:pt x="50045" y="6235"/>
                  <a:pt x="57633" y="5141"/>
                </a:cubicBezTo>
                <a:cubicBezTo>
                  <a:pt x="61727" y="4546"/>
                  <a:pt x="65864" y="4360"/>
                  <a:pt x="70011" y="4360"/>
                </a:cubicBezTo>
                <a:cubicBezTo>
                  <a:pt x="73167" y="4360"/>
                  <a:pt x="76330" y="4468"/>
                  <a:pt x="79484" y="4583"/>
                </a:cubicBezTo>
                <a:cubicBezTo>
                  <a:pt x="79461" y="3222"/>
                  <a:pt x="79439" y="1860"/>
                  <a:pt x="79439" y="499"/>
                </a:cubicBezTo>
                <a:cubicBezTo>
                  <a:pt x="74572" y="130"/>
                  <a:pt x="69699" y="0"/>
                  <a:pt x="648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7"/>
          <p:cNvSpPr/>
          <p:nvPr/>
        </p:nvSpPr>
        <p:spPr>
          <a:xfrm rot="10800000">
            <a:off x="402459" y="4303597"/>
            <a:ext cx="2393629" cy="966464"/>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7"/>
          <p:cNvSpPr/>
          <p:nvPr/>
        </p:nvSpPr>
        <p:spPr>
          <a:xfrm>
            <a:off x="-272112" y="4159112"/>
            <a:ext cx="2096898" cy="989152"/>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7"/>
          <p:cNvSpPr/>
          <p:nvPr/>
        </p:nvSpPr>
        <p:spPr>
          <a:xfrm>
            <a:off x="5246676" y="4820774"/>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7"/>
          <p:cNvSpPr/>
          <p:nvPr/>
        </p:nvSpPr>
        <p:spPr>
          <a:xfrm>
            <a:off x="402451" y="3952199"/>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7"/>
          <p:cNvSpPr/>
          <p:nvPr/>
        </p:nvSpPr>
        <p:spPr>
          <a:xfrm>
            <a:off x="1153051" y="4390624"/>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7"/>
          <p:cNvSpPr/>
          <p:nvPr/>
        </p:nvSpPr>
        <p:spPr>
          <a:xfrm>
            <a:off x="2859751" y="4737474"/>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7"/>
          <p:cNvSpPr/>
          <p:nvPr/>
        </p:nvSpPr>
        <p:spPr>
          <a:xfrm rot="-132439" flipH="1">
            <a:off x="305871" y="-39916"/>
            <a:ext cx="4818716" cy="780968"/>
          </a:xfrm>
          <a:custGeom>
            <a:avLst/>
            <a:gdLst/>
            <a:ahLst/>
            <a:cxnLst/>
            <a:rect l="l" t="t" r="r" b="b"/>
            <a:pathLst>
              <a:path w="79484" h="14785" extrusionOk="0">
                <a:moveTo>
                  <a:pt x="64823" y="0"/>
                </a:moveTo>
                <a:cubicBezTo>
                  <a:pt x="56730" y="0"/>
                  <a:pt x="48629" y="357"/>
                  <a:pt x="40537" y="566"/>
                </a:cubicBezTo>
                <a:cubicBezTo>
                  <a:pt x="32882" y="767"/>
                  <a:pt x="25204" y="856"/>
                  <a:pt x="17548" y="856"/>
                </a:cubicBezTo>
                <a:lnTo>
                  <a:pt x="6188" y="856"/>
                </a:lnTo>
                <a:cubicBezTo>
                  <a:pt x="5806" y="856"/>
                  <a:pt x="5327" y="841"/>
                  <a:pt x="4808" y="841"/>
                </a:cubicBezTo>
                <a:cubicBezTo>
                  <a:pt x="2720" y="841"/>
                  <a:pt x="0" y="1085"/>
                  <a:pt x="519" y="3534"/>
                </a:cubicBezTo>
                <a:cubicBezTo>
                  <a:pt x="1166" y="6614"/>
                  <a:pt x="4269" y="9560"/>
                  <a:pt x="6746" y="11190"/>
                </a:cubicBezTo>
                <a:cubicBezTo>
                  <a:pt x="10540" y="13712"/>
                  <a:pt x="15160" y="14738"/>
                  <a:pt x="19713" y="14783"/>
                </a:cubicBezTo>
                <a:cubicBezTo>
                  <a:pt x="19807" y="14784"/>
                  <a:pt x="19901" y="14784"/>
                  <a:pt x="19995" y="14784"/>
                </a:cubicBezTo>
                <a:cubicBezTo>
                  <a:pt x="22334" y="14784"/>
                  <a:pt x="24671" y="14518"/>
                  <a:pt x="26967" y="14024"/>
                </a:cubicBezTo>
                <a:cubicBezTo>
                  <a:pt x="29891" y="13377"/>
                  <a:pt x="32703" y="12350"/>
                  <a:pt x="35515" y="11324"/>
                </a:cubicBezTo>
                <a:cubicBezTo>
                  <a:pt x="42724" y="8712"/>
                  <a:pt x="50045" y="6235"/>
                  <a:pt x="57633" y="5141"/>
                </a:cubicBezTo>
                <a:cubicBezTo>
                  <a:pt x="61727" y="4546"/>
                  <a:pt x="65864" y="4360"/>
                  <a:pt x="70011" y="4360"/>
                </a:cubicBezTo>
                <a:cubicBezTo>
                  <a:pt x="73167" y="4360"/>
                  <a:pt x="76330" y="4468"/>
                  <a:pt x="79484" y="4583"/>
                </a:cubicBezTo>
                <a:cubicBezTo>
                  <a:pt x="79461" y="3222"/>
                  <a:pt x="79439" y="1860"/>
                  <a:pt x="79439" y="499"/>
                </a:cubicBezTo>
                <a:cubicBezTo>
                  <a:pt x="74572" y="130"/>
                  <a:pt x="69699" y="0"/>
                  <a:pt x="648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7"/>
          <p:cNvSpPr/>
          <p:nvPr/>
        </p:nvSpPr>
        <p:spPr>
          <a:xfrm flipH="1">
            <a:off x="402459" y="-132676"/>
            <a:ext cx="2393629" cy="966464"/>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7"/>
          <p:cNvSpPr/>
          <p:nvPr/>
        </p:nvSpPr>
        <p:spPr>
          <a:xfrm rot="10800000" flipH="1">
            <a:off x="-272112" y="-10878"/>
            <a:ext cx="2096898" cy="989152"/>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7"/>
          <p:cNvSpPr/>
          <p:nvPr/>
        </p:nvSpPr>
        <p:spPr>
          <a:xfrm rot="10800000" flipH="1">
            <a:off x="402451" y="1086487"/>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7"/>
          <p:cNvSpPr/>
          <p:nvPr/>
        </p:nvSpPr>
        <p:spPr>
          <a:xfrm rot="10800000" flipH="1">
            <a:off x="1153051" y="648062"/>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7"/>
          <p:cNvSpPr/>
          <p:nvPr/>
        </p:nvSpPr>
        <p:spPr>
          <a:xfrm rot="10800000" flipH="1">
            <a:off x="2859751" y="301212"/>
            <a:ext cx="98400" cy="987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7"/>
          <p:cNvSpPr/>
          <p:nvPr/>
        </p:nvSpPr>
        <p:spPr>
          <a:xfrm rot="10800000" flipH="1">
            <a:off x="5246676" y="153112"/>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tents">
  <p:cSld name="CUSTOM">
    <p:spTree>
      <p:nvGrpSpPr>
        <p:cNvPr id="1" name="Shape 166"/>
        <p:cNvGrpSpPr/>
        <p:nvPr/>
      </p:nvGrpSpPr>
      <p:grpSpPr>
        <a:xfrm>
          <a:off x="0" y="0"/>
          <a:ext cx="0" cy="0"/>
          <a:chOff x="0" y="0"/>
          <a:chExt cx="0" cy="0"/>
        </a:xfrm>
      </p:grpSpPr>
      <p:sp>
        <p:nvSpPr>
          <p:cNvPr id="167" name="Google Shape;167;p13"/>
          <p:cNvSpPr txBox="1">
            <a:spLocks noGrp="1"/>
          </p:cNvSpPr>
          <p:nvPr>
            <p:ph type="title"/>
          </p:nvPr>
        </p:nvSpPr>
        <p:spPr>
          <a:xfrm>
            <a:off x="2727000" y="363275"/>
            <a:ext cx="3690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atin typeface="Open Sans"/>
                <a:ea typeface="Open Sans"/>
                <a:cs typeface="Open Sans"/>
                <a:sym typeface="Open Sans"/>
              </a:defRPr>
            </a:lvl2pPr>
            <a:lvl3pPr lvl="2">
              <a:spcBef>
                <a:spcPts val="0"/>
              </a:spcBef>
              <a:spcAft>
                <a:spcPts val="0"/>
              </a:spcAft>
              <a:buSzPts val="3000"/>
              <a:buNone/>
              <a:defRPr>
                <a:latin typeface="Open Sans"/>
                <a:ea typeface="Open Sans"/>
                <a:cs typeface="Open Sans"/>
                <a:sym typeface="Open Sans"/>
              </a:defRPr>
            </a:lvl3pPr>
            <a:lvl4pPr lvl="3">
              <a:spcBef>
                <a:spcPts val="0"/>
              </a:spcBef>
              <a:spcAft>
                <a:spcPts val="0"/>
              </a:spcAft>
              <a:buSzPts val="3000"/>
              <a:buNone/>
              <a:defRPr>
                <a:latin typeface="Open Sans"/>
                <a:ea typeface="Open Sans"/>
                <a:cs typeface="Open Sans"/>
                <a:sym typeface="Open Sans"/>
              </a:defRPr>
            </a:lvl4pPr>
            <a:lvl5pPr lvl="4">
              <a:spcBef>
                <a:spcPts val="0"/>
              </a:spcBef>
              <a:spcAft>
                <a:spcPts val="0"/>
              </a:spcAft>
              <a:buSzPts val="3000"/>
              <a:buNone/>
              <a:defRPr>
                <a:latin typeface="Open Sans"/>
                <a:ea typeface="Open Sans"/>
                <a:cs typeface="Open Sans"/>
                <a:sym typeface="Open Sans"/>
              </a:defRPr>
            </a:lvl5pPr>
            <a:lvl6pPr lvl="5">
              <a:spcBef>
                <a:spcPts val="0"/>
              </a:spcBef>
              <a:spcAft>
                <a:spcPts val="0"/>
              </a:spcAft>
              <a:buSzPts val="3000"/>
              <a:buNone/>
              <a:defRPr>
                <a:latin typeface="Open Sans"/>
                <a:ea typeface="Open Sans"/>
                <a:cs typeface="Open Sans"/>
                <a:sym typeface="Open Sans"/>
              </a:defRPr>
            </a:lvl6pPr>
            <a:lvl7pPr lvl="6">
              <a:spcBef>
                <a:spcPts val="0"/>
              </a:spcBef>
              <a:spcAft>
                <a:spcPts val="0"/>
              </a:spcAft>
              <a:buSzPts val="3000"/>
              <a:buNone/>
              <a:defRPr>
                <a:latin typeface="Open Sans"/>
                <a:ea typeface="Open Sans"/>
                <a:cs typeface="Open Sans"/>
                <a:sym typeface="Open Sans"/>
              </a:defRPr>
            </a:lvl7pPr>
            <a:lvl8pPr lvl="7">
              <a:spcBef>
                <a:spcPts val="0"/>
              </a:spcBef>
              <a:spcAft>
                <a:spcPts val="0"/>
              </a:spcAft>
              <a:buSzPts val="3000"/>
              <a:buNone/>
              <a:defRPr>
                <a:latin typeface="Open Sans"/>
                <a:ea typeface="Open Sans"/>
                <a:cs typeface="Open Sans"/>
                <a:sym typeface="Open Sans"/>
              </a:defRPr>
            </a:lvl8pPr>
            <a:lvl9pPr lvl="8">
              <a:spcBef>
                <a:spcPts val="0"/>
              </a:spcBef>
              <a:spcAft>
                <a:spcPts val="0"/>
              </a:spcAft>
              <a:buSzPts val="3000"/>
              <a:buNone/>
              <a:defRPr>
                <a:latin typeface="Open Sans"/>
                <a:ea typeface="Open Sans"/>
                <a:cs typeface="Open Sans"/>
                <a:sym typeface="Open Sans"/>
              </a:defRPr>
            </a:lvl9pPr>
          </a:lstStyle>
          <a:p>
            <a:endParaRPr/>
          </a:p>
        </p:txBody>
      </p:sp>
      <p:sp>
        <p:nvSpPr>
          <p:cNvPr id="168" name="Google Shape;168;p13"/>
          <p:cNvSpPr txBox="1">
            <a:spLocks noGrp="1"/>
          </p:cNvSpPr>
          <p:nvPr>
            <p:ph type="subTitle" idx="1"/>
          </p:nvPr>
        </p:nvSpPr>
        <p:spPr>
          <a:xfrm>
            <a:off x="4379650" y="1868975"/>
            <a:ext cx="38301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169" name="Google Shape;169;p13"/>
          <p:cNvSpPr txBox="1">
            <a:spLocks noGrp="1"/>
          </p:cNvSpPr>
          <p:nvPr>
            <p:ph type="subTitle" idx="2"/>
          </p:nvPr>
        </p:nvSpPr>
        <p:spPr>
          <a:xfrm>
            <a:off x="5051588" y="2188088"/>
            <a:ext cx="2486100" cy="61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70" name="Google Shape;170;p13"/>
          <p:cNvSpPr txBox="1">
            <a:spLocks noGrp="1"/>
          </p:cNvSpPr>
          <p:nvPr>
            <p:ph type="subTitle" idx="3"/>
          </p:nvPr>
        </p:nvSpPr>
        <p:spPr>
          <a:xfrm>
            <a:off x="934238" y="1868975"/>
            <a:ext cx="36900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171" name="Google Shape;171;p13"/>
          <p:cNvSpPr txBox="1">
            <a:spLocks noGrp="1"/>
          </p:cNvSpPr>
          <p:nvPr>
            <p:ph type="subTitle" idx="4"/>
          </p:nvPr>
        </p:nvSpPr>
        <p:spPr>
          <a:xfrm>
            <a:off x="1536188" y="2188088"/>
            <a:ext cx="2486100" cy="61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72" name="Google Shape;172;p13"/>
          <p:cNvSpPr txBox="1">
            <a:spLocks noGrp="1"/>
          </p:cNvSpPr>
          <p:nvPr>
            <p:ph type="subTitle" idx="5"/>
          </p:nvPr>
        </p:nvSpPr>
        <p:spPr>
          <a:xfrm>
            <a:off x="4379600" y="3770850"/>
            <a:ext cx="38301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173" name="Google Shape;173;p13"/>
          <p:cNvSpPr txBox="1">
            <a:spLocks noGrp="1"/>
          </p:cNvSpPr>
          <p:nvPr>
            <p:ph type="subTitle" idx="6"/>
          </p:nvPr>
        </p:nvSpPr>
        <p:spPr>
          <a:xfrm>
            <a:off x="5051588" y="4089975"/>
            <a:ext cx="2486100" cy="61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74" name="Google Shape;174;p13"/>
          <p:cNvSpPr txBox="1">
            <a:spLocks noGrp="1"/>
          </p:cNvSpPr>
          <p:nvPr>
            <p:ph type="subTitle" idx="7"/>
          </p:nvPr>
        </p:nvSpPr>
        <p:spPr>
          <a:xfrm>
            <a:off x="934238" y="3770850"/>
            <a:ext cx="3690000" cy="357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100"/>
              <a:buFont typeface="Josefin Sans"/>
              <a:buNone/>
              <a:defRPr sz="2700" b="1">
                <a:solidFill>
                  <a:schemeClr val="dk1"/>
                </a:solidFill>
                <a:latin typeface="Josefin Sans"/>
                <a:ea typeface="Josefin Sans"/>
                <a:cs typeface="Josefin Sans"/>
                <a:sym typeface="Josefin Sans"/>
              </a:defRPr>
            </a:lvl1pPr>
            <a:lvl2pPr lvl="1" algn="ctr" rtl="0">
              <a:spcBef>
                <a:spcPts val="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2pPr>
            <a:lvl3pPr lvl="2"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3pPr>
            <a:lvl4pPr lvl="3"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4pPr>
            <a:lvl5pPr lvl="4"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5pPr>
            <a:lvl6pPr lvl="5"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6pPr>
            <a:lvl7pPr lvl="6"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7pPr>
            <a:lvl8pPr lvl="7" algn="ctr" rtl="0">
              <a:spcBef>
                <a:spcPts val="1600"/>
              </a:spcBef>
              <a:spcAft>
                <a:spcPts val="0"/>
              </a:spcAft>
              <a:buClr>
                <a:schemeClr val="dk1"/>
              </a:buClr>
              <a:buSzPts val="2100"/>
              <a:buFont typeface="Josefin Sans"/>
              <a:buNone/>
              <a:defRPr sz="2100" b="1">
                <a:solidFill>
                  <a:schemeClr val="dk1"/>
                </a:solidFill>
                <a:latin typeface="Josefin Sans"/>
                <a:ea typeface="Josefin Sans"/>
                <a:cs typeface="Josefin Sans"/>
                <a:sym typeface="Josefin Sans"/>
              </a:defRPr>
            </a:lvl8pPr>
            <a:lvl9pPr lvl="8" algn="ctr" rtl="0">
              <a:spcBef>
                <a:spcPts val="1600"/>
              </a:spcBef>
              <a:spcAft>
                <a:spcPts val="1600"/>
              </a:spcAft>
              <a:buClr>
                <a:schemeClr val="dk1"/>
              </a:buClr>
              <a:buSzPts val="2100"/>
              <a:buFont typeface="Josefin Sans"/>
              <a:buNone/>
              <a:defRPr sz="2100" b="1">
                <a:solidFill>
                  <a:schemeClr val="dk1"/>
                </a:solidFill>
                <a:latin typeface="Josefin Sans"/>
                <a:ea typeface="Josefin Sans"/>
                <a:cs typeface="Josefin Sans"/>
                <a:sym typeface="Josefin Sans"/>
              </a:defRPr>
            </a:lvl9pPr>
          </a:lstStyle>
          <a:p>
            <a:endParaRPr/>
          </a:p>
        </p:txBody>
      </p:sp>
      <p:sp>
        <p:nvSpPr>
          <p:cNvPr id="175" name="Google Shape;175;p13"/>
          <p:cNvSpPr txBox="1">
            <a:spLocks noGrp="1"/>
          </p:cNvSpPr>
          <p:nvPr>
            <p:ph type="subTitle" idx="8"/>
          </p:nvPr>
        </p:nvSpPr>
        <p:spPr>
          <a:xfrm>
            <a:off x="1536188" y="4089975"/>
            <a:ext cx="2486100" cy="61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76" name="Google Shape;176;p13"/>
          <p:cNvSpPr txBox="1">
            <a:spLocks noGrp="1"/>
          </p:cNvSpPr>
          <p:nvPr>
            <p:ph type="title" idx="9" hasCustomPrompt="1"/>
          </p:nvPr>
        </p:nvSpPr>
        <p:spPr>
          <a:xfrm>
            <a:off x="2259638" y="1171113"/>
            <a:ext cx="1039200" cy="66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000">
                <a:solidFill>
                  <a:schemeClr val="accent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77" name="Google Shape;177;p13"/>
          <p:cNvSpPr txBox="1">
            <a:spLocks noGrp="1"/>
          </p:cNvSpPr>
          <p:nvPr>
            <p:ph type="title" idx="13" hasCustomPrompt="1"/>
          </p:nvPr>
        </p:nvSpPr>
        <p:spPr>
          <a:xfrm>
            <a:off x="5775063" y="1171113"/>
            <a:ext cx="1039200" cy="66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000">
                <a:solidFill>
                  <a:schemeClr val="accent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78" name="Google Shape;178;p13"/>
          <p:cNvSpPr txBox="1">
            <a:spLocks noGrp="1"/>
          </p:cNvSpPr>
          <p:nvPr>
            <p:ph type="title" idx="14" hasCustomPrompt="1"/>
          </p:nvPr>
        </p:nvSpPr>
        <p:spPr>
          <a:xfrm>
            <a:off x="2259638" y="3071125"/>
            <a:ext cx="1039200" cy="66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000">
                <a:solidFill>
                  <a:schemeClr val="accent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79" name="Google Shape;179;p13"/>
          <p:cNvSpPr txBox="1">
            <a:spLocks noGrp="1"/>
          </p:cNvSpPr>
          <p:nvPr>
            <p:ph type="title" idx="15" hasCustomPrompt="1"/>
          </p:nvPr>
        </p:nvSpPr>
        <p:spPr>
          <a:xfrm>
            <a:off x="5775063" y="3071125"/>
            <a:ext cx="1039200" cy="66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000">
                <a:solidFill>
                  <a:schemeClr val="accent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180" name="Google Shape;180;p13"/>
          <p:cNvSpPr/>
          <p:nvPr/>
        </p:nvSpPr>
        <p:spPr>
          <a:xfrm rot="-5267561">
            <a:off x="-2166865" y="2462282"/>
            <a:ext cx="4818716" cy="780968"/>
          </a:xfrm>
          <a:custGeom>
            <a:avLst/>
            <a:gdLst/>
            <a:ahLst/>
            <a:cxnLst/>
            <a:rect l="l" t="t" r="r" b="b"/>
            <a:pathLst>
              <a:path w="79484" h="14785" extrusionOk="0">
                <a:moveTo>
                  <a:pt x="64823" y="0"/>
                </a:moveTo>
                <a:cubicBezTo>
                  <a:pt x="56730" y="0"/>
                  <a:pt x="48629" y="357"/>
                  <a:pt x="40537" y="566"/>
                </a:cubicBezTo>
                <a:cubicBezTo>
                  <a:pt x="32882" y="767"/>
                  <a:pt x="25204" y="856"/>
                  <a:pt x="17548" y="856"/>
                </a:cubicBezTo>
                <a:lnTo>
                  <a:pt x="6188" y="856"/>
                </a:lnTo>
                <a:cubicBezTo>
                  <a:pt x="5806" y="856"/>
                  <a:pt x="5327" y="841"/>
                  <a:pt x="4808" y="841"/>
                </a:cubicBezTo>
                <a:cubicBezTo>
                  <a:pt x="2720" y="841"/>
                  <a:pt x="0" y="1085"/>
                  <a:pt x="519" y="3534"/>
                </a:cubicBezTo>
                <a:cubicBezTo>
                  <a:pt x="1166" y="6614"/>
                  <a:pt x="4269" y="9560"/>
                  <a:pt x="6746" y="11190"/>
                </a:cubicBezTo>
                <a:cubicBezTo>
                  <a:pt x="10540" y="13712"/>
                  <a:pt x="15160" y="14738"/>
                  <a:pt x="19713" y="14783"/>
                </a:cubicBezTo>
                <a:cubicBezTo>
                  <a:pt x="19807" y="14784"/>
                  <a:pt x="19901" y="14784"/>
                  <a:pt x="19995" y="14784"/>
                </a:cubicBezTo>
                <a:cubicBezTo>
                  <a:pt x="22334" y="14784"/>
                  <a:pt x="24671" y="14518"/>
                  <a:pt x="26967" y="14024"/>
                </a:cubicBezTo>
                <a:cubicBezTo>
                  <a:pt x="29891" y="13377"/>
                  <a:pt x="32703" y="12350"/>
                  <a:pt x="35515" y="11324"/>
                </a:cubicBezTo>
                <a:cubicBezTo>
                  <a:pt x="42724" y="8712"/>
                  <a:pt x="50045" y="6235"/>
                  <a:pt x="57633" y="5141"/>
                </a:cubicBezTo>
                <a:cubicBezTo>
                  <a:pt x="61727" y="4546"/>
                  <a:pt x="65864" y="4360"/>
                  <a:pt x="70011" y="4360"/>
                </a:cubicBezTo>
                <a:cubicBezTo>
                  <a:pt x="73167" y="4360"/>
                  <a:pt x="76330" y="4468"/>
                  <a:pt x="79484" y="4583"/>
                </a:cubicBezTo>
                <a:cubicBezTo>
                  <a:pt x="79461" y="3222"/>
                  <a:pt x="79439" y="1860"/>
                  <a:pt x="79439" y="499"/>
                </a:cubicBezTo>
                <a:cubicBezTo>
                  <a:pt x="74572" y="130"/>
                  <a:pt x="69699" y="0"/>
                  <a:pt x="648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3"/>
          <p:cNvSpPr/>
          <p:nvPr/>
        </p:nvSpPr>
        <p:spPr>
          <a:xfrm rot="-5400000">
            <a:off x="-954332" y="1253578"/>
            <a:ext cx="2393629" cy="966464"/>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3"/>
          <p:cNvSpPr/>
          <p:nvPr/>
        </p:nvSpPr>
        <p:spPr>
          <a:xfrm rot="5400000">
            <a:off x="-672825" y="419298"/>
            <a:ext cx="2096898" cy="989152"/>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3"/>
          <p:cNvSpPr/>
          <p:nvPr/>
        </p:nvSpPr>
        <p:spPr>
          <a:xfrm rot="5400000">
            <a:off x="121363" y="3132963"/>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3"/>
          <p:cNvSpPr/>
          <p:nvPr/>
        </p:nvSpPr>
        <p:spPr>
          <a:xfrm rot="5400000">
            <a:off x="993813" y="264713"/>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3"/>
          <p:cNvSpPr/>
          <p:nvPr/>
        </p:nvSpPr>
        <p:spPr>
          <a:xfrm rot="5400000">
            <a:off x="540138" y="1290438"/>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3"/>
          <p:cNvSpPr/>
          <p:nvPr/>
        </p:nvSpPr>
        <p:spPr>
          <a:xfrm rot="5400000">
            <a:off x="441438" y="2700513"/>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3"/>
          <p:cNvSpPr/>
          <p:nvPr/>
        </p:nvSpPr>
        <p:spPr>
          <a:xfrm rot="5532439">
            <a:off x="6598811" y="1897536"/>
            <a:ext cx="4818716" cy="780968"/>
          </a:xfrm>
          <a:custGeom>
            <a:avLst/>
            <a:gdLst/>
            <a:ahLst/>
            <a:cxnLst/>
            <a:rect l="l" t="t" r="r" b="b"/>
            <a:pathLst>
              <a:path w="79484" h="14785" extrusionOk="0">
                <a:moveTo>
                  <a:pt x="64823" y="0"/>
                </a:moveTo>
                <a:cubicBezTo>
                  <a:pt x="56730" y="0"/>
                  <a:pt x="48629" y="357"/>
                  <a:pt x="40537" y="566"/>
                </a:cubicBezTo>
                <a:cubicBezTo>
                  <a:pt x="32882" y="767"/>
                  <a:pt x="25204" y="856"/>
                  <a:pt x="17548" y="856"/>
                </a:cubicBezTo>
                <a:lnTo>
                  <a:pt x="6188" y="856"/>
                </a:lnTo>
                <a:cubicBezTo>
                  <a:pt x="5806" y="856"/>
                  <a:pt x="5327" y="841"/>
                  <a:pt x="4808" y="841"/>
                </a:cubicBezTo>
                <a:cubicBezTo>
                  <a:pt x="2720" y="841"/>
                  <a:pt x="0" y="1085"/>
                  <a:pt x="519" y="3534"/>
                </a:cubicBezTo>
                <a:cubicBezTo>
                  <a:pt x="1166" y="6614"/>
                  <a:pt x="4269" y="9560"/>
                  <a:pt x="6746" y="11190"/>
                </a:cubicBezTo>
                <a:cubicBezTo>
                  <a:pt x="10540" y="13712"/>
                  <a:pt x="15160" y="14738"/>
                  <a:pt x="19713" y="14783"/>
                </a:cubicBezTo>
                <a:cubicBezTo>
                  <a:pt x="19807" y="14784"/>
                  <a:pt x="19901" y="14784"/>
                  <a:pt x="19995" y="14784"/>
                </a:cubicBezTo>
                <a:cubicBezTo>
                  <a:pt x="22334" y="14784"/>
                  <a:pt x="24671" y="14518"/>
                  <a:pt x="26967" y="14024"/>
                </a:cubicBezTo>
                <a:cubicBezTo>
                  <a:pt x="29891" y="13377"/>
                  <a:pt x="32703" y="12350"/>
                  <a:pt x="35515" y="11324"/>
                </a:cubicBezTo>
                <a:cubicBezTo>
                  <a:pt x="42724" y="8712"/>
                  <a:pt x="50045" y="6235"/>
                  <a:pt x="57633" y="5141"/>
                </a:cubicBezTo>
                <a:cubicBezTo>
                  <a:pt x="61727" y="4546"/>
                  <a:pt x="65864" y="4360"/>
                  <a:pt x="70011" y="4360"/>
                </a:cubicBezTo>
                <a:cubicBezTo>
                  <a:pt x="73167" y="4360"/>
                  <a:pt x="76330" y="4468"/>
                  <a:pt x="79484" y="4583"/>
                </a:cubicBezTo>
                <a:cubicBezTo>
                  <a:pt x="79461" y="3222"/>
                  <a:pt x="79439" y="1860"/>
                  <a:pt x="79439" y="499"/>
                </a:cubicBezTo>
                <a:cubicBezTo>
                  <a:pt x="74572" y="130"/>
                  <a:pt x="69699" y="0"/>
                  <a:pt x="648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3"/>
          <p:cNvSpPr/>
          <p:nvPr/>
        </p:nvSpPr>
        <p:spPr>
          <a:xfrm rot="5400000">
            <a:off x="7811366" y="2920743"/>
            <a:ext cx="2393629" cy="966464"/>
          </a:xfrm>
          <a:custGeom>
            <a:avLst/>
            <a:gdLst/>
            <a:ahLst/>
            <a:cxnLst/>
            <a:rect l="l" t="t" r="r" b="b"/>
            <a:pathLst>
              <a:path w="72716" h="43165" extrusionOk="0">
                <a:moveTo>
                  <a:pt x="36506" y="1"/>
                </a:moveTo>
                <a:cubicBezTo>
                  <a:pt x="24983" y="1"/>
                  <a:pt x="13559" y="1174"/>
                  <a:pt x="0" y="3973"/>
                </a:cubicBezTo>
                <a:cubicBezTo>
                  <a:pt x="982" y="6629"/>
                  <a:pt x="1205" y="12052"/>
                  <a:pt x="1853" y="14262"/>
                </a:cubicBezTo>
                <a:cubicBezTo>
                  <a:pt x="3259" y="19194"/>
                  <a:pt x="12610" y="30220"/>
                  <a:pt x="23859" y="33077"/>
                </a:cubicBezTo>
                <a:cubicBezTo>
                  <a:pt x="25907" y="33596"/>
                  <a:pt x="27823" y="33808"/>
                  <a:pt x="29631" y="33808"/>
                </a:cubicBezTo>
                <a:cubicBezTo>
                  <a:pt x="37728" y="33808"/>
                  <a:pt x="43662" y="29551"/>
                  <a:pt x="49622" y="29551"/>
                </a:cubicBezTo>
                <a:cubicBezTo>
                  <a:pt x="50569" y="29551"/>
                  <a:pt x="51516" y="29659"/>
                  <a:pt x="52472" y="29907"/>
                </a:cubicBezTo>
                <a:cubicBezTo>
                  <a:pt x="60284" y="31938"/>
                  <a:pt x="55507" y="42049"/>
                  <a:pt x="72715" y="43165"/>
                </a:cubicBezTo>
                <a:cubicBezTo>
                  <a:pt x="70483" y="29863"/>
                  <a:pt x="71086" y="16270"/>
                  <a:pt x="71689" y="2812"/>
                </a:cubicBezTo>
                <a:cubicBezTo>
                  <a:pt x="58580" y="1069"/>
                  <a:pt x="47498" y="1"/>
                  <a:pt x="36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3"/>
          <p:cNvSpPr/>
          <p:nvPr/>
        </p:nvSpPr>
        <p:spPr>
          <a:xfrm rot="-5400000">
            <a:off x="7826590" y="3732336"/>
            <a:ext cx="2096898" cy="989152"/>
          </a:xfrm>
          <a:custGeom>
            <a:avLst/>
            <a:gdLst/>
            <a:ahLst/>
            <a:cxnLst/>
            <a:rect l="l" t="t" r="r" b="b"/>
            <a:pathLst>
              <a:path w="143993" h="61524" extrusionOk="0">
                <a:moveTo>
                  <a:pt x="25900" y="1"/>
                </a:moveTo>
                <a:cubicBezTo>
                  <a:pt x="11671" y="1"/>
                  <a:pt x="1" y="8596"/>
                  <a:pt x="1" y="8596"/>
                </a:cubicBezTo>
                <a:lnTo>
                  <a:pt x="186" y="61523"/>
                </a:lnTo>
                <a:lnTo>
                  <a:pt x="143993" y="61523"/>
                </a:lnTo>
                <a:cubicBezTo>
                  <a:pt x="138074" y="43327"/>
                  <a:pt x="128448" y="39288"/>
                  <a:pt x="117124" y="39288"/>
                </a:cubicBezTo>
                <a:cubicBezTo>
                  <a:pt x="108085" y="39288"/>
                  <a:pt x="97965" y="41861"/>
                  <a:pt x="87783" y="41861"/>
                </a:cubicBezTo>
                <a:cubicBezTo>
                  <a:pt x="83897" y="41861"/>
                  <a:pt x="80003" y="41486"/>
                  <a:pt x="76156" y="40451"/>
                </a:cubicBezTo>
                <a:cubicBezTo>
                  <a:pt x="58842" y="35830"/>
                  <a:pt x="64326" y="18763"/>
                  <a:pt x="43685" y="5269"/>
                </a:cubicBezTo>
                <a:cubicBezTo>
                  <a:pt x="37737" y="1386"/>
                  <a:pt x="31612" y="1"/>
                  <a:pt x="259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3"/>
          <p:cNvSpPr/>
          <p:nvPr/>
        </p:nvSpPr>
        <p:spPr>
          <a:xfrm rot="-5400000">
            <a:off x="8965800" y="1844324"/>
            <a:ext cx="163500" cy="16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3"/>
          <p:cNvSpPr/>
          <p:nvPr/>
        </p:nvSpPr>
        <p:spPr>
          <a:xfrm rot="-5400000">
            <a:off x="8612125" y="3751649"/>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3"/>
          <p:cNvSpPr/>
          <p:nvPr/>
        </p:nvSpPr>
        <p:spPr>
          <a:xfrm rot="-5400000">
            <a:off x="8710825" y="2341574"/>
            <a:ext cx="98400" cy="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3"/>
          <p:cNvSpPr/>
          <p:nvPr/>
        </p:nvSpPr>
        <p:spPr>
          <a:xfrm rot="-5400000">
            <a:off x="8158450" y="4777374"/>
            <a:ext cx="98400" cy="98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45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0000" y="363275"/>
            <a:ext cx="80640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1pPr>
            <a:lvl2pPr lvl="1">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2pPr>
            <a:lvl3pPr lvl="2">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3pPr>
            <a:lvl4pPr lvl="3">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4pPr>
            <a:lvl5pPr lvl="4">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5pPr>
            <a:lvl6pPr lvl="5">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6pPr>
            <a:lvl7pPr lvl="6">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7pPr>
            <a:lvl8pPr lvl="7">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8pPr>
            <a:lvl9pPr lvl="8">
              <a:spcBef>
                <a:spcPts val="0"/>
              </a:spcBef>
              <a:spcAft>
                <a:spcPts val="0"/>
              </a:spcAft>
              <a:buClr>
                <a:schemeClr val="accent6"/>
              </a:buClr>
              <a:buSzPts val="3000"/>
              <a:buFont typeface="Josefin Sans"/>
              <a:buNone/>
              <a:defRPr sz="3000" b="1">
                <a:solidFill>
                  <a:schemeClr val="accent6"/>
                </a:solidFill>
                <a:latin typeface="Josefin Sans"/>
                <a:ea typeface="Josefin Sans"/>
                <a:cs typeface="Josefin Sans"/>
                <a:sym typeface="Josefin Sans"/>
              </a:defRPr>
            </a:lvl9pPr>
          </a:lstStyle>
          <a:p>
            <a:endParaRPr/>
          </a:p>
        </p:txBody>
      </p:sp>
      <p:sp>
        <p:nvSpPr>
          <p:cNvPr id="7" name="Google Shape;7;p1"/>
          <p:cNvSpPr txBox="1">
            <a:spLocks noGrp="1"/>
          </p:cNvSpPr>
          <p:nvPr>
            <p:ph type="body" idx="1"/>
          </p:nvPr>
        </p:nvSpPr>
        <p:spPr>
          <a:xfrm>
            <a:off x="540000" y="1152475"/>
            <a:ext cx="80640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9"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454"/>
        <p:cNvGrpSpPr/>
        <p:nvPr/>
      </p:nvGrpSpPr>
      <p:grpSpPr>
        <a:xfrm>
          <a:off x="0" y="0"/>
          <a:ext cx="0" cy="0"/>
          <a:chOff x="0" y="0"/>
          <a:chExt cx="0" cy="0"/>
        </a:xfrm>
      </p:grpSpPr>
      <p:sp>
        <p:nvSpPr>
          <p:cNvPr id="455" name="Google Shape;455;p28"/>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56" name="Google Shape;456;p28"/>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30"/>
          <p:cNvSpPr txBox="1">
            <a:spLocks noGrp="1"/>
          </p:cNvSpPr>
          <p:nvPr>
            <p:ph type="ctrTitle"/>
          </p:nvPr>
        </p:nvSpPr>
        <p:spPr>
          <a:xfrm>
            <a:off x="678600" y="1484550"/>
            <a:ext cx="7787100" cy="208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Urinary Tract Infection</a:t>
            </a:r>
            <a:endParaRPr dirty="0"/>
          </a:p>
        </p:txBody>
      </p:sp>
      <p:sp>
        <p:nvSpPr>
          <p:cNvPr id="463" name="Google Shape;463;p30"/>
          <p:cNvSpPr txBox="1">
            <a:spLocks noGrp="1"/>
          </p:cNvSpPr>
          <p:nvPr>
            <p:ph type="subTitle" idx="1"/>
          </p:nvPr>
        </p:nvSpPr>
        <p:spPr>
          <a:xfrm>
            <a:off x="2537064" y="3918670"/>
            <a:ext cx="4048800" cy="382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Presented by : </a:t>
            </a:r>
            <a:endParaRPr lang="en" dirty="0" smtClean="0"/>
          </a:p>
          <a:p>
            <a:pPr marL="0" lvl="0" indent="0" rtl="0">
              <a:spcBef>
                <a:spcPts val="0"/>
              </a:spcBef>
              <a:spcAft>
                <a:spcPts val="0"/>
              </a:spcAft>
              <a:buNone/>
            </a:pPr>
            <a:r>
              <a:rPr lang="en" dirty="0" smtClean="0"/>
              <a:t>Monther </a:t>
            </a:r>
            <a:r>
              <a:rPr lang="en" dirty="0"/>
              <a:t>Al-Qatawneh</a:t>
            </a:r>
          </a:p>
          <a:p>
            <a:pPr marL="0" lvl="0" indent="0" rtl="0">
              <a:spcBef>
                <a:spcPts val="0"/>
              </a:spcBef>
              <a:spcAft>
                <a:spcPts val="0"/>
              </a:spcAft>
              <a:buNone/>
            </a:pPr>
            <a:r>
              <a:rPr lang="en" dirty="0"/>
              <a:t>Amin Al-Qatawneh</a:t>
            </a:r>
            <a:endParaRPr dirty="0"/>
          </a:p>
        </p:txBody>
      </p:sp>
      <p:sp>
        <p:nvSpPr>
          <p:cNvPr id="5" name="Google Shape;463;p30"/>
          <p:cNvSpPr txBox="1">
            <a:spLocks/>
          </p:cNvSpPr>
          <p:nvPr/>
        </p:nvSpPr>
        <p:spPr>
          <a:xfrm>
            <a:off x="2526554" y="3424684"/>
            <a:ext cx="4048800" cy="382500"/>
          </a:xfrm>
          <a:prstGeom prst="rect">
            <a:avLst/>
          </a:prstGeom>
          <a:noFill/>
          <a:ln>
            <a:noFill/>
          </a:ln>
        </p:spPr>
        <p:txBody>
          <a:bodyPr spcFirstLastPara="1" wrap="square" lIns="91425" tIns="91425" rIns="91425" bIns="91425" anchor="t" anchorCtr="0">
            <a:noAutofit/>
          </a:bodyPr>
          <a:lstStyle/>
          <a:p>
            <a:pPr lvl="0" algn="ctr">
              <a:buClr>
                <a:schemeClr val="dk2"/>
              </a:buClr>
              <a:buSzPts val="2800"/>
            </a:pPr>
            <a:r>
              <a:rPr lang="en-US" sz="1600" dirty="0" smtClean="0">
                <a:solidFill>
                  <a:schemeClr val="dk2"/>
                </a:solidFill>
                <a:latin typeface="Open Sans"/>
                <a:ea typeface="Open Sans"/>
                <a:cs typeface="Open Sans"/>
                <a:sym typeface="Open Sans"/>
              </a:rPr>
              <a:t>Dr. </a:t>
            </a:r>
            <a:r>
              <a:rPr lang="en-US" sz="1600" dirty="0" err="1" smtClean="0">
                <a:solidFill>
                  <a:schemeClr val="dk2"/>
                </a:solidFill>
                <a:latin typeface="Open Sans"/>
                <a:ea typeface="Open Sans"/>
                <a:cs typeface="Open Sans"/>
                <a:sym typeface="Open Sans"/>
              </a:rPr>
              <a:t>Fadi</a:t>
            </a:r>
            <a:r>
              <a:rPr lang="en-US" sz="1600" dirty="0" smtClean="0">
                <a:solidFill>
                  <a:schemeClr val="dk2"/>
                </a:solidFill>
                <a:latin typeface="Open Sans"/>
                <a:ea typeface="Open Sans"/>
                <a:cs typeface="Open Sans"/>
                <a:sym typeface="Open Sans"/>
              </a:rPr>
              <a:t> </a:t>
            </a:r>
            <a:r>
              <a:rPr lang="en-US" sz="1600" dirty="0" err="1" smtClean="0">
                <a:solidFill>
                  <a:schemeClr val="dk2"/>
                </a:solidFill>
                <a:latin typeface="Open Sans"/>
                <a:ea typeface="Open Sans"/>
                <a:cs typeface="Open Sans"/>
                <a:sym typeface="Open Sans"/>
              </a:rPr>
              <a:t>Sawaqed</a:t>
            </a:r>
            <a:endParaRPr kumimoji="0" lang="en-US" sz="1600" b="0" i="0" u="none" strike="noStrike" kern="0" cap="none" spc="0" normalizeH="0" baseline="0" noProof="0" dirty="0">
              <a:ln>
                <a:noFill/>
              </a:ln>
              <a:solidFill>
                <a:schemeClr val="dk2"/>
              </a:solidFill>
              <a:effectLst/>
              <a:uLnTx/>
              <a:uFillTx/>
              <a:latin typeface="Open Sans"/>
              <a:ea typeface="Open Sans"/>
              <a:cs typeface="Open Sans"/>
              <a:sym typeface="Open San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36"/>
          <p:cNvSpPr txBox="1">
            <a:spLocks noGrp="1"/>
          </p:cNvSpPr>
          <p:nvPr>
            <p:ph type="title"/>
          </p:nvPr>
        </p:nvSpPr>
        <p:spPr>
          <a:xfrm>
            <a:off x="1049432" y="2261338"/>
            <a:ext cx="7045086" cy="82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Host Defense</a:t>
            </a:r>
            <a:endParaRPr dirty="0"/>
          </a:p>
        </p:txBody>
      </p:sp>
      <p:sp>
        <p:nvSpPr>
          <p:cNvPr id="511" name="Google Shape;511;p36"/>
          <p:cNvSpPr txBox="1">
            <a:spLocks noGrp="1"/>
          </p:cNvSpPr>
          <p:nvPr>
            <p:ph type="title" idx="2"/>
          </p:nvPr>
        </p:nvSpPr>
        <p:spPr>
          <a:xfrm>
            <a:off x="3105600" y="1164675"/>
            <a:ext cx="2932800" cy="97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02</a:t>
            </a:r>
            <a:endParaRPr dirty="0"/>
          </a:p>
        </p:txBody>
      </p:sp>
      <p:sp>
        <p:nvSpPr>
          <p:cNvPr id="512" name="Google Shape;512;p36"/>
          <p:cNvSpPr txBox="1">
            <a:spLocks noGrp="1"/>
          </p:cNvSpPr>
          <p:nvPr>
            <p:ph type="subTitle" idx="1"/>
          </p:nvPr>
        </p:nvSpPr>
        <p:spPr>
          <a:xfrm>
            <a:off x="2477486" y="3123913"/>
            <a:ext cx="4189128" cy="435000"/>
          </a:xfrm>
          <a:prstGeom prst="rect">
            <a:avLst/>
          </a:prstGeom>
        </p:spPr>
        <p:txBody>
          <a:bodyPr spcFirstLastPara="1" wrap="square" lIns="91425" tIns="91425" rIns="91425" bIns="91425" anchor="ctr" anchorCtr="0">
            <a:noAutofit/>
          </a:bodyPr>
          <a:lstStyle/>
          <a:p>
            <a:pPr marL="0" lvl="0" indent="0"/>
            <a:r>
              <a:rPr lang="en-US" dirty="0" smtClean="0">
                <a:solidFill>
                  <a:schemeClr val="dk2"/>
                </a:solidFill>
              </a:rPr>
              <a:t>The protection an organism is afforded against infections Types. </a:t>
            </a:r>
            <a:endParaRPr dirty="0">
              <a:solidFill>
                <a:schemeClr val="dk2"/>
              </a:solidFill>
            </a:endParaRPr>
          </a:p>
        </p:txBody>
      </p:sp>
      <p:sp>
        <p:nvSpPr>
          <p:cNvPr id="5" name="Google Shape;497;p34">
            <a:extLst>
              <a:ext uri="{FF2B5EF4-FFF2-40B4-BE49-F238E27FC236}">
                <a16:creationId xmlns="" xmlns:a16="http://schemas.microsoft.com/office/drawing/2014/main" id="{99423BF1-BABD-1E48-2981-F92453D154E5}"/>
              </a:ext>
            </a:extLst>
          </p:cNvPr>
          <p:cNvSpPr txBox="1">
            <a:spLocks/>
          </p:cNvSpPr>
          <p:nvPr/>
        </p:nvSpPr>
        <p:spPr>
          <a:xfrm>
            <a:off x="0" y="0"/>
            <a:ext cx="3190009" cy="44680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l"/>
            <a:r>
              <a:rPr lang="en" sz="2800" dirty="0">
                <a:highlight>
                  <a:srgbClr val="C0C0C0"/>
                </a:highlight>
              </a:rPr>
              <a:t>Pathogenesis</a:t>
            </a:r>
            <a:endParaRPr lang="en-US" sz="2800" dirty="0">
              <a:highlight>
                <a:srgbClr val="C0C0C0"/>
              </a:highlight>
            </a:endParaRPr>
          </a:p>
        </p:txBody>
      </p:sp>
    </p:spTree>
    <p:extLst>
      <p:ext uri="{BB962C8B-B14F-4D97-AF65-F5344CB8AC3E}">
        <p14:creationId xmlns="" xmlns:p14="http://schemas.microsoft.com/office/powerpoint/2010/main" val="50179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400" dirty="0"/>
              <a:t>Host Defense</a:t>
            </a:r>
            <a:endParaRPr lang="en-US" sz="5400" dirty="0"/>
          </a:p>
        </p:txBody>
      </p:sp>
      <p:sp>
        <p:nvSpPr>
          <p:cNvPr id="498" name="Google Shape;498;p34"/>
          <p:cNvSpPr txBox="1">
            <a:spLocks noGrp="1"/>
          </p:cNvSpPr>
          <p:nvPr>
            <p:ph type="subTitle" idx="1"/>
          </p:nvPr>
        </p:nvSpPr>
        <p:spPr>
          <a:xfrm>
            <a:off x="479049" y="1288473"/>
            <a:ext cx="8488306" cy="3241963"/>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Unobstructed urinary flow with the subsequent </a:t>
            </a:r>
            <a:r>
              <a:rPr lang="en-US" sz="1400" b="1" dirty="0">
                <a:solidFill>
                  <a:srgbClr val="FF0000"/>
                </a:solidFill>
              </a:rPr>
              <a:t>washout of ascending </a:t>
            </a:r>
            <a:r>
              <a:rPr lang="en-US" sz="1400" dirty="0">
                <a:solidFill>
                  <a:schemeClr val="dk2"/>
                </a:solidFill>
              </a:rPr>
              <a:t>bacteria is essential in preventing UTI.</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females, </a:t>
            </a:r>
            <a:r>
              <a:rPr lang="en-US" sz="1400" b="1" dirty="0">
                <a:solidFill>
                  <a:srgbClr val="FF0000"/>
                </a:solidFill>
              </a:rPr>
              <a:t>normal vaginal and periurethral flora </a:t>
            </a:r>
            <a:r>
              <a:rPr lang="en-US" sz="1400" dirty="0">
                <a:solidFill>
                  <a:schemeClr val="dk2"/>
                </a:solidFill>
              </a:rPr>
              <a:t>contain microorganisms like </a:t>
            </a:r>
            <a:r>
              <a:rPr lang="en-US" sz="1400" dirty="0" err="1">
                <a:solidFill>
                  <a:schemeClr val="dk2"/>
                </a:solidFill>
              </a:rPr>
              <a:t>lactobaeillus</a:t>
            </a:r>
            <a:r>
              <a:rPr lang="en-US" sz="1400" dirty="0">
                <a:solidFill>
                  <a:schemeClr val="dk2"/>
                </a:solidFill>
              </a:rPr>
              <a:t> that help prevent </a:t>
            </a:r>
            <a:r>
              <a:rPr lang="en-US" sz="1400" dirty="0" err="1">
                <a:solidFill>
                  <a:schemeClr val="dk2"/>
                </a:solidFill>
              </a:rPr>
              <a:t>uropathogenic</a:t>
            </a:r>
            <a:r>
              <a:rPr lang="en-US" sz="1400" dirty="0">
                <a:solidFill>
                  <a:schemeClr val="dk2"/>
                </a:solidFill>
              </a:rPr>
              <a:t> colonization</a:t>
            </a:r>
          </a:p>
          <a:p>
            <a:pPr marL="404813" lvl="0" indent="-285750" algn="l" rtl="0">
              <a:spcBef>
                <a:spcPts val="600"/>
              </a:spcBef>
              <a:spcAft>
                <a:spcPts val="0"/>
              </a:spcAft>
              <a:buFont typeface="Wingdings" panose="05000000000000000000" pitchFamily="2" charset="2"/>
              <a:buChar char="§"/>
            </a:pPr>
            <a:r>
              <a:rPr lang="en-US" sz="1400" dirty="0">
                <a:solidFill>
                  <a:srgbClr val="FF0000"/>
                </a:solidFill>
              </a:rPr>
              <a:t>The urine itself has specific characteristics </a:t>
            </a:r>
            <a:r>
              <a:rPr lang="en-US" sz="1400" dirty="0">
                <a:solidFill>
                  <a:schemeClr val="dk2"/>
                </a:solidFill>
              </a:rPr>
              <a:t>(its osmolality, urea concentration, organic acid concentration, and pH) that inhibit bacterial growth and colonization.</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It also contains factors that inhibit bacterial adherence, such as </a:t>
            </a:r>
            <a:r>
              <a:rPr lang="en-US" sz="1400" b="1" dirty="0" smtClean="0">
                <a:solidFill>
                  <a:srgbClr val="FF0000"/>
                </a:solidFill>
              </a:rPr>
              <a:t>Tamm-</a:t>
            </a:r>
            <a:r>
              <a:rPr lang="en-US" sz="1400" b="1" dirty="0" err="1" smtClean="0">
                <a:solidFill>
                  <a:srgbClr val="FF0000"/>
                </a:solidFill>
              </a:rPr>
              <a:t>H</a:t>
            </a:r>
            <a:r>
              <a:rPr lang="en-US" sz="1400" b="1" dirty="0" err="1" smtClean="0">
                <a:solidFill>
                  <a:srgbClr val="FF0000"/>
                </a:solidFill>
              </a:rPr>
              <a:t>orsfall</a:t>
            </a:r>
            <a:r>
              <a:rPr lang="en-US" sz="1400" b="1" dirty="0" smtClean="0">
                <a:solidFill>
                  <a:srgbClr val="FF0000"/>
                </a:solidFill>
              </a:rPr>
              <a:t> </a:t>
            </a:r>
            <a:r>
              <a:rPr lang="en-US" sz="1400" b="1" dirty="0" err="1">
                <a:solidFill>
                  <a:srgbClr val="FF0000"/>
                </a:solidFill>
              </a:rPr>
              <a:t>glvcoprotein</a:t>
            </a:r>
            <a:r>
              <a:rPr lang="en-US" sz="1400" b="1" dirty="0">
                <a:solidFill>
                  <a:srgbClr val="FF0000"/>
                </a:solidFill>
              </a:rPr>
              <a:t> (THG)</a:t>
            </a:r>
          </a:p>
          <a:p>
            <a:pPr marL="404813" lvl="0" indent="-285750" algn="l" rtl="0">
              <a:spcBef>
                <a:spcPts val="600"/>
              </a:spcBef>
              <a:spcAft>
                <a:spcPts val="0"/>
              </a:spcAft>
              <a:buFont typeface="Wingdings" panose="05000000000000000000" pitchFamily="2" charset="2"/>
              <a:buChar char="§"/>
            </a:pPr>
            <a:r>
              <a:rPr lang="en-US" sz="1400" b="1" dirty="0">
                <a:solidFill>
                  <a:srgbClr val="FF0000"/>
                </a:solidFill>
              </a:rPr>
              <a:t>The epithelium lining the urinary tract </a:t>
            </a:r>
            <a:r>
              <a:rPr lang="en-US" sz="1400" dirty="0">
                <a:solidFill>
                  <a:schemeClr val="dk2"/>
                </a:solidFill>
              </a:rPr>
              <a:t>not only provides a physical barrier to infection but also has the capacity to recognize bacteria in order to activate innate host defenses.</a:t>
            </a:r>
          </a:p>
          <a:p>
            <a:pPr marL="404813" lvl="0" indent="-285750" algn="l" rtl="0">
              <a:spcBef>
                <a:spcPts val="600"/>
              </a:spcBef>
              <a:spcAft>
                <a:spcPts val="0"/>
              </a:spcAft>
              <a:buFont typeface="Wingdings" panose="05000000000000000000" pitchFamily="2" charset="2"/>
              <a:buChar char="§"/>
            </a:pPr>
            <a:r>
              <a:rPr lang="en-US" sz="1400" b="1" dirty="0">
                <a:solidFill>
                  <a:srgbClr val="FF0000"/>
                </a:solidFill>
              </a:rPr>
              <a:t>Specific serum and urinary antibodies</a:t>
            </a:r>
            <a:r>
              <a:rPr lang="en-US" sz="1400" dirty="0">
                <a:solidFill>
                  <a:schemeClr val="dk2"/>
                </a:solidFill>
              </a:rPr>
              <a:t> are produced by the kidney to enhance bacterial opsonization and phagocytosis and inhibit bacterial adherence</a:t>
            </a:r>
          </a:p>
        </p:txBody>
      </p:sp>
      <p:sp>
        <p:nvSpPr>
          <p:cNvPr id="5" name="Google Shape;497;p34">
            <a:extLst>
              <a:ext uri="{FF2B5EF4-FFF2-40B4-BE49-F238E27FC236}">
                <a16:creationId xmlns="" xmlns:a16="http://schemas.microsoft.com/office/drawing/2014/main" id="{8D31A5B0-1D13-7810-597B-78141AB265B5}"/>
              </a:ext>
            </a:extLst>
          </p:cNvPr>
          <p:cNvSpPr txBox="1">
            <a:spLocks/>
          </p:cNvSpPr>
          <p:nvPr/>
        </p:nvSpPr>
        <p:spPr>
          <a:xfrm>
            <a:off x="6702136" y="0"/>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Pathogenesis</a:t>
            </a:r>
            <a:endParaRPr lang="en-US" sz="2000" dirty="0">
              <a:highlight>
                <a:srgbClr val="C0C0C0"/>
              </a:highlight>
            </a:endParaRPr>
          </a:p>
        </p:txBody>
      </p:sp>
    </p:spTree>
    <p:extLst>
      <p:ext uri="{BB962C8B-B14F-4D97-AF65-F5344CB8AC3E}">
        <p14:creationId xmlns="" xmlns:p14="http://schemas.microsoft.com/office/powerpoint/2010/main" val="3788717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36"/>
          <p:cNvSpPr txBox="1">
            <a:spLocks noGrp="1"/>
          </p:cNvSpPr>
          <p:nvPr>
            <p:ph type="title"/>
          </p:nvPr>
        </p:nvSpPr>
        <p:spPr>
          <a:xfrm>
            <a:off x="-322168" y="2261337"/>
            <a:ext cx="9788286" cy="149998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Bacterial Pathogenic Factors</a:t>
            </a:r>
            <a:endParaRPr dirty="0"/>
          </a:p>
        </p:txBody>
      </p:sp>
      <p:sp>
        <p:nvSpPr>
          <p:cNvPr id="511" name="Google Shape;511;p36"/>
          <p:cNvSpPr txBox="1">
            <a:spLocks noGrp="1"/>
          </p:cNvSpPr>
          <p:nvPr>
            <p:ph type="title" idx="2"/>
          </p:nvPr>
        </p:nvSpPr>
        <p:spPr>
          <a:xfrm>
            <a:off x="3105600" y="1164675"/>
            <a:ext cx="2932800" cy="97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dirty="0"/>
          </a:p>
        </p:txBody>
      </p:sp>
      <p:sp>
        <p:nvSpPr>
          <p:cNvPr id="4" name="Google Shape;497;p34">
            <a:extLst>
              <a:ext uri="{FF2B5EF4-FFF2-40B4-BE49-F238E27FC236}">
                <a16:creationId xmlns="" xmlns:a16="http://schemas.microsoft.com/office/drawing/2014/main" id="{F15D209D-CA55-0D24-82EE-ADA9A8661BBE}"/>
              </a:ext>
            </a:extLst>
          </p:cNvPr>
          <p:cNvSpPr txBox="1">
            <a:spLocks/>
          </p:cNvSpPr>
          <p:nvPr/>
        </p:nvSpPr>
        <p:spPr>
          <a:xfrm>
            <a:off x="0" y="0"/>
            <a:ext cx="3190009" cy="44680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l"/>
            <a:r>
              <a:rPr lang="en" sz="2800" dirty="0">
                <a:highlight>
                  <a:srgbClr val="C0C0C0"/>
                </a:highlight>
              </a:rPr>
              <a:t>Pathogenesis</a:t>
            </a:r>
            <a:endParaRPr lang="en-US" sz="2800" dirty="0">
              <a:highlight>
                <a:srgbClr val="C0C0C0"/>
              </a:highlight>
            </a:endParaRPr>
          </a:p>
        </p:txBody>
      </p:sp>
    </p:spTree>
    <p:extLst>
      <p:ext uri="{BB962C8B-B14F-4D97-AF65-F5344CB8AC3E}">
        <p14:creationId xmlns="" xmlns:p14="http://schemas.microsoft.com/office/powerpoint/2010/main" val="2435734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751620"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000" dirty="0"/>
              <a:t>Bacterial Pathogenic Factors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The ability of E. coli to adhere to epithelial cells is mediated by ligands located on the tips of the bacterial fimbriae (</a:t>
            </a:r>
            <a:r>
              <a:rPr lang="en-US" dirty="0">
                <a:solidFill>
                  <a:srgbClr val="FF0000"/>
                </a:solidFill>
              </a:rPr>
              <a:t>pili</a:t>
            </a:r>
            <a:r>
              <a:rPr lang="en-US" dirty="0">
                <a:solidFill>
                  <a:schemeClr val="dk2"/>
                </a:solidFill>
              </a:rPr>
              <a:t>).</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Most </a:t>
            </a:r>
            <a:r>
              <a:rPr lang="en-US" dirty="0" err="1">
                <a:solidFill>
                  <a:schemeClr val="dk2"/>
                </a:solidFill>
              </a:rPr>
              <a:t>uropathogenic</a:t>
            </a:r>
            <a:r>
              <a:rPr lang="en-US" dirty="0">
                <a:solidFill>
                  <a:schemeClr val="dk2"/>
                </a:solidFill>
              </a:rPr>
              <a:t> </a:t>
            </a:r>
            <a:r>
              <a:rPr lang="en-US" i="1" dirty="0">
                <a:solidFill>
                  <a:schemeClr val="dk2"/>
                </a:solidFill>
              </a:rPr>
              <a:t>E. coli </a:t>
            </a:r>
            <a:r>
              <a:rPr lang="en-US" dirty="0">
                <a:solidFill>
                  <a:schemeClr val="dk2"/>
                </a:solidFill>
              </a:rPr>
              <a:t>strains produce </a:t>
            </a:r>
            <a:r>
              <a:rPr lang="en-US" dirty="0">
                <a:solidFill>
                  <a:srgbClr val="FF0000"/>
                </a:solidFill>
              </a:rPr>
              <a:t>hemolysin</a:t>
            </a:r>
            <a:r>
              <a:rPr lang="en-US" dirty="0">
                <a:solidFill>
                  <a:schemeClr val="dk2"/>
                </a:solidFill>
              </a:rPr>
              <a:t>, </a:t>
            </a:r>
            <a:r>
              <a:rPr lang="en-US" dirty="0">
                <a:solidFill>
                  <a:srgbClr val="FF0000"/>
                </a:solidFill>
              </a:rPr>
              <a:t>which initiates tissue invasion</a:t>
            </a:r>
            <a:r>
              <a:rPr lang="en-US" dirty="0">
                <a:solidFill>
                  <a:schemeClr val="dk2"/>
                </a:solidFill>
              </a:rPr>
              <a:t> and makes iron available for the infecting pathogens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The presence of </a:t>
            </a:r>
            <a:r>
              <a:rPr lang="en-US" dirty="0">
                <a:solidFill>
                  <a:srgbClr val="FF0000"/>
                </a:solidFill>
              </a:rPr>
              <a:t>K antigen </a:t>
            </a:r>
            <a:r>
              <a:rPr lang="en-US" dirty="0">
                <a:solidFill>
                  <a:schemeClr val="dk2"/>
                </a:solidFill>
              </a:rPr>
              <a:t>on the invading bacteria protects them from phagocytosis by neutrophils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a:t>
            </a:r>
            <a:r>
              <a:rPr lang="en-US" dirty="0">
                <a:solidFill>
                  <a:srgbClr val="FF0000"/>
                </a:solidFill>
              </a:rPr>
              <a:t>Encapsulation and biofilm formation</a:t>
            </a:r>
          </a:p>
        </p:txBody>
      </p:sp>
      <p:sp>
        <p:nvSpPr>
          <p:cNvPr id="5" name="Google Shape;497;p34">
            <a:extLst>
              <a:ext uri="{FF2B5EF4-FFF2-40B4-BE49-F238E27FC236}">
                <a16:creationId xmlns="" xmlns:a16="http://schemas.microsoft.com/office/drawing/2014/main" id="{5E312EA7-0363-622E-C2DC-A767050DAF39}"/>
              </a:ext>
            </a:extLst>
          </p:cNvPr>
          <p:cNvSpPr txBox="1">
            <a:spLocks/>
          </p:cNvSpPr>
          <p:nvPr/>
        </p:nvSpPr>
        <p:spPr>
          <a:xfrm>
            <a:off x="6702136" y="0"/>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Pathogenesis</a:t>
            </a:r>
            <a:endParaRPr lang="en-US" sz="2000" dirty="0">
              <a:highlight>
                <a:srgbClr val="C0C0C0"/>
              </a:highlight>
            </a:endParaRPr>
          </a:p>
        </p:txBody>
      </p:sp>
    </p:spTree>
    <p:extLst>
      <p:ext uri="{BB962C8B-B14F-4D97-AF65-F5344CB8AC3E}">
        <p14:creationId xmlns="" xmlns:p14="http://schemas.microsoft.com/office/powerpoint/2010/main" val="2347245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59167"/>
            <a:ext cx="7574975"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Causative Pathogen</a:t>
            </a:r>
          </a:p>
        </p:txBody>
      </p:sp>
      <p:sp>
        <p:nvSpPr>
          <p:cNvPr id="498" name="Google Shape;498;p34"/>
          <p:cNvSpPr txBox="1">
            <a:spLocks noGrp="1"/>
          </p:cNvSpPr>
          <p:nvPr>
            <p:ph type="subTitle" idx="1"/>
          </p:nvPr>
        </p:nvSpPr>
        <p:spPr>
          <a:xfrm>
            <a:off x="424184" y="1288473"/>
            <a:ext cx="8664951" cy="3241963"/>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Most UTIs are caused by a single bacterial species. At least 80% of the uncomplicated cystitis and </a:t>
            </a:r>
            <a:r>
              <a:rPr lang="en-US" sz="1400" dirty="0" err="1">
                <a:solidFill>
                  <a:schemeClr val="dk2"/>
                </a:solidFill>
              </a:rPr>
              <a:t>pyelonephritis</a:t>
            </a:r>
            <a:r>
              <a:rPr lang="en-US" sz="1400" dirty="0">
                <a:solidFill>
                  <a:schemeClr val="dk2"/>
                </a:solidFill>
              </a:rPr>
              <a:t> in premenopausal women are due to </a:t>
            </a:r>
            <a:r>
              <a:rPr lang="en-US" sz="1400" i="1" dirty="0">
                <a:solidFill>
                  <a:schemeClr val="dk2"/>
                </a:solidFill>
              </a:rPr>
              <a:t>E. coli</a:t>
            </a:r>
            <a:r>
              <a:rPr lang="en-US" sz="1400" dirty="0">
                <a:solidFill>
                  <a:schemeClr val="dk2"/>
                </a:solidFill>
              </a:rPr>
              <a:t>.</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Other less common </a:t>
            </a:r>
            <a:r>
              <a:rPr lang="en-US" sz="1400" dirty="0" err="1">
                <a:solidFill>
                  <a:schemeClr val="dk2"/>
                </a:solidFill>
              </a:rPr>
              <a:t>uropathogens</a:t>
            </a:r>
            <a:r>
              <a:rPr lang="en-US" sz="1400" dirty="0">
                <a:solidFill>
                  <a:schemeClr val="dk2"/>
                </a:solidFill>
              </a:rPr>
              <a:t> include </a:t>
            </a:r>
            <a:r>
              <a:rPr lang="en-US" sz="1400" u="sng" dirty="0">
                <a:solidFill>
                  <a:schemeClr val="dk2"/>
                </a:solidFill>
              </a:rPr>
              <a:t>Staphylococcus saprophyticus,</a:t>
            </a:r>
            <a:r>
              <a:rPr lang="en-US" sz="1400" dirty="0">
                <a:solidFill>
                  <a:schemeClr val="dk2"/>
                </a:solidFill>
              </a:rPr>
              <a:t> Klebsiella. Proteus, and Enterobacter spp. and enterococci.</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hospital-acquired UTIs, a wider variety of causative organisms is found, including Pseudomonas and Staphylococcus spp.</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children, the causative bacterial spectrum is slightly different but there is still a predominance of E. coli among inpatient and outpatient populations. Enterobacter, Enterococcus, and Klebsiella species make up the remainder of common culprits of pediatric UTI.</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Anaerobic bacteria, lactobacilli, </a:t>
            </a:r>
            <a:r>
              <a:rPr lang="en-US" sz="1400" dirty="0" err="1">
                <a:solidFill>
                  <a:schemeClr val="dk2"/>
                </a:solidFill>
              </a:rPr>
              <a:t>corynebacteria</a:t>
            </a:r>
            <a:r>
              <a:rPr lang="en-US" sz="1400" dirty="0">
                <a:solidFill>
                  <a:schemeClr val="dk2"/>
                </a:solidFill>
              </a:rPr>
              <a:t>, streptococci (not including enterococci), and Staphylococcus epidermidis are found in normal periurethral flora. They do not commonly cause UTIs in healthy individuals and are considered common urinary contaminants</a:t>
            </a:r>
            <a:r>
              <a:rPr lang="en-US" sz="1400" dirty="0" smtClean="0">
                <a:solidFill>
                  <a:schemeClr val="dk2"/>
                </a:solidFill>
              </a:rPr>
              <a:t>.</a:t>
            </a:r>
            <a:endParaRPr lang="en-US" sz="1400" dirty="0">
              <a:solidFill>
                <a:schemeClr val="dk2"/>
              </a:solidFill>
            </a:endParaRPr>
          </a:p>
        </p:txBody>
      </p:sp>
      <p:sp>
        <p:nvSpPr>
          <p:cNvPr id="4" name="Google Shape;483;p32">
            <a:extLst>
              <a:ext uri="{FF2B5EF4-FFF2-40B4-BE49-F238E27FC236}">
                <a16:creationId xmlns="" xmlns:a16="http://schemas.microsoft.com/office/drawing/2014/main" id="{FA4019E1-ACD1-7453-750F-A794F01A84BD}"/>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04</a:t>
            </a:r>
          </a:p>
        </p:txBody>
      </p:sp>
    </p:spTree>
    <p:extLst>
      <p:ext uri="{BB962C8B-B14F-4D97-AF65-F5344CB8AC3E}">
        <p14:creationId xmlns="" xmlns:p14="http://schemas.microsoft.com/office/powerpoint/2010/main" val="3682594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Diagnosis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Standard diagnosis of UTI is completed by urinalysis and urine culture of 100 CFU/mL (Where CFU = colony-forming units) of bacteria.</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Occasionally, localization studies may be required to identify the source of the infection. Most often, the urine is obtained from a voided specimen.</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An uncomplicated UTI consists of an infection in an otherwise healthy patient with normal urinary tract </a:t>
            </a:r>
            <a:r>
              <a:rPr lang="en-US" dirty="0" smtClean="0">
                <a:solidFill>
                  <a:schemeClr val="dk2"/>
                </a:solidFill>
              </a:rPr>
              <a:t>anatomy</a:t>
            </a:r>
            <a:r>
              <a:rPr lang="en-US" dirty="0">
                <a:solidFill>
                  <a:schemeClr val="dk2"/>
                </a:solidFill>
              </a:rPr>
              <a:t>.</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On the other hand, a complicated UTI can occur when anatomic abnormalities, immunocompromised state, or multi-drug-resistant bacteria allow for increased bacterial colonization or decreased therapeutic efficacy.</a:t>
            </a:r>
          </a:p>
        </p:txBody>
      </p:sp>
      <p:sp>
        <p:nvSpPr>
          <p:cNvPr id="4" name="Google Shape;483;p32">
            <a:extLst>
              <a:ext uri="{FF2B5EF4-FFF2-40B4-BE49-F238E27FC236}">
                <a16:creationId xmlns="" xmlns:a16="http://schemas.microsoft.com/office/drawing/2014/main" id="{67166FAC-3479-6F75-0782-C8480247B686}"/>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05</a:t>
            </a:r>
          </a:p>
        </p:txBody>
      </p:sp>
    </p:spTree>
    <p:extLst>
      <p:ext uri="{BB962C8B-B14F-4D97-AF65-F5344CB8AC3E}">
        <p14:creationId xmlns="" xmlns:p14="http://schemas.microsoft.com/office/powerpoint/2010/main" val="4015402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Urine Analysis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The urine can be immediately evaluated for </a:t>
            </a:r>
            <a:r>
              <a:rPr lang="en-US" dirty="0">
                <a:solidFill>
                  <a:srgbClr val="FF0000"/>
                </a:solidFill>
              </a:rPr>
              <a:t>leukocyte esterase</a:t>
            </a:r>
            <a:r>
              <a:rPr lang="en-US" dirty="0">
                <a:solidFill>
                  <a:schemeClr val="dk2"/>
                </a:solidFill>
              </a:rPr>
              <a:t>, a compound produced by the breakdown of white blood cells (WBCs) in the urine and is 95% sensitive for UTI in children with symptoms.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Positive leukocyte esterase indicates the presence of 5—15 </a:t>
            </a:r>
            <a:r>
              <a:rPr lang="en-US" dirty="0" smtClean="0">
                <a:solidFill>
                  <a:schemeClr val="dk2"/>
                </a:solidFill>
              </a:rPr>
              <a:t>WBC </a:t>
            </a:r>
            <a:r>
              <a:rPr lang="en-US" dirty="0">
                <a:solidFill>
                  <a:schemeClr val="dk2"/>
                </a:solidFill>
              </a:rPr>
              <a:t>per high-power field (</a:t>
            </a:r>
            <a:r>
              <a:rPr lang="en-US" dirty="0" err="1">
                <a:solidFill>
                  <a:schemeClr val="dk2"/>
                </a:solidFill>
              </a:rPr>
              <a:t>hpl</a:t>
            </a:r>
            <a:r>
              <a:rPr lang="en-US" dirty="0">
                <a:solidFill>
                  <a:schemeClr val="dk2"/>
                </a:solidFill>
              </a:rPr>
              <a:t>).</a:t>
            </a:r>
          </a:p>
          <a:p>
            <a:pPr marL="404813" lvl="0" indent="-285750" algn="l" rtl="0">
              <a:spcBef>
                <a:spcPts val="600"/>
              </a:spcBef>
              <a:spcAft>
                <a:spcPts val="0"/>
              </a:spcAft>
              <a:buFont typeface="Wingdings" panose="05000000000000000000" pitchFamily="2" charset="2"/>
              <a:buChar char="§"/>
            </a:pPr>
            <a:r>
              <a:rPr lang="en-US" dirty="0">
                <a:solidFill>
                  <a:srgbClr val="FF0000"/>
                </a:solidFill>
              </a:rPr>
              <a:t>Urinary nitrite </a:t>
            </a:r>
            <a:r>
              <a:rPr lang="en-US" dirty="0">
                <a:solidFill>
                  <a:schemeClr val="dk2"/>
                </a:solidFill>
              </a:rPr>
              <a:t>is produced by reduction of dietary nitrates by many Gram-negative bacteria.</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Esterase and nitrite can be detected by a urine dipstick and are more reliable when the bacterial count is &gt;100,000 colony-forming units (CF Us) per milliliter.</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Combined positive nitrite and leukocyte esterase on urine dipstick analysis is 80—90% sensitive and 60—98% specific for UTI</a:t>
            </a:r>
          </a:p>
        </p:txBody>
      </p:sp>
      <p:sp>
        <p:nvSpPr>
          <p:cNvPr id="5" name="Google Shape;497;p34">
            <a:extLst>
              <a:ext uri="{FF2B5EF4-FFF2-40B4-BE49-F238E27FC236}">
                <a16:creationId xmlns="" xmlns:a16="http://schemas.microsoft.com/office/drawing/2014/main" id="{F01D867E-6354-5C49-BF2E-AF3BC6C6A450}"/>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Diagnosis</a:t>
            </a:r>
            <a:endParaRPr lang="en-US" sz="2000" dirty="0">
              <a:highlight>
                <a:srgbClr val="C0C0C0"/>
              </a:highlight>
            </a:endParaRPr>
          </a:p>
        </p:txBody>
      </p:sp>
    </p:spTree>
    <p:extLst>
      <p:ext uri="{BB962C8B-B14F-4D97-AF65-F5344CB8AC3E}">
        <p14:creationId xmlns="" xmlns:p14="http://schemas.microsoft.com/office/powerpoint/2010/main" val="2144215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Urine Analysis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Microscopic examination of the urine for WBCs and bacteria is performed after centrifugation.</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For children, urine concentration should be taken into consideration when diagnosing infants with UTI.</a:t>
            </a:r>
          </a:p>
          <a:p>
            <a:pPr marL="404813" lvl="0" indent="-285750" algn="l" rtl="0">
              <a:spcBef>
                <a:spcPts val="600"/>
              </a:spcBef>
              <a:spcAft>
                <a:spcPts val="0"/>
              </a:spcAft>
              <a:buFont typeface="Wingdings" panose="05000000000000000000" pitchFamily="2" charset="2"/>
              <a:buChar char="§"/>
            </a:pPr>
            <a:r>
              <a:rPr lang="en-US" dirty="0">
                <a:solidFill>
                  <a:srgbClr val="FF0000"/>
                </a:solidFill>
              </a:rPr>
              <a:t>A pyuria threshold of 3 WBC/</a:t>
            </a:r>
            <a:r>
              <a:rPr lang="en-US" dirty="0" err="1">
                <a:solidFill>
                  <a:srgbClr val="FF0000"/>
                </a:solidFill>
              </a:rPr>
              <a:t>hpf</a:t>
            </a:r>
            <a:r>
              <a:rPr lang="en-US" dirty="0">
                <a:solidFill>
                  <a:srgbClr val="FF0000"/>
                </a:solidFill>
              </a:rPr>
              <a:t> in dilute urine and 6 WBC/</a:t>
            </a:r>
            <a:r>
              <a:rPr lang="en-US" dirty="0" err="1">
                <a:solidFill>
                  <a:srgbClr val="FF0000"/>
                </a:solidFill>
              </a:rPr>
              <a:t>hpf</a:t>
            </a:r>
            <a:r>
              <a:rPr lang="en-US" dirty="0">
                <a:solidFill>
                  <a:srgbClr val="FF0000"/>
                </a:solidFill>
              </a:rPr>
              <a:t> in concentrated urine is noted for a diagnosis of UTI</a:t>
            </a:r>
          </a:p>
        </p:txBody>
      </p:sp>
      <p:sp>
        <p:nvSpPr>
          <p:cNvPr id="5" name="Google Shape;497;p34">
            <a:extLst>
              <a:ext uri="{FF2B5EF4-FFF2-40B4-BE49-F238E27FC236}">
                <a16:creationId xmlns="" xmlns:a16="http://schemas.microsoft.com/office/drawing/2014/main" id="{231837FE-1263-7774-CC78-27C85C22A18E}"/>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Diagnosis</a:t>
            </a:r>
            <a:endParaRPr lang="en-US" sz="2000" dirty="0">
              <a:highlight>
                <a:srgbClr val="C0C0C0"/>
              </a:highlight>
            </a:endParaRPr>
          </a:p>
        </p:txBody>
      </p:sp>
    </p:spTree>
    <p:extLst>
      <p:ext uri="{BB962C8B-B14F-4D97-AF65-F5344CB8AC3E}">
        <p14:creationId xmlns="" xmlns:p14="http://schemas.microsoft.com/office/powerpoint/2010/main" val="2225692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Urine Culture</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rgbClr val="FF0000"/>
                </a:solidFill>
              </a:rPr>
              <a:t>The gold standard for identification of UTI is the quantitative culture of urine for specific bacteria.</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Defining the CPU/ml. that represents clinically significant infection can be difficult. It is dependent on the method of collection, the sex of the patient, and the type of bacteria isolated.</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Traditionally, cultures demonstrating 100,000 CPU/ml. are considered diagnostic of a UTI, but now AAP guidelines suggest pyuria and 50,000 CPU/ml. of a single organism are diagnostic of UTI</a:t>
            </a:r>
          </a:p>
        </p:txBody>
      </p:sp>
      <p:sp>
        <p:nvSpPr>
          <p:cNvPr id="5" name="Google Shape;497;p34">
            <a:extLst>
              <a:ext uri="{FF2B5EF4-FFF2-40B4-BE49-F238E27FC236}">
                <a16:creationId xmlns="" xmlns:a16="http://schemas.microsoft.com/office/drawing/2014/main" id="{FBB9D55B-C33B-5502-A1A6-0B0E92F7339E}"/>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Diagnosis</a:t>
            </a:r>
            <a:endParaRPr lang="en-US" sz="2000" dirty="0">
              <a:highlight>
                <a:srgbClr val="C0C0C0"/>
              </a:highlight>
            </a:endParaRPr>
          </a:p>
        </p:txBody>
      </p:sp>
    </p:spTree>
    <p:extLst>
      <p:ext uri="{BB962C8B-B14F-4D97-AF65-F5344CB8AC3E}">
        <p14:creationId xmlns="" xmlns:p14="http://schemas.microsoft.com/office/powerpoint/2010/main" val="639106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065820"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Localization Studies</a:t>
            </a:r>
          </a:p>
        </p:txBody>
      </p:sp>
      <p:sp>
        <p:nvSpPr>
          <p:cNvPr id="498" name="Google Shape;498;p34"/>
          <p:cNvSpPr txBox="1">
            <a:spLocks noGrp="1"/>
          </p:cNvSpPr>
          <p:nvPr>
            <p:ph type="subTitle" idx="1"/>
          </p:nvPr>
        </p:nvSpPr>
        <p:spPr>
          <a:xfrm>
            <a:off x="479049" y="1548246"/>
            <a:ext cx="6410124"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Occasionally, it is necessary to localize the site of infection.</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For upper urinary tract localization, the bladder is irrigated with sterile water and a ureteral catheter is placed into each ureter.</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A specimen is collected from the renal pelvis. Culture of this specimen will indicate whether infection in the upper urinary tract is present.</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men, infection in the lower urinary tract can be differentiated (Figure).</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A specimen is collected at the beginning of the void and represents possible infection in the urethra (VB1). Next, a midstream specimen (VB2) is collected and represents possible infection in the bladder. The prostate is then massaged and the patient is asked to void again (VB3), this specimen represents possible infection of the prostate.</a:t>
            </a:r>
          </a:p>
        </p:txBody>
      </p:sp>
      <p:pic>
        <p:nvPicPr>
          <p:cNvPr id="3" name="Picture 2">
            <a:extLst>
              <a:ext uri="{FF2B5EF4-FFF2-40B4-BE49-F238E27FC236}">
                <a16:creationId xmlns="" xmlns:a16="http://schemas.microsoft.com/office/drawing/2014/main" id="{7E79012E-7E34-159C-F388-B60061C31D9D}"/>
              </a:ext>
            </a:extLst>
          </p:cNvPr>
          <p:cNvPicPr>
            <a:picLocks noChangeAspect="1"/>
          </p:cNvPicPr>
          <p:nvPr/>
        </p:nvPicPr>
        <p:blipFill>
          <a:blip r:embed="rId3"/>
          <a:stretch>
            <a:fillRect/>
          </a:stretch>
        </p:blipFill>
        <p:spPr>
          <a:xfrm>
            <a:off x="6910340" y="1828802"/>
            <a:ext cx="2212878" cy="1995055"/>
          </a:xfrm>
          <a:prstGeom prst="rect">
            <a:avLst/>
          </a:prstGeom>
        </p:spPr>
      </p:pic>
      <p:sp>
        <p:nvSpPr>
          <p:cNvPr id="6" name="Google Shape;497;p34">
            <a:extLst>
              <a:ext uri="{FF2B5EF4-FFF2-40B4-BE49-F238E27FC236}">
                <a16:creationId xmlns="" xmlns:a16="http://schemas.microsoft.com/office/drawing/2014/main" id="{97C78DE9-C4D7-B5DF-DEF1-4893F7352721}"/>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Diagnosis</a:t>
            </a:r>
            <a:endParaRPr lang="en-US" sz="2000" dirty="0">
              <a:highlight>
                <a:srgbClr val="C0C0C0"/>
              </a:highlight>
            </a:endParaRPr>
          </a:p>
        </p:txBody>
      </p:sp>
    </p:spTree>
    <p:extLst>
      <p:ext uri="{BB962C8B-B14F-4D97-AF65-F5344CB8AC3E}">
        <p14:creationId xmlns="" xmlns:p14="http://schemas.microsoft.com/office/powerpoint/2010/main" val="376275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32"/>
          <p:cNvSpPr txBox="1">
            <a:spLocks noGrp="1"/>
          </p:cNvSpPr>
          <p:nvPr>
            <p:ph type="title"/>
          </p:nvPr>
        </p:nvSpPr>
        <p:spPr>
          <a:xfrm>
            <a:off x="1848801" y="0"/>
            <a:ext cx="3690000" cy="5727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dirty="0"/>
              <a:t>Table of contants :</a:t>
            </a:r>
            <a:endParaRPr dirty="0"/>
          </a:p>
        </p:txBody>
      </p:sp>
      <p:sp>
        <p:nvSpPr>
          <p:cNvPr id="475" name="Google Shape;475;p32"/>
          <p:cNvSpPr txBox="1">
            <a:spLocks noGrp="1"/>
          </p:cNvSpPr>
          <p:nvPr>
            <p:ph type="subTitle" idx="3"/>
          </p:nvPr>
        </p:nvSpPr>
        <p:spPr>
          <a:xfrm>
            <a:off x="592279" y="1650764"/>
            <a:ext cx="2337008" cy="35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Introduction</a:t>
            </a:r>
            <a:endParaRPr dirty="0"/>
          </a:p>
        </p:txBody>
      </p:sp>
      <p:sp>
        <p:nvSpPr>
          <p:cNvPr id="483" name="Google Shape;483;p32"/>
          <p:cNvSpPr txBox="1">
            <a:spLocks noGrp="1"/>
          </p:cNvSpPr>
          <p:nvPr>
            <p:ph type="title" idx="9"/>
          </p:nvPr>
        </p:nvSpPr>
        <p:spPr>
          <a:xfrm>
            <a:off x="1090091" y="900947"/>
            <a:ext cx="1341382" cy="66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rgbClr val="C00000"/>
                </a:solidFill>
              </a:rPr>
              <a:t>01</a:t>
            </a:r>
            <a:endParaRPr dirty="0">
              <a:solidFill>
                <a:srgbClr val="C00000"/>
              </a:solidFill>
            </a:endParaRPr>
          </a:p>
        </p:txBody>
      </p:sp>
      <p:sp>
        <p:nvSpPr>
          <p:cNvPr id="35" name="Google Shape;475;p32">
            <a:extLst>
              <a:ext uri="{FF2B5EF4-FFF2-40B4-BE49-F238E27FC236}">
                <a16:creationId xmlns="" xmlns:a16="http://schemas.microsoft.com/office/drawing/2014/main" id="{99DA585F-17EC-1B92-AC3B-7F466C48D701}"/>
              </a:ext>
            </a:extLst>
          </p:cNvPr>
          <p:cNvSpPr txBox="1">
            <a:spLocks/>
          </p:cNvSpPr>
          <p:nvPr/>
        </p:nvSpPr>
        <p:spPr>
          <a:xfrm>
            <a:off x="2734949" y="1650764"/>
            <a:ext cx="3066265"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dirty="0"/>
              <a:t>Epidemiology</a:t>
            </a:r>
          </a:p>
        </p:txBody>
      </p:sp>
      <p:sp>
        <p:nvSpPr>
          <p:cNvPr id="36" name="Google Shape;483;p32">
            <a:extLst>
              <a:ext uri="{FF2B5EF4-FFF2-40B4-BE49-F238E27FC236}">
                <a16:creationId xmlns="" xmlns:a16="http://schemas.microsoft.com/office/drawing/2014/main" id="{89EF2E34-EF8A-41DD-152C-E1092E092CEC}"/>
              </a:ext>
            </a:extLst>
          </p:cNvPr>
          <p:cNvSpPr txBox="1">
            <a:spLocks/>
          </p:cNvSpPr>
          <p:nvPr/>
        </p:nvSpPr>
        <p:spPr>
          <a:xfrm>
            <a:off x="3696580" y="900947"/>
            <a:ext cx="1143002"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02</a:t>
            </a:r>
          </a:p>
        </p:txBody>
      </p:sp>
      <p:sp>
        <p:nvSpPr>
          <p:cNvPr id="37" name="Google Shape;475;p32">
            <a:extLst>
              <a:ext uri="{FF2B5EF4-FFF2-40B4-BE49-F238E27FC236}">
                <a16:creationId xmlns="" xmlns:a16="http://schemas.microsoft.com/office/drawing/2014/main" id="{B7FC475F-4705-92F7-4477-BDCC303B30ED}"/>
              </a:ext>
            </a:extLst>
          </p:cNvPr>
          <p:cNvSpPr txBox="1">
            <a:spLocks/>
          </p:cNvSpPr>
          <p:nvPr/>
        </p:nvSpPr>
        <p:spPr>
          <a:xfrm>
            <a:off x="5465620" y="1650764"/>
            <a:ext cx="3066265"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dirty="0"/>
              <a:t>Pathogenesis</a:t>
            </a:r>
          </a:p>
        </p:txBody>
      </p:sp>
      <p:sp>
        <p:nvSpPr>
          <p:cNvPr id="38" name="Google Shape;483;p32">
            <a:extLst>
              <a:ext uri="{FF2B5EF4-FFF2-40B4-BE49-F238E27FC236}">
                <a16:creationId xmlns="" xmlns:a16="http://schemas.microsoft.com/office/drawing/2014/main" id="{2DC2AD6D-2739-0135-276B-E99231B2225E}"/>
              </a:ext>
            </a:extLst>
          </p:cNvPr>
          <p:cNvSpPr txBox="1">
            <a:spLocks/>
          </p:cNvSpPr>
          <p:nvPr/>
        </p:nvSpPr>
        <p:spPr>
          <a:xfrm>
            <a:off x="6349795" y="900947"/>
            <a:ext cx="1297914"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03</a:t>
            </a:r>
          </a:p>
        </p:txBody>
      </p:sp>
      <p:sp>
        <p:nvSpPr>
          <p:cNvPr id="39" name="Google Shape;475;p32">
            <a:extLst>
              <a:ext uri="{FF2B5EF4-FFF2-40B4-BE49-F238E27FC236}">
                <a16:creationId xmlns="" xmlns:a16="http://schemas.microsoft.com/office/drawing/2014/main" id="{FF863EF3-44D6-17C6-7AC4-C14274029F46}"/>
              </a:ext>
            </a:extLst>
          </p:cNvPr>
          <p:cNvSpPr txBox="1">
            <a:spLocks/>
          </p:cNvSpPr>
          <p:nvPr/>
        </p:nvSpPr>
        <p:spPr>
          <a:xfrm>
            <a:off x="882724" y="3021150"/>
            <a:ext cx="3688834"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dirty="0"/>
              <a:t>Causative Pathogen</a:t>
            </a:r>
          </a:p>
        </p:txBody>
      </p:sp>
      <p:sp>
        <p:nvSpPr>
          <p:cNvPr id="40" name="Google Shape;483;p32">
            <a:extLst>
              <a:ext uri="{FF2B5EF4-FFF2-40B4-BE49-F238E27FC236}">
                <a16:creationId xmlns="" xmlns:a16="http://schemas.microsoft.com/office/drawing/2014/main" id="{A9CD9C97-E40A-5ACA-1388-3415C3CB5F10}"/>
              </a:ext>
            </a:extLst>
          </p:cNvPr>
          <p:cNvSpPr txBox="1">
            <a:spLocks/>
          </p:cNvSpPr>
          <p:nvPr/>
        </p:nvSpPr>
        <p:spPr>
          <a:xfrm>
            <a:off x="1833522" y="2271333"/>
            <a:ext cx="1787236"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04</a:t>
            </a:r>
          </a:p>
        </p:txBody>
      </p:sp>
      <p:sp>
        <p:nvSpPr>
          <p:cNvPr id="44" name="Google Shape;475;p32">
            <a:extLst>
              <a:ext uri="{FF2B5EF4-FFF2-40B4-BE49-F238E27FC236}">
                <a16:creationId xmlns="" xmlns:a16="http://schemas.microsoft.com/office/drawing/2014/main" id="{1AAEACA4-4658-22DE-BA3D-F41019EC920F}"/>
              </a:ext>
            </a:extLst>
          </p:cNvPr>
          <p:cNvSpPr txBox="1">
            <a:spLocks/>
          </p:cNvSpPr>
          <p:nvPr/>
        </p:nvSpPr>
        <p:spPr>
          <a:xfrm>
            <a:off x="4442090" y="3085828"/>
            <a:ext cx="3066265"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dirty="0"/>
              <a:t>Diagnosis</a:t>
            </a:r>
          </a:p>
        </p:txBody>
      </p:sp>
      <p:sp>
        <p:nvSpPr>
          <p:cNvPr id="45" name="Google Shape;483;p32">
            <a:extLst>
              <a:ext uri="{FF2B5EF4-FFF2-40B4-BE49-F238E27FC236}">
                <a16:creationId xmlns="" xmlns:a16="http://schemas.microsoft.com/office/drawing/2014/main" id="{EF61A662-B1AF-DE8E-88D2-81BAF5D2CA74}"/>
              </a:ext>
            </a:extLst>
          </p:cNvPr>
          <p:cNvSpPr txBox="1">
            <a:spLocks/>
          </p:cNvSpPr>
          <p:nvPr/>
        </p:nvSpPr>
        <p:spPr>
          <a:xfrm>
            <a:off x="5081604" y="2336011"/>
            <a:ext cx="1787236"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05</a:t>
            </a:r>
          </a:p>
        </p:txBody>
      </p:sp>
      <p:sp>
        <p:nvSpPr>
          <p:cNvPr id="46" name="Google Shape;475;p32">
            <a:extLst>
              <a:ext uri="{FF2B5EF4-FFF2-40B4-BE49-F238E27FC236}">
                <a16:creationId xmlns="" xmlns:a16="http://schemas.microsoft.com/office/drawing/2014/main" id="{65F959E0-1759-2004-F695-9941144AFC58}"/>
              </a:ext>
            </a:extLst>
          </p:cNvPr>
          <p:cNvSpPr txBox="1">
            <a:spLocks/>
          </p:cNvSpPr>
          <p:nvPr/>
        </p:nvSpPr>
        <p:spPr>
          <a:xfrm>
            <a:off x="1174623" y="4471916"/>
            <a:ext cx="3066265"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sz="2800" dirty="0"/>
              <a:t>Antibiotics</a:t>
            </a:r>
            <a:endParaRPr lang="en-US" dirty="0"/>
          </a:p>
        </p:txBody>
      </p:sp>
      <p:sp>
        <p:nvSpPr>
          <p:cNvPr id="47" name="Google Shape;483;p32">
            <a:extLst>
              <a:ext uri="{FF2B5EF4-FFF2-40B4-BE49-F238E27FC236}">
                <a16:creationId xmlns="" xmlns:a16="http://schemas.microsoft.com/office/drawing/2014/main" id="{2424E34C-0236-77AB-B9A0-EE380A94DA7A}"/>
              </a:ext>
            </a:extLst>
          </p:cNvPr>
          <p:cNvSpPr txBox="1">
            <a:spLocks/>
          </p:cNvSpPr>
          <p:nvPr/>
        </p:nvSpPr>
        <p:spPr>
          <a:xfrm>
            <a:off x="1814137" y="3722099"/>
            <a:ext cx="1787236"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06</a:t>
            </a:r>
          </a:p>
        </p:txBody>
      </p:sp>
      <p:sp>
        <p:nvSpPr>
          <p:cNvPr id="48" name="Google Shape;475;p32">
            <a:extLst>
              <a:ext uri="{FF2B5EF4-FFF2-40B4-BE49-F238E27FC236}">
                <a16:creationId xmlns="" xmlns:a16="http://schemas.microsoft.com/office/drawing/2014/main" id="{662B0561-C778-BC6B-7324-22637B148807}"/>
              </a:ext>
            </a:extLst>
          </p:cNvPr>
          <p:cNvSpPr txBox="1">
            <a:spLocks/>
          </p:cNvSpPr>
          <p:nvPr/>
        </p:nvSpPr>
        <p:spPr>
          <a:xfrm>
            <a:off x="3816095" y="4471916"/>
            <a:ext cx="4318256" cy="35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2100"/>
              <a:buFont typeface="Josefin Sans"/>
              <a:buNone/>
              <a:defRPr sz="2700" b="1" i="0" u="none" strike="noStrike" cap="none">
                <a:solidFill>
                  <a:schemeClr val="dk1"/>
                </a:solidFill>
                <a:latin typeface="Josefin Sans"/>
                <a:ea typeface="Josefin Sans"/>
                <a:cs typeface="Josefin Sans"/>
                <a:sym typeface="Josefin Sans"/>
              </a:defRPr>
            </a:lvl1pPr>
            <a:lvl2pPr marL="914400" marR="0" lvl="1" indent="-317500" algn="ctr" rtl="0">
              <a:lnSpc>
                <a:spcPct val="115000"/>
              </a:lnSpc>
              <a:spcBef>
                <a:spcPts val="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2pPr>
            <a:lvl3pPr marL="1371600" marR="0" lvl="2"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3pPr>
            <a:lvl4pPr marL="1828800" marR="0" lvl="3"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4pPr>
            <a:lvl5pPr marL="2286000" marR="0" lvl="4"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5pPr>
            <a:lvl6pPr marL="2743200" marR="0" lvl="5"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6pPr>
            <a:lvl7pPr marL="3200400" marR="0" lvl="6"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7pPr>
            <a:lvl8pPr marL="3657600" marR="0" lvl="7" indent="-317500" algn="ctr" rtl="0">
              <a:lnSpc>
                <a:spcPct val="115000"/>
              </a:lnSpc>
              <a:spcBef>
                <a:spcPts val="1600"/>
              </a:spcBef>
              <a:spcAft>
                <a:spcPts val="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8pPr>
            <a:lvl9pPr marL="4114800" marR="0" lvl="8" indent="-317500" algn="ctr" rtl="0">
              <a:lnSpc>
                <a:spcPct val="115000"/>
              </a:lnSpc>
              <a:spcBef>
                <a:spcPts val="1600"/>
              </a:spcBef>
              <a:spcAft>
                <a:spcPts val="1600"/>
              </a:spcAft>
              <a:buClr>
                <a:schemeClr val="dk1"/>
              </a:buClr>
              <a:buSzPts val="2100"/>
              <a:buFont typeface="Josefin Sans"/>
              <a:buNone/>
              <a:defRPr sz="2100" b="1" i="0" u="none" strike="noStrike" cap="none">
                <a:solidFill>
                  <a:schemeClr val="dk1"/>
                </a:solidFill>
                <a:latin typeface="Josefin Sans"/>
                <a:ea typeface="Josefin Sans"/>
                <a:cs typeface="Josefin Sans"/>
                <a:sym typeface="Josefin Sans"/>
              </a:defRPr>
            </a:lvl9pPr>
          </a:lstStyle>
          <a:p>
            <a:pPr marL="0" indent="0"/>
            <a:r>
              <a:rPr lang="en-US" dirty="0" smtClean="0"/>
              <a:t>Specific Infections</a:t>
            </a:r>
            <a:endParaRPr lang="en-US" dirty="0"/>
          </a:p>
        </p:txBody>
      </p:sp>
      <p:sp>
        <p:nvSpPr>
          <p:cNvPr id="49" name="Google Shape;483;p32">
            <a:extLst>
              <a:ext uri="{FF2B5EF4-FFF2-40B4-BE49-F238E27FC236}">
                <a16:creationId xmlns="" xmlns:a16="http://schemas.microsoft.com/office/drawing/2014/main" id="{64A45649-8E1E-8E61-D3C8-7D733E7F5EA6}"/>
              </a:ext>
            </a:extLst>
          </p:cNvPr>
          <p:cNvSpPr txBox="1">
            <a:spLocks/>
          </p:cNvSpPr>
          <p:nvPr/>
        </p:nvSpPr>
        <p:spPr>
          <a:xfrm>
            <a:off x="5081604" y="3722099"/>
            <a:ext cx="1787236" cy="667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4000"/>
              <a:buFont typeface="Josefin Sans"/>
              <a:buNone/>
              <a:defRPr sz="5000" b="1" i="0" u="none" strike="noStrike" cap="none">
                <a:solidFill>
                  <a:schemeClr val="accent2"/>
                </a:solidFill>
                <a:latin typeface="Josefin Sans"/>
                <a:ea typeface="Josefin Sans"/>
                <a:cs typeface="Josefin Sans"/>
                <a:sym typeface="Josefin Sans"/>
              </a:defRPr>
            </a:lvl1pPr>
            <a:lvl2pPr marR="0" lvl="1"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2pPr>
            <a:lvl3pPr marR="0" lvl="2"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3pPr>
            <a:lvl4pPr marR="0" lvl="3"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4pPr>
            <a:lvl5pPr marR="0" lvl="4"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5pPr>
            <a:lvl6pPr marR="0" lvl="5"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6pPr>
            <a:lvl7pPr marR="0" lvl="6"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7pPr>
            <a:lvl8pPr marR="0" lvl="7"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8pPr>
            <a:lvl9pPr marR="0" lvl="8" algn="ctr" rtl="0">
              <a:lnSpc>
                <a:spcPct val="100000"/>
              </a:lnSpc>
              <a:spcBef>
                <a:spcPts val="0"/>
              </a:spcBef>
              <a:spcAft>
                <a:spcPts val="0"/>
              </a:spcAft>
              <a:buClr>
                <a:schemeClr val="accent6"/>
              </a:buClr>
              <a:buSzPts val="4000"/>
              <a:buFont typeface="Josefin Sans"/>
              <a:buNone/>
              <a:defRPr sz="4000" b="1" i="0" u="none" strike="noStrike" cap="none">
                <a:solidFill>
                  <a:schemeClr val="accent6"/>
                </a:solidFill>
                <a:latin typeface="Josefin Sans"/>
                <a:ea typeface="Josefin Sans"/>
                <a:cs typeface="Josefin Sans"/>
                <a:sym typeface="Josefin Sans"/>
              </a:defRPr>
            </a:lvl9pPr>
          </a:lstStyle>
          <a:p>
            <a:r>
              <a:rPr lang="en" dirty="0">
                <a:solidFill>
                  <a:srgbClr val="C00000"/>
                </a:solidFill>
              </a:rPr>
              <a:t>07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Antibiotics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The goal in treatment is to eradicate the infection by selecting the appropriate antibiotics that would target specific bacterial susceptibility.</a:t>
            </a:r>
          </a:p>
          <a:p>
            <a:pPr marL="404813" lvl="0" indent="-285750" algn="l" rtl="0">
              <a:spcBef>
                <a:spcPts val="600"/>
              </a:spcBef>
              <a:spcAft>
                <a:spcPts val="0"/>
              </a:spcAft>
              <a:buFont typeface="Wingdings" panose="05000000000000000000" pitchFamily="2" charset="2"/>
              <a:buChar char="§"/>
            </a:pPr>
            <a:r>
              <a:rPr lang="en-US" dirty="0">
                <a:solidFill>
                  <a:srgbClr val="FF0000"/>
                </a:solidFill>
              </a:rPr>
              <a:t>The general principles for selecting the appropriate antibiotics include:</a:t>
            </a:r>
          </a:p>
          <a:p>
            <a:pPr marL="862013" lvl="1" indent="-285750">
              <a:spcBef>
                <a:spcPts val="600"/>
              </a:spcBef>
              <a:buFont typeface="Wingdings" panose="05000000000000000000" pitchFamily="2" charset="2"/>
              <a:buChar char="§"/>
            </a:pPr>
            <a:r>
              <a:rPr lang="en-US" dirty="0">
                <a:solidFill>
                  <a:schemeClr val="dk2"/>
                </a:solidFill>
              </a:rPr>
              <a:t>Consideration of the </a:t>
            </a:r>
            <a:r>
              <a:rPr lang="en-US" dirty="0">
                <a:solidFill>
                  <a:srgbClr val="FF0000"/>
                </a:solidFill>
              </a:rPr>
              <a:t>infecting pathogen </a:t>
            </a:r>
            <a:r>
              <a:rPr lang="en-US" dirty="0">
                <a:solidFill>
                  <a:schemeClr val="dk2"/>
                </a:solidFill>
              </a:rPr>
              <a:t>(antibiotic susceptibility, single-organism vs </a:t>
            </a:r>
            <a:r>
              <a:rPr lang="en-US" dirty="0" err="1">
                <a:solidFill>
                  <a:schemeClr val="dk2"/>
                </a:solidFill>
              </a:rPr>
              <a:t>polyorganism</a:t>
            </a:r>
            <a:r>
              <a:rPr lang="en-US" dirty="0">
                <a:solidFill>
                  <a:schemeClr val="dk2"/>
                </a:solidFill>
              </a:rPr>
              <a:t> infection, pathogen vs normal flora, community vs hospital-acquired infection);</a:t>
            </a:r>
          </a:p>
          <a:p>
            <a:pPr marL="862013" lvl="1" indent="-285750">
              <a:spcBef>
                <a:spcPts val="600"/>
              </a:spcBef>
              <a:buFont typeface="Wingdings" panose="05000000000000000000" pitchFamily="2" charset="2"/>
              <a:buChar char="§"/>
            </a:pPr>
            <a:r>
              <a:rPr lang="en-US" dirty="0">
                <a:solidFill>
                  <a:schemeClr val="dk2"/>
                </a:solidFill>
              </a:rPr>
              <a:t>The </a:t>
            </a:r>
            <a:r>
              <a:rPr lang="en-US" dirty="0">
                <a:solidFill>
                  <a:srgbClr val="FF0000"/>
                </a:solidFill>
              </a:rPr>
              <a:t>patient</a:t>
            </a:r>
            <a:r>
              <a:rPr lang="en-US" dirty="0">
                <a:solidFill>
                  <a:schemeClr val="dk2"/>
                </a:solidFill>
              </a:rPr>
              <a:t> (allergies, underlying diseases, age, previous antibiotic therapy, other medications currently taken, outpatient vs inpatient status, pregnancy);</a:t>
            </a:r>
          </a:p>
          <a:p>
            <a:pPr marL="862013" lvl="1" indent="-285750">
              <a:spcBef>
                <a:spcPts val="600"/>
              </a:spcBef>
              <a:buFont typeface="Wingdings" panose="05000000000000000000" pitchFamily="2" charset="2"/>
              <a:buChar char="§"/>
            </a:pPr>
            <a:r>
              <a:rPr lang="en-US" dirty="0">
                <a:solidFill>
                  <a:schemeClr val="dk2"/>
                </a:solidFill>
              </a:rPr>
              <a:t>The </a:t>
            </a:r>
            <a:r>
              <a:rPr lang="en-US" dirty="0">
                <a:solidFill>
                  <a:srgbClr val="FF0000"/>
                </a:solidFill>
              </a:rPr>
              <a:t>site</a:t>
            </a:r>
            <a:r>
              <a:rPr lang="en-US" dirty="0">
                <a:solidFill>
                  <a:schemeClr val="dk2"/>
                </a:solidFill>
              </a:rPr>
              <a:t> of infection (kidney vs bladder vs prostate)</a:t>
            </a:r>
          </a:p>
        </p:txBody>
      </p:sp>
      <p:sp>
        <p:nvSpPr>
          <p:cNvPr id="5" name="Google Shape;483;p32">
            <a:extLst>
              <a:ext uri="{FF2B5EF4-FFF2-40B4-BE49-F238E27FC236}">
                <a16:creationId xmlns="" xmlns:a16="http://schemas.microsoft.com/office/drawing/2014/main" id="{AC7867D9-FFB5-A64E-DEDA-1F24C7FDD585}"/>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06</a:t>
            </a:r>
          </a:p>
        </p:txBody>
      </p:sp>
    </p:spTree>
    <p:extLst>
      <p:ext uri="{BB962C8B-B14F-4D97-AF65-F5344CB8AC3E}">
        <p14:creationId xmlns="" xmlns:p14="http://schemas.microsoft.com/office/powerpoint/2010/main" val="3255955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Antibiotics</a:t>
            </a:r>
          </a:p>
        </p:txBody>
      </p:sp>
      <p:sp>
        <p:nvSpPr>
          <p:cNvPr id="498" name="Google Shape;498;p34"/>
          <p:cNvSpPr txBox="1">
            <a:spLocks noGrp="1"/>
          </p:cNvSpPr>
          <p:nvPr>
            <p:ph type="subTitle" idx="1"/>
          </p:nvPr>
        </p:nvSpPr>
        <p:spPr>
          <a:xfrm>
            <a:off x="479049" y="1548246"/>
            <a:ext cx="48307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Recommended antimicrobial agents and duration of therapy based upon the type of UTI for adults.</a:t>
            </a:r>
          </a:p>
          <a:p>
            <a:pPr marL="461963" lvl="0" algn="l" rtl="0">
              <a:spcBef>
                <a:spcPts val="600"/>
              </a:spcBef>
              <a:spcAft>
                <a:spcPts val="0"/>
              </a:spcAft>
              <a:buFont typeface="+mj-lt"/>
              <a:buAutoNum type="arabicParenR"/>
            </a:pPr>
            <a:r>
              <a:rPr lang="en-US" b="1" dirty="0">
                <a:solidFill>
                  <a:schemeClr val="dk2"/>
                </a:solidFill>
              </a:rPr>
              <a:t>Trimethoprim—Sulfamethoxazole</a:t>
            </a:r>
          </a:p>
          <a:p>
            <a:pPr marL="461963" lvl="0" algn="l" rtl="0">
              <a:spcBef>
                <a:spcPts val="600"/>
              </a:spcBef>
              <a:spcAft>
                <a:spcPts val="0"/>
              </a:spcAft>
              <a:buFont typeface="+mj-lt"/>
              <a:buAutoNum type="arabicParenR"/>
            </a:pPr>
            <a:r>
              <a:rPr lang="en-US" b="1" dirty="0">
                <a:solidFill>
                  <a:schemeClr val="dk2"/>
                </a:solidFill>
              </a:rPr>
              <a:t>Fluoroquinolones</a:t>
            </a:r>
          </a:p>
          <a:p>
            <a:pPr marL="461963" lvl="0" algn="l" rtl="0">
              <a:spcBef>
                <a:spcPts val="600"/>
              </a:spcBef>
              <a:spcAft>
                <a:spcPts val="0"/>
              </a:spcAft>
              <a:buFont typeface="+mj-lt"/>
              <a:buAutoNum type="arabicParenR"/>
            </a:pPr>
            <a:r>
              <a:rPr lang="en-US" b="1" dirty="0">
                <a:solidFill>
                  <a:schemeClr val="dk2"/>
                </a:solidFill>
              </a:rPr>
              <a:t>Nitrofurantoin</a:t>
            </a:r>
          </a:p>
          <a:p>
            <a:pPr marL="461963" lvl="0" algn="l" rtl="0">
              <a:spcBef>
                <a:spcPts val="600"/>
              </a:spcBef>
              <a:spcAft>
                <a:spcPts val="0"/>
              </a:spcAft>
              <a:buFont typeface="+mj-lt"/>
              <a:buAutoNum type="arabicParenR"/>
            </a:pPr>
            <a:r>
              <a:rPr lang="en-US" b="1" dirty="0">
                <a:solidFill>
                  <a:schemeClr val="dk2"/>
                </a:solidFill>
              </a:rPr>
              <a:t>Aminoglycosides</a:t>
            </a:r>
          </a:p>
          <a:p>
            <a:pPr marL="461963" lvl="0" algn="l" rtl="0">
              <a:spcBef>
                <a:spcPts val="600"/>
              </a:spcBef>
              <a:spcAft>
                <a:spcPts val="0"/>
              </a:spcAft>
              <a:buFont typeface="+mj-lt"/>
              <a:buAutoNum type="arabicParenR"/>
            </a:pPr>
            <a:r>
              <a:rPr lang="en-US" b="1" dirty="0">
                <a:solidFill>
                  <a:schemeClr val="dk2"/>
                </a:solidFill>
              </a:rPr>
              <a:t>Cephalosporins</a:t>
            </a:r>
          </a:p>
        </p:txBody>
      </p:sp>
      <p:pic>
        <p:nvPicPr>
          <p:cNvPr id="3" name="Picture 2">
            <a:extLst>
              <a:ext uri="{FF2B5EF4-FFF2-40B4-BE49-F238E27FC236}">
                <a16:creationId xmlns="" xmlns:a16="http://schemas.microsoft.com/office/drawing/2014/main" id="{25503D5F-E3D0-23A4-515C-4AB3E37D90DB}"/>
              </a:ext>
            </a:extLst>
          </p:cNvPr>
          <p:cNvPicPr>
            <a:picLocks noChangeAspect="1"/>
          </p:cNvPicPr>
          <p:nvPr/>
        </p:nvPicPr>
        <p:blipFill>
          <a:blip r:embed="rId3"/>
          <a:stretch>
            <a:fillRect/>
          </a:stretch>
        </p:blipFill>
        <p:spPr>
          <a:xfrm>
            <a:off x="5643377" y="0"/>
            <a:ext cx="3490232" cy="5143500"/>
          </a:xfrm>
          <a:prstGeom prst="rect">
            <a:avLst/>
          </a:prstGeom>
        </p:spPr>
      </p:pic>
      <p:sp>
        <p:nvSpPr>
          <p:cNvPr id="5" name="Google Shape;498;p34"/>
          <p:cNvSpPr txBox="1">
            <a:spLocks/>
          </p:cNvSpPr>
          <p:nvPr/>
        </p:nvSpPr>
        <p:spPr>
          <a:xfrm>
            <a:off x="2753834" y="4760728"/>
            <a:ext cx="2211572" cy="382772"/>
          </a:xfrm>
          <a:prstGeom prst="rect">
            <a:avLst/>
          </a:prstGeom>
          <a:noFill/>
          <a:ln>
            <a:noFill/>
          </a:ln>
        </p:spPr>
        <p:txBody>
          <a:bodyPr spcFirstLastPara="1" wrap="square" lIns="91425" tIns="91425" rIns="91425" bIns="91425" anchor="ctr" anchorCtr="0">
            <a:noAutofit/>
          </a:bodyPr>
          <a:lstStyle/>
          <a:p>
            <a:pPr marL="404813" marR="0" lvl="0" indent="-285750" algn="l" defTabSz="914400" rtl="0" eaLnBrk="1" fontAlgn="auto" latinLnBrk="0" hangingPunct="1">
              <a:lnSpc>
                <a:spcPct val="100000"/>
              </a:lnSpc>
              <a:spcBef>
                <a:spcPts val="600"/>
              </a:spcBef>
              <a:spcAft>
                <a:spcPts val="0"/>
              </a:spcAft>
              <a:buClr>
                <a:schemeClr val="dk2"/>
              </a:buClr>
              <a:buSzPts val="1800"/>
              <a:tabLst/>
              <a:defRPr/>
            </a:pPr>
            <a:r>
              <a:rPr kumimoji="0" lang="en-US" sz="1200" b="0" i="0" u="none" strike="noStrike" kern="0" cap="none" spc="0" normalizeH="0" baseline="0" noProof="0" dirty="0" smtClean="0">
                <a:ln>
                  <a:noFill/>
                </a:ln>
                <a:solidFill>
                  <a:srgbClr val="FF0000"/>
                </a:solidFill>
                <a:effectLst/>
                <a:uLnTx/>
                <a:uFillTx/>
                <a:latin typeface="Open Sans"/>
                <a:ea typeface="Open Sans"/>
                <a:cs typeface="Open Sans"/>
                <a:sym typeface="Open Sans"/>
              </a:rPr>
              <a:t>* See notes below !!</a:t>
            </a:r>
            <a:endParaRPr kumimoji="0" lang="en-US" sz="1200" b="1" i="0" u="none" strike="noStrike" kern="0" cap="none" spc="0" normalizeH="0" baseline="0" noProof="0" dirty="0">
              <a:ln>
                <a:noFill/>
              </a:ln>
              <a:solidFill>
                <a:srgbClr val="FF0000"/>
              </a:solidFill>
              <a:effectLst/>
              <a:uLnTx/>
              <a:uFillTx/>
              <a:latin typeface="Open Sans"/>
              <a:ea typeface="Open Sans"/>
              <a:cs typeface="Open Sans"/>
              <a:sym typeface="Open Sans"/>
            </a:endParaRPr>
          </a:p>
        </p:txBody>
      </p:sp>
    </p:spTree>
    <p:extLst>
      <p:ext uri="{BB962C8B-B14F-4D97-AF65-F5344CB8AC3E}">
        <p14:creationId xmlns="" xmlns:p14="http://schemas.microsoft.com/office/powerpoint/2010/main" val="974497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6659620" cy="602041"/>
          </a:xfrm>
          <a:prstGeom prst="rect">
            <a:avLst/>
          </a:prstGeom>
        </p:spPr>
        <p:txBody>
          <a:bodyPr spcFirstLastPara="1" wrap="square" lIns="91425" tIns="91425" rIns="91425" bIns="91425" anchor="ctr" anchorCtr="0">
            <a:noAutofit/>
          </a:bodyPr>
          <a:lstStyle/>
          <a:p>
            <a:pPr marL="0" lvl="0" indent="0" algn="just" rtl="0">
              <a:spcBef>
                <a:spcPts val="0"/>
              </a:spcBef>
              <a:spcAft>
                <a:spcPts val="0"/>
              </a:spcAft>
              <a:buNone/>
            </a:pPr>
            <a:r>
              <a:rPr lang="en-US" sz="5400" dirty="0" smtClean="0"/>
              <a:t>Specific Infections</a:t>
            </a:r>
            <a:endParaRPr lang="en-US" sz="5400" dirty="0"/>
          </a:p>
        </p:txBody>
      </p:sp>
      <p:sp>
        <p:nvSpPr>
          <p:cNvPr id="498" name="Google Shape;498;p34"/>
          <p:cNvSpPr txBox="1">
            <a:spLocks noGrp="1"/>
          </p:cNvSpPr>
          <p:nvPr>
            <p:ph type="subTitle" idx="1"/>
          </p:nvPr>
        </p:nvSpPr>
        <p:spPr>
          <a:xfrm>
            <a:off x="479049" y="1548246"/>
            <a:ext cx="48307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600" dirty="0"/>
              <a:t>Acute Pyelonephritis</a:t>
            </a:r>
          </a:p>
          <a:p>
            <a:pPr marL="404813" lvl="0" indent="-285750" algn="l" rtl="0">
              <a:spcBef>
                <a:spcPts val="600"/>
              </a:spcBef>
              <a:spcAft>
                <a:spcPts val="0"/>
              </a:spcAft>
              <a:buFont typeface="Wingdings" panose="05000000000000000000" pitchFamily="2" charset="2"/>
              <a:buChar char="§"/>
            </a:pPr>
            <a:r>
              <a:rPr lang="en-US" sz="1600" dirty="0"/>
              <a:t>Emphysematous Pyelonephritis</a:t>
            </a:r>
          </a:p>
          <a:p>
            <a:pPr marL="404813" lvl="0" indent="-285750" algn="l" rtl="0">
              <a:spcBef>
                <a:spcPts val="600"/>
              </a:spcBef>
              <a:spcAft>
                <a:spcPts val="0"/>
              </a:spcAft>
              <a:buFont typeface="Wingdings" panose="05000000000000000000" pitchFamily="2" charset="2"/>
              <a:buChar char="§"/>
            </a:pPr>
            <a:r>
              <a:rPr lang="en-US" sz="1600" dirty="0"/>
              <a:t>Renal Abscesses</a:t>
            </a:r>
          </a:p>
          <a:p>
            <a:pPr marL="404813" lvl="0" indent="-285750" algn="l" rtl="0">
              <a:spcBef>
                <a:spcPts val="600"/>
              </a:spcBef>
              <a:spcAft>
                <a:spcPts val="0"/>
              </a:spcAft>
              <a:buFont typeface="Wingdings" panose="05000000000000000000" pitchFamily="2" charset="2"/>
              <a:buChar char="§"/>
            </a:pPr>
            <a:r>
              <a:rPr lang="en-US" sz="1600" dirty="0" err="1"/>
              <a:t>Xanthogranulomatous</a:t>
            </a:r>
            <a:r>
              <a:rPr lang="en-US" sz="1600" dirty="0"/>
              <a:t> Pyelonephritis</a:t>
            </a:r>
          </a:p>
          <a:p>
            <a:pPr marL="404813" lvl="0" indent="-285750" algn="l" rtl="0">
              <a:spcBef>
                <a:spcPts val="600"/>
              </a:spcBef>
              <a:spcAft>
                <a:spcPts val="0"/>
              </a:spcAft>
              <a:buFont typeface="Wingdings" panose="05000000000000000000" pitchFamily="2" charset="2"/>
              <a:buChar char="§"/>
            </a:pPr>
            <a:r>
              <a:rPr lang="en-US" sz="1600" dirty="0" smtClean="0"/>
              <a:t>Acute Cystitis</a:t>
            </a:r>
          </a:p>
          <a:p>
            <a:pPr marL="404813" lvl="0" indent="-285750">
              <a:spcBef>
                <a:spcPts val="600"/>
              </a:spcBef>
              <a:buFont typeface="Wingdings" panose="05000000000000000000" pitchFamily="2" charset="2"/>
              <a:buChar char="§"/>
            </a:pPr>
            <a:r>
              <a:rPr lang="en-US" dirty="0" smtClean="0"/>
              <a:t>Acute Bacterial </a:t>
            </a:r>
            <a:r>
              <a:rPr lang="en-US" dirty="0" err="1" smtClean="0"/>
              <a:t>Prostatitis</a:t>
            </a:r>
            <a:endParaRPr lang="en-US" sz="1600" dirty="0"/>
          </a:p>
          <a:p>
            <a:pPr marL="404813" lvl="0" indent="-285750" algn="l" rtl="0">
              <a:spcBef>
                <a:spcPts val="600"/>
              </a:spcBef>
              <a:spcAft>
                <a:spcPts val="0"/>
              </a:spcAft>
              <a:buFont typeface="Wingdings" panose="05000000000000000000" pitchFamily="2" charset="2"/>
              <a:buChar char="§"/>
            </a:pPr>
            <a:endParaRPr lang="en-US" b="1" dirty="0">
              <a:solidFill>
                <a:schemeClr val="dk2"/>
              </a:solidFill>
            </a:endParaRPr>
          </a:p>
        </p:txBody>
      </p:sp>
      <p:sp>
        <p:nvSpPr>
          <p:cNvPr id="5" name="Google Shape;483;p32">
            <a:extLst>
              <a:ext uri="{FF2B5EF4-FFF2-40B4-BE49-F238E27FC236}">
                <a16:creationId xmlns="" xmlns:a16="http://schemas.microsoft.com/office/drawing/2014/main" id="{3EF3AB3C-F7FD-3988-C479-CAD1A99E3D09}"/>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06</a:t>
            </a:r>
          </a:p>
        </p:txBody>
      </p:sp>
    </p:spTree>
    <p:extLst>
      <p:ext uri="{BB962C8B-B14F-4D97-AF65-F5344CB8AC3E}">
        <p14:creationId xmlns="" xmlns:p14="http://schemas.microsoft.com/office/powerpoint/2010/main" val="3999266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691188"/>
            <a:ext cx="7159338"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800" dirty="0"/>
              <a:t>Acute Pyelonephritis</a:t>
            </a:r>
          </a:p>
        </p:txBody>
      </p:sp>
      <p:sp>
        <p:nvSpPr>
          <p:cNvPr id="498" name="Google Shape;498;p34"/>
          <p:cNvSpPr txBox="1">
            <a:spLocks noGrp="1"/>
          </p:cNvSpPr>
          <p:nvPr>
            <p:ph type="subTitle" idx="1"/>
          </p:nvPr>
        </p:nvSpPr>
        <p:spPr>
          <a:xfrm>
            <a:off x="479049" y="1355834"/>
            <a:ext cx="8488306" cy="2894048"/>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Inflammation of the kidney and renal pelvis, and its diagnosis is usually made clinically.</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Present with chills, fever, and costovertebral angle tenderness.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Accompanying lower tract symptoms such as dysuria, frequency, and urgency.</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Sepsis may occur, with 20—30% of all systemic sepsis resulting from a urine infection.</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Urinalysis commonly demonstrates the presence of WBCs and red blood cells in the urine.</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Leukocytosis, increased erythrocyte sedimentation, and elevated levels of C-reactive protein are commonly seen on blood analysis.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Bacteria are cultured from the urine , when the culture is obtained before antibiotic treatment is instituted. </a:t>
            </a:r>
            <a:r>
              <a:rPr lang="en-US" sz="1400" i="1" dirty="0">
                <a:solidFill>
                  <a:schemeClr val="dk2"/>
                </a:solidFill>
              </a:rPr>
              <a:t>E.coli </a:t>
            </a:r>
            <a:r>
              <a:rPr lang="en-US" sz="1400" dirty="0">
                <a:solidFill>
                  <a:schemeClr val="dk2"/>
                </a:solidFill>
              </a:rPr>
              <a:t>is the most common causative organism, accounting for 70-80% of the cases.</a:t>
            </a:r>
          </a:p>
        </p:txBody>
      </p:sp>
      <p:sp>
        <p:nvSpPr>
          <p:cNvPr id="4" name="Google Shape;497;p34">
            <a:extLst>
              <a:ext uri="{FF2B5EF4-FFF2-40B4-BE49-F238E27FC236}">
                <a16:creationId xmlns="" xmlns:a16="http://schemas.microsoft.com/office/drawing/2014/main" id="{C19AD562-8B3D-61CE-C1BD-F92B440F21AE}"/>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859110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8" name="Google Shape;498;p34"/>
          <p:cNvSpPr txBox="1">
            <a:spLocks noGrp="1"/>
          </p:cNvSpPr>
          <p:nvPr>
            <p:ph type="subTitle" idx="1"/>
          </p:nvPr>
        </p:nvSpPr>
        <p:spPr>
          <a:xfrm>
            <a:off x="479049" y="1051034"/>
            <a:ext cx="8488306" cy="3219867"/>
          </a:xfrm>
          <a:prstGeom prst="rect">
            <a:avLst/>
          </a:prstGeom>
        </p:spPr>
        <p:txBody>
          <a:bodyPr spcFirstLastPara="1" wrap="square" lIns="91425" tIns="91425" rIns="91425" bIns="91425" anchor="ctr" anchorCtr="0">
            <a:noAutofit/>
          </a:bodyPr>
          <a:lstStyle/>
          <a:p>
            <a:pPr marL="404813" lvl="0" indent="-285750" algn="l" rtl="0">
              <a:spcBef>
                <a:spcPts val="300"/>
              </a:spcBef>
              <a:spcAft>
                <a:spcPts val="0"/>
              </a:spcAft>
              <a:buFont typeface="Wingdings" panose="05000000000000000000" pitchFamily="2" charset="2"/>
              <a:buChar char="§"/>
            </a:pPr>
            <a:endParaRPr lang="en-US" sz="1400" dirty="0" smtClean="0">
              <a:solidFill>
                <a:schemeClr val="dk2"/>
              </a:solidFill>
            </a:endParaRPr>
          </a:p>
          <a:p>
            <a:pPr marL="288925" indent="-285750">
              <a:spcBef>
                <a:spcPts val="300"/>
              </a:spcBef>
              <a:tabLst>
                <a:tab pos="284163" algn="l"/>
              </a:tabLst>
            </a:pPr>
            <a:r>
              <a:rPr lang="en-US" sz="2400" b="1" dirty="0" smtClean="0">
                <a:solidFill>
                  <a:srgbClr val="1A4568"/>
                </a:solidFill>
                <a:latin typeface="Josefin Sans"/>
                <a:sym typeface="Josefin Sans"/>
              </a:rPr>
              <a:t>Management:</a:t>
            </a:r>
            <a:endParaRPr lang="en-US" sz="700" dirty="0" smtClean="0">
              <a:solidFill>
                <a:schemeClr val="dk2"/>
              </a:solidFill>
            </a:endParaRPr>
          </a:p>
          <a:p>
            <a:pPr marL="404813" lvl="0" indent="-285750" algn="l" rtl="0">
              <a:spcBef>
                <a:spcPts val="300"/>
              </a:spcBef>
              <a:spcAft>
                <a:spcPts val="0"/>
              </a:spcAft>
              <a:buFont typeface="Wingdings" panose="05000000000000000000" pitchFamily="2" charset="2"/>
              <a:buChar char="§"/>
            </a:pPr>
            <a:r>
              <a:rPr lang="en-US" sz="1400" dirty="0" smtClean="0">
                <a:solidFill>
                  <a:schemeClr val="dk2"/>
                </a:solidFill>
              </a:rPr>
              <a:t>The management of acute </a:t>
            </a:r>
            <a:r>
              <a:rPr lang="en-US" sz="1400" dirty="0" err="1" smtClean="0">
                <a:solidFill>
                  <a:schemeClr val="dk2"/>
                </a:solidFill>
              </a:rPr>
              <a:t>pyelonephritis</a:t>
            </a:r>
            <a:r>
              <a:rPr lang="en-US" sz="1400" dirty="0" smtClean="0">
                <a:solidFill>
                  <a:schemeClr val="dk2"/>
                </a:solidFill>
              </a:rPr>
              <a:t> depends on the severity of the infection. In patients who have toxicity due to associated septicemia, hospitalization is warranted. Approximately 10-30% of all adult patients with acute </a:t>
            </a:r>
            <a:r>
              <a:rPr lang="en-US" sz="1400" dirty="0" err="1" smtClean="0">
                <a:solidFill>
                  <a:schemeClr val="dk2"/>
                </a:solidFill>
              </a:rPr>
              <a:t>pyelonephritis</a:t>
            </a:r>
            <a:r>
              <a:rPr lang="en-US" sz="1400" dirty="0" smtClean="0">
                <a:solidFill>
                  <a:schemeClr val="dk2"/>
                </a:solidFill>
              </a:rPr>
              <a:t> require hospitalization.</a:t>
            </a:r>
          </a:p>
          <a:p>
            <a:pPr marL="404813" lvl="0" indent="-285750" algn="l" rtl="0">
              <a:spcBef>
                <a:spcPts val="300"/>
              </a:spcBef>
              <a:spcAft>
                <a:spcPts val="0"/>
              </a:spcAft>
              <a:buFont typeface="Wingdings" panose="05000000000000000000" pitchFamily="2" charset="2"/>
              <a:buChar char="§"/>
            </a:pPr>
            <a:r>
              <a:rPr lang="en-US" sz="1400" dirty="0" smtClean="0">
                <a:solidFill>
                  <a:schemeClr val="dk2"/>
                </a:solidFill>
              </a:rPr>
              <a:t>Empiric </a:t>
            </a:r>
            <a:r>
              <a:rPr lang="en-US" sz="1400" dirty="0">
                <a:solidFill>
                  <a:schemeClr val="dk2"/>
                </a:solidFill>
              </a:rPr>
              <a:t>therapy with intravenous ampicillin and aminoglycosides. Alternatively. amoxicillin with clavulanic acid or a third-generation cephalosporin can be used.</a:t>
            </a:r>
          </a:p>
          <a:p>
            <a:pPr marL="404813" lvl="0" indent="-285750" algn="l" rtl="0">
              <a:spcBef>
                <a:spcPts val="300"/>
              </a:spcBef>
              <a:spcAft>
                <a:spcPts val="0"/>
              </a:spcAft>
              <a:buFont typeface="Wingdings" panose="05000000000000000000" pitchFamily="2" charset="2"/>
              <a:buChar char="§"/>
            </a:pPr>
            <a:r>
              <a:rPr lang="en-US" sz="1400" dirty="0">
                <a:solidFill>
                  <a:schemeClr val="dk2"/>
                </a:solidFill>
              </a:rPr>
              <a:t>For adults, fluoroquinolones or TMP-SMX is well tolerated and effective.</a:t>
            </a:r>
          </a:p>
          <a:p>
            <a:pPr marL="404813" lvl="0" indent="-285750" algn="l" rtl="0">
              <a:spcBef>
                <a:spcPts val="300"/>
              </a:spcBef>
              <a:spcAft>
                <a:spcPts val="0"/>
              </a:spcAft>
              <a:buFont typeface="Wingdings" panose="05000000000000000000" pitchFamily="2" charset="2"/>
              <a:buChar char="§"/>
            </a:pPr>
            <a:r>
              <a:rPr lang="en-US" sz="1400" dirty="0">
                <a:solidFill>
                  <a:schemeClr val="dk2"/>
                </a:solidFill>
              </a:rPr>
              <a:t>Outpatient treatment with an initial parental antibiotic (ceftriaxone or gentamicin) followed by oral therapy for 7—14 days</a:t>
            </a:r>
          </a:p>
          <a:p>
            <a:pPr marL="404813" lvl="0" indent="-285750" algn="l" rtl="0">
              <a:spcBef>
                <a:spcPts val="300"/>
              </a:spcBef>
              <a:spcAft>
                <a:spcPts val="0"/>
              </a:spcAft>
              <a:buFont typeface="Wingdings" panose="05000000000000000000" pitchFamily="2" charset="2"/>
              <a:buChar char="§"/>
            </a:pPr>
            <a:r>
              <a:rPr lang="en-US" sz="1400" dirty="0">
                <a:solidFill>
                  <a:schemeClr val="dk2"/>
                </a:solidFill>
              </a:rPr>
              <a:t>If bacteremia is present, parenteral therapy should be administered for 7—10 days and then the patient should be switched to oral treatment for an additional10-14 days.</a:t>
            </a:r>
          </a:p>
          <a:p>
            <a:pPr marL="404813" lvl="0" indent="-285750" algn="l" rtl="0">
              <a:spcBef>
                <a:spcPts val="300"/>
              </a:spcBef>
              <a:spcAft>
                <a:spcPts val="0"/>
              </a:spcAft>
              <a:buFont typeface="Wingdings" panose="05000000000000000000" pitchFamily="2" charset="2"/>
              <a:buChar char="§"/>
            </a:pPr>
            <a:r>
              <a:rPr lang="en-US" sz="1400" dirty="0">
                <a:solidFill>
                  <a:schemeClr val="dk2"/>
                </a:solidFill>
              </a:rPr>
              <a:t>Pregnant patient with concerns for </a:t>
            </a:r>
            <a:r>
              <a:rPr lang="en-US" sz="1400" dirty="0" err="1">
                <a:solidFill>
                  <a:schemeClr val="dk2"/>
                </a:solidFill>
              </a:rPr>
              <a:t>pyelonephritis</a:t>
            </a:r>
            <a:r>
              <a:rPr lang="en-US" sz="1400" dirty="0">
                <a:solidFill>
                  <a:schemeClr val="dk2"/>
                </a:solidFill>
              </a:rPr>
              <a:t> requires admission with parental antibiotics secondary to the risk of preterm labor.</a:t>
            </a:r>
          </a:p>
        </p:txBody>
      </p:sp>
      <p:sp>
        <p:nvSpPr>
          <p:cNvPr id="4" name="Google Shape;497;p34">
            <a:extLst>
              <a:ext uri="{FF2B5EF4-FFF2-40B4-BE49-F238E27FC236}">
                <a16:creationId xmlns="" xmlns:a16="http://schemas.microsoft.com/office/drawing/2014/main" id="{CF5018E3-0E48-3871-65CB-ED8B66614F84}"/>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
        <p:nvSpPr>
          <p:cNvPr id="9" name="Google Shape;497;p34"/>
          <p:cNvSpPr txBox="1">
            <a:spLocks noGrp="1"/>
          </p:cNvSpPr>
          <p:nvPr>
            <p:ph type="title"/>
          </p:nvPr>
        </p:nvSpPr>
        <p:spPr>
          <a:xfrm>
            <a:off x="1392380" y="691188"/>
            <a:ext cx="7159338"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800" dirty="0" smtClean="0"/>
              <a:t>Acute Pyelonephritis</a:t>
            </a:r>
            <a:endParaRPr lang="en-US" sz="4800" dirty="0"/>
          </a:p>
        </p:txBody>
      </p:sp>
    </p:spTree>
    <p:extLst>
      <p:ext uri="{BB962C8B-B14F-4D97-AF65-F5344CB8AC3E}">
        <p14:creationId xmlns="" xmlns:p14="http://schemas.microsoft.com/office/powerpoint/2010/main" val="6951195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574975"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600" dirty="0"/>
              <a:t>Emphysematous Pyelonephritis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Emphysematous </a:t>
            </a:r>
            <a:r>
              <a:rPr lang="en-US" dirty="0" err="1">
                <a:solidFill>
                  <a:schemeClr val="dk2"/>
                </a:solidFill>
              </a:rPr>
              <a:t>pyelonephritis</a:t>
            </a:r>
            <a:r>
              <a:rPr lang="en-US" dirty="0">
                <a:solidFill>
                  <a:schemeClr val="dk2"/>
                </a:solidFill>
              </a:rPr>
              <a:t> is a necrotizing infection characterized by the presence of gas within the renal parenchyma or perinephric tissue. </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About 95% of patients with emphysematous </a:t>
            </a:r>
            <a:r>
              <a:rPr lang="en-US" dirty="0" err="1">
                <a:solidFill>
                  <a:schemeClr val="dk2"/>
                </a:solidFill>
              </a:rPr>
              <a:t>pyelonephritis</a:t>
            </a:r>
            <a:r>
              <a:rPr lang="en-US" dirty="0">
                <a:solidFill>
                  <a:schemeClr val="dk2"/>
                </a:solidFill>
              </a:rPr>
              <a:t> have diabetes; </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women experience this condition 6 times more commonly than men.</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Other contributing factors include renal failure, immunosuppression, obstructed upper tracts, and polycystic kidneys.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Fever, flank pain, and vomiting that fails initial management with </a:t>
            </a:r>
            <a:r>
              <a:rPr lang="en-US" dirty="0" err="1">
                <a:solidFill>
                  <a:schemeClr val="dk2"/>
                </a:solidFill>
              </a:rPr>
              <a:t>parentera</a:t>
            </a:r>
            <a:r>
              <a:rPr lang="en-US" dirty="0">
                <a:solidFill>
                  <a:schemeClr val="dk2"/>
                </a:solidFill>
              </a:rPr>
              <a:t>. antibiotics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Pneumaturia may be present.</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Bacteria most frequently cultured from the urine include E. coli (66%); Klebsiella pneumonia (26%): and Proteus. Pseudomonas, and Streptococcus spp.</a:t>
            </a:r>
          </a:p>
        </p:txBody>
      </p:sp>
      <p:sp>
        <p:nvSpPr>
          <p:cNvPr id="4" name="Google Shape;497;p34">
            <a:extLst>
              <a:ext uri="{FF2B5EF4-FFF2-40B4-BE49-F238E27FC236}">
                <a16:creationId xmlns="" xmlns:a16="http://schemas.microsoft.com/office/drawing/2014/main" id="{26CB7F82-3F2E-A10C-831C-13682DA4A632}"/>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738106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574975"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600" dirty="0"/>
              <a:t>Emphysematous Pyelonephritis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The diagnosis of emphysematous </a:t>
            </a:r>
            <a:r>
              <a:rPr lang="en-US" dirty="0" err="1">
                <a:solidFill>
                  <a:schemeClr val="dk2"/>
                </a:solidFill>
              </a:rPr>
              <a:t>pyelonephritis</a:t>
            </a:r>
            <a:r>
              <a:rPr lang="en-US" dirty="0">
                <a:solidFill>
                  <a:schemeClr val="dk2"/>
                </a:solidFill>
              </a:rPr>
              <a:t> is made after radiographic examination. </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Gas overlying the affected kidney may be seen on a plain abdominal radiograph (kidneys, ureters, bladder [KUB]). </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CT scan is much more sensitive in detecting the presence of gas in the renal parenchyma than renal ultrasonography.</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In the management of emphysematous </a:t>
            </a:r>
            <a:r>
              <a:rPr lang="en-US" dirty="0" err="1">
                <a:solidFill>
                  <a:schemeClr val="dk2"/>
                </a:solidFill>
              </a:rPr>
              <a:t>pyelonephritis</a:t>
            </a:r>
            <a:r>
              <a:rPr lang="en-US" dirty="0">
                <a:solidFill>
                  <a:schemeClr val="dk2"/>
                </a:solidFill>
              </a:rPr>
              <a:t>, prompt control of blood glucose and relief of urinary obstruction are essential, in addition to fluid resuscitation and parenteral antibiotics</a:t>
            </a:r>
          </a:p>
        </p:txBody>
      </p:sp>
      <p:sp>
        <p:nvSpPr>
          <p:cNvPr id="4" name="Google Shape;497;p34">
            <a:extLst>
              <a:ext uri="{FF2B5EF4-FFF2-40B4-BE49-F238E27FC236}">
                <a16:creationId xmlns="" xmlns:a16="http://schemas.microsoft.com/office/drawing/2014/main" id="{C1F7A6B9-BBD5-D788-9487-E3EC556F4CC2}"/>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1600899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Renal Abscesses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Renal abscesses result from a severe infection that leads to liquefaction of renal tissue; this area is subsequently sequestered, forming an abscess. They can rupture out into the perinephric space, forming perinephric abscesses. When the abscesses extend beyond the </a:t>
            </a:r>
            <a:r>
              <a:rPr lang="en-US" dirty="0" err="1">
                <a:solidFill>
                  <a:schemeClr val="dk2"/>
                </a:solidFill>
              </a:rPr>
              <a:t>Gerota’s</a:t>
            </a:r>
            <a:r>
              <a:rPr lang="en-US" dirty="0">
                <a:solidFill>
                  <a:schemeClr val="dk2"/>
                </a:solidFill>
              </a:rPr>
              <a:t> fascia, paranephric abscesses develop.</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Hematogenous spread of staphylococci, particularly from infected skin lesions. Patients with diabetes, those undergoing hemodialysis, or intravenous drug abusers have been at high risk for developing renal abscesses.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Fever, flank or abdominal pain. chills, and dysuria. Many of the symptoms have lasted for more than 2 weeks</a:t>
            </a:r>
          </a:p>
        </p:txBody>
      </p:sp>
      <p:sp>
        <p:nvSpPr>
          <p:cNvPr id="4" name="Google Shape;497;p34">
            <a:extLst>
              <a:ext uri="{FF2B5EF4-FFF2-40B4-BE49-F238E27FC236}">
                <a16:creationId xmlns="" xmlns:a16="http://schemas.microsoft.com/office/drawing/2014/main" id="{7B363FB8-ED96-B0DB-EF37-C4196A37E531}"/>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2926745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517072" y="769558"/>
            <a:ext cx="78867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200" dirty="0" err="1"/>
              <a:t>Xanthogranulomatous</a:t>
            </a:r>
            <a:r>
              <a:rPr lang="en-US" sz="3200" dirty="0"/>
              <a:t> Pyelonephritis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Chronic bacterial infection of the kidney. unilaterally. The affected kidney is almost always hydronephrotic and obstructed</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Severe inflammation and necrosis obliterate the kidney parenchyma- Characteristically foamy lipid-laden histiocytes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(xanthoma cells) are present and may be mistaken for renal clear cell carcinoma</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Flank pain. fever, chills. and persistent bacteriuria. A history of urolithiasis is present in about 35% of patients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Flank mass can often be palpated. Urinalysis commonly demonstrates leukocytes, bacteria. and proteinuria. Serum blood reveals anemia and may show hepatic dysfunction in approximately 50% of the patients</a:t>
            </a:r>
          </a:p>
        </p:txBody>
      </p:sp>
      <p:sp>
        <p:nvSpPr>
          <p:cNvPr id="4" name="Google Shape;497;p34">
            <a:extLst>
              <a:ext uri="{FF2B5EF4-FFF2-40B4-BE49-F238E27FC236}">
                <a16:creationId xmlns="" xmlns:a16="http://schemas.microsoft.com/office/drawing/2014/main" id="{A0890DC0-8585-CADE-3369-FC380B45E9B5}"/>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3328512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517072" y="769558"/>
            <a:ext cx="78867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200" dirty="0" err="1"/>
              <a:t>Xanthogranulomatous</a:t>
            </a:r>
            <a:r>
              <a:rPr lang="en-US" sz="3200" dirty="0"/>
              <a:t> Pyelonephritis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E. coli or Proteus species are commonly cultured from the urine.</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Computed tomography scan is the most reliable method in imaging patients suspected of having XGP. It usually demonstrates a large, heterogeneous, </a:t>
            </a:r>
            <a:r>
              <a:rPr lang="en-US" sz="1400" dirty="0" err="1">
                <a:solidFill>
                  <a:schemeClr val="dk2"/>
                </a:solidFill>
              </a:rPr>
              <a:t>nonenhancing</a:t>
            </a:r>
            <a:r>
              <a:rPr lang="en-US" sz="1400" dirty="0">
                <a:solidFill>
                  <a:schemeClr val="dk2"/>
                </a:solidFill>
              </a:rPr>
              <a:t> reniform mass.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On contrast-enhanced images, these lesions will have a prominent blush peripherally, while the central areas, which are filled with pus and debris, do not enhance.</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some cases, XGP is misdiagnosed as a renal tumor and a nephrectomy is performed and a diagnosis is made pathologically.</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 those in whom a diagnosis of XGP is suspected, kidney-sparing surgery such as a partial nephrectomy is indicated in focal disease. However, when the infection is diffuse, a nephrectomy with excision of all involved tissue is warranted.</a:t>
            </a:r>
          </a:p>
        </p:txBody>
      </p:sp>
      <p:sp>
        <p:nvSpPr>
          <p:cNvPr id="4" name="Google Shape;497;p34">
            <a:extLst>
              <a:ext uri="{FF2B5EF4-FFF2-40B4-BE49-F238E27FC236}">
                <a16:creationId xmlns="" xmlns:a16="http://schemas.microsoft.com/office/drawing/2014/main" id="{24EE891A-09B2-9EA1-350A-071B9DF1E9FC}"/>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28280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1" y="769558"/>
            <a:ext cx="4572000"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400" dirty="0"/>
              <a:t>Introduction</a:t>
            </a:r>
            <a:endParaRPr sz="5400" dirty="0"/>
          </a:p>
        </p:txBody>
      </p:sp>
      <p:sp>
        <p:nvSpPr>
          <p:cNvPr id="498" name="Google Shape;498;p34"/>
          <p:cNvSpPr txBox="1">
            <a:spLocks noGrp="1"/>
          </p:cNvSpPr>
          <p:nvPr>
            <p:ph type="subTitle" idx="1"/>
          </p:nvPr>
        </p:nvSpPr>
        <p:spPr>
          <a:xfrm>
            <a:off x="479049" y="1548246"/>
            <a:ext cx="8270095" cy="2400299"/>
          </a:xfrm>
          <a:prstGeom prst="rect">
            <a:avLst/>
          </a:prstGeom>
        </p:spPr>
        <p:txBody>
          <a:bodyPr spcFirstLastPara="1" wrap="square" lIns="91425" tIns="91425" rIns="91425" bIns="91425" anchor="ctr" anchorCtr="0">
            <a:noAutofit/>
          </a:bodyPr>
          <a:lstStyle/>
          <a:p>
            <a:pPr marL="285750" lvl="0" indent="-285750" algn="l" rtl="0">
              <a:spcBef>
                <a:spcPts val="600"/>
              </a:spcBef>
              <a:spcAft>
                <a:spcPts val="0"/>
              </a:spcAft>
              <a:buFont typeface="Wingdings" panose="05000000000000000000" pitchFamily="2" charset="2"/>
              <a:buChar char="§"/>
            </a:pPr>
            <a:r>
              <a:rPr lang="en-US" b="1" dirty="0">
                <a:solidFill>
                  <a:schemeClr val="dk2"/>
                </a:solidFill>
              </a:rPr>
              <a:t>Urinary tract infection (UTI) </a:t>
            </a:r>
            <a:r>
              <a:rPr lang="en-US" dirty="0">
                <a:solidFill>
                  <a:schemeClr val="dk2"/>
                </a:solidFill>
              </a:rPr>
              <a:t>is a term that is applied to a variety of clinical conditions ranging from localized infection of the bladder with lower urinary tract symptoms to </a:t>
            </a:r>
            <a:r>
              <a:rPr lang="en-US" dirty="0" err="1">
                <a:solidFill>
                  <a:schemeClr val="dk2"/>
                </a:solidFill>
              </a:rPr>
              <a:t>pyelonephritis</a:t>
            </a:r>
            <a:r>
              <a:rPr lang="en-US" dirty="0">
                <a:solidFill>
                  <a:schemeClr val="dk2"/>
                </a:solidFill>
              </a:rPr>
              <a:t> with severe infection of the kidney and the potential for resultant urosepsis.</a:t>
            </a:r>
          </a:p>
          <a:p>
            <a:pPr marL="285750" lvl="0" indent="-285750" algn="l" rtl="0">
              <a:spcBef>
                <a:spcPts val="600"/>
              </a:spcBef>
              <a:spcAft>
                <a:spcPts val="0"/>
              </a:spcAft>
              <a:buFont typeface="Wingdings" panose="05000000000000000000" pitchFamily="2" charset="2"/>
              <a:buChar char="§"/>
            </a:pPr>
            <a:r>
              <a:rPr lang="en-US" dirty="0">
                <a:solidFill>
                  <a:schemeClr val="dk2"/>
                </a:solidFill>
              </a:rPr>
              <a:t>Accurate diagnosis and treatment of a UTI is essential to limit its associated morbidity and mortality and avoid prolonged or unnecessary use of antibiotics.</a:t>
            </a:r>
          </a:p>
          <a:p>
            <a:pPr marL="285750" lvl="0" indent="-285750" algn="l" rtl="0">
              <a:spcBef>
                <a:spcPts val="600"/>
              </a:spcBef>
              <a:spcAft>
                <a:spcPts val="0"/>
              </a:spcAft>
              <a:buFont typeface="Wingdings" panose="05000000000000000000" pitchFamily="2" charset="2"/>
              <a:buChar char="§"/>
            </a:pPr>
            <a:r>
              <a:rPr lang="en-US" dirty="0">
                <a:solidFill>
                  <a:schemeClr val="dk2"/>
                </a:solidFill>
              </a:rPr>
              <a:t>Unfortunately, because of the increasing rates of bacterial resistance to various antibiotics, medical therapies are becoming less efficacious</a:t>
            </a:r>
          </a:p>
        </p:txBody>
      </p:sp>
      <p:sp>
        <p:nvSpPr>
          <p:cNvPr id="10" name="Google Shape;483;p32">
            <a:extLst>
              <a:ext uri="{FF2B5EF4-FFF2-40B4-BE49-F238E27FC236}">
                <a16:creationId xmlns="" xmlns:a16="http://schemas.microsoft.com/office/drawing/2014/main" id="{CF15095C-038B-EB1A-42BE-D8038D367F14}"/>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Acute Cystitis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Urinary infection of the lower urinary tract, principally the bladder. </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Acute cystitis more commonly affects women than men.</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The primary mode of infection is ascending from the periurethral/vaginal and fecal flora.</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The diagnosis is made clinical.</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Present with irritative voiding symptoms such as dysuria, frequency, and urgency.</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Low back and suprapubic pain, hematuria, and cloudy/</a:t>
            </a:r>
            <a:r>
              <a:rPr lang="en-US" dirty="0" err="1">
                <a:solidFill>
                  <a:schemeClr val="dk2"/>
                </a:solidFill>
              </a:rPr>
              <a:t>fouI</a:t>
            </a:r>
            <a:r>
              <a:rPr lang="en-US" dirty="0">
                <a:solidFill>
                  <a:schemeClr val="dk2"/>
                </a:solidFill>
              </a:rPr>
              <a:t>-smelling urine are also common symptoms. Fever and systemic symptoms are rare.</a:t>
            </a:r>
          </a:p>
        </p:txBody>
      </p:sp>
      <p:sp>
        <p:nvSpPr>
          <p:cNvPr id="4" name="Google Shape;497;p34">
            <a:extLst>
              <a:ext uri="{FF2B5EF4-FFF2-40B4-BE49-F238E27FC236}">
                <a16:creationId xmlns="" xmlns:a16="http://schemas.microsoft.com/office/drawing/2014/main" id="{36321CEC-BBE9-CBCB-65F3-17B01636A0DC}"/>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147027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751620"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400" dirty="0"/>
              <a:t>Acute Bacterial Prostatitis</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Inflammation of the prostate associated with a UTI- It is believed that infection results from ascending urethral infection or reflux of infected urine from the bladder into the prostatic ducts.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Uncommon in prepubertal boys but frequently affects adult men/</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It is the most common urologic diagnosis in men younger than 50 years and third most common in men older than 50 years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Present with an abrupt onset of constitutional (fever, chills, malaise, arthralgia, myalgia, lower back/rectal/perineal pain) and urinary symptoms (frequency, urgency, dysuria). They may also present with urinary retention due to swelling of the prostate.</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Digital rectal examination reveals a tender, enlarged gland that is irregular and warm.</a:t>
            </a:r>
          </a:p>
        </p:txBody>
      </p:sp>
      <p:sp>
        <p:nvSpPr>
          <p:cNvPr id="4" name="Google Shape;497;p34">
            <a:extLst>
              <a:ext uri="{FF2B5EF4-FFF2-40B4-BE49-F238E27FC236}">
                <a16:creationId xmlns="" xmlns:a16="http://schemas.microsoft.com/office/drawing/2014/main" id="{6A4D5AB9-00D8-F61F-31AA-E084B2E717BF}"/>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1109364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7751620"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4400" dirty="0"/>
              <a:t>Acute Bacterial Prostatitis</a:t>
            </a:r>
          </a:p>
        </p:txBody>
      </p:sp>
      <p:sp>
        <p:nvSpPr>
          <p:cNvPr id="498" name="Google Shape;498;p34"/>
          <p:cNvSpPr txBox="1">
            <a:spLocks noGrp="1"/>
          </p:cNvSpPr>
          <p:nvPr>
            <p:ph type="subTitle" idx="1"/>
          </p:nvPr>
        </p:nvSpPr>
        <p:spPr>
          <a:xfrm>
            <a:off x="479049" y="1610592"/>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Urinalysis usually demonstrates WBCs and occasionally hematuria.</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Serum blood analysis typically demonstrates leukocytosis.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Prostate-specific antigen levels are often elevated.</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Empiric therapy directed against Gram-negative bacteria and enterococci should be instituted immediately while awaiting the culture results- Trimethoprim and fluoroquinolones have high drug penetration into prostatic tissue and are recommended for 4-6 weeks.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Patients who have sepsis, are immunocompromised or in acute urinary retention, or have significant medical comorbidities would benefit from hospitalization and treatment with parenteral antibiotics.</a:t>
            </a:r>
          </a:p>
          <a:p>
            <a:pPr marL="404813" lvl="0" indent="-285750" algn="l" rtl="0">
              <a:spcBef>
                <a:spcPts val="600"/>
              </a:spcBef>
              <a:spcAft>
                <a:spcPts val="0"/>
              </a:spcAft>
              <a:buFont typeface="Wingdings" panose="05000000000000000000" pitchFamily="2" charset="2"/>
              <a:buChar char="§"/>
            </a:pPr>
            <a:r>
              <a:rPr lang="en-US" sz="1400" dirty="0">
                <a:solidFill>
                  <a:schemeClr val="dk2"/>
                </a:solidFill>
              </a:rPr>
              <a:t>Patients with urinary retention secondary to acute prostatitis should be managed with a suprapubic catheter because transurethral catheterization or instrumentation is contraindicated.</a:t>
            </a:r>
          </a:p>
          <a:p>
            <a:pPr marL="119063" lvl="0" indent="0" algn="l" rtl="0">
              <a:spcBef>
                <a:spcPts val="600"/>
              </a:spcBef>
              <a:spcAft>
                <a:spcPts val="0"/>
              </a:spcAft>
            </a:pPr>
            <a:endParaRPr lang="en-US" sz="1400" dirty="0">
              <a:solidFill>
                <a:schemeClr val="dk2"/>
              </a:solidFill>
            </a:endParaRPr>
          </a:p>
        </p:txBody>
      </p:sp>
      <p:sp>
        <p:nvSpPr>
          <p:cNvPr id="4" name="Google Shape;497;p34">
            <a:extLst>
              <a:ext uri="{FF2B5EF4-FFF2-40B4-BE49-F238E27FC236}">
                <a16:creationId xmlns="" xmlns:a16="http://schemas.microsoft.com/office/drawing/2014/main" id="{5A39D779-8EAB-5064-F0DA-F6D372CE8548}"/>
              </a:ext>
            </a:extLst>
          </p:cNvPr>
          <p:cNvSpPr txBox="1">
            <a:spLocks/>
          </p:cNvSpPr>
          <p:nvPr/>
        </p:nvSpPr>
        <p:spPr>
          <a:xfrm>
            <a:off x="6702136" y="1"/>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smtClean="0">
                <a:highlight>
                  <a:srgbClr val="C0C0C0"/>
                </a:highlight>
              </a:rPr>
              <a:t>Specific Infections</a:t>
            </a:r>
            <a:endParaRPr lang="en-US" sz="2000" dirty="0">
              <a:highlight>
                <a:srgbClr val="C0C0C0"/>
              </a:highlight>
            </a:endParaRPr>
          </a:p>
        </p:txBody>
      </p:sp>
    </p:spTree>
    <p:extLst>
      <p:ext uri="{BB962C8B-B14F-4D97-AF65-F5344CB8AC3E}">
        <p14:creationId xmlns="" xmlns:p14="http://schemas.microsoft.com/office/powerpoint/2010/main" val="2089799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9017"/>
        <p:cNvGrpSpPr/>
        <p:nvPr/>
      </p:nvGrpSpPr>
      <p:grpSpPr>
        <a:xfrm>
          <a:off x="0" y="0"/>
          <a:ext cx="0" cy="0"/>
          <a:chOff x="0" y="0"/>
          <a:chExt cx="0" cy="0"/>
        </a:xfrm>
      </p:grpSpPr>
      <p:sp>
        <p:nvSpPr>
          <p:cNvPr id="5" name="Google Shape;497;p34">
            <a:extLst>
              <a:ext uri="{FF2B5EF4-FFF2-40B4-BE49-F238E27FC236}">
                <a16:creationId xmlns="" xmlns:a16="http://schemas.microsoft.com/office/drawing/2014/main" id="{76617355-98F0-ACAF-59CD-3610242EF531}"/>
              </a:ext>
            </a:extLst>
          </p:cNvPr>
          <p:cNvSpPr txBox="1">
            <a:spLocks/>
          </p:cNvSpPr>
          <p:nvPr/>
        </p:nvSpPr>
        <p:spPr>
          <a:xfrm>
            <a:off x="1970807" y="1171339"/>
            <a:ext cx="5385957" cy="246547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US" sz="8800" dirty="0">
                <a:solidFill>
                  <a:schemeClr val="bg1"/>
                </a:solidFill>
              </a:rPr>
              <a:t>Thank </a:t>
            </a:r>
          </a:p>
          <a:p>
            <a:pPr algn="r"/>
            <a:r>
              <a:rPr lang="en-US" sz="8800" dirty="0">
                <a:solidFill>
                  <a:schemeClr val="bg1"/>
                </a:solidFill>
              </a:rPr>
              <a:t>You</a:t>
            </a:r>
          </a:p>
        </p:txBody>
      </p:sp>
      <p:sp>
        <p:nvSpPr>
          <p:cNvPr id="6" name="Google Shape;497;p34">
            <a:extLst>
              <a:ext uri="{FF2B5EF4-FFF2-40B4-BE49-F238E27FC236}">
                <a16:creationId xmlns="" xmlns:a16="http://schemas.microsoft.com/office/drawing/2014/main" id="{8C7B1969-C071-6732-7DAF-59A29A6EF36B}"/>
              </a:ext>
            </a:extLst>
          </p:cNvPr>
          <p:cNvSpPr txBox="1">
            <a:spLocks/>
          </p:cNvSpPr>
          <p:nvPr/>
        </p:nvSpPr>
        <p:spPr>
          <a:xfrm>
            <a:off x="689262" y="1939951"/>
            <a:ext cx="4402283" cy="1263597"/>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ctr"/>
            <a:r>
              <a:rPr lang="en-US" sz="4400" dirty="0">
                <a:solidFill>
                  <a:schemeClr val="bg1"/>
                </a:solidFill>
              </a:rPr>
              <a:t>Any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4987637"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Epidemiology</a:t>
            </a:r>
          </a:p>
        </p:txBody>
      </p:sp>
      <p:sp>
        <p:nvSpPr>
          <p:cNvPr id="498" name="Google Shape;498;p34"/>
          <p:cNvSpPr txBox="1">
            <a:spLocks noGrp="1"/>
          </p:cNvSpPr>
          <p:nvPr>
            <p:ph type="subTitle" idx="1"/>
          </p:nvPr>
        </p:nvSpPr>
        <p:spPr>
          <a:xfrm>
            <a:off x="479050" y="1548246"/>
            <a:ext cx="4830706" cy="2400299"/>
          </a:xfrm>
          <a:prstGeom prst="rect">
            <a:avLst/>
          </a:prstGeom>
        </p:spPr>
        <p:txBody>
          <a:bodyPr spcFirstLastPara="1" wrap="square" lIns="91425" tIns="91425" rIns="91425" bIns="91425" anchor="ctr" anchorCtr="0">
            <a:noAutofit/>
          </a:bodyPr>
          <a:lstStyle/>
          <a:p>
            <a:pPr marL="285750" lvl="0" indent="-285750" algn="l" rtl="0">
              <a:spcBef>
                <a:spcPts val="600"/>
              </a:spcBef>
              <a:spcAft>
                <a:spcPts val="0"/>
              </a:spcAft>
              <a:buFont typeface="Wingdings" panose="05000000000000000000" pitchFamily="2" charset="2"/>
              <a:buChar char="§"/>
            </a:pPr>
            <a:r>
              <a:rPr lang="en-US" sz="1400" dirty="0">
                <a:solidFill>
                  <a:schemeClr val="dk2"/>
                </a:solidFill>
              </a:rPr>
              <a:t>In the neonatal period males are twice as likely as females to experience a UTI. </a:t>
            </a:r>
          </a:p>
          <a:p>
            <a:pPr marL="285750" lvl="0" indent="-285750" algn="l" rtl="0">
              <a:spcBef>
                <a:spcPts val="600"/>
              </a:spcBef>
              <a:spcAft>
                <a:spcPts val="0"/>
              </a:spcAft>
              <a:buFont typeface="Wingdings" panose="05000000000000000000" pitchFamily="2" charset="2"/>
              <a:buChar char="§"/>
            </a:pPr>
            <a:r>
              <a:rPr lang="en-US" sz="1400" dirty="0">
                <a:solidFill>
                  <a:schemeClr val="dk2"/>
                </a:solidFill>
              </a:rPr>
              <a:t>From ages 1 to 6 months the rate of UTI is equal between genders, but from 6 to 12 months of age the rate of UTI in male and female children is 1 to 4.</a:t>
            </a:r>
          </a:p>
          <a:p>
            <a:pPr marL="285750" lvl="0" indent="-285750" algn="l" rtl="0">
              <a:spcBef>
                <a:spcPts val="600"/>
              </a:spcBef>
              <a:spcAft>
                <a:spcPts val="0"/>
              </a:spcAft>
              <a:buFont typeface="Wingdings" panose="05000000000000000000" pitchFamily="2" charset="2"/>
              <a:buChar char="§"/>
            </a:pPr>
            <a:r>
              <a:rPr lang="en-US" sz="1400" dirty="0">
                <a:solidFill>
                  <a:schemeClr val="dk2"/>
                </a:solidFill>
              </a:rPr>
              <a:t>Overall, UTIs are more common in females</a:t>
            </a:r>
          </a:p>
          <a:p>
            <a:pPr marL="285750" lvl="0" indent="-285750" algn="l" rtl="0">
              <a:spcBef>
                <a:spcPts val="600"/>
              </a:spcBef>
              <a:spcAft>
                <a:spcPts val="0"/>
              </a:spcAft>
              <a:buFont typeface="Wingdings" panose="05000000000000000000" pitchFamily="2" charset="2"/>
              <a:buChar char="§"/>
            </a:pPr>
            <a:r>
              <a:rPr lang="en-US" sz="1400" dirty="0">
                <a:solidFill>
                  <a:schemeClr val="dk2"/>
                </a:solidFill>
              </a:rPr>
              <a:t>The incidence of UTI in uncircumcised males is 85% higher than circumcised males</a:t>
            </a:r>
          </a:p>
        </p:txBody>
      </p:sp>
      <p:pic>
        <p:nvPicPr>
          <p:cNvPr id="3" name="Picture 2">
            <a:extLst>
              <a:ext uri="{FF2B5EF4-FFF2-40B4-BE49-F238E27FC236}">
                <a16:creationId xmlns="" xmlns:a16="http://schemas.microsoft.com/office/drawing/2014/main" id="{913BF0CB-CF1F-1C45-5778-0946C1623999}"/>
              </a:ext>
            </a:extLst>
          </p:cNvPr>
          <p:cNvPicPr>
            <a:picLocks noChangeAspect="1"/>
          </p:cNvPicPr>
          <p:nvPr/>
        </p:nvPicPr>
        <p:blipFill>
          <a:blip r:embed="rId3"/>
          <a:stretch>
            <a:fillRect/>
          </a:stretch>
        </p:blipFill>
        <p:spPr>
          <a:xfrm>
            <a:off x="5406131" y="1953490"/>
            <a:ext cx="3630929" cy="2763116"/>
          </a:xfrm>
          <a:prstGeom prst="rect">
            <a:avLst/>
          </a:prstGeom>
        </p:spPr>
      </p:pic>
      <p:sp>
        <p:nvSpPr>
          <p:cNvPr id="6" name="Google Shape;498;p34">
            <a:extLst>
              <a:ext uri="{FF2B5EF4-FFF2-40B4-BE49-F238E27FC236}">
                <a16:creationId xmlns="" xmlns:a16="http://schemas.microsoft.com/office/drawing/2014/main" id="{E868DF28-ECDE-B7C1-E085-3AEEDA3EC17B}"/>
              </a:ext>
            </a:extLst>
          </p:cNvPr>
          <p:cNvSpPr txBox="1">
            <a:spLocks/>
          </p:cNvSpPr>
          <p:nvPr/>
        </p:nvSpPr>
        <p:spPr>
          <a:xfrm>
            <a:off x="5320060" y="1608857"/>
            <a:ext cx="3782376" cy="355024"/>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800"/>
              <a:buFont typeface="Open Sans"/>
              <a:buNone/>
              <a:defRPr sz="1600" b="0" i="0" u="none" strike="noStrike" cap="none">
                <a:solidFill>
                  <a:schemeClr val="dk1"/>
                </a:solidFill>
                <a:latin typeface="Open Sans"/>
                <a:ea typeface="Open Sans"/>
                <a:cs typeface="Open Sans"/>
                <a:sym typeface="Open Sans"/>
              </a:defRPr>
            </a:lvl1pPr>
            <a:lvl2pPr marL="914400" marR="0" lvl="1" indent="-317500" algn="l" rtl="0">
              <a:lnSpc>
                <a:spcPct val="115000"/>
              </a:lnSpc>
              <a:spcBef>
                <a:spcPts val="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None/>
              <a:defRPr sz="1400" b="0" i="0" u="none" strike="noStrike" cap="none">
                <a:solidFill>
                  <a:schemeClr val="dk2"/>
                </a:solidFill>
                <a:latin typeface="Open Sans"/>
                <a:ea typeface="Open Sans"/>
                <a:cs typeface="Open Sans"/>
                <a:sym typeface="Open Sans"/>
              </a:defRPr>
            </a:lvl9pPr>
          </a:lstStyle>
          <a:p>
            <a:pPr marL="0" indent="0">
              <a:spcBef>
                <a:spcPts val="600"/>
              </a:spcBef>
            </a:pPr>
            <a:r>
              <a:rPr lang="en-US" sz="1400" dirty="0">
                <a:solidFill>
                  <a:schemeClr val="dk2"/>
                </a:solidFill>
              </a:rPr>
              <a:t>Epidemiology of UTI by age, group, and sex</a:t>
            </a:r>
          </a:p>
        </p:txBody>
      </p:sp>
      <p:sp>
        <p:nvSpPr>
          <p:cNvPr id="7" name="Google Shape;483;p32">
            <a:extLst>
              <a:ext uri="{FF2B5EF4-FFF2-40B4-BE49-F238E27FC236}">
                <a16:creationId xmlns="" xmlns:a16="http://schemas.microsoft.com/office/drawing/2014/main" id="{C6BC2F1B-18B0-F5C3-94B2-0717AE3FE183}"/>
              </a:ext>
            </a:extLst>
          </p:cNvPr>
          <p:cNvSpPr txBox="1">
            <a:spLocks/>
          </p:cNvSpPr>
          <p:nvPr/>
        </p:nvSpPr>
        <p:spPr>
          <a:xfrm>
            <a:off x="8052000" y="10391"/>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02</a:t>
            </a:r>
          </a:p>
        </p:txBody>
      </p:sp>
    </p:spTree>
    <p:extLst>
      <p:ext uri="{BB962C8B-B14F-4D97-AF65-F5344CB8AC3E}">
        <p14:creationId xmlns="" xmlns:p14="http://schemas.microsoft.com/office/powerpoint/2010/main" val="1641415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400" dirty="0"/>
              <a:t>Epidemiology</a:t>
            </a:r>
            <a:endParaRPr lang="en-US" sz="5400" dirty="0"/>
          </a:p>
        </p:txBody>
      </p:sp>
      <p:sp>
        <p:nvSpPr>
          <p:cNvPr id="498" name="Google Shape;498;p34"/>
          <p:cNvSpPr txBox="1">
            <a:spLocks noGrp="1"/>
          </p:cNvSpPr>
          <p:nvPr>
            <p:ph type="subTitle" idx="1"/>
          </p:nvPr>
        </p:nvSpPr>
        <p:spPr>
          <a:xfrm>
            <a:off x="479049" y="1548246"/>
            <a:ext cx="8488306" cy="2400299"/>
          </a:xfrm>
          <a:prstGeom prst="rect">
            <a:avLst/>
          </a:prstGeom>
        </p:spPr>
        <p:txBody>
          <a:bodyPr spcFirstLastPara="1" wrap="square" lIns="91425" tIns="91425" rIns="91425" bIns="91425" anchor="ctr" anchorCtr="0">
            <a:noAutofit/>
          </a:bodyPr>
          <a:lstStyle/>
          <a:p>
            <a:pPr marL="0" lvl="0" indent="0" algn="l" rtl="0">
              <a:spcBef>
                <a:spcPts val="600"/>
              </a:spcBef>
              <a:spcAft>
                <a:spcPts val="0"/>
              </a:spcAft>
            </a:pPr>
            <a:r>
              <a:rPr lang="en-US" sz="1800" b="1" dirty="0">
                <a:solidFill>
                  <a:schemeClr val="dk2"/>
                </a:solidFill>
              </a:rPr>
              <a:t>Risk factors for UTI include:</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Circumcision status.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History of prior UTI.</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Sexual activity among older populations.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Anatomical abnormalities like vesicoureteral reflux, ureterocele, ureteropelvic junction obstruction &amp; posterior urethral valves.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Functional abnormalities : neurogenic </a:t>
            </a:r>
            <a:r>
              <a:rPr lang="en-US" dirty="0" smtClean="0">
                <a:solidFill>
                  <a:schemeClr val="dk2"/>
                </a:solidFill>
              </a:rPr>
              <a:t>bladder, </a:t>
            </a:r>
            <a:r>
              <a:rPr lang="en-US" dirty="0">
                <a:solidFill>
                  <a:schemeClr val="dk2"/>
                </a:solidFill>
              </a:rPr>
              <a:t>and bladder and bowel dysfunction</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Certain medical conditions like diabetes. obesity. sickle cell trait.</a:t>
            </a:r>
          </a:p>
        </p:txBody>
      </p:sp>
    </p:spTree>
    <p:extLst>
      <p:ext uri="{BB962C8B-B14F-4D97-AF65-F5344CB8AC3E}">
        <p14:creationId xmlns="" xmlns:p14="http://schemas.microsoft.com/office/powerpoint/2010/main" val="874637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400" dirty="0"/>
              <a:t>Pathogenesis</a:t>
            </a:r>
            <a:endParaRPr lang="en-US" sz="5400" dirty="0"/>
          </a:p>
        </p:txBody>
      </p:sp>
      <p:sp>
        <p:nvSpPr>
          <p:cNvPr id="498" name="Google Shape;498;p34"/>
          <p:cNvSpPr txBox="1">
            <a:spLocks noGrp="1"/>
          </p:cNvSpPr>
          <p:nvPr>
            <p:ph type="subTitle" idx="1"/>
          </p:nvPr>
        </p:nvSpPr>
        <p:spPr>
          <a:xfrm>
            <a:off x="479049" y="1548246"/>
            <a:ext cx="8488306" cy="2400299"/>
          </a:xfrm>
          <a:prstGeom prst="rect">
            <a:avLst/>
          </a:prstGeom>
        </p:spPr>
        <p:txBody>
          <a:bodyPr spcFirstLastPara="1" wrap="square" lIns="91425" tIns="91425" rIns="91425" bIns="91425" anchor="ctr" anchorCtr="0">
            <a:noAutofit/>
          </a:bodyPr>
          <a:lstStyle/>
          <a:p>
            <a:pPr marL="0" lvl="0" indent="0" algn="l" rtl="0">
              <a:spcBef>
                <a:spcPts val="600"/>
              </a:spcBef>
              <a:spcAft>
                <a:spcPts val="0"/>
              </a:spcAft>
            </a:pPr>
            <a:r>
              <a:rPr lang="en-US" b="1" dirty="0">
                <a:solidFill>
                  <a:schemeClr val="dk2"/>
                </a:solidFill>
              </a:rPr>
              <a:t>Understanding of:</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The mode of bacterial entry,</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Host susceptibility factors,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Bacterial pathogenic factors</a:t>
            </a:r>
          </a:p>
          <a:p>
            <a:pPr marL="119063" lvl="0" indent="0" algn="l" rtl="0">
              <a:spcBef>
                <a:spcPts val="600"/>
              </a:spcBef>
              <a:spcAft>
                <a:spcPts val="0"/>
              </a:spcAft>
            </a:pPr>
            <a:r>
              <a:rPr lang="en-US" dirty="0">
                <a:solidFill>
                  <a:schemeClr val="dk2"/>
                </a:solidFill>
              </a:rPr>
              <a:t>Are essential to tailoring appropriate treatment for the diverse clinical manifestations of UTI.</a:t>
            </a:r>
          </a:p>
        </p:txBody>
      </p:sp>
      <p:sp>
        <p:nvSpPr>
          <p:cNvPr id="4" name="Google Shape;483;p32">
            <a:extLst>
              <a:ext uri="{FF2B5EF4-FFF2-40B4-BE49-F238E27FC236}">
                <a16:creationId xmlns="" xmlns:a16="http://schemas.microsoft.com/office/drawing/2014/main" id="{958E131E-F986-DC30-9A89-FF52D64C30A6}"/>
              </a:ext>
            </a:extLst>
          </p:cNvPr>
          <p:cNvSpPr txBox="1">
            <a:spLocks/>
          </p:cNvSpPr>
          <p:nvPr/>
        </p:nvSpPr>
        <p:spPr>
          <a:xfrm>
            <a:off x="8052000" y="0"/>
            <a:ext cx="1092000" cy="667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5000" b="1" dirty="0">
                <a:solidFill>
                  <a:srgbClr val="C00000"/>
                </a:solidFill>
                <a:latin typeface="Josefin Sans" pitchFamily="2" charset="0"/>
              </a:rPr>
              <a:t>03</a:t>
            </a:r>
          </a:p>
        </p:txBody>
      </p:sp>
    </p:spTree>
    <p:extLst>
      <p:ext uri="{BB962C8B-B14F-4D97-AF65-F5344CB8AC3E}">
        <p14:creationId xmlns="" xmlns:p14="http://schemas.microsoft.com/office/powerpoint/2010/main" val="1206196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9"/>
        <p:cNvGrpSpPr/>
        <p:nvPr/>
      </p:nvGrpSpPr>
      <p:grpSpPr>
        <a:xfrm>
          <a:off x="0" y="0"/>
          <a:ext cx="0" cy="0"/>
          <a:chOff x="0" y="0"/>
          <a:chExt cx="0" cy="0"/>
        </a:xfrm>
      </p:grpSpPr>
      <p:sp>
        <p:nvSpPr>
          <p:cNvPr id="510" name="Google Shape;510;p36"/>
          <p:cNvSpPr txBox="1">
            <a:spLocks noGrp="1"/>
          </p:cNvSpPr>
          <p:nvPr>
            <p:ph type="title"/>
          </p:nvPr>
        </p:nvSpPr>
        <p:spPr>
          <a:xfrm>
            <a:off x="1049432" y="2261338"/>
            <a:ext cx="7045086" cy="82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Bacterial Entry</a:t>
            </a:r>
            <a:endParaRPr dirty="0"/>
          </a:p>
        </p:txBody>
      </p:sp>
      <p:sp>
        <p:nvSpPr>
          <p:cNvPr id="511" name="Google Shape;511;p36"/>
          <p:cNvSpPr txBox="1">
            <a:spLocks noGrp="1"/>
          </p:cNvSpPr>
          <p:nvPr>
            <p:ph type="title" idx="2"/>
          </p:nvPr>
        </p:nvSpPr>
        <p:spPr>
          <a:xfrm>
            <a:off x="3105600" y="1164675"/>
            <a:ext cx="2932800" cy="97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512" name="Google Shape;512;p36"/>
          <p:cNvSpPr txBox="1">
            <a:spLocks noGrp="1"/>
          </p:cNvSpPr>
          <p:nvPr>
            <p:ph type="subTitle" idx="1"/>
          </p:nvPr>
        </p:nvSpPr>
        <p:spPr>
          <a:xfrm>
            <a:off x="2392326" y="3123913"/>
            <a:ext cx="4582632" cy="435000"/>
          </a:xfrm>
          <a:prstGeom prst="rect">
            <a:avLst/>
          </a:prstGeom>
        </p:spPr>
        <p:txBody>
          <a:bodyPr spcFirstLastPara="1" wrap="square" lIns="91425" tIns="91425" rIns="91425" bIns="91425" anchor="ctr" anchorCtr="0">
            <a:noAutofit/>
          </a:bodyPr>
          <a:lstStyle/>
          <a:p>
            <a:pPr marL="0" lvl="0" indent="0"/>
            <a:r>
              <a:rPr lang="en-US" dirty="0" smtClean="0">
                <a:solidFill>
                  <a:schemeClr val="dk2"/>
                </a:solidFill>
              </a:rPr>
              <a:t> the site through which micro-organisms</a:t>
            </a:r>
          </a:p>
          <a:p>
            <a:pPr marL="0" lvl="0" indent="0"/>
            <a:r>
              <a:rPr lang="en-US" dirty="0" smtClean="0">
                <a:solidFill>
                  <a:schemeClr val="dk2"/>
                </a:solidFill>
              </a:rPr>
              <a:t> enter the susceptible host</a:t>
            </a:r>
            <a:endParaRPr dirty="0">
              <a:solidFill>
                <a:schemeClr val="dk2"/>
              </a:solidFill>
            </a:endParaRPr>
          </a:p>
        </p:txBody>
      </p:sp>
      <p:sp>
        <p:nvSpPr>
          <p:cNvPr id="5" name="Google Shape;497;p34">
            <a:extLst>
              <a:ext uri="{FF2B5EF4-FFF2-40B4-BE49-F238E27FC236}">
                <a16:creationId xmlns="" xmlns:a16="http://schemas.microsoft.com/office/drawing/2014/main" id="{FAC0820B-DBA3-7674-50B4-93E1A5D1BD16}"/>
              </a:ext>
            </a:extLst>
          </p:cNvPr>
          <p:cNvSpPr txBox="1">
            <a:spLocks/>
          </p:cNvSpPr>
          <p:nvPr/>
        </p:nvSpPr>
        <p:spPr>
          <a:xfrm>
            <a:off x="0" y="0"/>
            <a:ext cx="3190009" cy="446809"/>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l"/>
            <a:r>
              <a:rPr lang="en" sz="2800" dirty="0">
                <a:highlight>
                  <a:srgbClr val="C0C0C0"/>
                </a:highlight>
              </a:rPr>
              <a:t>Pathogenesis</a:t>
            </a:r>
            <a:endParaRPr lang="en-US" sz="2800" dirty="0">
              <a:highlight>
                <a:srgbClr val="C0C0C0"/>
              </a:highligh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Bacterial Entry</a:t>
            </a:r>
          </a:p>
        </p:txBody>
      </p:sp>
      <p:sp>
        <p:nvSpPr>
          <p:cNvPr id="498" name="Google Shape;498;p34"/>
          <p:cNvSpPr txBox="1">
            <a:spLocks noGrp="1"/>
          </p:cNvSpPr>
          <p:nvPr>
            <p:ph type="subTitle" idx="1"/>
          </p:nvPr>
        </p:nvSpPr>
        <p:spPr>
          <a:xfrm>
            <a:off x="479049" y="1548246"/>
            <a:ext cx="8488306" cy="2400299"/>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It is generally accepted that periurethral bacteria with a </a:t>
            </a:r>
            <a:r>
              <a:rPr lang="en-US" dirty="0" err="1">
                <a:solidFill>
                  <a:schemeClr val="dk2"/>
                </a:solidFill>
              </a:rPr>
              <a:t>uropathogen</a:t>
            </a:r>
            <a:r>
              <a:rPr lang="en-US" dirty="0">
                <a:solidFill>
                  <a:schemeClr val="dk2"/>
                </a:solidFill>
              </a:rPr>
              <a:t> from the gut </a:t>
            </a:r>
            <a:r>
              <a:rPr lang="en-US" dirty="0">
                <a:solidFill>
                  <a:srgbClr val="FF0000"/>
                </a:solidFill>
              </a:rPr>
              <a:t>ascending</a:t>
            </a:r>
            <a:r>
              <a:rPr lang="en-US" dirty="0">
                <a:solidFill>
                  <a:schemeClr val="dk2"/>
                </a:solidFill>
              </a:rPr>
              <a:t> into the urinary tract causes most UTI.</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The colonization of the urethra and migration to the bladder leads to invasion of the bladder mediated by pili and adhesions factors.</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Most cases of </a:t>
            </a:r>
            <a:r>
              <a:rPr lang="en-US" dirty="0" err="1">
                <a:solidFill>
                  <a:schemeClr val="dk2"/>
                </a:solidFill>
              </a:rPr>
              <a:t>pyelonephritis</a:t>
            </a:r>
            <a:r>
              <a:rPr lang="en-US" dirty="0">
                <a:solidFill>
                  <a:schemeClr val="dk2"/>
                </a:solidFill>
              </a:rPr>
              <a:t> are caused by the ascent of bacteria from the bladder, through the ureter, and into the renal parenchyma.</a:t>
            </a:r>
          </a:p>
          <a:p>
            <a:pPr marL="404813" lvl="0" indent="-285750" algn="l" rtl="0">
              <a:spcBef>
                <a:spcPts val="600"/>
              </a:spcBef>
              <a:spcAft>
                <a:spcPts val="0"/>
              </a:spcAft>
              <a:buFont typeface="Wingdings" panose="05000000000000000000" pitchFamily="2" charset="2"/>
              <a:buChar char="§"/>
            </a:pPr>
            <a:r>
              <a:rPr lang="en-US" dirty="0">
                <a:solidFill>
                  <a:schemeClr val="dk2"/>
                </a:solidFill>
              </a:rPr>
              <a:t>Consequently, the short nature of the female urethra combined with its close proximity to the vaginal vestibule and rectum likely predisposes women to more frequent </a:t>
            </a:r>
            <a:r>
              <a:rPr lang="en-US" dirty="0" err="1">
                <a:solidFill>
                  <a:schemeClr val="dk2"/>
                </a:solidFill>
              </a:rPr>
              <a:t>UTls</a:t>
            </a:r>
            <a:r>
              <a:rPr lang="en-US" dirty="0">
                <a:solidFill>
                  <a:schemeClr val="dk2"/>
                </a:solidFill>
              </a:rPr>
              <a:t> than men</a:t>
            </a:r>
          </a:p>
        </p:txBody>
      </p:sp>
      <p:sp>
        <p:nvSpPr>
          <p:cNvPr id="5" name="Google Shape;497;p34">
            <a:extLst>
              <a:ext uri="{FF2B5EF4-FFF2-40B4-BE49-F238E27FC236}">
                <a16:creationId xmlns="" xmlns:a16="http://schemas.microsoft.com/office/drawing/2014/main" id="{274017A6-F311-009C-29EF-856D598D9824}"/>
              </a:ext>
            </a:extLst>
          </p:cNvPr>
          <p:cNvSpPr txBox="1">
            <a:spLocks/>
          </p:cNvSpPr>
          <p:nvPr/>
        </p:nvSpPr>
        <p:spPr>
          <a:xfrm>
            <a:off x="6702136" y="0"/>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Pathogenesis</a:t>
            </a:r>
            <a:endParaRPr lang="en-US" sz="2000" dirty="0">
              <a:highlight>
                <a:srgbClr val="C0C0C0"/>
              </a:highlight>
            </a:endParaRPr>
          </a:p>
        </p:txBody>
      </p:sp>
    </p:spTree>
    <p:extLst>
      <p:ext uri="{BB962C8B-B14F-4D97-AF65-F5344CB8AC3E}">
        <p14:creationId xmlns="" xmlns:p14="http://schemas.microsoft.com/office/powerpoint/2010/main" val="1736565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34"/>
          <p:cNvSpPr txBox="1">
            <a:spLocks noGrp="1"/>
          </p:cNvSpPr>
          <p:nvPr>
            <p:ph type="title"/>
          </p:nvPr>
        </p:nvSpPr>
        <p:spPr>
          <a:xfrm>
            <a:off x="1392380" y="769558"/>
            <a:ext cx="5715001" cy="6020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5400" dirty="0"/>
              <a:t>Bacterial Entry</a:t>
            </a:r>
          </a:p>
        </p:txBody>
      </p:sp>
      <p:sp>
        <p:nvSpPr>
          <p:cNvPr id="498" name="Google Shape;498;p34"/>
          <p:cNvSpPr txBox="1">
            <a:spLocks noGrp="1"/>
          </p:cNvSpPr>
          <p:nvPr>
            <p:ph type="subTitle" idx="1"/>
          </p:nvPr>
        </p:nvSpPr>
        <p:spPr>
          <a:xfrm>
            <a:off x="479049" y="1548246"/>
            <a:ext cx="8488306" cy="2701636"/>
          </a:xfrm>
          <a:prstGeom prst="rect">
            <a:avLst/>
          </a:prstGeom>
        </p:spPr>
        <p:txBody>
          <a:bodyPr spcFirstLastPara="1" wrap="square" lIns="91425" tIns="91425" rIns="91425" bIns="91425" anchor="ctr" anchorCtr="0">
            <a:noAutofit/>
          </a:bodyPr>
          <a:lstStyle/>
          <a:p>
            <a:pPr marL="404813" lvl="0" indent="-285750" algn="l" rtl="0">
              <a:spcBef>
                <a:spcPts val="600"/>
              </a:spcBef>
              <a:spcAft>
                <a:spcPts val="0"/>
              </a:spcAft>
              <a:buFont typeface="Wingdings" panose="05000000000000000000" pitchFamily="2" charset="2"/>
              <a:buChar char="§"/>
            </a:pPr>
            <a:r>
              <a:rPr lang="en-US" dirty="0">
                <a:solidFill>
                  <a:schemeClr val="dk2"/>
                </a:solidFill>
              </a:rPr>
              <a:t>Other modes of bacterial entry are uncommon causes of UTI.</a:t>
            </a:r>
          </a:p>
          <a:p>
            <a:pPr marL="290513" lvl="0" indent="0" algn="l" rtl="0">
              <a:spcBef>
                <a:spcPts val="600"/>
              </a:spcBef>
              <a:spcAft>
                <a:spcPts val="0"/>
              </a:spcAft>
            </a:pPr>
            <a:r>
              <a:rPr lang="en-US" b="1" dirty="0">
                <a:solidFill>
                  <a:schemeClr val="dk2"/>
                </a:solidFill>
              </a:rPr>
              <a:t>I- Hematogenous </a:t>
            </a:r>
            <a:r>
              <a:rPr lang="en-US" dirty="0">
                <a:solidFill>
                  <a:schemeClr val="dk2"/>
                </a:solidFill>
              </a:rPr>
              <a:t>spread can occur in immunocompromised patients and in neonates. Staphylococcus aureus, Candida species, and </a:t>
            </a:r>
            <a:r>
              <a:rPr lang="en-US" dirty="0" err="1">
                <a:solidFill>
                  <a:schemeClr val="dk2"/>
                </a:solidFill>
              </a:rPr>
              <a:t>Mycobaeterium</a:t>
            </a:r>
            <a:r>
              <a:rPr lang="en-US" dirty="0">
                <a:solidFill>
                  <a:schemeClr val="dk2"/>
                </a:solidFill>
              </a:rPr>
              <a:t> tuberculosis are common pathogens that travel through the blood to infect the urinary tract.</a:t>
            </a:r>
          </a:p>
          <a:p>
            <a:pPr marL="290513" lvl="0" indent="0" algn="l" rtl="0">
              <a:spcBef>
                <a:spcPts val="600"/>
              </a:spcBef>
              <a:spcAft>
                <a:spcPts val="0"/>
              </a:spcAft>
            </a:pPr>
            <a:r>
              <a:rPr lang="en-US" b="1" dirty="0">
                <a:solidFill>
                  <a:schemeClr val="dk2"/>
                </a:solidFill>
              </a:rPr>
              <a:t>II- Lymphatogenous </a:t>
            </a:r>
            <a:r>
              <a:rPr lang="en-US" dirty="0">
                <a:solidFill>
                  <a:schemeClr val="dk2"/>
                </a:solidFill>
              </a:rPr>
              <a:t>spread through the rectal, colonic, and </a:t>
            </a:r>
            <a:r>
              <a:rPr lang="en-US" dirty="0" err="1">
                <a:solidFill>
                  <a:schemeClr val="dk2"/>
                </a:solidFill>
              </a:rPr>
              <a:t>periuterine</a:t>
            </a:r>
            <a:r>
              <a:rPr lang="en-US" dirty="0">
                <a:solidFill>
                  <a:schemeClr val="dk2"/>
                </a:solidFill>
              </a:rPr>
              <a:t> lymphatics has been postulated as a cause for UTI;</a:t>
            </a:r>
          </a:p>
          <a:p>
            <a:pPr marL="290513" lvl="0" indent="0" algn="l" rtl="0">
              <a:spcBef>
                <a:spcPts val="600"/>
              </a:spcBef>
              <a:spcAft>
                <a:spcPts val="0"/>
              </a:spcAft>
            </a:pPr>
            <a:r>
              <a:rPr lang="en-US" b="1" dirty="0">
                <a:solidFill>
                  <a:schemeClr val="dk2"/>
                </a:solidFill>
              </a:rPr>
              <a:t>III- Direct extension </a:t>
            </a:r>
            <a:r>
              <a:rPr lang="en-US" dirty="0">
                <a:solidFill>
                  <a:schemeClr val="dk2"/>
                </a:solidFill>
              </a:rPr>
              <a:t>of bacteria from adjacent organs into the urinary tract can occur in patients with intraperitoneal abscesses or </a:t>
            </a:r>
            <a:r>
              <a:rPr lang="en-US" dirty="0" err="1">
                <a:solidFill>
                  <a:schemeClr val="dk2"/>
                </a:solidFill>
              </a:rPr>
              <a:t>vesicointestinal</a:t>
            </a:r>
            <a:r>
              <a:rPr lang="en-US" dirty="0">
                <a:solidFill>
                  <a:schemeClr val="dk2"/>
                </a:solidFill>
              </a:rPr>
              <a:t> or vesicovaginal fistulas.</a:t>
            </a:r>
          </a:p>
        </p:txBody>
      </p:sp>
      <p:sp>
        <p:nvSpPr>
          <p:cNvPr id="5" name="Google Shape;497;p34">
            <a:extLst>
              <a:ext uri="{FF2B5EF4-FFF2-40B4-BE49-F238E27FC236}">
                <a16:creationId xmlns="" xmlns:a16="http://schemas.microsoft.com/office/drawing/2014/main" id="{50E1D938-4998-1244-52CB-52DA83BF7813}"/>
              </a:ext>
            </a:extLst>
          </p:cNvPr>
          <p:cNvSpPr txBox="1">
            <a:spLocks/>
          </p:cNvSpPr>
          <p:nvPr/>
        </p:nvSpPr>
        <p:spPr>
          <a:xfrm>
            <a:off x="6702136" y="0"/>
            <a:ext cx="2441864" cy="32211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6"/>
              </a:buClr>
              <a:buSzPts val="3600"/>
              <a:buFont typeface="Josefin Sans"/>
              <a:buNone/>
              <a:defRPr sz="6000" b="1" i="0" u="none" strike="noStrike" cap="none">
                <a:solidFill>
                  <a:schemeClr val="accent6"/>
                </a:solidFill>
                <a:latin typeface="Josefin Sans"/>
                <a:ea typeface="Josefin Sans"/>
                <a:cs typeface="Josefin Sans"/>
                <a:sym typeface="Josefin Sans"/>
              </a:defRPr>
            </a:lvl1pPr>
            <a:lvl2pPr marR="0" lvl="1"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2pPr>
            <a:lvl3pPr marR="0" lvl="2"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3pPr>
            <a:lvl4pPr marR="0" lvl="3"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4pPr>
            <a:lvl5pPr marR="0" lvl="4"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5pPr>
            <a:lvl6pPr marR="0" lvl="5"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6pPr>
            <a:lvl7pPr marR="0" lvl="6"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7pPr>
            <a:lvl8pPr marR="0" lvl="7"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8pPr>
            <a:lvl9pPr marR="0" lvl="8" algn="l" rtl="0">
              <a:lnSpc>
                <a:spcPct val="100000"/>
              </a:lnSpc>
              <a:spcBef>
                <a:spcPts val="0"/>
              </a:spcBef>
              <a:spcAft>
                <a:spcPts val="0"/>
              </a:spcAft>
              <a:buClr>
                <a:schemeClr val="accent6"/>
              </a:buClr>
              <a:buSzPts val="3600"/>
              <a:buFont typeface="Josefin Sans"/>
              <a:buNone/>
              <a:defRPr sz="3600" b="1" i="0" u="none" strike="noStrike" cap="none">
                <a:solidFill>
                  <a:schemeClr val="accent6"/>
                </a:solidFill>
                <a:latin typeface="Josefin Sans"/>
                <a:ea typeface="Josefin Sans"/>
                <a:cs typeface="Josefin Sans"/>
                <a:sym typeface="Josefin Sans"/>
              </a:defRPr>
            </a:lvl9pPr>
          </a:lstStyle>
          <a:p>
            <a:pPr algn="r"/>
            <a:r>
              <a:rPr lang="en" sz="2000" dirty="0">
                <a:highlight>
                  <a:srgbClr val="C0C0C0"/>
                </a:highlight>
              </a:rPr>
              <a:t>Pathogenesis</a:t>
            </a:r>
            <a:endParaRPr lang="en-US" sz="2000" dirty="0">
              <a:highlight>
                <a:srgbClr val="C0C0C0"/>
              </a:highlight>
            </a:endParaRPr>
          </a:p>
        </p:txBody>
      </p:sp>
    </p:spTree>
    <p:extLst>
      <p:ext uri="{BB962C8B-B14F-4D97-AF65-F5344CB8AC3E}">
        <p14:creationId xmlns="" xmlns:p14="http://schemas.microsoft.com/office/powerpoint/2010/main" val="3368934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Aquatic and Physical Therapy Center by Slidesgo">
  <a:themeElements>
    <a:clrScheme name="Simple Light">
      <a:dk1>
        <a:srgbClr val="1A4568"/>
      </a:dk1>
      <a:lt1>
        <a:srgbClr val="FFFFFF"/>
      </a:lt1>
      <a:dk2>
        <a:srgbClr val="285E89"/>
      </a:dk2>
      <a:lt2>
        <a:srgbClr val="80C9DD"/>
      </a:lt2>
      <a:accent1>
        <a:srgbClr val="285E89"/>
      </a:accent1>
      <a:accent2>
        <a:srgbClr val="9DCEDF"/>
      </a:accent2>
      <a:accent3>
        <a:srgbClr val="EFEFEF"/>
      </a:accent3>
      <a:accent4>
        <a:srgbClr val="66A5BB"/>
      </a:accent4>
      <a:accent5>
        <a:srgbClr val="EFEFEF"/>
      </a:accent5>
      <a:accent6>
        <a:srgbClr val="1A4568"/>
      </a:accent6>
      <a:hlink>
        <a:srgbClr val="285E8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2712</Words>
  <Application>Microsoft Office PowerPoint</Application>
  <PresentationFormat>عرض على الشاشة (9:16)‏</PresentationFormat>
  <Paragraphs>245</Paragraphs>
  <Slides>33</Slides>
  <Notes>33</Notes>
  <HiddenSlides>0</HiddenSlides>
  <MMClips>0</MMClips>
  <ScaleCrop>false</ScaleCrop>
  <HeadingPairs>
    <vt:vector size="6" baseType="variant">
      <vt:variant>
        <vt:lpstr>الخطوط المستخدمة</vt:lpstr>
      </vt:variant>
      <vt:variant>
        <vt:i4>6</vt:i4>
      </vt:variant>
      <vt:variant>
        <vt:lpstr>سمة</vt:lpstr>
      </vt:variant>
      <vt:variant>
        <vt:i4>2</vt:i4>
      </vt:variant>
      <vt:variant>
        <vt:lpstr>عناوين الشرائح</vt:lpstr>
      </vt:variant>
      <vt:variant>
        <vt:i4>33</vt:i4>
      </vt:variant>
    </vt:vector>
  </HeadingPairs>
  <TitlesOfParts>
    <vt:vector size="41" baseType="lpstr">
      <vt:lpstr>Arial</vt:lpstr>
      <vt:lpstr>Josefin Sans</vt:lpstr>
      <vt:lpstr>Open Sans</vt:lpstr>
      <vt:lpstr>Wingdings</vt:lpstr>
      <vt:lpstr>Proxima Nova Semibold</vt:lpstr>
      <vt:lpstr>Proxima Nova</vt:lpstr>
      <vt:lpstr>Aquatic and Physical Therapy Center by Slidesgo</vt:lpstr>
      <vt:lpstr>Slidesgo Final Pages</vt:lpstr>
      <vt:lpstr>Urinary Tract Infection</vt:lpstr>
      <vt:lpstr>Table of contants :</vt:lpstr>
      <vt:lpstr>Introduction</vt:lpstr>
      <vt:lpstr>Epidemiology</vt:lpstr>
      <vt:lpstr>Epidemiology</vt:lpstr>
      <vt:lpstr>Pathogenesis</vt:lpstr>
      <vt:lpstr>Bacterial Entry</vt:lpstr>
      <vt:lpstr>Bacterial Entry</vt:lpstr>
      <vt:lpstr>Bacterial Entry</vt:lpstr>
      <vt:lpstr>Host Defense</vt:lpstr>
      <vt:lpstr>Host Defense</vt:lpstr>
      <vt:lpstr>Bacterial Pathogenic Factors</vt:lpstr>
      <vt:lpstr>Bacterial Pathogenic Factors</vt:lpstr>
      <vt:lpstr>Causative Pathogen</vt:lpstr>
      <vt:lpstr>Diagnosis</vt:lpstr>
      <vt:lpstr>Urine Analysis</vt:lpstr>
      <vt:lpstr>Urine Analysis</vt:lpstr>
      <vt:lpstr>Urine Culture</vt:lpstr>
      <vt:lpstr>Localization Studies</vt:lpstr>
      <vt:lpstr>Antibiotics</vt:lpstr>
      <vt:lpstr>Antibiotics</vt:lpstr>
      <vt:lpstr>Specific Infections</vt:lpstr>
      <vt:lpstr>Acute Pyelonephritis</vt:lpstr>
      <vt:lpstr>Acute Pyelonephritis</vt:lpstr>
      <vt:lpstr>Emphysematous Pyelonephritis</vt:lpstr>
      <vt:lpstr>Emphysematous Pyelonephritis</vt:lpstr>
      <vt:lpstr>Renal Abscesses</vt:lpstr>
      <vt:lpstr>Xanthogranulomatous Pyelonephritis</vt:lpstr>
      <vt:lpstr>Xanthogranulomatous Pyelonephritis</vt:lpstr>
      <vt:lpstr>Acute Cystitis</vt:lpstr>
      <vt:lpstr>Acute Bacterial Prostatitis</vt:lpstr>
      <vt:lpstr>Acute Bacterial Prostatitis</vt:lpstr>
      <vt:lpstr>الشريحة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Aquatic and Physical Therapy Center</dc:title>
  <cp:lastModifiedBy>N5</cp:lastModifiedBy>
  <cp:revision>26</cp:revision>
  <dcterms:modified xsi:type="dcterms:W3CDTF">2022-07-18T22:12:11Z</dcterms:modified>
</cp:coreProperties>
</file>