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7"/>
  </p:notesMasterIdLst>
  <p:sldIdLst>
    <p:sldId id="257" r:id="rId2"/>
    <p:sldId id="323" r:id="rId3"/>
    <p:sldId id="369" r:id="rId4"/>
    <p:sldId id="368" r:id="rId5"/>
    <p:sldId id="355" r:id="rId6"/>
    <p:sldId id="353" r:id="rId7"/>
    <p:sldId id="332" r:id="rId8"/>
    <p:sldId id="356" r:id="rId9"/>
    <p:sldId id="370" r:id="rId10"/>
    <p:sldId id="342" r:id="rId11"/>
    <p:sldId id="347" r:id="rId12"/>
    <p:sldId id="371" r:id="rId13"/>
    <p:sldId id="372" r:id="rId14"/>
    <p:sldId id="373" r:id="rId15"/>
    <p:sldId id="374" r:id="rId16"/>
    <p:sldId id="346" r:id="rId17"/>
    <p:sldId id="359" r:id="rId18"/>
    <p:sldId id="376" r:id="rId19"/>
    <p:sldId id="377" r:id="rId20"/>
    <p:sldId id="410" r:id="rId21"/>
    <p:sldId id="379" r:id="rId22"/>
    <p:sldId id="381" r:id="rId23"/>
    <p:sldId id="383" r:id="rId24"/>
    <p:sldId id="384" r:id="rId25"/>
    <p:sldId id="385" r:id="rId26"/>
    <p:sldId id="386" r:id="rId27"/>
    <p:sldId id="387" r:id="rId28"/>
    <p:sldId id="389" r:id="rId29"/>
    <p:sldId id="391" r:id="rId30"/>
    <p:sldId id="412" r:id="rId31"/>
    <p:sldId id="392" r:id="rId32"/>
    <p:sldId id="394" r:id="rId33"/>
    <p:sldId id="396" r:id="rId34"/>
    <p:sldId id="397" r:id="rId35"/>
    <p:sldId id="40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664EF-77D6-423E-85CE-74C11ACB892C}" type="doc">
      <dgm:prSet loTypeId="urn:microsoft.com/office/officeart/2005/8/layout/pyramid2" loCatId="list" qsTypeId="urn:microsoft.com/office/officeart/2005/8/quickstyle/simple1" qsCatId="simple" csTypeId="urn:microsoft.com/office/officeart/2005/8/colors/accent1_5" csCatId="accent1" phldr="1"/>
      <dgm:spPr/>
    </dgm:pt>
    <dgm:pt modelId="{CB946549-B923-4696-9276-A6DC7B56B9CC}">
      <dgm:prSet phldrT="[Text]"/>
      <dgm:spPr/>
      <dgm:t>
        <a:bodyPr/>
        <a:lstStyle/>
        <a:p>
          <a:r>
            <a:rPr lang="en-GB" dirty="0" smtClean="0"/>
            <a:t>Patient-</a:t>
          </a:r>
          <a:r>
            <a:rPr lang="en-GB" dirty="0" err="1" smtClean="0"/>
            <a:t>centered</a:t>
          </a:r>
          <a:endParaRPr lang="en-GB" dirty="0"/>
        </a:p>
      </dgm:t>
    </dgm:pt>
    <dgm:pt modelId="{9A928C2E-4ACB-43F9-BCE2-931C8FEDCCB8}" type="parTrans" cxnId="{144C9395-86B5-4FA4-BBF1-4D5F80B21BD5}">
      <dgm:prSet/>
      <dgm:spPr/>
      <dgm:t>
        <a:bodyPr/>
        <a:lstStyle/>
        <a:p>
          <a:endParaRPr lang="en-GB"/>
        </a:p>
      </dgm:t>
    </dgm:pt>
    <dgm:pt modelId="{CF915DFB-2E9F-41C0-9EAE-490D4D85A351}" type="sibTrans" cxnId="{144C9395-86B5-4FA4-BBF1-4D5F80B21BD5}">
      <dgm:prSet/>
      <dgm:spPr/>
      <dgm:t>
        <a:bodyPr/>
        <a:lstStyle/>
        <a:p>
          <a:endParaRPr lang="en-GB"/>
        </a:p>
      </dgm:t>
    </dgm:pt>
    <dgm:pt modelId="{267DBB3C-D8C9-45E6-B607-B014A909EAAA}">
      <dgm:prSet phldrT="[Text]"/>
      <dgm:spPr/>
      <dgm:t>
        <a:bodyPr/>
        <a:lstStyle/>
        <a:p>
          <a:r>
            <a:rPr lang="en-GB" dirty="0" smtClean="0"/>
            <a:t>Effective</a:t>
          </a:r>
          <a:endParaRPr lang="en-GB" dirty="0"/>
        </a:p>
      </dgm:t>
    </dgm:pt>
    <dgm:pt modelId="{F989FA28-52F0-43F8-AA87-64E168A7344B}" type="parTrans" cxnId="{82922CC3-50B1-4357-B3F9-9A859B396637}">
      <dgm:prSet/>
      <dgm:spPr/>
      <dgm:t>
        <a:bodyPr/>
        <a:lstStyle/>
        <a:p>
          <a:endParaRPr lang="en-GB"/>
        </a:p>
      </dgm:t>
    </dgm:pt>
    <dgm:pt modelId="{543DB517-9458-4F1C-B6E0-EBB321BB1269}" type="sibTrans" cxnId="{82922CC3-50B1-4357-B3F9-9A859B396637}">
      <dgm:prSet/>
      <dgm:spPr/>
      <dgm:t>
        <a:bodyPr/>
        <a:lstStyle/>
        <a:p>
          <a:endParaRPr lang="en-GB"/>
        </a:p>
      </dgm:t>
    </dgm:pt>
    <dgm:pt modelId="{29BE7529-DCB5-490E-8789-F66703F9FDA9}">
      <dgm:prSet phldrT="[Text]"/>
      <dgm:spPr/>
      <dgm:t>
        <a:bodyPr/>
        <a:lstStyle/>
        <a:p>
          <a:r>
            <a:rPr lang="en-GB" dirty="0" smtClean="0"/>
            <a:t>Safe</a:t>
          </a:r>
          <a:endParaRPr lang="en-GB" dirty="0"/>
        </a:p>
      </dgm:t>
    </dgm:pt>
    <dgm:pt modelId="{33B99B74-558D-4856-A5F0-0D9E785AB61F}" type="parTrans" cxnId="{111DE8CF-9CE8-4C60-9BA9-0B66881A1B8E}">
      <dgm:prSet/>
      <dgm:spPr/>
      <dgm:t>
        <a:bodyPr/>
        <a:lstStyle/>
        <a:p>
          <a:endParaRPr lang="en-GB"/>
        </a:p>
      </dgm:t>
    </dgm:pt>
    <dgm:pt modelId="{3A95F113-E789-4B8B-A737-A748DE6AD139}" type="sibTrans" cxnId="{111DE8CF-9CE8-4C60-9BA9-0B66881A1B8E}">
      <dgm:prSet/>
      <dgm:spPr/>
      <dgm:t>
        <a:bodyPr/>
        <a:lstStyle/>
        <a:p>
          <a:endParaRPr lang="en-GB"/>
        </a:p>
      </dgm:t>
    </dgm:pt>
    <dgm:pt modelId="{293F26B6-6BB2-4B90-BB6C-172D1CD176D5}">
      <dgm:prSet/>
      <dgm:spPr/>
      <dgm:t>
        <a:bodyPr/>
        <a:lstStyle/>
        <a:p>
          <a:r>
            <a:rPr lang="en-GB" dirty="0" smtClean="0"/>
            <a:t>Timely</a:t>
          </a:r>
          <a:endParaRPr lang="en-GB" dirty="0"/>
        </a:p>
      </dgm:t>
    </dgm:pt>
    <dgm:pt modelId="{02DF03AD-4492-4BD4-B00D-E9CD54E62175}" type="parTrans" cxnId="{D35797A7-4E27-42BE-817A-F25E8B87DE35}">
      <dgm:prSet/>
      <dgm:spPr/>
      <dgm:t>
        <a:bodyPr/>
        <a:lstStyle/>
        <a:p>
          <a:endParaRPr lang="en-GB"/>
        </a:p>
      </dgm:t>
    </dgm:pt>
    <dgm:pt modelId="{C0C805F5-E834-4C4F-B3A1-337E31BD3077}" type="sibTrans" cxnId="{D35797A7-4E27-42BE-817A-F25E8B87DE35}">
      <dgm:prSet/>
      <dgm:spPr/>
      <dgm:t>
        <a:bodyPr/>
        <a:lstStyle/>
        <a:p>
          <a:endParaRPr lang="en-GB"/>
        </a:p>
      </dgm:t>
    </dgm:pt>
    <dgm:pt modelId="{EAE786B8-43C0-40D3-999F-2CF078FBF0EE}">
      <dgm:prSet/>
      <dgm:spPr/>
      <dgm:t>
        <a:bodyPr/>
        <a:lstStyle/>
        <a:p>
          <a:r>
            <a:rPr lang="en-GB" dirty="0" smtClean="0"/>
            <a:t>Efficient</a:t>
          </a:r>
          <a:endParaRPr lang="en-GB" dirty="0"/>
        </a:p>
      </dgm:t>
    </dgm:pt>
    <dgm:pt modelId="{2021F541-17B6-4F6E-894F-568A36038B6C}" type="parTrans" cxnId="{DD2CBE51-C2D4-4565-92B2-5B899D70FB6C}">
      <dgm:prSet/>
      <dgm:spPr/>
      <dgm:t>
        <a:bodyPr/>
        <a:lstStyle/>
        <a:p>
          <a:endParaRPr lang="en-GB"/>
        </a:p>
      </dgm:t>
    </dgm:pt>
    <dgm:pt modelId="{34FFA631-F8CF-4069-ACC8-828BC73AE693}" type="sibTrans" cxnId="{DD2CBE51-C2D4-4565-92B2-5B899D70FB6C}">
      <dgm:prSet/>
      <dgm:spPr/>
      <dgm:t>
        <a:bodyPr/>
        <a:lstStyle/>
        <a:p>
          <a:endParaRPr lang="en-GB"/>
        </a:p>
      </dgm:t>
    </dgm:pt>
    <dgm:pt modelId="{BA92BC25-02E2-400D-B310-26F59AEA7E09}">
      <dgm:prSet/>
      <dgm:spPr/>
      <dgm:t>
        <a:bodyPr/>
        <a:lstStyle/>
        <a:p>
          <a:r>
            <a:rPr lang="en-GB" dirty="0" smtClean="0"/>
            <a:t>Equitable</a:t>
          </a:r>
          <a:endParaRPr lang="en-GB" dirty="0"/>
        </a:p>
      </dgm:t>
    </dgm:pt>
    <dgm:pt modelId="{9CACA82D-00DB-4E7A-9D0E-F0E0FA873A18}" type="parTrans" cxnId="{C6B163B4-A8A5-469A-B61E-95065F712426}">
      <dgm:prSet/>
      <dgm:spPr/>
      <dgm:t>
        <a:bodyPr/>
        <a:lstStyle/>
        <a:p>
          <a:endParaRPr lang="en-GB"/>
        </a:p>
      </dgm:t>
    </dgm:pt>
    <dgm:pt modelId="{2DACF1A8-080D-48F9-9766-FEB5BC13AF06}" type="sibTrans" cxnId="{C6B163B4-A8A5-469A-B61E-95065F712426}">
      <dgm:prSet/>
      <dgm:spPr/>
      <dgm:t>
        <a:bodyPr/>
        <a:lstStyle/>
        <a:p>
          <a:endParaRPr lang="en-GB"/>
        </a:p>
      </dgm:t>
    </dgm:pt>
    <dgm:pt modelId="{D94277EF-BA64-4BB1-9FCA-D2F1D9D46E19}">
      <dgm:prSet/>
      <dgm:spPr/>
      <dgm:t>
        <a:bodyPr/>
        <a:lstStyle/>
        <a:p>
          <a:r>
            <a:rPr lang="en-GB" dirty="0" smtClean="0"/>
            <a:t>Integrated</a:t>
          </a:r>
          <a:endParaRPr lang="en-GB" dirty="0"/>
        </a:p>
      </dgm:t>
    </dgm:pt>
    <dgm:pt modelId="{33B3A8B1-9A5B-4FE4-9F55-BCBBA21B26DB}" type="parTrans" cxnId="{C2027054-2DA4-4098-9253-7DE0EEA871ED}">
      <dgm:prSet/>
      <dgm:spPr/>
      <dgm:t>
        <a:bodyPr/>
        <a:lstStyle/>
        <a:p>
          <a:endParaRPr lang="en-GB"/>
        </a:p>
      </dgm:t>
    </dgm:pt>
    <dgm:pt modelId="{29533BE9-0278-4F91-9D59-D0976138AED5}" type="sibTrans" cxnId="{C2027054-2DA4-4098-9253-7DE0EEA871ED}">
      <dgm:prSet/>
      <dgm:spPr/>
      <dgm:t>
        <a:bodyPr/>
        <a:lstStyle/>
        <a:p>
          <a:endParaRPr lang="en-GB"/>
        </a:p>
      </dgm:t>
    </dgm:pt>
    <dgm:pt modelId="{83217014-F959-4D22-BF47-B15B4B8E3BCC}" type="pres">
      <dgm:prSet presAssocID="{801664EF-77D6-423E-85CE-74C11ACB892C}" presName="compositeShape" presStyleCnt="0">
        <dgm:presLayoutVars>
          <dgm:dir/>
          <dgm:resizeHandles/>
        </dgm:presLayoutVars>
      </dgm:prSet>
      <dgm:spPr/>
    </dgm:pt>
    <dgm:pt modelId="{B46A1846-C955-45D2-8664-6AAB2B062E82}" type="pres">
      <dgm:prSet presAssocID="{801664EF-77D6-423E-85CE-74C11ACB892C}" presName="pyramid" presStyleLbl="node1" presStyleIdx="0" presStyleCnt="1" custLinFactNeighborY="774"/>
      <dgm:spPr/>
    </dgm:pt>
    <dgm:pt modelId="{A0619A3C-6436-4D6B-9A00-2D489476EF05}" type="pres">
      <dgm:prSet presAssocID="{801664EF-77D6-423E-85CE-74C11ACB892C}" presName="theList" presStyleCnt="0"/>
      <dgm:spPr/>
    </dgm:pt>
    <dgm:pt modelId="{6D72432A-2E21-4C73-84B8-4EC0BA60566B}" type="pres">
      <dgm:prSet presAssocID="{CB946549-B923-4696-9276-A6DC7B56B9CC}" presName="aNode" presStyleLbl="fgAcc1" presStyleIdx="0" presStyleCnt="7">
        <dgm:presLayoutVars>
          <dgm:bulletEnabled val="1"/>
        </dgm:presLayoutVars>
      </dgm:prSet>
      <dgm:spPr/>
      <dgm:t>
        <a:bodyPr/>
        <a:lstStyle/>
        <a:p>
          <a:endParaRPr lang="en-GB"/>
        </a:p>
      </dgm:t>
    </dgm:pt>
    <dgm:pt modelId="{F4200A4F-75BC-4C97-ACDC-2FA3138DEE0C}" type="pres">
      <dgm:prSet presAssocID="{CB946549-B923-4696-9276-A6DC7B56B9CC}" presName="aSpace" presStyleCnt="0"/>
      <dgm:spPr/>
    </dgm:pt>
    <dgm:pt modelId="{C3739583-24AC-45B1-A773-69FE21042634}" type="pres">
      <dgm:prSet presAssocID="{267DBB3C-D8C9-45E6-B607-B014A909EAAA}" presName="aNode" presStyleLbl="fgAcc1" presStyleIdx="1" presStyleCnt="7">
        <dgm:presLayoutVars>
          <dgm:bulletEnabled val="1"/>
        </dgm:presLayoutVars>
      </dgm:prSet>
      <dgm:spPr/>
      <dgm:t>
        <a:bodyPr/>
        <a:lstStyle/>
        <a:p>
          <a:endParaRPr lang="en-GB"/>
        </a:p>
      </dgm:t>
    </dgm:pt>
    <dgm:pt modelId="{B9159D74-CDC6-4441-90E4-195CB5283B99}" type="pres">
      <dgm:prSet presAssocID="{267DBB3C-D8C9-45E6-B607-B014A909EAAA}" presName="aSpace" presStyleCnt="0"/>
      <dgm:spPr/>
    </dgm:pt>
    <dgm:pt modelId="{550F7504-B73D-4007-89C9-A0077EF6BE01}" type="pres">
      <dgm:prSet presAssocID="{29BE7529-DCB5-490E-8789-F66703F9FDA9}" presName="aNode" presStyleLbl="fgAcc1" presStyleIdx="2" presStyleCnt="7">
        <dgm:presLayoutVars>
          <dgm:bulletEnabled val="1"/>
        </dgm:presLayoutVars>
      </dgm:prSet>
      <dgm:spPr/>
      <dgm:t>
        <a:bodyPr/>
        <a:lstStyle/>
        <a:p>
          <a:endParaRPr lang="en-GB"/>
        </a:p>
      </dgm:t>
    </dgm:pt>
    <dgm:pt modelId="{FA6E95D3-9607-45B3-8473-8125FBA7127E}" type="pres">
      <dgm:prSet presAssocID="{29BE7529-DCB5-490E-8789-F66703F9FDA9}" presName="aSpace" presStyleCnt="0"/>
      <dgm:spPr/>
    </dgm:pt>
    <dgm:pt modelId="{86162A82-9F4B-4B6A-A427-9B7DFA637443}" type="pres">
      <dgm:prSet presAssocID="{293F26B6-6BB2-4B90-BB6C-172D1CD176D5}" presName="aNode" presStyleLbl="fgAcc1" presStyleIdx="3" presStyleCnt="7">
        <dgm:presLayoutVars>
          <dgm:bulletEnabled val="1"/>
        </dgm:presLayoutVars>
      </dgm:prSet>
      <dgm:spPr/>
      <dgm:t>
        <a:bodyPr/>
        <a:lstStyle/>
        <a:p>
          <a:endParaRPr lang="en-GB"/>
        </a:p>
      </dgm:t>
    </dgm:pt>
    <dgm:pt modelId="{28246F4E-D889-4297-BCA5-096950F65912}" type="pres">
      <dgm:prSet presAssocID="{293F26B6-6BB2-4B90-BB6C-172D1CD176D5}" presName="aSpace" presStyleCnt="0"/>
      <dgm:spPr/>
    </dgm:pt>
    <dgm:pt modelId="{7B17B463-1AA2-4636-927A-143B0820FA16}" type="pres">
      <dgm:prSet presAssocID="{EAE786B8-43C0-40D3-999F-2CF078FBF0EE}" presName="aNode" presStyleLbl="fgAcc1" presStyleIdx="4" presStyleCnt="7">
        <dgm:presLayoutVars>
          <dgm:bulletEnabled val="1"/>
        </dgm:presLayoutVars>
      </dgm:prSet>
      <dgm:spPr/>
      <dgm:t>
        <a:bodyPr/>
        <a:lstStyle/>
        <a:p>
          <a:endParaRPr lang="en-GB"/>
        </a:p>
      </dgm:t>
    </dgm:pt>
    <dgm:pt modelId="{94B4BFC0-55ED-47FB-8D2F-F8EED5A67878}" type="pres">
      <dgm:prSet presAssocID="{EAE786B8-43C0-40D3-999F-2CF078FBF0EE}" presName="aSpace" presStyleCnt="0"/>
      <dgm:spPr/>
    </dgm:pt>
    <dgm:pt modelId="{C6553C37-F6C3-40B4-AD57-CB4DF09B64E4}" type="pres">
      <dgm:prSet presAssocID="{BA92BC25-02E2-400D-B310-26F59AEA7E09}" presName="aNode" presStyleLbl="fgAcc1" presStyleIdx="5" presStyleCnt="7">
        <dgm:presLayoutVars>
          <dgm:bulletEnabled val="1"/>
        </dgm:presLayoutVars>
      </dgm:prSet>
      <dgm:spPr/>
      <dgm:t>
        <a:bodyPr/>
        <a:lstStyle/>
        <a:p>
          <a:endParaRPr lang="en-GB"/>
        </a:p>
      </dgm:t>
    </dgm:pt>
    <dgm:pt modelId="{F580E413-05BA-4FA1-8059-20B4B8E81BD2}" type="pres">
      <dgm:prSet presAssocID="{BA92BC25-02E2-400D-B310-26F59AEA7E09}" presName="aSpace" presStyleCnt="0"/>
      <dgm:spPr/>
    </dgm:pt>
    <dgm:pt modelId="{C0969D68-37D7-4BA6-A706-09321F559A33}" type="pres">
      <dgm:prSet presAssocID="{D94277EF-BA64-4BB1-9FCA-D2F1D9D46E19}" presName="aNode" presStyleLbl="fgAcc1" presStyleIdx="6" presStyleCnt="7">
        <dgm:presLayoutVars>
          <dgm:bulletEnabled val="1"/>
        </dgm:presLayoutVars>
      </dgm:prSet>
      <dgm:spPr/>
      <dgm:t>
        <a:bodyPr/>
        <a:lstStyle/>
        <a:p>
          <a:endParaRPr lang="en-GB"/>
        </a:p>
      </dgm:t>
    </dgm:pt>
    <dgm:pt modelId="{F3BE61D5-2F44-48A5-8330-58E728C6C097}" type="pres">
      <dgm:prSet presAssocID="{D94277EF-BA64-4BB1-9FCA-D2F1D9D46E19}" presName="aSpace" presStyleCnt="0"/>
      <dgm:spPr/>
    </dgm:pt>
  </dgm:ptLst>
  <dgm:cxnLst>
    <dgm:cxn modelId="{B2B33C36-F021-4551-96F4-9B58487219E2}" type="presOf" srcId="{CB946549-B923-4696-9276-A6DC7B56B9CC}" destId="{6D72432A-2E21-4C73-84B8-4EC0BA60566B}" srcOrd="0" destOrd="0" presId="urn:microsoft.com/office/officeart/2005/8/layout/pyramid2"/>
    <dgm:cxn modelId="{DD2CBE51-C2D4-4565-92B2-5B899D70FB6C}" srcId="{801664EF-77D6-423E-85CE-74C11ACB892C}" destId="{EAE786B8-43C0-40D3-999F-2CF078FBF0EE}" srcOrd="4" destOrd="0" parTransId="{2021F541-17B6-4F6E-894F-568A36038B6C}" sibTransId="{34FFA631-F8CF-4069-ACC8-828BC73AE693}"/>
    <dgm:cxn modelId="{C6B163B4-A8A5-469A-B61E-95065F712426}" srcId="{801664EF-77D6-423E-85CE-74C11ACB892C}" destId="{BA92BC25-02E2-400D-B310-26F59AEA7E09}" srcOrd="5" destOrd="0" parTransId="{9CACA82D-00DB-4E7A-9D0E-F0E0FA873A18}" sibTransId="{2DACF1A8-080D-48F9-9766-FEB5BC13AF06}"/>
    <dgm:cxn modelId="{34FAB75D-481D-469F-9DEA-68591F13D391}" type="presOf" srcId="{D94277EF-BA64-4BB1-9FCA-D2F1D9D46E19}" destId="{C0969D68-37D7-4BA6-A706-09321F559A33}" srcOrd="0" destOrd="0" presId="urn:microsoft.com/office/officeart/2005/8/layout/pyramid2"/>
    <dgm:cxn modelId="{4C848744-99C1-4516-B56E-E0A3D8F35EEC}" type="presOf" srcId="{BA92BC25-02E2-400D-B310-26F59AEA7E09}" destId="{C6553C37-F6C3-40B4-AD57-CB4DF09B64E4}" srcOrd="0" destOrd="0" presId="urn:microsoft.com/office/officeart/2005/8/layout/pyramid2"/>
    <dgm:cxn modelId="{6BC12BE8-9DA2-4164-A1BB-782AFDA2A195}" type="presOf" srcId="{801664EF-77D6-423E-85CE-74C11ACB892C}" destId="{83217014-F959-4D22-BF47-B15B4B8E3BCC}" srcOrd="0" destOrd="0" presId="urn:microsoft.com/office/officeart/2005/8/layout/pyramid2"/>
    <dgm:cxn modelId="{8DE245D3-FF73-48B1-BD65-E22898604685}" type="presOf" srcId="{EAE786B8-43C0-40D3-999F-2CF078FBF0EE}" destId="{7B17B463-1AA2-4636-927A-143B0820FA16}" srcOrd="0" destOrd="0" presId="urn:microsoft.com/office/officeart/2005/8/layout/pyramid2"/>
    <dgm:cxn modelId="{111DE8CF-9CE8-4C60-9BA9-0B66881A1B8E}" srcId="{801664EF-77D6-423E-85CE-74C11ACB892C}" destId="{29BE7529-DCB5-490E-8789-F66703F9FDA9}" srcOrd="2" destOrd="0" parTransId="{33B99B74-558D-4856-A5F0-0D9E785AB61F}" sibTransId="{3A95F113-E789-4B8B-A737-A748DE6AD139}"/>
    <dgm:cxn modelId="{6E9991C6-99C6-4B4E-9AAC-D02F2F4C34F0}" type="presOf" srcId="{29BE7529-DCB5-490E-8789-F66703F9FDA9}" destId="{550F7504-B73D-4007-89C9-A0077EF6BE01}" srcOrd="0" destOrd="0" presId="urn:microsoft.com/office/officeart/2005/8/layout/pyramid2"/>
    <dgm:cxn modelId="{F0637396-C7C1-48A0-95C4-4B9981C01005}" type="presOf" srcId="{267DBB3C-D8C9-45E6-B607-B014A909EAAA}" destId="{C3739583-24AC-45B1-A773-69FE21042634}" srcOrd="0" destOrd="0" presId="urn:microsoft.com/office/officeart/2005/8/layout/pyramid2"/>
    <dgm:cxn modelId="{D35797A7-4E27-42BE-817A-F25E8B87DE35}" srcId="{801664EF-77D6-423E-85CE-74C11ACB892C}" destId="{293F26B6-6BB2-4B90-BB6C-172D1CD176D5}" srcOrd="3" destOrd="0" parTransId="{02DF03AD-4492-4BD4-B00D-E9CD54E62175}" sibTransId="{C0C805F5-E834-4C4F-B3A1-337E31BD3077}"/>
    <dgm:cxn modelId="{C2027054-2DA4-4098-9253-7DE0EEA871ED}" srcId="{801664EF-77D6-423E-85CE-74C11ACB892C}" destId="{D94277EF-BA64-4BB1-9FCA-D2F1D9D46E19}" srcOrd="6" destOrd="0" parTransId="{33B3A8B1-9A5B-4FE4-9F55-BCBBA21B26DB}" sibTransId="{29533BE9-0278-4F91-9D59-D0976138AED5}"/>
    <dgm:cxn modelId="{1207C39D-F928-48A8-83A9-B54DF82FFBC2}" type="presOf" srcId="{293F26B6-6BB2-4B90-BB6C-172D1CD176D5}" destId="{86162A82-9F4B-4B6A-A427-9B7DFA637443}" srcOrd="0" destOrd="0" presId="urn:microsoft.com/office/officeart/2005/8/layout/pyramid2"/>
    <dgm:cxn modelId="{82922CC3-50B1-4357-B3F9-9A859B396637}" srcId="{801664EF-77D6-423E-85CE-74C11ACB892C}" destId="{267DBB3C-D8C9-45E6-B607-B014A909EAAA}" srcOrd="1" destOrd="0" parTransId="{F989FA28-52F0-43F8-AA87-64E168A7344B}" sibTransId="{543DB517-9458-4F1C-B6E0-EBB321BB1269}"/>
    <dgm:cxn modelId="{144C9395-86B5-4FA4-BBF1-4D5F80B21BD5}" srcId="{801664EF-77D6-423E-85CE-74C11ACB892C}" destId="{CB946549-B923-4696-9276-A6DC7B56B9CC}" srcOrd="0" destOrd="0" parTransId="{9A928C2E-4ACB-43F9-BCE2-931C8FEDCCB8}" sibTransId="{CF915DFB-2E9F-41C0-9EAE-490D4D85A351}"/>
    <dgm:cxn modelId="{AC24C5AA-515A-4E69-8FFB-1F1CA7772175}" type="presParOf" srcId="{83217014-F959-4D22-BF47-B15B4B8E3BCC}" destId="{B46A1846-C955-45D2-8664-6AAB2B062E82}" srcOrd="0" destOrd="0" presId="urn:microsoft.com/office/officeart/2005/8/layout/pyramid2"/>
    <dgm:cxn modelId="{8F6278B5-349C-4B4C-9310-100046D17820}" type="presParOf" srcId="{83217014-F959-4D22-BF47-B15B4B8E3BCC}" destId="{A0619A3C-6436-4D6B-9A00-2D489476EF05}" srcOrd="1" destOrd="0" presId="urn:microsoft.com/office/officeart/2005/8/layout/pyramid2"/>
    <dgm:cxn modelId="{15E78DF5-227D-468D-A18F-B74FEC50D4F3}" type="presParOf" srcId="{A0619A3C-6436-4D6B-9A00-2D489476EF05}" destId="{6D72432A-2E21-4C73-84B8-4EC0BA60566B}" srcOrd="0" destOrd="0" presId="urn:microsoft.com/office/officeart/2005/8/layout/pyramid2"/>
    <dgm:cxn modelId="{021B06C9-305F-4173-9F3B-59089896F40F}" type="presParOf" srcId="{A0619A3C-6436-4D6B-9A00-2D489476EF05}" destId="{F4200A4F-75BC-4C97-ACDC-2FA3138DEE0C}" srcOrd="1" destOrd="0" presId="urn:microsoft.com/office/officeart/2005/8/layout/pyramid2"/>
    <dgm:cxn modelId="{D91043A4-8C5D-44A1-8664-476B09C12534}" type="presParOf" srcId="{A0619A3C-6436-4D6B-9A00-2D489476EF05}" destId="{C3739583-24AC-45B1-A773-69FE21042634}" srcOrd="2" destOrd="0" presId="urn:microsoft.com/office/officeart/2005/8/layout/pyramid2"/>
    <dgm:cxn modelId="{4A2522AA-7843-4806-83F8-87B60C90E2A1}" type="presParOf" srcId="{A0619A3C-6436-4D6B-9A00-2D489476EF05}" destId="{B9159D74-CDC6-4441-90E4-195CB5283B99}" srcOrd="3" destOrd="0" presId="urn:microsoft.com/office/officeart/2005/8/layout/pyramid2"/>
    <dgm:cxn modelId="{7FBDC888-0F1C-48AC-943F-CD81E7FDF8BA}" type="presParOf" srcId="{A0619A3C-6436-4D6B-9A00-2D489476EF05}" destId="{550F7504-B73D-4007-89C9-A0077EF6BE01}" srcOrd="4" destOrd="0" presId="urn:microsoft.com/office/officeart/2005/8/layout/pyramid2"/>
    <dgm:cxn modelId="{F3FAEBBC-6426-4EFD-8B2C-5F5F9BA2E845}" type="presParOf" srcId="{A0619A3C-6436-4D6B-9A00-2D489476EF05}" destId="{FA6E95D3-9607-45B3-8473-8125FBA7127E}" srcOrd="5" destOrd="0" presId="urn:microsoft.com/office/officeart/2005/8/layout/pyramid2"/>
    <dgm:cxn modelId="{152E8F6C-C1E8-40CB-A3BE-D205C861885D}" type="presParOf" srcId="{A0619A3C-6436-4D6B-9A00-2D489476EF05}" destId="{86162A82-9F4B-4B6A-A427-9B7DFA637443}" srcOrd="6" destOrd="0" presId="urn:microsoft.com/office/officeart/2005/8/layout/pyramid2"/>
    <dgm:cxn modelId="{6FAE6D38-3FFB-4DA5-98D6-4CFC29B3C6AC}" type="presParOf" srcId="{A0619A3C-6436-4D6B-9A00-2D489476EF05}" destId="{28246F4E-D889-4297-BCA5-096950F65912}" srcOrd="7" destOrd="0" presId="urn:microsoft.com/office/officeart/2005/8/layout/pyramid2"/>
    <dgm:cxn modelId="{C3E70523-894A-4FE8-B817-EA34BDFA3A3F}" type="presParOf" srcId="{A0619A3C-6436-4D6B-9A00-2D489476EF05}" destId="{7B17B463-1AA2-4636-927A-143B0820FA16}" srcOrd="8" destOrd="0" presId="urn:microsoft.com/office/officeart/2005/8/layout/pyramid2"/>
    <dgm:cxn modelId="{7B814C6F-AA41-4758-850C-25B09FAAC5BC}" type="presParOf" srcId="{A0619A3C-6436-4D6B-9A00-2D489476EF05}" destId="{94B4BFC0-55ED-47FB-8D2F-F8EED5A67878}" srcOrd="9" destOrd="0" presId="urn:microsoft.com/office/officeart/2005/8/layout/pyramid2"/>
    <dgm:cxn modelId="{BF20F17C-8959-4932-BFBE-F90AF9896159}" type="presParOf" srcId="{A0619A3C-6436-4D6B-9A00-2D489476EF05}" destId="{C6553C37-F6C3-40B4-AD57-CB4DF09B64E4}" srcOrd="10" destOrd="0" presId="urn:microsoft.com/office/officeart/2005/8/layout/pyramid2"/>
    <dgm:cxn modelId="{42A06D7B-4C9B-4560-8BC4-EDE5F889BF6B}" type="presParOf" srcId="{A0619A3C-6436-4D6B-9A00-2D489476EF05}" destId="{F580E413-05BA-4FA1-8059-20B4B8E81BD2}" srcOrd="11" destOrd="0" presId="urn:microsoft.com/office/officeart/2005/8/layout/pyramid2"/>
    <dgm:cxn modelId="{F62BDF89-8D89-484E-9DA3-1BE6398CF3BC}" type="presParOf" srcId="{A0619A3C-6436-4D6B-9A00-2D489476EF05}" destId="{C0969D68-37D7-4BA6-A706-09321F559A33}" srcOrd="12" destOrd="0" presId="urn:microsoft.com/office/officeart/2005/8/layout/pyramid2"/>
    <dgm:cxn modelId="{89E81B5B-947E-4DA4-B67F-12C6F480F8F6}" type="presParOf" srcId="{A0619A3C-6436-4D6B-9A00-2D489476EF05}" destId="{F3BE61D5-2F44-48A5-8330-58E728C6C09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1846-C955-45D2-8664-6AAB2B062E82}">
      <dsp:nvSpPr>
        <dsp:cNvPr id="0" name=""/>
        <dsp:cNvSpPr/>
      </dsp:nvSpPr>
      <dsp:spPr>
        <a:xfrm>
          <a:off x="2412560" y="0"/>
          <a:ext cx="5120895" cy="5120895"/>
        </a:xfrm>
        <a:prstGeom prst="triangl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2432A-2E21-4C73-84B8-4EC0BA60566B}">
      <dsp:nvSpPr>
        <dsp:cNvPr id="0" name=""/>
        <dsp:cNvSpPr/>
      </dsp:nvSpPr>
      <dsp:spPr>
        <a:xfrm>
          <a:off x="4973007" y="512589"/>
          <a:ext cx="3328581"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Patient-</a:t>
          </a:r>
          <a:r>
            <a:rPr lang="en-GB" sz="2100" kern="1200" dirty="0" err="1" smtClean="0"/>
            <a:t>centered</a:t>
          </a:r>
          <a:endParaRPr lang="en-GB" sz="2100" kern="1200" dirty="0"/>
        </a:p>
      </dsp:txBody>
      <dsp:txXfrm>
        <a:off x="4998396" y="537978"/>
        <a:ext cx="3277803" cy="469312"/>
      </dsp:txXfrm>
    </dsp:sp>
    <dsp:sp modelId="{C3739583-24AC-45B1-A773-69FE21042634}">
      <dsp:nvSpPr>
        <dsp:cNvPr id="0" name=""/>
        <dsp:cNvSpPr/>
      </dsp:nvSpPr>
      <dsp:spPr>
        <a:xfrm>
          <a:off x="4973007" y="1097691"/>
          <a:ext cx="3328581"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Effective</a:t>
          </a:r>
          <a:endParaRPr lang="en-GB" sz="2100" kern="1200" dirty="0"/>
        </a:p>
      </dsp:txBody>
      <dsp:txXfrm>
        <a:off x="4998396" y="1123080"/>
        <a:ext cx="3277803" cy="469312"/>
      </dsp:txXfrm>
    </dsp:sp>
    <dsp:sp modelId="{550F7504-B73D-4007-89C9-A0077EF6BE01}">
      <dsp:nvSpPr>
        <dsp:cNvPr id="0" name=""/>
        <dsp:cNvSpPr/>
      </dsp:nvSpPr>
      <dsp:spPr>
        <a:xfrm>
          <a:off x="4973007" y="1682794"/>
          <a:ext cx="3328581"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Safe</a:t>
          </a:r>
          <a:endParaRPr lang="en-GB" sz="2100" kern="1200" dirty="0"/>
        </a:p>
      </dsp:txBody>
      <dsp:txXfrm>
        <a:off x="4998396" y="1708183"/>
        <a:ext cx="3277803" cy="469312"/>
      </dsp:txXfrm>
    </dsp:sp>
    <dsp:sp modelId="{86162A82-9F4B-4B6A-A427-9B7DFA637443}">
      <dsp:nvSpPr>
        <dsp:cNvPr id="0" name=""/>
        <dsp:cNvSpPr/>
      </dsp:nvSpPr>
      <dsp:spPr>
        <a:xfrm>
          <a:off x="4973007" y="2267896"/>
          <a:ext cx="3328581"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Timely</a:t>
          </a:r>
          <a:endParaRPr lang="en-GB" sz="2100" kern="1200" dirty="0"/>
        </a:p>
      </dsp:txBody>
      <dsp:txXfrm>
        <a:off x="4998396" y="2293285"/>
        <a:ext cx="3277803" cy="469312"/>
      </dsp:txXfrm>
    </dsp:sp>
    <dsp:sp modelId="{7B17B463-1AA2-4636-927A-143B0820FA16}">
      <dsp:nvSpPr>
        <dsp:cNvPr id="0" name=""/>
        <dsp:cNvSpPr/>
      </dsp:nvSpPr>
      <dsp:spPr>
        <a:xfrm>
          <a:off x="4973007" y="2852998"/>
          <a:ext cx="3328581"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Efficient</a:t>
          </a:r>
          <a:endParaRPr lang="en-GB" sz="2100" kern="1200" dirty="0"/>
        </a:p>
      </dsp:txBody>
      <dsp:txXfrm>
        <a:off x="4998396" y="2878387"/>
        <a:ext cx="3277803" cy="469312"/>
      </dsp:txXfrm>
    </dsp:sp>
    <dsp:sp modelId="{C6553C37-F6C3-40B4-AD57-CB4DF09B64E4}">
      <dsp:nvSpPr>
        <dsp:cNvPr id="0" name=""/>
        <dsp:cNvSpPr/>
      </dsp:nvSpPr>
      <dsp:spPr>
        <a:xfrm>
          <a:off x="4973007" y="3438100"/>
          <a:ext cx="3328581"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Equitable</a:t>
          </a:r>
          <a:endParaRPr lang="en-GB" sz="2100" kern="1200" dirty="0"/>
        </a:p>
      </dsp:txBody>
      <dsp:txXfrm>
        <a:off x="4998396" y="3463489"/>
        <a:ext cx="3277803" cy="469312"/>
      </dsp:txXfrm>
    </dsp:sp>
    <dsp:sp modelId="{C0969D68-37D7-4BA6-A706-09321F559A33}">
      <dsp:nvSpPr>
        <dsp:cNvPr id="0" name=""/>
        <dsp:cNvSpPr/>
      </dsp:nvSpPr>
      <dsp:spPr>
        <a:xfrm>
          <a:off x="4973007" y="4023203"/>
          <a:ext cx="3328581"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Integrated</a:t>
          </a:r>
          <a:endParaRPr lang="en-GB" sz="2100" kern="1200" dirty="0"/>
        </a:p>
      </dsp:txBody>
      <dsp:txXfrm>
        <a:off x="4998396" y="4048592"/>
        <a:ext cx="3277803" cy="4693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C61E2-DA25-4415-ABC0-E5EA44EE1F0D}" type="datetimeFigureOut">
              <a:rPr lang="en-GB" smtClean="0"/>
              <a:t>21/05/2022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12E10-4123-4266-B269-23ED630E1738}" type="slidenum">
              <a:rPr lang="en-GB" smtClean="0"/>
              <a:t>‹#›</a:t>
            </a:fld>
            <a:endParaRPr lang="en-GB" dirty="0"/>
          </a:p>
        </p:txBody>
      </p:sp>
    </p:spTree>
    <p:extLst>
      <p:ext uri="{BB962C8B-B14F-4D97-AF65-F5344CB8AC3E}">
        <p14:creationId xmlns:p14="http://schemas.microsoft.com/office/powerpoint/2010/main" val="134583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6C126D-353A-4E32-9398-414ECA951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1B64A13-60BB-439E-818A-EE6EBC863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2047A56-BA3F-4422-8084-EFD77DC18A86}"/>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5" name="Footer Placeholder 4">
            <a:extLst>
              <a:ext uri="{FF2B5EF4-FFF2-40B4-BE49-F238E27FC236}">
                <a16:creationId xmlns:a16="http://schemas.microsoft.com/office/drawing/2014/main" xmlns="" id="{AA112DDA-3CB5-47B2-80B3-6E834CB3B13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6D2C7A2E-4A79-4F98-97EF-C946696C2E8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58636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2A8724-2E23-4FA0-9979-A4FE20B2CD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9B3B615-7193-4025-8594-0C36F47C99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EAA216B-1517-40E1-A21A-0E606A0C4FD9}"/>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5" name="Footer Placeholder 4">
            <a:extLst>
              <a:ext uri="{FF2B5EF4-FFF2-40B4-BE49-F238E27FC236}">
                <a16:creationId xmlns:a16="http://schemas.microsoft.com/office/drawing/2014/main" xmlns="" id="{D843BB6F-4E37-42FA-A894-7B90BD7D4B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A042B0A6-84F6-4987-AE19-AA2CD96B1A92}"/>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361338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F84215-22A3-47A4-9346-654DA9193B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39781A2-AA5A-4306-A75F-D41D07EC89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1800102-7697-4239-B6DE-DC7079369345}"/>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5" name="Footer Placeholder 4">
            <a:extLst>
              <a:ext uri="{FF2B5EF4-FFF2-40B4-BE49-F238E27FC236}">
                <a16:creationId xmlns:a16="http://schemas.microsoft.com/office/drawing/2014/main" xmlns="" id="{DE4E8631-F610-429C-B336-B37D0390A5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3C7DFA38-552F-404F-9274-D9E9E7653FB8}"/>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22185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28890-BA84-4BBD-8C38-4EF9AA122D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E7BBAB5-DAF3-434C-A35E-4A624710B0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356EEAE-5866-45ED-AB34-C8A9D68EE5C9}"/>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5" name="Footer Placeholder 4">
            <a:extLst>
              <a:ext uri="{FF2B5EF4-FFF2-40B4-BE49-F238E27FC236}">
                <a16:creationId xmlns:a16="http://schemas.microsoft.com/office/drawing/2014/main" xmlns="" id="{38013748-BB1A-40BF-8452-3832DCBC15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535E588-5A64-4BF9-B32F-BC1EBFB5BE3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85176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56CA0-A423-4D47-88AB-4F8791162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BE4A870-F1F2-49BA-9155-B0234350B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98445BA-CA72-48C4-959E-F0D0F5C28A9D}"/>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5" name="Footer Placeholder 4">
            <a:extLst>
              <a:ext uri="{FF2B5EF4-FFF2-40B4-BE49-F238E27FC236}">
                <a16:creationId xmlns:a16="http://schemas.microsoft.com/office/drawing/2014/main" xmlns="" id="{799FC7B6-A633-4EAB-B5D6-B4F70857BC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7D029F0-5064-49C1-A3FE-7173CEE1A1E3}"/>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90496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16DDA-B2AB-4362-89B2-2F93C73944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46548CA-1D82-447B-9C4E-F440728989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D9C797A-3CEE-41C4-ACF9-8181C54DEE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BC44F0A-10EC-4529-A05C-FF6A240D3B6A}"/>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6" name="Footer Placeholder 5">
            <a:extLst>
              <a:ext uri="{FF2B5EF4-FFF2-40B4-BE49-F238E27FC236}">
                <a16:creationId xmlns:a16="http://schemas.microsoft.com/office/drawing/2014/main" xmlns="" id="{87C89F63-E01F-4769-B118-FFDCD793109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B0F4DD7E-35FE-4D79-8A4E-4E0ADACB9280}"/>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174851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B79A5-BE23-4337-9426-29E6250A58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1A1E981-E352-4833-AF92-2644B5796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4211914-EE6B-4370-BFAC-2FCE814204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32C5289-33DC-4A89-88EE-845085CF1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B91B8A3-911B-4B92-A519-50D264FA92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2EED9B7-76AA-4A2A-A518-2D2089C29A30}"/>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8" name="Footer Placeholder 7">
            <a:extLst>
              <a:ext uri="{FF2B5EF4-FFF2-40B4-BE49-F238E27FC236}">
                <a16:creationId xmlns:a16="http://schemas.microsoft.com/office/drawing/2014/main" xmlns="" id="{E7653023-3450-47A1-9F00-8226D988DCD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D5F9B253-46C3-4268-8954-DD88DB610B82}"/>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413800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58A17E-E51E-4343-A61A-4B8C888B50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EB90EB5-12B4-45AA-BE54-7C6111606DB2}"/>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4" name="Footer Placeholder 3">
            <a:extLst>
              <a:ext uri="{FF2B5EF4-FFF2-40B4-BE49-F238E27FC236}">
                <a16:creationId xmlns:a16="http://schemas.microsoft.com/office/drawing/2014/main" xmlns="" id="{96276002-A17D-418C-965C-5960FCFFF1D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E51F8A47-46CF-4A20-A9EA-62953D029419}"/>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98345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C7361D-9BB8-4AAA-80CC-E92236B11313}"/>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3" name="Footer Placeholder 2">
            <a:extLst>
              <a:ext uri="{FF2B5EF4-FFF2-40B4-BE49-F238E27FC236}">
                <a16:creationId xmlns:a16="http://schemas.microsoft.com/office/drawing/2014/main" xmlns="" id="{D86542DB-CE2D-4914-8721-4ED0ADDEF17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5261718F-8693-4A1E-9314-C81F8B6E62C6}"/>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19939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9E823-9FDC-4395-8C21-73A2A8CD7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F04AC49-616B-46A3-A325-C9299F74F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74A20D9-8025-4C5B-A46B-F8C685F5D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9A663EA-C7CC-471E-8AED-B4A61E35CD78}"/>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6" name="Footer Placeholder 5">
            <a:extLst>
              <a:ext uri="{FF2B5EF4-FFF2-40B4-BE49-F238E27FC236}">
                <a16:creationId xmlns:a16="http://schemas.microsoft.com/office/drawing/2014/main" xmlns="" id="{82480B98-EBFB-4F8D-BCEF-CF59958EFF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2AB3F570-E81B-425F-9CEB-DA6738FEB573}"/>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93434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52EF68-FC10-41C9-B047-2C6443123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4B79B7F1-36C1-49B3-8898-34C1DCE77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6B361718-8CD5-4A89-A6D7-5F5673DE6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4112DFF-CAF9-4050-A2F6-696860542E43}"/>
              </a:ext>
            </a:extLst>
          </p:cNvPr>
          <p:cNvSpPr>
            <a:spLocks noGrp="1"/>
          </p:cNvSpPr>
          <p:nvPr>
            <p:ph type="dt" sz="half" idx="10"/>
          </p:nvPr>
        </p:nvSpPr>
        <p:spPr/>
        <p:txBody>
          <a:bodyPr/>
          <a:lstStyle/>
          <a:p>
            <a:fld id="{5CB75405-FB3C-42FC-BA97-275639B752D4}" type="datetimeFigureOut">
              <a:rPr lang="en-GB" smtClean="0"/>
              <a:t>21/05/2022</a:t>
            </a:fld>
            <a:endParaRPr lang="en-GB" dirty="0"/>
          </a:p>
        </p:txBody>
      </p:sp>
      <p:sp>
        <p:nvSpPr>
          <p:cNvPr id="6" name="Footer Placeholder 5">
            <a:extLst>
              <a:ext uri="{FF2B5EF4-FFF2-40B4-BE49-F238E27FC236}">
                <a16:creationId xmlns:a16="http://schemas.microsoft.com/office/drawing/2014/main" xmlns="" id="{70B87486-CA44-4D40-BAD8-37A6815AD81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5A766D03-7D42-46CF-B924-ABF96A8121D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57340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1A7395-C4E5-4F05-AC51-BDC42415E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9E86A6A-0767-49AC-981D-22C2802DE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7C6BFA-22B8-4DD8-9953-36338EF65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75405-FB3C-42FC-BA97-275639B752D4}" type="datetimeFigureOut">
              <a:rPr lang="en-GB" smtClean="0"/>
              <a:t>21/05/2022</a:t>
            </a:fld>
            <a:endParaRPr lang="en-GB" dirty="0"/>
          </a:p>
        </p:txBody>
      </p:sp>
      <p:sp>
        <p:nvSpPr>
          <p:cNvPr id="5" name="Footer Placeholder 4">
            <a:extLst>
              <a:ext uri="{FF2B5EF4-FFF2-40B4-BE49-F238E27FC236}">
                <a16:creationId xmlns:a16="http://schemas.microsoft.com/office/drawing/2014/main" xmlns="" id="{D555F83E-CFB8-4A41-BDD9-EF9A2DB45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7B424D01-F8B8-4E09-8FD3-B9F1433C8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A3DCE-8259-437F-A160-6B370C0F15F3}" type="slidenum">
              <a:rPr lang="en-GB" smtClean="0"/>
              <a:t>‹#›</a:t>
            </a:fld>
            <a:endParaRPr lang="en-GB" dirty="0"/>
          </a:p>
        </p:txBody>
      </p:sp>
    </p:spTree>
    <p:extLst>
      <p:ext uri="{BB962C8B-B14F-4D97-AF65-F5344CB8AC3E}">
        <p14:creationId xmlns:p14="http://schemas.microsoft.com/office/powerpoint/2010/main" val="30748817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zLduqP7u-k"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who.int/health-topics/quality-of-care#tab=tab_1"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9" y="1368862"/>
            <a:ext cx="6640651" cy="1074927"/>
          </a:xfrm>
        </p:spPr>
        <p:txBody>
          <a:bodyPr/>
          <a:lstStyle/>
          <a:p>
            <a:r>
              <a:rPr lang="en-US" b="1" dirty="0">
                <a:solidFill>
                  <a:srgbClr val="FF0000"/>
                </a:solidFill>
                <a:effectLst>
                  <a:outerShdw blurRad="38100" dist="38100" dir="2700000" algn="tl">
                    <a:srgbClr val="000000">
                      <a:alpha val="43137"/>
                    </a:srgbClr>
                  </a:outerShdw>
                </a:effectLst>
              </a:rPr>
              <a:t>Quality of </a:t>
            </a:r>
            <a:r>
              <a:rPr lang="en-US" b="1" dirty="0" smtClean="0">
                <a:solidFill>
                  <a:srgbClr val="FF0000"/>
                </a:solidFill>
                <a:effectLst>
                  <a:outerShdw blurRad="38100" dist="38100" dir="2700000" algn="tl">
                    <a:srgbClr val="000000">
                      <a:alpha val="43137"/>
                    </a:srgbClr>
                  </a:outerShdw>
                </a:effectLst>
              </a:rPr>
              <a:t>HealthCare</a:t>
            </a:r>
            <a:endParaRPr lang="en-US"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572136" y="5500468"/>
            <a:ext cx="5766424" cy="1236118"/>
          </a:xfrm>
        </p:spPr>
        <p:txBody>
          <a:bodyPr>
            <a:normAutofit fontScale="70000" lnSpcReduction="20000"/>
          </a:bodyPr>
          <a:lstStyle/>
          <a:p>
            <a:r>
              <a:rPr lang="en-US" b="1" dirty="0">
                <a:solidFill>
                  <a:schemeClr val="tx1">
                    <a:lumMod val="95000"/>
                    <a:lumOff val="5000"/>
                  </a:schemeClr>
                </a:solidFill>
              </a:rPr>
              <a:t>Dr. Israa Al-Rawashdeh MD</a:t>
            </a:r>
            <a:r>
              <a:rPr lang="en-US" b="1" dirty="0" smtClean="0">
                <a:solidFill>
                  <a:schemeClr val="tx1">
                    <a:lumMod val="95000"/>
                    <a:lumOff val="5000"/>
                  </a:schemeClr>
                </a:solidFill>
              </a:rPr>
              <a:t>, MPH, PhD</a:t>
            </a:r>
            <a:endParaRPr lang="en-US" b="1" dirty="0">
              <a:solidFill>
                <a:schemeClr val="tx1">
                  <a:lumMod val="95000"/>
                  <a:lumOff val="5000"/>
                </a:schemeClr>
              </a:solidFill>
            </a:endParaRPr>
          </a:p>
          <a:p>
            <a:r>
              <a:rPr lang="en-US" b="1" dirty="0">
                <a:solidFill>
                  <a:schemeClr val="tx1">
                    <a:lumMod val="95000"/>
                    <a:lumOff val="5000"/>
                  </a:schemeClr>
                </a:solidFill>
              </a:rPr>
              <a:t>Faculty of Medicine</a:t>
            </a:r>
          </a:p>
          <a:p>
            <a:r>
              <a:rPr lang="en-US" b="1" dirty="0" err="1">
                <a:solidFill>
                  <a:schemeClr val="tx1">
                    <a:lumMod val="95000"/>
                    <a:lumOff val="5000"/>
                  </a:schemeClr>
                </a:solidFill>
              </a:rPr>
              <a:t>Mutah</a:t>
            </a:r>
            <a:r>
              <a:rPr lang="en-US" b="1" dirty="0">
                <a:solidFill>
                  <a:schemeClr val="tx1">
                    <a:lumMod val="95000"/>
                    <a:lumOff val="5000"/>
                  </a:schemeClr>
                </a:solidFill>
              </a:rPr>
              <a:t> University</a:t>
            </a:r>
          </a:p>
          <a:p>
            <a:r>
              <a:rPr lang="en-US" b="1" dirty="0" smtClean="0">
                <a:solidFill>
                  <a:schemeClr val="tx1">
                    <a:lumMod val="95000"/>
                    <a:lumOff val="5000"/>
                  </a:schemeClr>
                </a:solidFill>
              </a:rPr>
              <a:t>2022</a:t>
            </a:r>
            <a:endParaRPr lang="en-US" b="1" dirty="0">
              <a:solidFill>
                <a:schemeClr val="tx1">
                  <a:lumMod val="95000"/>
                  <a:lumOff val="5000"/>
                </a:schemeClr>
              </a:solidFill>
            </a:endParaRPr>
          </a:p>
          <a:p>
            <a:endParaRPr lang="en-US" b="1" dirty="0">
              <a:solidFill>
                <a:schemeClr val="tx1">
                  <a:lumMod val="95000"/>
                  <a:lumOff val="5000"/>
                </a:schemeClr>
              </a:solidFill>
            </a:endParaRPr>
          </a:p>
        </p:txBody>
      </p:sp>
    </p:spTree>
    <p:extLst>
      <p:ext uri="{BB962C8B-B14F-4D97-AF65-F5344CB8AC3E}">
        <p14:creationId xmlns:p14="http://schemas.microsoft.com/office/powerpoint/2010/main" val="223159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56119"/>
            <a:ext cx="11001103" cy="549275"/>
          </a:xfrm>
        </p:spPr>
        <p:txBody>
          <a:bodyPr>
            <a:normAutofit fontScale="90000"/>
          </a:bodyPr>
          <a:lstStyle/>
          <a:p>
            <a:r>
              <a:rPr lang="en-US" dirty="0">
                <a:latin typeface="Palatino" pitchFamily="18" charset="0"/>
                <a:cs typeface="Times New Roman" charset="0"/>
              </a:rPr>
              <a:t>Key Components of  High Quality Health Care</a:t>
            </a:r>
            <a:endParaRPr lang="en-US" dirty="0"/>
          </a:p>
        </p:txBody>
      </p:sp>
      <p:sp>
        <p:nvSpPr>
          <p:cNvPr id="3" name="Content Placeholder 2"/>
          <p:cNvSpPr>
            <a:spLocks noGrp="1"/>
          </p:cNvSpPr>
          <p:nvPr>
            <p:ph idx="1"/>
          </p:nvPr>
        </p:nvSpPr>
        <p:spPr>
          <a:xfrm>
            <a:off x="352697" y="862149"/>
            <a:ext cx="6104370" cy="5620538"/>
          </a:xfrm>
        </p:spPr>
        <p:txBody>
          <a:bodyPr>
            <a:normAutofit fontScale="70000" lnSpcReduction="20000"/>
          </a:bodyPr>
          <a:lstStyle/>
          <a:p>
            <a:pPr marL="914400" indent="-914400">
              <a:buAutoNum type="arabicPeriod"/>
            </a:pPr>
            <a:r>
              <a:rPr lang="en-US" sz="4600" b="1" dirty="0" smtClean="0">
                <a:solidFill>
                  <a:srgbClr val="FF0000"/>
                </a:solidFill>
                <a:effectLst>
                  <a:outerShdw blurRad="38100" dist="38100" dir="2700000" algn="tl">
                    <a:srgbClr val="000000">
                      <a:alpha val="43137"/>
                    </a:srgbClr>
                  </a:outerShdw>
                </a:effectLst>
              </a:rPr>
              <a:t>Patient </a:t>
            </a:r>
            <a:r>
              <a:rPr lang="en-US" sz="4600" b="1" dirty="0">
                <a:solidFill>
                  <a:srgbClr val="FF0000"/>
                </a:solidFill>
                <a:effectLst>
                  <a:outerShdw blurRad="38100" dist="38100" dir="2700000" algn="tl">
                    <a:srgbClr val="000000">
                      <a:alpha val="43137"/>
                    </a:srgbClr>
                  </a:outerShdw>
                </a:effectLst>
              </a:rPr>
              <a:t>centered care: </a:t>
            </a:r>
            <a:endParaRPr lang="en-US" sz="4600" b="1" dirty="0" smtClean="0">
              <a:solidFill>
                <a:srgbClr val="FF0000"/>
              </a:solidFill>
              <a:effectLst>
                <a:outerShdw blurRad="38100" dist="38100" dir="2700000" algn="tl">
                  <a:srgbClr val="000000">
                    <a:alpha val="43137"/>
                  </a:srgbClr>
                </a:outerShdw>
              </a:effectLst>
            </a:endParaRPr>
          </a:p>
          <a:p>
            <a:pPr marL="0" indent="0">
              <a:buNone/>
            </a:pPr>
            <a:r>
              <a:rPr lang="en-GB" u="sng" dirty="0" smtClean="0"/>
              <a:t>providing </a:t>
            </a:r>
            <a:r>
              <a:rPr lang="en-GB" u="sng" dirty="0"/>
              <a:t>care that responds to individual preferences, needs and </a:t>
            </a:r>
            <a:r>
              <a:rPr lang="en-GB" u="sng" dirty="0" smtClean="0"/>
              <a:t>values.</a:t>
            </a:r>
            <a:endParaRPr lang="en-GB" u="sng" dirty="0"/>
          </a:p>
          <a:p>
            <a:pPr algn="ctr">
              <a:lnSpc>
                <a:spcPct val="80000"/>
              </a:lnSpc>
              <a:buFont typeface="Wingdings" pitchFamily="2" charset="2"/>
              <a:buNone/>
            </a:pPr>
            <a:r>
              <a:rPr lang="en-GB" altLang="en-US" sz="4000" dirty="0"/>
              <a:t>Move from </a:t>
            </a:r>
          </a:p>
          <a:p>
            <a:pPr algn="ctr">
              <a:lnSpc>
                <a:spcPct val="80000"/>
              </a:lnSpc>
              <a:buFont typeface="Wingdings" pitchFamily="2" charset="2"/>
              <a:buNone/>
            </a:pPr>
            <a:r>
              <a:rPr lang="en-GB" altLang="en-US" sz="4000" dirty="0"/>
              <a:t>“</a:t>
            </a:r>
            <a:r>
              <a:rPr lang="en-GB" altLang="en-US" sz="4000" b="1" i="1" dirty="0"/>
              <a:t>What’s the matter?</a:t>
            </a:r>
            <a:r>
              <a:rPr lang="en-GB" altLang="en-US" sz="4000" dirty="0"/>
              <a:t>”</a:t>
            </a:r>
            <a:r>
              <a:rPr lang="en-GB" altLang="en-US" sz="2400" dirty="0"/>
              <a:t> </a:t>
            </a:r>
          </a:p>
          <a:p>
            <a:pPr algn="ctr">
              <a:lnSpc>
                <a:spcPct val="80000"/>
              </a:lnSpc>
              <a:buFont typeface="Wingdings" pitchFamily="2" charset="2"/>
              <a:buNone/>
            </a:pPr>
            <a:r>
              <a:rPr lang="en-GB" altLang="en-US" sz="2400" dirty="0"/>
              <a:t>to </a:t>
            </a:r>
          </a:p>
          <a:p>
            <a:pPr algn="ctr">
              <a:lnSpc>
                <a:spcPct val="80000"/>
              </a:lnSpc>
              <a:buFont typeface="Wingdings" pitchFamily="2" charset="2"/>
              <a:buNone/>
            </a:pPr>
            <a:r>
              <a:rPr lang="en-GB" altLang="en-US" sz="4000" dirty="0"/>
              <a:t>“</a:t>
            </a:r>
            <a:r>
              <a:rPr lang="en-GB" altLang="en-US" sz="4000" b="1" i="1" dirty="0"/>
              <a:t>What matters to you?</a:t>
            </a:r>
            <a:r>
              <a:rPr lang="en-GB" altLang="en-US" sz="4000" dirty="0"/>
              <a:t>”</a:t>
            </a:r>
            <a:endParaRPr lang="en-IE" altLang="en-US" sz="4000" dirty="0"/>
          </a:p>
          <a:p>
            <a:pPr>
              <a:lnSpc>
                <a:spcPct val="80000"/>
              </a:lnSpc>
              <a:buFont typeface="Wingdings" pitchFamily="2" charset="2"/>
              <a:buNone/>
            </a:pPr>
            <a:endParaRPr lang="en-GB" altLang="en-US" sz="1000" dirty="0"/>
          </a:p>
          <a:p>
            <a:pPr>
              <a:lnSpc>
                <a:spcPct val="80000"/>
              </a:lnSpc>
              <a:buClr>
                <a:srgbClr val="CC3300"/>
              </a:buClr>
            </a:pPr>
            <a:r>
              <a:rPr lang="en-GB" altLang="en-US" sz="4600" dirty="0"/>
              <a:t>The patient is not the problem</a:t>
            </a:r>
          </a:p>
          <a:p>
            <a:pPr>
              <a:lnSpc>
                <a:spcPct val="80000"/>
              </a:lnSpc>
              <a:buClr>
                <a:srgbClr val="CC3300"/>
              </a:buClr>
            </a:pPr>
            <a:r>
              <a:rPr lang="en-GB" altLang="en-US" sz="4600" dirty="0"/>
              <a:t>“Minimally Disruptive Medicine” (Victor </a:t>
            </a:r>
            <a:r>
              <a:rPr lang="en-GB" altLang="en-US" sz="4600" dirty="0" err="1"/>
              <a:t>Montori</a:t>
            </a:r>
            <a:r>
              <a:rPr lang="en-GB" altLang="en-US" sz="4600" dirty="0"/>
              <a:t>)</a:t>
            </a:r>
          </a:p>
          <a:p>
            <a:pPr>
              <a:lnSpc>
                <a:spcPct val="80000"/>
              </a:lnSpc>
              <a:buClr>
                <a:srgbClr val="CC3300"/>
              </a:buClr>
            </a:pPr>
            <a:r>
              <a:rPr lang="en-GB" altLang="en-US" sz="4600" dirty="0"/>
              <a:t>Having conversations with the patient, understanding patients (not just their diseases) and their lives</a:t>
            </a:r>
          </a:p>
          <a:p>
            <a:pPr>
              <a:lnSpc>
                <a:spcPct val="80000"/>
              </a:lnSpc>
              <a:buClr>
                <a:srgbClr val="CC3300"/>
              </a:buClr>
            </a:pPr>
            <a:r>
              <a:rPr lang="en-GB" altLang="en-US" sz="4600" dirty="0"/>
              <a:t>Patient goal setting</a:t>
            </a:r>
          </a:p>
          <a:p>
            <a:pPr>
              <a:buNone/>
            </a:pPr>
            <a:endParaRPr lang="en-US" dirty="0"/>
          </a:p>
        </p:txBody>
      </p:sp>
      <p:pic>
        <p:nvPicPr>
          <p:cNvPr id="4" name="Picture 3"/>
          <p:cNvPicPr>
            <a:picLocks noChangeAspect="1"/>
          </p:cNvPicPr>
          <p:nvPr/>
        </p:nvPicPr>
        <p:blipFill>
          <a:blip r:embed="rId2"/>
          <a:stretch>
            <a:fillRect/>
          </a:stretch>
        </p:blipFill>
        <p:spPr>
          <a:xfrm>
            <a:off x="6457067" y="1295400"/>
            <a:ext cx="5351756" cy="53517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pitchFamily="18" charset="0"/>
                <a:cs typeface="Times New Roman" charset="0"/>
              </a:rPr>
              <a:t>Key Components of  High Quality Health Care (cont.)</a:t>
            </a:r>
            <a:endParaRPr lang="en-US" dirty="0"/>
          </a:p>
        </p:txBody>
      </p:sp>
      <p:sp>
        <p:nvSpPr>
          <p:cNvPr id="3" name="Content Placeholder 2"/>
          <p:cNvSpPr>
            <a:spLocks noGrp="1"/>
          </p:cNvSpPr>
          <p:nvPr>
            <p:ph idx="1"/>
          </p:nvPr>
        </p:nvSpPr>
        <p:spPr>
          <a:xfrm>
            <a:off x="222069" y="1825625"/>
            <a:ext cx="6531695" cy="4718866"/>
          </a:xfrm>
        </p:spPr>
        <p:txBody>
          <a:bodyPr>
            <a:normAutofit/>
          </a:bodyPr>
          <a:lstStyle/>
          <a:p>
            <a:pPr>
              <a:buNone/>
            </a:pPr>
            <a:r>
              <a:rPr lang="en-GB" sz="3200" b="1" dirty="0">
                <a:solidFill>
                  <a:srgbClr val="FF0000"/>
                </a:solidFill>
                <a:effectLst>
                  <a:outerShdw blurRad="38100" dist="38100" dir="2700000" algn="tl">
                    <a:srgbClr val="000000">
                      <a:alpha val="43137"/>
                    </a:srgbClr>
                  </a:outerShdw>
                </a:effectLst>
              </a:rPr>
              <a:t>2. </a:t>
            </a:r>
            <a:r>
              <a:rPr lang="en-GB" sz="3200" b="1" dirty="0" smtClean="0">
                <a:solidFill>
                  <a:srgbClr val="FF0000"/>
                </a:solidFill>
                <a:effectLst>
                  <a:outerShdw blurRad="38100" dist="38100" dir="2700000" algn="tl">
                    <a:srgbClr val="000000">
                      <a:alpha val="43137"/>
                    </a:srgbClr>
                  </a:outerShdw>
                </a:effectLst>
              </a:rPr>
              <a:t>Effectiveness</a:t>
            </a:r>
            <a:r>
              <a:rPr lang="en-GB" sz="4000" dirty="0"/>
              <a:t> – providing evidence-based healthcare services to those who need </a:t>
            </a:r>
            <a:r>
              <a:rPr lang="en-GB" sz="4000" dirty="0" smtClean="0"/>
              <a:t>them </a:t>
            </a:r>
            <a:r>
              <a:rPr lang="en-US" sz="4000" b="1" dirty="0">
                <a:solidFill>
                  <a:srgbClr val="00B050"/>
                </a:solidFill>
                <a:effectLst>
                  <a:outerShdw blurRad="38100" dist="38100" dir="2700000" algn="tl">
                    <a:srgbClr val="000000">
                      <a:alpha val="43137"/>
                    </a:srgbClr>
                  </a:outerShdw>
                </a:effectLst>
              </a:rPr>
              <a:t>(% of goals achieved</a:t>
            </a:r>
            <a:r>
              <a:rPr lang="en-US" sz="4000" b="1" dirty="0" smtClean="0">
                <a:solidFill>
                  <a:srgbClr val="00B050"/>
                </a:solidFill>
                <a:effectLst>
                  <a:outerShdw blurRad="38100" dist="38100" dir="2700000" algn="tl">
                    <a:srgbClr val="000000">
                      <a:alpha val="43137"/>
                    </a:srgbClr>
                  </a:outerShdw>
                </a:effectLst>
              </a:rPr>
              <a:t>).</a:t>
            </a:r>
            <a:endParaRPr lang="en-GB" sz="4000" dirty="0" smtClean="0"/>
          </a:p>
          <a:p>
            <a:pPr>
              <a:buNone/>
            </a:pPr>
            <a:r>
              <a:rPr lang="en-US" sz="4000" b="1" dirty="0" smtClean="0">
                <a:solidFill>
                  <a:srgbClr val="FF0000"/>
                </a:solidFill>
                <a:effectLst>
                  <a:outerShdw blurRad="38100" dist="38100" dir="2700000" algn="tl">
                    <a:srgbClr val="000000">
                      <a:alpha val="43137"/>
                    </a:srgbClr>
                  </a:outerShdw>
                </a:effectLst>
              </a:rPr>
              <a:t>Efficacy</a:t>
            </a:r>
            <a:r>
              <a:rPr lang="en-US" sz="4000" b="1" dirty="0">
                <a:solidFill>
                  <a:srgbClr val="FF0000"/>
                </a:solidFill>
                <a:effectLst>
                  <a:outerShdw blurRad="38100" dist="38100" dir="2700000" algn="tl">
                    <a:srgbClr val="000000">
                      <a:alpha val="43137"/>
                    </a:srgbClr>
                  </a:outerShdw>
                </a:effectLst>
              </a:rPr>
              <a:t>: </a:t>
            </a:r>
            <a:r>
              <a:rPr lang="en-US" sz="4000" dirty="0" smtClean="0"/>
              <a:t>The </a:t>
            </a:r>
            <a:r>
              <a:rPr lang="en-US" sz="4000" dirty="0"/>
              <a:t>potential capacity or the capability of care to produce the </a:t>
            </a:r>
            <a:r>
              <a:rPr lang="en-US" sz="4000" i="1" dirty="0"/>
              <a:t>desired outcomes</a:t>
            </a:r>
            <a:r>
              <a:rPr lang="en-US" sz="4000" dirty="0"/>
              <a:t>.</a:t>
            </a:r>
          </a:p>
          <a:p>
            <a:pPr>
              <a:buNone/>
            </a:pPr>
            <a:endParaRPr lang="en-US" sz="4000" dirty="0"/>
          </a:p>
        </p:txBody>
      </p:sp>
      <p:pic>
        <p:nvPicPr>
          <p:cNvPr id="4" name="Picture 3"/>
          <p:cNvPicPr>
            <a:picLocks noChangeAspect="1"/>
          </p:cNvPicPr>
          <p:nvPr/>
        </p:nvPicPr>
        <p:blipFill>
          <a:blip r:embed="rId2"/>
          <a:stretch>
            <a:fillRect/>
          </a:stretch>
        </p:blipFill>
        <p:spPr>
          <a:xfrm>
            <a:off x="6996725" y="1349216"/>
            <a:ext cx="5195275" cy="51952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768114" cy="4351338"/>
          </a:xfrm>
        </p:spPr>
        <p:txBody>
          <a:bodyPr/>
          <a:lstStyle/>
          <a:p>
            <a:pPr marL="0" indent="0">
              <a:buNone/>
            </a:pPr>
            <a:r>
              <a:rPr lang="en-US" b="1" dirty="0" smtClean="0">
                <a:solidFill>
                  <a:srgbClr val="FF0000"/>
                </a:solidFill>
                <a:effectLst>
                  <a:outerShdw blurRad="38100" dist="38100" dir="2700000" algn="tl">
                    <a:srgbClr val="000000">
                      <a:alpha val="43137"/>
                    </a:srgbClr>
                  </a:outerShdw>
                </a:effectLst>
              </a:rPr>
              <a:t>3. Safety</a:t>
            </a:r>
            <a:r>
              <a:rPr lang="en-US" b="1" dirty="0">
                <a:solidFill>
                  <a:srgbClr val="FF0000"/>
                </a:solidFill>
                <a:effectLst>
                  <a:outerShdw blurRad="38100" dist="38100" dir="2700000" algn="tl">
                    <a:srgbClr val="000000">
                      <a:alpha val="43137"/>
                    </a:srgbClr>
                  </a:outerShdw>
                </a:effectLst>
              </a:rPr>
              <a:t>: </a:t>
            </a:r>
            <a:r>
              <a:rPr lang="en-US" dirty="0" smtClean="0"/>
              <a:t>The </a:t>
            </a:r>
            <a:r>
              <a:rPr lang="en-US" dirty="0"/>
              <a:t>degree to which the risk of an intervention and risk in the care environment are minimized for patients, visitors, and staff.</a:t>
            </a:r>
          </a:p>
          <a:p>
            <a:endParaRPr lang="en-GB"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latin typeface="Palatino" pitchFamily="18" charset="0"/>
                <a:cs typeface="Times New Roman" charset="0"/>
              </a:rPr>
              <a:t>Key Components of  High Quality Health Care (cont.)</a:t>
            </a:r>
            <a:endParaRPr lang="en-US" dirty="0"/>
          </a:p>
        </p:txBody>
      </p:sp>
      <p:pic>
        <p:nvPicPr>
          <p:cNvPr id="5" name="Picture 4"/>
          <p:cNvPicPr>
            <a:picLocks noChangeAspect="1"/>
          </p:cNvPicPr>
          <p:nvPr/>
        </p:nvPicPr>
        <p:blipFill>
          <a:blip r:embed="rId2"/>
          <a:stretch>
            <a:fillRect/>
          </a:stretch>
        </p:blipFill>
        <p:spPr>
          <a:xfrm>
            <a:off x="6758714" y="1410789"/>
            <a:ext cx="5093821" cy="5049180"/>
          </a:xfrm>
          <a:prstGeom prst="rect">
            <a:avLst/>
          </a:prstGeom>
        </p:spPr>
      </p:pic>
    </p:spTree>
    <p:extLst>
      <p:ext uri="{BB962C8B-B14F-4D97-AF65-F5344CB8AC3E}">
        <p14:creationId xmlns:p14="http://schemas.microsoft.com/office/powerpoint/2010/main" val="79161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5484223" cy="4351338"/>
          </a:xfrm>
        </p:spPr>
        <p:txBody>
          <a:bodyPr/>
          <a:lstStyle/>
          <a:p>
            <a:pPr marL="0" indent="0">
              <a:buNone/>
            </a:pPr>
            <a:r>
              <a:rPr lang="en-GB" dirty="0" smtClean="0"/>
              <a:t>4. </a:t>
            </a:r>
            <a:r>
              <a:rPr lang="en-US" b="1" dirty="0">
                <a:solidFill>
                  <a:srgbClr val="FF0000"/>
                </a:solidFill>
                <a:effectLst>
                  <a:outerShdw blurRad="38100" dist="38100" dir="2700000" algn="tl">
                    <a:srgbClr val="000000">
                      <a:alpha val="43137"/>
                    </a:srgbClr>
                  </a:outerShdw>
                </a:effectLst>
              </a:rPr>
              <a:t>Timeliness: </a:t>
            </a:r>
            <a:r>
              <a:rPr lang="en-US" dirty="0"/>
              <a:t>• The degree to which care is provided to the individual at the most beneficial or necessary time (minimize delays).</a:t>
            </a:r>
          </a:p>
          <a:p>
            <a:pPr marL="0" indent="0">
              <a:buNone/>
            </a:pPr>
            <a:endParaRPr lang="en-GB" dirty="0"/>
          </a:p>
        </p:txBody>
      </p:sp>
      <p:pic>
        <p:nvPicPr>
          <p:cNvPr id="4" name="Picture 3"/>
          <p:cNvPicPr>
            <a:picLocks noChangeAspect="1"/>
          </p:cNvPicPr>
          <p:nvPr/>
        </p:nvPicPr>
        <p:blipFill>
          <a:blip r:embed="rId2"/>
          <a:stretch>
            <a:fillRect/>
          </a:stretch>
        </p:blipFill>
        <p:spPr>
          <a:xfrm>
            <a:off x="6598520" y="1690688"/>
            <a:ext cx="4942607" cy="4942607"/>
          </a:xfrm>
          <a:prstGeom prst="rect">
            <a:avLst/>
          </a:prstGeom>
        </p:spPr>
      </p:pic>
    </p:spTree>
    <p:extLst>
      <p:ext uri="{BB962C8B-B14F-4D97-AF65-F5344CB8AC3E}">
        <p14:creationId xmlns:p14="http://schemas.microsoft.com/office/powerpoint/2010/main" val="2619864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a:xfrm>
            <a:off x="838200" y="1825625"/>
            <a:ext cx="5456583" cy="4351338"/>
          </a:xfrm>
        </p:spPr>
        <p:txBody>
          <a:bodyPr/>
          <a:lstStyle/>
          <a:p>
            <a:r>
              <a:rPr lang="en-US" b="1" dirty="0" smtClean="0">
                <a:solidFill>
                  <a:srgbClr val="FF0000"/>
                </a:solidFill>
                <a:effectLst>
                  <a:outerShdw blurRad="38100" dist="38100" dir="2700000" algn="tl">
                    <a:srgbClr val="000000">
                      <a:alpha val="43137"/>
                    </a:srgbClr>
                  </a:outerShdw>
                </a:effectLst>
              </a:rPr>
              <a:t>5. </a:t>
            </a:r>
            <a:r>
              <a:rPr lang="en-US" b="1" dirty="0">
                <a:solidFill>
                  <a:srgbClr val="FF0000"/>
                </a:solidFill>
                <a:effectLst>
                  <a:outerShdw blurRad="38100" dist="38100" dir="2700000" algn="tl">
                    <a:srgbClr val="000000">
                      <a:alpha val="43137"/>
                    </a:srgbClr>
                  </a:outerShdw>
                </a:effectLst>
              </a:rPr>
              <a:t>Efficiency: </a:t>
            </a:r>
            <a:endParaRPr lang="en-US" b="1" dirty="0" smtClean="0">
              <a:solidFill>
                <a:srgbClr val="FF0000"/>
              </a:solidFill>
              <a:effectLst>
                <a:outerShdw blurRad="38100" dist="38100" dir="2700000" algn="tl">
                  <a:srgbClr val="000000">
                    <a:alpha val="43137"/>
                  </a:srgbClr>
                </a:outerShdw>
              </a:effectLst>
            </a:endParaRPr>
          </a:p>
          <a:p>
            <a:pPr marL="0" indent="0">
              <a:buNone/>
            </a:pPr>
            <a:r>
              <a:rPr lang="en-US" dirty="0" smtClean="0"/>
              <a:t>• </a:t>
            </a:r>
            <a:r>
              <a:rPr lang="en-US" dirty="0"/>
              <a:t>The optimum utilization of </a:t>
            </a:r>
            <a:r>
              <a:rPr lang="en-US" i="1" dirty="0"/>
              <a:t>resources</a:t>
            </a:r>
            <a:r>
              <a:rPr lang="en-US" dirty="0"/>
              <a:t> to produce the desired outcomes (maximizing the quality of health care delivered or unit of health benefit achieved for a given unit of health care resources used).</a:t>
            </a:r>
          </a:p>
          <a:p>
            <a:endParaRPr lang="en-GB" dirty="0"/>
          </a:p>
        </p:txBody>
      </p:sp>
      <p:sp>
        <p:nvSpPr>
          <p:cNvPr id="6" name="Content Placeholder 2"/>
          <p:cNvSpPr txBox="1">
            <a:spLocks/>
          </p:cNvSpPr>
          <p:nvPr/>
        </p:nvSpPr>
        <p:spPr>
          <a:xfrm>
            <a:off x="7215761" y="16933831"/>
            <a:ext cx="86832" cy="6333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5. </a:t>
            </a:r>
            <a:endParaRPr lang="en-GB" dirty="0"/>
          </a:p>
        </p:txBody>
      </p:sp>
      <p:pic>
        <p:nvPicPr>
          <p:cNvPr id="7" name="Picture 2" descr="https://www.who.int/images/default-source/infographics/quality-of-care/efficiency.png?sfvrsn=bf02155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134" y="1307234"/>
            <a:ext cx="5029199"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1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4700451" cy="4351338"/>
          </a:xfrm>
        </p:spPr>
        <p:txBody>
          <a:bodyPr/>
          <a:lstStyle/>
          <a:p>
            <a:pPr marL="0" indent="0">
              <a:buNone/>
            </a:pPr>
            <a:r>
              <a:rPr lang="en-GB" b="1" dirty="0">
                <a:solidFill>
                  <a:srgbClr val="FF0000"/>
                </a:solidFill>
                <a:effectLst>
                  <a:outerShdw blurRad="38100" dist="38100" dir="2700000" algn="tl">
                    <a:srgbClr val="000000">
                      <a:alpha val="43137"/>
                    </a:srgbClr>
                  </a:outerShdw>
                </a:effectLst>
              </a:rPr>
              <a:t>6. Equity: </a:t>
            </a:r>
            <a:r>
              <a:rPr lang="en-GB" dirty="0"/>
              <a:t>providing care that does not vary in quality on account of gender, ethnicity, geographic location, and socio-economic </a:t>
            </a:r>
            <a:r>
              <a:rPr lang="en-GB" dirty="0" smtClean="0"/>
              <a:t>status.</a:t>
            </a:r>
          </a:p>
          <a:p>
            <a:pPr marL="0" indent="0">
              <a:buNone/>
            </a:pPr>
            <a:r>
              <a:rPr lang="en-GB" dirty="0" smtClean="0"/>
              <a:t>At the same time, care </a:t>
            </a:r>
            <a:r>
              <a:rPr lang="en-US" dirty="0"/>
              <a:t>with sensitivity for the individuals’ needs, expectations, and </a:t>
            </a:r>
            <a:r>
              <a:rPr lang="en-US" dirty="0" smtClean="0"/>
              <a:t>differences (Respect and caring)</a:t>
            </a:r>
            <a:endParaRPr lang="en-GB" dirty="0"/>
          </a:p>
        </p:txBody>
      </p:sp>
      <p:pic>
        <p:nvPicPr>
          <p:cNvPr id="4" name="Picture 3"/>
          <p:cNvPicPr>
            <a:picLocks noChangeAspect="1"/>
          </p:cNvPicPr>
          <p:nvPr/>
        </p:nvPicPr>
        <p:blipFill>
          <a:blip r:embed="rId2"/>
          <a:stretch>
            <a:fillRect/>
          </a:stretch>
        </p:blipFill>
        <p:spPr>
          <a:xfrm>
            <a:off x="6425367" y="1690688"/>
            <a:ext cx="4928433" cy="4928433"/>
          </a:xfrm>
          <a:prstGeom prst="rect">
            <a:avLst/>
          </a:prstGeom>
        </p:spPr>
      </p:pic>
    </p:spTree>
    <p:extLst>
      <p:ext uri="{BB962C8B-B14F-4D97-AF65-F5344CB8AC3E}">
        <p14:creationId xmlns:p14="http://schemas.microsoft.com/office/powerpoint/2010/main" val="2864952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pitchFamily="18" charset="0"/>
                <a:cs typeface="Times New Roman" charset="0"/>
              </a:rPr>
              <a:t>Key Components of  High Quality Health Care (cont.)</a:t>
            </a:r>
            <a:endParaRPr lang="en-US" dirty="0"/>
          </a:p>
        </p:txBody>
      </p:sp>
      <p:sp>
        <p:nvSpPr>
          <p:cNvPr id="3" name="Content Placeholder 2"/>
          <p:cNvSpPr>
            <a:spLocks noGrp="1"/>
          </p:cNvSpPr>
          <p:nvPr>
            <p:ph idx="1"/>
          </p:nvPr>
        </p:nvSpPr>
        <p:spPr>
          <a:xfrm>
            <a:off x="838200" y="1825625"/>
            <a:ext cx="4686837" cy="4351338"/>
          </a:xfrm>
        </p:spPr>
        <p:txBody>
          <a:bodyPr>
            <a:normAutofit/>
          </a:bodyPr>
          <a:lstStyle/>
          <a:p>
            <a:pPr>
              <a:buNone/>
            </a:pPr>
            <a:r>
              <a:rPr lang="en-US" b="1" dirty="0">
                <a:solidFill>
                  <a:srgbClr val="FF0000"/>
                </a:solidFill>
                <a:effectLst>
                  <a:outerShdw blurRad="38100" dist="38100" dir="2700000" algn="tl">
                    <a:srgbClr val="000000">
                      <a:alpha val="43137"/>
                    </a:srgbClr>
                  </a:outerShdw>
                </a:effectLst>
              </a:rPr>
              <a:t>7. </a:t>
            </a:r>
            <a:r>
              <a:rPr lang="en-US" b="1" dirty="0" smtClean="0">
                <a:solidFill>
                  <a:srgbClr val="FF0000"/>
                </a:solidFill>
                <a:effectLst>
                  <a:outerShdw blurRad="38100" dist="38100" dir="2700000" algn="tl">
                    <a:srgbClr val="000000">
                      <a:alpha val="43137"/>
                    </a:srgbClr>
                  </a:outerShdw>
                </a:effectLst>
              </a:rPr>
              <a:t>Integrated: </a:t>
            </a:r>
            <a:r>
              <a:rPr lang="en-GB" dirty="0" smtClean="0"/>
              <a:t>providing </a:t>
            </a:r>
            <a:r>
              <a:rPr lang="en-GB" dirty="0"/>
              <a:t>care that makes available the full range of health services throughout the life course</a:t>
            </a:r>
            <a:endParaRPr lang="en-US"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867399" y="1165411"/>
            <a:ext cx="5486401" cy="5486401"/>
          </a:xfrm>
          <a:prstGeom prst="rect">
            <a:avLst/>
          </a:prstGeom>
        </p:spPr>
      </p:pic>
      <p:sp>
        <p:nvSpPr>
          <p:cNvPr id="5" name="TextBox 4"/>
          <p:cNvSpPr txBox="1"/>
          <p:nvPr/>
        </p:nvSpPr>
        <p:spPr>
          <a:xfrm>
            <a:off x="463638" y="5950039"/>
            <a:ext cx="10890161" cy="830997"/>
          </a:xfrm>
          <a:prstGeom prst="rect">
            <a:avLst/>
          </a:prstGeom>
          <a:solidFill>
            <a:schemeClr val="bg1"/>
          </a:solidFill>
        </p:spPr>
        <p:txBody>
          <a:bodyPr wrap="square" rtlCol="0">
            <a:spAutoFit/>
          </a:bodyPr>
          <a:lstStyle/>
          <a:p>
            <a:r>
              <a:rPr lang="en-GB" sz="2400" b="1" dirty="0">
                <a:solidFill>
                  <a:srgbClr val="FF0000"/>
                </a:solidFill>
              </a:rPr>
              <a:t>It is not possible to maximize all key components of quality healthcare services! </a:t>
            </a:r>
          </a:p>
          <a:p>
            <a:endParaRPr lang="en-GB"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5CEA3-B59D-406B-BE74-1238613D0D04}"/>
              </a:ext>
            </a:extLst>
          </p:cNvPr>
          <p:cNvSpPr>
            <a:spLocks noGrp="1"/>
          </p:cNvSpPr>
          <p:nvPr>
            <p:ph type="title"/>
          </p:nvPr>
        </p:nvSpPr>
        <p:spPr>
          <a:xfrm>
            <a:off x="584202" y="143315"/>
            <a:ext cx="10588434" cy="1062644"/>
          </a:xfrm>
        </p:spPr>
        <p:txBody>
          <a:bodyPr anchor="b">
            <a:normAutofit/>
          </a:bodyPr>
          <a:lstStyle/>
          <a:p>
            <a:r>
              <a:rPr lang="en-GB" dirty="0"/>
              <a:t>Quality Management</a:t>
            </a:r>
          </a:p>
        </p:txBody>
      </p:sp>
      <p:cxnSp>
        <p:nvCxnSpPr>
          <p:cNvPr id="10" name="Straight Connector 9">
            <a:extLst>
              <a:ext uri="{FF2B5EF4-FFF2-40B4-BE49-F238E27FC236}">
                <a16:creationId xmlns:a16="http://schemas.microsoft.com/office/drawing/2014/main" xmlns="" id="{39B7FDC9-F0CE-43A7-9F2A-83DD09DC345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313D26FF-FB9B-4444-A3F0-98F43A4F412D}"/>
              </a:ext>
            </a:extLst>
          </p:cNvPr>
          <p:cNvPicPr>
            <a:picLocks noChangeAspect="1"/>
          </p:cNvPicPr>
          <p:nvPr/>
        </p:nvPicPr>
        <p:blipFill>
          <a:blip r:embed="rId2"/>
          <a:stretch>
            <a:fillRect/>
          </a:stretch>
        </p:blipFill>
        <p:spPr>
          <a:xfrm>
            <a:off x="239149" y="1416704"/>
            <a:ext cx="4909625" cy="4801484"/>
          </a:xfrm>
          <a:prstGeom prst="rect">
            <a:avLst/>
          </a:prstGeom>
        </p:spPr>
      </p:pic>
      <p:sp>
        <p:nvSpPr>
          <p:cNvPr id="3" name="Content Placeholder 2">
            <a:extLst>
              <a:ext uri="{FF2B5EF4-FFF2-40B4-BE49-F238E27FC236}">
                <a16:creationId xmlns:a16="http://schemas.microsoft.com/office/drawing/2014/main" xmlns="" id="{AF6FB654-1535-4342-93F7-4A35AD11B14B}"/>
              </a:ext>
            </a:extLst>
          </p:cNvPr>
          <p:cNvSpPr>
            <a:spLocks noGrp="1"/>
          </p:cNvSpPr>
          <p:nvPr>
            <p:ph idx="1"/>
          </p:nvPr>
        </p:nvSpPr>
        <p:spPr>
          <a:xfrm>
            <a:off x="5148775" y="2362426"/>
            <a:ext cx="6804075" cy="4066507"/>
          </a:xfrm>
        </p:spPr>
        <p:txBody>
          <a:bodyPr>
            <a:noAutofit/>
          </a:bodyPr>
          <a:lstStyle/>
          <a:p>
            <a:pPr marL="0" indent="0">
              <a:buNone/>
            </a:pPr>
            <a:r>
              <a:rPr lang="en-GB" sz="2400" dirty="0"/>
              <a:t>• Definition: “A planned, systematic, and organization-wide approach to monitor, </a:t>
            </a:r>
            <a:r>
              <a:rPr lang="en-GB" sz="2400" dirty="0" err="1"/>
              <a:t>analyze</a:t>
            </a:r>
            <a:r>
              <a:rPr lang="en-GB" sz="2400" dirty="0"/>
              <a:t>, and improve the organizational performance; thereby continually improving the quality of care and services provided”</a:t>
            </a:r>
          </a:p>
          <a:p>
            <a:pPr marL="0" indent="0">
              <a:buNone/>
            </a:pPr>
            <a:r>
              <a:rPr lang="en-GB" sz="2400" dirty="0"/>
              <a:t> Quality Management (QM) </a:t>
            </a:r>
            <a:r>
              <a:rPr lang="en-GB" sz="2400" dirty="0" smtClean="0"/>
              <a:t>aim to </a:t>
            </a:r>
            <a:r>
              <a:rPr lang="en-GB" sz="2400" dirty="0"/>
              <a:t>develop and maintain programs to keep it at an acceptable level (</a:t>
            </a:r>
            <a:r>
              <a:rPr lang="en-GB" sz="2400" b="1" dirty="0">
                <a:solidFill>
                  <a:srgbClr val="00B0F0"/>
                </a:solidFill>
              </a:rPr>
              <a:t>quality planning </a:t>
            </a:r>
            <a:r>
              <a:rPr lang="en-GB" sz="2400" dirty="0"/>
              <a:t>and </a:t>
            </a:r>
            <a:r>
              <a:rPr lang="en-GB" sz="2400" b="1" dirty="0">
                <a:solidFill>
                  <a:srgbClr val="00B050"/>
                </a:solidFill>
              </a:rPr>
              <a:t>control</a:t>
            </a:r>
            <a:r>
              <a:rPr lang="en-GB" sz="2400" dirty="0"/>
              <a:t>) and to </a:t>
            </a:r>
            <a:r>
              <a:rPr lang="en-GB" sz="2400" dirty="0" smtClean="0"/>
              <a:t>make improvements </a:t>
            </a:r>
            <a:r>
              <a:rPr lang="en-GB" sz="2400" dirty="0"/>
              <a:t>when the opportunity arises or the care does not meet standards (</a:t>
            </a:r>
            <a:r>
              <a:rPr lang="en-GB" sz="2400" b="1" dirty="0">
                <a:solidFill>
                  <a:schemeClr val="accent2">
                    <a:lumMod val="75000"/>
                  </a:schemeClr>
                </a:solidFill>
              </a:rPr>
              <a:t>quality improvement</a:t>
            </a:r>
            <a:r>
              <a:rPr lang="en-GB" sz="2400" dirty="0"/>
              <a:t>).</a:t>
            </a:r>
          </a:p>
        </p:txBody>
      </p:sp>
    </p:spTree>
    <p:extLst>
      <p:ext uri="{BB962C8B-B14F-4D97-AF65-F5344CB8AC3E}">
        <p14:creationId xmlns:p14="http://schemas.microsoft.com/office/powerpoint/2010/main" val="3518127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improvement</a:t>
            </a:r>
            <a:endParaRPr lang="en-GB" dirty="0"/>
          </a:p>
        </p:txBody>
      </p:sp>
      <p:sp>
        <p:nvSpPr>
          <p:cNvPr id="3" name="Content Placeholder 2"/>
          <p:cNvSpPr>
            <a:spLocks noGrp="1"/>
          </p:cNvSpPr>
          <p:nvPr>
            <p:ph idx="1"/>
          </p:nvPr>
        </p:nvSpPr>
        <p:spPr/>
        <p:txBody>
          <a:bodyPr>
            <a:normAutofit/>
          </a:bodyPr>
          <a:lstStyle/>
          <a:p>
            <a:r>
              <a:rPr lang="en-GB" dirty="0" smtClean="0"/>
              <a:t>Quality improvement focus is measuring change, consisting of “systematic and continuous actions that lead to measureable improvement in healthcare services and the health status of a targeted patient group.”</a:t>
            </a:r>
          </a:p>
          <a:p>
            <a:r>
              <a:rPr lang="en-GB" dirty="0" smtClean="0"/>
              <a:t>It is used when planning any improvement or change to work processes</a:t>
            </a:r>
          </a:p>
          <a:p>
            <a:r>
              <a:rPr lang="en-GB" dirty="0" smtClean="0"/>
              <a:t> It is important that healthcare organizations apply the principles of quality improvement in all aspects of clinical care. </a:t>
            </a:r>
            <a:endParaRPr lang="en-GB" dirty="0"/>
          </a:p>
        </p:txBody>
      </p:sp>
    </p:spTree>
    <p:extLst>
      <p:ext uri="{BB962C8B-B14F-4D97-AF65-F5344CB8AC3E}">
        <p14:creationId xmlns:p14="http://schemas.microsoft.com/office/powerpoint/2010/main" val="3600008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(PDSA) cycles and the model for improvement</a:t>
            </a:r>
            <a:endParaRPr lang="en-GB" dirty="0"/>
          </a:p>
        </p:txBody>
      </p:sp>
      <p:sp>
        <p:nvSpPr>
          <p:cNvPr id="3" name="Content Placeholder 2"/>
          <p:cNvSpPr>
            <a:spLocks noGrp="1"/>
          </p:cNvSpPr>
          <p:nvPr>
            <p:ph idx="1"/>
          </p:nvPr>
        </p:nvSpPr>
        <p:spPr/>
        <p:txBody>
          <a:bodyPr/>
          <a:lstStyle/>
          <a:p>
            <a:r>
              <a:rPr lang="en-GB" dirty="0" smtClean="0"/>
              <a:t>One of the most widely used models is the Plan-Do-Study-Act (PDSA) Cycle, a systematic series of steps for the continual improvement of a product, service, or process.</a:t>
            </a:r>
          </a:p>
          <a:p>
            <a:endParaRPr lang="en-GB" dirty="0"/>
          </a:p>
          <a:p>
            <a:r>
              <a:rPr lang="en-GB" dirty="0" smtClean="0"/>
              <a:t>The model for improvement provides a framework for developing, testing and implementing </a:t>
            </a:r>
            <a:r>
              <a:rPr lang="en-GB" i="1" dirty="0" smtClean="0">
                <a:solidFill>
                  <a:srgbClr val="FF0000"/>
                </a:solidFill>
              </a:rPr>
              <a:t>changes</a:t>
            </a:r>
            <a:r>
              <a:rPr lang="en-GB" dirty="0" smtClean="0"/>
              <a:t> leading to improvement. </a:t>
            </a:r>
          </a:p>
        </p:txBody>
      </p:sp>
      <p:sp>
        <p:nvSpPr>
          <p:cNvPr id="4" name="TextBox 3"/>
          <p:cNvSpPr txBox="1"/>
          <p:nvPr/>
        </p:nvSpPr>
        <p:spPr>
          <a:xfrm>
            <a:off x="448614" y="4899379"/>
            <a:ext cx="11294772" cy="461665"/>
          </a:xfrm>
          <a:prstGeom prst="rect">
            <a:avLst/>
          </a:prstGeom>
          <a:noFill/>
        </p:spPr>
        <p:txBody>
          <a:bodyPr wrap="square" rtlCol="0">
            <a:spAutoFit/>
          </a:bodyPr>
          <a:lstStyle/>
          <a:p>
            <a:r>
              <a:rPr lang="en-GB" sz="2400" b="1" dirty="0" smtClean="0"/>
              <a:t>All improvement requires change, but not all change will result in an improvement</a:t>
            </a:r>
            <a:endParaRPr lang="en-GB" sz="2400" b="1" dirty="0"/>
          </a:p>
        </p:txBody>
      </p:sp>
    </p:spTree>
    <p:extLst>
      <p:ext uri="{BB962C8B-B14F-4D97-AF65-F5344CB8AC3E}">
        <p14:creationId xmlns:p14="http://schemas.microsoft.com/office/powerpoint/2010/main" val="408101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812800" y="228600"/>
            <a:ext cx="10871200" cy="990600"/>
          </a:xfrm>
        </p:spPr>
        <p:txBody>
          <a:bodyPr/>
          <a:lstStyle/>
          <a:p>
            <a:r>
              <a:rPr lang="en-US" altLang="en-US" dirty="0"/>
              <a:t>Quality</a:t>
            </a:r>
            <a:endParaRPr lang="en-GB" altLang="en-US" dirty="0"/>
          </a:p>
        </p:txBody>
      </p:sp>
      <p:sp>
        <p:nvSpPr>
          <p:cNvPr id="25603" name="Rectangle 3"/>
          <p:cNvSpPr>
            <a:spLocks noGrp="1"/>
          </p:cNvSpPr>
          <p:nvPr>
            <p:ph idx="1"/>
          </p:nvPr>
        </p:nvSpPr>
        <p:spPr>
          <a:xfrm>
            <a:off x="160211" y="1114391"/>
            <a:ext cx="5789739" cy="2090057"/>
          </a:xfrm>
        </p:spPr>
        <p:txBody>
          <a:bodyPr>
            <a:normAutofit fontScale="85000" lnSpcReduction="20000"/>
          </a:bodyPr>
          <a:lstStyle/>
          <a:p>
            <a:pPr algn="ctr">
              <a:buFont typeface="Wingdings" pitchFamily="2" charset="2"/>
              <a:buNone/>
            </a:pPr>
            <a:r>
              <a:rPr lang="en-GB" altLang="en-US" sz="4000" b="1" i="1" dirty="0"/>
              <a:t>“We have two jobs: our job and the job of improving our job”</a:t>
            </a:r>
            <a:r>
              <a:rPr lang="en-GB" altLang="en-US" dirty="0"/>
              <a:t> </a:t>
            </a:r>
          </a:p>
          <a:p>
            <a:pPr algn="ctr">
              <a:buFont typeface="Wingdings" pitchFamily="2" charset="2"/>
              <a:buNone/>
            </a:pPr>
            <a:endParaRPr lang="en-US" altLang="en-US" dirty="0"/>
          </a:p>
          <a:p>
            <a:pPr algn="ctr">
              <a:buFont typeface="Wingdings" pitchFamily="2" charset="2"/>
              <a:buNone/>
            </a:pPr>
            <a:r>
              <a:rPr lang="en-US" altLang="en-US" dirty="0"/>
              <a:t>				</a:t>
            </a:r>
            <a:r>
              <a:rPr lang="en-US" altLang="en-US" dirty="0" smtClean="0"/>
              <a:t>Donald </a:t>
            </a:r>
            <a:r>
              <a:rPr lang="en-US" altLang="en-US" dirty="0"/>
              <a:t>Berwick</a:t>
            </a:r>
            <a:endParaRPr lang="en-GB" altLang="en-US" dirty="0"/>
          </a:p>
        </p:txBody>
      </p:sp>
      <p:pic>
        <p:nvPicPr>
          <p:cNvPr id="2050" name="Picture 2" descr="Related image"/>
          <p:cNvPicPr>
            <a:picLocks noChangeAspect="1" noChangeArrowheads="1"/>
          </p:cNvPicPr>
          <p:nvPr/>
        </p:nvPicPr>
        <p:blipFill>
          <a:blip r:embed="rId2" cstate="print"/>
          <a:srcRect/>
          <a:stretch>
            <a:fillRect/>
          </a:stretch>
        </p:blipFill>
        <p:spPr bwMode="auto">
          <a:xfrm>
            <a:off x="6033861" y="257991"/>
            <a:ext cx="5734050" cy="3581400"/>
          </a:xfrm>
          <a:prstGeom prst="rect">
            <a:avLst/>
          </a:prstGeom>
          <a:noFill/>
        </p:spPr>
      </p:pic>
      <p:pic>
        <p:nvPicPr>
          <p:cNvPr id="5" name="Picture 2" descr="Image result for right to health care"/>
          <p:cNvPicPr>
            <a:picLocks noChangeAspect="1" noChangeArrowheads="1"/>
          </p:cNvPicPr>
          <p:nvPr/>
        </p:nvPicPr>
        <p:blipFill>
          <a:blip r:embed="rId3" cstate="print"/>
          <a:srcRect/>
          <a:stretch>
            <a:fillRect/>
          </a:stretch>
        </p:blipFill>
        <p:spPr bwMode="auto">
          <a:xfrm>
            <a:off x="7065781" y="4169743"/>
            <a:ext cx="3726715" cy="2479960"/>
          </a:xfrm>
          <a:prstGeom prst="rect">
            <a:avLst/>
          </a:prstGeom>
          <a:noFill/>
        </p:spPr>
      </p:pic>
      <p:sp>
        <p:nvSpPr>
          <p:cNvPr id="6" name="Content Placeholder 2"/>
          <p:cNvSpPr txBox="1">
            <a:spLocks/>
          </p:cNvSpPr>
          <p:nvPr/>
        </p:nvSpPr>
        <p:spPr>
          <a:xfrm>
            <a:off x="160211" y="4531124"/>
            <a:ext cx="6678471" cy="15219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smtClean="0"/>
              <a:t>Quality of care is a key component of the right to health.</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0BF3E-2F17-4520-A3A5-3B512F3E5A39}"/>
              </a:ext>
            </a:extLst>
          </p:cNvPr>
          <p:cNvSpPr>
            <a:spLocks noGrp="1"/>
          </p:cNvSpPr>
          <p:nvPr>
            <p:ph type="title"/>
          </p:nvPr>
        </p:nvSpPr>
        <p:spPr>
          <a:xfrm>
            <a:off x="960100" y="978102"/>
            <a:ext cx="10588434" cy="1062644"/>
          </a:xfrm>
        </p:spPr>
        <p:txBody>
          <a:bodyPr anchor="b">
            <a:normAutofit/>
          </a:bodyPr>
          <a:lstStyle/>
          <a:p>
            <a:r>
              <a:rPr lang="en-US" dirty="0"/>
              <a:t>The scientific approach </a:t>
            </a:r>
            <a:r>
              <a:rPr lang="en-US" sz="1800" dirty="0"/>
              <a:t>Deming (1982)</a:t>
            </a:r>
            <a:endParaRPr lang="en-GB" sz="1800" dirty="0"/>
          </a:p>
        </p:txBody>
      </p:sp>
      <p:cxnSp>
        <p:nvCxnSpPr>
          <p:cNvPr id="9" name="Straight Connector 8">
            <a:extLst>
              <a:ext uri="{FF2B5EF4-FFF2-40B4-BE49-F238E27FC236}">
                <a16:creationId xmlns:a16="http://schemas.microsoft.com/office/drawing/2014/main" xmlns="" id="{39B7FDC9-F0CE-43A7-9F2A-83DD09DC345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03354400-4F4C-42A1-8863-362BDD2477AB}"/>
              </a:ext>
            </a:extLst>
          </p:cNvPr>
          <p:cNvPicPr>
            <a:picLocks noChangeAspect="1"/>
          </p:cNvPicPr>
          <p:nvPr/>
        </p:nvPicPr>
        <p:blipFill>
          <a:blip r:embed="rId2"/>
          <a:stretch>
            <a:fillRect/>
          </a:stretch>
        </p:blipFill>
        <p:spPr>
          <a:xfrm>
            <a:off x="422031" y="2811103"/>
            <a:ext cx="3927235" cy="3704693"/>
          </a:xfrm>
          <a:prstGeom prst="rect">
            <a:avLst/>
          </a:prstGeom>
        </p:spPr>
      </p:pic>
      <p:sp>
        <p:nvSpPr>
          <p:cNvPr id="3" name="Content Placeholder 2">
            <a:extLst>
              <a:ext uri="{FF2B5EF4-FFF2-40B4-BE49-F238E27FC236}">
                <a16:creationId xmlns:a16="http://schemas.microsoft.com/office/drawing/2014/main" xmlns="" id="{70D79A93-7642-4E7C-A633-42EEB3882F5C}"/>
              </a:ext>
            </a:extLst>
          </p:cNvPr>
          <p:cNvSpPr>
            <a:spLocks noGrp="1"/>
          </p:cNvSpPr>
          <p:nvPr>
            <p:ph idx="1"/>
          </p:nvPr>
        </p:nvSpPr>
        <p:spPr>
          <a:xfrm>
            <a:off x="4250029" y="2682433"/>
            <a:ext cx="7298506" cy="3833354"/>
          </a:xfrm>
        </p:spPr>
        <p:txBody>
          <a:bodyPr>
            <a:normAutofit/>
          </a:bodyPr>
          <a:lstStyle/>
          <a:p>
            <a:r>
              <a:rPr lang="en-GB" sz="2400" dirty="0" smtClean="0"/>
              <a:t>PDSA </a:t>
            </a:r>
            <a:r>
              <a:rPr lang="en-GB" sz="2400" dirty="0"/>
              <a:t>cycle!</a:t>
            </a:r>
          </a:p>
          <a:p>
            <a:pPr marL="0" indent="0">
              <a:buNone/>
            </a:pPr>
            <a:r>
              <a:rPr lang="en-GB" sz="2400" b="1" dirty="0">
                <a:solidFill>
                  <a:srgbClr val="FF0000"/>
                </a:solidFill>
              </a:rPr>
              <a:t>P</a:t>
            </a:r>
            <a:r>
              <a:rPr lang="en-GB" sz="2400" dirty="0"/>
              <a:t>lan the approach to a quality problem, identify all customers, and all personnel involved in the service.</a:t>
            </a:r>
          </a:p>
          <a:p>
            <a:pPr marL="0" indent="0">
              <a:buNone/>
            </a:pPr>
            <a:r>
              <a:rPr lang="en-GB" sz="2400" b="1" dirty="0">
                <a:solidFill>
                  <a:srgbClr val="FF0000"/>
                </a:solidFill>
              </a:rPr>
              <a:t>D</a:t>
            </a:r>
            <a:r>
              <a:rPr lang="en-GB" sz="2400" dirty="0"/>
              <a:t>o </a:t>
            </a:r>
            <a:r>
              <a:rPr lang="en-GB" sz="2400" dirty="0" smtClean="0"/>
              <a:t>the </a:t>
            </a:r>
            <a:r>
              <a:rPr lang="en-GB" sz="2400" dirty="0"/>
              <a:t>change and collect data on the result</a:t>
            </a:r>
            <a:endParaRPr lang="en-GB" sz="2400" b="1" dirty="0">
              <a:solidFill>
                <a:srgbClr val="FF0000"/>
              </a:solidFill>
            </a:endParaRPr>
          </a:p>
          <a:p>
            <a:pPr marL="0" indent="0">
              <a:buNone/>
            </a:pPr>
            <a:r>
              <a:rPr lang="en-GB" sz="2400" b="1" dirty="0">
                <a:solidFill>
                  <a:srgbClr val="FF0000"/>
                </a:solidFill>
              </a:rPr>
              <a:t>S</a:t>
            </a:r>
            <a:r>
              <a:rPr lang="en-GB" sz="2400" dirty="0"/>
              <a:t>tudy the results, on a group basis, examine whether changes are </a:t>
            </a:r>
            <a:r>
              <a:rPr lang="en-GB" sz="2400" dirty="0" smtClean="0"/>
              <a:t>working, </a:t>
            </a:r>
            <a:r>
              <a:rPr lang="en-GB" sz="2400" dirty="0"/>
              <a:t>and any delays present.</a:t>
            </a:r>
            <a:endParaRPr lang="en-GB" sz="2400" b="1" dirty="0">
              <a:solidFill>
                <a:srgbClr val="FF0000"/>
              </a:solidFill>
            </a:endParaRPr>
          </a:p>
          <a:p>
            <a:pPr marL="0" indent="0">
              <a:buNone/>
            </a:pPr>
            <a:r>
              <a:rPr lang="en-GB" sz="2400" b="1" dirty="0">
                <a:solidFill>
                  <a:srgbClr val="FF0000"/>
                </a:solidFill>
              </a:rPr>
              <a:t>A</a:t>
            </a:r>
            <a:r>
              <a:rPr lang="en-GB" sz="2400" dirty="0"/>
              <a:t>ct to incorporate the new methods or revise them if they do not.</a:t>
            </a:r>
            <a:endParaRPr lang="en-GB" sz="2400" b="1" dirty="0">
              <a:solidFill>
                <a:srgbClr val="FF0000"/>
              </a:solidFill>
            </a:endParaRPr>
          </a:p>
        </p:txBody>
      </p:sp>
    </p:spTree>
    <p:extLst>
      <p:ext uri="{BB962C8B-B14F-4D97-AF65-F5344CB8AC3E}">
        <p14:creationId xmlns:p14="http://schemas.microsoft.com/office/powerpoint/2010/main" val="1999280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5429" y="600053"/>
            <a:ext cx="6424854" cy="5332633"/>
          </a:xfrm>
          <a:prstGeom prst="rect">
            <a:avLst/>
          </a:prstGeom>
        </p:spPr>
      </p:pic>
      <p:sp>
        <p:nvSpPr>
          <p:cNvPr id="5" name="TextBox 4"/>
          <p:cNvSpPr txBox="1"/>
          <p:nvPr/>
        </p:nvSpPr>
        <p:spPr>
          <a:xfrm>
            <a:off x="5898524" y="6176963"/>
            <a:ext cx="5273821" cy="646331"/>
          </a:xfrm>
          <a:prstGeom prst="rect">
            <a:avLst/>
          </a:prstGeom>
          <a:noFill/>
        </p:spPr>
        <p:txBody>
          <a:bodyPr wrap="square" rtlCol="0">
            <a:spAutoFit/>
          </a:bodyPr>
          <a:lstStyle/>
          <a:p>
            <a:r>
              <a:rPr lang="en-GB" dirty="0">
                <a:hlinkClick r:id="rId3"/>
              </a:rPr>
              <a:t>https://</a:t>
            </a:r>
            <a:r>
              <a:rPr lang="en-GB" dirty="0" smtClean="0">
                <a:hlinkClick r:id="rId3"/>
              </a:rPr>
              <a:t>www.youtube.com/watch?v=szLduqP7u-k</a:t>
            </a:r>
            <a:endParaRPr lang="en-GB" dirty="0" smtClean="0"/>
          </a:p>
          <a:p>
            <a:endParaRPr lang="en-GB" dirty="0"/>
          </a:p>
        </p:txBody>
      </p:sp>
      <p:pic>
        <p:nvPicPr>
          <p:cNvPr id="6" name="Picture 5"/>
          <p:cNvPicPr>
            <a:picLocks noChangeAspect="1"/>
          </p:cNvPicPr>
          <p:nvPr/>
        </p:nvPicPr>
        <p:blipFill>
          <a:blip r:embed="rId4"/>
          <a:stretch>
            <a:fillRect/>
          </a:stretch>
        </p:blipFill>
        <p:spPr>
          <a:xfrm>
            <a:off x="6821738" y="1690688"/>
            <a:ext cx="4350607" cy="3633677"/>
          </a:xfrm>
          <a:prstGeom prst="rect">
            <a:avLst/>
          </a:prstGeom>
        </p:spPr>
      </p:pic>
    </p:spTree>
    <p:extLst>
      <p:ext uri="{BB962C8B-B14F-4D97-AF65-F5344CB8AC3E}">
        <p14:creationId xmlns:p14="http://schemas.microsoft.com/office/powerpoint/2010/main" val="595207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solidFill>
                  <a:srgbClr val="FF0000"/>
                </a:solidFill>
                <a:latin typeface="Algerian" panose="04020705040A02060702" pitchFamily="82" charset="0"/>
              </a:rPr>
              <a:t>Example:</a:t>
            </a:r>
            <a:r>
              <a:rPr lang="en-GB" dirty="0"/>
              <a:t/>
            </a:r>
            <a:br>
              <a:rPr lang="en-GB" dirty="0"/>
            </a:br>
            <a:r>
              <a:rPr lang="en-GB" dirty="0"/>
              <a:t>1. What are we trying to accomplish?</a:t>
            </a:r>
          </a:p>
        </p:txBody>
      </p:sp>
      <p:sp>
        <p:nvSpPr>
          <p:cNvPr id="3" name="Content Placeholder 2"/>
          <p:cNvSpPr>
            <a:spLocks noGrp="1"/>
          </p:cNvSpPr>
          <p:nvPr>
            <p:ph idx="1"/>
          </p:nvPr>
        </p:nvSpPr>
        <p:spPr>
          <a:xfrm>
            <a:off x="838200" y="1825625"/>
            <a:ext cx="8061101" cy="4351338"/>
          </a:xfrm>
        </p:spPr>
        <p:txBody>
          <a:bodyPr>
            <a:normAutofit fontScale="92500" lnSpcReduction="20000"/>
          </a:bodyPr>
          <a:lstStyle/>
          <a:p>
            <a:r>
              <a:rPr lang="en-GB" dirty="0" smtClean="0"/>
              <a:t>We will improve cancer services!   Poor statement…..</a:t>
            </a:r>
          </a:p>
          <a:p>
            <a:pPr marL="0" indent="0">
              <a:buNone/>
            </a:pPr>
            <a:r>
              <a:rPr lang="en-GB" u="sng" dirty="0" smtClean="0"/>
              <a:t>An example of an aims statement from cancer services: </a:t>
            </a:r>
          </a:p>
          <a:p>
            <a:r>
              <a:rPr lang="en-GB" dirty="0" smtClean="0"/>
              <a:t>To improve access, speed of diagnosis, speed of starting treatment and patient care for people who are suspected of having bowel cancer. This will be achieved by January 2020</a:t>
            </a:r>
          </a:p>
          <a:p>
            <a:r>
              <a:rPr lang="en-GB" dirty="0" smtClean="0"/>
              <a:t> Introducing booked admissions and appointments. </a:t>
            </a:r>
          </a:p>
          <a:p>
            <a:r>
              <a:rPr lang="en-GB" dirty="0" smtClean="0"/>
              <a:t>Target: more than 95% of patients </a:t>
            </a:r>
          </a:p>
          <a:p>
            <a:r>
              <a:rPr lang="en-GB" dirty="0" smtClean="0"/>
              <a:t>Reducing the time from GP referral to first definitive treatment to less than 15 weeks </a:t>
            </a:r>
          </a:p>
          <a:p>
            <a:r>
              <a:rPr lang="en-GB" dirty="0" smtClean="0"/>
              <a:t> Ensuring that over 80% of patients are discussed by the multidisciplinary team</a:t>
            </a:r>
          </a:p>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9116292" y="2772924"/>
            <a:ext cx="2566554" cy="3807985"/>
          </a:xfrm>
          <a:prstGeom prst="rect">
            <a:avLst/>
          </a:prstGeom>
        </p:spPr>
      </p:pic>
      <p:sp>
        <p:nvSpPr>
          <p:cNvPr id="5" name="Oval 4"/>
          <p:cNvSpPr/>
          <p:nvPr/>
        </p:nvSpPr>
        <p:spPr>
          <a:xfrm>
            <a:off x="9365673" y="3117273"/>
            <a:ext cx="1988127" cy="429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0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How do we know if the change is an improvement?</a:t>
            </a:r>
            <a:endParaRPr lang="en-GB" dirty="0"/>
          </a:p>
        </p:txBody>
      </p:sp>
      <p:sp>
        <p:nvSpPr>
          <p:cNvPr id="3" name="Content Placeholder 2"/>
          <p:cNvSpPr>
            <a:spLocks noGrp="1"/>
          </p:cNvSpPr>
          <p:nvPr>
            <p:ph idx="1"/>
          </p:nvPr>
        </p:nvSpPr>
        <p:spPr>
          <a:xfrm>
            <a:off x="463639" y="1825625"/>
            <a:ext cx="8087933" cy="4351338"/>
          </a:xfrm>
        </p:spPr>
        <p:txBody>
          <a:bodyPr>
            <a:normAutofit fontScale="92500" lnSpcReduction="20000"/>
          </a:bodyPr>
          <a:lstStyle/>
          <a:p>
            <a:r>
              <a:rPr lang="en-GB" dirty="0" smtClean="0"/>
              <a:t>There is a need to measure outcomes. </a:t>
            </a:r>
          </a:p>
          <a:p>
            <a:r>
              <a:rPr lang="en-GB" dirty="0" smtClean="0"/>
              <a:t>If change is made, (measure whether the change has led to sustainable improvement).</a:t>
            </a:r>
          </a:p>
          <a:p>
            <a:r>
              <a:rPr lang="en-GB" dirty="0" smtClean="0"/>
              <a:t>Data are needed. How can we obtain this data? Is it available in existing information systems, or will we need to collect this manually?</a:t>
            </a:r>
          </a:p>
          <a:p>
            <a:r>
              <a:rPr lang="en-GB" dirty="0" smtClean="0"/>
              <a:t> Measure the baseline – how is the process or system performing before the change is made?</a:t>
            </a:r>
          </a:p>
          <a:p>
            <a:r>
              <a:rPr lang="en-GB" dirty="0" smtClean="0"/>
              <a:t>Measure regularly during testing – what is the impact immediately, and what is the impact over a period of time? </a:t>
            </a:r>
          </a:p>
          <a:p>
            <a:r>
              <a:rPr lang="en-GB" dirty="0" smtClean="0"/>
              <a:t> Continue to measure after the improvement is implemented, to ensure that the change is sustained.</a:t>
            </a:r>
          </a:p>
        </p:txBody>
      </p:sp>
      <p:pic>
        <p:nvPicPr>
          <p:cNvPr id="4" name="Picture 3"/>
          <p:cNvPicPr>
            <a:picLocks noChangeAspect="1"/>
          </p:cNvPicPr>
          <p:nvPr/>
        </p:nvPicPr>
        <p:blipFill>
          <a:blip r:embed="rId2"/>
          <a:stretch>
            <a:fillRect/>
          </a:stretch>
        </p:blipFill>
        <p:spPr>
          <a:xfrm>
            <a:off x="8718216" y="1304893"/>
            <a:ext cx="3001283" cy="4455587"/>
          </a:xfrm>
          <a:prstGeom prst="rect">
            <a:avLst/>
          </a:prstGeom>
        </p:spPr>
      </p:pic>
      <p:sp>
        <p:nvSpPr>
          <p:cNvPr id="5" name="Oval 4"/>
          <p:cNvSpPr/>
          <p:nvPr/>
        </p:nvSpPr>
        <p:spPr>
          <a:xfrm>
            <a:off x="8943109" y="2209507"/>
            <a:ext cx="2410691" cy="512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46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Measures might include: </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 </a:t>
            </a:r>
            <a:r>
              <a:rPr lang="en-GB" dirty="0" smtClean="0"/>
              <a:t>Reduction in admissions and readmissions </a:t>
            </a:r>
          </a:p>
          <a:p>
            <a:pPr marL="0" indent="0">
              <a:buNone/>
            </a:pPr>
            <a:r>
              <a:rPr lang="en-GB" dirty="0" smtClean="0"/>
              <a:t>• Reduction in outpatient appointments </a:t>
            </a:r>
          </a:p>
          <a:p>
            <a:pPr marL="0" indent="0">
              <a:buNone/>
            </a:pPr>
            <a:r>
              <a:rPr lang="en-GB" dirty="0" smtClean="0"/>
              <a:t>• Reduction in prescribing </a:t>
            </a:r>
          </a:p>
          <a:p>
            <a:pPr marL="0" indent="0">
              <a:buNone/>
            </a:pPr>
            <a:r>
              <a:rPr lang="en-GB" dirty="0" smtClean="0"/>
              <a:t>• Number of patients treated/diagnosed </a:t>
            </a:r>
          </a:p>
          <a:p>
            <a:pPr marL="0" indent="0">
              <a:buNone/>
            </a:pPr>
            <a:r>
              <a:rPr lang="en-GB" dirty="0" smtClean="0"/>
              <a:t>• Patient experience </a:t>
            </a:r>
          </a:p>
          <a:p>
            <a:pPr marL="0" indent="0">
              <a:buNone/>
            </a:pPr>
            <a:r>
              <a:rPr lang="en-GB" dirty="0" smtClean="0"/>
              <a:t>• Waiting days between interventions </a:t>
            </a:r>
          </a:p>
          <a:p>
            <a:pPr marL="0" indent="0">
              <a:buNone/>
            </a:pPr>
            <a:r>
              <a:rPr lang="en-GB" dirty="0" smtClean="0"/>
              <a:t>• Turnaround times </a:t>
            </a:r>
          </a:p>
          <a:p>
            <a:pPr marL="0" indent="0">
              <a:buNone/>
            </a:pPr>
            <a:r>
              <a:rPr lang="en-GB" dirty="0" smtClean="0"/>
              <a:t>•  Staff morale.</a:t>
            </a:r>
            <a:endParaRPr lang="en-GB" dirty="0"/>
          </a:p>
        </p:txBody>
      </p:sp>
    </p:spTree>
    <p:extLst>
      <p:ext uri="{BB962C8B-B14F-4D97-AF65-F5344CB8AC3E}">
        <p14:creationId xmlns:p14="http://schemas.microsoft.com/office/powerpoint/2010/main" val="2741103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8216"/>
          </a:xfrm>
        </p:spPr>
        <p:txBody>
          <a:bodyPr/>
          <a:lstStyle/>
          <a:p>
            <a:r>
              <a:rPr lang="en-US" dirty="0" smtClean="0"/>
              <a:t>Example:</a:t>
            </a:r>
            <a:endParaRPr lang="en-US" dirty="0"/>
          </a:p>
        </p:txBody>
      </p:sp>
      <p:sp>
        <p:nvSpPr>
          <p:cNvPr id="3" name="Content Placeholder 2"/>
          <p:cNvSpPr>
            <a:spLocks noGrp="1"/>
          </p:cNvSpPr>
          <p:nvPr>
            <p:ph idx="1"/>
          </p:nvPr>
        </p:nvSpPr>
        <p:spPr>
          <a:xfrm>
            <a:off x="463639" y="1519707"/>
            <a:ext cx="10890161" cy="4657256"/>
          </a:xfrm>
        </p:spPr>
        <p:txBody>
          <a:bodyPr>
            <a:normAutofit/>
          </a:bodyPr>
          <a:lstStyle/>
          <a:p>
            <a:pPr>
              <a:buNone/>
            </a:pPr>
            <a:r>
              <a:rPr lang="en-GB" sz="3600" b="1" dirty="0" smtClean="0">
                <a:solidFill>
                  <a:srgbClr val="7030A0"/>
                </a:solidFill>
                <a:effectLst>
                  <a:outerShdw blurRad="38100" dist="38100" dir="2700000" algn="tl">
                    <a:srgbClr val="000000">
                      <a:alpha val="43137"/>
                    </a:srgbClr>
                  </a:outerShdw>
                </a:effectLst>
              </a:rPr>
              <a:t> Readmissions:</a:t>
            </a:r>
          </a:p>
          <a:p>
            <a:pPr algn="ctr">
              <a:buNone/>
            </a:pPr>
            <a:r>
              <a:rPr lang="en-US" sz="1900" b="1" dirty="0" smtClean="0">
                <a:solidFill>
                  <a:srgbClr val="FF0000"/>
                </a:solidFill>
              </a:rPr>
              <a:t>Total number of patients who unexpectedly</a:t>
            </a:r>
          </a:p>
          <a:p>
            <a:pPr algn="ctr">
              <a:buNone/>
            </a:pPr>
            <a:r>
              <a:rPr lang="en-US" sz="1900" b="1" dirty="0" smtClean="0">
                <a:solidFill>
                  <a:srgbClr val="FF0000"/>
                </a:solidFill>
              </a:rPr>
              <a:t>returned to same facility for additional</a:t>
            </a:r>
          </a:p>
          <a:p>
            <a:pPr algn="ctr">
              <a:buNone/>
            </a:pPr>
            <a:r>
              <a:rPr lang="en-US" sz="1900" b="1" dirty="0" smtClean="0">
                <a:solidFill>
                  <a:srgbClr val="FF0000"/>
                </a:solidFill>
              </a:rPr>
              <a:t>treatment for same condition</a:t>
            </a:r>
          </a:p>
          <a:p>
            <a:pPr algn="ctr">
              <a:buNone/>
            </a:pPr>
            <a:r>
              <a:rPr lang="en-US" sz="1900" b="1" dirty="0" smtClean="0">
                <a:solidFill>
                  <a:srgbClr val="FF0000"/>
                </a:solidFill>
              </a:rPr>
              <a:t>                                      __________________________________      =      Readmission Rate (%)</a:t>
            </a:r>
          </a:p>
          <a:p>
            <a:pPr algn="ctr">
              <a:buNone/>
            </a:pPr>
            <a:r>
              <a:rPr lang="en-US" sz="1900" b="1" dirty="0" smtClean="0">
                <a:solidFill>
                  <a:srgbClr val="FF0000"/>
                </a:solidFill>
              </a:rPr>
              <a:t>Total number of patients </a:t>
            </a:r>
          </a:p>
          <a:p>
            <a:pPr algn="ctr">
              <a:buNone/>
            </a:pPr>
            <a:r>
              <a:rPr lang="en-US" sz="1900" b="1" dirty="0" smtClean="0">
                <a:solidFill>
                  <a:srgbClr val="FF0000"/>
                </a:solidFill>
              </a:rPr>
              <a:t>who have been diagnosed</a:t>
            </a:r>
          </a:p>
          <a:p>
            <a:pPr algn="ctr">
              <a:buNone/>
            </a:pPr>
            <a:r>
              <a:rPr lang="en-US" sz="1900" b="1" dirty="0" smtClean="0">
                <a:solidFill>
                  <a:srgbClr val="FF0000"/>
                </a:solidFill>
              </a:rPr>
              <a:t> with that same condition within a specified period of time</a:t>
            </a:r>
          </a:p>
          <a:p>
            <a:r>
              <a:rPr lang="en-US" sz="1900" b="1" dirty="0" smtClean="0"/>
              <a:t>When patients must return again and again, it may be the result of misdiagnosis or poor treatment planning. </a:t>
            </a:r>
          </a:p>
          <a:p>
            <a:pPr>
              <a:buNone/>
            </a:pPr>
            <a:endParaRPr lang="en-US" sz="3600" b="1" dirty="0" smtClean="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076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What changes can we make that will result in improvement?</a:t>
            </a:r>
            <a:endParaRPr lang="en-GB" dirty="0"/>
          </a:p>
        </p:txBody>
      </p:sp>
      <p:sp>
        <p:nvSpPr>
          <p:cNvPr id="3" name="Content Placeholder 2"/>
          <p:cNvSpPr>
            <a:spLocks noGrp="1"/>
          </p:cNvSpPr>
          <p:nvPr>
            <p:ph idx="1"/>
          </p:nvPr>
        </p:nvSpPr>
        <p:spPr>
          <a:xfrm>
            <a:off x="491836" y="1690688"/>
            <a:ext cx="10515600" cy="4351338"/>
          </a:xfrm>
        </p:spPr>
        <p:txBody>
          <a:bodyPr/>
          <a:lstStyle/>
          <a:p>
            <a:r>
              <a:rPr lang="en-GB" dirty="0"/>
              <a:t>E</a:t>
            </a:r>
            <a:r>
              <a:rPr lang="en-GB" dirty="0" smtClean="0"/>
              <a:t>vidence from scientific literature and previous improvement programmes suggests that </a:t>
            </a:r>
            <a:r>
              <a:rPr lang="en-GB" u="sng" dirty="0" smtClean="0"/>
              <a:t>a small number of changes are most likely to result in improvement.</a:t>
            </a:r>
            <a:endParaRPr lang="en-GB" u="sng" dirty="0"/>
          </a:p>
        </p:txBody>
      </p:sp>
      <p:pic>
        <p:nvPicPr>
          <p:cNvPr id="4" name="Picture 3"/>
          <p:cNvPicPr>
            <a:picLocks noChangeAspect="1"/>
          </p:cNvPicPr>
          <p:nvPr/>
        </p:nvPicPr>
        <p:blipFill>
          <a:blip r:embed="rId2"/>
          <a:stretch>
            <a:fillRect/>
          </a:stretch>
        </p:blipFill>
        <p:spPr>
          <a:xfrm>
            <a:off x="7957663" y="2701472"/>
            <a:ext cx="2566638" cy="3810330"/>
          </a:xfrm>
          <a:prstGeom prst="rect">
            <a:avLst/>
          </a:prstGeom>
        </p:spPr>
      </p:pic>
      <p:sp>
        <p:nvSpPr>
          <p:cNvPr id="5" name="Oval 4"/>
          <p:cNvSpPr/>
          <p:nvPr/>
        </p:nvSpPr>
        <p:spPr>
          <a:xfrm>
            <a:off x="8104909" y="3866357"/>
            <a:ext cx="2064327" cy="677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37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690688"/>
            <a:ext cx="7890164" cy="4351338"/>
          </a:xfrm>
        </p:spPr>
        <p:txBody>
          <a:bodyPr/>
          <a:lstStyle/>
          <a:p>
            <a:r>
              <a:rPr lang="en-GB" dirty="0"/>
              <a:t>N</a:t>
            </a:r>
            <a:r>
              <a:rPr lang="en-GB" dirty="0" smtClean="0"/>
              <a:t>ow start the PDSA cycle. </a:t>
            </a:r>
          </a:p>
          <a:p>
            <a:r>
              <a:rPr lang="en-GB" dirty="0" smtClean="0"/>
              <a:t>There may be several PDSA cycles running </a:t>
            </a:r>
            <a:r>
              <a:rPr lang="en-GB" u="sng" dirty="0" smtClean="0"/>
              <a:t>sequentially, or simultaneously</a:t>
            </a:r>
            <a:r>
              <a:rPr lang="en-GB" dirty="0" smtClean="0"/>
              <a:t>.</a:t>
            </a:r>
          </a:p>
          <a:p>
            <a:r>
              <a:rPr lang="en-GB" dirty="0" smtClean="0"/>
              <a:t> Sequential cycles are common when the results suggest a different approach is needed.</a:t>
            </a:r>
            <a:endParaRPr lang="en-GB" dirty="0"/>
          </a:p>
        </p:txBody>
      </p:sp>
      <p:pic>
        <p:nvPicPr>
          <p:cNvPr id="4" name="Picture 3"/>
          <p:cNvPicPr>
            <a:picLocks noChangeAspect="1"/>
          </p:cNvPicPr>
          <p:nvPr/>
        </p:nvPicPr>
        <p:blipFill>
          <a:blip r:embed="rId2"/>
          <a:stretch>
            <a:fillRect/>
          </a:stretch>
        </p:blipFill>
        <p:spPr>
          <a:xfrm>
            <a:off x="9111856" y="1932379"/>
            <a:ext cx="2566638" cy="3810330"/>
          </a:xfrm>
          <a:prstGeom prst="rect">
            <a:avLst/>
          </a:prstGeom>
        </p:spPr>
      </p:pic>
      <p:sp>
        <p:nvSpPr>
          <p:cNvPr id="5" name="Oval 4"/>
          <p:cNvSpPr/>
          <p:nvPr/>
        </p:nvSpPr>
        <p:spPr>
          <a:xfrm>
            <a:off x="8953415" y="3753818"/>
            <a:ext cx="2883519" cy="2230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1072895" y="4006558"/>
            <a:ext cx="5418058" cy="2644910"/>
          </a:xfrm>
          <a:prstGeom prst="rect">
            <a:avLst/>
          </a:prstGeom>
        </p:spPr>
      </p:pic>
    </p:spTree>
    <p:extLst>
      <p:ext uri="{BB962C8B-B14F-4D97-AF65-F5344CB8AC3E}">
        <p14:creationId xmlns:p14="http://schemas.microsoft.com/office/powerpoint/2010/main" val="59650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5257800" cy="4351338"/>
          </a:xfrm>
        </p:spPr>
        <p:txBody>
          <a:bodyPr>
            <a:normAutofit/>
          </a:bodyPr>
          <a:lstStyle/>
          <a:p>
            <a:r>
              <a:rPr lang="en-GB" u="sng" dirty="0" smtClean="0"/>
              <a:t>Simultaneous cycles may occur when the changes are more complex, possibly involving several departments.</a:t>
            </a:r>
          </a:p>
          <a:p>
            <a:r>
              <a:rPr lang="en-GB" dirty="0" smtClean="0"/>
              <a:t>Coordination function is </a:t>
            </a:r>
            <a:r>
              <a:rPr lang="en-GB" dirty="0"/>
              <a:t>needed  It </a:t>
            </a:r>
            <a:r>
              <a:rPr lang="en-GB" dirty="0" smtClean="0"/>
              <a:t>to </a:t>
            </a:r>
            <a:r>
              <a:rPr lang="en-GB" dirty="0"/>
              <a:t>identify any interactions between simultaneous </a:t>
            </a:r>
            <a:r>
              <a:rPr lang="en-GB" dirty="0" smtClean="0"/>
              <a:t>cycles. a </a:t>
            </a:r>
            <a:r>
              <a:rPr lang="en-GB" dirty="0"/>
              <a:t>change in method in one cycle may </a:t>
            </a:r>
            <a:r>
              <a:rPr lang="en-GB" dirty="0" smtClean="0"/>
              <a:t>change </a:t>
            </a:r>
            <a:r>
              <a:rPr lang="en-GB" dirty="0"/>
              <a:t>the impact of another somewhere else</a:t>
            </a:r>
            <a:r>
              <a:rPr lang="en-GB" dirty="0" smtClean="0"/>
              <a:t>.</a:t>
            </a:r>
            <a:endParaRPr lang="en-GB" dirty="0"/>
          </a:p>
        </p:txBody>
      </p:sp>
      <p:pic>
        <p:nvPicPr>
          <p:cNvPr id="4" name="Picture 3"/>
          <p:cNvPicPr>
            <a:picLocks noChangeAspect="1"/>
          </p:cNvPicPr>
          <p:nvPr/>
        </p:nvPicPr>
        <p:blipFill>
          <a:blip r:embed="rId2"/>
          <a:stretch>
            <a:fillRect/>
          </a:stretch>
        </p:blipFill>
        <p:spPr>
          <a:xfrm>
            <a:off x="6414654" y="1825625"/>
            <a:ext cx="5264728" cy="4034848"/>
          </a:xfrm>
          <a:prstGeom prst="rect">
            <a:avLst/>
          </a:prstGeom>
        </p:spPr>
      </p:pic>
    </p:spTree>
    <p:extLst>
      <p:ext uri="{BB962C8B-B14F-4D97-AF65-F5344CB8AC3E}">
        <p14:creationId xmlns:p14="http://schemas.microsoft.com/office/powerpoint/2010/main" val="3329322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Quality of Care Measures</a:t>
            </a:r>
            <a:endParaRPr lang="en-GB" dirty="0"/>
          </a:p>
        </p:txBody>
      </p:sp>
      <p:sp>
        <p:nvSpPr>
          <p:cNvPr id="3" name="Content Placeholder 2"/>
          <p:cNvSpPr>
            <a:spLocks noGrp="1"/>
          </p:cNvSpPr>
          <p:nvPr>
            <p:ph idx="1"/>
          </p:nvPr>
        </p:nvSpPr>
        <p:spPr/>
        <p:txBody>
          <a:bodyPr/>
          <a:lstStyle/>
          <a:p>
            <a:r>
              <a:rPr lang="en-GB" dirty="0"/>
              <a:t>T</a:t>
            </a:r>
            <a:r>
              <a:rPr lang="en-GB" dirty="0" smtClean="0"/>
              <a:t>here are multiple approaches to measuring different aspects of quality.</a:t>
            </a:r>
          </a:p>
          <a:p>
            <a:pPr marL="0" indent="0">
              <a:buNone/>
            </a:pPr>
            <a:r>
              <a:rPr lang="en-GB" dirty="0" smtClean="0"/>
              <a:t>Four ways:</a:t>
            </a:r>
          </a:p>
          <a:p>
            <a:r>
              <a:rPr lang="en-GB" dirty="0" smtClean="0"/>
              <a:t>1. Examining the</a:t>
            </a:r>
            <a:r>
              <a:rPr lang="en-GB" u="sng" dirty="0" smtClean="0"/>
              <a:t> structure </a:t>
            </a:r>
            <a:r>
              <a:rPr lang="en-GB" dirty="0" smtClean="0"/>
              <a:t>of the setting in which care is provided, </a:t>
            </a:r>
          </a:p>
          <a:p>
            <a:r>
              <a:rPr lang="en-GB" dirty="0" smtClean="0"/>
              <a:t>2. Measuring the actual </a:t>
            </a:r>
            <a:r>
              <a:rPr lang="en-GB" u="sng" dirty="0" smtClean="0"/>
              <a:t>process </a:t>
            </a:r>
            <a:r>
              <a:rPr lang="en-GB" dirty="0" smtClean="0"/>
              <a:t>of care, </a:t>
            </a:r>
          </a:p>
          <a:p>
            <a:r>
              <a:rPr lang="en-GB" dirty="0" smtClean="0"/>
              <a:t>3. </a:t>
            </a:r>
            <a:r>
              <a:rPr lang="en-GB" dirty="0"/>
              <a:t>A</a:t>
            </a:r>
            <a:r>
              <a:rPr lang="en-GB" dirty="0" smtClean="0"/>
              <a:t>ssessing the </a:t>
            </a:r>
            <a:r>
              <a:rPr lang="en-GB" u="sng" dirty="0" smtClean="0"/>
              <a:t>outcomes</a:t>
            </a:r>
            <a:r>
              <a:rPr lang="en-GB" dirty="0" smtClean="0"/>
              <a:t> of care.</a:t>
            </a:r>
          </a:p>
          <a:p>
            <a:r>
              <a:rPr lang="en-GB" dirty="0" smtClean="0"/>
              <a:t>4. </a:t>
            </a:r>
            <a:r>
              <a:rPr lang="en-GB" u="sng" dirty="0" smtClean="0"/>
              <a:t>Patient Experience </a:t>
            </a:r>
            <a:r>
              <a:rPr lang="en-GB" dirty="0" smtClean="0"/>
              <a:t>Measures.</a:t>
            </a:r>
            <a:endParaRPr lang="en-GB" dirty="0"/>
          </a:p>
        </p:txBody>
      </p:sp>
    </p:spTree>
    <p:extLst>
      <p:ext uri="{BB962C8B-B14F-4D97-AF65-F5344CB8AC3E}">
        <p14:creationId xmlns:p14="http://schemas.microsoft.com/office/powerpoint/2010/main" val="3194622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SDG 3: Ensure healthy lives and promote wellbeing for all at all ages</a:t>
            </a:r>
          </a:p>
        </p:txBody>
      </p:sp>
      <p:sp>
        <p:nvSpPr>
          <p:cNvPr id="3" name="Content Placeholder 2"/>
          <p:cNvSpPr>
            <a:spLocks noGrp="1"/>
          </p:cNvSpPr>
          <p:nvPr>
            <p:ph idx="1"/>
          </p:nvPr>
        </p:nvSpPr>
        <p:spPr/>
        <p:txBody>
          <a:bodyPr>
            <a:normAutofit/>
          </a:bodyPr>
          <a:lstStyle/>
          <a:p>
            <a:r>
              <a:rPr lang="en-US" sz="4400" b="1" dirty="0"/>
              <a:t>3.8 Achieve universal health coverage, including financial risk protection, access to </a:t>
            </a:r>
            <a:r>
              <a:rPr lang="en-US" sz="4400" b="1" dirty="0">
                <a:solidFill>
                  <a:srgbClr val="FF0000"/>
                </a:solidFill>
              </a:rPr>
              <a:t>quality</a:t>
            </a:r>
            <a:r>
              <a:rPr lang="en-US" sz="4400" b="1" dirty="0"/>
              <a:t> essential health-care services and access to safe, effective, </a:t>
            </a:r>
            <a:r>
              <a:rPr lang="en-US" sz="4400" b="1" dirty="0">
                <a:solidFill>
                  <a:srgbClr val="FF0000"/>
                </a:solidFill>
              </a:rPr>
              <a:t>quality</a:t>
            </a:r>
            <a:r>
              <a:rPr lang="en-US" sz="4400" b="1" dirty="0"/>
              <a:t> and affordable essential medicines and vaccines for all.</a:t>
            </a:r>
          </a:p>
        </p:txBody>
      </p:sp>
    </p:spTree>
    <p:extLst>
      <p:ext uri="{BB962C8B-B14F-4D97-AF65-F5344CB8AC3E}">
        <p14:creationId xmlns:p14="http://schemas.microsoft.com/office/powerpoint/2010/main" val="1469187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1000" y="214312"/>
            <a:ext cx="11430000" cy="6429375"/>
          </a:xfrm>
          <a:prstGeom prst="rect">
            <a:avLst/>
          </a:prstGeom>
        </p:spPr>
      </p:pic>
    </p:spTree>
    <p:extLst>
      <p:ext uri="{BB962C8B-B14F-4D97-AF65-F5344CB8AC3E}">
        <p14:creationId xmlns:p14="http://schemas.microsoft.com/office/powerpoint/2010/main" val="2140645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Structure…..</a:t>
            </a:r>
            <a:endParaRPr lang="en-GB" b="1" i="1" dirty="0">
              <a:solidFill>
                <a:srgbClr val="FF0000"/>
              </a:solidFill>
            </a:endParaRPr>
          </a:p>
        </p:txBody>
      </p:sp>
      <p:sp>
        <p:nvSpPr>
          <p:cNvPr id="3" name="Content Placeholder 2"/>
          <p:cNvSpPr>
            <a:spLocks noGrp="1"/>
          </p:cNvSpPr>
          <p:nvPr>
            <p:ph idx="1"/>
          </p:nvPr>
        </p:nvSpPr>
        <p:spPr>
          <a:xfrm>
            <a:off x="838200" y="1468192"/>
            <a:ext cx="10515600" cy="4708771"/>
          </a:xfrm>
        </p:spPr>
        <p:txBody>
          <a:bodyPr>
            <a:normAutofit fontScale="92500" lnSpcReduction="20000"/>
          </a:bodyPr>
          <a:lstStyle/>
          <a:p>
            <a:r>
              <a:rPr lang="en-GB" dirty="0"/>
              <a:t>R</a:t>
            </a:r>
            <a:r>
              <a:rPr lang="en-GB" dirty="0" smtClean="0"/>
              <a:t>efers to the characteristics of the setting in which care takes place.</a:t>
            </a:r>
          </a:p>
          <a:p>
            <a:r>
              <a:rPr lang="en-GB" dirty="0" smtClean="0"/>
              <a:t>Structure measures evaluate the </a:t>
            </a:r>
            <a:r>
              <a:rPr lang="en-GB" u="sng" dirty="0" smtClean="0"/>
              <a:t>infrastructure</a:t>
            </a:r>
            <a:r>
              <a:rPr lang="en-GB" dirty="0" smtClean="0"/>
              <a:t> of health care settings. </a:t>
            </a:r>
          </a:p>
          <a:p>
            <a:r>
              <a:rPr lang="en-GB" dirty="0"/>
              <a:t>Structure measures provide essential information about a provider’s ability and/or capacity to provide high-quality care, </a:t>
            </a:r>
            <a:r>
              <a:rPr lang="en-GB" u="sng" dirty="0"/>
              <a:t>BUT</a:t>
            </a:r>
            <a:r>
              <a:rPr lang="en-GB" dirty="0"/>
              <a:t> they </a:t>
            </a:r>
            <a:r>
              <a:rPr lang="en-GB" b="1" u="sng" dirty="0">
                <a:solidFill>
                  <a:srgbClr val="FF0000"/>
                </a:solidFill>
              </a:rPr>
              <a:t>cannot</a:t>
            </a:r>
            <a:r>
              <a:rPr lang="en-GB" dirty="0"/>
              <a:t> measure the actual quality of the care received or whether the care improved patients’ health. </a:t>
            </a:r>
            <a:endParaRPr lang="en-GB" dirty="0" smtClean="0"/>
          </a:p>
          <a:p>
            <a:pPr marL="0" indent="0">
              <a:buNone/>
            </a:pPr>
            <a:endParaRPr lang="en-GB" dirty="0"/>
          </a:p>
          <a:p>
            <a:pPr marL="0" indent="0">
              <a:buNone/>
            </a:pPr>
            <a:r>
              <a:rPr lang="en-GB" b="1" dirty="0" smtClean="0"/>
              <a:t>Measures of the setting used might include characteristics of: </a:t>
            </a:r>
          </a:p>
          <a:p>
            <a:r>
              <a:rPr lang="en-GB" dirty="0" smtClean="0"/>
              <a:t> Physicians and hospitals (e.g., a physician's specialty or the ownership of a hospital); </a:t>
            </a:r>
          </a:p>
          <a:p>
            <a:r>
              <a:rPr lang="en-GB" dirty="0" smtClean="0"/>
              <a:t>Personnel, staffing; and/or </a:t>
            </a:r>
          </a:p>
          <a:p>
            <a:r>
              <a:rPr lang="en-GB" dirty="0" smtClean="0"/>
              <a:t>Policies related to care delivery</a:t>
            </a:r>
            <a:endParaRPr lang="en-GB" dirty="0"/>
          </a:p>
        </p:txBody>
      </p:sp>
    </p:spTree>
    <p:extLst>
      <p:ext uri="{BB962C8B-B14F-4D97-AF65-F5344CB8AC3E}">
        <p14:creationId xmlns:p14="http://schemas.microsoft.com/office/powerpoint/2010/main" val="3321313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Process…</a:t>
            </a:r>
            <a:endParaRPr lang="en-GB" b="1" i="1" dirty="0">
              <a:solidFill>
                <a:srgbClr val="FF0000"/>
              </a:solidFill>
            </a:endParaRPr>
          </a:p>
        </p:txBody>
      </p:sp>
      <p:sp>
        <p:nvSpPr>
          <p:cNvPr id="3" name="Content Placeholder 2"/>
          <p:cNvSpPr>
            <a:spLocks noGrp="1"/>
          </p:cNvSpPr>
          <p:nvPr>
            <p:ph idx="1"/>
          </p:nvPr>
        </p:nvSpPr>
        <p:spPr>
          <a:xfrm>
            <a:off x="838200" y="1440872"/>
            <a:ext cx="10515600" cy="4934169"/>
          </a:xfrm>
        </p:spPr>
        <p:txBody>
          <a:bodyPr>
            <a:normAutofit/>
          </a:bodyPr>
          <a:lstStyle/>
          <a:p>
            <a:r>
              <a:rPr lang="en-GB" dirty="0" smtClean="0"/>
              <a:t>They can refer to </a:t>
            </a:r>
            <a:r>
              <a:rPr lang="en-GB" u="sng" dirty="0" smtClean="0"/>
              <a:t>anything that is done </a:t>
            </a:r>
            <a:r>
              <a:rPr lang="en-GB" dirty="0" smtClean="0"/>
              <a:t>between health care professional and a patient (such as providing information, emotional support, involving patients in decisions in a way that is consistent with their preferences, etc.)</a:t>
            </a:r>
          </a:p>
          <a:p>
            <a:r>
              <a:rPr lang="en-GB" dirty="0" smtClean="0"/>
              <a:t>Process measures are used to determine the extent to which providers consistently give patients specific services that are consistent with recommended guidelines for care. </a:t>
            </a:r>
          </a:p>
          <a:p>
            <a:r>
              <a:rPr lang="en-GB" dirty="0" smtClean="0"/>
              <a:t>Process measures give providers clear feedback to improve their performance. </a:t>
            </a:r>
          </a:p>
        </p:txBody>
      </p:sp>
    </p:spTree>
    <p:extLst>
      <p:ext uri="{BB962C8B-B14F-4D97-AF65-F5344CB8AC3E}">
        <p14:creationId xmlns:p14="http://schemas.microsoft.com/office/powerpoint/2010/main" val="4258476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Outcomes….</a:t>
            </a:r>
            <a:endParaRPr lang="en-GB" b="1" i="1" dirty="0">
              <a:solidFill>
                <a:srgbClr val="FF0000"/>
              </a:solidFill>
            </a:endParaRPr>
          </a:p>
        </p:txBody>
      </p:sp>
      <p:sp>
        <p:nvSpPr>
          <p:cNvPr id="3" name="Content Placeholder 2"/>
          <p:cNvSpPr>
            <a:spLocks noGrp="1"/>
          </p:cNvSpPr>
          <p:nvPr>
            <p:ph idx="1"/>
          </p:nvPr>
        </p:nvSpPr>
        <p:spPr>
          <a:xfrm>
            <a:off x="637309" y="1455314"/>
            <a:ext cx="10716491" cy="5111742"/>
          </a:xfrm>
        </p:spPr>
        <p:txBody>
          <a:bodyPr>
            <a:normAutofit fontScale="92500"/>
          </a:bodyPr>
          <a:lstStyle/>
          <a:p>
            <a:r>
              <a:rPr lang="en-GB" u="sng" dirty="0" smtClean="0"/>
              <a:t>Outcomes refer to a patient's health status or change in health status </a:t>
            </a:r>
            <a:r>
              <a:rPr lang="en-GB" dirty="0" smtClean="0"/>
              <a:t>(e.g., an improvement in symptoms) resulting from the medical care received. </a:t>
            </a:r>
          </a:p>
          <a:p>
            <a:r>
              <a:rPr lang="en-GB" dirty="0" smtClean="0"/>
              <a:t>This includes </a:t>
            </a:r>
            <a:r>
              <a:rPr lang="en-GB" u="sng" dirty="0" smtClean="0"/>
              <a:t>intended outcomes</a:t>
            </a:r>
            <a:r>
              <a:rPr lang="en-GB" dirty="0" smtClean="0"/>
              <a:t>, such as the relief of pain and </a:t>
            </a:r>
            <a:r>
              <a:rPr lang="en-GB" u="sng" dirty="0" smtClean="0"/>
              <a:t>unintended outcomes</a:t>
            </a:r>
            <a:r>
              <a:rPr lang="en-GB" dirty="0" smtClean="0"/>
              <a:t>, such as complications. </a:t>
            </a:r>
          </a:p>
          <a:p>
            <a:r>
              <a:rPr lang="en-GB" dirty="0" smtClean="0"/>
              <a:t>Outcome measures evaluate patients’ health as a result of the care they have received. </a:t>
            </a:r>
          </a:p>
          <a:p>
            <a:r>
              <a:rPr lang="en-GB" dirty="0" smtClean="0"/>
              <a:t>They also assess whether or not the goals of care have been accomplished. </a:t>
            </a:r>
          </a:p>
          <a:p>
            <a:r>
              <a:rPr lang="en-GB" dirty="0" smtClean="0"/>
              <a:t>Outcome measures frequently include measures of survival (mortality), incidence of disease (morbidity), and health-related quality of life issues. </a:t>
            </a:r>
          </a:p>
          <a:p>
            <a:r>
              <a:rPr lang="en-GB" dirty="0"/>
              <a:t>t</a:t>
            </a:r>
            <a:r>
              <a:rPr lang="en-GB" dirty="0" smtClean="0"/>
              <a:t>hese measures come from patient-reported information on how satisfied patients are with the health care services they’ve received. </a:t>
            </a:r>
          </a:p>
        </p:txBody>
      </p:sp>
    </p:spTree>
    <p:extLst>
      <p:ext uri="{BB962C8B-B14F-4D97-AF65-F5344CB8AC3E}">
        <p14:creationId xmlns:p14="http://schemas.microsoft.com/office/powerpoint/2010/main" val="1975203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Patient Experience Measures…..</a:t>
            </a:r>
            <a:endParaRPr lang="en-GB" b="1" i="1" dirty="0">
              <a:solidFill>
                <a:srgbClr val="FF0000"/>
              </a:solidFill>
            </a:endParaRPr>
          </a:p>
        </p:txBody>
      </p:sp>
      <p:sp>
        <p:nvSpPr>
          <p:cNvPr id="3" name="Content Placeholder 2"/>
          <p:cNvSpPr>
            <a:spLocks noGrp="1"/>
          </p:cNvSpPr>
          <p:nvPr>
            <p:ph idx="1"/>
          </p:nvPr>
        </p:nvSpPr>
        <p:spPr>
          <a:xfrm>
            <a:off x="838200" y="1455313"/>
            <a:ext cx="10515600" cy="4721650"/>
          </a:xfrm>
        </p:spPr>
        <p:txBody>
          <a:bodyPr/>
          <a:lstStyle/>
          <a:p>
            <a:r>
              <a:rPr lang="en-GB" dirty="0" smtClean="0"/>
              <a:t>Patient experience </a:t>
            </a:r>
            <a:r>
              <a:rPr lang="en-GB" u="sng" dirty="0" smtClean="0"/>
              <a:t>measures provide feedback on patients’ experiences of their care. </a:t>
            </a:r>
          </a:p>
          <a:p>
            <a:r>
              <a:rPr lang="en-GB" dirty="0"/>
              <a:t>T</a:t>
            </a:r>
            <a:r>
              <a:rPr lang="en-GB" dirty="0" smtClean="0"/>
              <a:t>hese measures assess the clarity and accessibility of information that doctors provide, whether doctors tell patients about test results, how quickly patients are able to get appointments for urgently needed care. </a:t>
            </a:r>
          </a:p>
          <a:p>
            <a:r>
              <a:rPr lang="en-GB" dirty="0"/>
              <a:t>P</a:t>
            </a:r>
            <a:r>
              <a:rPr lang="en-GB" dirty="0" smtClean="0"/>
              <a:t>ositive patient experiences have a relationship to clinical quality: Patients with better care experiences are often more engaged in their care, more committed to treatment plans, and more receptive to medical advice.</a:t>
            </a:r>
            <a:endParaRPr lang="en-GB" dirty="0"/>
          </a:p>
        </p:txBody>
      </p:sp>
    </p:spTree>
    <p:extLst>
      <p:ext uri="{BB962C8B-B14F-4D97-AF65-F5344CB8AC3E}">
        <p14:creationId xmlns:p14="http://schemas.microsoft.com/office/powerpoint/2010/main" val="15538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GB" sz="9600" dirty="0" smtClean="0">
                <a:solidFill>
                  <a:srgbClr val="0070C0"/>
                </a:solidFill>
                <a:latin typeface="Algerian" pitchFamily="82" charset="0"/>
              </a:rPr>
              <a:t>THANK YOU</a:t>
            </a:r>
            <a:endParaRPr lang="en-US" sz="9600" dirty="0">
              <a:solidFill>
                <a:srgbClr val="0070C0"/>
              </a:solidFill>
              <a:latin typeface="Algerian" pitchFamily="82" charset="0"/>
            </a:endParaRPr>
          </a:p>
        </p:txBody>
      </p:sp>
    </p:spTree>
    <p:extLst>
      <p:ext uri="{BB962C8B-B14F-4D97-AF65-F5344CB8AC3E}">
        <p14:creationId xmlns:p14="http://schemas.microsoft.com/office/powerpoint/2010/main" val="3994987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4723" t="22667" r="16676" b="7439"/>
          <a:stretch/>
        </p:blipFill>
        <p:spPr>
          <a:xfrm>
            <a:off x="1943237" y="0"/>
            <a:ext cx="8096519" cy="6546474"/>
          </a:xfrm>
          <a:prstGeom prst="rect">
            <a:avLst/>
          </a:prstGeom>
        </p:spPr>
      </p:pic>
      <p:sp>
        <p:nvSpPr>
          <p:cNvPr id="5" name="Oval 4"/>
          <p:cNvSpPr/>
          <p:nvPr/>
        </p:nvSpPr>
        <p:spPr>
          <a:xfrm>
            <a:off x="3709115" y="2382591"/>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591835" y="3086493"/>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375042" y="3672590"/>
            <a:ext cx="938010" cy="397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375042" y="4752755"/>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37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66930-8EE9-4413-8E6A-5D3904D6BF57}"/>
              </a:ext>
            </a:extLst>
          </p:cNvPr>
          <p:cNvSpPr>
            <a:spLocks noGrp="1"/>
          </p:cNvSpPr>
          <p:nvPr>
            <p:ph type="title"/>
          </p:nvPr>
        </p:nvSpPr>
        <p:spPr/>
        <p:txBody>
          <a:bodyPr/>
          <a:lstStyle/>
          <a:p>
            <a:r>
              <a:rPr lang="en-GB" dirty="0"/>
              <a:t>What does quality mean?</a:t>
            </a:r>
          </a:p>
        </p:txBody>
      </p:sp>
      <p:sp>
        <p:nvSpPr>
          <p:cNvPr id="3" name="Content Placeholder 2">
            <a:extLst>
              <a:ext uri="{FF2B5EF4-FFF2-40B4-BE49-F238E27FC236}">
                <a16:creationId xmlns:a16="http://schemas.microsoft.com/office/drawing/2014/main" xmlns="" id="{0A6CB499-0239-49FE-90CD-407D79E7FAD6}"/>
              </a:ext>
            </a:extLst>
          </p:cNvPr>
          <p:cNvSpPr>
            <a:spLocks noGrp="1"/>
          </p:cNvSpPr>
          <p:nvPr>
            <p:ph idx="1"/>
          </p:nvPr>
        </p:nvSpPr>
        <p:spPr/>
        <p:txBody>
          <a:bodyPr/>
          <a:lstStyle/>
          <a:p>
            <a:r>
              <a:rPr lang="en-GB" dirty="0"/>
              <a:t>Ask yourself:</a:t>
            </a:r>
          </a:p>
          <a:p>
            <a:pPr marL="0" indent="0" algn="ctr">
              <a:buNone/>
            </a:pPr>
            <a:r>
              <a:rPr lang="en-GB" sz="6600" dirty="0"/>
              <a:t>‘ A high quality health service would provide care that is…………..’?</a:t>
            </a:r>
          </a:p>
        </p:txBody>
      </p:sp>
    </p:spTree>
    <p:extLst>
      <p:ext uri="{BB962C8B-B14F-4D97-AF65-F5344CB8AC3E}">
        <p14:creationId xmlns:p14="http://schemas.microsoft.com/office/powerpoint/2010/main" val="212765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3DCF12-934C-4B06-BAF9-1A41D2AC6163}"/>
              </a:ext>
            </a:extLst>
          </p:cNvPr>
          <p:cNvSpPr>
            <a:spLocks noGrp="1"/>
          </p:cNvSpPr>
          <p:nvPr>
            <p:ph type="title"/>
          </p:nvPr>
        </p:nvSpPr>
        <p:spPr>
          <a:xfrm>
            <a:off x="0" y="-69115"/>
            <a:ext cx="10515600" cy="1325563"/>
          </a:xfrm>
        </p:spPr>
        <p:txBody>
          <a:bodyPr/>
          <a:lstStyle/>
          <a:p>
            <a:r>
              <a:rPr lang="en-GB" dirty="0"/>
              <a:t>What does quality mean?</a:t>
            </a:r>
          </a:p>
        </p:txBody>
      </p:sp>
      <p:sp>
        <p:nvSpPr>
          <p:cNvPr id="3" name="Content Placeholder 2">
            <a:extLst>
              <a:ext uri="{FF2B5EF4-FFF2-40B4-BE49-F238E27FC236}">
                <a16:creationId xmlns:a16="http://schemas.microsoft.com/office/drawing/2014/main" xmlns="" id="{1681D72B-FACF-44F7-AAF1-3B5B0775A69A}"/>
              </a:ext>
            </a:extLst>
          </p:cNvPr>
          <p:cNvSpPr>
            <a:spLocks noGrp="1"/>
          </p:cNvSpPr>
          <p:nvPr>
            <p:ph idx="1"/>
          </p:nvPr>
        </p:nvSpPr>
        <p:spPr>
          <a:xfrm>
            <a:off x="838200" y="1146220"/>
            <a:ext cx="10515600" cy="1931831"/>
          </a:xfrm>
        </p:spPr>
        <p:txBody>
          <a:bodyPr>
            <a:normAutofit/>
          </a:bodyPr>
          <a:lstStyle/>
          <a:p>
            <a:r>
              <a:rPr lang="en-GB" dirty="0"/>
              <a:t>“Fitness for purpose” (</a:t>
            </a:r>
            <a:r>
              <a:rPr lang="en-GB" dirty="0" err="1"/>
              <a:t>Juran</a:t>
            </a:r>
            <a:r>
              <a:rPr lang="en-GB" dirty="0"/>
              <a:t>, 1964).</a:t>
            </a:r>
          </a:p>
          <a:p>
            <a:r>
              <a:rPr lang="en-GB" dirty="0"/>
              <a:t>“Meeting the needs of customers” !!</a:t>
            </a:r>
          </a:p>
          <a:p>
            <a:r>
              <a:rPr lang="en-GB" dirty="0"/>
              <a:t>“Quality is meeting and exceeding the customer’s needs and expectations and then continuing to improve.” W. Edwards Deming</a:t>
            </a:r>
          </a:p>
        </p:txBody>
      </p:sp>
      <p:sp>
        <p:nvSpPr>
          <p:cNvPr id="4" name="TextBox 3">
            <a:extLst>
              <a:ext uri="{FF2B5EF4-FFF2-40B4-BE49-F238E27FC236}">
                <a16:creationId xmlns:a16="http://schemas.microsoft.com/office/drawing/2014/main" xmlns="" id="{D085495C-D647-4503-8643-946ADE8A9CBD}"/>
              </a:ext>
            </a:extLst>
          </p:cNvPr>
          <p:cNvSpPr txBox="1"/>
          <p:nvPr/>
        </p:nvSpPr>
        <p:spPr>
          <a:xfrm>
            <a:off x="0" y="5519340"/>
            <a:ext cx="6822831" cy="800219"/>
          </a:xfrm>
          <a:prstGeom prst="rect">
            <a:avLst/>
          </a:prstGeom>
          <a:noFill/>
        </p:spPr>
        <p:txBody>
          <a:bodyPr wrap="square" rtlCol="0">
            <a:spAutoFit/>
          </a:bodyPr>
          <a:lstStyle/>
          <a:p>
            <a:r>
              <a:rPr lang="en-US" sz="2800" b="1" dirty="0">
                <a:solidFill>
                  <a:srgbClr val="FF0000"/>
                </a:solidFill>
              </a:rPr>
              <a:t>It is both objective and subjective in nature</a:t>
            </a:r>
          </a:p>
          <a:p>
            <a:endParaRPr lang="en-GB" dirty="0"/>
          </a:p>
        </p:txBody>
      </p:sp>
      <p:sp>
        <p:nvSpPr>
          <p:cNvPr id="5" name="TextBox 4">
            <a:extLst>
              <a:ext uri="{FF2B5EF4-FFF2-40B4-BE49-F238E27FC236}">
                <a16:creationId xmlns:a16="http://schemas.microsoft.com/office/drawing/2014/main" xmlns="" id="{F528EFE3-E005-4B2E-A4DD-DBE901EA2F70}"/>
              </a:ext>
            </a:extLst>
          </p:cNvPr>
          <p:cNvSpPr txBox="1"/>
          <p:nvPr/>
        </p:nvSpPr>
        <p:spPr>
          <a:xfrm>
            <a:off x="0" y="5996393"/>
            <a:ext cx="7242752" cy="646331"/>
          </a:xfrm>
          <a:prstGeom prst="rect">
            <a:avLst/>
          </a:prstGeom>
          <a:noFill/>
        </p:spPr>
        <p:txBody>
          <a:bodyPr wrap="none" rtlCol="0">
            <a:spAutoFit/>
          </a:bodyPr>
          <a:lstStyle/>
          <a:p>
            <a:r>
              <a:rPr lang="en-US" sz="3600" b="1" dirty="0"/>
              <a:t>How Good Is It &amp; How to Improve It?</a:t>
            </a:r>
          </a:p>
        </p:txBody>
      </p:sp>
      <p:pic>
        <p:nvPicPr>
          <p:cNvPr id="6" name="Picture 3"/>
          <p:cNvPicPr>
            <a:picLocks noChangeAspect="1" noChangeArrowheads="1"/>
          </p:cNvPicPr>
          <p:nvPr/>
        </p:nvPicPr>
        <p:blipFill>
          <a:blip r:embed="rId2" cstate="print"/>
          <a:srcRect/>
          <a:stretch>
            <a:fillRect/>
          </a:stretch>
        </p:blipFill>
        <p:spPr bwMode="auto">
          <a:xfrm>
            <a:off x="5257800" y="3062137"/>
            <a:ext cx="6290797" cy="2603432"/>
          </a:xfrm>
          <a:prstGeom prst="rect">
            <a:avLst/>
          </a:prstGeom>
          <a:noFill/>
          <a:ln w="9525">
            <a:noFill/>
            <a:miter lim="800000"/>
            <a:headEnd/>
            <a:tailEnd/>
          </a:ln>
        </p:spPr>
      </p:pic>
    </p:spTree>
    <p:extLst>
      <p:ext uri="{BB962C8B-B14F-4D97-AF65-F5344CB8AC3E}">
        <p14:creationId xmlns:p14="http://schemas.microsoft.com/office/powerpoint/2010/main" val="260157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3 Aspects of Quality Care</a:t>
            </a:r>
          </a:p>
        </p:txBody>
      </p:sp>
      <p:sp>
        <p:nvSpPr>
          <p:cNvPr id="3" name="Content Placeholder 2"/>
          <p:cNvSpPr>
            <a:spLocks noGrp="1"/>
          </p:cNvSpPr>
          <p:nvPr>
            <p:ph idx="1"/>
          </p:nvPr>
        </p:nvSpPr>
        <p:spPr/>
        <p:txBody>
          <a:bodyPr>
            <a:normAutofit/>
          </a:bodyPr>
          <a:lstStyle/>
          <a:p>
            <a:pPr>
              <a:buFont typeface="Wingdings" pitchFamily="2" charset="2"/>
              <a:buChar char="Ø"/>
            </a:pPr>
            <a:r>
              <a:rPr lang="en-US" sz="3600" b="1" dirty="0">
                <a:solidFill>
                  <a:srgbClr val="7030A0"/>
                </a:solidFill>
              </a:rPr>
              <a:t>1. Measurable Quality:</a:t>
            </a:r>
          </a:p>
          <a:p>
            <a:pPr>
              <a:buFont typeface="Wingdings" pitchFamily="2" charset="2"/>
              <a:buChar char="Ø"/>
            </a:pPr>
            <a:r>
              <a:rPr lang="en-US" dirty="0"/>
              <a:t> is the aspect of care which can be judged </a:t>
            </a:r>
            <a:r>
              <a:rPr lang="en-US" dirty="0">
                <a:solidFill>
                  <a:srgbClr val="FF0000"/>
                </a:solidFill>
              </a:rPr>
              <a:t>by the provider </a:t>
            </a:r>
            <a:r>
              <a:rPr lang="en-US" dirty="0"/>
              <a:t>through comparative measures between the actual performance versus the standard one.</a:t>
            </a:r>
          </a:p>
          <a:p>
            <a:pPr>
              <a:buFont typeface="Wingdings" pitchFamily="2" charset="2"/>
              <a:buChar char="Ø"/>
            </a:pPr>
            <a:r>
              <a:rPr lang="en-US" dirty="0"/>
              <a:t>can be defined objectively as compliance with, or adherence to standards. </a:t>
            </a:r>
          </a:p>
          <a:p>
            <a:pPr algn="ctr">
              <a:buFont typeface="Wingdings" pitchFamily="2" charset="2"/>
              <a:buChar char="Ø"/>
            </a:pPr>
            <a:r>
              <a:rPr lang="en-US" b="1" dirty="0" smtClean="0">
                <a:solidFill>
                  <a:srgbClr val="FF0000"/>
                </a:solidFill>
              </a:rPr>
              <a:t>Standards </a:t>
            </a:r>
            <a:r>
              <a:rPr lang="en-US" b="1" dirty="0">
                <a:solidFill>
                  <a:srgbClr val="FF0000"/>
                </a:solidFill>
              </a:rPr>
              <a:t>serve as guidelines for </a:t>
            </a:r>
            <a:r>
              <a:rPr lang="en-GB" b="1" dirty="0" smtClean="0">
                <a:solidFill>
                  <a:srgbClr val="FF0000"/>
                </a:solidFill>
              </a:rPr>
              <a:t>measurement</a:t>
            </a:r>
            <a:endParaRPr lang="en-US" b="1" dirty="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5842112"/>
          </a:xfrm>
        </p:spPr>
        <p:txBody>
          <a:bodyPr>
            <a:normAutofit/>
          </a:bodyPr>
          <a:lstStyle/>
          <a:p>
            <a:pPr>
              <a:buFont typeface="Wingdings" pitchFamily="2" charset="2"/>
              <a:buChar char="Ø"/>
            </a:pPr>
            <a:r>
              <a:rPr lang="en-US" dirty="0"/>
              <a:t>2. </a:t>
            </a:r>
            <a:r>
              <a:rPr lang="en-US" b="1" dirty="0">
                <a:solidFill>
                  <a:srgbClr val="7030A0"/>
                </a:solidFill>
              </a:rPr>
              <a:t>Appreciative Quality: </a:t>
            </a:r>
            <a:endParaRPr lang="en-US" b="1" dirty="0" smtClean="0">
              <a:solidFill>
                <a:srgbClr val="7030A0"/>
              </a:solidFill>
            </a:endParaRPr>
          </a:p>
          <a:p>
            <a:pPr marL="0" indent="0">
              <a:buNone/>
            </a:pPr>
            <a:r>
              <a:rPr lang="en-US" dirty="0" smtClean="0"/>
              <a:t>• </a:t>
            </a:r>
            <a:r>
              <a:rPr lang="en-US" dirty="0"/>
              <a:t>is the aspect of care which can be judged </a:t>
            </a:r>
            <a:r>
              <a:rPr lang="en-US" i="1" dirty="0"/>
              <a:t>by the experienced practitioners </a:t>
            </a:r>
            <a:r>
              <a:rPr lang="en-US" b="1" dirty="0">
                <a:solidFill>
                  <a:srgbClr val="FF0000"/>
                </a:solidFill>
              </a:rPr>
              <a:t>who rely not only on standards but on their personal judgments and experiences as well. </a:t>
            </a:r>
            <a:r>
              <a:rPr lang="en-US" dirty="0" smtClean="0"/>
              <a:t>E.g. Peer review/ </a:t>
            </a:r>
            <a:r>
              <a:rPr lang="en-GB" dirty="0" smtClean="0"/>
              <a:t>Accreditation bodies.</a:t>
            </a:r>
            <a:endParaRPr lang="en-US" dirty="0"/>
          </a:p>
          <a:p>
            <a:pPr>
              <a:buFont typeface="Wingdings" pitchFamily="2" charset="2"/>
              <a:buChar char="Ø"/>
            </a:pPr>
            <a:r>
              <a:rPr lang="en-US" dirty="0"/>
              <a:t>3. </a:t>
            </a:r>
            <a:r>
              <a:rPr lang="en-US" b="1" dirty="0">
                <a:solidFill>
                  <a:srgbClr val="7030A0"/>
                </a:solidFill>
              </a:rPr>
              <a:t>Perceptive Quality: </a:t>
            </a:r>
            <a:endParaRPr lang="en-US" b="1" dirty="0" smtClean="0">
              <a:solidFill>
                <a:srgbClr val="7030A0"/>
              </a:solidFill>
            </a:endParaRPr>
          </a:p>
          <a:p>
            <a:pPr marL="0" indent="0">
              <a:buNone/>
            </a:pPr>
            <a:r>
              <a:rPr lang="en-US" dirty="0" smtClean="0"/>
              <a:t>• </a:t>
            </a:r>
            <a:r>
              <a:rPr lang="en-US" dirty="0"/>
              <a:t>is the aspect of care which is perceived/judged </a:t>
            </a:r>
            <a:r>
              <a:rPr lang="en-US" b="1" dirty="0">
                <a:solidFill>
                  <a:srgbClr val="FF0000"/>
                </a:solidFill>
              </a:rPr>
              <a:t>by the recipient of care</a:t>
            </a:r>
            <a:r>
              <a:rPr lang="en-US" dirty="0"/>
              <a:t>. Quality perceived by the patient is </a:t>
            </a:r>
            <a:r>
              <a:rPr lang="en-US" dirty="0" smtClean="0"/>
              <a:t>based </a:t>
            </a:r>
            <a:r>
              <a:rPr lang="en-US" dirty="0"/>
              <a:t>on the </a:t>
            </a:r>
            <a:r>
              <a:rPr lang="en-US" u="sng" dirty="0"/>
              <a:t>degree of care expressed by health care providers</a:t>
            </a:r>
            <a:r>
              <a:rPr lang="en-US" dirty="0"/>
              <a:t> </a:t>
            </a:r>
            <a:r>
              <a:rPr lang="en-US" dirty="0" smtClean="0"/>
              <a:t>more </a:t>
            </a:r>
            <a:r>
              <a:rPr lang="en-US" dirty="0"/>
              <a:t>than </a:t>
            </a:r>
            <a:r>
              <a:rPr lang="en-US" dirty="0">
                <a:solidFill>
                  <a:srgbClr val="00B050"/>
                </a:solidFill>
              </a:rPr>
              <a:t>on the physical environment and technical competence. </a:t>
            </a:r>
            <a:r>
              <a:rPr lang="en-US" u="sng" dirty="0">
                <a:solidFill>
                  <a:srgbClr val="00B050"/>
                </a:solidFill>
              </a:rPr>
              <a:t>The </a:t>
            </a:r>
            <a:r>
              <a:rPr lang="en-US" u="sng" dirty="0" smtClean="0">
                <a:solidFill>
                  <a:srgbClr val="00B050"/>
                </a:solidFill>
              </a:rPr>
              <a:t>last </a:t>
            </a:r>
            <a:r>
              <a:rPr lang="en-US" u="sng" dirty="0">
                <a:solidFill>
                  <a:srgbClr val="00B050"/>
                </a:solidFill>
              </a:rPr>
              <a:t>two </a:t>
            </a:r>
            <a:r>
              <a:rPr lang="en-US" u="sng" dirty="0"/>
              <a:t>are essential to prevent dissatisfaction but do not necessarily lead to patient satisfaction.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65125"/>
            <a:ext cx="10818223" cy="690943"/>
          </a:xfrm>
        </p:spPr>
        <p:txBody>
          <a:bodyPr>
            <a:normAutofit fontScale="90000"/>
          </a:bodyPr>
          <a:lstStyle/>
          <a:p>
            <a:r>
              <a:rPr lang="en-US" dirty="0">
                <a:latin typeface="Palatino" pitchFamily="18" charset="0"/>
                <a:cs typeface="Times New Roman" charset="0"/>
              </a:rPr>
              <a:t>Key Components of  High Quality Health Care</a:t>
            </a:r>
            <a:endParaRPr lang="en-GB" b="1" dirty="0">
              <a:solidFill>
                <a:srgbClr val="00B05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1485208"/>
              </p:ext>
            </p:extLst>
          </p:nvPr>
        </p:nvGraphicFramePr>
        <p:xfrm>
          <a:off x="838200" y="1056068"/>
          <a:ext cx="10714150" cy="5120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211669"/>
            <a:ext cx="7197634" cy="646331"/>
          </a:xfrm>
          <a:prstGeom prst="rect">
            <a:avLst/>
          </a:prstGeom>
          <a:noFill/>
        </p:spPr>
        <p:txBody>
          <a:bodyPr wrap="square" rtlCol="0">
            <a:spAutoFit/>
          </a:bodyPr>
          <a:lstStyle/>
          <a:p>
            <a:r>
              <a:rPr lang="en-GB" dirty="0"/>
              <a:t>WHO: </a:t>
            </a:r>
            <a:r>
              <a:rPr lang="en-GB" dirty="0">
                <a:hlinkClick r:id="rId7"/>
              </a:rPr>
              <a:t>https://</a:t>
            </a:r>
            <a:r>
              <a:rPr lang="en-GB" dirty="0" smtClean="0">
                <a:hlinkClick r:id="rId7"/>
              </a:rPr>
              <a:t>www.who.int/health-topics/quality-of-care#tab=tab_1</a:t>
            </a:r>
            <a:endParaRPr lang="en-GB" dirty="0" smtClean="0"/>
          </a:p>
          <a:p>
            <a:endParaRPr lang="en-GB" dirty="0" smtClean="0"/>
          </a:p>
        </p:txBody>
      </p:sp>
    </p:spTree>
    <p:extLst>
      <p:ext uri="{BB962C8B-B14F-4D97-AF65-F5344CB8AC3E}">
        <p14:creationId xmlns:p14="http://schemas.microsoft.com/office/powerpoint/2010/main" val="297641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4" ma:contentTypeDescription="Create a new document." ma:contentTypeScope="" ma:versionID="1376dd263283b5e6e7869853a6ee2619">
  <xsd:schema xmlns:xsd="http://www.w3.org/2001/XMLSchema" xmlns:xs="http://www.w3.org/2001/XMLSchema" xmlns:p="http://schemas.microsoft.com/office/2006/metadata/properties" xmlns:ns2="fc516222-088f-486e-bbf3-ebdc6d995d82" targetNamespace="http://schemas.microsoft.com/office/2006/metadata/properties" ma:root="true" ma:fieldsID="7f35b97c066282a6b9081f8e04961c3e" ns2:_="">
    <xsd:import namespace="fc516222-088f-486e-bbf3-ebdc6d995d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6222-088f-486e-bbf3-ebdc6d995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CF6C3F-3F2B-41E7-9069-FD03DAF7733B}"/>
</file>

<file path=customXml/itemProps2.xml><?xml version="1.0" encoding="utf-8"?>
<ds:datastoreItem xmlns:ds="http://schemas.openxmlformats.org/officeDocument/2006/customXml" ds:itemID="{FF78D67E-3DB3-4A3A-A7FD-4907798C8052}"/>
</file>

<file path=customXml/itemProps3.xml><?xml version="1.0" encoding="utf-8"?>
<ds:datastoreItem xmlns:ds="http://schemas.openxmlformats.org/officeDocument/2006/customXml" ds:itemID="{BD7BA96B-373C-49BF-98DA-BFBA58388799}"/>
</file>

<file path=docProps/app.xml><?xml version="1.0" encoding="utf-8"?>
<Properties xmlns="http://schemas.openxmlformats.org/officeDocument/2006/extended-properties" xmlns:vt="http://schemas.openxmlformats.org/officeDocument/2006/docPropsVTypes">
  <Template/>
  <TotalTime>917</TotalTime>
  <Words>1786</Words>
  <Application>Microsoft Office PowerPoint</Application>
  <PresentationFormat>Widescreen</PresentationFormat>
  <Paragraphs>157</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Algerian</vt:lpstr>
      <vt:lpstr>Arial</vt:lpstr>
      <vt:lpstr>Calibri</vt:lpstr>
      <vt:lpstr>Calibri Light</vt:lpstr>
      <vt:lpstr>Palatino</vt:lpstr>
      <vt:lpstr>Times New Roman</vt:lpstr>
      <vt:lpstr>Wingdings</vt:lpstr>
      <vt:lpstr>Office Theme</vt:lpstr>
      <vt:lpstr>Quality of HealthCare</vt:lpstr>
      <vt:lpstr>Quality</vt:lpstr>
      <vt:lpstr>SDG 3: Ensure healthy lives and promote wellbeing for all at all ages</vt:lpstr>
      <vt:lpstr>PowerPoint Presentation</vt:lpstr>
      <vt:lpstr>What does quality mean?</vt:lpstr>
      <vt:lpstr>What does quality mean?</vt:lpstr>
      <vt:lpstr>The 3 Aspects of Quality Care</vt:lpstr>
      <vt:lpstr>PowerPoint Presentation</vt:lpstr>
      <vt:lpstr>Key Components of  High Quality Health Care</vt:lpstr>
      <vt:lpstr>Key Components of  High Quality Health Care</vt:lpstr>
      <vt:lpstr>Key Components of  High Quality Health Care (cont.)</vt:lpstr>
      <vt:lpstr>PowerPoint Presentation</vt:lpstr>
      <vt:lpstr>PowerPoint Presentation</vt:lpstr>
      <vt:lpstr>PowerPoint Presentation</vt:lpstr>
      <vt:lpstr>PowerPoint Presentation</vt:lpstr>
      <vt:lpstr>Key Components of  High Quality Health Care (cont.)</vt:lpstr>
      <vt:lpstr>Quality Management</vt:lpstr>
      <vt:lpstr>Quality improvement</vt:lpstr>
      <vt:lpstr>(PDSA) cycles and the model for improvement</vt:lpstr>
      <vt:lpstr>The scientific approach Deming (1982)</vt:lpstr>
      <vt:lpstr>PowerPoint Presentation</vt:lpstr>
      <vt:lpstr>Example: 1. What are we trying to accomplish?</vt:lpstr>
      <vt:lpstr>2. How do we know if the change is an improvement?</vt:lpstr>
      <vt:lpstr>Measures might include:  </vt:lpstr>
      <vt:lpstr>Example:</vt:lpstr>
      <vt:lpstr>3. What changes can we make that will result in improvement?</vt:lpstr>
      <vt:lpstr>PowerPoint Presentation</vt:lpstr>
      <vt:lpstr>PowerPoint Presentation</vt:lpstr>
      <vt:lpstr>Types of Quality of Care Measures</vt:lpstr>
      <vt:lpstr>PowerPoint Presentation</vt:lpstr>
      <vt:lpstr>Structure…..</vt:lpstr>
      <vt:lpstr>Process…</vt:lpstr>
      <vt:lpstr>Outcomes….</vt:lpstr>
      <vt:lpstr>Patient Experience Measures…..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care</dc:title>
  <dc:creator>Judah, Hassan</dc:creator>
  <cp:lastModifiedBy>israa rawashdeh</cp:lastModifiedBy>
  <cp:revision>97</cp:revision>
  <dcterms:created xsi:type="dcterms:W3CDTF">2019-03-04T20:46:09Z</dcterms:created>
  <dcterms:modified xsi:type="dcterms:W3CDTF">2022-05-21T19:35:30Z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