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9" r:id="rId1"/>
  </p:sldMasterIdLst>
  <p:notesMasterIdLst>
    <p:notesMasterId r:id="rId69"/>
  </p:notesMasterIdLst>
  <p:sldIdLst>
    <p:sldId id="297" r:id="rId2"/>
    <p:sldId id="256" r:id="rId3"/>
    <p:sldId id="257" r:id="rId4"/>
    <p:sldId id="300" r:id="rId5"/>
    <p:sldId id="258" r:id="rId6"/>
    <p:sldId id="301" r:id="rId7"/>
    <p:sldId id="310" r:id="rId8"/>
    <p:sldId id="302" r:id="rId9"/>
    <p:sldId id="303" r:id="rId10"/>
    <p:sldId id="304" r:id="rId11"/>
    <p:sldId id="305" r:id="rId12"/>
    <p:sldId id="259" r:id="rId13"/>
    <p:sldId id="260" r:id="rId14"/>
    <p:sldId id="261" r:id="rId15"/>
    <p:sldId id="262" r:id="rId16"/>
    <p:sldId id="263" r:id="rId17"/>
    <p:sldId id="264" r:id="rId18"/>
    <p:sldId id="265" r:id="rId19"/>
    <p:sldId id="266" r:id="rId20"/>
    <p:sldId id="267" r:id="rId21"/>
    <p:sldId id="268" r:id="rId22"/>
    <p:sldId id="311" r:id="rId23"/>
    <p:sldId id="312" r:id="rId24"/>
    <p:sldId id="315" r:id="rId25"/>
    <p:sldId id="314" r:id="rId26"/>
    <p:sldId id="316" r:id="rId27"/>
    <p:sldId id="306" r:id="rId28"/>
    <p:sldId id="299" r:id="rId29"/>
    <p:sldId id="269" r:id="rId30"/>
    <p:sldId id="270" r:id="rId31"/>
    <p:sldId id="271" r:id="rId32"/>
    <p:sldId id="272" r:id="rId33"/>
    <p:sldId id="307" r:id="rId34"/>
    <p:sldId id="273" r:id="rId35"/>
    <p:sldId id="274" r:id="rId36"/>
    <p:sldId id="308" r:id="rId37"/>
    <p:sldId id="275" r:id="rId38"/>
    <p:sldId id="276" r:id="rId39"/>
    <p:sldId id="277" r:id="rId40"/>
    <p:sldId id="294" r:id="rId41"/>
    <p:sldId id="278" r:id="rId42"/>
    <p:sldId id="309" r:id="rId43"/>
    <p:sldId id="279" r:id="rId44"/>
    <p:sldId id="280" r:id="rId45"/>
    <p:sldId id="281" r:id="rId46"/>
    <p:sldId id="282" r:id="rId47"/>
    <p:sldId id="317" r:id="rId48"/>
    <p:sldId id="283" r:id="rId49"/>
    <p:sldId id="319" r:id="rId50"/>
    <p:sldId id="284" r:id="rId51"/>
    <p:sldId id="321" r:id="rId52"/>
    <p:sldId id="322" r:id="rId53"/>
    <p:sldId id="285" r:id="rId54"/>
    <p:sldId id="323" r:id="rId55"/>
    <p:sldId id="324" r:id="rId56"/>
    <p:sldId id="325" r:id="rId57"/>
    <p:sldId id="287" r:id="rId58"/>
    <p:sldId id="288" r:id="rId59"/>
    <p:sldId id="320" r:id="rId60"/>
    <p:sldId id="289" r:id="rId61"/>
    <p:sldId id="290" r:id="rId62"/>
    <p:sldId id="295" r:id="rId63"/>
    <p:sldId id="291" r:id="rId64"/>
    <p:sldId id="296" r:id="rId65"/>
    <p:sldId id="327" r:id="rId66"/>
    <p:sldId id="328" r:id="rId67"/>
    <p:sldId id="326" r:id="rId68"/>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FF"/>
    <a:srgbClr val="FF00FF"/>
    <a:srgbClr val="EE7ED9"/>
    <a:srgbClr val="E7EC12"/>
    <a:srgbClr val="009900"/>
    <a:srgbClr val="B469FF"/>
    <a:srgbClr val="CC99FF"/>
    <a:srgbClr val="00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54" autoAdjust="0"/>
    <p:restoredTop sz="94673"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9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281138790035582"/>
          <c:y val="5.6980056980056974E-2"/>
          <c:w val="0.86832740213523163"/>
          <c:h val="0.72649572649572791"/>
        </c:manualLayout>
      </c:layout>
      <c:barChart>
        <c:barDir val="col"/>
        <c:grouping val="clustered"/>
        <c:varyColors val="0"/>
        <c:ser>
          <c:idx val="0"/>
          <c:order val="0"/>
          <c:tx>
            <c:strRef>
              <c:f>Sheet1!$A$2</c:f>
              <c:strCache>
                <c:ptCount val="1"/>
              </c:strCache>
            </c:strRef>
          </c:tx>
          <c:spPr>
            <a:solidFill>
              <a:srgbClr val="FF00FF"/>
            </a:solidFill>
            <a:ln w="19087">
              <a:solidFill>
                <a:schemeClr val="tx1"/>
              </a:solidFill>
              <a:prstDash val="solid"/>
            </a:ln>
          </c:spPr>
          <c:invertIfNegative val="0"/>
          <c:dPt>
            <c:idx val="0"/>
            <c:invertIfNegative val="0"/>
            <c:bubble3D val="0"/>
            <c:spPr>
              <a:solidFill>
                <a:srgbClr val="FFFF00"/>
              </a:solidFill>
              <a:ln w="19087">
                <a:solidFill>
                  <a:schemeClr val="tx1"/>
                </a:solidFill>
                <a:prstDash val="solid"/>
              </a:ln>
            </c:spPr>
          </c:dPt>
          <c:dPt>
            <c:idx val="1"/>
            <c:invertIfNegative val="0"/>
            <c:bubble3D val="0"/>
            <c:spPr>
              <a:solidFill>
                <a:srgbClr val="FF0000"/>
              </a:solidFill>
              <a:ln w="19087">
                <a:solidFill>
                  <a:schemeClr val="tx1"/>
                </a:solidFill>
                <a:prstDash val="solid"/>
              </a:ln>
            </c:spPr>
          </c:dPt>
          <c:dPt>
            <c:idx val="2"/>
            <c:invertIfNegative val="0"/>
            <c:bubble3D val="0"/>
            <c:spPr>
              <a:solidFill>
                <a:srgbClr val="00FFFF"/>
              </a:solidFill>
              <a:ln w="19087">
                <a:solidFill>
                  <a:schemeClr val="tx1"/>
                </a:solidFill>
                <a:prstDash val="solid"/>
              </a:ln>
            </c:spPr>
          </c:dPt>
          <c:dPt>
            <c:idx val="3"/>
            <c:invertIfNegative val="0"/>
            <c:bubble3D val="0"/>
            <c:spPr>
              <a:solidFill>
                <a:srgbClr val="008000"/>
              </a:solidFill>
              <a:ln w="19087">
                <a:solidFill>
                  <a:schemeClr val="tx1"/>
                </a:solidFill>
                <a:prstDash val="solid"/>
              </a:ln>
            </c:spPr>
          </c:dPt>
          <c:dLbls>
            <c:delete val="1"/>
          </c:dLbls>
          <c:cat>
            <c:strRef>
              <c:f>Sheet1!$B$1:$E$1</c:f>
              <c:strCache>
                <c:ptCount val="4"/>
                <c:pt idx="0">
                  <c:v>A</c:v>
                </c:pt>
                <c:pt idx="1">
                  <c:v>B</c:v>
                </c:pt>
                <c:pt idx="2">
                  <c:v>AB</c:v>
                </c:pt>
                <c:pt idx="3">
                  <c:v>O</c:v>
                </c:pt>
              </c:strCache>
            </c:strRef>
          </c:cat>
          <c:val>
            <c:numRef>
              <c:f>Sheet1!$B$2:$E$2</c:f>
              <c:numCache>
                <c:formatCode>General</c:formatCode>
                <c:ptCount val="4"/>
                <c:pt idx="0">
                  <c:v>6</c:v>
                </c:pt>
                <c:pt idx="1">
                  <c:v>6</c:v>
                </c:pt>
                <c:pt idx="2">
                  <c:v>5</c:v>
                </c:pt>
                <c:pt idx="3">
                  <c:v>3</c:v>
                </c:pt>
              </c:numCache>
            </c:numRef>
          </c:val>
        </c:ser>
        <c:dLbls>
          <c:showLegendKey val="0"/>
          <c:showVal val="0"/>
          <c:showCatName val="0"/>
          <c:showSerName val="1"/>
          <c:showPercent val="0"/>
          <c:showBubbleSize val="0"/>
        </c:dLbls>
        <c:gapWidth val="60"/>
        <c:axId val="92281088"/>
        <c:axId val="92287360"/>
      </c:barChart>
      <c:catAx>
        <c:axId val="92281088"/>
        <c:scaling>
          <c:orientation val="minMax"/>
        </c:scaling>
        <c:delete val="0"/>
        <c:axPos val="b"/>
        <c:title>
          <c:tx>
            <c:rich>
              <a:bodyPr/>
              <a:lstStyle/>
              <a:p>
                <a:pPr>
                  <a:defRPr sz="1199" b="1" i="0" u="none" strike="noStrike" baseline="0">
                    <a:solidFill>
                      <a:srgbClr val="FFFF00"/>
                    </a:solidFill>
                    <a:latin typeface="Arial"/>
                    <a:ea typeface="Arial"/>
                    <a:cs typeface="Arial"/>
                  </a:defRPr>
                </a:pPr>
                <a:r>
                  <a:rPr lang="en-US"/>
                  <a:t>Blood group</a:t>
                </a:r>
              </a:p>
            </c:rich>
          </c:tx>
          <c:layout>
            <c:manualLayout>
              <c:xMode val="edge"/>
              <c:yMode val="edge"/>
              <c:x val="0.46619214556222427"/>
              <c:y val="0.86324779759003012"/>
            </c:manualLayout>
          </c:layout>
          <c:overlay val="0"/>
          <c:spPr>
            <a:noFill/>
            <a:ln w="38174">
              <a:noFill/>
            </a:ln>
          </c:spPr>
        </c:title>
        <c:numFmt formatCode="General" sourceLinked="1"/>
        <c:majorTickMark val="out"/>
        <c:minorTickMark val="none"/>
        <c:tickLblPos val="nextTo"/>
        <c:spPr>
          <a:ln w="4771">
            <a:solidFill>
              <a:schemeClr val="tx1"/>
            </a:solidFill>
            <a:prstDash val="solid"/>
          </a:ln>
        </c:spPr>
        <c:txPr>
          <a:bodyPr rot="0" vert="horz"/>
          <a:lstStyle/>
          <a:p>
            <a:pPr>
              <a:defRPr sz="1202" b="1" i="0" u="none" strike="noStrike" baseline="0">
                <a:solidFill>
                  <a:schemeClr val="tx1"/>
                </a:solidFill>
                <a:latin typeface="Arial"/>
                <a:ea typeface="Arial"/>
                <a:cs typeface="Arial"/>
              </a:defRPr>
            </a:pPr>
            <a:endParaRPr lang="ar-EG"/>
          </a:p>
        </c:txPr>
        <c:crossAx val="92287360"/>
        <c:crosses val="autoZero"/>
        <c:auto val="1"/>
        <c:lblAlgn val="ctr"/>
        <c:lblOffset val="100"/>
        <c:tickLblSkip val="1"/>
        <c:tickMarkSkip val="1"/>
        <c:noMultiLvlLbl val="0"/>
      </c:catAx>
      <c:valAx>
        <c:axId val="92287360"/>
        <c:scaling>
          <c:orientation val="minMax"/>
        </c:scaling>
        <c:delete val="0"/>
        <c:axPos val="l"/>
        <c:majorGridlines>
          <c:spPr>
            <a:ln w="4771">
              <a:solidFill>
                <a:schemeClr val="tx1"/>
              </a:solidFill>
              <a:prstDash val="solid"/>
            </a:ln>
          </c:spPr>
        </c:majorGridlines>
        <c:title>
          <c:tx>
            <c:rich>
              <a:bodyPr/>
              <a:lstStyle/>
              <a:p>
                <a:pPr>
                  <a:defRPr sz="1199" b="1" i="0" u="none" strike="noStrike" baseline="0">
                    <a:solidFill>
                      <a:srgbClr val="FFFF00"/>
                    </a:solidFill>
                    <a:latin typeface="Arial"/>
                    <a:ea typeface="Arial"/>
                    <a:cs typeface="Arial"/>
                  </a:defRPr>
                </a:pPr>
                <a:r>
                  <a:rPr lang="en-US"/>
                  <a:t>Frequency</a:t>
                </a:r>
              </a:p>
            </c:rich>
          </c:tx>
          <c:layout>
            <c:manualLayout>
              <c:xMode val="edge"/>
              <c:yMode val="edge"/>
              <c:x val="0"/>
              <c:y val="0.13675220240997091"/>
            </c:manualLayout>
          </c:layout>
          <c:overlay val="0"/>
          <c:spPr>
            <a:noFill/>
            <a:ln w="38174">
              <a:noFill/>
            </a:ln>
          </c:spPr>
        </c:title>
        <c:numFmt formatCode="General" sourceLinked="1"/>
        <c:majorTickMark val="out"/>
        <c:minorTickMark val="none"/>
        <c:tickLblPos val="nextTo"/>
        <c:spPr>
          <a:ln w="4771">
            <a:solidFill>
              <a:schemeClr val="tx1"/>
            </a:solidFill>
            <a:prstDash val="solid"/>
          </a:ln>
        </c:spPr>
        <c:txPr>
          <a:bodyPr rot="0" vert="horz"/>
          <a:lstStyle/>
          <a:p>
            <a:pPr>
              <a:defRPr sz="1202" b="1" i="0" u="none" strike="noStrike" baseline="0">
                <a:solidFill>
                  <a:schemeClr val="tx1"/>
                </a:solidFill>
                <a:latin typeface="Arial"/>
                <a:ea typeface="Arial"/>
                <a:cs typeface="Arial"/>
              </a:defRPr>
            </a:pPr>
            <a:endParaRPr lang="ar-EG"/>
          </a:p>
        </c:txPr>
        <c:crossAx val="92281088"/>
        <c:crosses val="autoZero"/>
        <c:crossBetween val="between"/>
      </c:valAx>
      <c:spPr>
        <a:noFill/>
        <a:ln w="19087">
          <a:solidFill>
            <a:schemeClr val="tx1"/>
          </a:solidFill>
          <a:prstDash val="solid"/>
        </a:ln>
      </c:spPr>
    </c:plotArea>
    <c:plotVisOnly val="1"/>
    <c:dispBlanksAs val="gap"/>
    <c:showDLblsOverMax val="0"/>
  </c:chart>
  <c:spPr>
    <a:noFill/>
    <a:ln>
      <a:noFill/>
    </a:ln>
  </c:spPr>
  <c:txPr>
    <a:bodyPr/>
    <a:lstStyle/>
    <a:p>
      <a:pPr>
        <a:defRPr sz="1202" b="1" i="0" u="none" strike="noStrike" baseline="0">
          <a:solidFill>
            <a:schemeClr val="tx1"/>
          </a:solidFill>
          <a:latin typeface="Arial"/>
          <a:ea typeface="Arial"/>
          <a:cs typeface="Arial"/>
        </a:defRPr>
      </a:pPr>
      <a:endParaRPr lang="ar-EG"/>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9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8082191780822013E-2"/>
          <c:y val="3.898305084745763E-2"/>
          <c:w val="0.76575342465753582"/>
          <c:h val="0.75762711864406951"/>
        </c:manualLayout>
      </c:layout>
      <c:bar3DChart>
        <c:barDir val="col"/>
        <c:grouping val="clustered"/>
        <c:varyColors val="0"/>
        <c:ser>
          <c:idx val="0"/>
          <c:order val="0"/>
          <c:tx>
            <c:strRef>
              <c:f>Sheet1!$A$2</c:f>
              <c:strCache>
                <c:ptCount val="1"/>
                <c:pt idx="0">
                  <c:v>NVD</c:v>
                </c:pt>
              </c:strCache>
            </c:strRef>
          </c:tx>
          <c:spPr>
            <a:solidFill>
              <a:srgbClr val="009900"/>
            </a:solidFill>
            <a:ln w="8361">
              <a:solidFill>
                <a:schemeClr val="tx1"/>
              </a:solidFill>
              <a:prstDash val="solid"/>
            </a:ln>
          </c:spPr>
          <c:invertIfNegative val="0"/>
          <c:cat>
            <c:strRef>
              <c:f>Sheet1!$B$1:$D$1</c:f>
              <c:strCache>
                <c:ptCount val="3"/>
                <c:pt idx="0">
                  <c:v>G 1</c:v>
                </c:pt>
                <c:pt idx="1">
                  <c:v>G 2</c:v>
                </c:pt>
                <c:pt idx="2">
                  <c:v>G 3</c:v>
                </c:pt>
              </c:strCache>
            </c:strRef>
          </c:cat>
          <c:val>
            <c:numRef>
              <c:f>Sheet1!$B$2:$D$2</c:f>
              <c:numCache>
                <c:formatCode>General</c:formatCode>
                <c:ptCount val="3"/>
                <c:pt idx="0">
                  <c:v>85</c:v>
                </c:pt>
                <c:pt idx="1">
                  <c:v>70</c:v>
                </c:pt>
                <c:pt idx="2">
                  <c:v>80</c:v>
                </c:pt>
              </c:numCache>
            </c:numRef>
          </c:val>
        </c:ser>
        <c:ser>
          <c:idx val="1"/>
          <c:order val="1"/>
          <c:tx>
            <c:strRef>
              <c:f>Sheet1!$A$3</c:f>
              <c:strCache>
                <c:ptCount val="1"/>
                <c:pt idx="0">
                  <c:v>CS</c:v>
                </c:pt>
              </c:strCache>
            </c:strRef>
          </c:tx>
          <c:spPr>
            <a:solidFill>
              <a:srgbClr val="FF00FF"/>
            </a:solidFill>
            <a:ln w="8361">
              <a:solidFill>
                <a:schemeClr val="tx1"/>
              </a:solidFill>
              <a:prstDash val="solid"/>
            </a:ln>
          </c:spPr>
          <c:invertIfNegative val="0"/>
          <c:cat>
            <c:strRef>
              <c:f>Sheet1!$B$1:$D$1</c:f>
              <c:strCache>
                <c:ptCount val="3"/>
                <c:pt idx="0">
                  <c:v>G 1</c:v>
                </c:pt>
                <c:pt idx="1">
                  <c:v>G 2</c:v>
                </c:pt>
                <c:pt idx="2">
                  <c:v>G 3</c:v>
                </c:pt>
              </c:strCache>
            </c:strRef>
          </c:cat>
          <c:val>
            <c:numRef>
              <c:f>Sheet1!$B$3:$D$3</c:f>
              <c:numCache>
                <c:formatCode>General</c:formatCode>
                <c:ptCount val="3"/>
                <c:pt idx="0">
                  <c:v>15</c:v>
                </c:pt>
                <c:pt idx="1">
                  <c:v>30</c:v>
                </c:pt>
                <c:pt idx="2">
                  <c:v>20</c:v>
                </c:pt>
              </c:numCache>
            </c:numRef>
          </c:val>
        </c:ser>
        <c:dLbls>
          <c:showLegendKey val="0"/>
          <c:showVal val="0"/>
          <c:showCatName val="0"/>
          <c:showSerName val="0"/>
          <c:showPercent val="0"/>
          <c:showBubbleSize val="0"/>
        </c:dLbls>
        <c:gapWidth val="150"/>
        <c:gapDepth val="0"/>
        <c:shape val="box"/>
        <c:axId val="92722688"/>
        <c:axId val="92724608"/>
        <c:axId val="0"/>
      </c:bar3DChart>
      <c:catAx>
        <c:axId val="92722688"/>
        <c:scaling>
          <c:orientation val="minMax"/>
        </c:scaling>
        <c:delete val="0"/>
        <c:axPos val="b"/>
        <c:title>
          <c:tx>
            <c:rich>
              <a:bodyPr/>
              <a:lstStyle/>
              <a:p>
                <a:pPr>
                  <a:defRPr sz="1349" b="1" i="0" u="none" strike="noStrike" baseline="0">
                    <a:solidFill>
                      <a:srgbClr val="000000"/>
                    </a:solidFill>
                    <a:latin typeface="Arial"/>
                    <a:ea typeface="Arial"/>
                    <a:cs typeface="Arial"/>
                  </a:defRPr>
                </a:pPr>
                <a:r>
                  <a:rPr lang="en-US" dirty="0">
                    <a:solidFill>
                      <a:schemeClr val="tx1"/>
                    </a:solidFill>
                  </a:rPr>
                  <a:t>Groups</a:t>
                </a:r>
              </a:p>
            </c:rich>
          </c:tx>
          <c:layout>
            <c:manualLayout>
              <c:xMode val="edge"/>
              <c:yMode val="edge"/>
              <c:x val="0.37808217369055369"/>
              <c:y val="0.88474573069111984"/>
            </c:manualLayout>
          </c:layout>
          <c:overlay val="0"/>
          <c:spPr>
            <a:noFill/>
            <a:ln w="16723">
              <a:noFill/>
            </a:ln>
          </c:spPr>
        </c:title>
        <c:numFmt formatCode="General" sourceLinked="1"/>
        <c:majorTickMark val="out"/>
        <c:minorTickMark val="none"/>
        <c:tickLblPos val="low"/>
        <c:spPr>
          <a:ln w="2090">
            <a:solidFill>
              <a:schemeClr val="tx1"/>
            </a:solidFill>
            <a:prstDash val="solid"/>
          </a:ln>
        </c:spPr>
        <c:txPr>
          <a:bodyPr rot="0" vert="horz"/>
          <a:lstStyle/>
          <a:p>
            <a:pPr>
              <a:defRPr sz="1366" b="1" i="0" u="none" strike="noStrike" baseline="0">
                <a:solidFill>
                  <a:schemeClr val="tx1"/>
                </a:solidFill>
                <a:latin typeface="Arial"/>
                <a:ea typeface="Arial"/>
                <a:cs typeface="Arial"/>
              </a:defRPr>
            </a:pPr>
            <a:endParaRPr lang="ar-EG"/>
          </a:p>
        </c:txPr>
        <c:crossAx val="92724608"/>
        <c:crosses val="autoZero"/>
        <c:auto val="1"/>
        <c:lblAlgn val="ctr"/>
        <c:lblOffset val="100"/>
        <c:tickLblSkip val="1"/>
        <c:tickMarkSkip val="1"/>
        <c:noMultiLvlLbl val="0"/>
      </c:catAx>
      <c:valAx>
        <c:axId val="92724608"/>
        <c:scaling>
          <c:orientation val="minMax"/>
        </c:scaling>
        <c:delete val="0"/>
        <c:axPos val="l"/>
        <c:majorGridlines>
          <c:spPr>
            <a:ln w="2090">
              <a:solidFill>
                <a:schemeClr val="tx1"/>
              </a:solidFill>
              <a:prstDash val="solid"/>
            </a:ln>
          </c:spPr>
        </c:majorGridlines>
        <c:numFmt formatCode="General" sourceLinked="1"/>
        <c:majorTickMark val="out"/>
        <c:minorTickMark val="none"/>
        <c:tickLblPos val="nextTo"/>
        <c:spPr>
          <a:ln w="2090">
            <a:solidFill>
              <a:schemeClr val="tx1"/>
            </a:solidFill>
            <a:prstDash val="solid"/>
          </a:ln>
        </c:spPr>
        <c:txPr>
          <a:bodyPr rot="0" vert="horz"/>
          <a:lstStyle/>
          <a:p>
            <a:pPr>
              <a:defRPr sz="1366" b="1" i="0" u="none" strike="noStrike" baseline="0">
                <a:solidFill>
                  <a:schemeClr val="tx1"/>
                </a:solidFill>
                <a:latin typeface="Arial"/>
                <a:ea typeface="Arial"/>
                <a:cs typeface="Arial"/>
              </a:defRPr>
            </a:pPr>
            <a:endParaRPr lang="ar-EG"/>
          </a:p>
        </c:txPr>
        <c:crossAx val="92722688"/>
        <c:crosses val="autoZero"/>
        <c:crossBetween val="between"/>
      </c:valAx>
      <c:spPr>
        <a:noFill/>
        <a:ln w="25388">
          <a:noFill/>
        </a:ln>
      </c:spPr>
    </c:plotArea>
    <c:legend>
      <c:legendPos val="r"/>
      <c:layout>
        <c:manualLayout>
          <c:xMode val="edge"/>
          <c:yMode val="edge"/>
          <c:x val="0.85890402064521865"/>
          <c:y val="0.43220344243601894"/>
          <c:w val="0.1356164127282834"/>
          <c:h val="0.13728801894621806"/>
        </c:manualLayout>
      </c:layout>
      <c:overlay val="0"/>
      <c:spPr>
        <a:noFill/>
        <a:ln w="2090">
          <a:solidFill>
            <a:schemeClr val="tx1"/>
          </a:solidFill>
          <a:prstDash val="solid"/>
        </a:ln>
      </c:spPr>
      <c:txPr>
        <a:bodyPr/>
        <a:lstStyle/>
        <a:p>
          <a:pPr>
            <a:defRPr sz="1254" b="1" i="0" u="none" strike="noStrike" baseline="0">
              <a:solidFill>
                <a:schemeClr val="tx1"/>
              </a:solidFill>
              <a:latin typeface="Arial"/>
              <a:ea typeface="Arial"/>
              <a:cs typeface="Arial"/>
            </a:defRPr>
          </a:pPr>
          <a:endParaRPr lang="ar-EG"/>
        </a:p>
      </c:txPr>
    </c:legend>
    <c:plotVisOnly val="1"/>
    <c:dispBlanksAs val="gap"/>
    <c:showDLblsOverMax val="0"/>
  </c:chart>
  <c:spPr>
    <a:noFill/>
    <a:ln>
      <a:noFill/>
    </a:ln>
  </c:spPr>
  <c:txPr>
    <a:bodyPr/>
    <a:lstStyle/>
    <a:p>
      <a:pPr>
        <a:defRPr sz="1366" b="1" i="0" u="none" strike="noStrike" baseline="0">
          <a:solidFill>
            <a:schemeClr val="tx1"/>
          </a:solidFill>
          <a:latin typeface="Arial"/>
          <a:ea typeface="Arial"/>
          <a:cs typeface="Arial"/>
        </a:defRPr>
      </a:pPr>
      <a:endParaRPr lang="ar-EG"/>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20634920634954"/>
          <c:y val="5.4237288135593351E-2"/>
          <c:w val="0.52214193162563538"/>
          <c:h val="0.8254237288135593"/>
        </c:manualLayout>
      </c:layout>
      <c:barChart>
        <c:barDir val="col"/>
        <c:grouping val="percentStacked"/>
        <c:varyColors val="0"/>
        <c:ser>
          <c:idx val="0"/>
          <c:order val="0"/>
          <c:tx>
            <c:strRef>
              <c:f>Sheet1!$A$2</c:f>
              <c:strCache>
                <c:ptCount val="1"/>
                <c:pt idx="0">
                  <c:v>Low</c:v>
                </c:pt>
              </c:strCache>
            </c:strRef>
          </c:tx>
          <c:spPr>
            <a:solidFill>
              <a:srgbClr val="FF0000"/>
            </a:solidFill>
            <a:ln w="8299">
              <a:solidFill>
                <a:schemeClr val="tx1"/>
              </a:solidFill>
              <a:prstDash val="solid"/>
            </a:ln>
          </c:spPr>
          <c:invertIfNegative val="0"/>
          <c:cat>
            <c:strRef>
              <c:f>Sheet1!$B$1:$C$1</c:f>
              <c:strCache>
                <c:ptCount val="2"/>
                <c:pt idx="0">
                  <c:v>Egypt</c:v>
                </c:pt>
                <c:pt idx="1">
                  <c:v>USA</c:v>
                </c:pt>
              </c:strCache>
            </c:strRef>
          </c:cat>
          <c:val>
            <c:numRef>
              <c:f>Sheet1!$B$2:$C$2</c:f>
              <c:numCache>
                <c:formatCode>General</c:formatCode>
                <c:ptCount val="2"/>
                <c:pt idx="0">
                  <c:v>45</c:v>
                </c:pt>
                <c:pt idx="1">
                  <c:v>10</c:v>
                </c:pt>
              </c:numCache>
            </c:numRef>
          </c:val>
        </c:ser>
        <c:ser>
          <c:idx val="1"/>
          <c:order val="1"/>
          <c:tx>
            <c:strRef>
              <c:f>Sheet1!$A$3</c:f>
              <c:strCache>
                <c:ptCount val="1"/>
                <c:pt idx="0">
                  <c:v>Moderate</c:v>
                </c:pt>
              </c:strCache>
            </c:strRef>
          </c:tx>
          <c:spPr>
            <a:solidFill>
              <a:srgbClr val="FFFF00"/>
            </a:solidFill>
            <a:ln w="8299">
              <a:solidFill>
                <a:schemeClr val="tx1"/>
              </a:solidFill>
              <a:prstDash val="solid"/>
            </a:ln>
          </c:spPr>
          <c:invertIfNegative val="0"/>
          <c:cat>
            <c:strRef>
              <c:f>Sheet1!$B$1:$C$1</c:f>
              <c:strCache>
                <c:ptCount val="2"/>
                <c:pt idx="0">
                  <c:v>Egypt</c:v>
                </c:pt>
                <c:pt idx="1">
                  <c:v>USA</c:v>
                </c:pt>
              </c:strCache>
            </c:strRef>
          </c:cat>
          <c:val>
            <c:numRef>
              <c:f>Sheet1!$B$3:$C$3</c:f>
              <c:numCache>
                <c:formatCode>General</c:formatCode>
                <c:ptCount val="2"/>
                <c:pt idx="0">
                  <c:v>30</c:v>
                </c:pt>
                <c:pt idx="1">
                  <c:v>45</c:v>
                </c:pt>
              </c:numCache>
            </c:numRef>
          </c:val>
        </c:ser>
        <c:ser>
          <c:idx val="2"/>
          <c:order val="2"/>
          <c:tx>
            <c:strRef>
              <c:f>Sheet1!$A$4</c:f>
              <c:strCache>
                <c:ptCount val="1"/>
                <c:pt idx="0">
                  <c:v>High</c:v>
                </c:pt>
              </c:strCache>
            </c:strRef>
          </c:tx>
          <c:spPr>
            <a:solidFill>
              <a:srgbClr val="00FF00"/>
            </a:solidFill>
            <a:ln w="8299">
              <a:solidFill>
                <a:schemeClr val="tx1"/>
              </a:solidFill>
              <a:prstDash val="solid"/>
            </a:ln>
          </c:spPr>
          <c:invertIfNegative val="0"/>
          <c:dPt>
            <c:idx val="0"/>
            <c:invertIfNegative val="0"/>
            <c:bubble3D val="0"/>
          </c:dPt>
          <c:dPt>
            <c:idx val="1"/>
            <c:invertIfNegative val="0"/>
            <c:bubble3D val="0"/>
          </c:dPt>
          <c:cat>
            <c:strRef>
              <c:f>Sheet1!$B$1:$C$1</c:f>
              <c:strCache>
                <c:ptCount val="2"/>
                <c:pt idx="0">
                  <c:v>Egypt</c:v>
                </c:pt>
                <c:pt idx="1">
                  <c:v>USA</c:v>
                </c:pt>
              </c:strCache>
            </c:strRef>
          </c:cat>
          <c:val>
            <c:numRef>
              <c:f>Sheet1!$B$4:$C$4</c:f>
              <c:numCache>
                <c:formatCode>General</c:formatCode>
                <c:ptCount val="2"/>
                <c:pt idx="0">
                  <c:v>25</c:v>
                </c:pt>
                <c:pt idx="1">
                  <c:v>45</c:v>
                </c:pt>
              </c:numCache>
            </c:numRef>
          </c:val>
        </c:ser>
        <c:dLbls>
          <c:showLegendKey val="0"/>
          <c:showVal val="0"/>
          <c:showCatName val="0"/>
          <c:showSerName val="0"/>
          <c:showPercent val="0"/>
          <c:showBubbleSize val="0"/>
        </c:dLbls>
        <c:gapWidth val="150"/>
        <c:overlap val="100"/>
        <c:axId val="99774464"/>
        <c:axId val="99776000"/>
      </c:barChart>
      <c:catAx>
        <c:axId val="99774464"/>
        <c:scaling>
          <c:orientation val="minMax"/>
        </c:scaling>
        <c:delete val="0"/>
        <c:axPos val="b"/>
        <c:numFmt formatCode="General" sourceLinked="1"/>
        <c:majorTickMark val="out"/>
        <c:minorTickMark val="none"/>
        <c:tickLblPos val="nextTo"/>
        <c:spPr>
          <a:ln w="2074">
            <a:solidFill>
              <a:schemeClr val="tx1"/>
            </a:solidFill>
            <a:prstDash val="solid"/>
          </a:ln>
        </c:spPr>
        <c:txPr>
          <a:bodyPr rot="0" vert="horz"/>
          <a:lstStyle/>
          <a:p>
            <a:pPr>
              <a:defRPr sz="1176" b="1" i="0" u="none" strike="noStrike" baseline="0">
                <a:solidFill>
                  <a:schemeClr val="tx1"/>
                </a:solidFill>
                <a:latin typeface="Arial"/>
                <a:ea typeface="Arial"/>
                <a:cs typeface="Arial"/>
              </a:defRPr>
            </a:pPr>
            <a:endParaRPr lang="ar-EG"/>
          </a:p>
        </c:txPr>
        <c:crossAx val="99776000"/>
        <c:crosses val="autoZero"/>
        <c:auto val="1"/>
        <c:lblAlgn val="ctr"/>
        <c:lblOffset val="100"/>
        <c:tickLblSkip val="1"/>
        <c:tickMarkSkip val="1"/>
        <c:noMultiLvlLbl val="0"/>
      </c:catAx>
      <c:valAx>
        <c:axId val="99776000"/>
        <c:scaling>
          <c:orientation val="minMax"/>
        </c:scaling>
        <c:delete val="0"/>
        <c:axPos val="l"/>
        <c:majorGridlines>
          <c:spPr>
            <a:ln w="2074">
              <a:solidFill>
                <a:schemeClr val="tx1"/>
              </a:solidFill>
              <a:prstDash val="solid"/>
            </a:ln>
          </c:spPr>
        </c:majorGridlines>
        <c:title>
          <c:tx>
            <c:rich>
              <a:bodyPr/>
              <a:lstStyle/>
              <a:p>
                <a:pPr>
                  <a:defRPr sz="1400" b="1" i="0" u="none" strike="noStrike" baseline="0">
                    <a:solidFill>
                      <a:srgbClr val="FFFF00"/>
                    </a:solidFill>
                    <a:latin typeface="Arial"/>
                    <a:ea typeface="Arial"/>
                    <a:cs typeface="Arial"/>
                  </a:defRPr>
                </a:pPr>
                <a:r>
                  <a:rPr lang="en-US" sz="1400" dirty="0" smtClean="0">
                    <a:solidFill>
                      <a:srgbClr val="FFFF00"/>
                    </a:solidFill>
                  </a:rPr>
                  <a:t>%</a:t>
                </a:r>
                <a:r>
                  <a:rPr lang="en-US" sz="1400" baseline="0" dirty="0" smtClean="0">
                    <a:solidFill>
                      <a:srgbClr val="FFFF00"/>
                    </a:solidFill>
                  </a:rPr>
                  <a:t> of socioeconomic standard</a:t>
                </a:r>
                <a:endParaRPr lang="en-US" sz="1400" dirty="0">
                  <a:solidFill>
                    <a:srgbClr val="FFFF00"/>
                  </a:solidFill>
                </a:endParaRPr>
              </a:p>
            </c:rich>
          </c:tx>
          <c:layout>
            <c:manualLayout>
              <c:xMode val="edge"/>
              <c:yMode val="edge"/>
              <c:x val="7.3006039552470786E-2"/>
              <c:y val="0.23220342245141715"/>
            </c:manualLayout>
          </c:layout>
          <c:overlay val="0"/>
          <c:spPr>
            <a:noFill/>
            <a:ln w="16598">
              <a:noFill/>
            </a:ln>
          </c:spPr>
        </c:title>
        <c:numFmt formatCode="0%" sourceLinked="1"/>
        <c:majorTickMark val="out"/>
        <c:minorTickMark val="none"/>
        <c:tickLblPos val="nextTo"/>
        <c:spPr>
          <a:ln w="2074">
            <a:solidFill>
              <a:schemeClr val="tx1"/>
            </a:solidFill>
            <a:prstDash val="solid"/>
          </a:ln>
        </c:spPr>
        <c:txPr>
          <a:bodyPr rot="0" vert="horz"/>
          <a:lstStyle/>
          <a:p>
            <a:pPr>
              <a:defRPr sz="1176" b="1" i="0" u="none" strike="noStrike" baseline="0">
                <a:solidFill>
                  <a:schemeClr val="tx1"/>
                </a:solidFill>
                <a:latin typeface="Arial"/>
                <a:ea typeface="Arial"/>
                <a:cs typeface="Arial"/>
              </a:defRPr>
            </a:pPr>
            <a:endParaRPr lang="ar-EG"/>
          </a:p>
        </c:txPr>
        <c:crossAx val="99774464"/>
        <c:crosses val="autoZero"/>
        <c:crossBetween val="between"/>
      </c:valAx>
      <c:spPr>
        <a:noFill/>
        <a:ln w="8299">
          <a:solidFill>
            <a:schemeClr val="tx1"/>
          </a:solidFill>
          <a:prstDash val="solid"/>
        </a:ln>
      </c:spPr>
    </c:plotArea>
    <c:legend>
      <c:legendPos val="r"/>
      <c:layout>
        <c:manualLayout>
          <c:xMode val="edge"/>
          <c:yMode val="edge"/>
          <c:x val="0.76349215472153553"/>
          <c:y val="0.37796616832587676"/>
          <c:w val="0.23650792347949948"/>
          <c:h val="0.17966098951287487"/>
        </c:manualLayout>
      </c:layout>
      <c:overlay val="0"/>
      <c:spPr>
        <a:noFill/>
        <a:ln w="2074">
          <a:solidFill>
            <a:schemeClr val="tx1"/>
          </a:solidFill>
          <a:prstDash val="solid"/>
        </a:ln>
      </c:spPr>
      <c:txPr>
        <a:bodyPr/>
        <a:lstStyle/>
        <a:p>
          <a:pPr>
            <a:defRPr sz="1081" b="1" i="0" u="none" strike="noStrike" baseline="0">
              <a:solidFill>
                <a:schemeClr val="tx1"/>
              </a:solidFill>
              <a:latin typeface="Arial"/>
              <a:ea typeface="Arial"/>
              <a:cs typeface="Arial"/>
            </a:defRPr>
          </a:pPr>
          <a:endParaRPr lang="ar-EG"/>
        </a:p>
      </c:txPr>
    </c:legend>
    <c:plotVisOnly val="1"/>
    <c:dispBlanksAs val="gap"/>
    <c:showDLblsOverMax val="0"/>
  </c:chart>
  <c:spPr>
    <a:noFill/>
    <a:ln>
      <a:noFill/>
    </a:ln>
  </c:spPr>
  <c:txPr>
    <a:bodyPr/>
    <a:lstStyle/>
    <a:p>
      <a:pPr>
        <a:defRPr sz="1176" b="1" i="0" u="none" strike="noStrike" baseline="0">
          <a:solidFill>
            <a:schemeClr val="tx1"/>
          </a:solidFill>
          <a:latin typeface="Arial"/>
          <a:ea typeface="Arial"/>
          <a:cs typeface="Arial"/>
        </a:defRPr>
      </a:pPr>
      <a:endParaRPr lang="ar-EG"/>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Column3</c:v>
                </c:pt>
              </c:strCache>
            </c:strRef>
          </c:tx>
          <c:dPt>
            <c:idx val="0"/>
            <c:bubble3D val="0"/>
            <c:spPr>
              <a:solidFill>
                <a:srgbClr val="00B050"/>
              </a:solidFill>
            </c:spPr>
          </c:dPt>
          <c:dPt>
            <c:idx val="1"/>
            <c:bubble3D val="0"/>
            <c:spPr>
              <a:solidFill>
                <a:srgbClr val="FF00FF"/>
              </a:solidFill>
            </c:spPr>
          </c:dPt>
          <c:dPt>
            <c:idx val="2"/>
            <c:bubble3D val="0"/>
            <c:spPr>
              <a:solidFill>
                <a:srgbClr val="FFFF00"/>
              </a:solidFill>
            </c:spPr>
          </c:dPt>
          <c:dPt>
            <c:idx val="3"/>
            <c:bubble3D val="0"/>
            <c:spPr>
              <a:solidFill>
                <a:srgbClr val="FF0000"/>
              </a:solidFill>
            </c:spPr>
          </c:dPt>
          <c:dLbls>
            <c:dLbl>
              <c:idx val="2"/>
              <c:layout/>
              <c:tx>
                <c:rich>
                  <a:bodyPr/>
                  <a:lstStyle/>
                  <a:p>
                    <a:r>
                      <a:rPr lang="en-US" dirty="0">
                        <a:solidFill>
                          <a:schemeClr val="bg1"/>
                        </a:solidFill>
                      </a:rPr>
                      <a:t>10</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Respiratory</c:v>
                </c:pt>
                <c:pt idx="1">
                  <c:v>Diarrhea</c:v>
                </c:pt>
                <c:pt idx="2">
                  <c:v>congenital</c:v>
                </c:pt>
                <c:pt idx="3">
                  <c:v>Accident</c:v>
                </c:pt>
              </c:strCache>
            </c:strRef>
          </c:cat>
          <c:val>
            <c:numRef>
              <c:f>Sheet1!$B$2:$B$5</c:f>
              <c:numCache>
                <c:formatCode>General</c:formatCode>
                <c:ptCount val="4"/>
                <c:pt idx="0">
                  <c:v>50</c:v>
                </c:pt>
                <c:pt idx="1">
                  <c:v>30</c:v>
                </c:pt>
                <c:pt idx="2">
                  <c:v>10</c:v>
                </c:pt>
                <c:pt idx="3">
                  <c:v>10</c:v>
                </c:pt>
              </c:numCache>
            </c:numRef>
          </c:val>
        </c:ser>
        <c:ser>
          <c:idx val="1"/>
          <c:order val="1"/>
          <c:tx>
            <c:strRef>
              <c:f>Sheet1!$C$1</c:f>
              <c:strCache>
                <c:ptCount val="1"/>
                <c:pt idx="0">
                  <c:v>Column1</c:v>
                </c:pt>
              </c:strCache>
            </c:strRef>
          </c:tx>
          <c:cat>
            <c:strRef>
              <c:f>Sheet1!$A$2:$A$5</c:f>
              <c:strCache>
                <c:ptCount val="4"/>
                <c:pt idx="0">
                  <c:v>Respiratory</c:v>
                </c:pt>
                <c:pt idx="1">
                  <c:v>Diarrhea</c:v>
                </c:pt>
                <c:pt idx="2">
                  <c:v>congenital</c:v>
                </c:pt>
                <c:pt idx="3">
                  <c:v>Accident</c:v>
                </c:pt>
              </c:strCache>
            </c:strRef>
          </c:cat>
          <c:val>
            <c:numRef>
              <c:f>Sheet1!$C$2:$C$5</c:f>
              <c:numCache>
                <c:formatCode>General</c:formatCode>
                <c:ptCount val="4"/>
              </c:numCache>
            </c:numRef>
          </c:val>
        </c:ser>
        <c:ser>
          <c:idx val="2"/>
          <c:order val="2"/>
          <c:tx>
            <c:strRef>
              <c:f>Sheet1!$D$1</c:f>
              <c:strCache>
                <c:ptCount val="1"/>
                <c:pt idx="0">
                  <c:v>Column2</c:v>
                </c:pt>
              </c:strCache>
            </c:strRef>
          </c:tx>
          <c:cat>
            <c:strRef>
              <c:f>Sheet1!$A$2:$A$5</c:f>
              <c:strCache>
                <c:ptCount val="4"/>
                <c:pt idx="0">
                  <c:v>Respiratory</c:v>
                </c:pt>
                <c:pt idx="1">
                  <c:v>Diarrhea</c:v>
                </c:pt>
                <c:pt idx="2">
                  <c:v>congenital</c:v>
                </c:pt>
                <c:pt idx="3">
                  <c:v>Accident</c:v>
                </c:pt>
              </c:strCache>
            </c:strRef>
          </c:cat>
          <c:val>
            <c:numRef>
              <c:f>Sheet1!$D$2:$D$5</c:f>
              <c:numCache>
                <c:formatCode>General</c:formatCode>
                <c:ptCount val="4"/>
              </c:numCache>
            </c:numRef>
          </c:val>
        </c:ser>
        <c:dLbls>
          <c:showLegendKey val="0"/>
          <c:showVal val="0"/>
          <c:showCatName val="0"/>
          <c:showSerName val="0"/>
          <c:showPercent val="0"/>
          <c:showBubbleSize val="0"/>
          <c:showLeaderLines val="0"/>
        </c:dLbls>
        <c:firstSliceAng val="0"/>
      </c:pieChart>
      <c:spPr>
        <a:noFill/>
        <a:ln w="25385">
          <a:noFill/>
        </a:ln>
      </c:spPr>
    </c:plotArea>
    <c:legend>
      <c:legendPos val="r"/>
      <c:layout/>
      <c:overlay val="0"/>
    </c:legend>
    <c:plotVisOnly val="1"/>
    <c:dispBlanksAs val="zero"/>
    <c:showDLblsOverMax val="0"/>
  </c:chart>
  <c:txPr>
    <a:bodyPr/>
    <a:lstStyle/>
    <a:p>
      <a:pPr>
        <a:defRPr sz="1797"/>
      </a:pPr>
      <a:endParaRPr lang="ar-EG"/>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sz="1999" b="1" dirty="0" smtClean="0"/>
              <a:t>Distribution of studied group according to their height</a:t>
            </a:r>
            <a:endParaRPr lang="en-US" sz="2000" b="1" dirty="0"/>
          </a:p>
        </c:rich>
      </c:tx>
      <c:layout/>
      <c:overlay val="0"/>
    </c:title>
    <c:autoTitleDeleted val="0"/>
    <c:plotArea>
      <c:layout>
        <c:manualLayout>
          <c:layoutTarget val="inner"/>
          <c:xMode val="edge"/>
          <c:yMode val="edge"/>
          <c:x val="0.1546562679665042"/>
          <c:y val="0.16250293982069447"/>
          <c:w val="0.78693103362079742"/>
          <c:h val="0.66936866762622416"/>
        </c:manualLayout>
      </c:layout>
      <c:barChart>
        <c:barDir val="col"/>
        <c:grouping val="clustered"/>
        <c:varyColors val="0"/>
        <c:ser>
          <c:idx val="0"/>
          <c:order val="0"/>
          <c:tx>
            <c:strRef>
              <c:f>Sheet1!$B$1</c:f>
              <c:strCache>
                <c:ptCount val="1"/>
                <c:pt idx="0">
                  <c:v>Number</c:v>
                </c:pt>
              </c:strCache>
            </c:strRef>
          </c:tx>
          <c:spPr>
            <a:ln>
              <a:solidFill>
                <a:srgbClr val="FF0000"/>
              </a:solidFill>
            </a:ln>
          </c:spPr>
          <c:invertIfNegative val="0"/>
          <c:cat>
            <c:strRef>
              <c:f>Sheet1!$A$2:$A$7</c:f>
              <c:strCache>
                <c:ptCount val="6"/>
                <c:pt idx="0">
                  <c:v>100-</c:v>
                </c:pt>
                <c:pt idx="1">
                  <c:v>110-</c:v>
                </c:pt>
                <c:pt idx="2">
                  <c:v>120-</c:v>
                </c:pt>
                <c:pt idx="3">
                  <c:v>130-</c:v>
                </c:pt>
                <c:pt idx="4">
                  <c:v>140-</c:v>
                </c:pt>
                <c:pt idx="5">
                  <c:v>150-</c:v>
                </c:pt>
              </c:strCache>
            </c:strRef>
          </c:cat>
          <c:val>
            <c:numRef>
              <c:f>Sheet1!$B$2:$B$7</c:f>
              <c:numCache>
                <c:formatCode>General</c:formatCode>
                <c:ptCount val="6"/>
                <c:pt idx="0">
                  <c:v>10</c:v>
                </c:pt>
                <c:pt idx="1">
                  <c:v>15</c:v>
                </c:pt>
                <c:pt idx="2">
                  <c:v>25</c:v>
                </c:pt>
                <c:pt idx="3">
                  <c:v>20</c:v>
                </c:pt>
                <c:pt idx="4">
                  <c:v>15</c:v>
                </c:pt>
                <c:pt idx="5">
                  <c:v>5</c:v>
                </c:pt>
              </c:numCache>
            </c:numRef>
          </c:val>
        </c:ser>
        <c:ser>
          <c:idx val="1"/>
          <c:order val="1"/>
          <c:tx>
            <c:strRef>
              <c:f>Sheet1!$C$1</c:f>
              <c:strCache>
                <c:ptCount val="1"/>
                <c:pt idx="0">
                  <c:v>Column1</c:v>
                </c:pt>
              </c:strCache>
            </c:strRef>
          </c:tx>
          <c:invertIfNegative val="0"/>
          <c:cat>
            <c:strRef>
              <c:f>Sheet1!$A$2:$A$7</c:f>
              <c:strCache>
                <c:ptCount val="6"/>
                <c:pt idx="0">
                  <c:v>100-</c:v>
                </c:pt>
                <c:pt idx="1">
                  <c:v>110-</c:v>
                </c:pt>
                <c:pt idx="2">
                  <c:v>120-</c:v>
                </c:pt>
                <c:pt idx="3">
                  <c:v>130-</c:v>
                </c:pt>
                <c:pt idx="4">
                  <c:v>140-</c:v>
                </c:pt>
                <c:pt idx="5">
                  <c:v>150-</c:v>
                </c:pt>
              </c:strCache>
            </c:strRef>
          </c:cat>
          <c:val>
            <c:numRef>
              <c:f>Sheet1!$C$2:$C$7</c:f>
              <c:numCache>
                <c:formatCode>General</c:formatCode>
                <c:ptCount val="6"/>
              </c:numCache>
            </c:numRef>
          </c:val>
        </c:ser>
        <c:ser>
          <c:idx val="2"/>
          <c:order val="2"/>
          <c:tx>
            <c:strRef>
              <c:f>Sheet1!$D$1</c:f>
              <c:strCache>
                <c:ptCount val="1"/>
                <c:pt idx="0">
                  <c:v>Column2</c:v>
                </c:pt>
              </c:strCache>
            </c:strRef>
          </c:tx>
          <c:invertIfNegative val="0"/>
          <c:cat>
            <c:strRef>
              <c:f>Sheet1!$A$2:$A$7</c:f>
              <c:strCache>
                <c:ptCount val="6"/>
                <c:pt idx="0">
                  <c:v>100-</c:v>
                </c:pt>
                <c:pt idx="1">
                  <c:v>110-</c:v>
                </c:pt>
                <c:pt idx="2">
                  <c:v>120-</c:v>
                </c:pt>
                <c:pt idx="3">
                  <c:v>130-</c:v>
                </c:pt>
                <c:pt idx="4">
                  <c:v>140-</c:v>
                </c:pt>
                <c:pt idx="5">
                  <c:v>150-</c:v>
                </c:pt>
              </c:strCache>
            </c:strRef>
          </c:cat>
          <c:val>
            <c:numRef>
              <c:f>Sheet1!$D$2:$D$7</c:f>
              <c:numCache>
                <c:formatCode>General</c:formatCode>
                <c:ptCount val="6"/>
              </c:numCache>
            </c:numRef>
          </c:val>
        </c:ser>
        <c:dLbls>
          <c:showLegendKey val="0"/>
          <c:showVal val="0"/>
          <c:showCatName val="0"/>
          <c:showSerName val="0"/>
          <c:showPercent val="0"/>
          <c:showBubbleSize val="0"/>
        </c:dLbls>
        <c:gapWidth val="0"/>
        <c:overlap val="100"/>
        <c:axId val="100092160"/>
        <c:axId val="100098432"/>
      </c:barChart>
      <c:catAx>
        <c:axId val="100092160"/>
        <c:scaling>
          <c:orientation val="minMax"/>
        </c:scaling>
        <c:delete val="0"/>
        <c:axPos val="b"/>
        <c:title>
          <c:tx>
            <c:rich>
              <a:bodyPr/>
              <a:lstStyle/>
              <a:p>
                <a:pPr>
                  <a:defRPr sz="1795" b="1" i="0" u="none" strike="noStrike" baseline="0">
                    <a:solidFill>
                      <a:srgbClr val="000000"/>
                    </a:solidFill>
                    <a:latin typeface="Calibri"/>
                    <a:ea typeface="Calibri"/>
                    <a:cs typeface="Calibri"/>
                  </a:defRPr>
                </a:pPr>
                <a:r>
                  <a:rPr lang="en-US"/>
                  <a:t>Height</a:t>
                </a:r>
              </a:p>
            </c:rich>
          </c:tx>
          <c:layout/>
          <c:overlay val="0"/>
        </c:title>
        <c:numFmt formatCode="#,##0.00" sourceLinked="0"/>
        <c:majorTickMark val="none"/>
        <c:minorTickMark val="none"/>
        <c:tickLblPos val="nextTo"/>
        <c:crossAx val="100098432"/>
        <c:crosses val="autoZero"/>
        <c:auto val="1"/>
        <c:lblAlgn val="ctr"/>
        <c:lblOffset val="100"/>
        <c:noMultiLvlLbl val="0"/>
      </c:catAx>
      <c:valAx>
        <c:axId val="100098432"/>
        <c:scaling>
          <c:orientation val="minMax"/>
        </c:scaling>
        <c:delete val="0"/>
        <c:axPos val="l"/>
        <c:title>
          <c:tx>
            <c:rich>
              <a:bodyPr/>
              <a:lstStyle/>
              <a:p>
                <a:pPr>
                  <a:defRPr sz="1795" b="1" i="0" u="none" strike="noStrike" baseline="0">
                    <a:solidFill>
                      <a:srgbClr val="000000"/>
                    </a:solidFill>
                    <a:latin typeface="Calibri"/>
                    <a:ea typeface="Calibri"/>
                    <a:cs typeface="Calibri"/>
                  </a:defRPr>
                </a:pPr>
                <a:r>
                  <a:rPr lang="en-US"/>
                  <a:t>No. of individuals</a:t>
                </a:r>
              </a:p>
            </c:rich>
          </c:tx>
          <c:layout/>
          <c:overlay val="0"/>
        </c:title>
        <c:numFmt formatCode="General" sourceLinked="1"/>
        <c:majorTickMark val="out"/>
        <c:minorTickMark val="none"/>
        <c:tickLblPos val="nextTo"/>
        <c:crossAx val="100092160"/>
        <c:crosses val="autoZero"/>
        <c:crossBetween val="between"/>
      </c:valAx>
    </c:plotArea>
    <c:plotVisOnly val="1"/>
    <c:dispBlanksAs val="gap"/>
    <c:showDLblsOverMax val="0"/>
  </c:chart>
  <c:txPr>
    <a:bodyPr/>
    <a:lstStyle/>
    <a:p>
      <a:pPr>
        <a:defRPr sz="1799"/>
      </a:pPr>
      <a:endParaRPr lang="ar-EG"/>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sz="1998" dirty="0" smtClean="0"/>
              <a:t>Distribution of studied group according to their height</a:t>
            </a:r>
            <a:endParaRPr lang="en-US" sz="2000" dirty="0"/>
          </a:p>
        </c:rich>
      </c:tx>
      <c:layout/>
      <c:overlay val="0"/>
    </c:title>
    <c:autoTitleDeleted val="0"/>
    <c:plotArea>
      <c:layout/>
      <c:barChart>
        <c:barDir val="col"/>
        <c:grouping val="clustered"/>
        <c:varyColors val="0"/>
        <c:ser>
          <c:idx val="1"/>
          <c:order val="1"/>
          <c:tx>
            <c:strRef>
              <c:f>Sheet1!$C$1</c:f>
              <c:strCache>
                <c:ptCount val="1"/>
                <c:pt idx="0">
                  <c:v>Column1</c:v>
                </c:pt>
              </c:strCache>
            </c:strRef>
          </c:tx>
          <c:invertIfNegative val="0"/>
          <c:cat>
            <c:strRef>
              <c:f>Sheet1!$A$2:$A$7</c:f>
              <c:strCache>
                <c:ptCount val="6"/>
                <c:pt idx="0">
                  <c:v>100-</c:v>
                </c:pt>
                <c:pt idx="1">
                  <c:v>110-</c:v>
                </c:pt>
                <c:pt idx="2">
                  <c:v>120-</c:v>
                </c:pt>
                <c:pt idx="3">
                  <c:v>130-</c:v>
                </c:pt>
                <c:pt idx="4">
                  <c:v>140-</c:v>
                </c:pt>
                <c:pt idx="5">
                  <c:v>150-</c:v>
                </c:pt>
              </c:strCache>
            </c:strRef>
          </c:cat>
          <c:val>
            <c:numRef>
              <c:f>Sheet1!$C$2:$C$7</c:f>
              <c:numCache>
                <c:formatCode>General</c:formatCode>
                <c:ptCount val="6"/>
              </c:numCache>
            </c:numRef>
          </c:val>
        </c:ser>
        <c:ser>
          <c:idx val="2"/>
          <c:order val="2"/>
          <c:tx>
            <c:strRef>
              <c:f>Sheet1!$D$1</c:f>
              <c:strCache>
                <c:ptCount val="1"/>
                <c:pt idx="0">
                  <c:v>Column2</c:v>
                </c:pt>
              </c:strCache>
            </c:strRef>
          </c:tx>
          <c:invertIfNegative val="0"/>
          <c:cat>
            <c:strRef>
              <c:f>Sheet1!$A$2:$A$7</c:f>
              <c:strCache>
                <c:ptCount val="6"/>
                <c:pt idx="0">
                  <c:v>100-</c:v>
                </c:pt>
                <c:pt idx="1">
                  <c:v>110-</c:v>
                </c:pt>
                <c:pt idx="2">
                  <c:v>120-</c:v>
                </c:pt>
                <c:pt idx="3">
                  <c:v>130-</c:v>
                </c:pt>
                <c:pt idx="4">
                  <c:v>140-</c:v>
                </c:pt>
                <c:pt idx="5">
                  <c:v>150-</c:v>
                </c:pt>
              </c:strCache>
            </c:strRef>
          </c:cat>
          <c:val>
            <c:numRef>
              <c:f>Sheet1!$D$2:$D$7</c:f>
              <c:numCache>
                <c:formatCode>General</c:formatCode>
                <c:ptCount val="6"/>
              </c:numCache>
            </c:numRef>
          </c:val>
        </c:ser>
        <c:dLbls>
          <c:showLegendKey val="0"/>
          <c:showVal val="0"/>
          <c:showCatName val="0"/>
          <c:showSerName val="0"/>
          <c:showPercent val="0"/>
          <c:showBubbleSize val="0"/>
        </c:dLbls>
        <c:gapWidth val="0"/>
        <c:overlap val="100"/>
        <c:axId val="99965184"/>
        <c:axId val="99975552"/>
      </c:barChart>
      <c:lineChart>
        <c:grouping val="standard"/>
        <c:varyColors val="0"/>
        <c:ser>
          <c:idx val="0"/>
          <c:order val="0"/>
          <c:tx>
            <c:strRef>
              <c:f>Sheet1!$B$1</c:f>
              <c:strCache>
                <c:ptCount val="1"/>
                <c:pt idx="0">
                  <c:v>Number</c:v>
                </c:pt>
              </c:strCache>
            </c:strRef>
          </c:tx>
          <c:spPr>
            <a:ln>
              <a:solidFill>
                <a:srgbClr val="FF0000"/>
              </a:solidFill>
            </a:ln>
          </c:spPr>
          <c:cat>
            <c:strRef>
              <c:f>Sheet1!$A$2:$A$7</c:f>
              <c:strCache>
                <c:ptCount val="6"/>
                <c:pt idx="0">
                  <c:v>100-</c:v>
                </c:pt>
                <c:pt idx="1">
                  <c:v>110-</c:v>
                </c:pt>
                <c:pt idx="2">
                  <c:v>120-</c:v>
                </c:pt>
                <c:pt idx="3">
                  <c:v>130-</c:v>
                </c:pt>
                <c:pt idx="4">
                  <c:v>140-</c:v>
                </c:pt>
                <c:pt idx="5">
                  <c:v>150-</c:v>
                </c:pt>
              </c:strCache>
            </c:strRef>
          </c:cat>
          <c:val>
            <c:numRef>
              <c:f>Sheet1!$B$2:$B$7</c:f>
              <c:numCache>
                <c:formatCode>General</c:formatCode>
                <c:ptCount val="6"/>
                <c:pt idx="0">
                  <c:v>10</c:v>
                </c:pt>
                <c:pt idx="1">
                  <c:v>15</c:v>
                </c:pt>
                <c:pt idx="2">
                  <c:v>25</c:v>
                </c:pt>
                <c:pt idx="3">
                  <c:v>20</c:v>
                </c:pt>
                <c:pt idx="4">
                  <c:v>15</c:v>
                </c:pt>
                <c:pt idx="5">
                  <c:v>5</c:v>
                </c:pt>
              </c:numCache>
            </c:numRef>
          </c:val>
          <c:smooth val="0"/>
        </c:ser>
        <c:dLbls>
          <c:showLegendKey val="0"/>
          <c:showVal val="0"/>
          <c:showCatName val="0"/>
          <c:showSerName val="0"/>
          <c:showPercent val="0"/>
          <c:showBubbleSize val="0"/>
        </c:dLbls>
        <c:marker val="1"/>
        <c:smooth val="0"/>
        <c:axId val="99965184"/>
        <c:axId val="99975552"/>
      </c:lineChart>
      <c:catAx>
        <c:axId val="99965184"/>
        <c:scaling>
          <c:orientation val="minMax"/>
        </c:scaling>
        <c:delete val="0"/>
        <c:axPos val="b"/>
        <c:title>
          <c:tx>
            <c:rich>
              <a:bodyPr/>
              <a:lstStyle/>
              <a:p>
                <a:pPr>
                  <a:defRPr sz="1794" b="1" i="0" u="none" strike="noStrike" baseline="0">
                    <a:solidFill>
                      <a:srgbClr val="000000"/>
                    </a:solidFill>
                    <a:latin typeface="Calibri"/>
                    <a:ea typeface="Calibri"/>
                    <a:cs typeface="Calibri"/>
                  </a:defRPr>
                </a:pPr>
                <a:r>
                  <a:rPr lang="en-US"/>
                  <a:t>Height</a:t>
                </a:r>
              </a:p>
            </c:rich>
          </c:tx>
          <c:layout/>
          <c:overlay val="0"/>
        </c:title>
        <c:numFmt formatCode="#,##0.00" sourceLinked="0"/>
        <c:majorTickMark val="none"/>
        <c:minorTickMark val="none"/>
        <c:tickLblPos val="nextTo"/>
        <c:crossAx val="99975552"/>
        <c:crosses val="autoZero"/>
        <c:auto val="1"/>
        <c:lblAlgn val="ctr"/>
        <c:lblOffset val="100"/>
        <c:noMultiLvlLbl val="0"/>
      </c:catAx>
      <c:valAx>
        <c:axId val="99975552"/>
        <c:scaling>
          <c:orientation val="minMax"/>
        </c:scaling>
        <c:delete val="0"/>
        <c:axPos val="l"/>
        <c:title>
          <c:tx>
            <c:rich>
              <a:bodyPr/>
              <a:lstStyle/>
              <a:p>
                <a:pPr>
                  <a:defRPr sz="1794" b="1" i="0" u="none" strike="noStrike" baseline="0">
                    <a:solidFill>
                      <a:srgbClr val="000000"/>
                    </a:solidFill>
                    <a:latin typeface="Calibri"/>
                    <a:ea typeface="Calibri"/>
                    <a:cs typeface="Calibri"/>
                  </a:defRPr>
                </a:pPr>
                <a:r>
                  <a:rPr lang="en-US"/>
                  <a:t>No. of individuals</a:t>
                </a:r>
              </a:p>
            </c:rich>
          </c:tx>
          <c:layout/>
          <c:overlay val="0"/>
        </c:title>
        <c:numFmt formatCode="General" sourceLinked="1"/>
        <c:majorTickMark val="out"/>
        <c:minorTickMark val="none"/>
        <c:tickLblPos val="nextTo"/>
        <c:crossAx val="99965184"/>
        <c:crosses val="autoZero"/>
        <c:crossBetween val="between"/>
      </c:valAx>
    </c:plotArea>
    <c:plotVisOnly val="1"/>
    <c:dispBlanksAs val="gap"/>
    <c:showDLblsOverMax val="0"/>
  </c:chart>
  <c:txPr>
    <a:bodyPr/>
    <a:lstStyle/>
    <a:p>
      <a:pPr>
        <a:defRPr sz="1798"/>
      </a:pPr>
      <a:endParaRPr lang="ar-EG"/>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lineChart>
        <c:grouping val="standard"/>
        <c:varyColors val="0"/>
        <c:ser>
          <c:idx val="0"/>
          <c:order val="0"/>
          <c:tx>
            <c:strRef>
              <c:f>Sheet1!$B$1</c:f>
              <c:strCache>
                <c:ptCount val="1"/>
                <c:pt idx="0">
                  <c:v>Temprature</c:v>
                </c:pt>
              </c:strCache>
            </c:strRef>
          </c:tx>
          <c:spPr>
            <a:ln>
              <a:solidFill>
                <a:srgbClr val="FF0000"/>
              </a:solidFill>
            </a:ln>
          </c:spPr>
          <c:marker>
            <c:symbol val="diamond"/>
            <c:size val="8"/>
            <c:spPr>
              <a:solidFill>
                <a:srgbClr val="FFFF00"/>
              </a:solidFill>
              <a:ln>
                <a:solidFill>
                  <a:srgbClr val="FF0000"/>
                </a:solidFill>
              </a:ln>
            </c:spPr>
          </c:marker>
          <c:cat>
            <c:numRef>
              <c:f>Sheet1!$A$2:$A$9</c:f>
              <c:numCache>
                <c:formatCode>General</c:formatCode>
                <c:ptCount val="8"/>
                <c:pt idx="0">
                  <c:v>1</c:v>
                </c:pt>
                <c:pt idx="1">
                  <c:v>2</c:v>
                </c:pt>
                <c:pt idx="2">
                  <c:v>3</c:v>
                </c:pt>
                <c:pt idx="3">
                  <c:v>4</c:v>
                </c:pt>
                <c:pt idx="4">
                  <c:v>5</c:v>
                </c:pt>
                <c:pt idx="5">
                  <c:v>6</c:v>
                </c:pt>
                <c:pt idx="6">
                  <c:v>7</c:v>
                </c:pt>
              </c:numCache>
            </c:numRef>
          </c:cat>
          <c:val>
            <c:numRef>
              <c:f>Sheet1!$B$2:$B$9</c:f>
              <c:numCache>
                <c:formatCode>General</c:formatCode>
                <c:ptCount val="8"/>
                <c:pt idx="0">
                  <c:v>39</c:v>
                </c:pt>
                <c:pt idx="1">
                  <c:v>38.5</c:v>
                </c:pt>
                <c:pt idx="2">
                  <c:v>38</c:v>
                </c:pt>
                <c:pt idx="3">
                  <c:v>38</c:v>
                </c:pt>
                <c:pt idx="4">
                  <c:v>38</c:v>
                </c:pt>
                <c:pt idx="5">
                  <c:v>37.5</c:v>
                </c:pt>
                <c:pt idx="6">
                  <c:v>37</c:v>
                </c:pt>
              </c:numCache>
            </c:numRef>
          </c:val>
          <c:smooth val="0"/>
        </c:ser>
        <c:ser>
          <c:idx val="1"/>
          <c:order val="1"/>
          <c:tx>
            <c:strRef>
              <c:f>Sheet1!$C$1</c:f>
              <c:strCache>
                <c:ptCount val="1"/>
                <c:pt idx="0">
                  <c:v>Column1</c:v>
                </c:pt>
              </c:strCache>
            </c:strRef>
          </c:tx>
          <c:cat>
            <c:numRef>
              <c:f>Sheet1!$A$2:$A$9</c:f>
              <c:numCache>
                <c:formatCode>General</c:formatCode>
                <c:ptCount val="8"/>
                <c:pt idx="0">
                  <c:v>1</c:v>
                </c:pt>
                <c:pt idx="1">
                  <c:v>2</c:v>
                </c:pt>
                <c:pt idx="2">
                  <c:v>3</c:v>
                </c:pt>
                <c:pt idx="3">
                  <c:v>4</c:v>
                </c:pt>
                <c:pt idx="4">
                  <c:v>5</c:v>
                </c:pt>
                <c:pt idx="5">
                  <c:v>6</c:v>
                </c:pt>
                <c:pt idx="6">
                  <c:v>7</c:v>
                </c:pt>
              </c:numCache>
            </c:numRef>
          </c:cat>
          <c:val>
            <c:numRef>
              <c:f>Sheet1!$C$2:$C$9</c:f>
              <c:numCache>
                <c:formatCode>General</c:formatCode>
                <c:ptCount val="8"/>
              </c:numCache>
            </c:numRef>
          </c:val>
          <c:smooth val="0"/>
        </c:ser>
        <c:ser>
          <c:idx val="2"/>
          <c:order val="2"/>
          <c:tx>
            <c:strRef>
              <c:f>Sheet1!$D$1</c:f>
              <c:strCache>
                <c:ptCount val="1"/>
                <c:pt idx="0">
                  <c:v>Column2</c:v>
                </c:pt>
              </c:strCache>
            </c:strRef>
          </c:tx>
          <c:cat>
            <c:numRef>
              <c:f>Sheet1!$A$2:$A$9</c:f>
              <c:numCache>
                <c:formatCode>General</c:formatCode>
                <c:ptCount val="8"/>
                <c:pt idx="0">
                  <c:v>1</c:v>
                </c:pt>
                <c:pt idx="1">
                  <c:v>2</c:v>
                </c:pt>
                <c:pt idx="2">
                  <c:v>3</c:v>
                </c:pt>
                <c:pt idx="3">
                  <c:v>4</c:v>
                </c:pt>
                <c:pt idx="4">
                  <c:v>5</c:v>
                </c:pt>
                <c:pt idx="5">
                  <c:v>6</c:v>
                </c:pt>
                <c:pt idx="6">
                  <c:v>7</c:v>
                </c:pt>
              </c:numCache>
            </c:numRef>
          </c:cat>
          <c:val>
            <c:numRef>
              <c:f>Sheet1!$D$2:$D$9</c:f>
              <c:numCache>
                <c:formatCode>General</c:formatCode>
                <c:ptCount val="8"/>
              </c:numCache>
            </c:numRef>
          </c:val>
          <c:smooth val="0"/>
        </c:ser>
        <c:dLbls>
          <c:showLegendKey val="0"/>
          <c:showVal val="0"/>
          <c:showCatName val="0"/>
          <c:showSerName val="0"/>
          <c:showPercent val="0"/>
          <c:showBubbleSize val="0"/>
        </c:dLbls>
        <c:marker val="1"/>
        <c:smooth val="0"/>
        <c:axId val="20570112"/>
        <c:axId val="20571648"/>
      </c:lineChart>
      <c:catAx>
        <c:axId val="20570112"/>
        <c:scaling>
          <c:orientation val="minMax"/>
        </c:scaling>
        <c:delete val="0"/>
        <c:axPos val="b"/>
        <c:numFmt formatCode="General" sourceLinked="0"/>
        <c:majorTickMark val="out"/>
        <c:minorTickMark val="none"/>
        <c:tickLblPos val="nextTo"/>
        <c:spPr>
          <a:effectLst>
            <a:outerShdw sx="1000" sy="1000" algn="ctr" rotWithShape="0">
              <a:srgbClr val="FFFFFF"/>
            </a:outerShdw>
          </a:effectLst>
        </c:spPr>
        <c:crossAx val="20571648"/>
        <c:crosses val="autoZero"/>
        <c:auto val="0"/>
        <c:lblAlgn val="ctr"/>
        <c:lblOffset val="100"/>
        <c:noMultiLvlLbl val="0"/>
      </c:catAx>
      <c:valAx>
        <c:axId val="20571648"/>
        <c:scaling>
          <c:orientation val="minMax"/>
        </c:scaling>
        <c:delete val="0"/>
        <c:axPos val="l"/>
        <c:majorGridlines/>
        <c:numFmt formatCode="General" sourceLinked="1"/>
        <c:majorTickMark val="out"/>
        <c:minorTickMark val="none"/>
        <c:tickLblPos val="nextTo"/>
        <c:crossAx val="20570112"/>
        <c:crosses val="autoZero"/>
        <c:crossBetween val="between"/>
      </c:valAx>
      <c:spPr>
        <a:noFill/>
        <a:ln w="25379">
          <a:noFill/>
        </a:ln>
      </c:spPr>
    </c:plotArea>
    <c:legend>
      <c:legendPos val="t"/>
      <c:legendEntry>
        <c:idx val="1"/>
        <c:delete val="1"/>
      </c:legendEntry>
      <c:legendEntry>
        <c:idx val="2"/>
        <c:delete val="1"/>
      </c:legendEntry>
      <c:layout>
        <c:manualLayout>
          <c:xMode val="edge"/>
          <c:yMode val="edge"/>
          <c:x val="4.2478086465606905E-2"/>
          <c:y val="1.9642232966162777E-2"/>
          <c:w val="0.44086787500619035"/>
          <c:h val="7.2576172756200791E-2"/>
        </c:manualLayout>
      </c:layout>
      <c:overlay val="0"/>
    </c:legend>
    <c:plotVisOnly val="1"/>
    <c:dispBlanksAs val="gap"/>
    <c:showDLblsOverMax val="0"/>
  </c:chart>
  <c:spPr>
    <a:solidFill>
      <a:schemeClr val="accent1"/>
    </a:solidFill>
  </c:spPr>
  <c:txPr>
    <a:bodyPr/>
    <a:lstStyle/>
    <a:p>
      <a:pPr>
        <a:defRPr sz="1796"/>
      </a:pPr>
      <a:endParaRPr lang="ar-EG"/>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3B146E-1646-47B9-BE13-068924977B61}" type="datetimeFigureOut">
              <a:rPr lang="en-US"/>
              <a:pPr>
                <a:defRPr/>
              </a:pPr>
              <a:t>6/23/2019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6D8F75-3228-41BF-BDBB-CCB39D68D863}" type="slidenum">
              <a:rPr lang="en-US"/>
              <a:pPr>
                <a:defRPr/>
              </a:pPr>
              <a:t>‹#›</a:t>
            </a:fld>
            <a:endParaRPr lang="en-US" dirty="0"/>
          </a:p>
        </p:txBody>
      </p:sp>
    </p:spTree>
    <p:extLst>
      <p:ext uri="{BB962C8B-B14F-4D97-AF65-F5344CB8AC3E}">
        <p14:creationId xmlns:p14="http://schemas.microsoft.com/office/powerpoint/2010/main" val="1812933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286B3F-ABE4-4074-906B-228C4961DFE2}" type="slidenum">
              <a:rPr lang="en-US"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cs typeface="Arial" charset="0"/>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887DA7-9791-4070-887D-870831798FEF}" type="slidenum">
              <a:rPr lang="en-US" smtClean="0"/>
              <a:pPr/>
              <a:t>39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6D8F75-3228-41BF-BDBB-CCB39D68D863}" type="slidenum">
              <a:rPr lang="en-US" smtClean="0"/>
              <a:pPr>
                <a:defRPr/>
              </a:pPr>
              <a:t>62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10447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044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fld id="{2C6C199B-13B7-40D3-ABE4-318DF33039F8}" type="datetime8">
              <a:rPr lang="ar-EG"/>
              <a:pPr>
                <a:defRPr/>
              </a:pPr>
              <a:t>23 حزيران، 19</a:t>
            </a:fld>
            <a:endParaRPr lang="en-US" dirty="0"/>
          </a:p>
        </p:txBody>
      </p:sp>
      <p:sp>
        <p:nvSpPr>
          <p:cNvPr id="25" name="Rectangle 25"/>
          <p:cNvSpPr>
            <a:spLocks noGrp="1" noChangeArrowheads="1"/>
          </p:cNvSpPr>
          <p:nvPr>
            <p:ph type="sldNum" sz="quarter" idx="11"/>
          </p:nvPr>
        </p:nvSpPr>
        <p:spPr/>
        <p:txBody>
          <a:bodyPr/>
          <a:lstStyle>
            <a:lvl1pPr>
              <a:defRPr/>
            </a:lvl1pPr>
          </a:lstStyle>
          <a:p>
            <a:pPr>
              <a:defRPr/>
            </a:pPr>
            <a:fld id="{7261E061-CFBF-44FE-B4EC-008070A8A82E}" type="slidenum">
              <a:rPr lang="ar-SA"/>
              <a:pPr>
                <a:defRPr/>
              </a:pPr>
              <a:t>‹#›</a:t>
            </a:fld>
            <a:endParaRPr lang="en-US" dirty="0"/>
          </a:p>
        </p:txBody>
      </p:sp>
      <p:sp>
        <p:nvSpPr>
          <p:cNvPr id="26" name="Rectangle 26"/>
          <p:cNvSpPr>
            <a:spLocks noGrp="1" noChangeArrowheads="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7F1B7562-8B4C-4FC3-A7C3-9907B5212AFE}" type="datetime8">
              <a:rPr lang="ar-EG"/>
              <a:pPr>
                <a:defRPr/>
              </a:pPr>
              <a:t>23 حزيران، 19</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2747C858-560E-4451-AE06-F1EA9D34FBF3}" type="slidenum">
              <a:rPr lang="ar-SA"/>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384A542C-4529-420A-A767-CB3D9C1BAA53}" type="datetime8">
              <a:rPr lang="ar-EG"/>
              <a:pPr>
                <a:defRPr/>
              </a:pPr>
              <a:t>23 حزيران، 19</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72E95466-C30A-4D89-9B2A-A7DA053A4907}" type="slidenum">
              <a:rPr lang="ar-SA"/>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5C6A9343-0D73-4A94-BE6A-6E772F55D8D9}" type="datetime8">
              <a:rPr lang="ar-EG"/>
              <a:pPr>
                <a:defRPr/>
              </a:pPr>
              <a:t>23 حزيران، 19</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C9F396F-DA75-4447-9F93-815B57483FF3}" type="slidenum">
              <a:rPr lang="ar-SA"/>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4AC987B5-70BF-431C-84E0-6DBACC465FF3}" type="datetime8">
              <a:rPr lang="ar-EG"/>
              <a:pPr>
                <a:defRPr/>
              </a:pPr>
              <a:t>23 حزيران، 19</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CC6544CC-1D18-463E-BEE0-7DFDAD3F4160}" type="slidenum">
              <a:rPr lang="ar-SA"/>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fld id="{19DC2693-4168-490A-81A2-79B66895AA14}" type="datetime8">
              <a:rPr lang="ar-EG"/>
              <a:pPr>
                <a:defRPr/>
              </a:pPr>
              <a:t>23 حزيران، 19</a:t>
            </a:fld>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D1258BE8-F3BE-4279-A7D8-D09A0A85823E}" type="slidenum">
              <a:rPr lang="ar-SA"/>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fld id="{8679C346-0DFB-400D-B9AC-604A6F059F26}" type="datetime8">
              <a:rPr lang="ar-EG"/>
              <a:pPr>
                <a:defRPr/>
              </a:pPr>
              <a:t>23 حزيران، 19</a:t>
            </a:fld>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F9C98E00-1758-4D84-9631-B859E8987012}" type="slidenum">
              <a:rPr lang="ar-SA"/>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fld id="{0CA152F8-8D42-4FDB-BE26-91715CB24856}" type="datetime8">
              <a:rPr lang="ar-EG"/>
              <a:pPr>
                <a:defRPr/>
              </a:pPr>
              <a:t>23 حزيران، 19</a:t>
            </a:fld>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C5283E18-0EDE-4FF0-94C6-78E7D5591F1A}" type="slidenum">
              <a:rPr lang="ar-SA"/>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384469D9-85A1-48A1-B967-28575FEF9EB3}" type="datetime8">
              <a:rPr lang="ar-EG"/>
              <a:pPr>
                <a:defRPr/>
              </a:pPr>
              <a:t>23 حزيران، 19</a:t>
            </a:fld>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B49C6983-6C84-4F49-B2A2-11B84C152B70}" type="slidenum">
              <a:rPr lang="ar-SA"/>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5410950C-8619-4BA5-80AC-94810D16DDB0}" type="datetime8">
              <a:rPr lang="ar-EG"/>
              <a:pPr>
                <a:defRPr/>
              </a:pPr>
              <a:t>23 حزيران، 19</a:t>
            </a:fld>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B5D1E1E8-430D-449D-869C-A099C3092FDD}" type="slidenum">
              <a:rPr lang="ar-SA"/>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6CC7A513-ABD8-40EE-9A89-C867CADADA29}" type="datetime8">
              <a:rPr lang="ar-EG"/>
              <a:pPr>
                <a:defRPr/>
              </a:pPr>
              <a:t>23 حزيران، 19</a:t>
            </a:fld>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2E0014ED-C316-4BC4-9CB6-E600E2C0F3C9}" type="slidenum">
              <a:rPr lang="ar-SA"/>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342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10342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10342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10343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10343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0343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0343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0343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0343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0343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10344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0344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10344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10344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10344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10344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10344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4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effectLst>
                  <a:outerShdw blurRad="38100" dist="38100" dir="2700000" algn="tl">
                    <a:srgbClr val="000000"/>
                  </a:outerShdw>
                </a:effectLst>
              </a:defRPr>
            </a:lvl1pPr>
          </a:lstStyle>
          <a:p>
            <a:pPr>
              <a:defRPr/>
            </a:pPr>
            <a:fld id="{7F5AA471-40D1-4E03-AA70-8E15776E4105}" type="datetime8">
              <a:rPr lang="ar-EG"/>
              <a:pPr>
                <a:defRPr/>
              </a:pPr>
              <a:t>23 حزيران، 19</a:t>
            </a:fld>
            <a:endParaRPr lang="en-US" dirty="0"/>
          </a:p>
        </p:txBody>
      </p:sp>
      <p:sp>
        <p:nvSpPr>
          <p:cNvPr id="10344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defRPr>
            </a:lvl1pPr>
          </a:lstStyle>
          <a:p>
            <a:pPr>
              <a:defRPr/>
            </a:pPr>
            <a:endParaRPr lang="en-US" dirty="0"/>
          </a:p>
        </p:txBody>
      </p:sp>
      <p:sp>
        <p:nvSpPr>
          <p:cNvPr id="10345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defRPr>
            </a:lvl1pPr>
          </a:lstStyle>
          <a:p>
            <a:pPr>
              <a:defRPr/>
            </a:pPr>
            <a:fld id="{00602EEC-AFB0-4CB6-A51C-AE216A4CBD81}" type="slidenum">
              <a:rPr lang="ar-SA"/>
              <a:pPr>
                <a:defRPr/>
              </a:pPr>
              <a:t>‹#›</a:t>
            </a:fld>
            <a:endParaRPr lang="en-US" dirty="0"/>
          </a:p>
        </p:txBody>
      </p:sp>
    </p:spTree>
  </p:cSld>
  <p:clrMap bg1="dk2" tx1="lt1" bg2="dk1" tx2="lt2" accent1="accent1" accent2="accent2" accent3="accent3" accent4="accent4" accent5="accent5" accent6="accent6" hlink="hlink" folHlink="folHlink"/>
  <p:sldLayoutIdLst>
    <p:sldLayoutId id="2147483968"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slide" Target="slide6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gif"/></Relationships>
</file>

<file path=ppt/slides/_rels/slide63.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7544" y="332656"/>
            <a:ext cx="8229600" cy="1736725"/>
          </a:xfrm>
        </p:spPr>
        <p:txBody>
          <a:bodyPr/>
          <a:lstStyle/>
          <a:p>
            <a:pPr rtl="0"/>
            <a:r>
              <a:rPr lang="ar-EG" sz="6000" dirty="0" smtClean="0"/>
              <a:t>بسم الله الرحمن الرحيم</a:t>
            </a:r>
            <a:br>
              <a:rPr lang="ar-EG" sz="6000" dirty="0" smtClean="0"/>
            </a:br>
            <a:r>
              <a:rPr lang="en-US" sz="6000" b="1" dirty="0">
                <a:solidFill>
                  <a:srgbClr val="FFFF00"/>
                </a:solidFill>
              </a:rPr>
              <a:t>Presentation of data</a:t>
            </a:r>
            <a:endParaRPr lang="ar-EG" sz="6000" dirty="0">
              <a:solidFill>
                <a:srgbClr val="FFFF00"/>
              </a:solidFill>
            </a:endParaRPr>
          </a:p>
        </p:txBody>
      </p:sp>
      <p:sp>
        <p:nvSpPr>
          <p:cNvPr id="3" name="Subtitle 2"/>
          <p:cNvSpPr>
            <a:spLocks noGrp="1"/>
          </p:cNvSpPr>
          <p:nvPr>
            <p:ph type="subTitle" sz="quarter" idx="1"/>
          </p:nvPr>
        </p:nvSpPr>
        <p:spPr>
          <a:xfrm>
            <a:off x="827584" y="2708920"/>
            <a:ext cx="7776864" cy="1944216"/>
          </a:xfrm>
        </p:spPr>
        <p:txBody>
          <a:bodyPr/>
          <a:lstStyle/>
          <a:p>
            <a:pPr lvl="0" rtl="0">
              <a:buClr>
                <a:srgbClr val="E3E3FF"/>
              </a:buClr>
              <a:defRPr/>
            </a:pPr>
            <a:r>
              <a:rPr lang="en-US" dirty="0">
                <a:solidFill>
                  <a:srgbClr val="FFFFFF"/>
                </a:solidFill>
              </a:rPr>
              <a:t>By</a:t>
            </a:r>
          </a:p>
          <a:p>
            <a:pPr lvl="0" rtl="0">
              <a:spcAft>
                <a:spcPts val="1200"/>
              </a:spcAft>
              <a:buClr>
                <a:srgbClr val="E3E3FF"/>
              </a:buClr>
              <a:defRPr/>
            </a:pPr>
            <a:r>
              <a:rPr lang="en-US" b="1" dirty="0">
                <a:solidFill>
                  <a:srgbClr val="FFFFFF"/>
                </a:solidFill>
              </a:rPr>
              <a:t>Dr. </a:t>
            </a:r>
            <a:r>
              <a:rPr lang="en-US" b="1" dirty="0" smtClean="0">
                <a:solidFill>
                  <a:srgbClr val="FFFFFF"/>
                </a:solidFill>
              </a:rPr>
              <a:t>Nanees Ghareeb</a:t>
            </a:r>
            <a:endParaRPr lang="en-US" b="1" dirty="0">
              <a:solidFill>
                <a:srgbClr val="FFFFFF"/>
              </a:solidFill>
            </a:endParaRPr>
          </a:p>
          <a:p>
            <a:pPr lvl="0" rtl="0">
              <a:buClr>
                <a:srgbClr val="E3E3FF"/>
              </a:buClr>
              <a:defRPr/>
            </a:pPr>
            <a:endParaRPr lang="ar-EG" dirty="0"/>
          </a:p>
        </p:txBody>
      </p:sp>
      <p:sp>
        <p:nvSpPr>
          <p:cNvPr id="4" name="Slide Number Placeholder 3"/>
          <p:cNvSpPr>
            <a:spLocks noGrp="1"/>
          </p:cNvSpPr>
          <p:nvPr>
            <p:ph type="sldNum" sz="quarter" idx="11"/>
          </p:nvPr>
        </p:nvSpPr>
        <p:spPr/>
        <p:txBody>
          <a:bodyPr/>
          <a:lstStyle/>
          <a:p>
            <a:pPr>
              <a:defRPr/>
            </a:pPr>
            <a:fld id="{7261E061-CFBF-44FE-B4EC-008070A8A82E}" type="slidenum">
              <a:rPr lang="ar-SA" smtClean="0"/>
              <a:pPr>
                <a:defRPr/>
              </a:pPr>
              <a:t>1</a:t>
            </a:fld>
            <a:endParaRPr lang="en-US"/>
          </a:p>
        </p:txBody>
      </p:sp>
    </p:spTree>
    <p:extLst>
      <p:ext uri="{BB962C8B-B14F-4D97-AF65-F5344CB8AC3E}">
        <p14:creationId xmlns:p14="http://schemas.microsoft.com/office/powerpoint/2010/main" val="299203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10</a:t>
            </a:fld>
            <a:endParaRPr lang="en-US" dirty="0"/>
          </a:p>
        </p:txBody>
      </p:sp>
      <p:sp>
        <p:nvSpPr>
          <p:cNvPr id="3" name="Rectangle 2"/>
          <p:cNvSpPr/>
          <p:nvPr/>
        </p:nvSpPr>
        <p:spPr>
          <a:xfrm>
            <a:off x="323528" y="404664"/>
            <a:ext cx="8352928" cy="5262979"/>
          </a:xfrm>
          <a:prstGeom prst="rect">
            <a:avLst/>
          </a:prstGeom>
        </p:spPr>
        <p:txBody>
          <a:bodyPr wrap="square">
            <a:spAutoFit/>
          </a:bodyPr>
          <a:lstStyle/>
          <a:p>
            <a:pPr algn="l" rtl="0"/>
            <a:r>
              <a:rPr lang="en-US" sz="2800" b="1" dirty="0" smtClean="0">
                <a:solidFill>
                  <a:srgbClr val="FFC000"/>
                </a:solidFill>
                <a:latin typeface="Open Sans"/>
              </a:rPr>
              <a:t>3- Temporal Classification:</a:t>
            </a:r>
          </a:p>
          <a:p>
            <a:pPr algn="l" rtl="0"/>
            <a:r>
              <a:rPr lang="en-US" sz="2800" dirty="0" smtClean="0">
                <a:solidFill>
                  <a:srgbClr val="00FF00"/>
                </a:solidFill>
              </a:rPr>
              <a:t>Here </a:t>
            </a:r>
            <a:r>
              <a:rPr lang="en-US" sz="2800" dirty="0">
                <a:solidFill>
                  <a:srgbClr val="00FF00"/>
                </a:solidFill>
              </a:rPr>
              <a:t>data is classified according to time</a:t>
            </a:r>
            <a:r>
              <a:rPr lang="en-US" sz="2800" dirty="0" smtClean="0">
                <a:solidFill>
                  <a:srgbClr val="00FF00"/>
                </a:solidFill>
              </a:rPr>
              <a:t>.</a:t>
            </a:r>
          </a:p>
          <a:p>
            <a:pPr algn="l" rtl="0"/>
            <a:r>
              <a:rPr lang="en-US" sz="2800" dirty="0">
                <a:solidFill>
                  <a:srgbClr val="00FF00"/>
                </a:solidFill>
              </a:rPr>
              <a:t>Year	</a:t>
            </a:r>
            <a:r>
              <a:rPr lang="en-US" sz="2800" dirty="0" smtClean="0">
                <a:solidFill>
                  <a:srgbClr val="00FF00"/>
                </a:solidFill>
              </a:rPr>
              <a:t> Sales</a:t>
            </a:r>
            <a:endParaRPr lang="en-US" sz="2800" dirty="0">
              <a:solidFill>
                <a:srgbClr val="00FF00"/>
              </a:solidFill>
            </a:endParaRPr>
          </a:p>
          <a:p>
            <a:pPr algn="l" rtl="0"/>
            <a:r>
              <a:rPr lang="en-US" sz="2800" dirty="0">
                <a:solidFill>
                  <a:srgbClr val="00FF00"/>
                </a:solidFill>
              </a:rPr>
              <a:t>2016	</a:t>
            </a:r>
            <a:r>
              <a:rPr lang="en-US" sz="2800" dirty="0" smtClean="0">
                <a:solidFill>
                  <a:srgbClr val="00FF00"/>
                </a:solidFill>
              </a:rPr>
              <a:t> 10,000</a:t>
            </a:r>
            <a:endParaRPr lang="en-US" sz="2800" dirty="0">
              <a:solidFill>
                <a:srgbClr val="00FF00"/>
              </a:solidFill>
            </a:endParaRPr>
          </a:p>
          <a:p>
            <a:pPr marL="457200" indent="-457200" algn="l" rtl="0">
              <a:buAutoNum type="arabicPlain" startAt="2017"/>
            </a:pPr>
            <a:r>
              <a:rPr lang="en-US" sz="2800" dirty="0" smtClean="0">
                <a:solidFill>
                  <a:srgbClr val="00FF00"/>
                </a:solidFill>
              </a:rPr>
              <a:t>    12,500</a:t>
            </a:r>
          </a:p>
          <a:p>
            <a:pPr algn="l" rtl="0"/>
            <a:endParaRPr lang="en-US" sz="2800" dirty="0" smtClean="0">
              <a:solidFill>
                <a:srgbClr val="00FF00"/>
              </a:solidFill>
            </a:endParaRPr>
          </a:p>
          <a:p>
            <a:pPr algn="l" rtl="0"/>
            <a:endParaRPr lang="en-US" sz="2800" dirty="0">
              <a:solidFill>
                <a:srgbClr val="00FF00"/>
              </a:solidFill>
            </a:endParaRPr>
          </a:p>
          <a:p>
            <a:pPr algn="l" rtl="0"/>
            <a:r>
              <a:rPr lang="en-US" sz="2800" b="1" dirty="0" smtClean="0">
                <a:solidFill>
                  <a:srgbClr val="FFC000"/>
                </a:solidFill>
              </a:rPr>
              <a:t>4- Spatial Classification:</a:t>
            </a:r>
            <a:endParaRPr lang="en-US" sz="2800" b="1" dirty="0">
              <a:solidFill>
                <a:srgbClr val="FFC000"/>
              </a:solidFill>
            </a:endParaRPr>
          </a:p>
          <a:p>
            <a:pPr algn="l" rtl="0"/>
            <a:r>
              <a:rPr lang="en-US" sz="2800" dirty="0">
                <a:solidFill>
                  <a:srgbClr val="00FF00"/>
                </a:solidFill>
              </a:rPr>
              <a:t>When data is classified according to a location</a:t>
            </a:r>
            <a:r>
              <a:rPr lang="en-US" sz="2800" dirty="0" smtClean="0">
                <a:solidFill>
                  <a:srgbClr val="00FF00"/>
                </a:solidFill>
              </a:rPr>
              <a:t>,</a:t>
            </a:r>
          </a:p>
          <a:p>
            <a:pPr algn="l" rtl="0"/>
            <a:r>
              <a:rPr lang="en-US" sz="2800" dirty="0">
                <a:solidFill>
                  <a:srgbClr val="00FF00"/>
                </a:solidFill>
              </a:rPr>
              <a:t>Country	No. of Teachers</a:t>
            </a:r>
          </a:p>
          <a:p>
            <a:pPr algn="l" rtl="0"/>
            <a:r>
              <a:rPr lang="en-US" sz="2800" dirty="0">
                <a:solidFill>
                  <a:srgbClr val="00FF00"/>
                </a:solidFill>
              </a:rPr>
              <a:t>India	</a:t>
            </a:r>
            <a:r>
              <a:rPr lang="en-US" sz="2800" dirty="0" smtClean="0">
                <a:solidFill>
                  <a:srgbClr val="00FF00"/>
                </a:solidFill>
              </a:rPr>
              <a:t>           139,000</a:t>
            </a:r>
            <a:endParaRPr lang="en-US" sz="2800" dirty="0">
              <a:solidFill>
                <a:srgbClr val="00FF00"/>
              </a:solidFill>
            </a:endParaRPr>
          </a:p>
          <a:p>
            <a:pPr algn="l" rtl="0"/>
            <a:r>
              <a:rPr lang="en-US" sz="2800" dirty="0">
                <a:solidFill>
                  <a:srgbClr val="00FF00"/>
                </a:solidFill>
              </a:rPr>
              <a:t>Russia	43,000</a:t>
            </a:r>
          </a:p>
        </p:txBody>
      </p:sp>
    </p:spTree>
    <p:extLst>
      <p:ext uri="{BB962C8B-B14F-4D97-AF65-F5344CB8AC3E}">
        <p14:creationId xmlns:p14="http://schemas.microsoft.com/office/powerpoint/2010/main" val="180853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11</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24935" cy="6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48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defRPr/>
            </a:pPr>
            <a:r>
              <a:rPr lang="en-US" sz="4800" b="1" u="sng" dirty="0">
                <a:solidFill>
                  <a:srgbClr val="FFFF00"/>
                </a:solidFill>
                <a:effectLst>
                  <a:outerShdw blurRad="38100" dist="38100" dir="2700000" algn="tl">
                    <a:srgbClr val="000000">
                      <a:alpha val="43137"/>
                    </a:srgbClr>
                  </a:outerShdw>
                </a:effectLst>
              </a:rPr>
              <a:t>Types of tables</a:t>
            </a:r>
            <a:endParaRPr lang="ar-EG" sz="4800" b="1" u="sng" dirty="0">
              <a:solidFill>
                <a:srgbClr val="FFFF00"/>
              </a:solidFill>
              <a:effectLst>
                <a:outerShdw blurRad="38100" dist="38100" dir="2700000" algn="tl">
                  <a:srgbClr val="000000">
                    <a:alpha val="43137"/>
                  </a:srgbClr>
                </a:outerShdw>
              </a:effectLst>
            </a:endParaRPr>
          </a:p>
        </p:txBody>
      </p:sp>
      <p:sp>
        <p:nvSpPr>
          <p:cNvPr id="5123" name="Content Placeholder 2"/>
          <p:cNvSpPr>
            <a:spLocks noGrp="1"/>
          </p:cNvSpPr>
          <p:nvPr>
            <p:ph idx="4294967295"/>
          </p:nvPr>
        </p:nvSpPr>
        <p:spPr>
          <a:xfrm>
            <a:off x="539552" y="1628800"/>
            <a:ext cx="8229600" cy="4495800"/>
          </a:xfrm>
        </p:spPr>
        <p:txBody>
          <a:bodyPr/>
          <a:lstStyle/>
          <a:p>
            <a:pPr marL="514350" indent="-514350" algn="l" rtl="0" eaLnBrk="1" hangingPunct="1">
              <a:buFontTx/>
              <a:buNone/>
              <a:defRPr/>
            </a:pPr>
            <a:r>
              <a:rPr lang="en-US" sz="4000" b="1" u="sng" dirty="0" smtClean="0">
                <a:solidFill>
                  <a:srgbClr val="FFFF00"/>
                </a:solidFill>
                <a:effectLst>
                  <a:outerShdw blurRad="38100" dist="38100" dir="2700000" algn="tl">
                    <a:srgbClr val="000000"/>
                  </a:outerShdw>
                </a:effectLst>
              </a:rPr>
              <a:t>1- List:</a:t>
            </a:r>
            <a:r>
              <a:rPr lang="en-US" sz="4000" b="1" dirty="0" smtClean="0">
                <a:solidFill>
                  <a:srgbClr val="FFFF00"/>
                </a:solidFill>
                <a:effectLst>
                  <a:outerShdw blurRad="38100" dist="38100" dir="2700000" algn="tl">
                    <a:srgbClr val="000000"/>
                  </a:outerShdw>
                </a:effectLst>
              </a:rPr>
              <a:t> </a:t>
            </a:r>
            <a:r>
              <a:rPr lang="en-US" sz="4000" b="1" dirty="0" smtClean="0">
                <a:solidFill>
                  <a:srgbClr val="FFFF00"/>
                </a:solidFill>
                <a:effectLst>
                  <a:outerShdw blurRad="38100" dist="38100" dir="2700000" algn="tl">
                    <a:srgbClr val="000000"/>
                  </a:outerShdw>
                </a:effectLst>
                <a:hlinkClick r:id="rId2" action="ppaction://hlinksldjump"/>
              </a:rPr>
              <a:t>*</a:t>
            </a:r>
            <a:endParaRPr lang="en-US" sz="4000" b="1" u="sng" dirty="0" smtClean="0">
              <a:solidFill>
                <a:srgbClr val="FFFF00"/>
              </a:solidFill>
              <a:effectLst>
                <a:outerShdw blurRad="38100" dist="38100" dir="2700000" algn="tl">
                  <a:srgbClr val="000000"/>
                </a:outerShdw>
              </a:effectLst>
            </a:endParaRPr>
          </a:p>
          <a:p>
            <a:pPr marL="514350" indent="-514350" algn="l" rtl="0" eaLnBrk="1" hangingPunct="1">
              <a:defRPr/>
            </a:pPr>
            <a:r>
              <a:rPr lang="en-US" b="1" dirty="0" smtClean="0">
                <a:effectLst>
                  <a:outerShdw blurRad="38100" dist="38100" dir="2700000" algn="tl">
                    <a:srgbClr val="000000"/>
                  </a:outerShdw>
                </a:effectLst>
              </a:rPr>
              <a:t>The simplest form</a:t>
            </a:r>
          </a:p>
          <a:p>
            <a:pPr marL="514350" indent="-514350" algn="l" rtl="0" eaLnBrk="1" hangingPunct="1">
              <a:spcAft>
                <a:spcPts val="600"/>
              </a:spcAft>
              <a:defRPr/>
            </a:pPr>
            <a:r>
              <a:rPr lang="en-US" b="1" dirty="0" smtClean="0">
                <a:solidFill>
                  <a:srgbClr val="FFFF00"/>
                </a:solidFill>
                <a:effectLst>
                  <a:outerShdw blurRad="38100" dist="38100" dir="2700000" algn="tl">
                    <a:srgbClr val="000000"/>
                  </a:outerShdw>
                </a:effectLst>
              </a:rPr>
              <a:t>It is a table consisting of 2 columns:</a:t>
            </a:r>
          </a:p>
          <a:p>
            <a:pPr marL="989013" indent="-457200" algn="l" rtl="0" eaLnBrk="1" hangingPunct="1">
              <a:spcAft>
                <a:spcPts val="600"/>
              </a:spcAft>
              <a:buFont typeface="Wingdings" pitchFamily="2" charset="2"/>
              <a:buChar char="Ø"/>
              <a:defRPr/>
            </a:pPr>
            <a:r>
              <a:rPr lang="en-US" b="1" dirty="0" smtClean="0">
                <a:effectLst>
                  <a:outerShdw blurRad="38100" dist="38100" dir="2700000" algn="tl">
                    <a:srgbClr val="000000"/>
                  </a:outerShdw>
                </a:effectLst>
              </a:rPr>
              <a:t>The first showing identification of the observational unit</a:t>
            </a:r>
          </a:p>
          <a:p>
            <a:pPr marL="989013" indent="-457200" algn="l" rtl="0" eaLnBrk="1" hangingPunct="1">
              <a:spcAft>
                <a:spcPts val="600"/>
              </a:spcAft>
              <a:buFont typeface="Wingdings" pitchFamily="2" charset="2"/>
              <a:buChar char="Ø"/>
              <a:defRPr/>
            </a:pPr>
            <a:r>
              <a:rPr lang="en-US" b="1" dirty="0" smtClean="0">
                <a:solidFill>
                  <a:srgbClr val="00FF00"/>
                </a:solidFill>
                <a:effectLst>
                  <a:outerShdw blurRad="38100" dist="38100" dir="2700000" algn="tl">
                    <a:srgbClr val="000000"/>
                  </a:outerShdw>
                </a:effectLst>
              </a:rPr>
              <a:t>The second giving the value of variable for that unit.</a:t>
            </a:r>
          </a:p>
          <a:p>
            <a:pPr marL="514350" indent="-514350" algn="l" rtl="0" eaLnBrk="1" hangingPunct="1">
              <a:defRPr/>
            </a:pPr>
            <a:endParaRPr lang="en-US" dirty="0" smtClean="0">
              <a:solidFill>
                <a:srgbClr val="00FF00"/>
              </a:solidFill>
              <a:effectLst>
                <a:outerShdw blurRad="38100" dist="38100" dir="2700000" algn="tl">
                  <a:srgbClr val="000000"/>
                </a:outerShdw>
              </a:effectLst>
            </a:endParaRPr>
          </a:p>
          <a:p>
            <a:pPr marL="514350" indent="-514350" algn="l" rtl="0" eaLnBrk="1" hangingPunct="1">
              <a:defRPr/>
            </a:pPr>
            <a:endParaRPr lang="ar-EG" dirty="0" smtClean="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DB77CFAB-531A-43F3-A7A1-360518E9CC69}" type="slidenum">
              <a:rPr lang="ar-SA" smtClean="0"/>
              <a:pPr>
                <a:defRPr/>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from="(-#ppt_w/2)" to="(#ppt_x)" calcmode="lin" valueType="num">
                                      <p:cBhvr>
                                        <p:cTn id="7" dur="300" fill="hold">
                                          <p:stCondLst>
                                            <p:cond delay="0"/>
                                          </p:stCondLst>
                                        </p:cTn>
                                        <p:tgtEl>
                                          <p:spTgt spid="5123">
                                            <p:txEl>
                                              <p:pRg st="0" end="0"/>
                                            </p:txEl>
                                          </p:spTgt>
                                        </p:tgtEl>
                                        <p:attrNameLst>
                                          <p:attrName>ppt_x</p:attrName>
                                        </p:attrNameLst>
                                      </p:cBhvr>
                                    </p:anim>
                                    <p:anim from="0" to="-1.0" calcmode="lin" valueType="num">
                                      <p:cBhvr>
                                        <p:cTn id="8" dur="100" decel="50000" autoRev="1" fill="hold">
                                          <p:stCondLst>
                                            <p:cond delay="300"/>
                                          </p:stCondLst>
                                        </p:cTn>
                                        <p:tgtEl>
                                          <p:spTgt spid="5123">
                                            <p:txEl>
                                              <p:pRg st="0" end="0"/>
                                            </p:txEl>
                                          </p:spTgt>
                                        </p:tgtEl>
                                        <p:attrNameLst>
                                          <p:attrName>xshear</p:attrName>
                                        </p:attrNameLst>
                                      </p:cBhvr>
                                    </p:anim>
                                    <p:animScale>
                                      <p:cBhvr>
                                        <p:cTn id="9" dur="100" decel="100000" autoRev="1" fill="hold">
                                          <p:stCondLst>
                                            <p:cond delay="300"/>
                                          </p:stCondLst>
                                        </p:cTn>
                                        <p:tgtEl>
                                          <p:spTgt spid="5123">
                                            <p:txEl>
                                              <p:pRg st="0" end="0"/>
                                            </p:txEl>
                                          </p:spTgt>
                                        </p:tgtEl>
                                      </p:cBhvr>
                                      <p:from x="100000" y="100000"/>
                                      <p:to x="80000" y="100000"/>
                                    </p:animScale>
                                    <p:anim by="(#ppt_h/3+#ppt_w*0.1)" calcmode="lin" valueType="num">
                                      <p:cBhvr additive="sum">
                                        <p:cTn id="10" dur="100" decel="100000" autoRev="1" fill="hold">
                                          <p:stCondLst>
                                            <p:cond delay="300"/>
                                          </p:stCondLst>
                                        </p:cTn>
                                        <p:tgtEl>
                                          <p:spTgt spid="512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 from="(-#ppt_w/2)" to="(#ppt_x)" calcmode="lin" valueType="num">
                                      <p:cBhvr>
                                        <p:cTn id="15" dur="300" fill="hold">
                                          <p:stCondLst>
                                            <p:cond delay="0"/>
                                          </p:stCondLst>
                                        </p:cTn>
                                        <p:tgtEl>
                                          <p:spTgt spid="5123">
                                            <p:txEl>
                                              <p:pRg st="1" end="1"/>
                                            </p:txEl>
                                          </p:spTgt>
                                        </p:tgtEl>
                                        <p:attrNameLst>
                                          <p:attrName>ppt_x</p:attrName>
                                        </p:attrNameLst>
                                      </p:cBhvr>
                                    </p:anim>
                                    <p:anim from="0" to="-1.0" calcmode="lin" valueType="num">
                                      <p:cBhvr>
                                        <p:cTn id="16" dur="100" decel="50000" autoRev="1" fill="hold">
                                          <p:stCondLst>
                                            <p:cond delay="300"/>
                                          </p:stCondLst>
                                        </p:cTn>
                                        <p:tgtEl>
                                          <p:spTgt spid="5123">
                                            <p:txEl>
                                              <p:pRg st="1" end="1"/>
                                            </p:txEl>
                                          </p:spTgt>
                                        </p:tgtEl>
                                        <p:attrNameLst>
                                          <p:attrName>xshear</p:attrName>
                                        </p:attrNameLst>
                                      </p:cBhvr>
                                    </p:anim>
                                    <p:animScale>
                                      <p:cBhvr>
                                        <p:cTn id="17" dur="100" decel="100000" autoRev="1" fill="hold">
                                          <p:stCondLst>
                                            <p:cond delay="300"/>
                                          </p:stCondLst>
                                        </p:cTn>
                                        <p:tgtEl>
                                          <p:spTgt spid="5123">
                                            <p:txEl>
                                              <p:pRg st="1" end="1"/>
                                            </p:txEl>
                                          </p:spTgt>
                                        </p:tgtEl>
                                      </p:cBhvr>
                                      <p:from x="100000" y="100000"/>
                                      <p:to x="80000" y="100000"/>
                                    </p:animScale>
                                    <p:anim by="(#ppt_h/3+#ppt_w*0.1)" calcmode="lin" valueType="num">
                                      <p:cBhvr additive="sum">
                                        <p:cTn id="18" dur="100" decel="100000" autoRev="1" fill="hold">
                                          <p:stCondLst>
                                            <p:cond delay="300"/>
                                          </p:stCondLst>
                                        </p:cTn>
                                        <p:tgtEl>
                                          <p:spTgt spid="512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 from="(-#ppt_w/2)" to="(#ppt_x)" calcmode="lin" valueType="num">
                                      <p:cBhvr>
                                        <p:cTn id="23" dur="300" fill="hold">
                                          <p:stCondLst>
                                            <p:cond delay="0"/>
                                          </p:stCondLst>
                                        </p:cTn>
                                        <p:tgtEl>
                                          <p:spTgt spid="5123">
                                            <p:txEl>
                                              <p:pRg st="2" end="2"/>
                                            </p:txEl>
                                          </p:spTgt>
                                        </p:tgtEl>
                                        <p:attrNameLst>
                                          <p:attrName>ppt_x</p:attrName>
                                        </p:attrNameLst>
                                      </p:cBhvr>
                                    </p:anim>
                                    <p:anim from="0" to="-1.0" calcmode="lin" valueType="num">
                                      <p:cBhvr>
                                        <p:cTn id="24" dur="100" decel="50000" autoRev="1" fill="hold">
                                          <p:stCondLst>
                                            <p:cond delay="300"/>
                                          </p:stCondLst>
                                        </p:cTn>
                                        <p:tgtEl>
                                          <p:spTgt spid="5123">
                                            <p:txEl>
                                              <p:pRg st="2" end="2"/>
                                            </p:txEl>
                                          </p:spTgt>
                                        </p:tgtEl>
                                        <p:attrNameLst>
                                          <p:attrName>xshear</p:attrName>
                                        </p:attrNameLst>
                                      </p:cBhvr>
                                    </p:anim>
                                    <p:animScale>
                                      <p:cBhvr>
                                        <p:cTn id="25" dur="100" decel="100000" autoRev="1" fill="hold">
                                          <p:stCondLst>
                                            <p:cond delay="300"/>
                                          </p:stCondLst>
                                        </p:cTn>
                                        <p:tgtEl>
                                          <p:spTgt spid="5123">
                                            <p:txEl>
                                              <p:pRg st="2" end="2"/>
                                            </p:txEl>
                                          </p:spTgt>
                                        </p:tgtEl>
                                      </p:cBhvr>
                                      <p:from x="100000" y="100000"/>
                                      <p:to x="80000" y="100000"/>
                                    </p:animScale>
                                    <p:anim by="(#ppt_h/3+#ppt_w*0.1)" calcmode="lin" valueType="num">
                                      <p:cBhvr additive="sum">
                                        <p:cTn id="26" dur="100" decel="100000" autoRev="1" fill="hold">
                                          <p:stCondLst>
                                            <p:cond delay="300"/>
                                          </p:stCondLst>
                                        </p:cTn>
                                        <p:tgtEl>
                                          <p:spTgt spid="512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from="(-#ppt_w/2)" to="(#ppt_x)" calcmode="lin" valueType="num">
                                      <p:cBhvr>
                                        <p:cTn id="31" dur="300" fill="hold">
                                          <p:stCondLst>
                                            <p:cond delay="0"/>
                                          </p:stCondLst>
                                        </p:cTn>
                                        <p:tgtEl>
                                          <p:spTgt spid="5123">
                                            <p:txEl>
                                              <p:pRg st="3" end="3"/>
                                            </p:txEl>
                                          </p:spTgt>
                                        </p:tgtEl>
                                        <p:attrNameLst>
                                          <p:attrName>ppt_x</p:attrName>
                                        </p:attrNameLst>
                                      </p:cBhvr>
                                    </p:anim>
                                    <p:anim from="0" to="-1.0" calcmode="lin" valueType="num">
                                      <p:cBhvr>
                                        <p:cTn id="32" dur="100" decel="50000" autoRev="1" fill="hold">
                                          <p:stCondLst>
                                            <p:cond delay="300"/>
                                          </p:stCondLst>
                                        </p:cTn>
                                        <p:tgtEl>
                                          <p:spTgt spid="5123">
                                            <p:txEl>
                                              <p:pRg st="3" end="3"/>
                                            </p:txEl>
                                          </p:spTgt>
                                        </p:tgtEl>
                                        <p:attrNameLst>
                                          <p:attrName>xshear</p:attrName>
                                        </p:attrNameLst>
                                      </p:cBhvr>
                                    </p:anim>
                                    <p:animScale>
                                      <p:cBhvr>
                                        <p:cTn id="33" dur="100" decel="100000" autoRev="1" fill="hold">
                                          <p:stCondLst>
                                            <p:cond delay="300"/>
                                          </p:stCondLst>
                                        </p:cTn>
                                        <p:tgtEl>
                                          <p:spTgt spid="5123">
                                            <p:txEl>
                                              <p:pRg st="3" end="3"/>
                                            </p:txEl>
                                          </p:spTgt>
                                        </p:tgtEl>
                                      </p:cBhvr>
                                      <p:from x="100000" y="100000"/>
                                      <p:to x="80000" y="100000"/>
                                    </p:animScale>
                                    <p:anim by="(#ppt_h/3+#ppt_w*0.1)" calcmode="lin" valueType="num">
                                      <p:cBhvr additive="sum">
                                        <p:cTn id="34" dur="100" decel="100000" autoRev="1" fill="hold">
                                          <p:stCondLst>
                                            <p:cond delay="300"/>
                                          </p:stCondLst>
                                        </p:cTn>
                                        <p:tgtEl>
                                          <p:spTgt spid="512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5123">
                                            <p:txEl>
                                              <p:pRg st="4" end="4"/>
                                            </p:txEl>
                                          </p:spTgt>
                                        </p:tgtEl>
                                        <p:attrNameLst>
                                          <p:attrName>style.visibility</p:attrName>
                                        </p:attrNameLst>
                                      </p:cBhvr>
                                      <p:to>
                                        <p:strVal val="visible"/>
                                      </p:to>
                                    </p:set>
                                    <p:anim from="(-#ppt_w/2)" to="(#ppt_x)" calcmode="lin" valueType="num">
                                      <p:cBhvr>
                                        <p:cTn id="39" dur="300" fill="hold">
                                          <p:stCondLst>
                                            <p:cond delay="0"/>
                                          </p:stCondLst>
                                        </p:cTn>
                                        <p:tgtEl>
                                          <p:spTgt spid="5123">
                                            <p:txEl>
                                              <p:pRg st="4" end="4"/>
                                            </p:txEl>
                                          </p:spTgt>
                                        </p:tgtEl>
                                        <p:attrNameLst>
                                          <p:attrName>ppt_x</p:attrName>
                                        </p:attrNameLst>
                                      </p:cBhvr>
                                    </p:anim>
                                    <p:anim from="0" to="-1.0" calcmode="lin" valueType="num">
                                      <p:cBhvr>
                                        <p:cTn id="40" dur="100" decel="50000" autoRev="1" fill="hold">
                                          <p:stCondLst>
                                            <p:cond delay="300"/>
                                          </p:stCondLst>
                                        </p:cTn>
                                        <p:tgtEl>
                                          <p:spTgt spid="5123">
                                            <p:txEl>
                                              <p:pRg st="4" end="4"/>
                                            </p:txEl>
                                          </p:spTgt>
                                        </p:tgtEl>
                                        <p:attrNameLst>
                                          <p:attrName>xshear</p:attrName>
                                        </p:attrNameLst>
                                      </p:cBhvr>
                                    </p:anim>
                                    <p:animScale>
                                      <p:cBhvr>
                                        <p:cTn id="41" dur="100" decel="100000" autoRev="1" fill="hold">
                                          <p:stCondLst>
                                            <p:cond delay="300"/>
                                          </p:stCondLst>
                                        </p:cTn>
                                        <p:tgtEl>
                                          <p:spTgt spid="5123">
                                            <p:txEl>
                                              <p:pRg st="4" end="4"/>
                                            </p:txEl>
                                          </p:spTgt>
                                        </p:tgtEl>
                                      </p:cBhvr>
                                      <p:from x="100000" y="100000"/>
                                      <p:to x="80000" y="100000"/>
                                    </p:animScale>
                                    <p:anim by="(#ppt_h/3+#ppt_w*0.1)" calcmode="lin" valueType="num">
                                      <p:cBhvr additive="sum">
                                        <p:cTn id="42" dur="100" decel="100000" autoRev="1" fill="hold">
                                          <p:stCondLst>
                                            <p:cond delay="300"/>
                                          </p:stCondLst>
                                        </p:cTn>
                                        <p:tgtEl>
                                          <p:spTgt spid="512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544513" y="319088"/>
            <a:ext cx="7962900" cy="982662"/>
          </a:xfrm>
        </p:spPr>
        <p:txBody>
          <a:bodyPr/>
          <a:lstStyle/>
          <a:p>
            <a:pPr algn="l" rtl="0" eaLnBrk="1" hangingPunct="1">
              <a:defRPr/>
            </a:pPr>
            <a:r>
              <a:rPr lang="en-US" b="1" u="sng" dirty="0">
                <a:solidFill>
                  <a:srgbClr val="FFFF00"/>
                </a:solidFill>
                <a:effectLst>
                  <a:outerShdw blurRad="38100" dist="38100" dir="2700000" algn="tl">
                    <a:srgbClr val="000000">
                      <a:alpha val="43137"/>
                    </a:srgbClr>
                  </a:outerShdw>
                </a:effectLst>
              </a:rPr>
              <a:t>Example:</a:t>
            </a:r>
            <a:endParaRPr lang="ar-EG" b="1" u="sng" dirty="0">
              <a:solidFill>
                <a:srgbClr val="FFFF00"/>
              </a:solidFill>
              <a:effectLst>
                <a:outerShdw blurRad="38100" dist="38100" dir="2700000" algn="tl">
                  <a:srgbClr val="000000">
                    <a:alpha val="43137"/>
                  </a:srgbClr>
                </a:outerShdw>
              </a:effectLst>
            </a:endParaRPr>
          </a:p>
        </p:txBody>
      </p:sp>
      <p:sp>
        <p:nvSpPr>
          <p:cNvPr id="6147" name="Content Placeholder 2"/>
          <p:cNvSpPr>
            <a:spLocks noGrp="1"/>
          </p:cNvSpPr>
          <p:nvPr>
            <p:ph idx="4294967295"/>
          </p:nvPr>
        </p:nvSpPr>
        <p:spPr>
          <a:xfrm>
            <a:off x="467544" y="1268760"/>
            <a:ext cx="7848872" cy="4896544"/>
          </a:xfrm>
        </p:spPr>
        <p:txBody>
          <a:bodyPr/>
          <a:lstStyle/>
          <a:p>
            <a:pPr algn="l" rtl="0" eaLnBrk="1" hangingPunct="1">
              <a:buFontTx/>
              <a:buNone/>
              <a:defRPr/>
            </a:pPr>
            <a:r>
              <a:rPr lang="en-US" sz="2800" b="1" dirty="0" smtClean="0">
                <a:solidFill>
                  <a:srgbClr val="00FF00"/>
                </a:solidFill>
                <a:effectLst>
                  <a:outerShdw blurRad="38100" dist="38100" dir="2700000" algn="tl">
                    <a:srgbClr val="000000"/>
                  </a:outerShdw>
                </a:effectLst>
              </a:rPr>
              <a:t>    </a:t>
            </a:r>
            <a:r>
              <a:rPr lang="en-US" sz="2800" b="1" dirty="0" smtClean="0">
                <a:effectLst>
                  <a:outerShdw blurRad="38100" dist="38100" dir="2700000" algn="tl">
                    <a:srgbClr val="000000"/>
                  </a:outerShdw>
                </a:effectLst>
              </a:rPr>
              <a:t>Number of patients in different hospital departments:</a:t>
            </a:r>
          </a:p>
          <a:p>
            <a:pPr algn="l" rtl="0" eaLnBrk="1" hangingPunct="1">
              <a:buFontTx/>
              <a:buNone/>
              <a:defRPr/>
            </a:pPr>
            <a:endParaRPr lang="ar-EG" dirty="0" smtClean="0">
              <a:effectLst>
                <a:outerShdw blurRad="38100" dist="38100" dir="2700000" algn="tl">
                  <a:srgbClr val="000000"/>
                </a:outerShdw>
              </a:effectLst>
            </a:endParaRPr>
          </a:p>
        </p:txBody>
      </p:sp>
      <p:graphicFrame>
        <p:nvGraphicFramePr>
          <p:cNvPr id="7197" name="Group 29"/>
          <p:cNvGraphicFramePr>
            <a:graphicFrameLocks noGrp="1"/>
          </p:cNvGraphicFramePr>
          <p:nvPr>
            <p:extLst>
              <p:ext uri="{D42A27DB-BD31-4B8C-83A1-F6EECF244321}">
                <p14:modId xmlns:p14="http://schemas.microsoft.com/office/powerpoint/2010/main" val="807783405"/>
              </p:ext>
            </p:extLst>
          </p:nvPr>
        </p:nvGraphicFramePr>
        <p:xfrm>
          <a:off x="1619672" y="2492896"/>
          <a:ext cx="6120680" cy="3648730"/>
        </p:xfrm>
        <a:graphic>
          <a:graphicData uri="http://schemas.openxmlformats.org/drawingml/2006/table">
            <a:tbl>
              <a:tblPr rtl="1"/>
              <a:tblGrid>
                <a:gridCol w="3049292"/>
                <a:gridCol w="3071388"/>
              </a:tblGrid>
              <a:tr h="585788">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Number of patients</a:t>
                      </a:r>
                      <a:endParaRPr kumimoji="0" lang="ar-EG"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Department</a:t>
                      </a:r>
                      <a:endParaRPr kumimoji="0" lang="ar-EG"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17200">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100</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Medicine</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80</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Surgery</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28</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ENT</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30</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Ophthalmology</a:t>
                      </a:r>
                      <a:endParaRPr kumimoji="0" lang="ar-EG"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238</a:t>
                      </a:r>
                      <a:endParaRPr kumimoji="0" lang="ar-EG"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Total</a:t>
                      </a:r>
                      <a:endParaRPr kumimoji="0" lang="ar-EG" sz="24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pPr>
              <a:defRPr/>
            </a:pPr>
            <a:fld id="{5B7AFA3E-8903-4411-B857-59A9BCAEAA03}" type="slidenum">
              <a:rPr lang="ar-SA" smtClean="0"/>
              <a:pPr>
                <a:defRPr/>
              </a:pPr>
              <a:t>13</a:t>
            </a:fld>
            <a:endParaRPr lang="en-US"/>
          </a:p>
        </p:txBody>
      </p:sp>
      <p:sp>
        <p:nvSpPr>
          <p:cNvPr id="2" name="TextBox 1"/>
          <p:cNvSpPr txBox="1"/>
          <p:nvPr/>
        </p:nvSpPr>
        <p:spPr>
          <a:xfrm>
            <a:off x="8316416" y="188640"/>
            <a:ext cx="720080" cy="400110"/>
          </a:xfrm>
          <a:prstGeom prst="rect">
            <a:avLst/>
          </a:prstGeom>
          <a:noFill/>
        </p:spPr>
        <p:txBody>
          <a:bodyPr wrap="square" rtlCol="1">
            <a:spAutoFit/>
          </a:bodyPr>
          <a:lstStyle/>
          <a:p>
            <a:pPr algn="l" rtl="0"/>
            <a:r>
              <a:rPr lang="en-US" sz="2000" dirty="0" smtClean="0">
                <a:hlinkClick r:id="rId2" action="ppaction://hlinksldjump"/>
              </a:rPr>
              <a:t>List</a:t>
            </a:r>
            <a:endParaRPr lang="ar-EG"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97"/>
                                        </p:tgtEl>
                                        <p:attrNameLst>
                                          <p:attrName>style.visibility</p:attrName>
                                        </p:attrNameLst>
                                      </p:cBhvr>
                                      <p:to>
                                        <p:strVal val="visible"/>
                                      </p:to>
                                    </p:set>
                                    <p:anim calcmode="lin" valueType="num">
                                      <p:cBhvr>
                                        <p:cTn id="12" dur="500" fill="hold"/>
                                        <p:tgtEl>
                                          <p:spTgt spid="7197"/>
                                        </p:tgtEl>
                                        <p:attrNameLst>
                                          <p:attrName>ppt_w</p:attrName>
                                        </p:attrNameLst>
                                      </p:cBhvr>
                                      <p:tavLst>
                                        <p:tav tm="0">
                                          <p:val>
                                            <p:fltVal val="0"/>
                                          </p:val>
                                        </p:tav>
                                        <p:tav tm="100000">
                                          <p:val>
                                            <p:strVal val="#ppt_w"/>
                                          </p:val>
                                        </p:tav>
                                      </p:tavLst>
                                    </p:anim>
                                    <p:anim calcmode="lin" valueType="num">
                                      <p:cBhvr>
                                        <p:cTn id="13" dur="500" fill="hold"/>
                                        <p:tgtEl>
                                          <p:spTgt spid="71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67544" y="116632"/>
            <a:ext cx="7812088" cy="1295400"/>
          </a:xfrm>
        </p:spPr>
        <p:txBody>
          <a:bodyPr/>
          <a:lstStyle/>
          <a:p>
            <a:pPr algn="l" eaLnBrk="1" hangingPunct="1">
              <a:defRPr/>
            </a:pPr>
            <a:r>
              <a:rPr lang="en-US" sz="4000" b="1" u="sng" dirty="0">
                <a:solidFill>
                  <a:srgbClr val="E7EC12"/>
                </a:solidFill>
              </a:rPr>
              <a:t>2- Frequency Distribution Table</a:t>
            </a:r>
            <a:endParaRPr lang="ar-EG" sz="4000" b="1" u="sng" dirty="0">
              <a:solidFill>
                <a:srgbClr val="E7EC12"/>
              </a:solidFill>
            </a:endParaRPr>
          </a:p>
        </p:txBody>
      </p:sp>
      <p:sp>
        <p:nvSpPr>
          <p:cNvPr id="3" name="Content Placeholder 2"/>
          <p:cNvSpPr>
            <a:spLocks noGrp="1"/>
          </p:cNvSpPr>
          <p:nvPr>
            <p:ph idx="4294967295"/>
          </p:nvPr>
        </p:nvSpPr>
        <p:spPr>
          <a:xfrm>
            <a:off x="251520" y="1600200"/>
            <a:ext cx="8568952" cy="4709120"/>
          </a:xfrm>
        </p:spPr>
        <p:txBody>
          <a:bodyPr>
            <a:normAutofit/>
          </a:bodyPr>
          <a:lstStyle/>
          <a:p>
            <a:pPr marL="177800" indent="-177800" algn="l" rtl="0" eaLnBrk="1" hangingPunct="1">
              <a:buNone/>
              <a:tabLst>
                <a:tab pos="95250" algn="l"/>
                <a:tab pos="177800" algn="l"/>
              </a:tabLst>
              <a:defRPr/>
            </a:pPr>
            <a:r>
              <a:rPr lang="en-US" dirty="0" smtClean="0">
                <a:effectLst>
                  <a:outerShdw blurRad="38100" dist="38100" dir="2700000" algn="tl">
                    <a:srgbClr val="000000"/>
                  </a:outerShdw>
                </a:effectLst>
              </a:rPr>
              <a:t>  </a:t>
            </a:r>
            <a:r>
              <a:rPr lang="en-US" b="1" dirty="0" smtClean="0">
                <a:effectLst>
                  <a:outerShdw blurRad="38100" dist="38100" dir="2700000" algn="tl">
                    <a:srgbClr val="000000"/>
                  </a:outerShdw>
                </a:effectLst>
              </a:rPr>
              <a:t>It is the most convenient format for summarizing and presenting data</a:t>
            </a:r>
          </a:p>
          <a:p>
            <a:pPr marL="571500" indent="-571500" algn="l" rtl="0" eaLnBrk="1" hangingPunct="1">
              <a:spcBef>
                <a:spcPts val="1200"/>
              </a:spcBef>
              <a:buClr>
                <a:srgbClr val="FFFF00"/>
              </a:buClr>
              <a:buFont typeface="+mj-lt"/>
              <a:buAutoNum type="romanUcPeriod"/>
              <a:defRPr/>
            </a:pPr>
            <a:r>
              <a:rPr lang="en-US" b="1" u="sng" dirty="0" smtClean="0">
                <a:solidFill>
                  <a:srgbClr val="FFFF00"/>
                </a:solidFill>
                <a:effectLst>
                  <a:outerShdw blurRad="38100" dist="38100" dir="2700000" algn="tl">
                    <a:srgbClr val="000000"/>
                  </a:outerShdw>
                </a:effectLst>
              </a:rPr>
              <a:t>For qualitative data</a:t>
            </a:r>
            <a:r>
              <a:rPr lang="en-US" dirty="0" smtClean="0">
                <a:solidFill>
                  <a:srgbClr val="FFFF00"/>
                </a:solidFill>
                <a:effectLst>
                  <a:outerShdw blurRad="38100" dist="38100" dir="2700000" algn="tl">
                    <a:srgbClr val="000000"/>
                  </a:outerShdw>
                </a:effectLst>
              </a:rPr>
              <a:t>:</a:t>
            </a:r>
            <a:r>
              <a:rPr lang="en-US" dirty="0" smtClean="0">
                <a:effectLst>
                  <a:outerShdw blurRad="38100" dist="38100" dir="2700000" algn="tl">
                    <a:srgbClr val="000000"/>
                  </a:outerShdw>
                </a:effectLst>
              </a:rPr>
              <a:t> it is straight forward</a:t>
            </a:r>
          </a:p>
          <a:p>
            <a:pPr marL="0" indent="0" algn="l" rtl="0" eaLnBrk="1" hangingPunct="1">
              <a:buNone/>
              <a:defRPr/>
            </a:pPr>
            <a:r>
              <a:rPr lang="en-US" b="1" u="sng" dirty="0" smtClean="0">
                <a:solidFill>
                  <a:srgbClr val="FFFF00"/>
                </a:solidFill>
                <a:effectLst>
                  <a:outerShdw blurRad="38100" dist="38100" dir="2700000" algn="tl">
                    <a:srgbClr val="000000"/>
                  </a:outerShdw>
                </a:effectLst>
              </a:rPr>
              <a:t>Example:</a:t>
            </a:r>
          </a:p>
          <a:p>
            <a:pPr algn="l" rtl="0" eaLnBrk="1" hangingPunct="1">
              <a:spcBef>
                <a:spcPts val="1200"/>
              </a:spcBef>
              <a:spcAft>
                <a:spcPts val="1200"/>
              </a:spcAft>
              <a:buFontTx/>
              <a:buNone/>
              <a:defRPr/>
            </a:pPr>
            <a:r>
              <a:rPr lang="en-US" dirty="0" smtClean="0">
                <a:effectLst>
                  <a:outerShdw blurRad="38100" dist="38100" dir="2700000" algn="tl">
                    <a:srgbClr val="000000"/>
                  </a:outerShdw>
                </a:effectLst>
              </a:rPr>
              <a:t>Blood groups of some individuals:</a:t>
            </a:r>
          </a:p>
          <a:p>
            <a:pPr algn="l" rtl="0" eaLnBrk="1" hangingPunct="1">
              <a:spcBef>
                <a:spcPts val="1200"/>
              </a:spcBef>
              <a:spcAft>
                <a:spcPts val="1200"/>
              </a:spcAft>
              <a:buFontTx/>
              <a:buNone/>
              <a:defRPr/>
            </a:pPr>
            <a:r>
              <a:rPr lang="en-US" sz="2400" dirty="0" smtClean="0">
                <a:effectLst>
                  <a:outerShdw blurRad="38100" dist="38100" dir="2700000" algn="tl">
                    <a:srgbClr val="000000"/>
                  </a:outerShdw>
                </a:effectLst>
              </a:rPr>
              <a:t>A        B      AB      B     AB     A     AB     A      A      AB</a:t>
            </a:r>
          </a:p>
          <a:p>
            <a:pPr algn="l" rtl="0" eaLnBrk="1" hangingPunct="1">
              <a:spcBef>
                <a:spcPts val="1200"/>
              </a:spcBef>
              <a:spcAft>
                <a:spcPts val="1200"/>
              </a:spcAft>
              <a:buFontTx/>
              <a:buNone/>
              <a:defRPr/>
            </a:pPr>
            <a:r>
              <a:rPr lang="en-US" sz="2400" dirty="0" smtClean="0">
                <a:effectLst>
                  <a:outerShdw blurRad="38100" dist="38100" dir="2700000" algn="tl">
                    <a:srgbClr val="000000"/>
                  </a:outerShdw>
                </a:effectLst>
              </a:rPr>
              <a:t>AB     A       O        B     O      O      B      AB    B       A  </a:t>
            </a:r>
          </a:p>
        </p:txBody>
      </p:sp>
      <p:sp>
        <p:nvSpPr>
          <p:cNvPr id="4" name="Slide Number Placeholder 3"/>
          <p:cNvSpPr>
            <a:spLocks noGrp="1"/>
          </p:cNvSpPr>
          <p:nvPr>
            <p:ph type="sldNum" sz="quarter" idx="12"/>
          </p:nvPr>
        </p:nvSpPr>
        <p:spPr/>
        <p:txBody>
          <a:bodyPr/>
          <a:lstStyle/>
          <a:p>
            <a:pPr>
              <a:defRPr/>
            </a:pPr>
            <a:fld id="{DE189305-4E96-4EB2-AC34-3CE2BB66342B}" type="slidenum">
              <a:rPr lang="ar-SA" smtClean="0"/>
              <a:pPr>
                <a:defRPr/>
              </a:pPr>
              <a:t>14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92" decel="100000"/>
                                        <p:tgtEl>
                                          <p:spTgt spid="3">
                                            <p:txEl>
                                              <p:pRg st="1" end="1"/>
                                            </p:txEl>
                                          </p:spTgt>
                                        </p:tgtEl>
                                      </p:cBhvr>
                                    </p:animEffect>
                                    <p:animScale>
                                      <p:cBhvr>
                                        <p:cTn id="16" dur="192" decel="100000"/>
                                        <p:tgtEl>
                                          <p:spTgt spid="3">
                                            <p:txEl>
                                              <p:pRg st="1" end="1"/>
                                            </p:txEl>
                                          </p:spTgt>
                                        </p:tgtEl>
                                      </p:cBhvr>
                                      <p:from x="10000" y="10000"/>
                                      <p:to x="200000" y="450000"/>
                                    </p:animScale>
                                    <p:animScale>
                                      <p:cBhvr>
                                        <p:cTn id="17" dur="308" accel="100000" fill="hold">
                                          <p:stCondLst>
                                            <p:cond delay="192"/>
                                          </p:stCondLst>
                                        </p:cTn>
                                        <p:tgtEl>
                                          <p:spTgt spid="3">
                                            <p:txEl>
                                              <p:pRg st="1" end="1"/>
                                            </p:txEl>
                                          </p:spTgt>
                                        </p:tgtEl>
                                      </p:cBhvr>
                                      <p:from x="200000" y="450000"/>
                                      <p:to x="100000" y="100000"/>
                                    </p:animScale>
                                    <p:set>
                                      <p:cBhvr>
                                        <p:cTn id="18" dur="192" fill="hold"/>
                                        <p:tgtEl>
                                          <p:spTgt spid="3">
                                            <p:txEl>
                                              <p:pRg st="1" end="1"/>
                                            </p:txEl>
                                          </p:spTgt>
                                        </p:tgtEl>
                                        <p:attrNameLst>
                                          <p:attrName>ppt_x</p:attrName>
                                        </p:attrNameLst>
                                      </p:cBhvr>
                                      <p:to>
                                        <p:strVal val="(0.5)"/>
                                      </p:to>
                                    </p:set>
                                    <p:anim from="(0.5)" to="(#ppt_x)" calcmode="lin" valueType="num">
                                      <p:cBhvr>
                                        <p:cTn id="19" dur="308" accel="100000" fill="hold">
                                          <p:stCondLst>
                                            <p:cond delay="192"/>
                                          </p:stCondLst>
                                        </p:cTn>
                                        <p:tgtEl>
                                          <p:spTgt spid="3">
                                            <p:txEl>
                                              <p:pRg st="1" end="1"/>
                                            </p:txEl>
                                          </p:spTgt>
                                        </p:tgtEl>
                                        <p:attrNameLst>
                                          <p:attrName>ppt_x</p:attrName>
                                        </p:attrNameLst>
                                      </p:cBhvr>
                                    </p:anim>
                                    <p:set>
                                      <p:cBhvr>
                                        <p:cTn id="20" dur="192" fill="hold"/>
                                        <p:tgtEl>
                                          <p:spTgt spid="3">
                                            <p:txEl>
                                              <p:pRg st="1" end="1"/>
                                            </p:txEl>
                                          </p:spTgt>
                                        </p:tgtEl>
                                        <p:attrNameLst>
                                          <p:attrName>ppt_y</p:attrName>
                                        </p:attrNameLst>
                                      </p:cBhvr>
                                      <p:to>
                                        <p:strVal val="(#ppt_y+0.4)"/>
                                      </p:to>
                                    </p:set>
                                    <p:anim from="(#ppt_y+0.4)" to="(#ppt_y)" calcmode="lin" valueType="num">
                                      <p:cBhvr>
                                        <p:cTn id="21" dur="308" accel="100000" fill="hold">
                                          <p:stCondLst>
                                            <p:cond delay="192"/>
                                          </p:stCondLst>
                                        </p:cTn>
                                        <p:tgtEl>
                                          <p:spTgt spid="3">
                                            <p:txEl>
                                              <p:pRg st="1" end="1"/>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from="(-#ppt_w/2)" to="(#ppt_x)" calcmode="lin" valueType="num">
                                      <p:cBhvr>
                                        <p:cTn id="35" dur="300" fill="hold">
                                          <p:stCondLst>
                                            <p:cond delay="0"/>
                                          </p:stCondLst>
                                        </p:cTn>
                                        <p:tgtEl>
                                          <p:spTgt spid="3">
                                            <p:txEl>
                                              <p:pRg st="3" end="3"/>
                                            </p:txEl>
                                          </p:spTgt>
                                        </p:tgtEl>
                                        <p:attrNameLst>
                                          <p:attrName>ppt_x</p:attrName>
                                        </p:attrNameLst>
                                      </p:cBhvr>
                                    </p:anim>
                                    <p:anim from="0" to="-1.0" calcmode="lin" valueType="num">
                                      <p:cBhvr>
                                        <p:cTn id="36" dur="100" decel="50000" autoRev="1" fill="hold">
                                          <p:stCondLst>
                                            <p:cond delay="300"/>
                                          </p:stCondLst>
                                        </p:cTn>
                                        <p:tgtEl>
                                          <p:spTgt spid="3">
                                            <p:txEl>
                                              <p:pRg st="3" end="3"/>
                                            </p:txEl>
                                          </p:spTgt>
                                        </p:tgtEl>
                                        <p:attrNameLst>
                                          <p:attrName>xshear</p:attrName>
                                        </p:attrNameLst>
                                      </p:cBhvr>
                                    </p:anim>
                                    <p:animScale>
                                      <p:cBhvr>
                                        <p:cTn id="37" dur="100" decel="100000" autoRev="1" fill="hold">
                                          <p:stCondLst>
                                            <p:cond delay="300"/>
                                          </p:stCondLst>
                                        </p:cTn>
                                        <p:tgtEl>
                                          <p:spTgt spid="3">
                                            <p:txEl>
                                              <p:pRg st="3" end="3"/>
                                            </p:txEl>
                                          </p:spTgt>
                                        </p:tgtEl>
                                      </p:cBhvr>
                                      <p:from x="100000" y="100000"/>
                                      <p:to x="80000" y="100000"/>
                                    </p:animScale>
                                    <p:anim by="(#ppt_h/3+#ppt_w*0.1)" calcmode="lin" valueType="num">
                                      <p:cBhvr additive="sum">
                                        <p:cTn id="38" dur="100" decel="100000" autoRev="1" fill="hold">
                                          <p:stCondLst>
                                            <p:cond delay="300"/>
                                          </p:stCondLst>
                                        </p:cTn>
                                        <p:tgtEl>
                                          <p:spTgt spid="3">
                                            <p:txEl>
                                              <p:pRg st="3" end="3"/>
                                            </p:txEl>
                                          </p:spTgt>
                                        </p:tgtEl>
                                        <p:attrNameLst>
                                          <p:attrName>ppt_x</p:attrName>
                                        </p:attrNameLst>
                                      </p:cBhvr>
                                    </p:anim>
                                  </p:childTnLst>
                                </p:cTn>
                              </p:par>
                              <p:par>
                                <p:cTn id="39" presetID="34"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from="(-#ppt_w/2)" to="(#ppt_x)" calcmode="lin" valueType="num">
                                      <p:cBhvr>
                                        <p:cTn id="41" dur="300" fill="hold">
                                          <p:stCondLst>
                                            <p:cond delay="0"/>
                                          </p:stCondLst>
                                        </p:cTn>
                                        <p:tgtEl>
                                          <p:spTgt spid="3">
                                            <p:txEl>
                                              <p:pRg st="4" end="4"/>
                                            </p:txEl>
                                          </p:spTgt>
                                        </p:tgtEl>
                                        <p:attrNameLst>
                                          <p:attrName>ppt_x</p:attrName>
                                        </p:attrNameLst>
                                      </p:cBhvr>
                                    </p:anim>
                                    <p:anim from="0" to="-1.0" calcmode="lin" valueType="num">
                                      <p:cBhvr>
                                        <p:cTn id="42" dur="100" decel="50000" autoRev="1" fill="hold">
                                          <p:stCondLst>
                                            <p:cond delay="300"/>
                                          </p:stCondLst>
                                        </p:cTn>
                                        <p:tgtEl>
                                          <p:spTgt spid="3">
                                            <p:txEl>
                                              <p:pRg st="4" end="4"/>
                                            </p:txEl>
                                          </p:spTgt>
                                        </p:tgtEl>
                                        <p:attrNameLst>
                                          <p:attrName>xshear</p:attrName>
                                        </p:attrNameLst>
                                      </p:cBhvr>
                                    </p:anim>
                                    <p:animScale>
                                      <p:cBhvr>
                                        <p:cTn id="43" dur="100" decel="100000" autoRev="1" fill="hold">
                                          <p:stCondLst>
                                            <p:cond delay="300"/>
                                          </p:stCondLst>
                                        </p:cTn>
                                        <p:tgtEl>
                                          <p:spTgt spid="3">
                                            <p:txEl>
                                              <p:pRg st="4" end="4"/>
                                            </p:txEl>
                                          </p:spTgt>
                                        </p:tgtEl>
                                      </p:cBhvr>
                                      <p:from x="100000" y="100000"/>
                                      <p:to x="80000" y="100000"/>
                                    </p:animScale>
                                    <p:anim by="(#ppt_h/3+#ppt_w*0.1)" calcmode="lin" valueType="num">
                                      <p:cBhvr additive="sum">
                                        <p:cTn id="44" dur="100" decel="100000" autoRev="1" fill="hold">
                                          <p:stCondLst>
                                            <p:cond delay="300"/>
                                          </p:stCondLst>
                                        </p:cTn>
                                        <p:tgtEl>
                                          <p:spTgt spid="3">
                                            <p:txEl>
                                              <p:pRg st="4" end="4"/>
                                            </p:txEl>
                                          </p:spTgt>
                                        </p:tgtEl>
                                        <p:attrNameLst>
                                          <p:attrName>ppt_x</p:attrName>
                                        </p:attrNameLst>
                                      </p:cBhvr>
                                    </p:anim>
                                  </p:childTnLst>
                                </p:cTn>
                              </p:par>
                              <p:par>
                                <p:cTn id="45" presetID="34"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300" fill="hold">
                                          <p:stCondLst>
                                            <p:cond delay="0"/>
                                          </p:stCondLst>
                                        </p:cTn>
                                        <p:tgtEl>
                                          <p:spTgt spid="3">
                                            <p:txEl>
                                              <p:pRg st="5" end="5"/>
                                            </p:txEl>
                                          </p:spTgt>
                                        </p:tgtEl>
                                        <p:attrNameLst>
                                          <p:attrName>ppt_x</p:attrName>
                                        </p:attrNameLst>
                                      </p:cBhvr>
                                    </p:anim>
                                    <p:anim from="0" to="-1.0" calcmode="lin" valueType="num">
                                      <p:cBhvr>
                                        <p:cTn id="48" dur="100" decel="50000" autoRev="1" fill="hold">
                                          <p:stCondLst>
                                            <p:cond delay="300"/>
                                          </p:stCondLst>
                                        </p:cTn>
                                        <p:tgtEl>
                                          <p:spTgt spid="3">
                                            <p:txEl>
                                              <p:pRg st="5" end="5"/>
                                            </p:txEl>
                                          </p:spTgt>
                                        </p:tgtEl>
                                        <p:attrNameLst>
                                          <p:attrName>xshear</p:attrName>
                                        </p:attrNameLst>
                                      </p:cBhvr>
                                    </p:anim>
                                    <p:animScale>
                                      <p:cBhvr>
                                        <p:cTn id="49" dur="100" decel="100000" autoRev="1" fill="hold">
                                          <p:stCondLst>
                                            <p:cond delay="300"/>
                                          </p:stCondLst>
                                        </p:cTn>
                                        <p:tgtEl>
                                          <p:spTgt spid="3">
                                            <p:txEl>
                                              <p:pRg st="5" end="5"/>
                                            </p:txEl>
                                          </p:spTgt>
                                        </p:tgtEl>
                                      </p:cBhvr>
                                      <p:from x="100000" y="100000"/>
                                      <p:to x="80000" y="100000"/>
                                    </p:animScale>
                                    <p:anim by="(#ppt_h/3+#ppt_w*0.1)" calcmode="lin" valueType="num">
                                      <p:cBhvr additive="sum">
                                        <p:cTn id="50" dur="100" decel="100000" autoRev="1" fill="hold">
                                          <p:stCondLst>
                                            <p:cond delay="3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7850" y="338138"/>
            <a:ext cx="8386638" cy="984250"/>
          </a:xfrm>
        </p:spPr>
        <p:txBody>
          <a:bodyPr>
            <a:normAutofit fontScale="90000"/>
          </a:bodyPr>
          <a:lstStyle/>
          <a:p>
            <a:pPr algn="l" eaLnBrk="1" hangingPunct="1">
              <a:defRPr/>
            </a:pPr>
            <a:r>
              <a:rPr lang="en-US" sz="3200" b="1" dirty="0">
                <a:solidFill>
                  <a:srgbClr val="FFFF00"/>
                </a:solidFill>
              </a:rPr>
              <a:t>Table(     ): </a:t>
            </a:r>
            <a:r>
              <a:rPr lang="en-US" sz="3200" b="1" dirty="0">
                <a:solidFill>
                  <a:schemeClr val="tx1"/>
                </a:solidFill>
              </a:rPr>
              <a:t>Distribution of studied individuals </a:t>
            </a:r>
            <a:r>
              <a:rPr lang="en-US" sz="3200" b="1" dirty="0" smtClean="0">
                <a:solidFill>
                  <a:schemeClr val="tx1"/>
                </a:solidFill>
              </a:rPr>
              <a:t>                     according </a:t>
            </a:r>
            <a:r>
              <a:rPr lang="en-US" sz="3200" b="1" dirty="0">
                <a:solidFill>
                  <a:schemeClr val="tx1"/>
                </a:solidFill>
              </a:rPr>
              <a:t>to blood group.</a:t>
            </a:r>
            <a:endParaRPr lang="ar-EG" sz="3200" b="1" dirty="0">
              <a:solidFill>
                <a:schemeClr val="tx1"/>
              </a:solidFill>
            </a:endParaRPr>
          </a:p>
        </p:txBody>
      </p:sp>
      <p:sp>
        <p:nvSpPr>
          <p:cNvPr id="8" name="Content Placeholder 7"/>
          <p:cNvSpPr>
            <a:spLocks noGrp="1"/>
          </p:cNvSpPr>
          <p:nvPr>
            <p:ph sz="half" idx="4294967295"/>
          </p:nvPr>
        </p:nvSpPr>
        <p:spPr>
          <a:xfrm>
            <a:off x="457200" y="1600200"/>
            <a:ext cx="3189288" cy="4495800"/>
          </a:xfrm>
        </p:spPr>
        <p:txBody>
          <a:bodyPr/>
          <a:lstStyle/>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r>
              <a:rPr lang="en-US" sz="2000" dirty="0" smtClean="0">
                <a:effectLst>
                  <a:outerShdw blurRad="38100" dist="38100" dir="2700000" algn="tl">
                    <a:srgbClr val="000000"/>
                  </a:outerShdw>
                </a:effectLst>
              </a:rPr>
              <a:t>A      B      </a:t>
            </a:r>
            <a:r>
              <a:rPr lang="en-US" sz="2000" dirty="0" err="1" smtClean="0">
                <a:effectLst>
                  <a:outerShdw blurRad="38100" dist="38100" dir="2700000" algn="tl">
                    <a:srgbClr val="000000"/>
                  </a:outerShdw>
                </a:effectLst>
              </a:rPr>
              <a:t>B</a:t>
            </a:r>
            <a:r>
              <a:rPr lang="en-US" sz="2000" dirty="0" smtClean="0">
                <a:effectLst>
                  <a:outerShdw blurRad="38100" dist="38100" dir="2700000" algn="tl">
                    <a:srgbClr val="000000"/>
                  </a:outerShdw>
                </a:effectLst>
              </a:rPr>
              <a:t>      AB     B</a:t>
            </a:r>
          </a:p>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r>
              <a:rPr lang="en-US" sz="2000" dirty="0" smtClean="0">
                <a:effectLst>
                  <a:outerShdw blurRad="38100" dist="38100" dir="2700000" algn="tl">
                    <a:srgbClr val="000000"/>
                  </a:outerShdw>
                </a:effectLst>
              </a:rPr>
              <a:t>AB    A     AB     A      </a:t>
            </a:r>
            <a:r>
              <a:rPr lang="en-US" sz="2000" dirty="0" err="1" smtClean="0">
                <a:effectLst>
                  <a:outerShdw blurRad="38100" dist="38100" dir="2700000" algn="tl">
                    <a:srgbClr val="000000"/>
                  </a:outerShdw>
                </a:effectLst>
              </a:rPr>
              <a:t>A</a:t>
            </a:r>
            <a:endParaRPr lang="en-US" sz="2000" dirty="0" smtClean="0">
              <a:effectLst>
                <a:outerShdw blurRad="38100" dist="38100" dir="2700000" algn="tl">
                  <a:srgbClr val="000000"/>
                </a:outerShdw>
              </a:effectLst>
            </a:endParaRPr>
          </a:p>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r>
              <a:rPr lang="en-US" sz="2000" dirty="0" smtClean="0">
                <a:effectLst>
                  <a:outerShdw blurRad="38100" dist="38100" dir="2700000" algn="tl">
                    <a:srgbClr val="000000"/>
                  </a:outerShdw>
                </a:effectLst>
              </a:rPr>
              <a:t>AB    A      O      B      O</a:t>
            </a:r>
          </a:p>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r>
              <a:rPr lang="en-US" sz="2000" dirty="0" smtClean="0">
                <a:effectLst>
                  <a:outerShdw blurRad="38100" dist="38100" dir="2700000" algn="tl">
                    <a:srgbClr val="000000"/>
                  </a:outerShdw>
                </a:effectLst>
              </a:rPr>
              <a:t>O      B      AB     B     A</a:t>
            </a:r>
          </a:p>
          <a:p>
            <a:pPr algn="l" eaLnBrk="1" hangingPunct="1">
              <a:buFontTx/>
              <a:buNone/>
              <a:defRPr/>
            </a:pPr>
            <a:endParaRPr lang="en-US" sz="2800" dirty="0" smtClean="0">
              <a:effectLst>
                <a:outerShdw blurRad="38100" dist="38100" dir="2700000" algn="tl">
                  <a:srgbClr val="000000"/>
                </a:outerShdw>
              </a:effectLst>
            </a:endParaRPr>
          </a:p>
          <a:p>
            <a:pPr algn="l" eaLnBrk="1" hangingPunct="1">
              <a:buFontTx/>
              <a:buNone/>
              <a:defRPr/>
            </a:pPr>
            <a:endParaRPr lang="ar-EG" sz="2800" dirty="0" smtClean="0">
              <a:effectLst>
                <a:outerShdw blurRad="38100" dist="38100" dir="2700000" algn="tl">
                  <a:srgbClr val="000000"/>
                </a:outerShdw>
              </a:effectLst>
            </a:endParaRPr>
          </a:p>
        </p:txBody>
      </p:sp>
      <p:graphicFrame>
        <p:nvGraphicFramePr>
          <p:cNvPr id="9254" name="Group 38"/>
          <p:cNvGraphicFramePr>
            <a:graphicFrameLocks noGrp="1"/>
          </p:cNvGraphicFramePr>
          <p:nvPr>
            <p:ph sz="half" idx="4294967295"/>
            <p:extLst>
              <p:ext uri="{D42A27DB-BD31-4B8C-83A1-F6EECF244321}">
                <p14:modId xmlns:p14="http://schemas.microsoft.com/office/powerpoint/2010/main" val="1857802938"/>
              </p:ext>
            </p:extLst>
          </p:nvPr>
        </p:nvGraphicFramePr>
        <p:xfrm>
          <a:off x="3540124" y="1781175"/>
          <a:ext cx="5208340" cy="4235452"/>
        </p:xfrm>
        <a:graphic>
          <a:graphicData uri="http://schemas.openxmlformats.org/drawingml/2006/table">
            <a:tbl>
              <a:tblPr rtl="1"/>
              <a:tblGrid>
                <a:gridCol w="1832625"/>
                <a:gridCol w="1689502"/>
                <a:gridCol w="1686213"/>
              </a:tblGrid>
              <a:tr h="9699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No.(frequency)</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Tally</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Blood group</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651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6</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Calibri" pitchFamily="34" charset="0"/>
                          <a:cs typeface="Arial" charset="0"/>
                        </a:rPr>
                        <a:t>IIII    I</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A</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635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6</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Calibri" pitchFamily="34" charset="0"/>
                          <a:cs typeface="Arial" charset="0"/>
                        </a:rPr>
                        <a:t>IIII     I</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B</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6096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5</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Calibri" pitchFamily="34" charset="0"/>
                          <a:cs typeface="Arial" charset="0"/>
                        </a:rPr>
                        <a:t>IIII</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AB</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619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3</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Calibri" pitchFamily="34" charset="0"/>
                          <a:cs typeface="Arial" charset="0"/>
                        </a:rPr>
                        <a:t>III</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O</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6651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20</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Total</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bl>
          </a:graphicData>
        </a:graphic>
      </p:graphicFrame>
      <p:cxnSp>
        <p:nvCxnSpPr>
          <p:cNvPr id="14" name="Straight Connector 13"/>
          <p:cNvCxnSpPr/>
          <p:nvPr/>
        </p:nvCxnSpPr>
        <p:spPr>
          <a:xfrm flipH="1">
            <a:off x="5286375" y="3071814"/>
            <a:ext cx="214311" cy="714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5362604" y="3659522"/>
            <a:ext cx="214313" cy="1428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5334670" y="4327194"/>
            <a:ext cx="214313" cy="1428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48640CD3-5E37-4E00-88F8-933ACC679177}" type="slidenum">
              <a:rPr lang="ar-SA" smtClean="0"/>
              <a:pPr>
                <a:defRPr/>
              </a:pPr>
              <a:t>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254"/>
                                        </p:tgtEl>
                                        <p:attrNameLst>
                                          <p:attrName>style.visibility</p:attrName>
                                        </p:attrNameLst>
                                      </p:cBhvr>
                                      <p:to>
                                        <p:strVal val="visible"/>
                                      </p:to>
                                    </p:set>
                                    <p:animEffect transition="in" filter="slide(fromBottom)">
                                      <p:cBhvr>
                                        <p:cTn id="22" dur="500"/>
                                        <p:tgtEl>
                                          <p:spTgt spid="9254"/>
                                        </p:tgtEl>
                                      </p:cBhvr>
                                    </p:animEffect>
                                  </p:childTnLst>
                                </p:cTn>
                              </p:par>
                              <p:par>
                                <p:cTn id="23" presetID="1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
                                          </p:val>
                                        </p:tav>
                                        <p:tav tm="100000">
                                          <p:val>
                                            <p:strVal val="#ppt_y"/>
                                          </p:val>
                                        </p:tav>
                                      </p:tavLst>
                                    </p:anim>
                                    <p:animEffect transition="in" filter="wipe(up)">
                                      <p:cBhvr>
                                        <p:cTn id="26" dur="500"/>
                                        <p:tgtEl>
                                          <p:spTgt spid="14"/>
                                        </p:tgtEl>
                                      </p:cBhvr>
                                    </p:animEffect>
                                  </p:childTnLst>
                                </p:cTn>
                              </p:par>
                              <p:par>
                                <p:cTn id="27" presetID="1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
                                          </p:val>
                                        </p:tav>
                                        <p:tav tm="100000">
                                          <p:val>
                                            <p:strVal val="#ppt_y"/>
                                          </p:val>
                                        </p:tav>
                                      </p:tavLst>
                                    </p:anim>
                                    <p:animEffect transition="in" filter="wipe(up)">
                                      <p:cBhvr>
                                        <p:cTn id="30" dur="500"/>
                                        <p:tgtEl>
                                          <p:spTgt spid="16"/>
                                        </p:tgtEl>
                                      </p:cBhvr>
                                    </p:animEffect>
                                  </p:childTnLst>
                                </p:cTn>
                              </p:par>
                              <p:par>
                                <p:cTn id="31" presetID="1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
                                          </p:val>
                                        </p:tav>
                                        <p:tav tm="100000">
                                          <p:val>
                                            <p:strVal val="#ppt_y"/>
                                          </p:val>
                                        </p:tav>
                                      </p:tavLst>
                                    </p:anim>
                                    <p:animEffect transition="in" filter="wipe(u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379" y="188640"/>
            <a:ext cx="8964488" cy="1143000"/>
          </a:xfrm>
        </p:spPr>
        <p:txBody>
          <a:bodyPr>
            <a:normAutofit/>
          </a:bodyPr>
          <a:lstStyle/>
          <a:p>
            <a:pPr rtl="0" eaLnBrk="1" hangingPunct="1">
              <a:defRPr/>
            </a:pPr>
            <a:r>
              <a:rPr lang="en-US" sz="3200" b="1" dirty="0">
                <a:solidFill>
                  <a:srgbClr val="FFFF00"/>
                </a:solidFill>
              </a:rPr>
              <a:t>Table(     </a:t>
            </a:r>
            <a:r>
              <a:rPr lang="en-US" sz="3200" b="1" dirty="0" smtClean="0">
                <a:solidFill>
                  <a:srgbClr val="FFFF00"/>
                </a:solidFill>
              </a:rPr>
              <a:t>): </a:t>
            </a:r>
            <a:r>
              <a:rPr lang="en-US" sz="3200" b="1" dirty="0" smtClean="0">
                <a:solidFill>
                  <a:schemeClr val="tx1"/>
                </a:solidFill>
              </a:rPr>
              <a:t>Percentage distribution </a:t>
            </a:r>
            <a:r>
              <a:rPr lang="en-US" sz="3200" b="1" dirty="0">
                <a:solidFill>
                  <a:schemeClr val="tx1"/>
                </a:solidFill>
              </a:rPr>
              <a:t>of studied </a:t>
            </a:r>
            <a:r>
              <a:rPr lang="en-US" sz="3200" b="1" dirty="0" smtClean="0">
                <a:solidFill>
                  <a:schemeClr val="tx1"/>
                </a:solidFill>
              </a:rPr>
              <a:t>                                   individuals</a:t>
            </a:r>
            <a:r>
              <a:rPr lang="en-US" sz="3200" b="1" dirty="0" smtClean="0">
                <a:solidFill>
                  <a:srgbClr val="FFFFFF"/>
                </a:solidFill>
              </a:rPr>
              <a:t> </a:t>
            </a:r>
            <a:r>
              <a:rPr lang="en-US" sz="3200" b="1" dirty="0">
                <a:solidFill>
                  <a:srgbClr val="FFFFFF"/>
                </a:solidFill>
              </a:rPr>
              <a:t>according to blood </a:t>
            </a:r>
            <a:r>
              <a:rPr lang="en-US" sz="3200" b="1" dirty="0" smtClean="0">
                <a:solidFill>
                  <a:srgbClr val="FFFFFF"/>
                </a:solidFill>
              </a:rPr>
              <a:t>group. </a:t>
            </a:r>
            <a:endParaRPr lang="ar-EG" sz="3200" b="1" dirty="0">
              <a:solidFill>
                <a:schemeClr val="tx1"/>
              </a:solidFill>
            </a:endParaRPr>
          </a:p>
        </p:txBody>
      </p:sp>
      <p:sp>
        <p:nvSpPr>
          <p:cNvPr id="8" name="Content Placeholder 7"/>
          <p:cNvSpPr>
            <a:spLocks noGrp="1"/>
          </p:cNvSpPr>
          <p:nvPr>
            <p:ph idx="4294967295"/>
          </p:nvPr>
        </p:nvSpPr>
        <p:spPr>
          <a:xfrm>
            <a:off x="457200" y="1647825"/>
            <a:ext cx="8229600" cy="4495800"/>
          </a:xfrm>
        </p:spPr>
        <p:txBody>
          <a:bodyPr/>
          <a:lstStyle/>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endParaRPr lang="en-US" sz="2000" dirty="0" smtClean="0">
              <a:effectLst>
                <a:outerShdw blurRad="38100" dist="38100" dir="2700000" algn="tl">
                  <a:srgbClr val="000000"/>
                </a:outerShdw>
              </a:effectLst>
            </a:endParaRPr>
          </a:p>
          <a:p>
            <a:pPr algn="l" eaLnBrk="1" hangingPunct="1">
              <a:buFontTx/>
              <a:buNone/>
              <a:defRPr/>
            </a:pPr>
            <a:endParaRPr lang="en-US" sz="2800" dirty="0" smtClean="0">
              <a:effectLst>
                <a:outerShdw blurRad="38100" dist="38100" dir="2700000" algn="tl">
                  <a:srgbClr val="000000"/>
                </a:outerShdw>
              </a:effectLst>
            </a:endParaRPr>
          </a:p>
          <a:p>
            <a:pPr algn="l" eaLnBrk="1" hangingPunct="1">
              <a:buFontTx/>
              <a:buNone/>
              <a:defRPr/>
            </a:pPr>
            <a:endParaRPr lang="ar-EG" sz="2800" dirty="0" smtClean="0">
              <a:effectLst>
                <a:outerShdw blurRad="38100" dist="38100" dir="2700000" algn="tl">
                  <a:srgbClr val="000000"/>
                </a:outerShdw>
              </a:effectLst>
            </a:endParaRPr>
          </a:p>
        </p:txBody>
      </p:sp>
      <p:graphicFrame>
        <p:nvGraphicFramePr>
          <p:cNvPr id="9254" name="Group 38"/>
          <p:cNvGraphicFramePr>
            <a:graphicFrameLocks noGrp="1"/>
          </p:cNvGraphicFramePr>
          <p:nvPr>
            <p:ph sz="half" idx="4294967295"/>
            <p:extLst>
              <p:ext uri="{D42A27DB-BD31-4B8C-83A1-F6EECF244321}">
                <p14:modId xmlns:p14="http://schemas.microsoft.com/office/powerpoint/2010/main" val="4274093375"/>
              </p:ext>
            </p:extLst>
          </p:nvPr>
        </p:nvGraphicFramePr>
        <p:xfrm>
          <a:off x="1855788" y="1716088"/>
          <a:ext cx="5213350" cy="4159252"/>
        </p:xfrm>
        <a:graphic>
          <a:graphicData uri="http://schemas.openxmlformats.org/drawingml/2006/table">
            <a:tbl>
              <a:tblPr rtl="1"/>
              <a:tblGrid>
                <a:gridCol w="1835150"/>
                <a:gridCol w="1689100"/>
                <a:gridCol w="1689100"/>
              </a:tblGrid>
              <a:tr h="9540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Percentage(%)</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Frequency</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Blood Group</a:t>
                      </a:r>
                      <a:endParaRPr kumimoji="0" lang="ar-EG"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524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30</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6</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A</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50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30</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6</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B</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5984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10199"/>
                          </a:solidFill>
                          <a:effectLst/>
                          <a:latin typeface="Arial" charset="0"/>
                          <a:cs typeface="Arial" charset="0"/>
                        </a:rPr>
                        <a:t>25</a:t>
                      </a:r>
                      <a:endParaRPr kumimoji="0" lang="ar-EG" sz="1800" b="0" i="0" u="none" strike="noStrike" cap="none" normalizeH="0" baseline="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10199"/>
                          </a:solidFill>
                          <a:effectLst/>
                          <a:latin typeface="Arial" charset="0"/>
                          <a:cs typeface="Arial" charset="0"/>
                        </a:rPr>
                        <a:t>5</a:t>
                      </a:r>
                      <a:endParaRPr kumimoji="0" lang="ar-EG" sz="1800" b="0" i="0" u="none" strike="noStrike" cap="none" normalizeH="0" baseline="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AB</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50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10199"/>
                          </a:solidFill>
                          <a:effectLst/>
                          <a:latin typeface="Arial" charset="0"/>
                          <a:cs typeface="Arial" charset="0"/>
                        </a:rPr>
                        <a:t>15</a:t>
                      </a:r>
                      <a:endParaRPr kumimoji="0" lang="ar-EG" sz="1800" b="0" i="0" u="none" strike="noStrike" cap="none" normalizeH="0" baseline="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3</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O</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6524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100</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10199"/>
                          </a:solidFill>
                          <a:effectLst/>
                          <a:latin typeface="Arial" charset="0"/>
                          <a:cs typeface="Arial" charset="0"/>
                        </a:rPr>
                        <a:t>20</a:t>
                      </a:r>
                      <a:endParaRPr kumimoji="0" lang="ar-SA" sz="1800" b="0" i="0" u="none" strike="noStrike" cap="none" normalizeH="0" baseline="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199"/>
                          </a:solidFill>
                          <a:effectLst/>
                          <a:latin typeface="Arial" charset="0"/>
                          <a:cs typeface="Arial" charset="0"/>
                        </a:rPr>
                        <a:t>Total</a:t>
                      </a:r>
                      <a:endParaRPr kumimoji="0" lang="ar-EG" sz="1800" b="0" i="0" u="none" strike="noStrike" cap="none" normalizeH="0" baseline="0" dirty="0" smtClean="0">
                        <a:ln>
                          <a:noFill/>
                        </a:ln>
                        <a:solidFill>
                          <a:srgbClr val="010199"/>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bl>
          </a:graphicData>
        </a:graphic>
      </p:graphicFrame>
      <p:sp>
        <p:nvSpPr>
          <p:cNvPr id="5" name="Slide Number Placeholder 4"/>
          <p:cNvSpPr>
            <a:spLocks noGrp="1"/>
          </p:cNvSpPr>
          <p:nvPr>
            <p:ph type="sldNum" sz="quarter" idx="12"/>
          </p:nvPr>
        </p:nvSpPr>
        <p:spPr/>
        <p:txBody>
          <a:bodyPr/>
          <a:lstStyle/>
          <a:p>
            <a:pPr>
              <a:defRPr/>
            </a:pPr>
            <a:fld id="{5E52DBC0-4865-441B-A904-E684A3C39205}" type="slidenum">
              <a:rPr lang="ar-SA" smtClean="0"/>
              <a:pPr>
                <a:defRPr/>
              </a:pPr>
              <a:t>16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254"/>
                                        </p:tgtEl>
                                        <p:attrNameLst>
                                          <p:attrName>style.visibility</p:attrName>
                                        </p:attrNameLst>
                                      </p:cBhvr>
                                      <p:to>
                                        <p:strVal val="visible"/>
                                      </p:to>
                                    </p:set>
                                    <p:animEffect transition="in" filter="blinds(horizontal)">
                                      <p:cBhvr>
                                        <p:cTn id="11" dur="500"/>
                                        <p:tgtEl>
                                          <p:spTgt spid="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0"/>
            <a:ext cx="8229600" cy="896144"/>
          </a:xfrm>
        </p:spPr>
        <p:txBody>
          <a:bodyPr/>
          <a:lstStyle/>
          <a:p>
            <a:pPr marL="857250" indent="-857250" algn="l" rtl="0" eaLnBrk="1" hangingPunct="1">
              <a:buClr>
                <a:srgbClr val="FFFF00"/>
              </a:buClr>
              <a:buFont typeface="+mj-lt"/>
              <a:buAutoNum type="romanUcPeriod" startAt="2"/>
              <a:defRPr/>
            </a:pPr>
            <a:r>
              <a:rPr lang="en-US" b="1" dirty="0" smtClean="0">
                <a:solidFill>
                  <a:srgbClr val="FFFF00"/>
                </a:solidFill>
              </a:rPr>
              <a:t>For Quantitative Data</a:t>
            </a:r>
            <a:endParaRPr lang="ar-EG" b="1" dirty="0" smtClean="0">
              <a:solidFill>
                <a:srgbClr val="FFFF00"/>
              </a:solidFill>
            </a:endParaRPr>
          </a:p>
        </p:txBody>
      </p:sp>
      <p:sp>
        <p:nvSpPr>
          <p:cNvPr id="11267" name="Content Placeholder 2"/>
          <p:cNvSpPr>
            <a:spLocks noGrp="1"/>
          </p:cNvSpPr>
          <p:nvPr>
            <p:ph idx="4294967295"/>
          </p:nvPr>
        </p:nvSpPr>
        <p:spPr>
          <a:xfrm>
            <a:off x="0" y="764704"/>
            <a:ext cx="9144000" cy="5688632"/>
          </a:xfrm>
        </p:spPr>
        <p:txBody>
          <a:bodyPr/>
          <a:lstStyle/>
          <a:p>
            <a:pPr algn="l" rtl="0" eaLnBrk="1" hangingPunct="1">
              <a:spcBef>
                <a:spcPts val="1200"/>
              </a:spcBef>
              <a:spcAft>
                <a:spcPts val="600"/>
              </a:spcAft>
              <a:buFontTx/>
              <a:buNone/>
              <a:defRPr/>
            </a:pPr>
            <a:r>
              <a:rPr lang="en-US" dirty="0" smtClean="0">
                <a:effectLst>
                  <a:outerShdw blurRad="38100" dist="38100" dir="2700000" algn="tl">
                    <a:srgbClr val="000000"/>
                  </a:outerShdw>
                </a:effectLst>
              </a:rPr>
              <a:t> </a:t>
            </a:r>
            <a:r>
              <a:rPr lang="en-US" sz="2800" b="1" dirty="0" smtClean="0">
                <a:effectLst>
                  <a:outerShdw blurRad="38100" dist="38100" dir="2700000" algn="tl">
                    <a:srgbClr val="000000"/>
                  </a:outerShdw>
                </a:effectLst>
              </a:rPr>
              <a:t>1) Form a series of classes:</a:t>
            </a:r>
          </a:p>
          <a:p>
            <a:pPr algn="l" rtl="0" eaLnBrk="1" hangingPunct="1">
              <a:spcBef>
                <a:spcPts val="1200"/>
              </a:spcBef>
              <a:spcAft>
                <a:spcPts val="600"/>
              </a:spcAft>
              <a:buFontTx/>
              <a:buChar char="-"/>
              <a:defRPr/>
            </a:pPr>
            <a:r>
              <a:rPr lang="en-US" sz="2400" b="1" dirty="0" smtClean="0">
                <a:effectLst>
                  <a:outerShdw blurRad="38100" dist="38100" dir="2700000" algn="tl">
                    <a:srgbClr val="000000"/>
                  </a:outerShdw>
                </a:effectLst>
              </a:rPr>
              <a:t>Class intervals are set of non overlapping, continuous intervals. The given data value can be placed in one interval only.</a:t>
            </a:r>
          </a:p>
          <a:p>
            <a:pPr algn="l" rtl="0" eaLnBrk="1" hangingPunct="1">
              <a:spcBef>
                <a:spcPts val="1200"/>
              </a:spcBef>
              <a:spcAft>
                <a:spcPts val="600"/>
              </a:spcAft>
              <a:buFontTx/>
              <a:buChar char="-"/>
              <a:defRPr/>
            </a:pPr>
            <a:r>
              <a:rPr lang="en-US" sz="2400" b="1" dirty="0" smtClean="0">
                <a:effectLst>
                  <a:outerShdw blurRad="38100" dist="38100" dir="2700000" algn="tl">
                    <a:srgbClr val="000000"/>
                  </a:outerShdw>
                </a:effectLst>
              </a:rPr>
              <a:t>The number of classes not too few to obscure data and not too long to defeat the purpose of </a:t>
            </a:r>
            <a:r>
              <a:rPr lang="en-US" sz="2400" b="1" dirty="0">
                <a:effectLst>
                  <a:outerShdw blurRad="38100" dist="38100" dir="2700000" algn="tl">
                    <a:srgbClr val="000000"/>
                  </a:outerShdw>
                </a:effectLst>
              </a:rPr>
              <a:t>grouping</a:t>
            </a:r>
            <a:r>
              <a:rPr lang="en-US" sz="2400" b="1" dirty="0" smtClean="0">
                <a:effectLst>
                  <a:outerShdw blurRad="38100" dist="38100" dir="2700000" algn="tl">
                    <a:srgbClr val="000000"/>
                  </a:outerShdw>
                </a:effectLst>
              </a:rPr>
              <a:t>.(&gt;5, &lt; 20) and start with a round figure.  0,5,10.</a:t>
            </a:r>
          </a:p>
          <a:p>
            <a:pPr algn="l" rtl="0" eaLnBrk="1" hangingPunct="1">
              <a:spcBef>
                <a:spcPts val="1200"/>
              </a:spcBef>
              <a:spcAft>
                <a:spcPts val="600"/>
              </a:spcAft>
              <a:buFontTx/>
              <a:buChar char="-"/>
              <a:defRPr/>
            </a:pPr>
            <a:r>
              <a:rPr lang="en-US" sz="2400" b="1" dirty="0" smtClean="0">
                <a:effectLst>
                  <a:outerShdw blurRad="38100" dist="38100" dir="2700000" algn="tl">
                    <a:srgbClr val="000000"/>
                  </a:outerShdw>
                </a:effectLst>
              </a:rPr>
              <a:t>Determine the range and subdivide the range into suitable classes  </a:t>
            </a:r>
            <a:r>
              <a:rPr lang="en-US" sz="2400" b="1" dirty="0" smtClean="0">
                <a:solidFill>
                  <a:srgbClr val="EE7ED9"/>
                </a:solidFill>
                <a:effectLst>
                  <a:outerShdw blurRad="38100" dist="38100" dir="2700000" algn="tl">
                    <a:srgbClr val="000000"/>
                  </a:outerShdw>
                </a:effectLst>
              </a:rPr>
              <a:t>R/K= C </a:t>
            </a:r>
            <a:r>
              <a:rPr lang="en-US" sz="2400" b="1" dirty="0" smtClean="0">
                <a:effectLst>
                  <a:outerShdw blurRad="38100" dist="38100" dir="2700000" algn="tl">
                    <a:srgbClr val="000000"/>
                  </a:outerShdw>
                </a:effectLst>
              </a:rPr>
              <a:t>( R (range</a:t>
            </a:r>
            <a:r>
              <a:rPr lang="en-US" sz="2400" b="1" dirty="0">
                <a:effectLst>
                  <a:outerShdw blurRad="38100" dist="38100" dir="2700000" algn="tl">
                    <a:srgbClr val="000000"/>
                  </a:outerShdw>
                </a:effectLst>
              </a:rPr>
              <a:t>), K(class </a:t>
            </a:r>
            <a:r>
              <a:rPr lang="en-US" sz="2400" b="1" dirty="0" smtClean="0">
                <a:effectLst>
                  <a:outerShdw blurRad="38100" dist="38100" dir="2700000" algn="tl">
                    <a:srgbClr val="000000"/>
                  </a:outerShdw>
                </a:effectLst>
              </a:rPr>
              <a:t>interval) and </a:t>
            </a:r>
            <a:r>
              <a:rPr lang="en-US" sz="2400" b="1" dirty="0">
                <a:effectLst>
                  <a:outerShdw blurRad="38100" dist="38100" dir="2700000" algn="tl">
                    <a:srgbClr val="000000"/>
                  </a:outerShdw>
                </a:effectLst>
              </a:rPr>
              <a:t>C </a:t>
            </a:r>
            <a:r>
              <a:rPr lang="en-US" sz="2400" b="1" dirty="0" smtClean="0">
                <a:effectLst>
                  <a:outerShdw blurRad="38100" dist="38100" dir="2700000" algn="tl">
                    <a:srgbClr val="000000"/>
                  </a:outerShdw>
                </a:effectLst>
              </a:rPr>
              <a:t>(n</a:t>
            </a:r>
            <a:r>
              <a:rPr lang="en-US" sz="2400" b="1" dirty="0">
                <a:effectLst>
                  <a:outerShdw blurRad="38100" dist="38100" dir="2700000" algn="tl">
                    <a:srgbClr val="000000"/>
                  </a:outerShdw>
                </a:effectLst>
              </a:rPr>
              <a:t>. of </a:t>
            </a:r>
            <a:r>
              <a:rPr lang="en-US" sz="2400" b="1" dirty="0" smtClean="0">
                <a:effectLst>
                  <a:outerShdw blurRad="38100" dist="38100" dir="2700000" algn="tl">
                    <a:srgbClr val="000000"/>
                  </a:outerShdw>
                </a:effectLst>
              </a:rPr>
              <a:t>classes).</a:t>
            </a:r>
          </a:p>
          <a:p>
            <a:pPr algn="l" rtl="0" eaLnBrk="1" hangingPunct="1">
              <a:spcBef>
                <a:spcPts val="1200"/>
              </a:spcBef>
              <a:spcAft>
                <a:spcPts val="600"/>
              </a:spcAft>
              <a:buFontTx/>
              <a:buNone/>
              <a:defRPr/>
            </a:pPr>
            <a:r>
              <a:rPr lang="en-US" sz="2800" b="1" dirty="0" smtClean="0">
                <a:effectLst>
                  <a:outerShdw blurRad="38100" dist="38100" dir="2700000" algn="tl">
                    <a:srgbClr val="000000"/>
                  </a:outerShdw>
                </a:effectLst>
              </a:rPr>
              <a:t> </a:t>
            </a:r>
            <a:r>
              <a:rPr lang="en-US" sz="2400" b="1" dirty="0" smtClean="0">
                <a:effectLst>
                  <a:outerShdw blurRad="38100" dist="38100" dir="2700000" algn="tl">
                    <a:srgbClr val="000000"/>
                  </a:outerShdw>
                </a:effectLst>
              </a:rPr>
              <a:t>2) Counts the number of observations whose values fall within the interval of each class.  </a:t>
            </a:r>
            <a:endParaRPr lang="en-US" sz="2800" b="1" dirty="0" smtClean="0">
              <a:effectLst>
                <a:outerShdw blurRad="38100" dist="38100" dir="2700000" algn="tl">
                  <a:srgbClr val="000000"/>
                </a:outerShdw>
              </a:effectLst>
            </a:endParaRPr>
          </a:p>
          <a:p>
            <a:pPr algn="l" eaLnBrk="1" hangingPunct="1">
              <a:buFontTx/>
              <a:buNone/>
              <a:defRPr/>
            </a:pPr>
            <a:r>
              <a:rPr lang="en-US" dirty="0" smtClean="0">
                <a:effectLst>
                  <a:outerShdw blurRad="38100" dist="38100" dir="2700000" algn="tl">
                    <a:srgbClr val="000000"/>
                  </a:outerShdw>
                </a:effectLst>
              </a:rPr>
              <a:t> </a:t>
            </a:r>
            <a:endParaRPr lang="ar-EG" dirty="0" smtClean="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D83DC8BA-B8CF-4A0E-81B5-3379DE60EC6D}" type="slidenum">
              <a:rPr lang="ar-SA" smtClean="0"/>
              <a:pPr>
                <a:defRPr/>
              </a:pPr>
              <a:t>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ox(in)">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box(in)">
                                      <p:cBhvr>
                                        <p:cTn id="17" dur="500"/>
                                        <p:tgtEl>
                                          <p:spTgt spid="112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box(in)">
                                      <p:cBhvr>
                                        <p:cTn id="22" dur="500"/>
                                        <p:tgtEl>
                                          <p:spTgt spid="112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box(in)">
                                      <p:cBhvr>
                                        <p:cTn id="27" dur="500"/>
                                        <p:tgtEl>
                                          <p:spTgt spid="112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Effect transition="in" filter="slide(fromBottom)">
                                      <p:cBhvr>
                                        <p:cTn id="32" dur="500"/>
                                        <p:tgtEl>
                                          <p:spTgt spid="1126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p:cTn id="37"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1267">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323528" y="1772816"/>
            <a:ext cx="8229600" cy="1256184"/>
          </a:xfrm>
        </p:spPr>
        <p:txBody>
          <a:bodyPr/>
          <a:lstStyle/>
          <a:p>
            <a:pPr algn="l" rtl="0" eaLnBrk="1" hangingPunct="1">
              <a:defRPr/>
            </a:pPr>
            <a:r>
              <a:rPr lang="en-US" sz="2800" b="1" dirty="0">
                <a:solidFill>
                  <a:srgbClr val="FFFF00"/>
                </a:solidFill>
              </a:rPr>
              <a:t>Table(   ):</a:t>
            </a:r>
            <a:r>
              <a:rPr lang="en-US" sz="2800" b="1" dirty="0">
                <a:solidFill>
                  <a:srgbClr val="00FF00"/>
                </a:solidFill>
              </a:rPr>
              <a:t> </a:t>
            </a:r>
            <a:r>
              <a:rPr lang="en-US" sz="2800" b="1" dirty="0">
                <a:solidFill>
                  <a:schemeClr val="tx1"/>
                </a:solidFill>
              </a:rPr>
              <a:t>Distribution of food poisoning cases in primary school in </a:t>
            </a:r>
            <a:r>
              <a:rPr lang="en-US" sz="2800" b="1" dirty="0" smtClean="0">
                <a:solidFill>
                  <a:schemeClr val="tx1"/>
                </a:solidFill>
              </a:rPr>
              <a:t>al Karak </a:t>
            </a:r>
            <a:r>
              <a:rPr lang="en-US" sz="2800" b="1" dirty="0">
                <a:solidFill>
                  <a:schemeClr val="tx1"/>
                </a:solidFill>
              </a:rPr>
              <a:t>in  relation to incubation period</a:t>
            </a:r>
          </a:p>
        </p:txBody>
      </p:sp>
      <p:sp>
        <p:nvSpPr>
          <p:cNvPr id="12291" name="Content Placeholder 3"/>
          <p:cNvSpPr>
            <a:spLocks noGrp="1"/>
          </p:cNvSpPr>
          <p:nvPr>
            <p:ph sz="half" idx="4294967295"/>
          </p:nvPr>
        </p:nvSpPr>
        <p:spPr>
          <a:xfrm>
            <a:off x="395536" y="3717032"/>
            <a:ext cx="3189288" cy="2811016"/>
          </a:xfrm>
        </p:spPr>
        <p:txBody>
          <a:bodyPr/>
          <a:lstStyle/>
          <a:p>
            <a:pPr algn="l" eaLnBrk="1" hangingPunct="1">
              <a:defRPr/>
            </a:pPr>
            <a:endParaRPr lang="en-US" sz="2800" dirty="0" smtClean="0">
              <a:effectLst>
                <a:outerShdw blurRad="38100" dist="38100" dir="2700000" algn="tl">
                  <a:srgbClr val="000000"/>
                </a:outerShdw>
              </a:effectLst>
            </a:endParaRPr>
          </a:p>
          <a:p>
            <a:pPr algn="l" eaLnBrk="1" hangingPunct="1">
              <a:buFontTx/>
              <a:buNone/>
              <a:defRPr/>
            </a:pPr>
            <a:r>
              <a:rPr lang="en-US" sz="2800" dirty="0" smtClean="0">
                <a:effectLst>
                  <a:outerShdw blurRad="38100" dist="38100" dir="2700000" algn="tl">
                    <a:srgbClr val="000000"/>
                  </a:outerShdw>
                </a:effectLst>
              </a:rPr>
              <a:t>   3        4          2</a:t>
            </a:r>
          </a:p>
          <a:p>
            <a:pPr algn="l" eaLnBrk="1" hangingPunct="1">
              <a:buFontTx/>
              <a:buNone/>
              <a:defRPr/>
            </a:pPr>
            <a:r>
              <a:rPr lang="en-US" sz="2800" dirty="0" smtClean="0">
                <a:effectLst>
                  <a:outerShdw blurRad="38100" dist="38100" dir="2700000" algn="tl">
                    <a:srgbClr val="000000"/>
                  </a:outerShdw>
                </a:effectLst>
              </a:rPr>
              <a:t>   5        5          2</a:t>
            </a:r>
          </a:p>
          <a:p>
            <a:pPr algn="l" eaLnBrk="1" hangingPunct="1">
              <a:buFontTx/>
              <a:buNone/>
              <a:defRPr/>
            </a:pPr>
            <a:r>
              <a:rPr lang="en-US" sz="2800" dirty="0" smtClean="0">
                <a:effectLst>
                  <a:outerShdw blurRad="38100" dist="38100" dir="2700000" algn="tl">
                    <a:srgbClr val="000000"/>
                  </a:outerShdw>
                </a:effectLst>
              </a:rPr>
              <a:t>   6        5          3</a:t>
            </a:r>
          </a:p>
          <a:p>
            <a:pPr algn="l" eaLnBrk="1" hangingPunct="1">
              <a:buFontTx/>
              <a:buNone/>
              <a:defRPr/>
            </a:pPr>
            <a:r>
              <a:rPr lang="en-US" sz="2800" dirty="0" smtClean="0">
                <a:effectLst>
                  <a:outerShdw blurRad="38100" dist="38100" dir="2700000" algn="tl">
                    <a:srgbClr val="000000"/>
                  </a:outerShdw>
                </a:effectLst>
              </a:rPr>
              <a:t>   3        6          3</a:t>
            </a:r>
            <a:endParaRPr lang="ar-EG" sz="2800" dirty="0" smtClean="0">
              <a:effectLst>
                <a:outerShdw blurRad="38100" dist="38100" dir="2700000" algn="tl">
                  <a:srgbClr val="000000"/>
                </a:outerShdw>
              </a:effectLst>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1116574815"/>
              </p:ext>
            </p:extLst>
          </p:nvPr>
        </p:nvGraphicFramePr>
        <p:xfrm>
          <a:off x="3995936" y="3356992"/>
          <a:ext cx="4356100" cy="3245745"/>
        </p:xfrm>
        <a:graphic>
          <a:graphicData uri="http://schemas.openxmlformats.org/drawingml/2006/table">
            <a:tbl>
              <a:tblPr rtl="1"/>
              <a:tblGrid>
                <a:gridCol w="1452563"/>
                <a:gridCol w="1450975"/>
                <a:gridCol w="1452562"/>
              </a:tblGrid>
              <a:tr h="7173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Frequency</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Tally</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IP (Days)</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213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II</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213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4</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Calibri" pitchFamily="34" charset="0"/>
                          <a:cs typeface="Arial" charset="0"/>
                        </a:rPr>
                        <a:t>IIII</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213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4</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213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III</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5</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1993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II</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2285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12</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Total</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bl>
          </a:graphicData>
        </a:graphic>
      </p:graphicFrame>
      <p:sp>
        <p:nvSpPr>
          <p:cNvPr id="5" name="Slide Number Placeholder 4"/>
          <p:cNvSpPr>
            <a:spLocks noGrp="1"/>
          </p:cNvSpPr>
          <p:nvPr>
            <p:ph type="sldNum" sz="quarter" idx="12"/>
          </p:nvPr>
        </p:nvSpPr>
        <p:spPr/>
        <p:txBody>
          <a:bodyPr/>
          <a:lstStyle/>
          <a:p>
            <a:pPr>
              <a:defRPr/>
            </a:pPr>
            <a:fld id="{FBDA5524-C9F4-40A9-BF1F-42DC6EB9B033}" type="slidenum">
              <a:rPr lang="ar-SA" smtClean="0"/>
              <a:pPr>
                <a:defRPr/>
              </a:pPr>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 calcmode="lin" valueType="num">
                                      <p:cBhvr>
                                        <p:cTn id="9" dur="5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7"/>
                                        </p:tgtEl>
                                        <p:attrNameLst>
                                          <p:attrName>ppt_x</p:attrName>
                                          <p:attrName>ppt_y</p:attrName>
                                        </p:attrNameLst>
                                      </p:cBhvr>
                                    </p:animMotion>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467544" y="260648"/>
            <a:ext cx="8229600" cy="1431032"/>
          </a:xfrm>
        </p:spPr>
        <p:txBody>
          <a:bodyPr/>
          <a:lstStyle/>
          <a:p>
            <a:pPr algn="l" rtl="0" eaLnBrk="1" hangingPunct="1">
              <a:defRPr/>
            </a:pPr>
            <a:r>
              <a:rPr lang="en-US" sz="2800" b="1" dirty="0">
                <a:solidFill>
                  <a:srgbClr val="FFFF00"/>
                </a:solidFill>
              </a:rPr>
              <a:t>Table(   ): </a:t>
            </a:r>
            <a:r>
              <a:rPr lang="en-US" sz="2800" b="1" dirty="0" smtClean="0">
                <a:solidFill>
                  <a:schemeClr val="tx1"/>
                </a:solidFill>
              </a:rPr>
              <a:t>Percentage</a:t>
            </a:r>
            <a:r>
              <a:rPr lang="en-US" sz="2800" b="1" dirty="0" smtClean="0">
                <a:solidFill>
                  <a:srgbClr val="FFFF00"/>
                </a:solidFill>
              </a:rPr>
              <a:t> </a:t>
            </a:r>
            <a:r>
              <a:rPr lang="en-US" sz="2800" b="1" dirty="0">
                <a:solidFill>
                  <a:schemeClr val="tx1"/>
                </a:solidFill>
              </a:rPr>
              <a:t>d</a:t>
            </a:r>
            <a:r>
              <a:rPr lang="en-US" sz="2800" b="1" dirty="0" smtClean="0">
                <a:solidFill>
                  <a:schemeClr val="tx1"/>
                </a:solidFill>
              </a:rPr>
              <a:t>istribution </a:t>
            </a:r>
            <a:r>
              <a:rPr lang="en-US" sz="2800" b="1" dirty="0">
                <a:solidFill>
                  <a:schemeClr val="tx1"/>
                </a:solidFill>
              </a:rPr>
              <a:t>of food poisoning cases in primary school in Zagazig in  relation to incubation period</a:t>
            </a:r>
          </a:p>
        </p:txBody>
      </p:sp>
      <p:graphicFrame>
        <p:nvGraphicFramePr>
          <p:cNvPr id="13351" name="Group 39"/>
          <p:cNvGraphicFramePr>
            <a:graphicFrameLocks noGrp="1"/>
          </p:cNvGraphicFramePr>
          <p:nvPr>
            <p:ph idx="4294967295"/>
            <p:extLst>
              <p:ext uri="{D42A27DB-BD31-4B8C-83A1-F6EECF244321}">
                <p14:modId xmlns:p14="http://schemas.microsoft.com/office/powerpoint/2010/main" val="1552738715"/>
              </p:ext>
            </p:extLst>
          </p:nvPr>
        </p:nvGraphicFramePr>
        <p:xfrm>
          <a:off x="1979712" y="2348880"/>
          <a:ext cx="5486400" cy="3751264"/>
        </p:xfrm>
        <a:graphic>
          <a:graphicData uri="http://schemas.openxmlformats.org/drawingml/2006/table">
            <a:tbl>
              <a:tblPr rtl="1"/>
              <a:tblGrid>
                <a:gridCol w="1828800"/>
                <a:gridCol w="1828800"/>
                <a:gridCol w="1828800"/>
              </a:tblGrid>
              <a:tr h="10001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Percentage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Frequency</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IP (Days)</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556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16.7</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603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33.3</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4</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587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8.3</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4</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572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25</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5</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r h="4603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16.7</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CDE6E6"/>
                    </a:solidFill>
                  </a:tcPr>
                </a:tc>
              </a:tr>
              <a:tr h="4587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100.0</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12</a:t>
                      </a:r>
                      <a:endParaRPr kumimoji="0" lang="ar-EG" sz="1800" b="1" i="0" u="none" strike="noStrike" cap="none" normalizeH="0" baseline="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Total</a:t>
                      </a:r>
                      <a:endParaRPr kumimoji="0" lang="ar-EG" sz="1800" b="1" i="0" u="none" strike="noStrike" cap="none" normalizeH="0" baseline="0" dirty="0" smtClean="0">
                        <a:ln>
                          <a:noFill/>
                        </a:ln>
                        <a:solidFill>
                          <a:schemeClr val="tx2">
                            <a:lumMod val="50000"/>
                          </a:schemeClr>
                        </a:solidFill>
                        <a:effectLst/>
                        <a:latin typeface="Arial" charset="0"/>
                        <a:cs typeface="Arial" charset="0"/>
                      </a:endParaRPr>
                    </a:p>
                  </a:txBody>
                  <a:tcPr marL="172687" marR="172687" anchor="ctr" horzOverflow="overflow">
                    <a:lnL w="12700" cap="flat" cmpd="sng" algn="ctr">
                      <a:solidFill>
                        <a:srgbClr val="2DB9B9"/>
                      </a:solidFill>
                      <a:prstDash val="solid"/>
                      <a:round/>
                      <a:headEnd type="none" w="med" len="med"/>
                      <a:tailEnd type="none" w="med" len="med"/>
                    </a:lnL>
                    <a:lnR w="12700" cap="flat" cmpd="sng" algn="ctr">
                      <a:solidFill>
                        <a:srgbClr val="2DB9B9"/>
                      </a:solidFill>
                      <a:prstDash val="solid"/>
                      <a:round/>
                      <a:headEnd type="none" w="med" len="med"/>
                      <a:tailEnd type="none" w="med" len="med"/>
                    </a:lnR>
                    <a:lnT w="12700" cap="flat" cmpd="sng" algn="ctr">
                      <a:solidFill>
                        <a:srgbClr val="2DB9B9"/>
                      </a:solidFill>
                      <a:prstDash val="solid"/>
                      <a:round/>
                      <a:headEnd type="none" w="med" len="med"/>
                      <a:tailEnd type="none" w="med" len="med"/>
                    </a:lnT>
                    <a:lnB w="12700" cap="flat" cmpd="sng" algn="ctr">
                      <a:solidFill>
                        <a:srgbClr val="2DB9B9"/>
                      </a:solidFill>
                      <a:prstDash val="solid"/>
                      <a:round/>
                      <a:headEnd type="none" w="med" len="med"/>
                      <a:tailEnd type="none" w="med" len="med"/>
                    </a:lnB>
                    <a:lnTlToBr>
                      <a:noFill/>
                    </a:lnTlToBr>
                    <a:lnBlToTr>
                      <a:noFill/>
                    </a:lnBlToTr>
                    <a:solidFill>
                      <a:srgbClr val="E8F3F3"/>
                    </a:solidFill>
                  </a:tcPr>
                </a:tc>
              </a:tr>
            </a:tbl>
          </a:graphicData>
        </a:graphic>
      </p:graphicFrame>
      <p:sp>
        <p:nvSpPr>
          <p:cNvPr id="4" name="Slide Number Placeholder 3"/>
          <p:cNvSpPr>
            <a:spLocks noGrp="1"/>
          </p:cNvSpPr>
          <p:nvPr>
            <p:ph type="sldNum" sz="quarter" idx="12"/>
          </p:nvPr>
        </p:nvSpPr>
        <p:spPr/>
        <p:txBody>
          <a:bodyPr/>
          <a:lstStyle/>
          <a:p>
            <a:pPr>
              <a:defRPr/>
            </a:pPr>
            <a:fld id="{A0BECAED-7919-4BCF-A55F-94A22AECAA8C}" type="slidenum">
              <a:rPr lang="ar-SA" smtClean="0"/>
              <a:pPr>
                <a:defRPr/>
              </a:pPr>
              <a:t>19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351"/>
                                        </p:tgtEl>
                                        <p:attrNameLst>
                                          <p:attrName>style.visibility</p:attrName>
                                        </p:attrNameLst>
                                      </p:cBhvr>
                                      <p:to>
                                        <p:strVal val="visible"/>
                                      </p:to>
                                    </p:set>
                                    <p:anim calcmode="lin" valueType="num">
                                      <p:cBhvr additive="base">
                                        <p:cTn id="15" dur="500" fill="hold"/>
                                        <p:tgtEl>
                                          <p:spTgt spid="13351"/>
                                        </p:tgtEl>
                                        <p:attrNameLst>
                                          <p:attrName>ppt_x</p:attrName>
                                        </p:attrNameLst>
                                      </p:cBhvr>
                                      <p:tavLst>
                                        <p:tav tm="0">
                                          <p:val>
                                            <p:strVal val="#ppt_x"/>
                                          </p:val>
                                        </p:tav>
                                        <p:tav tm="100000">
                                          <p:val>
                                            <p:strVal val="#ppt_x"/>
                                          </p:val>
                                        </p:tav>
                                      </p:tavLst>
                                    </p:anim>
                                    <p:anim calcmode="lin" valueType="num">
                                      <p:cBhvr additive="base">
                                        <p:cTn id="16" dur="500" fill="hold"/>
                                        <p:tgtEl>
                                          <p:spTgt spid="13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683568" y="260648"/>
            <a:ext cx="7772400" cy="1470025"/>
          </a:xfrm>
        </p:spPr>
        <p:txBody>
          <a:bodyPr/>
          <a:lstStyle/>
          <a:p>
            <a:pPr eaLnBrk="1" hangingPunct="1">
              <a:defRPr/>
            </a:pPr>
            <a:r>
              <a:rPr lang="en-US" sz="6000" b="1" u="sng" dirty="0" smtClean="0"/>
              <a:t>Presentation of data</a:t>
            </a:r>
            <a:endParaRPr lang="ar-EG" sz="6000" b="1" u="sng" dirty="0" smtClean="0"/>
          </a:p>
        </p:txBody>
      </p:sp>
      <p:sp>
        <p:nvSpPr>
          <p:cNvPr id="3" name="Subtitle 2"/>
          <p:cNvSpPr>
            <a:spLocks noGrp="1"/>
          </p:cNvSpPr>
          <p:nvPr>
            <p:ph type="subTitle" idx="4294967295"/>
          </p:nvPr>
        </p:nvSpPr>
        <p:spPr>
          <a:xfrm>
            <a:off x="539552" y="2060848"/>
            <a:ext cx="8124825" cy="3198812"/>
          </a:xfrm>
        </p:spPr>
        <p:txBody>
          <a:bodyPr>
            <a:normAutofit lnSpcReduction="10000"/>
          </a:bodyPr>
          <a:lstStyle/>
          <a:p>
            <a:pPr marL="0" indent="0" algn="l" eaLnBrk="1" hangingPunct="1">
              <a:buFontTx/>
              <a:buNone/>
              <a:defRPr/>
            </a:pPr>
            <a:r>
              <a:rPr lang="en-US" sz="4400" b="1" u="sng" dirty="0" smtClean="0">
                <a:solidFill>
                  <a:srgbClr val="FFFF00"/>
                </a:solidFill>
                <a:effectLst>
                  <a:outerShdw blurRad="38100" dist="38100" dir="2700000" algn="tl">
                    <a:srgbClr val="000000"/>
                  </a:outerShdw>
                </a:effectLst>
              </a:rPr>
              <a:t>Definition:</a:t>
            </a:r>
          </a:p>
          <a:p>
            <a:pPr marL="0" indent="0" algn="l" eaLnBrk="1" hangingPunct="1">
              <a:spcBef>
                <a:spcPts val="1200"/>
              </a:spcBef>
              <a:spcAft>
                <a:spcPts val="1800"/>
              </a:spcAft>
              <a:buFontTx/>
              <a:buNone/>
              <a:defRPr/>
            </a:pPr>
            <a:r>
              <a:rPr lang="en-US" b="1" dirty="0" smtClean="0">
                <a:effectLst>
                  <a:outerShdw blurRad="38100" dist="38100" dir="2700000" algn="tl">
                    <a:srgbClr val="000000"/>
                  </a:outerShdw>
                </a:effectLst>
              </a:rPr>
              <a:t>Putting data in clear, easy way that can be understood.</a:t>
            </a:r>
          </a:p>
          <a:p>
            <a:pPr marL="0" indent="0" algn="l" eaLnBrk="1" hangingPunct="1">
              <a:spcBef>
                <a:spcPts val="1200"/>
              </a:spcBef>
              <a:spcAft>
                <a:spcPts val="1800"/>
              </a:spcAft>
              <a:buFontTx/>
              <a:buNone/>
              <a:defRPr/>
            </a:pPr>
            <a:r>
              <a:rPr lang="en-US" b="1" dirty="0" smtClean="0">
                <a:solidFill>
                  <a:srgbClr val="00FF00"/>
                </a:solidFill>
                <a:effectLst>
                  <a:outerShdw blurRad="38100" dist="38100" dir="2700000" algn="tl">
                    <a:srgbClr val="000000"/>
                  </a:outerShdw>
                </a:effectLst>
              </a:rPr>
              <a:t>It is the first step in data manipulation and statistical analysis</a:t>
            </a:r>
            <a:endParaRPr lang="ar-EG" b="1" dirty="0" smtClean="0">
              <a:solidFill>
                <a:srgbClr val="00FF00"/>
              </a:solidFill>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993F8B2E-B520-4481-9C0A-6CF116DF9F1D}" type="slidenum">
              <a:rPr lang="ar-SA" smtClean="0"/>
              <a:pPr>
                <a:defRPr/>
              </a:pPr>
              <a:t>2</a:t>
            </a:fld>
            <a:endParaRPr lang="en-US"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2.5"/>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anim calcmode="lin" valueType="num">
                                      <p:cBhvr>
                                        <p:cTn id="9" dur="500" fill="hold"/>
                                        <p:tgtEl>
                                          <p:spTgt spid="2050"/>
                                        </p:tgtEl>
                                        <p:attrNameLst>
                                          <p:attrName>ppt_x</p:attrName>
                                        </p:attrNameLst>
                                      </p:cBhvr>
                                      <p:tavLst>
                                        <p:tav tm="0">
                                          <p:val>
                                            <p:strVal val="#ppt_x-.2"/>
                                          </p:val>
                                        </p:tav>
                                        <p:tav tm="50000">
                                          <p:val>
                                            <p:strVal val="#ppt_x+.1"/>
                                          </p:val>
                                        </p:tav>
                                        <p:tav tm="100000">
                                          <p:val>
                                            <p:strVal val="#ppt_x"/>
                                          </p:val>
                                        </p:tav>
                                      </p:tavLst>
                                    </p:anim>
                                    <p:anim calcmode="lin" valueType="num">
                                      <p:cBhvr>
                                        <p:cTn id="10" dur="500" fill="hold"/>
                                        <p:tgtEl>
                                          <p:spTgt spid="2050"/>
                                        </p:tgtEl>
                                        <p:attrNameLst>
                                          <p:attrName>ppt_y</p:attrName>
                                        </p:attrNameLst>
                                      </p:cBhvr>
                                      <p:tavLst>
                                        <p:tav tm="0">
                                          <p:val>
                                            <p:strVal val="#ppt_y+1"/>
                                          </p:val>
                                        </p:tav>
                                        <p:tav tm="50000">
                                          <p:val>
                                            <p:strVal val="#ppt_y+.5"/>
                                          </p:val>
                                        </p:tav>
                                        <p:tav tm="100000">
                                          <p:val>
                                            <p:strVal val="#ppt_y"/>
                                          </p:val>
                                        </p:tav>
                                      </p:tavLst>
                                    </p:anim>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228600"/>
            <a:ext cx="8784976" cy="1143000"/>
          </a:xfrm>
        </p:spPr>
        <p:txBody>
          <a:bodyPr/>
          <a:lstStyle/>
          <a:p>
            <a:pPr algn="l" eaLnBrk="1" hangingPunct="1">
              <a:defRPr/>
            </a:pPr>
            <a:r>
              <a:rPr lang="en-US" b="1" dirty="0">
                <a:solidFill>
                  <a:srgbClr val="FFFF00"/>
                </a:solidFill>
              </a:rPr>
              <a:t>Example:</a:t>
            </a:r>
            <a:r>
              <a:rPr lang="en-US" dirty="0"/>
              <a:t> </a:t>
            </a:r>
            <a:r>
              <a:rPr lang="en-US" sz="3200" b="1" dirty="0">
                <a:solidFill>
                  <a:schemeClr val="tx1"/>
                </a:solidFill>
              </a:rPr>
              <a:t>Blood pressure of 30 patients with hypertension</a:t>
            </a:r>
            <a:endParaRPr lang="ar-EG" sz="3200" b="1" dirty="0">
              <a:solidFill>
                <a:schemeClr val="tx1"/>
              </a:solidFill>
            </a:endParaRPr>
          </a:p>
        </p:txBody>
      </p:sp>
      <p:sp>
        <p:nvSpPr>
          <p:cNvPr id="14339" name="Content Placeholder 3"/>
          <p:cNvSpPr>
            <a:spLocks noGrp="1"/>
          </p:cNvSpPr>
          <p:nvPr>
            <p:ph sz="half" idx="4294967295"/>
          </p:nvPr>
        </p:nvSpPr>
        <p:spPr>
          <a:xfrm>
            <a:off x="179512" y="2276872"/>
            <a:ext cx="4038600" cy="4207768"/>
          </a:xfrm>
        </p:spPr>
        <p:txBody>
          <a:bodyPr/>
          <a:lstStyle/>
          <a:p>
            <a:pPr algn="l" eaLnBrk="1" hangingPunct="1">
              <a:buFontTx/>
              <a:buNone/>
              <a:defRPr/>
            </a:pPr>
            <a:r>
              <a:rPr lang="en-US" sz="2400" dirty="0" smtClean="0">
                <a:effectLst>
                  <a:outerShdw blurRad="38100" dist="38100" dir="2700000" algn="tl">
                    <a:srgbClr val="000000"/>
                  </a:outerShdw>
                </a:effectLst>
              </a:rPr>
              <a:t>150           155          160      </a:t>
            </a:r>
          </a:p>
          <a:p>
            <a:pPr algn="l" eaLnBrk="1" hangingPunct="1">
              <a:buFontTx/>
              <a:buNone/>
              <a:defRPr/>
            </a:pPr>
            <a:r>
              <a:rPr lang="en-US" sz="2400" dirty="0" smtClean="0">
                <a:effectLst>
                  <a:outerShdw blurRad="38100" dist="38100" dir="2700000" algn="tl">
                    <a:srgbClr val="000000"/>
                  </a:outerShdw>
                </a:effectLst>
              </a:rPr>
              <a:t>154           162          170     165           155          190  186           180          178 195            200         180 156           173          188 173           189          190 177           186          177  174           155          164 163           172          160</a:t>
            </a:r>
          </a:p>
        </p:txBody>
      </p:sp>
      <p:graphicFrame>
        <p:nvGraphicFramePr>
          <p:cNvPr id="14383" name="Group 47"/>
          <p:cNvGraphicFramePr>
            <a:graphicFrameLocks noGrp="1"/>
          </p:cNvGraphicFramePr>
          <p:nvPr>
            <p:ph sz="half" idx="4294967295"/>
            <p:extLst>
              <p:ext uri="{D42A27DB-BD31-4B8C-83A1-F6EECF244321}">
                <p14:modId xmlns:p14="http://schemas.microsoft.com/office/powerpoint/2010/main" val="1507582391"/>
              </p:ext>
            </p:extLst>
          </p:nvPr>
        </p:nvGraphicFramePr>
        <p:xfrm>
          <a:off x="4499992" y="2564904"/>
          <a:ext cx="4038600" cy="3968750"/>
        </p:xfrm>
        <a:graphic>
          <a:graphicData uri="http://schemas.openxmlformats.org/drawingml/2006/table">
            <a:tbl>
              <a:tblPr rtl="1"/>
              <a:tblGrid>
                <a:gridCol w="1346200"/>
                <a:gridCol w="1296166"/>
                <a:gridCol w="1396234"/>
              </a:tblGrid>
              <a:tr h="650875">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Frequency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Talley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BP(mmHg)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79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IIII   I</a:t>
                      </a:r>
                      <a:endParaRPr kumimoji="0" lang="en-US"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150 -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479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Calibri" pitchFamily="34" charset="0"/>
                          <a:cs typeface="Arial" charset="0"/>
                        </a:rPr>
                        <a:t>IIII    I</a:t>
                      </a:r>
                      <a:endParaRPr kumimoji="0" lang="en-US"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463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IIII    III</a:t>
                      </a:r>
                      <a:endParaRPr kumimoji="0" lang="en-US"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170 -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479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Calibri" pitchFamily="34" charset="0"/>
                          <a:cs typeface="Arial" charset="0"/>
                        </a:rPr>
                        <a:t>IIII     I</a:t>
                      </a:r>
                      <a:endParaRPr kumimoji="0" lang="en-US"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180 -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479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Calibri" pitchFamily="34" charset="0"/>
                          <a:cs typeface="Arial" charset="0"/>
                        </a:rPr>
                        <a:t>III</a:t>
                      </a:r>
                      <a:endParaRPr kumimoji="0" lang="en-US" sz="1800" b="1" i="0" u="none" strike="noStrike" cap="none" normalizeH="0" baseline="0" dirty="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4572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Calibri" pitchFamily="34" charset="0"/>
                          <a:cs typeface="Arial" charset="0"/>
                        </a:rPr>
                        <a:t>I</a:t>
                      </a:r>
                      <a:endParaRPr kumimoji="0" lang="en-US"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479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2">
                            <a:lumMod val="50000"/>
                          </a:schemeClr>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bl>
          </a:graphicData>
        </a:graphic>
      </p:graphicFrame>
      <p:cxnSp>
        <p:nvCxnSpPr>
          <p:cNvPr id="8" name="Straight Connector 7"/>
          <p:cNvCxnSpPr/>
          <p:nvPr/>
        </p:nvCxnSpPr>
        <p:spPr>
          <a:xfrm rot="10800000" flipV="1">
            <a:off x="6018980" y="4365104"/>
            <a:ext cx="285750" cy="14287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018979" y="3387001"/>
            <a:ext cx="344290" cy="10715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6022927" y="3824187"/>
            <a:ext cx="285750" cy="214313"/>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40151" y="4811439"/>
            <a:ext cx="411919" cy="714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00813" y="6237312"/>
            <a:ext cx="2133600" cy="457200"/>
          </a:xfrm>
        </p:spPr>
        <p:txBody>
          <a:bodyPr/>
          <a:lstStyle/>
          <a:p>
            <a:pPr>
              <a:defRPr/>
            </a:pPr>
            <a:fld id="{ACF84E72-DA18-407C-BCE3-145C8CDE5242}" type="slidenum">
              <a:rPr lang="ar-SA" smtClean="0"/>
              <a:pPr>
                <a:defRPr/>
              </a:pPr>
              <a:t>20</a:t>
            </a:fld>
            <a:endParaRPr lang="en-US"/>
          </a:p>
        </p:txBody>
      </p:sp>
      <p:sp>
        <p:nvSpPr>
          <p:cNvPr id="3" name="TextBox 2"/>
          <p:cNvSpPr txBox="1"/>
          <p:nvPr/>
        </p:nvSpPr>
        <p:spPr>
          <a:xfrm>
            <a:off x="539552" y="1566084"/>
            <a:ext cx="7416824" cy="400110"/>
          </a:xfrm>
          <a:prstGeom prst="rect">
            <a:avLst/>
          </a:prstGeom>
          <a:noFill/>
        </p:spPr>
        <p:txBody>
          <a:bodyPr wrap="square" rtlCol="1">
            <a:spAutoFit/>
          </a:bodyPr>
          <a:lstStyle/>
          <a:p>
            <a:pPr algn="l" rtl="0"/>
            <a:r>
              <a:rPr lang="en-US" sz="2000" b="1" dirty="0" smtClean="0"/>
              <a:t>Range= 200-150 = 50 /10= 5  </a:t>
            </a:r>
            <a:endParaRPr lang="ar-EG"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4383"/>
                                        </p:tgtEl>
                                        <p:attrNameLst>
                                          <p:attrName>style.visibility</p:attrName>
                                        </p:attrNameLst>
                                      </p:cBhvr>
                                      <p:to>
                                        <p:strVal val="visible"/>
                                      </p:to>
                                    </p:set>
                                    <p:anim calcmode="lin" valueType="num">
                                      <p:cBhvr>
                                        <p:cTn id="21" dur="500" fill="hold"/>
                                        <p:tgtEl>
                                          <p:spTgt spid="14383"/>
                                        </p:tgtEl>
                                        <p:attrNameLst>
                                          <p:attrName>ppt_w</p:attrName>
                                        </p:attrNameLst>
                                      </p:cBhvr>
                                      <p:tavLst>
                                        <p:tav tm="0">
                                          <p:val>
                                            <p:fltVal val="0"/>
                                          </p:val>
                                        </p:tav>
                                        <p:tav tm="100000">
                                          <p:val>
                                            <p:strVal val="#ppt_w"/>
                                          </p:val>
                                        </p:tav>
                                      </p:tavLst>
                                    </p:anim>
                                    <p:anim calcmode="lin" valueType="num">
                                      <p:cBhvr>
                                        <p:cTn id="22" dur="500" fill="hold"/>
                                        <p:tgtEl>
                                          <p:spTgt spid="143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277813"/>
            <a:ext cx="8352928" cy="987425"/>
          </a:xfrm>
        </p:spPr>
        <p:txBody>
          <a:bodyPr/>
          <a:lstStyle/>
          <a:p>
            <a:pPr algn="l" eaLnBrk="1" hangingPunct="1">
              <a:defRPr/>
            </a:pPr>
            <a:r>
              <a:rPr lang="en-US" sz="2800" b="1" dirty="0">
                <a:solidFill>
                  <a:srgbClr val="FFFF00"/>
                </a:solidFill>
              </a:rPr>
              <a:t>Table(   </a:t>
            </a:r>
            <a:r>
              <a:rPr lang="en-US" sz="2800" b="1" dirty="0" smtClean="0">
                <a:solidFill>
                  <a:srgbClr val="FFFF00"/>
                </a:solidFill>
              </a:rPr>
              <a:t>):</a:t>
            </a:r>
            <a:r>
              <a:rPr lang="en-US" sz="2800" b="1" dirty="0">
                <a:solidFill>
                  <a:schemeClr val="tx1"/>
                </a:solidFill>
              </a:rPr>
              <a:t> Percentage</a:t>
            </a:r>
            <a:r>
              <a:rPr lang="en-US" sz="2800" b="1" dirty="0" smtClean="0">
                <a:solidFill>
                  <a:srgbClr val="FFFF00"/>
                </a:solidFill>
              </a:rPr>
              <a:t> </a:t>
            </a:r>
            <a:r>
              <a:rPr lang="en-US" sz="2800" b="1" dirty="0">
                <a:solidFill>
                  <a:schemeClr val="tx1"/>
                </a:solidFill>
              </a:rPr>
              <a:t>d</a:t>
            </a:r>
            <a:r>
              <a:rPr lang="en-US" sz="2800" b="1" dirty="0" smtClean="0">
                <a:solidFill>
                  <a:schemeClr val="tx1"/>
                </a:solidFill>
              </a:rPr>
              <a:t>istribution </a:t>
            </a:r>
            <a:r>
              <a:rPr lang="en-US" sz="2800" b="1" dirty="0">
                <a:solidFill>
                  <a:schemeClr val="tx1"/>
                </a:solidFill>
              </a:rPr>
              <a:t>of hypertension patients according to blood pressure</a:t>
            </a:r>
            <a:r>
              <a:rPr lang="en-US" sz="2800" dirty="0">
                <a:solidFill>
                  <a:schemeClr val="tx1"/>
                </a:solidFill>
              </a:rPr>
              <a:t>.</a:t>
            </a:r>
            <a:endParaRPr lang="ar-EG" sz="2800" dirty="0">
              <a:solidFill>
                <a:schemeClr val="tx1"/>
              </a:solidFill>
            </a:endParaRPr>
          </a:p>
        </p:txBody>
      </p:sp>
      <p:graphicFrame>
        <p:nvGraphicFramePr>
          <p:cNvPr id="15404" name="Group 44"/>
          <p:cNvGraphicFramePr>
            <a:graphicFrameLocks noGrp="1"/>
          </p:cNvGraphicFramePr>
          <p:nvPr>
            <p:ph idx="4294967295"/>
            <p:extLst>
              <p:ext uri="{D42A27DB-BD31-4B8C-83A1-F6EECF244321}">
                <p14:modId xmlns:p14="http://schemas.microsoft.com/office/powerpoint/2010/main" val="2777993477"/>
              </p:ext>
            </p:extLst>
          </p:nvPr>
        </p:nvGraphicFramePr>
        <p:xfrm>
          <a:off x="611560" y="1571612"/>
          <a:ext cx="8208912" cy="4881724"/>
        </p:xfrm>
        <a:graphic>
          <a:graphicData uri="http://schemas.openxmlformats.org/drawingml/2006/table">
            <a:tbl>
              <a:tblPr rtl="1"/>
              <a:tblGrid>
                <a:gridCol w="2279550"/>
                <a:gridCol w="2006096"/>
                <a:gridCol w="2060688"/>
                <a:gridCol w="1862578"/>
              </a:tblGrid>
              <a:tr h="1129729">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Relative frequency (%)        F/T x100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Cumulative frequency</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Frequency</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BP(mmHg)</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4421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20(6/30x100)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6</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150 -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53882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12</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6</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160 -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52624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26.7</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8</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170 -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54421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26</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6</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180 -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54061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29</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190 -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51547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3.3</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200 -</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54241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100.0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2">
                            <a:lumMod val="50000"/>
                          </a:schemeClr>
                        </a:solidFill>
                        <a:effectLst/>
                        <a:latin typeface="Arial" charset="0"/>
                        <a:cs typeface="Arial" charset="0"/>
                      </a:endParaRP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30</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Total</a:t>
                      </a:r>
                    </a:p>
                  </a:txBody>
                  <a:tcPr marL="186331" marR="1863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bl>
          </a:graphicData>
        </a:graphic>
      </p:graphicFrame>
      <p:sp>
        <p:nvSpPr>
          <p:cNvPr id="4" name="Slide Number Placeholder 3"/>
          <p:cNvSpPr>
            <a:spLocks noGrp="1"/>
          </p:cNvSpPr>
          <p:nvPr>
            <p:ph type="sldNum" sz="quarter" idx="12"/>
          </p:nvPr>
        </p:nvSpPr>
        <p:spPr/>
        <p:txBody>
          <a:bodyPr/>
          <a:lstStyle/>
          <a:p>
            <a:pPr>
              <a:defRPr/>
            </a:pPr>
            <a:fld id="{FE17B145-5B46-452B-9D7D-F5272237B73F}" type="slidenum">
              <a:rPr lang="ar-SA" smtClean="0"/>
              <a:pPr>
                <a:defRPr/>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5404"/>
                                        </p:tgtEl>
                                        <p:attrNameLst>
                                          <p:attrName>style.visibility</p:attrName>
                                        </p:attrNameLst>
                                      </p:cBhvr>
                                      <p:to>
                                        <p:strVal val="visible"/>
                                      </p:to>
                                    </p:set>
                                    <p:animEffect transition="in" filter="fade">
                                      <p:cBhvr>
                                        <p:cTn id="15" dur="500"/>
                                        <p:tgtEl>
                                          <p:spTgt spid="15404"/>
                                        </p:tgtEl>
                                      </p:cBhvr>
                                    </p:animEffect>
                                    <p:anim calcmode="lin" valueType="num">
                                      <p:cBhvr>
                                        <p:cTn id="16" dur="500" fill="hold"/>
                                        <p:tgtEl>
                                          <p:spTgt spid="15404"/>
                                        </p:tgtEl>
                                        <p:attrNameLst>
                                          <p:attrName>style.rotation</p:attrName>
                                        </p:attrNameLst>
                                      </p:cBhvr>
                                      <p:tavLst>
                                        <p:tav tm="0">
                                          <p:val>
                                            <p:fltVal val="720"/>
                                          </p:val>
                                        </p:tav>
                                        <p:tav tm="100000">
                                          <p:val>
                                            <p:fltVal val="0"/>
                                          </p:val>
                                        </p:tav>
                                      </p:tavLst>
                                    </p:anim>
                                    <p:anim calcmode="lin" valueType="num">
                                      <p:cBhvr>
                                        <p:cTn id="17" dur="500" fill="hold"/>
                                        <p:tgtEl>
                                          <p:spTgt spid="15404"/>
                                        </p:tgtEl>
                                        <p:attrNameLst>
                                          <p:attrName>ppt_h</p:attrName>
                                        </p:attrNameLst>
                                      </p:cBhvr>
                                      <p:tavLst>
                                        <p:tav tm="0">
                                          <p:val>
                                            <p:fltVal val="0"/>
                                          </p:val>
                                        </p:tav>
                                        <p:tav tm="100000">
                                          <p:val>
                                            <p:strVal val="#ppt_h"/>
                                          </p:val>
                                        </p:tav>
                                      </p:tavLst>
                                    </p:anim>
                                    <p:anim calcmode="lin" valueType="num">
                                      <p:cBhvr>
                                        <p:cTn id="18" dur="500" fill="hold"/>
                                        <p:tgtEl>
                                          <p:spTgt spid="1540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22</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2809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446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23</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8092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92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24</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20891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114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25</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13690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563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26</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560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27</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568951"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02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28</a:t>
            </a:fld>
            <a:endParaRPr lang="en-US" dirty="0"/>
          </a:p>
        </p:txBody>
      </p:sp>
      <p:pic>
        <p:nvPicPr>
          <p:cNvPr id="1026" name="Picture 2" descr="https://player.slideplayer.com/23/6642348/data/images/im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8136904" cy="533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28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sz="5400" b="1" u="sng" dirty="0">
                <a:solidFill>
                  <a:srgbClr val="FFFF00"/>
                </a:solidFill>
              </a:rPr>
              <a:t>Graphic Presentation</a:t>
            </a:r>
          </a:p>
        </p:txBody>
      </p:sp>
      <p:sp>
        <p:nvSpPr>
          <p:cNvPr id="16387" name="Content Placeholder 2"/>
          <p:cNvSpPr>
            <a:spLocks noGrp="1"/>
          </p:cNvSpPr>
          <p:nvPr>
            <p:ph idx="4294967295"/>
          </p:nvPr>
        </p:nvSpPr>
        <p:spPr>
          <a:xfrm>
            <a:off x="251520" y="1340768"/>
            <a:ext cx="8712968" cy="5328592"/>
          </a:xfrm>
        </p:spPr>
        <p:txBody>
          <a:bodyPr/>
          <a:lstStyle/>
          <a:p>
            <a:pPr algn="l" rtl="0" eaLnBrk="1" hangingPunct="1">
              <a:buFontTx/>
              <a:buNone/>
              <a:defRPr/>
            </a:pPr>
            <a:r>
              <a:rPr lang="en-US" b="1" dirty="0" smtClean="0">
                <a:effectLst>
                  <a:outerShdw blurRad="38100" dist="38100" dir="2700000" algn="tl">
                    <a:srgbClr val="000000"/>
                  </a:outerShdw>
                </a:effectLst>
              </a:rPr>
              <a:t>Presenting data by using diagrams</a:t>
            </a:r>
          </a:p>
          <a:p>
            <a:pPr algn="l" rtl="0" eaLnBrk="1" hangingPunct="1">
              <a:buFontTx/>
              <a:buNone/>
              <a:defRPr/>
            </a:pPr>
            <a:r>
              <a:rPr lang="en-US" b="1" u="sng" dirty="0" smtClean="0">
                <a:solidFill>
                  <a:srgbClr val="00FF00"/>
                </a:solidFill>
                <a:effectLst>
                  <a:outerShdw blurRad="38100" dist="38100" dir="2700000" algn="tl">
                    <a:srgbClr val="000000"/>
                  </a:outerShdw>
                </a:effectLst>
              </a:rPr>
              <a:t>The Diagram should be:</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Simple</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Easy to understand</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Self- explanatory</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Has clear title indicating its content</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Fully labeled</a:t>
            </a:r>
          </a:p>
          <a:p>
            <a:pPr marL="514350" indent="-514350" algn="l" rtl="0" eaLnBrk="1" hangingPunct="1">
              <a:buFont typeface="+mj-lt"/>
              <a:buAutoNum type="arabicPeriod"/>
              <a:defRPr/>
            </a:pPr>
            <a:r>
              <a:rPr lang="en-US" b="1" dirty="0" smtClean="0">
                <a:effectLst>
                  <a:outerShdw blurRad="38100" dist="38100" dir="2700000" algn="tl">
                    <a:srgbClr val="000000"/>
                  </a:outerShdw>
                </a:effectLst>
              </a:rPr>
              <a:t>Save a lot of words</a:t>
            </a:r>
          </a:p>
        </p:txBody>
      </p:sp>
      <p:sp>
        <p:nvSpPr>
          <p:cNvPr id="4" name="Slide Number Placeholder 3"/>
          <p:cNvSpPr>
            <a:spLocks noGrp="1"/>
          </p:cNvSpPr>
          <p:nvPr>
            <p:ph type="sldNum" sz="quarter" idx="12"/>
          </p:nvPr>
        </p:nvSpPr>
        <p:spPr/>
        <p:txBody>
          <a:bodyPr/>
          <a:lstStyle/>
          <a:p>
            <a:pPr>
              <a:defRPr/>
            </a:pPr>
            <a:fld id="{369F0E1D-A50A-49E7-95AD-8F3D82005386}" type="slidenum">
              <a:rPr lang="ar-SA" smtClean="0"/>
              <a:pPr>
                <a:defRPr/>
              </a:pPr>
              <a:t>29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3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 calcmode="lin" valueType="num">
                                      <p:cBhvr>
                                        <p:cTn id="15" dur="500" fill="hold"/>
                                        <p:tgtEl>
                                          <p:spTgt spid="16387">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16387">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6387">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163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nodeType="clickEffect">
                                  <p:stCondLst>
                                    <p:cond delay="0"/>
                                  </p:stCondLst>
                                  <p:childTnLst>
                                    <p:set>
                                      <p:cBhvr>
                                        <p:cTn id="23" dur="1" fill="hold">
                                          <p:stCondLst>
                                            <p:cond delay="0"/>
                                          </p:stCondLst>
                                        </p:cTn>
                                        <p:tgtEl>
                                          <p:spTgt spid="16387">
                                            <p:txEl>
                                              <p:pRg st="2" end="2"/>
                                            </p:txEl>
                                          </p:spTgt>
                                        </p:tgtEl>
                                        <p:attrNameLst>
                                          <p:attrName>style.visibility</p:attrName>
                                        </p:attrNameLst>
                                      </p:cBhvr>
                                      <p:to>
                                        <p:strVal val="visible"/>
                                      </p:to>
                                    </p:set>
                                    <p:anim calcmode="lin" valueType="num">
                                      <p:cBhvr>
                                        <p:cTn id="24" dur="500" fill="hold"/>
                                        <p:tgtEl>
                                          <p:spTgt spid="16387">
                                            <p:txEl>
                                              <p:pRg st="2" end="2"/>
                                            </p:txEl>
                                          </p:spTgt>
                                        </p:tgtEl>
                                        <p:attrNameLst>
                                          <p:attrName>ppt_w</p:attrName>
                                        </p:attrNameLst>
                                      </p:cBhvr>
                                      <p:tavLst>
                                        <p:tav tm="0">
                                          <p:val>
                                            <p:strVal val="#ppt_w*2.5"/>
                                          </p:val>
                                        </p:tav>
                                        <p:tav tm="100000">
                                          <p:val>
                                            <p:strVal val="#ppt_w"/>
                                          </p:val>
                                        </p:tav>
                                      </p:tavLst>
                                    </p:anim>
                                    <p:anim calcmode="lin" valueType="num">
                                      <p:cBhvr>
                                        <p:cTn id="25" dur="500" fill="hold"/>
                                        <p:tgtEl>
                                          <p:spTgt spid="16387">
                                            <p:txEl>
                                              <p:pRg st="2" end="2"/>
                                            </p:txEl>
                                          </p:spTgt>
                                        </p:tgtEl>
                                        <p:attrNameLst>
                                          <p:attrName>ppt_h</p:attrName>
                                        </p:attrNameLst>
                                      </p:cBhvr>
                                      <p:tavLst>
                                        <p:tav tm="0">
                                          <p:val>
                                            <p:strVal val="#ppt_h*0.01"/>
                                          </p:val>
                                        </p:tav>
                                        <p:tav tm="100000">
                                          <p:val>
                                            <p:strVal val="#ppt_h"/>
                                          </p:val>
                                        </p:tav>
                                      </p:tavLst>
                                    </p:anim>
                                    <p:anim calcmode="lin" valueType="num">
                                      <p:cBhvr>
                                        <p:cTn id="26"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6387">
                                            <p:txEl>
                                              <p:pRg st="2" end="2"/>
                                            </p:txEl>
                                          </p:spTgt>
                                        </p:tgtEl>
                                        <p:attrNameLst>
                                          <p:attrName>ppt_y</p:attrName>
                                        </p:attrNameLst>
                                      </p:cBhvr>
                                      <p:tavLst>
                                        <p:tav tm="0">
                                          <p:val>
                                            <p:strVal val="#ppt_h+1"/>
                                          </p:val>
                                        </p:tav>
                                        <p:tav tm="100000">
                                          <p:val>
                                            <p:strVal val="#ppt_y"/>
                                          </p:val>
                                        </p:tav>
                                      </p:tavLst>
                                    </p:anim>
                                    <p:animEffect transition="in" filter="fade">
                                      <p:cBhvr>
                                        <p:cTn id="28" dur="500"/>
                                        <p:tgtEl>
                                          <p:spTgt spid="1638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16387">
                                            <p:txEl>
                                              <p:pRg st="3" end="3"/>
                                            </p:txEl>
                                          </p:spTgt>
                                        </p:tgtEl>
                                        <p:attrNameLst>
                                          <p:attrName>style.visibility</p:attrName>
                                        </p:attrNameLst>
                                      </p:cBhvr>
                                      <p:to>
                                        <p:strVal val="visible"/>
                                      </p:to>
                                    </p:set>
                                    <p:anim calcmode="lin" valueType="num">
                                      <p:cBhvr>
                                        <p:cTn id="33" dur="500" fill="hold"/>
                                        <p:tgtEl>
                                          <p:spTgt spid="1638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638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638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16387">
                                            <p:txEl>
                                              <p:pRg st="4" end="4"/>
                                            </p:txEl>
                                          </p:spTgt>
                                        </p:tgtEl>
                                        <p:attrNameLst>
                                          <p:attrName>style.visibility</p:attrName>
                                        </p:attrNameLst>
                                      </p:cBhvr>
                                      <p:to>
                                        <p:strVal val="visible"/>
                                      </p:to>
                                    </p:set>
                                    <p:anim calcmode="lin" valueType="num">
                                      <p:cBhvr>
                                        <p:cTn id="41" dur="500" fill="hold"/>
                                        <p:tgtEl>
                                          <p:spTgt spid="1638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638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638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16387">
                                            <p:txEl>
                                              <p:pRg st="5" end="5"/>
                                            </p:txEl>
                                          </p:spTgt>
                                        </p:tgtEl>
                                        <p:attrNameLst>
                                          <p:attrName>style.visibility</p:attrName>
                                        </p:attrNameLst>
                                      </p:cBhvr>
                                      <p:to>
                                        <p:strVal val="visible"/>
                                      </p:to>
                                    </p:set>
                                    <p:anim calcmode="lin" valueType="num">
                                      <p:cBhvr>
                                        <p:cTn id="49" dur="500" fill="hold"/>
                                        <p:tgtEl>
                                          <p:spTgt spid="1638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638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638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nodeType="clickEffect">
                                  <p:stCondLst>
                                    <p:cond delay="0"/>
                                  </p:stCondLst>
                                  <p:childTnLst>
                                    <p:set>
                                      <p:cBhvr>
                                        <p:cTn id="56" dur="1" fill="hold">
                                          <p:stCondLst>
                                            <p:cond delay="0"/>
                                          </p:stCondLst>
                                        </p:cTn>
                                        <p:tgtEl>
                                          <p:spTgt spid="16387">
                                            <p:txEl>
                                              <p:pRg st="6" end="6"/>
                                            </p:txEl>
                                          </p:spTgt>
                                        </p:tgtEl>
                                        <p:attrNameLst>
                                          <p:attrName>style.visibility</p:attrName>
                                        </p:attrNameLst>
                                      </p:cBhvr>
                                      <p:to>
                                        <p:strVal val="visible"/>
                                      </p:to>
                                    </p:set>
                                    <p:anim calcmode="lin" valueType="num">
                                      <p:cBhvr>
                                        <p:cTn id="57" dur="500" fill="hold"/>
                                        <p:tgtEl>
                                          <p:spTgt spid="1638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1638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1638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163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16387">
                                            <p:txEl>
                                              <p:pRg st="7" end="7"/>
                                            </p:txEl>
                                          </p:spTgt>
                                        </p:tgtEl>
                                        <p:attrNameLst>
                                          <p:attrName>style.visibility</p:attrName>
                                        </p:attrNameLst>
                                      </p:cBhvr>
                                      <p:to>
                                        <p:strVal val="visible"/>
                                      </p:to>
                                    </p:set>
                                    <p:anim calcmode="lin" valueType="num">
                                      <p:cBhvr>
                                        <p:cTn id="65" dur="500" fill="hold"/>
                                        <p:tgtEl>
                                          <p:spTgt spid="1638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638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638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idx="4294967295"/>
          </p:nvPr>
        </p:nvSpPr>
        <p:spPr/>
        <p:txBody>
          <a:bodyPr/>
          <a:lstStyle/>
          <a:p>
            <a:pPr eaLnBrk="1" hangingPunct="1">
              <a:defRPr/>
            </a:pPr>
            <a:r>
              <a:rPr lang="en-US" sz="5400" b="1" u="sng" dirty="0">
                <a:effectLst>
                  <a:outerShdw blurRad="38100" dist="38100" dir="2700000" algn="tl">
                    <a:srgbClr val="000000">
                      <a:alpha val="43137"/>
                    </a:srgbClr>
                  </a:outerShdw>
                </a:effectLst>
              </a:rPr>
              <a:t>Methods</a:t>
            </a:r>
            <a:endParaRPr lang="ar-EG" sz="5400" b="1" u="sng" dirty="0">
              <a:effectLst>
                <a:outerShdw blurRad="38100" dist="38100" dir="2700000" algn="tl">
                  <a:srgbClr val="000000">
                    <a:alpha val="43137"/>
                  </a:srgbClr>
                </a:outerShdw>
              </a:effectLst>
            </a:endParaRPr>
          </a:p>
        </p:txBody>
      </p:sp>
      <p:sp>
        <p:nvSpPr>
          <p:cNvPr id="3075" name="Content Placeholder 2"/>
          <p:cNvSpPr>
            <a:spLocks noGrp="1"/>
          </p:cNvSpPr>
          <p:nvPr>
            <p:ph idx="4294967295"/>
          </p:nvPr>
        </p:nvSpPr>
        <p:spPr/>
        <p:txBody>
          <a:bodyPr/>
          <a:lstStyle/>
          <a:p>
            <a:pPr algn="l" rtl="0" eaLnBrk="1" hangingPunct="1">
              <a:defRPr/>
            </a:pPr>
            <a:endParaRPr lang="en-US" b="1" u="sng" dirty="0" smtClean="0">
              <a:solidFill>
                <a:srgbClr val="FF0000"/>
              </a:solidFill>
              <a:effectLst>
                <a:outerShdw blurRad="38100" dist="38100" dir="2700000" algn="tl">
                  <a:srgbClr val="000000"/>
                </a:outerShdw>
              </a:effectLst>
            </a:endParaRPr>
          </a:p>
          <a:p>
            <a:pPr algn="l" rtl="0" eaLnBrk="1" hangingPunct="1">
              <a:buFontTx/>
              <a:buNone/>
              <a:defRPr/>
            </a:pPr>
            <a:r>
              <a:rPr lang="en-US" b="1" u="sng" dirty="0" smtClean="0">
                <a:effectLst>
                  <a:outerShdw blurRad="38100" dist="38100" dir="2700000" algn="tl">
                    <a:srgbClr val="000000"/>
                  </a:outerShdw>
                </a:effectLst>
              </a:rPr>
              <a:t>Two basic methods:</a:t>
            </a:r>
          </a:p>
          <a:p>
            <a:pPr algn="l" rtl="0" eaLnBrk="1" hangingPunct="1">
              <a:buFontTx/>
              <a:buNone/>
              <a:defRPr/>
            </a:pPr>
            <a:r>
              <a:rPr lang="en-US" dirty="0" smtClean="0">
                <a:solidFill>
                  <a:srgbClr val="0070C0"/>
                </a:solidFill>
                <a:effectLst>
                  <a:outerShdw blurRad="38100" dist="38100" dir="2700000" algn="tl">
                    <a:srgbClr val="000000"/>
                  </a:outerShdw>
                </a:effectLst>
              </a:rPr>
              <a:t>        </a:t>
            </a:r>
            <a:r>
              <a:rPr lang="en-US" b="1" dirty="0" smtClean="0">
                <a:solidFill>
                  <a:srgbClr val="FFFF00"/>
                </a:solidFill>
                <a:effectLst>
                  <a:outerShdw blurRad="38100" dist="38100" dir="2700000" algn="tl">
                    <a:srgbClr val="000000"/>
                  </a:outerShdw>
                </a:effectLst>
              </a:rPr>
              <a:t>1- Textual </a:t>
            </a:r>
            <a:r>
              <a:rPr lang="en-US" b="1" dirty="0">
                <a:solidFill>
                  <a:srgbClr val="FFFF00"/>
                </a:solidFill>
                <a:effectLst>
                  <a:outerShdw blurRad="38100" dist="38100" dir="2700000" algn="tl">
                    <a:srgbClr val="000000"/>
                  </a:outerShdw>
                </a:effectLst>
              </a:rPr>
              <a:t>Presentation </a:t>
            </a:r>
            <a:endParaRPr lang="en-US" b="1" dirty="0" smtClean="0">
              <a:solidFill>
                <a:srgbClr val="FFFF00"/>
              </a:solidFill>
              <a:effectLst>
                <a:outerShdw blurRad="38100" dist="38100" dir="2700000" algn="tl">
                  <a:srgbClr val="000000"/>
                </a:outerShdw>
              </a:effectLst>
            </a:endParaRPr>
          </a:p>
          <a:p>
            <a:pPr algn="l" rtl="0" eaLnBrk="1" hangingPunct="1">
              <a:buFontTx/>
              <a:buNone/>
              <a:defRPr/>
            </a:pPr>
            <a:r>
              <a:rPr lang="en-US" b="1" dirty="0" smtClean="0">
                <a:solidFill>
                  <a:srgbClr val="FFFF00"/>
                </a:solidFill>
                <a:effectLst>
                  <a:outerShdw blurRad="38100" dist="38100" dir="2700000" algn="tl">
                    <a:srgbClr val="000000"/>
                  </a:outerShdw>
                </a:effectLst>
              </a:rPr>
              <a:t> </a:t>
            </a:r>
            <a:endParaRPr lang="en-US" b="1" dirty="0">
              <a:solidFill>
                <a:srgbClr val="FFFF00"/>
              </a:solidFill>
              <a:effectLst>
                <a:outerShdw blurRad="38100" dist="38100" dir="2700000" algn="tl">
                  <a:srgbClr val="000000"/>
                </a:outerShdw>
              </a:effectLst>
            </a:endParaRPr>
          </a:p>
          <a:p>
            <a:pPr algn="l" rtl="0" eaLnBrk="1" hangingPunct="1">
              <a:buFontTx/>
              <a:buNone/>
              <a:defRPr/>
            </a:pPr>
            <a:r>
              <a:rPr lang="en-US" dirty="0" smtClean="0">
                <a:solidFill>
                  <a:srgbClr val="FFFF00"/>
                </a:solidFill>
                <a:effectLst>
                  <a:outerShdw blurRad="38100" dist="38100" dir="2700000" algn="tl">
                    <a:srgbClr val="000000"/>
                  </a:outerShdw>
                </a:effectLst>
              </a:rPr>
              <a:t>        </a:t>
            </a:r>
            <a:r>
              <a:rPr lang="en-US" b="1" dirty="0">
                <a:solidFill>
                  <a:srgbClr val="FFFF00"/>
                </a:solidFill>
                <a:effectLst>
                  <a:outerShdw blurRad="38100" dist="38100" dir="2700000" algn="tl">
                    <a:srgbClr val="000000"/>
                  </a:outerShdw>
                </a:effectLst>
              </a:rPr>
              <a:t>2</a:t>
            </a:r>
            <a:r>
              <a:rPr lang="en-US" b="1" dirty="0" smtClean="0">
                <a:solidFill>
                  <a:srgbClr val="FFFF00"/>
                </a:solidFill>
                <a:effectLst>
                  <a:outerShdw blurRad="38100" dist="38100" dir="2700000" algn="tl">
                    <a:srgbClr val="000000"/>
                  </a:outerShdw>
                </a:effectLst>
              </a:rPr>
              <a:t>- Tabular presentation</a:t>
            </a:r>
          </a:p>
          <a:p>
            <a:pPr algn="l" rtl="0" eaLnBrk="1" hangingPunct="1">
              <a:buFontTx/>
              <a:buNone/>
              <a:defRPr/>
            </a:pPr>
            <a:r>
              <a:rPr lang="en-US" dirty="0" smtClean="0">
                <a:solidFill>
                  <a:srgbClr val="0070C0"/>
                </a:solidFill>
                <a:effectLst>
                  <a:outerShdw blurRad="38100" dist="38100" dir="2700000" algn="tl">
                    <a:srgbClr val="000000"/>
                  </a:outerShdw>
                </a:effectLst>
              </a:rPr>
              <a:t>           </a:t>
            </a:r>
          </a:p>
          <a:p>
            <a:pPr algn="l" rtl="0" eaLnBrk="1" hangingPunct="1">
              <a:buFontTx/>
              <a:buNone/>
              <a:defRPr/>
            </a:pPr>
            <a:r>
              <a:rPr lang="en-US" dirty="0" smtClean="0">
                <a:solidFill>
                  <a:srgbClr val="0070C0"/>
                </a:solidFill>
                <a:effectLst>
                  <a:outerShdw blurRad="38100" dist="38100" dir="2700000" algn="tl">
                    <a:srgbClr val="000000"/>
                  </a:outerShdw>
                </a:effectLst>
              </a:rPr>
              <a:t>        </a:t>
            </a:r>
            <a:r>
              <a:rPr lang="en-US" b="1" dirty="0">
                <a:solidFill>
                  <a:srgbClr val="FFFF00"/>
                </a:solidFill>
                <a:effectLst>
                  <a:outerShdw blurRad="38100" dist="38100" dir="2700000" algn="tl">
                    <a:srgbClr val="000000"/>
                  </a:outerShdw>
                </a:effectLst>
              </a:rPr>
              <a:t>3</a:t>
            </a:r>
            <a:r>
              <a:rPr lang="en-US" b="1" dirty="0" smtClean="0">
                <a:solidFill>
                  <a:srgbClr val="FFFF00"/>
                </a:solidFill>
                <a:effectLst>
                  <a:outerShdw blurRad="38100" dist="38100" dir="2700000" algn="tl">
                    <a:srgbClr val="000000"/>
                  </a:outerShdw>
                </a:effectLst>
              </a:rPr>
              <a:t>- Graphic presentation</a:t>
            </a:r>
            <a:endParaRPr lang="ar-EG" b="1" dirty="0" smtClean="0">
              <a:solidFill>
                <a:srgbClr val="FFFF00"/>
              </a:solidFill>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F6657299-C8EE-4FBB-B505-09CC64B50CDD}" type="slidenum">
              <a:rPr lang="ar-SA" smtClean="0"/>
              <a:pPr>
                <a:defRPr/>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p:cTn id="7" dur="10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0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animEffect transition="in" filter="wipe(down)">
                                      <p:cBhvr>
                                        <p:cTn id="15" dur="290">
                                          <p:stCondLst>
                                            <p:cond delay="0"/>
                                          </p:stCondLst>
                                        </p:cTn>
                                        <p:tgtEl>
                                          <p:spTgt spid="3075">
                                            <p:txEl>
                                              <p:pRg st="4" end="4"/>
                                            </p:txEl>
                                          </p:spTgt>
                                        </p:tgtEl>
                                      </p:cBhvr>
                                    </p:animEffect>
                                    <p:anim calcmode="lin" valueType="num">
                                      <p:cBhvr>
                                        <p:cTn id="16" dur="911" tmFilter="0,0; 0.14,0.36; 0.43,0.73; 0.71,0.91; 1.0,1.0">
                                          <p:stCondLst>
                                            <p:cond delay="0"/>
                                          </p:stCondLst>
                                        </p:cTn>
                                        <p:tgtEl>
                                          <p:spTgt spid="3075">
                                            <p:txEl>
                                              <p:pRg st="4" end="4"/>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3075">
                                            <p:txEl>
                                              <p:pRg st="4" end="4"/>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3075">
                                            <p:txEl>
                                              <p:pRg st="4" end="4"/>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3075">
                                            <p:txEl>
                                              <p:pRg st="4" end="4"/>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3075">
                                            <p:txEl>
                                              <p:pRg st="4" end="4"/>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3075">
                                            <p:txEl>
                                              <p:pRg st="4" end="4"/>
                                            </p:txEl>
                                          </p:spTgt>
                                        </p:tgtEl>
                                      </p:cBhvr>
                                      <p:to x="100000" y="60000"/>
                                    </p:animScale>
                                    <p:animScale>
                                      <p:cBhvr>
                                        <p:cTn id="22" dur="83" decel="50000">
                                          <p:stCondLst>
                                            <p:cond delay="338"/>
                                          </p:stCondLst>
                                        </p:cTn>
                                        <p:tgtEl>
                                          <p:spTgt spid="3075">
                                            <p:txEl>
                                              <p:pRg st="4" end="4"/>
                                            </p:txEl>
                                          </p:spTgt>
                                        </p:tgtEl>
                                      </p:cBhvr>
                                      <p:to x="100000" y="100000"/>
                                    </p:animScale>
                                    <p:animScale>
                                      <p:cBhvr>
                                        <p:cTn id="23" dur="13">
                                          <p:stCondLst>
                                            <p:cond delay="656"/>
                                          </p:stCondLst>
                                        </p:cTn>
                                        <p:tgtEl>
                                          <p:spTgt spid="3075">
                                            <p:txEl>
                                              <p:pRg st="4" end="4"/>
                                            </p:txEl>
                                          </p:spTgt>
                                        </p:tgtEl>
                                      </p:cBhvr>
                                      <p:to x="100000" y="80000"/>
                                    </p:animScale>
                                    <p:animScale>
                                      <p:cBhvr>
                                        <p:cTn id="24" dur="83" decel="50000">
                                          <p:stCondLst>
                                            <p:cond delay="669"/>
                                          </p:stCondLst>
                                        </p:cTn>
                                        <p:tgtEl>
                                          <p:spTgt spid="3075">
                                            <p:txEl>
                                              <p:pRg st="4" end="4"/>
                                            </p:txEl>
                                          </p:spTgt>
                                        </p:tgtEl>
                                      </p:cBhvr>
                                      <p:to x="100000" y="100000"/>
                                    </p:animScale>
                                    <p:animScale>
                                      <p:cBhvr>
                                        <p:cTn id="25" dur="13">
                                          <p:stCondLst>
                                            <p:cond delay="821"/>
                                          </p:stCondLst>
                                        </p:cTn>
                                        <p:tgtEl>
                                          <p:spTgt spid="3075">
                                            <p:txEl>
                                              <p:pRg st="4" end="4"/>
                                            </p:txEl>
                                          </p:spTgt>
                                        </p:tgtEl>
                                      </p:cBhvr>
                                      <p:to x="100000" y="90000"/>
                                    </p:animScale>
                                    <p:animScale>
                                      <p:cBhvr>
                                        <p:cTn id="26" dur="83" decel="50000">
                                          <p:stCondLst>
                                            <p:cond delay="834"/>
                                          </p:stCondLst>
                                        </p:cTn>
                                        <p:tgtEl>
                                          <p:spTgt spid="3075">
                                            <p:txEl>
                                              <p:pRg st="4" end="4"/>
                                            </p:txEl>
                                          </p:spTgt>
                                        </p:tgtEl>
                                      </p:cBhvr>
                                      <p:to x="100000" y="100000"/>
                                    </p:animScale>
                                    <p:animScale>
                                      <p:cBhvr>
                                        <p:cTn id="27" dur="13">
                                          <p:stCondLst>
                                            <p:cond delay="904"/>
                                          </p:stCondLst>
                                        </p:cTn>
                                        <p:tgtEl>
                                          <p:spTgt spid="3075">
                                            <p:txEl>
                                              <p:pRg st="4" end="4"/>
                                            </p:txEl>
                                          </p:spTgt>
                                        </p:tgtEl>
                                      </p:cBhvr>
                                      <p:to x="100000" y="95000"/>
                                    </p:animScale>
                                    <p:animScale>
                                      <p:cBhvr>
                                        <p:cTn id="28" dur="83" decel="50000">
                                          <p:stCondLst>
                                            <p:cond delay="917"/>
                                          </p:stCondLst>
                                        </p:cTn>
                                        <p:tgtEl>
                                          <p:spTgt spid="3075">
                                            <p:txEl>
                                              <p:pRg st="4" end="4"/>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075">
                                            <p:txEl>
                                              <p:pRg st="6" end="6"/>
                                            </p:txEl>
                                          </p:spTgt>
                                        </p:tgtEl>
                                        <p:attrNameLst>
                                          <p:attrName>style.visibility</p:attrName>
                                        </p:attrNameLst>
                                      </p:cBhvr>
                                      <p:to>
                                        <p:strVal val="visible"/>
                                      </p:to>
                                    </p:set>
                                    <p:animEffect transition="in" filter="wipe(down)">
                                      <p:cBhvr>
                                        <p:cTn id="33" dur="290">
                                          <p:stCondLst>
                                            <p:cond delay="0"/>
                                          </p:stCondLst>
                                        </p:cTn>
                                        <p:tgtEl>
                                          <p:spTgt spid="3075">
                                            <p:txEl>
                                              <p:pRg st="6" end="6"/>
                                            </p:txEl>
                                          </p:spTgt>
                                        </p:tgtEl>
                                      </p:cBhvr>
                                    </p:animEffect>
                                    <p:anim calcmode="lin" valueType="num">
                                      <p:cBhvr>
                                        <p:cTn id="34" dur="911" tmFilter="0,0; 0.14,0.36; 0.43,0.73; 0.71,0.91; 1.0,1.0">
                                          <p:stCondLst>
                                            <p:cond delay="0"/>
                                          </p:stCondLst>
                                        </p:cTn>
                                        <p:tgtEl>
                                          <p:spTgt spid="3075">
                                            <p:txEl>
                                              <p:pRg st="6" end="6"/>
                                            </p:txEl>
                                          </p:spTgt>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3075">
                                            <p:txEl>
                                              <p:pRg st="6" end="6"/>
                                            </p:txEl>
                                          </p:spTgt>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3075">
                                            <p:txEl>
                                              <p:pRg st="6" end="6"/>
                                            </p:txEl>
                                          </p:spTgt>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3075">
                                            <p:txEl>
                                              <p:pRg st="6" end="6"/>
                                            </p:txEl>
                                          </p:spTgt>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3075">
                                            <p:txEl>
                                              <p:pRg st="6" end="6"/>
                                            </p:txEl>
                                          </p:spTgt>
                                        </p:tgtEl>
                                        <p:attrNameLst>
                                          <p:attrName>ppt_y</p:attrName>
                                        </p:attrNameLst>
                                      </p:cBhvr>
                                      <p:tavLst>
                                        <p:tav tm="0" fmla="#ppt_y-sin(pi*$)/81">
                                          <p:val>
                                            <p:fltVal val="0"/>
                                          </p:val>
                                        </p:tav>
                                        <p:tav tm="100000">
                                          <p:val>
                                            <p:fltVal val="1"/>
                                          </p:val>
                                        </p:tav>
                                      </p:tavLst>
                                    </p:anim>
                                    <p:animScale>
                                      <p:cBhvr>
                                        <p:cTn id="39" dur="13">
                                          <p:stCondLst>
                                            <p:cond delay="325"/>
                                          </p:stCondLst>
                                        </p:cTn>
                                        <p:tgtEl>
                                          <p:spTgt spid="3075">
                                            <p:txEl>
                                              <p:pRg st="6" end="6"/>
                                            </p:txEl>
                                          </p:spTgt>
                                        </p:tgtEl>
                                      </p:cBhvr>
                                      <p:to x="100000" y="60000"/>
                                    </p:animScale>
                                    <p:animScale>
                                      <p:cBhvr>
                                        <p:cTn id="40" dur="83" decel="50000">
                                          <p:stCondLst>
                                            <p:cond delay="338"/>
                                          </p:stCondLst>
                                        </p:cTn>
                                        <p:tgtEl>
                                          <p:spTgt spid="3075">
                                            <p:txEl>
                                              <p:pRg st="6" end="6"/>
                                            </p:txEl>
                                          </p:spTgt>
                                        </p:tgtEl>
                                      </p:cBhvr>
                                      <p:to x="100000" y="100000"/>
                                    </p:animScale>
                                    <p:animScale>
                                      <p:cBhvr>
                                        <p:cTn id="41" dur="13">
                                          <p:stCondLst>
                                            <p:cond delay="656"/>
                                          </p:stCondLst>
                                        </p:cTn>
                                        <p:tgtEl>
                                          <p:spTgt spid="3075">
                                            <p:txEl>
                                              <p:pRg st="6" end="6"/>
                                            </p:txEl>
                                          </p:spTgt>
                                        </p:tgtEl>
                                      </p:cBhvr>
                                      <p:to x="100000" y="80000"/>
                                    </p:animScale>
                                    <p:animScale>
                                      <p:cBhvr>
                                        <p:cTn id="42" dur="83" decel="50000">
                                          <p:stCondLst>
                                            <p:cond delay="669"/>
                                          </p:stCondLst>
                                        </p:cTn>
                                        <p:tgtEl>
                                          <p:spTgt spid="3075">
                                            <p:txEl>
                                              <p:pRg st="6" end="6"/>
                                            </p:txEl>
                                          </p:spTgt>
                                        </p:tgtEl>
                                      </p:cBhvr>
                                      <p:to x="100000" y="100000"/>
                                    </p:animScale>
                                    <p:animScale>
                                      <p:cBhvr>
                                        <p:cTn id="43" dur="13">
                                          <p:stCondLst>
                                            <p:cond delay="821"/>
                                          </p:stCondLst>
                                        </p:cTn>
                                        <p:tgtEl>
                                          <p:spTgt spid="3075">
                                            <p:txEl>
                                              <p:pRg st="6" end="6"/>
                                            </p:txEl>
                                          </p:spTgt>
                                        </p:tgtEl>
                                      </p:cBhvr>
                                      <p:to x="100000" y="90000"/>
                                    </p:animScale>
                                    <p:animScale>
                                      <p:cBhvr>
                                        <p:cTn id="44" dur="83" decel="50000">
                                          <p:stCondLst>
                                            <p:cond delay="834"/>
                                          </p:stCondLst>
                                        </p:cTn>
                                        <p:tgtEl>
                                          <p:spTgt spid="3075">
                                            <p:txEl>
                                              <p:pRg st="6" end="6"/>
                                            </p:txEl>
                                          </p:spTgt>
                                        </p:tgtEl>
                                      </p:cBhvr>
                                      <p:to x="100000" y="100000"/>
                                    </p:animScale>
                                    <p:animScale>
                                      <p:cBhvr>
                                        <p:cTn id="45" dur="13">
                                          <p:stCondLst>
                                            <p:cond delay="904"/>
                                          </p:stCondLst>
                                        </p:cTn>
                                        <p:tgtEl>
                                          <p:spTgt spid="3075">
                                            <p:txEl>
                                              <p:pRg st="6" end="6"/>
                                            </p:txEl>
                                          </p:spTgt>
                                        </p:tgtEl>
                                      </p:cBhvr>
                                      <p:to x="100000" y="95000"/>
                                    </p:animScale>
                                    <p:animScale>
                                      <p:cBhvr>
                                        <p:cTn id="46" dur="83" decel="50000">
                                          <p:stCondLst>
                                            <p:cond delay="917"/>
                                          </p:stCondLst>
                                        </p:cTn>
                                        <p:tgtEl>
                                          <p:spTgt spid="307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323850" y="765175"/>
            <a:ext cx="7993063" cy="366713"/>
          </a:xfrm>
          <a:prstGeom prst="rect">
            <a:avLst/>
          </a:prstGeom>
          <a:noFill/>
          <a:ln w="9525">
            <a:noFill/>
            <a:miter lim="800000"/>
            <a:headEnd/>
            <a:tailEnd/>
          </a:ln>
        </p:spPr>
        <p:txBody>
          <a:bodyPr>
            <a:spAutoFit/>
          </a:bodyPr>
          <a:lstStyle/>
          <a:p>
            <a:pPr>
              <a:spcBef>
                <a:spcPct val="50000"/>
              </a:spcBef>
            </a:pPr>
            <a:endParaRPr lang="en-US"/>
          </a:p>
        </p:txBody>
      </p:sp>
      <p:sp>
        <p:nvSpPr>
          <p:cNvPr id="25603" name="Text Box 8"/>
          <p:cNvSpPr txBox="1">
            <a:spLocks noChangeArrowheads="1"/>
          </p:cNvSpPr>
          <p:nvPr/>
        </p:nvSpPr>
        <p:spPr bwMode="auto">
          <a:xfrm>
            <a:off x="323850" y="1125538"/>
            <a:ext cx="8208590" cy="3724096"/>
          </a:xfrm>
          <a:prstGeom prst="rect">
            <a:avLst/>
          </a:prstGeom>
          <a:noFill/>
          <a:ln w="9525">
            <a:noFill/>
            <a:miter lim="800000"/>
            <a:headEnd/>
            <a:tailEnd/>
          </a:ln>
        </p:spPr>
        <p:txBody>
          <a:bodyPr wrap="square">
            <a:spAutoFit/>
          </a:bodyPr>
          <a:lstStyle/>
          <a:p>
            <a:pPr algn="l" rtl="0">
              <a:spcBef>
                <a:spcPct val="50000"/>
              </a:spcBef>
            </a:pPr>
            <a:r>
              <a:rPr lang="en-US" sz="4400" b="1" dirty="0">
                <a:solidFill>
                  <a:srgbClr val="FFFF00"/>
                </a:solidFill>
                <a:effectLst>
                  <a:outerShdw blurRad="38100" dist="38100" dir="2700000" algn="tl">
                    <a:srgbClr val="000000">
                      <a:alpha val="43137"/>
                    </a:srgbClr>
                  </a:outerShdw>
                </a:effectLst>
              </a:rPr>
              <a:t>NB.</a:t>
            </a:r>
            <a:r>
              <a:rPr lang="en-US" sz="4400" dirty="0"/>
              <a:t> </a:t>
            </a:r>
            <a:endParaRPr lang="en-US" sz="4400" dirty="0" smtClean="0"/>
          </a:p>
          <a:p>
            <a:pPr marL="457200" indent="-457200" algn="l" rtl="0">
              <a:spcBef>
                <a:spcPct val="50000"/>
              </a:spcBef>
              <a:buFont typeface="Arial" pitchFamily="34" charset="0"/>
              <a:buChar char="•"/>
            </a:pPr>
            <a:r>
              <a:rPr lang="en-US" sz="3200" b="1" dirty="0" smtClean="0">
                <a:solidFill>
                  <a:schemeClr val="tx2"/>
                </a:solidFill>
                <a:effectLst>
                  <a:outerShdw blurRad="38100" dist="38100" dir="2700000" algn="tl">
                    <a:srgbClr val="000000">
                      <a:alpha val="43137"/>
                    </a:srgbClr>
                  </a:outerShdw>
                </a:effectLst>
              </a:rPr>
              <a:t>Tables </a:t>
            </a:r>
            <a:r>
              <a:rPr lang="en-US" sz="3200" b="1" dirty="0">
                <a:solidFill>
                  <a:schemeClr val="tx2"/>
                </a:solidFill>
                <a:effectLst>
                  <a:outerShdw blurRad="38100" dist="38100" dir="2700000" algn="tl">
                    <a:srgbClr val="000000">
                      <a:alpha val="43137"/>
                    </a:srgbClr>
                  </a:outerShdw>
                </a:effectLst>
              </a:rPr>
              <a:t>are essential in the presentation of </a:t>
            </a:r>
            <a:r>
              <a:rPr lang="en-US" sz="3200" b="1" dirty="0" smtClean="0">
                <a:solidFill>
                  <a:schemeClr val="tx2"/>
                </a:solidFill>
                <a:effectLst>
                  <a:outerShdw blurRad="38100" dist="38100" dir="2700000" algn="tl">
                    <a:srgbClr val="000000">
                      <a:alpha val="43137"/>
                    </a:srgbClr>
                  </a:outerShdw>
                </a:effectLst>
              </a:rPr>
              <a:t>scientific </a:t>
            </a:r>
            <a:r>
              <a:rPr lang="en-US" sz="3200" b="1" dirty="0">
                <a:solidFill>
                  <a:schemeClr val="tx2"/>
                </a:solidFill>
                <a:effectLst>
                  <a:outerShdw blurRad="38100" dist="38100" dir="2700000" algn="tl">
                    <a:srgbClr val="000000">
                      <a:alpha val="43137"/>
                    </a:srgbClr>
                  </a:outerShdw>
                </a:effectLst>
              </a:rPr>
              <a:t>data.</a:t>
            </a:r>
          </a:p>
          <a:p>
            <a:pPr marL="457200" indent="-457200" algn="l" rtl="0">
              <a:spcBef>
                <a:spcPct val="50000"/>
              </a:spcBef>
              <a:buFont typeface="Arial" pitchFamily="34" charset="0"/>
              <a:buChar char="•"/>
            </a:pPr>
            <a:r>
              <a:rPr lang="en-US" sz="3200" b="1" dirty="0" smtClean="0">
                <a:solidFill>
                  <a:schemeClr val="tx2"/>
                </a:solidFill>
                <a:effectLst>
                  <a:outerShdw blurRad="38100" dist="38100" dir="2700000" algn="tl">
                    <a:srgbClr val="000000">
                      <a:alpha val="43137"/>
                    </a:srgbClr>
                  </a:outerShdw>
                </a:effectLst>
              </a:rPr>
              <a:t>Diagrams </a:t>
            </a:r>
            <a:r>
              <a:rPr lang="en-US" sz="3200" b="1" dirty="0">
                <a:solidFill>
                  <a:schemeClr val="tx2"/>
                </a:solidFill>
                <a:effectLst>
                  <a:outerShdw blurRad="38100" dist="38100" dir="2700000" algn="tl">
                    <a:srgbClr val="000000">
                      <a:alpha val="43137"/>
                    </a:srgbClr>
                  </a:outerShdw>
                </a:effectLst>
              </a:rPr>
              <a:t>are complementary to </a:t>
            </a:r>
            <a:r>
              <a:rPr lang="en-US" sz="3200" b="1" dirty="0" smtClean="0">
                <a:solidFill>
                  <a:schemeClr val="tx2"/>
                </a:solidFill>
                <a:effectLst>
                  <a:outerShdw blurRad="38100" dist="38100" dir="2700000" algn="tl">
                    <a:srgbClr val="000000">
                      <a:alpha val="43137"/>
                    </a:srgbClr>
                  </a:outerShdw>
                </a:effectLst>
              </a:rPr>
              <a:t>summarize </a:t>
            </a:r>
            <a:r>
              <a:rPr lang="en-US" sz="3200" b="1" dirty="0">
                <a:solidFill>
                  <a:schemeClr val="tx2"/>
                </a:solidFill>
                <a:effectLst>
                  <a:outerShdw blurRad="38100" dist="38100" dir="2700000" algn="tl">
                    <a:srgbClr val="000000">
                      <a:alpha val="43137"/>
                    </a:srgbClr>
                  </a:outerShdw>
                </a:effectLst>
              </a:rPr>
              <a:t>these tables in an easy </a:t>
            </a:r>
            <a:r>
              <a:rPr lang="en-US" sz="3200" b="1" dirty="0" smtClean="0">
                <a:solidFill>
                  <a:schemeClr val="tx2"/>
                </a:solidFill>
                <a:effectLst>
                  <a:outerShdw blurRad="38100" dist="38100" dir="2700000" algn="tl">
                    <a:srgbClr val="000000">
                      <a:alpha val="43137"/>
                    </a:srgbClr>
                  </a:outerShdw>
                </a:effectLst>
              </a:rPr>
              <a:t>way</a:t>
            </a:r>
            <a:r>
              <a:rPr lang="en-US" sz="3200" dirty="0">
                <a:solidFill>
                  <a:schemeClr val="tx2"/>
                </a:solidFill>
                <a:effectLst>
                  <a:outerShdw blurRad="38100" dist="38100" dir="2700000" algn="tl">
                    <a:srgbClr val="000000">
                      <a:alpha val="43137"/>
                    </a:srgbClr>
                  </a:outerShdw>
                </a:effectLst>
              </a:rPr>
              <a:t>.</a:t>
            </a:r>
            <a:r>
              <a:rPr lang="en-US" sz="3200"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F001E73-4945-4E5A-95B9-C7F14D978230}" type="slidenum">
              <a:rPr lang="ar-SA"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slide(fromBottom)">
                                      <p:cBhvr>
                                        <p:cTn id="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95536" y="28636"/>
            <a:ext cx="8229600" cy="896144"/>
          </a:xfrm>
        </p:spPr>
        <p:txBody>
          <a:bodyPr anchorCtr="1"/>
          <a:lstStyle/>
          <a:p>
            <a:pPr eaLnBrk="1" hangingPunct="1">
              <a:defRPr/>
            </a:pPr>
            <a:r>
              <a:rPr lang="en-US" b="1" u="sng" dirty="0">
                <a:solidFill>
                  <a:srgbClr val="FFFF00"/>
                </a:solidFill>
              </a:rPr>
              <a:t>Types of diagrams</a:t>
            </a:r>
          </a:p>
        </p:txBody>
      </p:sp>
      <p:sp>
        <p:nvSpPr>
          <p:cNvPr id="242691" name="Rectangle 3"/>
          <p:cNvSpPr>
            <a:spLocks noGrp="1" noChangeArrowheads="1"/>
          </p:cNvSpPr>
          <p:nvPr>
            <p:ph type="body" idx="4294967295"/>
          </p:nvPr>
        </p:nvSpPr>
        <p:spPr>
          <a:xfrm>
            <a:off x="755576" y="1124744"/>
            <a:ext cx="7848872" cy="5400600"/>
          </a:xfrm>
        </p:spPr>
        <p:txBody>
          <a:bodyPr/>
          <a:lstStyle/>
          <a:p>
            <a:pPr marL="514350" indent="-514350" algn="l" rtl="0" eaLnBrk="1" hangingPunct="1">
              <a:buFont typeface="+mj-lt"/>
              <a:buAutoNum type="arabicPeriod"/>
              <a:defRPr/>
            </a:pPr>
            <a:r>
              <a:rPr lang="en-US" sz="2800" b="1" dirty="0" smtClean="0">
                <a:effectLst>
                  <a:outerShdw blurRad="38100" dist="38100" dir="2700000" algn="tl">
                    <a:srgbClr val="000000"/>
                  </a:outerShdw>
                </a:effectLst>
              </a:rPr>
              <a:t>Bar chart</a:t>
            </a:r>
          </a:p>
          <a:p>
            <a:pPr marL="514350" indent="-514350" algn="l" rtl="0" eaLnBrk="1" hangingPunct="1">
              <a:buFont typeface="+mj-lt"/>
              <a:buAutoNum type="arabicPeriod"/>
              <a:defRPr/>
            </a:pPr>
            <a:r>
              <a:rPr lang="en-US" sz="2800" b="1" dirty="0" smtClean="0">
                <a:solidFill>
                  <a:srgbClr val="FFFF00"/>
                </a:solidFill>
                <a:effectLst>
                  <a:outerShdw blurRad="38100" dist="38100" dir="2700000" algn="tl">
                    <a:srgbClr val="000000"/>
                  </a:outerShdw>
                </a:effectLst>
              </a:rPr>
              <a:t>Pie diagram</a:t>
            </a:r>
          </a:p>
          <a:p>
            <a:pPr marL="514350" indent="-514350" algn="l" rtl="0" eaLnBrk="1" hangingPunct="1">
              <a:buFont typeface="+mj-lt"/>
              <a:buAutoNum type="arabicPeriod"/>
              <a:defRPr/>
            </a:pPr>
            <a:r>
              <a:rPr lang="en-US" sz="2800" b="1" dirty="0" smtClean="0">
                <a:effectLst>
                  <a:outerShdw blurRad="38100" dist="38100" dir="2700000" algn="tl">
                    <a:srgbClr val="000000"/>
                  </a:outerShdw>
                </a:effectLst>
              </a:rPr>
              <a:t>Histogram</a:t>
            </a:r>
          </a:p>
          <a:p>
            <a:pPr marL="514350" indent="-514350" algn="l" rtl="0" eaLnBrk="1" hangingPunct="1">
              <a:buFont typeface="+mj-lt"/>
              <a:buAutoNum type="arabicPeriod"/>
              <a:defRPr/>
            </a:pPr>
            <a:r>
              <a:rPr lang="en-US" sz="2800" b="1" dirty="0">
                <a:solidFill>
                  <a:srgbClr val="FFFF00"/>
                </a:solidFill>
                <a:effectLst>
                  <a:outerShdw blurRad="38100" dist="38100" dir="2700000" algn="tl">
                    <a:srgbClr val="000000"/>
                  </a:outerShdw>
                </a:effectLst>
              </a:rPr>
              <a:t>Frequency polygon</a:t>
            </a:r>
          </a:p>
          <a:p>
            <a:pPr marL="514350" indent="-514350" algn="l" rtl="0" eaLnBrk="1" hangingPunct="1">
              <a:buFont typeface="+mj-lt"/>
              <a:buAutoNum type="arabicPeriod"/>
              <a:defRPr/>
            </a:pPr>
            <a:r>
              <a:rPr lang="en-US" sz="2800" b="1" dirty="0" smtClean="0">
                <a:effectLst>
                  <a:outerShdw blurRad="38100" dist="38100" dir="2700000" algn="tl">
                    <a:srgbClr val="000000"/>
                  </a:outerShdw>
                </a:effectLst>
              </a:rPr>
              <a:t>Frequency curve</a:t>
            </a:r>
          </a:p>
          <a:p>
            <a:pPr marL="514350" indent="-514350" algn="l" rtl="0" eaLnBrk="1" hangingPunct="1">
              <a:buFont typeface="+mj-lt"/>
              <a:buAutoNum type="arabicPeriod"/>
              <a:defRPr/>
            </a:pPr>
            <a:r>
              <a:rPr lang="en-US" sz="2800" b="1" dirty="0">
                <a:solidFill>
                  <a:srgbClr val="FFFF00"/>
                </a:solidFill>
                <a:effectLst>
                  <a:outerShdw blurRad="38100" dist="38100" dir="2700000" algn="tl">
                    <a:srgbClr val="000000"/>
                  </a:outerShdw>
                </a:effectLst>
              </a:rPr>
              <a:t>Scatter diagram</a:t>
            </a:r>
          </a:p>
          <a:p>
            <a:pPr marL="514350" indent="-514350" algn="l" rtl="0" eaLnBrk="1" hangingPunct="1">
              <a:buFont typeface="+mj-lt"/>
              <a:buAutoNum type="arabicPeriod"/>
              <a:defRPr/>
            </a:pPr>
            <a:r>
              <a:rPr lang="en-US" sz="2800" b="1" dirty="0" smtClean="0">
                <a:effectLst>
                  <a:outerShdw blurRad="38100" dist="38100" dir="2700000" algn="tl">
                    <a:srgbClr val="000000"/>
                  </a:outerShdw>
                </a:effectLst>
              </a:rPr>
              <a:t>Line graph</a:t>
            </a:r>
          </a:p>
          <a:p>
            <a:pPr marL="514350" indent="-514350" algn="l" rtl="0" eaLnBrk="1" hangingPunct="1">
              <a:buFont typeface="+mj-lt"/>
              <a:buAutoNum type="arabicPeriod"/>
              <a:defRPr/>
            </a:pPr>
            <a:r>
              <a:rPr lang="en-US" sz="2800" b="1" dirty="0">
                <a:solidFill>
                  <a:srgbClr val="FFFF00"/>
                </a:solidFill>
                <a:effectLst>
                  <a:outerShdw blurRad="38100" dist="38100" dir="2700000" algn="tl">
                    <a:srgbClr val="000000"/>
                  </a:outerShdw>
                </a:effectLst>
              </a:rPr>
              <a:t>Pictograms (pictures)</a:t>
            </a:r>
          </a:p>
          <a:p>
            <a:pPr marL="514350" indent="-514350" algn="l" rtl="0" eaLnBrk="1" hangingPunct="1">
              <a:buFont typeface="+mj-lt"/>
              <a:buAutoNum type="arabicPeriod"/>
              <a:defRPr/>
            </a:pPr>
            <a:r>
              <a:rPr lang="en-US" sz="2800" b="1" dirty="0" smtClean="0">
                <a:effectLst>
                  <a:outerShdw blurRad="38100" dist="38100" dir="2700000" algn="tl">
                    <a:srgbClr val="000000"/>
                  </a:outerShdw>
                </a:effectLst>
              </a:rPr>
              <a:t>Cartograms (Maps)</a:t>
            </a:r>
          </a:p>
          <a:p>
            <a:pPr marL="0" indent="0" algn="l" rtl="0" eaLnBrk="1" hangingPunct="1">
              <a:buNone/>
              <a:defRPr/>
            </a:pPr>
            <a:r>
              <a:rPr lang="en-US" sz="2800" b="1" dirty="0" smtClean="0">
                <a:solidFill>
                  <a:srgbClr val="FFFF00"/>
                </a:solidFill>
                <a:effectLst>
                  <a:outerShdw blurRad="38100" dist="38100" dir="2700000" algn="tl">
                    <a:srgbClr val="000000"/>
                  </a:outerShdw>
                </a:effectLst>
              </a:rPr>
              <a:t> </a:t>
            </a:r>
            <a:endParaRPr lang="en-US" sz="2800" b="1" dirty="0">
              <a:solidFill>
                <a:srgbClr val="FFFF00"/>
              </a:solidFill>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5C31209C-5F9A-420F-ABC0-B2C7CF8BFA9F}" type="slidenum">
              <a:rPr lang="ar-SA"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 calcmode="lin" valueType="num">
                                      <p:cBhvr>
                                        <p:cTn id="7" dur="500" fill="hold"/>
                                        <p:tgtEl>
                                          <p:spTgt spid="24269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24269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242691">
                                            <p:txEl>
                                              <p:pRg st="0" end="0"/>
                                            </p:txEl>
                                          </p:spTgt>
                                        </p:tgtEl>
                                        <p:attrNameLst>
                                          <p:attrName>ppt_y</p:attrName>
                                        </p:attrNameLst>
                                      </p:cBhvr>
                                      <p:tavLst>
                                        <p:tav tm="0">
                                          <p:val>
                                            <p:strVal val="#ppt_y"/>
                                          </p:val>
                                        </p:tav>
                                        <p:tav tm="100000">
                                          <p:val>
                                            <p:strVal val="#ppt_y"/>
                                          </p:val>
                                        </p:tav>
                                      </p:tavLst>
                                    </p:anim>
                                    <p:animEffect transition="in" filter="fade">
                                      <p:cBhvr>
                                        <p:cTn id="10" dur="500"/>
                                        <p:tgtEl>
                                          <p:spTgt spid="242691">
                                            <p:txEl>
                                              <p:pRg st="0" end="0"/>
                                            </p:txEl>
                                          </p:spTgt>
                                        </p:tgtEl>
                                      </p:cBhvr>
                                    </p:animEffect>
                                  </p:childTnLst>
                                </p:cTn>
                              </p:par>
                            </p:childTnLst>
                          </p:cTn>
                        </p:par>
                        <p:par>
                          <p:cTn id="11" fill="hold">
                            <p:stCondLst>
                              <p:cond delay="500"/>
                            </p:stCondLst>
                            <p:childTnLst>
                              <p:par>
                                <p:cTn id="12" presetID="48" presetClass="entr" presetSubtype="0" accel="50000" fill="hold" nodeType="afterEffect">
                                  <p:stCondLst>
                                    <p:cond delay="0"/>
                                  </p:stCondLst>
                                  <p:childTnLst>
                                    <p:set>
                                      <p:cBhvr>
                                        <p:cTn id="13" dur="1" fill="hold">
                                          <p:stCondLst>
                                            <p:cond delay="0"/>
                                          </p:stCondLst>
                                        </p:cTn>
                                        <p:tgtEl>
                                          <p:spTgt spid="242691">
                                            <p:txEl>
                                              <p:pRg st="1" end="1"/>
                                            </p:txEl>
                                          </p:spTgt>
                                        </p:tgtEl>
                                        <p:attrNameLst>
                                          <p:attrName>style.visibility</p:attrName>
                                        </p:attrNameLst>
                                      </p:cBhvr>
                                      <p:to>
                                        <p:strVal val="visible"/>
                                      </p:to>
                                    </p:set>
                                    <p:anim calcmode="lin" valueType="num">
                                      <p:cBhvr>
                                        <p:cTn id="14" dur="1250" fill="hold"/>
                                        <p:tgtEl>
                                          <p:spTgt spid="242691">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250" fill="hold"/>
                                        <p:tgtEl>
                                          <p:spTgt spid="242691">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1250" fill="hold"/>
                                        <p:tgtEl>
                                          <p:spTgt spid="242691">
                                            <p:txEl>
                                              <p:pRg st="1" end="1"/>
                                            </p:txEl>
                                          </p:spTgt>
                                        </p:tgtEl>
                                        <p:attrNameLst>
                                          <p:attrName>ppt_y</p:attrName>
                                        </p:attrNameLst>
                                      </p:cBhvr>
                                      <p:tavLst>
                                        <p:tav tm="0">
                                          <p:val>
                                            <p:strVal val="#ppt_y"/>
                                          </p:val>
                                        </p:tav>
                                        <p:tav tm="100000">
                                          <p:val>
                                            <p:strVal val="#ppt_y"/>
                                          </p:val>
                                        </p:tav>
                                      </p:tavLst>
                                    </p:anim>
                                    <p:animEffect transition="in" filter="fade">
                                      <p:cBhvr>
                                        <p:cTn id="17" dur="1250"/>
                                        <p:tgtEl>
                                          <p:spTgt spid="242691">
                                            <p:txEl>
                                              <p:pRg st="1" end="1"/>
                                            </p:txEl>
                                          </p:spTgt>
                                        </p:tgtEl>
                                      </p:cBhvr>
                                    </p:animEffect>
                                  </p:childTnLst>
                                </p:cTn>
                              </p:par>
                            </p:childTnLst>
                          </p:cTn>
                        </p:par>
                        <p:par>
                          <p:cTn id="18" fill="hold">
                            <p:stCondLst>
                              <p:cond delay="1750"/>
                            </p:stCondLst>
                            <p:childTnLst>
                              <p:par>
                                <p:cTn id="19" presetID="48" presetClass="entr" presetSubtype="0" accel="50000" fill="hold" nodeType="afterEffect">
                                  <p:stCondLst>
                                    <p:cond delay="0"/>
                                  </p:stCondLst>
                                  <p:childTnLst>
                                    <p:set>
                                      <p:cBhvr>
                                        <p:cTn id="20" dur="1" fill="hold">
                                          <p:stCondLst>
                                            <p:cond delay="0"/>
                                          </p:stCondLst>
                                        </p:cTn>
                                        <p:tgtEl>
                                          <p:spTgt spid="242691">
                                            <p:txEl>
                                              <p:pRg st="2" end="2"/>
                                            </p:txEl>
                                          </p:spTgt>
                                        </p:tgtEl>
                                        <p:attrNameLst>
                                          <p:attrName>style.visibility</p:attrName>
                                        </p:attrNameLst>
                                      </p:cBhvr>
                                      <p:to>
                                        <p:strVal val="visible"/>
                                      </p:to>
                                    </p:set>
                                    <p:anim calcmode="lin" valueType="num">
                                      <p:cBhvr>
                                        <p:cTn id="21" dur="1250" fill="hold"/>
                                        <p:tgtEl>
                                          <p:spTgt spid="242691">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250" fill="hold"/>
                                        <p:tgtEl>
                                          <p:spTgt spid="242691">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1250" fill="hold"/>
                                        <p:tgtEl>
                                          <p:spTgt spid="242691">
                                            <p:txEl>
                                              <p:pRg st="2" end="2"/>
                                            </p:txEl>
                                          </p:spTgt>
                                        </p:tgtEl>
                                        <p:attrNameLst>
                                          <p:attrName>ppt_y</p:attrName>
                                        </p:attrNameLst>
                                      </p:cBhvr>
                                      <p:tavLst>
                                        <p:tav tm="0">
                                          <p:val>
                                            <p:strVal val="#ppt_y"/>
                                          </p:val>
                                        </p:tav>
                                        <p:tav tm="100000">
                                          <p:val>
                                            <p:strVal val="#ppt_y"/>
                                          </p:val>
                                        </p:tav>
                                      </p:tavLst>
                                    </p:anim>
                                    <p:animEffect transition="in" filter="fade">
                                      <p:cBhvr>
                                        <p:cTn id="24" dur="1250"/>
                                        <p:tgtEl>
                                          <p:spTgt spid="242691">
                                            <p:txEl>
                                              <p:pRg st="2" end="2"/>
                                            </p:txEl>
                                          </p:spTgt>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242691">
                                            <p:txEl>
                                              <p:pRg st="3" end="3"/>
                                            </p:txEl>
                                          </p:spTgt>
                                        </p:tgtEl>
                                        <p:attrNameLst>
                                          <p:attrName>style.visibility</p:attrName>
                                        </p:attrNameLst>
                                      </p:cBhvr>
                                      <p:to>
                                        <p:strVal val="visible"/>
                                      </p:to>
                                    </p:set>
                                    <p:anim calcmode="lin" valueType="num">
                                      <p:cBhvr>
                                        <p:cTn id="28" dur="1250" fill="hold"/>
                                        <p:tgtEl>
                                          <p:spTgt spid="242691">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250" fill="hold"/>
                                        <p:tgtEl>
                                          <p:spTgt spid="242691">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0" dur="1250" fill="hold"/>
                                        <p:tgtEl>
                                          <p:spTgt spid="242691">
                                            <p:txEl>
                                              <p:pRg st="3" end="3"/>
                                            </p:txEl>
                                          </p:spTgt>
                                        </p:tgtEl>
                                        <p:attrNameLst>
                                          <p:attrName>ppt_y</p:attrName>
                                        </p:attrNameLst>
                                      </p:cBhvr>
                                      <p:tavLst>
                                        <p:tav tm="0">
                                          <p:val>
                                            <p:strVal val="#ppt_y"/>
                                          </p:val>
                                        </p:tav>
                                        <p:tav tm="100000">
                                          <p:val>
                                            <p:strVal val="#ppt_y"/>
                                          </p:val>
                                        </p:tav>
                                      </p:tavLst>
                                    </p:anim>
                                    <p:animEffect transition="in" filter="fade">
                                      <p:cBhvr>
                                        <p:cTn id="31" dur="1250"/>
                                        <p:tgtEl>
                                          <p:spTgt spid="242691">
                                            <p:txEl>
                                              <p:pRg st="3" end="3"/>
                                            </p:txEl>
                                          </p:spTgt>
                                        </p:tgtEl>
                                      </p:cBhvr>
                                    </p:animEffect>
                                  </p:childTnLst>
                                </p:cTn>
                              </p:par>
                            </p:childTnLst>
                          </p:cTn>
                        </p:par>
                        <p:par>
                          <p:cTn id="32" fill="hold">
                            <p:stCondLst>
                              <p:cond delay="4250"/>
                            </p:stCondLst>
                            <p:childTnLst>
                              <p:par>
                                <p:cTn id="33" presetID="48" presetClass="entr" presetSubtype="0" accel="50000" fill="hold" nodeType="afterEffect">
                                  <p:stCondLst>
                                    <p:cond delay="0"/>
                                  </p:stCondLst>
                                  <p:childTnLst>
                                    <p:set>
                                      <p:cBhvr>
                                        <p:cTn id="34" dur="1" fill="hold">
                                          <p:stCondLst>
                                            <p:cond delay="0"/>
                                          </p:stCondLst>
                                        </p:cTn>
                                        <p:tgtEl>
                                          <p:spTgt spid="242691">
                                            <p:txEl>
                                              <p:pRg st="4" end="4"/>
                                            </p:txEl>
                                          </p:spTgt>
                                        </p:tgtEl>
                                        <p:attrNameLst>
                                          <p:attrName>style.visibility</p:attrName>
                                        </p:attrNameLst>
                                      </p:cBhvr>
                                      <p:to>
                                        <p:strVal val="visible"/>
                                      </p:to>
                                    </p:set>
                                    <p:anim calcmode="lin" valueType="num">
                                      <p:cBhvr>
                                        <p:cTn id="35" dur="1250" fill="hold"/>
                                        <p:tgtEl>
                                          <p:spTgt spid="242691">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250" fill="hold"/>
                                        <p:tgtEl>
                                          <p:spTgt spid="242691">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7" dur="1250" fill="hold"/>
                                        <p:tgtEl>
                                          <p:spTgt spid="242691">
                                            <p:txEl>
                                              <p:pRg st="4" end="4"/>
                                            </p:txEl>
                                          </p:spTgt>
                                        </p:tgtEl>
                                        <p:attrNameLst>
                                          <p:attrName>ppt_y</p:attrName>
                                        </p:attrNameLst>
                                      </p:cBhvr>
                                      <p:tavLst>
                                        <p:tav tm="0">
                                          <p:val>
                                            <p:strVal val="#ppt_y"/>
                                          </p:val>
                                        </p:tav>
                                        <p:tav tm="100000">
                                          <p:val>
                                            <p:strVal val="#ppt_y"/>
                                          </p:val>
                                        </p:tav>
                                      </p:tavLst>
                                    </p:anim>
                                    <p:animEffect transition="in" filter="fade">
                                      <p:cBhvr>
                                        <p:cTn id="38" dur="1250"/>
                                        <p:tgtEl>
                                          <p:spTgt spid="242691">
                                            <p:txEl>
                                              <p:pRg st="4" end="4"/>
                                            </p:txEl>
                                          </p:spTgt>
                                        </p:tgtEl>
                                      </p:cBhvr>
                                    </p:animEffect>
                                  </p:childTnLst>
                                </p:cTn>
                              </p:par>
                            </p:childTnLst>
                          </p:cTn>
                        </p:par>
                        <p:par>
                          <p:cTn id="39" fill="hold">
                            <p:stCondLst>
                              <p:cond delay="5500"/>
                            </p:stCondLst>
                            <p:childTnLst>
                              <p:par>
                                <p:cTn id="40" presetID="48" presetClass="entr" presetSubtype="0" accel="50000" fill="hold" nodeType="afterEffect">
                                  <p:stCondLst>
                                    <p:cond delay="0"/>
                                  </p:stCondLst>
                                  <p:childTnLst>
                                    <p:set>
                                      <p:cBhvr>
                                        <p:cTn id="41" dur="1" fill="hold">
                                          <p:stCondLst>
                                            <p:cond delay="0"/>
                                          </p:stCondLst>
                                        </p:cTn>
                                        <p:tgtEl>
                                          <p:spTgt spid="242691">
                                            <p:txEl>
                                              <p:pRg st="5" end="5"/>
                                            </p:txEl>
                                          </p:spTgt>
                                        </p:tgtEl>
                                        <p:attrNameLst>
                                          <p:attrName>style.visibility</p:attrName>
                                        </p:attrNameLst>
                                      </p:cBhvr>
                                      <p:to>
                                        <p:strVal val="visible"/>
                                      </p:to>
                                    </p:set>
                                    <p:anim calcmode="lin" valueType="num">
                                      <p:cBhvr>
                                        <p:cTn id="42" dur="1250" fill="hold"/>
                                        <p:tgtEl>
                                          <p:spTgt spid="242691">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250" fill="hold"/>
                                        <p:tgtEl>
                                          <p:spTgt spid="242691">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4" dur="1250" fill="hold"/>
                                        <p:tgtEl>
                                          <p:spTgt spid="242691">
                                            <p:txEl>
                                              <p:pRg st="5" end="5"/>
                                            </p:txEl>
                                          </p:spTgt>
                                        </p:tgtEl>
                                        <p:attrNameLst>
                                          <p:attrName>ppt_y</p:attrName>
                                        </p:attrNameLst>
                                      </p:cBhvr>
                                      <p:tavLst>
                                        <p:tav tm="0">
                                          <p:val>
                                            <p:strVal val="#ppt_y"/>
                                          </p:val>
                                        </p:tav>
                                        <p:tav tm="100000">
                                          <p:val>
                                            <p:strVal val="#ppt_y"/>
                                          </p:val>
                                        </p:tav>
                                      </p:tavLst>
                                    </p:anim>
                                    <p:animEffect transition="in" filter="fade">
                                      <p:cBhvr>
                                        <p:cTn id="45" dur="1250"/>
                                        <p:tgtEl>
                                          <p:spTgt spid="242691">
                                            <p:txEl>
                                              <p:pRg st="5" end="5"/>
                                            </p:txEl>
                                          </p:spTgt>
                                        </p:tgtEl>
                                      </p:cBhvr>
                                    </p:animEffect>
                                  </p:childTnLst>
                                </p:cTn>
                              </p:par>
                            </p:childTnLst>
                          </p:cTn>
                        </p:par>
                        <p:par>
                          <p:cTn id="46" fill="hold">
                            <p:stCondLst>
                              <p:cond delay="6750"/>
                            </p:stCondLst>
                            <p:childTnLst>
                              <p:par>
                                <p:cTn id="47" presetID="48" presetClass="entr" presetSubtype="0" accel="50000" fill="hold" nodeType="afterEffect">
                                  <p:stCondLst>
                                    <p:cond delay="0"/>
                                  </p:stCondLst>
                                  <p:childTnLst>
                                    <p:set>
                                      <p:cBhvr>
                                        <p:cTn id="48" dur="1" fill="hold">
                                          <p:stCondLst>
                                            <p:cond delay="0"/>
                                          </p:stCondLst>
                                        </p:cTn>
                                        <p:tgtEl>
                                          <p:spTgt spid="242691">
                                            <p:txEl>
                                              <p:pRg st="6" end="6"/>
                                            </p:txEl>
                                          </p:spTgt>
                                        </p:tgtEl>
                                        <p:attrNameLst>
                                          <p:attrName>style.visibility</p:attrName>
                                        </p:attrNameLst>
                                      </p:cBhvr>
                                      <p:to>
                                        <p:strVal val="visible"/>
                                      </p:to>
                                    </p:set>
                                    <p:anim calcmode="lin" valueType="num">
                                      <p:cBhvr>
                                        <p:cTn id="49" dur="1250" fill="hold"/>
                                        <p:tgtEl>
                                          <p:spTgt spid="242691">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250" fill="hold"/>
                                        <p:tgtEl>
                                          <p:spTgt spid="242691">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1" dur="1250" fill="hold"/>
                                        <p:tgtEl>
                                          <p:spTgt spid="242691">
                                            <p:txEl>
                                              <p:pRg st="6" end="6"/>
                                            </p:txEl>
                                          </p:spTgt>
                                        </p:tgtEl>
                                        <p:attrNameLst>
                                          <p:attrName>ppt_y</p:attrName>
                                        </p:attrNameLst>
                                      </p:cBhvr>
                                      <p:tavLst>
                                        <p:tav tm="0">
                                          <p:val>
                                            <p:strVal val="#ppt_y"/>
                                          </p:val>
                                        </p:tav>
                                        <p:tav tm="100000">
                                          <p:val>
                                            <p:strVal val="#ppt_y"/>
                                          </p:val>
                                        </p:tav>
                                      </p:tavLst>
                                    </p:anim>
                                    <p:animEffect transition="in" filter="fade">
                                      <p:cBhvr>
                                        <p:cTn id="52" dur="1250"/>
                                        <p:tgtEl>
                                          <p:spTgt spid="242691">
                                            <p:txEl>
                                              <p:pRg st="6" end="6"/>
                                            </p:txEl>
                                          </p:spTgt>
                                        </p:tgtEl>
                                      </p:cBhvr>
                                    </p:animEffect>
                                  </p:childTnLst>
                                </p:cTn>
                              </p:par>
                            </p:childTnLst>
                          </p:cTn>
                        </p:par>
                        <p:par>
                          <p:cTn id="53" fill="hold">
                            <p:stCondLst>
                              <p:cond delay="8000"/>
                            </p:stCondLst>
                            <p:childTnLst>
                              <p:par>
                                <p:cTn id="54" presetID="48" presetClass="entr" presetSubtype="0" accel="50000" fill="hold" nodeType="afterEffect">
                                  <p:stCondLst>
                                    <p:cond delay="0"/>
                                  </p:stCondLst>
                                  <p:childTnLst>
                                    <p:set>
                                      <p:cBhvr>
                                        <p:cTn id="55" dur="1" fill="hold">
                                          <p:stCondLst>
                                            <p:cond delay="0"/>
                                          </p:stCondLst>
                                        </p:cTn>
                                        <p:tgtEl>
                                          <p:spTgt spid="242691">
                                            <p:txEl>
                                              <p:pRg st="7" end="7"/>
                                            </p:txEl>
                                          </p:spTgt>
                                        </p:tgtEl>
                                        <p:attrNameLst>
                                          <p:attrName>style.visibility</p:attrName>
                                        </p:attrNameLst>
                                      </p:cBhvr>
                                      <p:to>
                                        <p:strVal val="visible"/>
                                      </p:to>
                                    </p:set>
                                    <p:anim calcmode="lin" valueType="num">
                                      <p:cBhvr>
                                        <p:cTn id="56" dur="1250" fill="hold"/>
                                        <p:tgtEl>
                                          <p:spTgt spid="242691">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250" fill="hold"/>
                                        <p:tgtEl>
                                          <p:spTgt spid="242691">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8" dur="1250" fill="hold"/>
                                        <p:tgtEl>
                                          <p:spTgt spid="242691">
                                            <p:txEl>
                                              <p:pRg st="7" end="7"/>
                                            </p:txEl>
                                          </p:spTgt>
                                        </p:tgtEl>
                                        <p:attrNameLst>
                                          <p:attrName>ppt_y</p:attrName>
                                        </p:attrNameLst>
                                      </p:cBhvr>
                                      <p:tavLst>
                                        <p:tav tm="0">
                                          <p:val>
                                            <p:strVal val="#ppt_y"/>
                                          </p:val>
                                        </p:tav>
                                        <p:tav tm="100000">
                                          <p:val>
                                            <p:strVal val="#ppt_y"/>
                                          </p:val>
                                        </p:tav>
                                      </p:tavLst>
                                    </p:anim>
                                    <p:animEffect transition="in" filter="fade">
                                      <p:cBhvr>
                                        <p:cTn id="59" dur="1250"/>
                                        <p:tgtEl>
                                          <p:spTgt spid="242691">
                                            <p:txEl>
                                              <p:pRg st="7" end="7"/>
                                            </p:txEl>
                                          </p:spTgt>
                                        </p:tgtEl>
                                      </p:cBhvr>
                                    </p:animEffect>
                                  </p:childTnLst>
                                </p:cTn>
                              </p:par>
                            </p:childTnLst>
                          </p:cTn>
                        </p:par>
                        <p:par>
                          <p:cTn id="60" fill="hold">
                            <p:stCondLst>
                              <p:cond delay="9250"/>
                            </p:stCondLst>
                            <p:childTnLst>
                              <p:par>
                                <p:cTn id="61" presetID="48" presetClass="entr" presetSubtype="0" accel="50000" fill="hold" nodeType="afterEffect">
                                  <p:stCondLst>
                                    <p:cond delay="0"/>
                                  </p:stCondLst>
                                  <p:childTnLst>
                                    <p:set>
                                      <p:cBhvr>
                                        <p:cTn id="62" dur="1" fill="hold">
                                          <p:stCondLst>
                                            <p:cond delay="0"/>
                                          </p:stCondLst>
                                        </p:cTn>
                                        <p:tgtEl>
                                          <p:spTgt spid="242691">
                                            <p:txEl>
                                              <p:pRg st="8" end="8"/>
                                            </p:txEl>
                                          </p:spTgt>
                                        </p:tgtEl>
                                        <p:attrNameLst>
                                          <p:attrName>style.visibility</p:attrName>
                                        </p:attrNameLst>
                                      </p:cBhvr>
                                      <p:to>
                                        <p:strVal val="visible"/>
                                      </p:to>
                                    </p:set>
                                    <p:anim calcmode="lin" valueType="num">
                                      <p:cBhvr>
                                        <p:cTn id="63" dur="1250" fill="hold"/>
                                        <p:tgtEl>
                                          <p:spTgt spid="242691">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250" fill="hold"/>
                                        <p:tgtEl>
                                          <p:spTgt spid="242691">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65" dur="1250" fill="hold"/>
                                        <p:tgtEl>
                                          <p:spTgt spid="242691">
                                            <p:txEl>
                                              <p:pRg st="8" end="8"/>
                                            </p:txEl>
                                          </p:spTgt>
                                        </p:tgtEl>
                                        <p:attrNameLst>
                                          <p:attrName>ppt_y</p:attrName>
                                        </p:attrNameLst>
                                      </p:cBhvr>
                                      <p:tavLst>
                                        <p:tav tm="0">
                                          <p:val>
                                            <p:strVal val="#ppt_y"/>
                                          </p:val>
                                        </p:tav>
                                        <p:tav tm="100000">
                                          <p:val>
                                            <p:strVal val="#ppt_y"/>
                                          </p:val>
                                        </p:tav>
                                      </p:tavLst>
                                    </p:anim>
                                    <p:animEffect transition="in" filter="fade">
                                      <p:cBhvr>
                                        <p:cTn id="66" dur="1250"/>
                                        <p:tgtEl>
                                          <p:spTgt spid="242691">
                                            <p:txEl>
                                              <p:pRg st="8" end="8"/>
                                            </p:txEl>
                                          </p:spTgt>
                                        </p:tgtEl>
                                      </p:cBhvr>
                                    </p:animEffect>
                                  </p:childTnLst>
                                </p:cTn>
                              </p:par>
                            </p:childTnLst>
                          </p:cTn>
                        </p:par>
                        <p:par>
                          <p:cTn id="67" fill="hold">
                            <p:stCondLst>
                              <p:cond delay="10500"/>
                            </p:stCondLst>
                            <p:childTnLst>
                              <p:par>
                                <p:cTn id="68" presetID="48" presetClass="entr" presetSubtype="0" accel="50000" fill="hold" nodeType="afterEffect">
                                  <p:stCondLst>
                                    <p:cond delay="0"/>
                                  </p:stCondLst>
                                  <p:childTnLst>
                                    <p:set>
                                      <p:cBhvr>
                                        <p:cTn id="69" dur="1" fill="hold">
                                          <p:stCondLst>
                                            <p:cond delay="0"/>
                                          </p:stCondLst>
                                        </p:cTn>
                                        <p:tgtEl>
                                          <p:spTgt spid="242691">
                                            <p:txEl>
                                              <p:pRg st="9" end="9"/>
                                            </p:txEl>
                                          </p:spTgt>
                                        </p:tgtEl>
                                        <p:attrNameLst>
                                          <p:attrName>style.visibility</p:attrName>
                                        </p:attrNameLst>
                                      </p:cBhvr>
                                      <p:to>
                                        <p:strVal val="visible"/>
                                      </p:to>
                                    </p:set>
                                    <p:anim calcmode="lin" valueType="num">
                                      <p:cBhvr>
                                        <p:cTn id="70" dur="1250" fill="hold"/>
                                        <p:tgtEl>
                                          <p:spTgt spid="242691">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1" dur="1250" fill="hold"/>
                                        <p:tgtEl>
                                          <p:spTgt spid="242691">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72" dur="1250" fill="hold"/>
                                        <p:tgtEl>
                                          <p:spTgt spid="242691">
                                            <p:txEl>
                                              <p:pRg st="9" end="9"/>
                                            </p:txEl>
                                          </p:spTgt>
                                        </p:tgtEl>
                                        <p:attrNameLst>
                                          <p:attrName>ppt_y</p:attrName>
                                        </p:attrNameLst>
                                      </p:cBhvr>
                                      <p:tavLst>
                                        <p:tav tm="0">
                                          <p:val>
                                            <p:strVal val="#ppt_y"/>
                                          </p:val>
                                        </p:tav>
                                        <p:tav tm="100000">
                                          <p:val>
                                            <p:strVal val="#ppt_y"/>
                                          </p:val>
                                        </p:tav>
                                      </p:tavLst>
                                    </p:anim>
                                    <p:animEffect transition="in" filter="fade">
                                      <p:cBhvr>
                                        <p:cTn id="73" dur="1250"/>
                                        <p:tgtEl>
                                          <p:spTgt spid="2426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p:txBody>
          <a:bodyPr anchorCtr="1"/>
          <a:lstStyle/>
          <a:p>
            <a:pPr eaLnBrk="1" hangingPunct="1">
              <a:defRPr/>
            </a:pPr>
            <a:r>
              <a:rPr lang="en-US" b="1" u="sng" dirty="0">
                <a:solidFill>
                  <a:srgbClr val="FFFF00"/>
                </a:solidFill>
              </a:rPr>
              <a:t>Bar Chart</a:t>
            </a:r>
          </a:p>
        </p:txBody>
      </p:sp>
      <p:sp>
        <p:nvSpPr>
          <p:cNvPr id="243715" name="Rectangle 3"/>
          <p:cNvSpPr>
            <a:spLocks noGrp="1" noChangeArrowheads="1"/>
          </p:cNvSpPr>
          <p:nvPr>
            <p:ph type="body" idx="4294967295"/>
          </p:nvPr>
        </p:nvSpPr>
        <p:spPr>
          <a:xfrm>
            <a:off x="467544" y="1412776"/>
            <a:ext cx="8229600" cy="4853136"/>
          </a:xfrm>
        </p:spPr>
        <p:txBody>
          <a:bodyPr/>
          <a:lstStyle/>
          <a:p>
            <a:pPr algn="l" rtl="0" eaLnBrk="1" hangingPunct="1">
              <a:spcBef>
                <a:spcPts val="1200"/>
              </a:spcBef>
              <a:spcAft>
                <a:spcPts val="1200"/>
              </a:spcAft>
              <a:defRPr/>
            </a:pPr>
            <a:r>
              <a:rPr lang="en-US" b="1" dirty="0" smtClean="0">
                <a:effectLst>
                  <a:outerShdw blurRad="38100" dist="38100" dir="2700000" algn="tl">
                    <a:srgbClr val="000000"/>
                  </a:outerShdw>
                </a:effectLst>
              </a:rPr>
              <a:t>Graphic presentation by rectangles of            constant width while lengths are                 proportional to the frequency and               separated by gaps.</a:t>
            </a:r>
          </a:p>
          <a:p>
            <a:pPr algn="l" rtl="0" eaLnBrk="1" hangingPunct="1">
              <a:spcBef>
                <a:spcPts val="1200"/>
              </a:spcBef>
              <a:spcAft>
                <a:spcPts val="1200"/>
              </a:spcAft>
              <a:defRPr/>
            </a:pPr>
            <a:r>
              <a:rPr lang="en-US" b="1" dirty="0" smtClean="0">
                <a:solidFill>
                  <a:srgbClr val="FFFF00"/>
                </a:solidFill>
                <a:effectLst>
                  <a:outerShdw blurRad="38100" dist="38100" dir="2700000" algn="tl">
                    <a:srgbClr val="000000"/>
                  </a:outerShdw>
                </a:effectLst>
              </a:rPr>
              <a:t>Used for qualitative or quantitative discrete data.</a:t>
            </a:r>
          </a:p>
          <a:p>
            <a:pPr algn="l" rtl="0" eaLnBrk="1" hangingPunct="1">
              <a:spcBef>
                <a:spcPts val="1200"/>
              </a:spcBef>
              <a:spcAft>
                <a:spcPts val="1200"/>
              </a:spcAft>
              <a:defRPr/>
            </a:pPr>
            <a:r>
              <a:rPr lang="en-US" b="1" dirty="0" smtClean="0">
                <a:effectLst>
                  <a:outerShdw blurRad="38100" dist="38100" dir="2700000" algn="tl">
                    <a:srgbClr val="000000"/>
                  </a:outerShdw>
                </a:effectLst>
              </a:rPr>
              <a:t>It has 3 types: simple, multiple and               component:</a:t>
            </a:r>
          </a:p>
          <a:p>
            <a:pPr algn="l" eaLnBrk="1" hangingPunct="1">
              <a:buFontTx/>
              <a:buNone/>
              <a:defRPr/>
            </a:pPr>
            <a:endParaRPr lang="en-US" dirty="0" smtClean="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78B91372-B556-44B8-85A6-6DE7A343D2AB}" type="slidenum">
              <a:rPr lang="ar-SA" smtClean="0"/>
              <a:pPr>
                <a:defRPr/>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fade">
                                      <p:cBhvr>
                                        <p:cTn id="7" dur="400" decel="100000"/>
                                        <p:tgtEl>
                                          <p:spTgt spid="243715">
                                            <p:txEl>
                                              <p:pRg st="0" end="0"/>
                                            </p:txEl>
                                          </p:spTgt>
                                        </p:tgtEl>
                                      </p:cBhvr>
                                    </p:animEffect>
                                    <p:anim calcmode="lin" valueType="num">
                                      <p:cBhvr>
                                        <p:cTn id="8" dur="400" decel="100000" fill="hold"/>
                                        <p:tgtEl>
                                          <p:spTgt spid="243715">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243715">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243715">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43715">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437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43715">
                                            <p:txEl>
                                              <p:pRg st="1" end="1"/>
                                            </p:txEl>
                                          </p:spTgt>
                                        </p:tgtEl>
                                        <p:attrNameLst>
                                          <p:attrName>style.visibility</p:attrName>
                                        </p:attrNameLst>
                                      </p:cBhvr>
                                      <p:to>
                                        <p:strVal val="visible"/>
                                      </p:to>
                                    </p:set>
                                    <p:animEffect transition="in" filter="fade">
                                      <p:cBhvr>
                                        <p:cTn id="17" dur="400" decel="100000"/>
                                        <p:tgtEl>
                                          <p:spTgt spid="243715">
                                            <p:txEl>
                                              <p:pRg st="1" end="1"/>
                                            </p:txEl>
                                          </p:spTgt>
                                        </p:tgtEl>
                                      </p:cBhvr>
                                    </p:animEffect>
                                    <p:anim calcmode="lin" valueType="num">
                                      <p:cBhvr>
                                        <p:cTn id="18" dur="400" decel="100000" fill="hold"/>
                                        <p:tgtEl>
                                          <p:spTgt spid="243715">
                                            <p:txEl>
                                              <p:pRg st="1" end="1"/>
                                            </p:txEl>
                                          </p:spTgt>
                                        </p:tgtEl>
                                        <p:attrNameLst>
                                          <p:attrName>style.rotation</p:attrName>
                                        </p:attrNameLst>
                                      </p:cBhvr>
                                      <p:tavLst>
                                        <p:tav tm="0">
                                          <p:val>
                                            <p:fltVal val="-90"/>
                                          </p:val>
                                        </p:tav>
                                        <p:tav tm="100000">
                                          <p:val>
                                            <p:fltVal val="0"/>
                                          </p:val>
                                        </p:tav>
                                      </p:tavLst>
                                    </p:anim>
                                    <p:anim calcmode="lin" valueType="num">
                                      <p:cBhvr>
                                        <p:cTn id="19" dur="400" decel="100000" fill="hold"/>
                                        <p:tgtEl>
                                          <p:spTgt spid="243715">
                                            <p:txEl>
                                              <p:pRg st="1" end="1"/>
                                            </p:txEl>
                                          </p:spTgt>
                                        </p:tgtEl>
                                        <p:attrNameLst>
                                          <p:attrName>ppt_x</p:attrName>
                                        </p:attrNameLst>
                                      </p:cBhvr>
                                      <p:tavLst>
                                        <p:tav tm="0">
                                          <p:val>
                                            <p:strVal val="#ppt_x+0.4"/>
                                          </p:val>
                                        </p:tav>
                                        <p:tav tm="100000">
                                          <p:val>
                                            <p:strVal val="#ppt_x-0.05"/>
                                          </p:val>
                                        </p:tav>
                                      </p:tavLst>
                                    </p:anim>
                                    <p:anim calcmode="lin" valueType="num">
                                      <p:cBhvr>
                                        <p:cTn id="20" dur="400" decel="100000" fill="hold"/>
                                        <p:tgtEl>
                                          <p:spTgt spid="243715">
                                            <p:txEl>
                                              <p:pRg st="1" end="1"/>
                                            </p:txEl>
                                          </p:spTgt>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243715">
                                            <p:txEl>
                                              <p:pRg st="1" end="1"/>
                                            </p:txEl>
                                          </p:spTgt>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24371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43715">
                                            <p:txEl>
                                              <p:pRg st="2" end="2"/>
                                            </p:txEl>
                                          </p:spTgt>
                                        </p:tgtEl>
                                        <p:attrNameLst>
                                          <p:attrName>style.visibility</p:attrName>
                                        </p:attrNameLst>
                                      </p:cBhvr>
                                      <p:to>
                                        <p:strVal val="visible"/>
                                      </p:to>
                                    </p:set>
                                    <p:animEffect transition="in" filter="fade">
                                      <p:cBhvr>
                                        <p:cTn id="27" dur="400" decel="100000"/>
                                        <p:tgtEl>
                                          <p:spTgt spid="243715">
                                            <p:txEl>
                                              <p:pRg st="2" end="2"/>
                                            </p:txEl>
                                          </p:spTgt>
                                        </p:tgtEl>
                                      </p:cBhvr>
                                    </p:animEffect>
                                    <p:anim calcmode="lin" valueType="num">
                                      <p:cBhvr>
                                        <p:cTn id="28" dur="400" decel="100000" fill="hold"/>
                                        <p:tgtEl>
                                          <p:spTgt spid="243715">
                                            <p:txEl>
                                              <p:pRg st="2" end="2"/>
                                            </p:txEl>
                                          </p:spTgt>
                                        </p:tgtEl>
                                        <p:attrNameLst>
                                          <p:attrName>style.rotation</p:attrName>
                                        </p:attrNameLst>
                                      </p:cBhvr>
                                      <p:tavLst>
                                        <p:tav tm="0">
                                          <p:val>
                                            <p:fltVal val="-90"/>
                                          </p:val>
                                        </p:tav>
                                        <p:tav tm="100000">
                                          <p:val>
                                            <p:fltVal val="0"/>
                                          </p:val>
                                        </p:tav>
                                      </p:tavLst>
                                    </p:anim>
                                    <p:anim calcmode="lin" valueType="num">
                                      <p:cBhvr>
                                        <p:cTn id="29" dur="400" decel="100000" fill="hold"/>
                                        <p:tgtEl>
                                          <p:spTgt spid="243715">
                                            <p:txEl>
                                              <p:pRg st="2" end="2"/>
                                            </p:txEl>
                                          </p:spTgt>
                                        </p:tgtEl>
                                        <p:attrNameLst>
                                          <p:attrName>ppt_x</p:attrName>
                                        </p:attrNameLst>
                                      </p:cBhvr>
                                      <p:tavLst>
                                        <p:tav tm="0">
                                          <p:val>
                                            <p:strVal val="#ppt_x+0.4"/>
                                          </p:val>
                                        </p:tav>
                                        <p:tav tm="100000">
                                          <p:val>
                                            <p:strVal val="#ppt_x-0.05"/>
                                          </p:val>
                                        </p:tav>
                                      </p:tavLst>
                                    </p:anim>
                                    <p:anim calcmode="lin" valueType="num">
                                      <p:cBhvr>
                                        <p:cTn id="30" dur="400" decel="100000" fill="hold"/>
                                        <p:tgtEl>
                                          <p:spTgt spid="243715">
                                            <p:txEl>
                                              <p:pRg st="2" end="2"/>
                                            </p:txEl>
                                          </p:spTgt>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243715">
                                            <p:txEl>
                                              <p:pRg st="2" end="2"/>
                                            </p:txEl>
                                          </p:spTgt>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243715">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33</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493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993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idx="4294967295"/>
          </p:nvPr>
        </p:nvSpPr>
        <p:spPr/>
        <p:txBody>
          <a:bodyPr anchorCtr="1"/>
          <a:lstStyle/>
          <a:p>
            <a:pPr eaLnBrk="1" hangingPunct="1">
              <a:defRPr/>
            </a:pPr>
            <a:r>
              <a:rPr lang="en-US" b="1" u="sng" dirty="0">
                <a:solidFill>
                  <a:srgbClr val="FFFF00"/>
                </a:solidFill>
              </a:rPr>
              <a:t>Simple Bar </a:t>
            </a:r>
            <a:r>
              <a:rPr lang="en-US" b="1" u="sng" dirty="0" smtClean="0">
                <a:solidFill>
                  <a:srgbClr val="FFFF00"/>
                </a:solidFill>
              </a:rPr>
              <a:t>Chart </a:t>
            </a:r>
            <a:r>
              <a:rPr lang="en-US" b="1" dirty="0" smtClean="0">
                <a:solidFill>
                  <a:srgbClr val="FFFF00"/>
                </a:solidFill>
                <a:hlinkClick r:id="rId2" action="ppaction://hlinksldjump"/>
              </a:rPr>
              <a:t>*</a:t>
            </a:r>
            <a:endParaRPr lang="en-US" b="1" u="sng" dirty="0">
              <a:solidFill>
                <a:srgbClr val="FFFF00"/>
              </a:solidFill>
            </a:endParaRPr>
          </a:p>
        </p:txBody>
      </p:sp>
      <p:sp>
        <p:nvSpPr>
          <p:cNvPr id="244739" name="Rectangle 3"/>
          <p:cNvSpPr>
            <a:spLocks noGrp="1" noChangeArrowheads="1"/>
          </p:cNvSpPr>
          <p:nvPr>
            <p:ph type="body" idx="4294967295"/>
          </p:nvPr>
        </p:nvSpPr>
        <p:spPr/>
        <p:txBody>
          <a:bodyPr/>
          <a:lstStyle/>
          <a:p>
            <a:pPr algn="l" rtl="0" eaLnBrk="1" hangingPunct="1">
              <a:buFontTx/>
              <a:buNone/>
              <a:defRPr/>
            </a:pPr>
            <a:r>
              <a:rPr lang="en-US" b="1" dirty="0" smtClean="0"/>
              <a:t>   </a:t>
            </a:r>
            <a:r>
              <a:rPr lang="en-US" b="1" dirty="0" smtClean="0">
                <a:effectLst>
                  <a:outerShdw blurRad="38100" dist="38100" dir="2700000" algn="tl">
                    <a:srgbClr val="000000">
                      <a:alpha val="43137"/>
                    </a:srgbClr>
                  </a:outerShdw>
                </a:effectLst>
              </a:rPr>
              <a:t>Different values of the variable are presented as vertical or horizontal bars</a:t>
            </a:r>
          </a:p>
          <a:p>
            <a:pPr algn="l" rtl="0" eaLnBrk="1" hangingPunct="1">
              <a:buFontTx/>
              <a:buNone/>
              <a:defRPr/>
            </a:pPr>
            <a:r>
              <a:rPr lang="en-US" b="1" dirty="0" smtClean="0">
                <a:solidFill>
                  <a:srgbClr val="FFFF00"/>
                </a:solidFill>
                <a:effectLst>
                  <a:outerShdw blurRad="38100" dist="38100" dir="2700000" algn="tl">
                    <a:srgbClr val="000000"/>
                  </a:outerShdw>
                </a:effectLst>
              </a:rPr>
              <a:t>Examples:</a:t>
            </a:r>
          </a:p>
          <a:p>
            <a:pPr algn="l" rtl="0" eaLnBrk="1" hangingPunct="1">
              <a:spcBef>
                <a:spcPts val="600"/>
              </a:spcBef>
              <a:spcAft>
                <a:spcPts val="1200"/>
              </a:spcAft>
              <a:buFont typeface="Arial" pitchFamily="34" charset="0"/>
              <a:buChar char="•"/>
              <a:defRPr/>
            </a:pPr>
            <a:r>
              <a:rPr lang="en-US" dirty="0" smtClean="0">
                <a:effectLst>
                  <a:outerShdw blurRad="38100" dist="38100" dir="2700000" algn="tl">
                    <a:srgbClr val="000000"/>
                  </a:outerShdw>
                </a:effectLst>
              </a:rPr>
              <a:t>No. of infant deaths in different countries</a:t>
            </a:r>
          </a:p>
          <a:p>
            <a:pPr algn="l" rtl="0" eaLnBrk="1" hangingPunct="1">
              <a:spcBef>
                <a:spcPts val="600"/>
              </a:spcBef>
              <a:spcAft>
                <a:spcPts val="1200"/>
              </a:spcAft>
              <a:buFont typeface="Arial" pitchFamily="34" charset="0"/>
              <a:buChar char="•"/>
              <a:defRPr/>
            </a:pPr>
            <a:r>
              <a:rPr lang="en-US" dirty="0" smtClean="0">
                <a:effectLst>
                  <a:outerShdw blurRad="38100" dist="38100" dir="2700000" algn="tl">
                    <a:srgbClr val="000000"/>
                  </a:outerShdw>
                </a:effectLst>
              </a:rPr>
              <a:t>No. of births in successive years in one country</a:t>
            </a:r>
          </a:p>
          <a:p>
            <a:pPr algn="l" rtl="0" eaLnBrk="1" hangingPunct="1">
              <a:spcBef>
                <a:spcPts val="600"/>
              </a:spcBef>
              <a:spcAft>
                <a:spcPts val="1200"/>
              </a:spcAft>
              <a:buFont typeface="Arial" pitchFamily="34" charset="0"/>
              <a:buChar char="•"/>
              <a:defRPr/>
            </a:pPr>
            <a:r>
              <a:rPr lang="en-US" dirty="0" smtClean="0">
                <a:effectLst>
                  <a:outerShdw blurRad="38100" dist="38100" dir="2700000" algn="tl">
                    <a:srgbClr val="000000"/>
                  </a:outerShdw>
                </a:effectLst>
              </a:rPr>
              <a:t>Frequency of blood groups of some individuals</a:t>
            </a:r>
          </a:p>
        </p:txBody>
      </p:sp>
      <p:sp>
        <p:nvSpPr>
          <p:cNvPr id="4" name="Slide Number Placeholder 3"/>
          <p:cNvSpPr>
            <a:spLocks noGrp="1"/>
          </p:cNvSpPr>
          <p:nvPr>
            <p:ph type="sldNum" sz="quarter" idx="12"/>
          </p:nvPr>
        </p:nvSpPr>
        <p:spPr/>
        <p:txBody>
          <a:bodyPr/>
          <a:lstStyle/>
          <a:p>
            <a:pPr>
              <a:defRPr/>
            </a:pPr>
            <a:fld id="{73603205-75F8-43DA-AF7E-4581929E0B80}" type="slidenum">
              <a:rPr lang="ar-SA"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 calcmode="lin" valueType="num">
                                      <p:cBhvr>
                                        <p:cTn id="7" dur="500" fill="hold"/>
                                        <p:tgtEl>
                                          <p:spTgt spid="244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47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44739">
                                            <p:txEl>
                                              <p:pRg st="1" end="1"/>
                                            </p:txEl>
                                          </p:spTgt>
                                        </p:tgtEl>
                                        <p:attrNameLst>
                                          <p:attrName>style.visibility</p:attrName>
                                        </p:attrNameLst>
                                      </p:cBhvr>
                                      <p:to>
                                        <p:strVal val="visible"/>
                                      </p:to>
                                    </p:set>
                                    <p:anim calcmode="lin" valueType="num">
                                      <p:cBhvr>
                                        <p:cTn id="13" dur="500" fill="hold"/>
                                        <p:tgtEl>
                                          <p:spTgt spid="2447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44739">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244739">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2447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44739">
                                            <p:txEl>
                                              <p:pRg st="2" end="2"/>
                                            </p:txEl>
                                          </p:spTgt>
                                        </p:tgtEl>
                                        <p:attrNameLst>
                                          <p:attrName>style.visibility</p:attrName>
                                        </p:attrNameLst>
                                      </p:cBhvr>
                                      <p:to>
                                        <p:strVal val="visible"/>
                                      </p:to>
                                    </p:set>
                                    <p:anim calcmode="lin" valueType="num">
                                      <p:cBhvr>
                                        <p:cTn id="21" dur="500" fill="hold"/>
                                        <p:tgtEl>
                                          <p:spTgt spid="2447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447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44739">
                                            <p:txEl>
                                              <p:pRg st="3" end="3"/>
                                            </p:txEl>
                                          </p:spTgt>
                                        </p:tgtEl>
                                        <p:attrNameLst>
                                          <p:attrName>style.visibility</p:attrName>
                                        </p:attrNameLst>
                                      </p:cBhvr>
                                      <p:to>
                                        <p:strVal val="visible"/>
                                      </p:to>
                                    </p:set>
                                    <p:anim calcmode="lin" valueType="num">
                                      <p:cBhvr>
                                        <p:cTn id="27" dur="500" fill="hold"/>
                                        <p:tgtEl>
                                          <p:spTgt spid="244739">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4473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44739">
                                            <p:txEl>
                                              <p:pRg st="4" end="4"/>
                                            </p:txEl>
                                          </p:spTgt>
                                        </p:tgtEl>
                                        <p:attrNameLst>
                                          <p:attrName>style.visibility</p:attrName>
                                        </p:attrNameLst>
                                      </p:cBhvr>
                                      <p:to>
                                        <p:strVal val="visible"/>
                                      </p:to>
                                    </p:set>
                                    <p:anim calcmode="lin" valueType="num">
                                      <p:cBhvr>
                                        <p:cTn id="33" dur="500" fill="hold"/>
                                        <p:tgtEl>
                                          <p:spTgt spid="24473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4473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0" name="Rectangle 30"/>
          <p:cNvSpPr>
            <a:spLocks noGrp="1" noChangeArrowheads="1"/>
          </p:cNvSpPr>
          <p:nvPr>
            <p:ph type="title" idx="4294967295"/>
          </p:nvPr>
        </p:nvSpPr>
        <p:spPr/>
        <p:txBody>
          <a:bodyPr anchorCtr="1"/>
          <a:lstStyle/>
          <a:p>
            <a:pPr algn="l" rtl="0" eaLnBrk="1" hangingPunct="1">
              <a:defRPr/>
            </a:pPr>
            <a:r>
              <a:rPr lang="en-US" sz="2800" b="1" dirty="0">
                <a:solidFill>
                  <a:srgbClr val="FFFF00"/>
                </a:solidFill>
              </a:rPr>
              <a:t>Distribution of studied group according to </a:t>
            </a:r>
            <a:r>
              <a:rPr lang="en-US" sz="2800" b="1" dirty="0" smtClean="0">
                <a:solidFill>
                  <a:srgbClr val="FFFF00"/>
                </a:solidFill>
              </a:rPr>
              <a:t>blood group:</a:t>
            </a:r>
            <a:endParaRPr lang="en-US" sz="2800" b="1" dirty="0">
              <a:solidFill>
                <a:srgbClr val="FFFF00"/>
              </a:solidFill>
            </a:endParaRPr>
          </a:p>
        </p:txBody>
      </p:sp>
      <p:graphicFrame>
        <p:nvGraphicFramePr>
          <p:cNvPr id="28" name="Content Placeholder 27"/>
          <p:cNvGraphicFramePr>
            <a:graphicFrameLocks noGrp="1"/>
          </p:cNvGraphicFramePr>
          <p:nvPr>
            <p:ph sz="half" idx="4294967295"/>
          </p:nvPr>
        </p:nvGraphicFramePr>
        <p:xfrm>
          <a:off x="468313" y="1987550"/>
          <a:ext cx="3643312" cy="3543301"/>
        </p:xfrm>
        <a:graphic>
          <a:graphicData uri="http://schemas.openxmlformats.org/drawingml/2006/table">
            <a:tbl>
              <a:tblPr rtl="1"/>
              <a:tblGrid>
                <a:gridCol w="1822450"/>
                <a:gridCol w="1820862"/>
              </a:tblGrid>
              <a:tr h="590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Frequency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Blood group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590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r h="590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r>
              <a:tr h="5921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AB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r h="5889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r>
              <a:tr h="5905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bl>
          </a:graphicData>
        </a:graphic>
      </p:graphicFrame>
      <p:graphicFrame>
        <p:nvGraphicFramePr>
          <p:cNvPr id="6" name="Object 29"/>
          <p:cNvGraphicFramePr>
            <a:graphicFrameLocks noChangeAspect="1"/>
          </p:cNvGraphicFramePr>
          <p:nvPr>
            <p:extLst>
              <p:ext uri="{D42A27DB-BD31-4B8C-83A1-F6EECF244321}">
                <p14:modId xmlns:p14="http://schemas.microsoft.com/office/powerpoint/2010/main" val="832609710"/>
              </p:ext>
            </p:extLst>
          </p:nvPr>
        </p:nvGraphicFramePr>
        <p:xfrm>
          <a:off x="4572000" y="1566863"/>
          <a:ext cx="4179888" cy="517048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75FC82D1-1EF2-4287-A53A-213807665A8F}" type="slidenum">
              <a:rPr lang="ar-SA" smtClean="0"/>
              <a:pPr>
                <a:defRPr/>
              </a:pPr>
              <a:t>35</a:t>
            </a:fld>
            <a:endParaRPr lang="en-US"/>
          </a:p>
        </p:txBody>
      </p:sp>
      <p:sp>
        <p:nvSpPr>
          <p:cNvPr id="2" name="TextBox 1"/>
          <p:cNvSpPr txBox="1"/>
          <p:nvPr/>
        </p:nvSpPr>
        <p:spPr>
          <a:xfrm>
            <a:off x="5724128" y="6480299"/>
            <a:ext cx="2592288" cy="369332"/>
          </a:xfrm>
          <a:prstGeom prst="rect">
            <a:avLst/>
          </a:prstGeom>
          <a:noFill/>
        </p:spPr>
        <p:txBody>
          <a:bodyPr wrap="square" rtlCol="1">
            <a:spAutoFit/>
          </a:bodyPr>
          <a:lstStyle/>
          <a:p>
            <a:pPr algn="l" rtl="0"/>
            <a:r>
              <a:rPr lang="en-US" u="sng" dirty="0" smtClean="0">
                <a:hlinkClick r:id="rId3" action="ppaction://hlinksldjump"/>
              </a:rPr>
              <a:t>        Simple bar</a:t>
            </a:r>
            <a:r>
              <a:rPr lang="en-US" u="sng" dirty="0" smtClean="0"/>
              <a:t> </a:t>
            </a:r>
            <a:endParaRPr lang="ar-EG"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decel="100000"/>
                                        <p:tgtEl>
                                          <p:spTgt spid="6"/>
                                        </p:tgtEl>
                                      </p:cBhvr>
                                    </p:animEffect>
                                    <p:anim calcmode="lin" valueType="num">
                                      <p:cBhvr>
                                        <p:cTn id="16" dur="400" decel="100000" fill="hold"/>
                                        <p:tgtEl>
                                          <p:spTgt spid="6"/>
                                        </p:tgtEl>
                                        <p:attrNameLst>
                                          <p:attrName>style.rotation</p:attrName>
                                        </p:attrNameLst>
                                      </p:cBhvr>
                                      <p:tavLst>
                                        <p:tav tm="0">
                                          <p:val>
                                            <p:fltVal val="-90"/>
                                          </p:val>
                                        </p:tav>
                                        <p:tav tm="100000">
                                          <p:val>
                                            <p:fltVal val="0"/>
                                          </p:val>
                                        </p:tav>
                                      </p:tavLst>
                                    </p:anim>
                                    <p:anim calcmode="lin" valueType="num">
                                      <p:cBhvr>
                                        <p:cTn id="17" dur="400" decel="100000" fill="hold"/>
                                        <p:tgtEl>
                                          <p:spTgt spid="6"/>
                                        </p:tgtEl>
                                        <p:attrNameLst>
                                          <p:attrName>ppt_x</p:attrName>
                                        </p:attrNameLst>
                                      </p:cBhvr>
                                      <p:tavLst>
                                        <p:tav tm="0">
                                          <p:val>
                                            <p:strVal val="#ppt_x+0.4"/>
                                          </p:val>
                                        </p:tav>
                                        <p:tav tm="100000">
                                          <p:val>
                                            <p:strVal val="#ppt_x-0.05"/>
                                          </p:val>
                                        </p:tav>
                                      </p:tavLst>
                                    </p:anim>
                                    <p:anim calcmode="lin" valueType="num">
                                      <p:cBhvr>
                                        <p:cTn id="18" dur="400" decel="100000" fill="hold"/>
                                        <p:tgtEl>
                                          <p:spTgt spid="6"/>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36</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537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noFill/>
        </p:spPr>
        <p:txBody>
          <a:bodyPr anchorCtr="1"/>
          <a:lstStyle/>
          <a:p>
            <a:pPr eaLnBrk="1" hangingPunct="1"/>
            <a:r>
              <a:rPr lang="en-US" b="1" u="sng" dirty="0" smtClean="0">
                <a:solidFill>
                  <a:srgbClr val="FFFF00"/>
                </a:solidFill>
                <a:effectLst>
                  <a:outerShdw blurRad="38100" dist="38100" dir="2700000" algn="tl">
                    <a:srgbClr val="000000">
                      <a:alpha val="43137"/>
                    </a:srgbClr>
                  </a:outerShdw>
                </a:effectLst>
              </a:rPr>
              <a:t>Multiple Bar Chart</a:t>
            </a:r>
            <a:r>
              <a:rPr lang="en-US" b="1"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hlinkClick r:id="rId2" action="ppaction://hlinksldjump"/>
              </a:rPr>
              <a:t>*</a:t>
            </a:r>
            <a:endParaRPr lang="en-US" b="1" u="sng" dirty="0" smtClean="0">
              <a:solidFill>
                <a:srgbClr val="FFFF00"/>
              </a:solidFill>
              <a:effectLst>
                <a:outerShdw blurRad="38100" dist="38100" dir="2700000" algn="tl">
                  <a:srgbClr val="000000">
                    <a:alpha val="43137"/>
                  </a:srgbClr>
                </a:outerShdw>
              </a:effectLst>
            </a:endParaRPr>
          </a:p>
        </p:txBody>
      </p:sp>
      <p:sp>
        <p:nvSpPr>
          <p:cNvPr id="29699" name="Rectangle 3"/>
          <p:cNvSpPr>
            <a:spLocks noGrp="1" noChangeArrowheads="1"/>
          </p:cNvSpPr>
          <p:nvPr>
            <p:ph type="body" idx="4294967295"/>
          </p:nvPr>
        </p:nvSpPr>
        <p:spPr>
          <a:xfrm>
            <a:off x="457200" y="1600200"/>
            <a:ext cx="8229600" cy="4997152"/>
          </a:xfrm>
        </p:spPr>
        <p:txBody>
          <a:bodyPr/>
          <a:lstStyle/>
          <a:p>
            <a:pPr marL="0" indent="0" algn="l" rtl="0" eaLnBrk="1" hangingPunct="1">
              <a:buFontTx/>
              <a:buNone/>
              <a:defRPr/>
            </a:pPr>
            <a:r>
              <a:rPr lang="en-US" b="1" dirty="0" smtClean="0"/>
              <a:t>Each observation has more than one value represented by a group of bars.</a:t>
            </a:r>
          </a:p>
          <a:p>
            <a:pPr algn="l" rtl="0" eaLnBrk="1" hangingPunct="1">
              <a:buFontTx/>
              <a:buNone/>
              <a:defRPr/>
            </a:pPr>
            <a:r>
              <a:rPr lang="en-US" b="1" u="sng" dirty="0" smtClean="0">
                <a:solidFill>
                  <a:srgbClr val="FFFF00"/>
                </a:solidFill>
              </a:rPr>
              <a:t>Examples:</a:t>
            </a:r>
          </a:p>
          <a:p>
            <a:pPr algn="l" rtl="0" eaLnBrk="1" hangingPunct="1">
              <a:spcAft>
                <a:spcPts val="600"/>
              </a:spcAft>
              <a:buFont typeface="Wingdings" pitchFamily="2" charset="2"/>
              <a:buChar char="§"/>
              <a:defRPr/>
            </a:pPr>
            <a:r>
              <a:rPr lang="en-US" sz="2800" b="1" dirty="0" smtClean="0">
                <a:solidFill>
                  <a:schemeClr val="accent6">
                    <a:lumMod val="20000"/>
                    <a:lumOff val="80000"/>
                  </a:schemeClr>
                </a:solidFill>
                <a:effectLst>
                  <a:outerShdw blurRad="38100" dist="38100" dir="2700000" algn="tl">
                    <a:srgbClr val="000000">
                      <a:alpha val="43137"/>
                    </a:srgbClr>
                  </a:outerShdw>
                </a:effectLst>
              </a:rPr>
              <a:t>Percentage of males and females in different countries</a:t>
            </a:r>
          </a:p>
          <a:p>
            <a:pPr algn="l" rtl="0" eaLnBrk="1" hangingPunct="1">
              <a:spcAft>
                <a:spcPts val="600"/>
              </a:spcAft>
              <a:buFont typeface="Wingdings" pitchFamily="2" charset="2"/>
              <a:buChar char="§"/>
              <a:defRPr/>
            </a:pPr>
            <a:r>
              <a:rPr lang="en-US" sz="2800" b="1" dirty="0" smtClean="0">
                <a:solidFill>
                  <a:schemeClr val="accent6">
                    <a:lumMod val="20000"/>
                    <a:lumOff val="80000"/>
                  </a:schemeClr>
                </a:solidFill>
                <a:effectLst>
                  <a:outerShdw blurRad="38100" dist="38100" dir="2700000" algn="tl">
                    <a:srgbClr val="000000">
                      <a:alpha val="43137"/>
                    </a:srgbClr>
                  </a:outerShdw>
                </a:effectLst>
              </a:rPr>
              <a:t>Percentage of deaths from heart diseases in old and young age</a:t>
            </a:r>
          </a:p>
          <a:p>
            <a:pPr algn="l" rtl="0" eaLnBrk="1" hangingPunct="1">
              <a:spcAft>
                <a:spcPts val="600"/>
              </a:spcAft>
              <a:buFont typeface="Wingdings" pitchFamily="2" charset="2"/>
              <a:buChar char="§"/>
              <a:defRPr/>
            </a:pPr>
            <a:r>
              <a:rPr lang="en-US" sz="2800" b="1" dirty="0" smtClean="0">
                <a:solidFill>
                  <a:schemeClr val="accent6">
                    <a:lumMod val="20000"/>
                    <a:lumOff val="80000"/>
                  </a:schemeClr>
                </a:solidFill>
                <a:effectLst>
                  <a:outerShdw blurRad="38100" dist="38100" dir="2700000" algn="tl">
                    <a:srgbClr val="000000">
                      <a:alpha val="43137"/>
                    </a:srgbClr>
                  </a:outerShdw>
                </a:effectLst>
              </a:rPr>
              <a:t>Mode of delivery (Cesarean or vaginal) in different female group</a:t>
            </a:r>
            <a:r>
              <a:rPr lang="en-US" sz="2800" b="1" dirty="0" smtClean="0">
                <a:solidFill>
                  <a:schemeClr val="accent6">
                    <a:lumMod val="20000"/>
                    <a:lumOff val="80000"/>
                  </a:schemeClr>
                </a:solidFill>
              </a:rPr>
              <a:t>s</a:t>
            </a:r>
          </a:p>
        </p:txBody>
      </p:sp>
      <p:sp>
        <p:nvSpPr>
          <p:cNvPr id="4" name="Slide Number Placeholder 3"/>
          <p:cNvSpPr>
            <a:spLocks noGrp="1"/>
          </p:cNvSpPr>
          <p:nvPr>
            <p:ph type="sldNum" sz="quarter" idx="12"/>
          </p:nvPr>
        </p:nvSpPr>
        <p:spPr/>
        <p:txBody>
          <a:bodyPr/>
          <a:lstStyle/>
          <a:p>
            <a:pPr>
              <a:defRPr/>
            </a:pPr>
            <a:fld id="{86334B7F-0641-4043-A516-F8EB93ECD0D3}" type="slidenum">
              <a:rPr lang="ar-SA" smtClean="0"/>
              <a:pPr>
                <a:defRPr/>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trips(downRight)">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slide(fromBottom)">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additive="base">
                                        <p:cTn id="23" dur="5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29699">
                                            <p:txEl>
                                              <p:pRg st="4" end="4"/>
                                            </p:txEl>
                                          </p:spTgt>
                                        </p:tgtEl>
                                        <p:attrNameLst>
                                          <p:attrName>style.visibility</p:attrName>
                                        </p:attrNameLst>
                                      </p:cBhvr>
                                      <p:to>
                                        <p:strVal val="visible"/>
                                      </p:to>
                                    </p:set>
                                    <p:anim calcmode="lin" valueType="num">
                                      <p:cBhvr additive="base">
                                        <p:cTn id="2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69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8"/>
          <p:cNvSpPr>
            <a:spLocks noGrp="1" noChangeArrowheads="1"/>
          </p:cNvSpPr>
          <p:nvPr>
            <p:ph type="title" idx="4294967295"/>
          </p:nvPr>
        </p:nvSpPr>
        <p:spPr>
          <a:xfrm>
            <a:off x="0" y="277813"/>
            <a:ext cx="8229600" cy="1139825"/>
          </a:xfrm>
        </p:spPr>
        <p:txBody>
          <a:bodyPr anchorCtr="1"/>
          <a:lstStyle/>
          <a:p>
            <a:pPr eaLnBrk="1" hangingPunct="1">
              <a:defRPr/>
            </a:pPr>
            <a:r>
              <a:rPr lang="en-US" sz="2800" b="1" dirty="0" smtClean="0">
                <a:solidFill>
                  <a:srgbClr val="FFFF00"/>
                </a:solidFill>
                <a:effectLst/>
              </a:rPr>
              <a:t>Mode of delivery in different female groups</a:t>
            </a:r>
          </a:p>
        </p:txBody>
      </p:sp>
      <p:graphicFrame>
        <p:nvGraphicFramePr>
          <p:cNvPr id="56441" name="Group 121"/>
          <p:cNvGraphicFramePr>
            <a:graphicFrameLocks noGrp="1"/>
          </p:cNvGraphicFramePr>
          <p:nvPr>
            <p:ph sz="half" idx="4294967295"/>
          </p:nvPr>
        </p:nvGraphicFramePr>
        <p:xfrm>
          <a:off x="395288" y="2133600"/>
          <a:ext cx="3384550" cy="3017839"/>
        </p:xfrm>
        <a:graphic>
          <a:graphicData uri="http://schemas.openxmlformats.org/drawingml/2006/table">
            <a:tbl>
              <a:tblPr rtl="1"/>
              <a:tblGrid>
                <a:gridCol w="720725"/>
                <a:gridCol w="684213"/>
                <a:gridCol w="682625"/>
                <a:gridCol w="1296987"/>
              </a:tblGrid>
              <a:tr h="7540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lumMod val="50000"/>
                            </a:schemeClr>
                          </a:solidFill>
                          <a:effectLst/>
                          <a:latin typeface="Arial" pitchFamily="34" charset="0"/>
                          <a:cs typeface="Arial" pitchFamily="34" charset="0"/>
                        </a:rPr>
                        <a:t>Group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2">
                              <a:lumMod val="50000"/>
                            </a:schemeClr>
                          </a:solidFill>
                          <a:effectLst/>
                          <a:latin typeface="Arial" pitchFamily="34" charset="0"/>
                          <a:cs typeface="Arial" pitchFamily="34" charset="0"/>
                        </a:rPr>
                        <a:t>Group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lumMod val="50000"/>
                            </a:schemeClr>
                          </a:solidFill>
                          <a:effectLst/>
                          <a:latin typeface="Arial" pitchFamily="34" charset="0"/>
                          <a:cs typeface="Arial" pitchFamily="34" charset="0"/>
                        </a:rPr>
                        <a:t>Group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lumMod val="50000"/>
                            </a:schemeClr>
                          </a:solidFill>
                          <a:effectLst/>
                          <a:latin typeface="Arial" pitchFamily="34" charset="0"/>
                          <a:cs typeface="Arial" pitchFamily="34" charset="0"/>
                        </a:rPr>
                        <a:t>Mode of delivery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7556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Arial" pitchFamily="34" charset="0"/>
                          <a:cs typeface="Arial" pitchFamily="34"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Arial" pitchFamily="34" charset="0"/>
                          <a:cs typeface="Arial" pitchFamily="34"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lumMod val="50000"/>
                            </a:schemeClr>
                          </a:solidFill>
                          <a:effectLst/>
                          <a:latin typeface="Arial" pitchFamily="34" charset="0"/>
                          <a:cs typeface="Arial" pitchFamily="34" charset="0"/>
                        </a:rPr>
                        <a:t>Normal vaginal delivery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r h="7540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lumMod val="50000"/>
                            </a:schemeClr>
                          </a:solidFill>
                          <a:effectLst/>
                          <a:latin typeface="Arial" pitchFamily="34" charset="0"/>
                          <a:cs typeface="Arial" pitchFamily="34" charset="0"/>
                        </a:rPr>
                        <a:t>Cesarean section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r>
              <a:tr h="7540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lumMod val="50000"/>
                            </a:schemeClr>
                          </a:solidFill>
                          <a:effectLst/>
                          <a:latin typeface="Arial" pitchFamily="34" charset="0"/>
                          <a:cs typeface="Arial"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Arial" pitchFamily="34" charset="0"/>
                          <a:cs typeface="Arial" pitchFamily="34"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bl>
          </a:graphicData>
        </a:graphic>
      </p:graphicFrame>
      <p:graphicFrame>
        <p:nvGraphicFramePr>
          <p:cNvPr id="6" name="Object 116"/>
          <p:cNvGraphicFramePr>
            <a:graphicFrameLocks noGrp="1" noChangeAspect="1"/>
          </p:cNvGraphicFramePr>
          <p:nvPr>
            <p:ph sz="half" idx="4294967295"/>
            <p:extLst>
              <p:ext uri="{D42A27DB-BD31-4B8C-83A1-F6EECF244321}">
                <p14:modId xmlns:p14="http://schemas.microsoft.com/office/powerpoint/2010/main" val="2959004639"/>
              </p:ext>
            </p:extLst>
          </p:nvPr>
        </p:nvGraphicFramePr>
        <p:xfrm>
          <a:off x="4303713" y="1917700"/>
          <a:ext cx="4643437" cy="38020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AE90A2EE-6846-4296-9C81-320361B38DDD}" type="slidenum">
              <a:rPr lang="ar-SA" smtClean="0"/>
              <a:pPr>
                <a:defRPr/>
              </a:pPr>
              <a:t>38</a:t>
            </a:fld>
            <a:endParaRPr lang="en-US"/>
          </a:p>
        </p:txBody>
      </p:sp>
      <p:sp>
        <p:nvSpPr>
          <p:cNvPr id="2" name="TextBox 1"/>
          <p:cNvSpPr txBox="1"/>
          <p:nvPr/>
        </p:nvSpPr>
        <p:spPr>
          <a:xfrm>
            <a:off x="6748870" y="6412686"/>
            <a:ext cx="1368152" cy="369332"/>
          </a:xfrm>
          <a:prstGeom prst="rect">
            <a:avLst/>
          </a:prstGeom>
          <a:noFill/>
        </p:spPr>
        <p:txBody>
          <a:bodyPr wrap="square" rtlCol="1">
            <a:spAutoFit/>
          </a:bodyPr>
          <a:lstStyle/>
          <a:p>
            <a:pPr algn="l" rtl="0"/>
            <a:r>
              <a:rPr lang="en-US" dirty="0" smtClean="0">
                <a:hlinkClick r:id="rId3" action="ppaction://hlinksldjump"/>
              </a:rPr>
              <a:t>Multiple bar</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strVal val="#ppt_w*2.5"/>
                                          </p:val>
                                        </p:tav>
                                        <p:tav tm="100000">
                                          <p:val>
                                            <p:strVal val="#ppt_w"/>
                                          </p:val>
                                        </p:tav>
                                      </p:tavLst>
                                    </p:anim>
                                    <p:anim calcmode="lin" valueType="num">
                                      <p:cBhvr>
                                        <p:cTn id="8" dur="500" fill="hold"/>
                                        <p:tgtEl>
                                          <p:spTgt spid="2051"/>
                                        </p:tgtEl>
                                        <p:attrNameLst>
                                          <p:attrName>ppt_h</p:attrName>
                                        </p:attrNameLst>
                                      </p:cBhvr>
                                      <p:tavLst>
                                        <p:tav tm="0">
                                          <p:val>
                                            <p:strVal val="#ppt_h*0.01"/>
                                          </p:val>
                                        </p:tav>
                                        <p:tav tm="100000">
                                          <p:val>
                                            <p:strVal val="#ppt_h"/>
                                          </p:val>
                                        </p:tav>
                                      </p:tavLst>
                                    </p:anim>
                                    <p:anim calcmode="lin" valueType="num">
                                      <p:cBhvr>
                                        <p:cTn id="9" dur="500" fill="hold"/>
                                        <p:tgtEl>
                                          <p:spTgt spid="2051"/>
                                        </p:tgtEl>
                                        <p:attrNameLst>
                                          <p:attrName>ppt_x</p:attrName>
                                        </p:attrNameLst>
                                      </p:cBhvr>
                                      <p:tavLst>
                                        <p:tav tm="0">
                                          <p:val>
                                            <p:strVal val="#ppt_x"/>
                                          </p:val>
                                        </p:tav>
                                        <p:tav tm="100000">
                                          <p:val>
                                            <p:strVal val="#ppt_x"/>
                                          </p:val>
                                        </p:tav>
                                      </p:tavLst>
                                    </p:anim>
                                    <p:anim calcmode="lin" valueType="num">
                                      <p:cBhvr>
                                        <p:cTn id="10" dur="500" fill="hold"/>
                                        <p:tgtEl>
                                          <p:spTgt spid="2051"/>
                                        </p:tgtEl>
                                        <p:attrNameLst>
                                          <p:attrName>ppt_y</p:attrName>
                                        </p:attrNameLst>
                                      </p:cBhvr>
                                      <p:tavLst>
                                        <p:tav tm="0">
                                          <p:val>
                                            <p:strVal val="#ppt_h+1"/>
                                          </p:val>
                                        </p:tav>
                                        <p:tav tm="100000">
                                          <p:val>
                                            <p:strVal val="#ppt_y"/>
                                          </p:val>
                                        </p:tav>
                                      </p:tavLst>
                                    </p:anim>
                                    <p:animEffect transition="in" filter="fade">
                                      <p:cBhvr>
                                        <p:cTn id="11" dur="5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56441"/>
                                        </p:tgtEl>
                                        <p:attrNameLst>
                                          <p:attrName>style.visibility</p:attrName>
                                        </p:attrNameLst>
                                      </p:cBhvr>
                                      <p:to>
                                        <p:strVal val="visible"/>
                                      </p:to>
                                    </p:set>
                                    <p:animEffect transition="in" filter="fade">
                                      <p:cBhvr>
                                        <p:cTn id="16" dur="500"/>
                                        <p:tgtEl>
                                          <p:spTgt spid="56441"/>
                                        </p:tgtEl>
                                      </p:cBhvr>
                                    </p:animEffect>
                                    <p:anim calcmode="lin" valueType="num">
                                      <p:cBhvr>
                                        <p:cTn id="17" dur="500" fill="hold"/>
                                        <p:tgtEl>
                                          <p:spTgt spid="56441"/>
                                        </p:tgtEl>
                                        <p:attrNameLst>
                                          <p:attrName>style.rotation</p:attrName>
                                        </p:attrNameLst>
                                      </p:cBhvr>
                                      <p:tavLst>
                                        <p:tav tm="0">
                                          <p:val>
                                            <p:fltVal val="720"/>
                                          </p:val>
                                        </p:tav>
                                        <p:tav tm="100000">
                                          <p:val>
                                            <p:fltVal val="0"/>
                                          </p:val>
                                        </p:tav>
                                      </p:tavLst>
                                    </p:anim>
                                    <p:anim calcmode="lin" valueType="num">
                                      <p:cBhvr>
                                        <p:cTn id="18" dur="500" fill="hold"/>
                                        <p:tgtEl>
                                          <p:spTgt spid="56441"/>
                                        </p:tgtEl>
                                        <p:attrNameLst>
                                          <p:attrName>ppt_h</p:attrName>
                                        </p:attrNameLst>
                                      </p:cBhvr>
                                      <p:tavLst>
                                        <p:tav tm="0">
                                          <p:val>
                                            <p:fltVal val="0"/>
                                          </p:val>
                                        </p:tav>
                                        <p:tav tm="100000">
                                          <p:val>
                                            <p:strVal val="#ppt_h"/>
                                          </p:val>
                                        </p:tav>
                                      </p:tavLst>
                                    </p:anim>
                                    <p:anim calcmode="lin" valueType="num">
                                      <p:cBhvr>
                                        <p:cTn id="19" dur="500" fill="hold"/>
                                        <p:tgtEl>
                                          <p:spTgt spid="56441"/>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style.rotation</p:attrName>
                                        </p:attrNameLst>
                                      </p:cBhvr>
                                      <p:tavLst>
                                        <p:tav tm="0">
                                          <p:val>
                                            <p:fltVal val="720"/>
                                          </p:val>
                                        </p:tav>
                                        <p:tav tm="100000">
                                          <p:val>
                                            <p:fltVal val="0"/>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Graphic spid="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noFill/>
        </p:spPr>
        <p:txBody>
          <a:bodyPr anchorCtr="1"/>
          <a:lstStyle/>
          <a:p>
            <a:pPr algn="l" rtl="0" eaLnBrk="1" hangingPunct="1"/>
            <a:r>
              <a:rPr lang="en-US" b="1" u="sng" dirty="0" smtClean="0">
                <a:solidFill>
                  <a:srgbClr val="FFFF00"/>
                </a:solidFill>
                <a:effectLst/>
              </a:rPr>
              <a:t>Component Bar Chart </a:t>
            </a:r>
            <a:r>
              <a:rPr lang="en-US" b="1" dirty="0" smtClean="0">
                <a:solidFill>
                  <a:srgbClr val="FFFF00"/>
                </a:solidFill>
                <a:effectLst/>
                <a:hlinkClick r:id="rId3" action="ppaction://hlinksldjump"/>
              </a:rPr>
              <a:t>*</a:t>
            </a:r>
            <a:endParaRPr lang="en-US" b="1" dirty="0" smtClean="0">
              <a:solidFill>
                <a:srgbClr val="FFFF00"/>
              </a:solidFill>
              <a:effectLst/>
            </a:endParaRPr>
          </a:p>
        </p:txBody>
      </p:sp>
      <p:sp>
        <p:nvSpPr>
          <p:cNvPr id="30723" name="Rectangle 3"/>
          <p:cNvSpPr>
            <a:spLocks noGrp="1" noChangeArrowheads="1"/>
          </p:cNvSpPr>
          <p:nvPr>
            <p:ph type="body" idx="4294967295"/>
          </p:nvPr>
        </p:nvSpPr>
        <p:spPr>
          <a:xfrm>
            <a:off x="457200" y="1600200"/>
            <a:ext cx="8229600" cy="4205064"/>
          </a:xfrm>
          <a:noFill/>
        </p:spPr>
        <p:txBody>
          <a:bodyPr/>
          <a:lstStyle/>
          <a:p>
            <a:pPr marL="0" indent="0" algn="l" rtl="0" eaLnBrk="1" hangingPunct="1">
              <a:lnSpc>
                <a:spcPct val="90000"/>
              </a:lnSpc>
              <a:buNone/>
            </a:pPr>
            <a:r>
              <a:rPr lang="en-US" b="1" dirty="0" smtClean="0"/>
              <a:t>Subdivision of a single bar to indicate the composition of the total divided into sections according to their relative proportion.</a:t>
            </a:r>
            <a:endParaRPr lang="en-US" sz="2800" b="1" dirty="0" smtClean="0"/>
          </a:p>
          <a:p>
            <a:pPr marL="0" indent="0" algn="l" rtl="0" eaLnBrk="1" hangingPunct="1">
              <a:lnSpc>
                <a:spcPct val="90000"/>
              </a:lnSpc>
              <a:spcBef>
                <a:spcPts val="1200"/>
              </a:spcBef>
              <a:spcAft>
                <a:spcPts val="1200"/>
              </a:spcAft>
              <a:buNone/>
            </a:pPr>
            <a:r>
              <a:rPr lang="en-US" sz="3600" b="1" u="sng" dirty="0" smtClean="0">
                <a:solidFill>
                  <a:srgbClr val="FFFF00"/>
                </a:solidFill>
              </a:rPr>
              <a:t>Examples:</a:t>
            </a:r>
          </a:p>
          <a:p>
            <a:pPr algn="l" rtl="0" eaLnBrk="1" hangingPunct="1">
              <a:lnSpc>
                <a:spcPct val="90000"/>
              </a:lnSpc>
              <a:spcBef>
                <a:spcPts val="1200"/>
              </a:spcBef>
              <a:spcAft>
                <a:spcPts val="1200"/>
              </a:spcAft>
              <a:buFontTx/>
              <a:buNone/>
            </a:pPr>
            <a:r>
              <a:rPr lang="en-US" sz="2800" b="1" dirty="0" smtClean="0"/>
              <a:t>1- Comparison of different diseases in relation to severity (mild, moderate, severe).</a:t>
            </a:r>
          </a:p>
          <a:p>
            <a:pPr algn="l" rtl="0" eaLnBrk="1" hangingPunct="1">
              <a:lnSpc>
                <a:spcPct val="90000"/>
              </a:lnSpc>
              <a:buFontTx/>
              <a:buChar char="-"/>
            </a:pPr>
            <a:endParaRPr lang="en-US" sz="2000" dirty="0" smtClean="0"/>
          </a:p>
        </p:txBody>
      </p:sp>
      <p:sp>
        <p:nvSpPr>
          <p:cNvPr id="4" name="Slide Number Placeholder 3"/>
          <p:cNvSpPr>
            <a:spLocks noGrp="1"/>
          </p:cNvSpPr>
          <p:nvPr>
            <p:ph type="sldNum" sz="quarter" idx="12"/>
          </p:nvPr>
        </p:nvSpPr>
        <p:spPr/>
        <p:txBody>
          <a:bodyPr/>
          <a:lstStyle/>
          <a:p>
            <a:pPr>
              <a:defRPr/>
            </a:pPr>
            <a:fld id="{ED44980C-5012-45A5-B746-D08F353FCDAF}" type="slidenum">
              <a:rPr lang="ar-SA" smtClean="0"/>
              <a:pPr>
                <a:defRPr/>
              </a:pPr>
              <a:t>39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in)">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 calcmode="lin" valueType="num">
                                      <p:cBhvr additive="base">
                                        <p:cTn id="12"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Effect transition="in" filter="fade">
                                      <p:cBhvr>
                                        <p:cTn id="18" dur="1000"/>
                                        <p:tgtEl>
                                          <p:spTgt spid="30723">
                                            <p:txEl>
                                              <p:pRg st="2" end="2"/>
                                            </p:txEl>
                                          </p:spTgt>
                                        </p:tgtEl>
                                      </p:cBhvr>
                                    </p:animEffect>
                                    <p:anim calcmode="lin" valueType="num">
                                      <p:cBhvr>
                                        <p:cTn id="19"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0723">
                                            <p:txEl>
                                              <p:pRg st="2" end="2"/>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072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4</a:t>
            </a:fld>
            <a:endParaRPr lang="en-US" dirty="0"/>
          </a:p>
        </p:txBody>
      </p:sp>
      <p:sp>
        <p:nvSpPr>
          <p:cNvPr id="3" name="Rectangle 2"/>
          <p:cNvSpPr/>
          <p:nvPr/>
        </p:nvSpPr>
        <p:spPr>
          <a:xfrm>
            <a:off x="323528" y="1147359"/>
            <a:ext cx="8064896" cy="5262979"/>
          </a:xfrm>
          <a:prstGeom prst="rect">
            <a:avLst/>
          </a:prstGeom>
        </p:spPr>
        <p:txBody>
          <a:bodyPr wrap="square">
            <a:spAutoFit/>
          </a:bodyPr>
          <a:lstStyle/>
          <a:p>
            <a:pPr algn="l"/>
            <a:r>
              <a:rPr lang="en-US" sz="2800" dirty="0"/>
              <a:t>In such form of presentation, data is simply mentioned as mere text, that is generally in a paragraph. This is commonly used when the data </a:t>
            </a:r>
            <a:endParaRPr lang="ar-EG" sz="2800" dirty="0" smtClean="0"/>
          </a:p>
          <a:p>
            <a:pPr algn="l"/>
            <a:r>
              <a:rPr lang="en-US" sz="2800" dirty="0" smtClean="0"/>
              <a:t>is </a:t>
            </a:r>
            <a:r>
              <a:rPr lang="en-US" sz="2800" dirty="0"/>
              <a:t>not very </a:t>
            </a:r>
            <a:r>
              <a:rPr lang="en-US" sz="2800" dirty="0" smtClean="0"/>
              <a:t>large.</a:t>
            </a:r>
          </a:p>
          <a:p>
            <a:pPr algn="l"/>
            <a:r>
              <a:rPr lang="en-US" sz="2800" dirty="0"/>
              <a:t>This kind of representation is useful when we are looking to supplement qualitative statements with some data. For this purpose, the data should not be voluminously represented in tables or diagrams. </a:t>
            </a:r>
            <a:endParaRPr lang="en-US" sz="2800" dirty="0" smtClean="0"/>
          </a:p>
          <a:p>
            <a:pPr algn="l"/>
            <a:r>
              <a:rPr lang="en-US" sz="2800" dirty="0">
                <a:latin typeface="Minion Pro"/>
              </a:rPr>
              <a:t>For example, “the 2002 earthquake proved to be a mass murderer of humans. As many as 10,000 citizens have been reported dead”. </a:t>
            </a:r>
            <a:endParaRPr lang="ar-EG" sz="2800" dirty="0"/>
          </a:p>
        </p:txBody>
      </p:sp>
      <p:sp>
        <p:nvSpPr>
          <p:cNvPr id="4" name="Rectangle 3"/>
          <p:cNvSpPr/>
          <p:nvPr/>
        </p:nvSpPr>
        <p:spPr>
          <a:xfrm>
            <a:off x="755576" y="548680"/>
            <a:ext cx="7488832" cy="1175706"/>
          </a:xfrm>
          <a:prstGeom prst="rect">
            <a:avLst/>
          </a:prstGeom>
        </p:spPr>
        <p:txBody>
          <a:bodyPr wrap="square">
            <a:spAutoFit/>
          </a:bodyPr>
          <a:lstStyle/>
          <a:p>
            <a:pPr marL="342900" lvl="0" indent="-342900" algn="l" rtl="0">
              <a:spcBef>
                <a:spcPct val="20000"/>
              </a:spcBef>
              <a:buClr>
                <a:srgbClr val="E3E3FF"/>
              </a:buClr>
              <a:defRPr/>
            </a:pPr>
            <a:r>
              <a:rPr lang="en-US" sz="3200" b="1" kern="0" dirty="0">
                <a:solidFill>
                  <a:srgbClr val="FFFF00"/>
                </a:solidFill>
                <a:effectLst>
                  <a:outerShdw blurRad="38100" dist="38100" dir="2700000" algn="tl">
                    <a:srgbClr val="000000"/>
                  </a:outerShdw>
                </a:effectLst>
                <a:latin typeface="Arial"/>
                <a:cs typeface="Arial"/>
              </a:rPr>
              <a:t>Textual </a:t>
            </a:r>
            <a:r>
              <a:rPr lang="en-US" sz="3200" b="1" kern="0" dirty="0" smtClean="0">
                <a:solidFill>
                  <a:srgbClr val="FFFF00"/>
                </a:solidFill>
                <a:effectLst>
                  <a:outerShdw blurRad="38100" dist="38100" dir="2700000" algn="tl">
                    <a:srgbClr val="000000"/>
                  </a:outerShdw>
                </a:effectLst>
                <a:latin typeface="Arial"/>
                <a:cs typeface="Arial"/>
              </a:rPr>
              <a:t>Presentation: </a:t>
            </a:r>
            <a:endParaRPr lang="en-US" sz="3200" b="1" kern="0" dirty="0">
              <a:solidFill>
                <a:srgbClr val="FFFF00"/>
              </a:solidFill>
              <a:effectLst>
                <a:outerShdw blurRad="38100" dist="38100" dir="2700000" algn="tl">
                  <a:srgbClr val="000000"/>
                </a:outerShdw>
              </a:effectLst>
              <a:latin typeface="Arial"/>
              <a:cs typeface="Arial"/>
            </a:endParaRPr>
          </a:p>
          <a:p>
            <a:pPr marL="342900" lvl="0" indent="-342900" algn="l" rtl="0">
              <a:spcBef>
                <a:spcPct val="20000"/>
              </a:spcBef>
              <a:buClr>
                <a:srgbClr val="E3E3FF"/>
              </a:buClr>
              <a:defRPr/>
            </a:pPr>
            <a:r>
              <a:rPr lang="en-US" sz="3200" b="1" kern="0" dirty="0">
                <a:solidFill>
                  <a:srgbClr val="FFFF00"/>
                </a:solidFill>
                <a:effectLst>
                  <a:outerShdw blurRad="38100" dist="38100" dir="2700000" algn="tl">
                    <a:srgbClr val="000000"/>
                  </a:outerShdw>
                </a:effectLst>
                <a:latin typeface="Arial"/>
                <a:cs typeface="Arial"/>
              </a:rPr>
              <a:t> </a:t>
            </a:r>
          </a:p>
        </p:txBody>
      </p:sp>
    </p:spTree>
    <p:extLst>
      <p:ext uri="{BB962C8B-B14F-4D97-AF65-F5344CB8AC3E}">
        <p14:creationId xmlns:p14="http://schemas.microsoft.com/office/powerpoint/2010/main" val="1455594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1D3025-519C-4EB1-A937-9C4623CE69DD}" type="slidenum">
              <a:rPr lang="ar-SA" smtClean="0"/>
              <a:pPr>
                <a:defRPr/>
              </a:pPr>
              <a:t>40</a:t>
            </a:fld>
            <a:endParaRPr lang="en-US" dirty="0"/>
          </a:p>
        </p:txBody>
      </p:sp>
      <p:sp>
        <p:nvSpPr>
          <p:cNvPr id="4" name="Rectangle 3"/>
          <p:cNvSpPr>
            <a:spLocks noChangeArrowheads="1"/>
          </p:cNvSpPr>
          <p:nvPr/>
        </p:nvSpPr>
        <p:spPr bwMode="auto">
          <a:xfrm>
            <a:off x="500063" y="571500"/>
            <a:ext cx="8358187" cy="5158335"/>
          </a:xfrm>
          <a:prstGeom prst="rect">
            <a:avLst/>
          </a:prstGeom>
          <a:noFill/>
          <a:ln w="9525">
            <a:noFill/>
            <a:miter lim="800000"/>
            <a:headEnd/>
            <a:tailEnd/>
          </a:ln>
        </p:spPr>
        <p:txBody>
          <a:bodyPr>
            <a:spAutoFit/>
          </a:bodyPr>
          <a:lstStyle/>
          <a:p>
            <a:pPr marL="450850" indent="-450850" algn="l" rtl="0">
              <a:lnSpc>
                <a:spcPct val="90000"/>
              </a:lnSpc>
              <a:spcBef>
                <a:spcPts val="600"/>
              </a:spcBef>
              <a:spcAft>
                <a:spcPts val="1200"/>
              </a:spcAft>
            </a:pPr>
            <a:r>
              <a:rPr lang="en-US" sz="3200" b="1" dirty="0"/>
              <a:t>2- Comparison of two countries according </a:t>
            </a:r>
            <a:r>
              <a:rPr lang="en-US" sz="3200" b="1" dirty="0" smtClean="0"/>
              <a:t>to socioeconomic </a:t>
            </a:r>
            <a:r>
              <a:rPr lang="en-US" sz="3200" b="1" dirty="0"/>
              <a:t>standard</a:t>
            </a:r>
            <a:r>
              <a:rPr lang="en-US" sz="3200" b="1" dirty="0" smtClean="0"/>
              <a:t>: *</a:t>
            </a:r>
            <a:endParaRPr lang="en-US" sz="3200" b="1" dirty="0"/>
          </a:p>
          <a:p>
            <a:pPr marL="531813" indent="-354013" algn="l" rtl="0">
              <a:lnSpc>
                <a:spcPct val="90000"/>
              </a:lnSpc>
              <a:spcBef>
                <a:spcPts val="600"/>
              </a:spcBef>
              <a:spcAft>
                <a:spcPts val="1200"/>
              </a:spcAft>
              <a:buFont typeface="Arial" pitchFamily="34" charset="0"/>
              <a:buChar char="•"/>
            </a:pPr>
            <a:r>
              <a:rPr lang="en-US" sz="2800" b="1" dirty="0" smtClean="0">
                <a:solidFill>
                  <a:srgbClr val="FFFF00"/>
                </a:solidFill>
              </a:rPr>
              <a:t>Each </a:t>
            </a:r>
            <a:r>
              <a:rPr lang="en-US" sz="2800" b="1" dirty="0">
                <a:solidFill>
                  <a:srgbClr val="FFFF00"/>
                </a:solidFill>
              </a:rPr>
              <a:t>bar represents one </a:t>
            </a:r>
            <a:r>
              <a:rPr lang="en-US" sz="2800" b="1" dirty="0" smtClean="0">
                <a:solidFill>
                  <a:srgbClr val="FFFF00"/>
                </a:solidFill>
              </a:rPr>
              <a:t>country.</a:t>
            </a:r>
            <a:endParaRPr lang="en-US" sz="2800" b="1" dirty="0">
              <a:solidFill>
                <a:srgbClr val="FFFF00"/>
              </a:solidFill>
            </a:endParaRPr>
          </a:p>
          <a:p>
            <a:pPr marL="531813" indent="-354013" algn="l" rtl="0">
              <a:lnSpc>
                <a:spcPct val="90000"/>
              </a:lnSpc>
              <a:spcBef>
                <a:spcPts val="600"/>
              </a:spcBef>
              <a:spcAft>
                <a:spcPts val="1200"/>
              </a:spcAft>
              <a:buFont typeface="Arial" pitchFamily="34" charset="0"/>
              <a:buChar char="•"/>
            </a:pPr>
            <a:r>
              <a:rPr lang="en-US" sz="2800" b="1" dirty="0" smtClean="0"/>
              <a:t>The </a:t>
            </a:r>
            <a:r>
              <a:rPr lang="en-US" sz="2800" b="1" dirty="0"/>
              <a:t>height of the bar </a:t>
            </a:r>
            <a:r>
              <a:rPr lang="en-US" sz="2800" b="1" dirty="0" smtClean="0"/>
              <a:t>represents </a:t>
            </a:r>
            <a:r>
              <a:rPr lang="en-US" sz="2800" b="1" dirty="0"/>
              <a:t>100%</a:t>
            </a:r>
          </a:p>
          <a:p>
            <a:pPr marL="531813" indent="-354013" algn="l" rtl="0">
              <a:lnSpc>
                <a:spcPct val="90000"/>
              </a:lnSpc>
              <a:spcBef>
                <a:spcPts val="600"/>
              </a:spcBef>
              <a:spcAft>
                <a:spcPts val="1200"/>
              </a:spcAft>
              <a:buFont typeface="Arial" pitchFamily="34" charset="0"/>
              <a:buChar char="•"/>
            </a:pPr>
            <a:r>
              <a:rPr lang="en-US" sz="2800" b="1" dirty="0" smtClean="0">
                <a:solidFill>
                  <a:srgbClr val="FFFF00"/>
                </a:solidFill>
              </a:rPr>
              <a:t>The </a:t>
            </a:r>
            <a:r>
              <a:rPr lang="en-US" sz="2800" b="1" dirty="0">
                <a:solidFill>
                  <a:srgbClr val="FFFF00"/>
                </a:solidFill>
              </a:rPr>
              <a:t>bar is divided horizontally into 3   </a:t>
            </a:r>
            <a:r>
              <a:rPr lang="ar-EG" sz="2800" b="1" dirty="0">
                <a:solidFill>
                  <a:srgbClr val="FFFF00"/>
                </a:solidFill>
              </a:rPr>
              <a:t>            </a:t>
            </a:r>
            <a:r>
              <a:rPr lang="en-US" sz="2800" b="1" dirty="0" smtClean="0">
                <a:solidFill>
                  <a:srgbClr val="FFFF00"/>
                </a:solidFill>
              </a:rPr>
              <a:t>components </a:t>
            </a:r>
            <a:r>
              <a:rPr lang="en-US" sz="2800" b="1" dirty="0">
                <a:solidFill>
                  <a:srgbClr val="FFFF00"/>
                </a:solidFill>
              </a:rPr>
              <a:t>(low, moderate and high) </a:t>
            </a:r>
            <a:r>
              <a:rPr lang="en-US" sz="2800" b="1" dirty="0" smtClean="0">
                <a:solidFill>
                  <a:srgbClr val="FFFF00"/>
                </a:solidFill>
              </a:rPr>
              <a:t>of       </a:t>
            </a:r>
            <a:r>
              <a:rPr lang="ar-EG" sz="2800" b="1" dirty="0" smtClean="0">
                <a:solidFill>
                  <a:srgbClr val="FFFF00"/>
                </a:solidFill>
              </a:rPr>
              <a:t>  </a:t>
            </a:r>
            <a:r>
              <a:rPr lang="en-US" sz="2800" b="1" dirty="0" smtClean="0">
                <a:solidFill>
                  <a:srgbClr val="FFFF00"/>
                </a:solidFill>
              </a:rPr>
              <a:t>socioeconomic class.</a:t>
            </a:r>
          </a:p>
          <a:p>
            <a:pPr marL="531813" indent="-354013" algn="l" rtl="0">
              <a:lnSpc>
                <a:spcPct val="90000"/>
              </a:lnSpc>
              <a:spcBef>
                <a:spcPts val="600"/>
              </a:spcBef>
              <a:spcAft>
                <a:spcPts val="1200"/>
              </a:spcAft>
              <a:buFont typeface="Arial" pitchFamily="34" charset="0"/>
              <a:buChar char="•"/>
            </a:pPr>
            <a:r>
              <a:rPr lang="en-US" sz="2800" b="1" dirty="0" smtClean="0"/>
              <a:t>Each </a:t>
            </a:r>
            <a:r>
              <a:rPr lang="en-US" sz="2800" b="1" dirty="0"/>
              <a:t>class is represented by different color </a:t>
            </a:r>
            <a:r>
              <a:rPr lang="en-US" sz="2800" b="1" dirty="0" smtClean="0"/>
              <a:t>or shape.</a:t>
            </a:r>
            <a:endParaRPr lang="en-US" sz="2800" b="1" dirty="0"/>
          </a:p>
          <a:p>
            <a:pPr algn="l" rtl="0">
              <a:lnSpc>
                <a:spcPct val="90000"/>
              </a:lnSpc>
            </a:pPr>
            <a:r>
              <a:rPr lang="en-US" sz="2800" dirty="0"/>
              <a:t>   </a:t>
            </a:r>
          </a:p>
        </p:txBody>
      </p:sp>
      <p:sp>
        <p:nvSpPr>
          <p:cNvPr id="3" name="TextBox 2"/>
          <p:cNvSpPr txBox="1"/>
          <p:nvPr/>
        </p:nvSpPr>
        <p:spPr>
          <a:xfrm>
            <a:off x="6588224" y="6228020"/>
            <a:ext cx="1800200" cy="369332"/>
          </a:xfrm>
          <a:prstGeom prst="rect">
            <a:avLst/>
          </a:prstGeom>
          <a:noFill/>
        </p:spPr>
        <p:txBody>
          <a:bodyPr wrap="square" rtlCol="1">
            <a:spAutoFit/>
          </a:bodyPr>
          <a:lstStyle/>
          <a:p>
            <a:pPr algn="l" rtl="0"/>
            <a:r>
              <a:rPr lang="en-US" dirty="0" smtClean="0">
                <a:hlinkClick r:id="rId2" action="ppaction://hlinksldjump"/>
              </a:rPr>
              <a:t>Component Bar</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Scale>
                                      <p:cBhvr>
                                        <p:cTn id="36" dur="5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4">
                                            <p:txEl>
                                              <p:pRg st="4" end="4"/>
                                            </p:txEl>
                                          </p:spTgt>
                                        </p:tgtEl>
                                        <p:attrNameLst>
                                          <p:attrName>ppt_x</p:attrName>
                                          <p:attrName>ppt_y</p:attrName>
                                        </p:attrNameLst>
                                      </p:cBhvr>
                                    </p:animMotion>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4"/>
          <p:cNvSpPr>
            <a:spLocks noGrp="1" noChangeArrowheads="1"/>
          </p:cNvSpPr>
          <p:nvPr>
            <p:ph type="title" idx="4294967295"/>
          </p:nvPr>
        </p:nvSpPr>
        <p:spPr/>
        <p:txBody>
          <a:bodyPr anchorCtr="1"/>
          <a:lstStyle/>
          <a:p>
            <a:pPr eaLnBrk="1" hangingPunct="1">
              <a:defRPr/>
            </a:pPr>
            <a:r>
              <a:rPr lang="en-US" sz="2400" dirty="0" smtClean="0">
                <a:solidFill>
                  <a:srgbClr val="FFFF00"/>
                </a:solidFill>
              </a:rPr>
              <a:t>Comparison of Egypt and USA in relation to socioeconomic standard of living</a:t>
            </a:r>
          </a:p>
        </p:txBody>
      </p:sp>
      <p:sp>
        <p:nvSpPr>
          <p:cNvPr id="26627" name="Rectangle 87"/>
          <p:cNvSpPr>
            <a:spLocks noGrp="1" noChangeArrowheads="1"/>
          </p:cNvSpPr>
          <p:nvPr>
            <p:ph type="body" sz="half" idx="4294967295"/>
          </p:nvPr>
        </p:nvSpPr>
        <p:spPr>
          <a:xfrm>
            <a:off x="457200" y="1600200"/>
            <a:ext cx="4038600" cy="4495800"/>
          </a:xfrm>
        </p:spPr>
        <p:txBody>
          <a:bodyPr/>
          <a:lstStyle/>
          <a:p>
            <a:pPr eaLnBrk="1" hangingPunct="1"/>
            <a:endParaRPr lang="en-US" sz="2800" smtClean="0"/>
          </a:p>
        </p:txBody>
      </p:sp>
      <p:graphicFrame>
        <p:nvGraphicFramePr>
          <p:cNvPr id="70739" name="Group 83"/>
          <p:cNvGraphicFramePr>
            <a:graphicFrameLocks noGrp="1"/>
          </p:cNvGraphicFramePr>
          <p:nvPr>
            <p:ph sz="half" idx="4294967295"/>
            <p:extLst>
              <p:ext uri="{D42A27DB-BD31-4B8C-83A1-F6EECF244321}">
                <p14:modId xmlns:p14="http://schemas.microsoft.com/office/powerpoint/2010/main" val="1454787265"/>
              </p:ext>
            </p:extLst>
          </p:nvPr>
        </p:nvGraphicFramePr>
        <p:xfrm>
          <a:off x="179512" y="1628800"/>
          <a:ext cx="4320480" cy="4608512"/>
        </p:xfrm>
        <a:graphic>
          <a:graphicData uri="http://schemas.openxmlformats.org/drawingml/2006/table">
            <a:tbl>
              <a:tblPr rtl="1"/>
              <a:tblGrid>
                <a:gridCol w="1109254"/>
                <a:gridCol w="1253846"/>
                <a:gridCol w="1957380"/>
              </a:tblGrid>
              <a:tr h="92170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USA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Egypt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S.E.Class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923436">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r h="92170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Moderate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DFA"/>
                    </a:solidFill>
                  </a:tcPr>
                </a:tc>
              </a:tr>
              <a:tr h="91997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r h="92170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50000"/>
                            </a:schemeClr>
                          </a:solidFill>
                          <a:effectLst/>
                          <a:latin typeface="Arial" charset="0"/>
                          <a:cs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cs typeface="Arial"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AF5"/>
                    </a:solidFill>
                  </a:tcPr>
                </a:tc>
              </a:tr>
            </a:tbl>
          </a:graphicData>
        </a:graphic>
      </p:graphicFrame>
      <p:graphicFrame>
        <p:nvGraphicFramePr>
          <p:cNvPr id="7" name="Object 86" title="Jorda"/>
          <p:cNvGraphicFramePr>
            <a:graphicFrameLocks noGrp="1" noChangeAspect="1"/>
          </p:cNvGraphicFramePr>
          <p:nvPr>
            <p:ph sz="half" idx="4294967295"/>
            <p:extLst>
              <p:ext uri="{D42A27DB-BD31-4B8C-83A1-F6EECF244321}">
                <p14:modId xmlns:p14="http://schemas.microsoft.com/office/powerpoint/2010/main" val="4164354810"/>
              </p:ext>
            </p:extLst>
          </p:nvPr>
        </p:nvGraphicFramePr>
        <p:xfrm>
          <a:off x="4283968" y="1412776"/>
          <a:ext cx="496855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7500A08F-497B-4293-995F-7C70F98A1704}" type="slidenum">
              <a:rPr lang="ar-SA" smtClean="0"/>
              <a:pPr>
                <a:defRPr/>
              </a:pPr>
              <a:t>41</a:t>
            </a:fld>
            <a:endParaRPr lang="en-US"/>
          </a:p>
        </p:txBody>
      </p:sp>
      <p:sp>
        <p:nvSpPr>
          <p:cNvPr id="3" name="TextBox 2"/>
          <p:cNvSpPr txBox="1"/>
          <p:nvPr/>
        </p:nvSpPr>
        <p:spPr>
          <a:xfrm>
            <a:off x="4499992" y="6418169"/>
            <a:ext cx="4032448" cy="646331"/>
          </a:xfrm>
          <a:prstGeom prst="rect">
            <a:avLst/>
          </a:prstGeom>
          <a:noFill/>
        </p:spPr>
        <p:txBody>
          <a:bodyPr wrap="square" rtlCol="1">
            <a:spAutoFit/>
          </a:bodyPr>
          <a:lstStyle/>
          <a:p>
            <a:pPr lvl="0" algn="l" rtl="0"/>
            <a:r>
              <a:rPr lang="en-US" dirty="0" smtClean="0">
                <a:hlinkClick r:id="rId3" action="ppaction://hlinksldjump"/>
              </a:rPr>
              <a:t>Component Bar-1</a:t>
            </a:r>
            <a:r>
              <a:rPr lang="en-US" dirty="0" smtClean="0"/>
              <a:t>   </a:t>
            </a:r>
            <a:r>
              <a:rPr lang="en-US" dirty="0" smtClean="0">
                <a:solidFill>
                  <a:srgbClr val="FFFFFF"/>
                </a:solidFill>
                <a:hlinkClick r:id="rId4" action="ppaction://hlinksldjump"/>
              </a:rPr>
              <a:t>Component Bar-2</a:t>
            </a:r>
            <a:endParaRPr lang="ar-EG" dirty="0">
              <a:solidFill>
                <a:srgbClr val="FFFFFF"/>
              </a:solidFill>
            </a:endParaRPr>
          </a:p>
          <a:p>
            <a:pPr algn="l" rtl="0"/>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0739"/>
                                        </p:tgtEl>
                                        <p:attrNameLst>
                                          <p:attrName>style.visibility</p:attrName>
                                        </p:attrNameLst>
                                      </p:cBhvr>
                                      <p:to>
                                        <p:strVal val="visible"/>
                                      </p:to>
                                    </p:set>
                                    <p:animEffect transition="in" filter="fade">
                                      <p:cBhvr>
                                        <p:cTn id="7" dur="500"/>
                                        <p:tgtEl>
                                          <p:spTgt spid="70739"/>
                                        </p:tgtEl>
                                      </p:cBhvr>
                                    </p:animEffect>
                                    <p:anim calcmode="lin" valueType="num">
                                      <p:cBhvr>
                                        <p:cTn id="8" dur="500" fill="hold"/>
                                        <p:tgtEl>
                                          <p:spTgt spid="70739"/>
                                        </p:tgtEl>
                                        <p:attrNameLst>
                                          <p:attrName>style.rotation</p:attrName>
                                        </p:attrNameLst>
                                      </p:cBhvr>
                                      <p:tavLst>
                                        <p:tav tm="0">
                                          <p:val>
                                            <p:fltVal val="720"/>
                                          </p:val>
                                        </p:tav>
                                        <p:tav tm="100000">
                                          <p:val>
                                            <p:fltVal val="0"/>
                                          </p:val>
                                        </p:tav>
                                      </p:tavLst>
                                    </p:anim>
                                    <p:anim calcmode="lin" valueType="num">
                                      <p:cBhvr>
                                        <p:cTn id="9" dur="500" fill="hold"/>
                                        <p:tgtEl>
                                          <p:spTgt spid="70739"/>
                                        </p:tgtEl>
                                        <p:attrNameLst>
                                          <p:attrName>ppt_h</p:attrName>
                                        </p:attrNameLst>
                                      </p:cBhvr>
                                      <p:tavLst>
                                        <p:tav tm="0">
                                          <p:val>
                                            <p:fltVal val="0"/>
                                          </p:val>
                                        </p:tav>
                                        <p:tav tm="100000">
                                          <p:val>
                                            <p:strVal val="#ppt_h"/>
                                          </p:val>
                                        </p:tav>
                                      </p:tavLst>
                                    </p:anim>
                                    <p:anim calcmode="lin" valueType="num">
                                      <p:cBhvr>
                                        <p:cTn id="10" dur="500" fill="hold"/>
                                        <p:tgtEl>
                                          <p:spTgt spid="7073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42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96944" cy="6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224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nchorCtr="1"/>
          <a:lstStyle/>
          <a:p>
            <a:pPr eaLnBrk="1" hangingPunct="1">
              <a:defRPr/>
            </a:pPr>
            <a:r>
              <a:rPr lang="en-US" b="1" u="sng" dirty="0" smtClean="0">
                <a:solidFill>
                  <a:srgbClr val="FFFF00"/>
                </a:solidFill>
              </a:rPr>
              <a:t>Pie Diagram</a:t>
            </a:r>
            <a:r>
              <a:rPr lang="en-US" b="1" dirty="0" smtClean="0">
                <a:solidFill>
                  <a:srgbClr val="FFFF00"/>
                </a:solidFill>
              </a:rPr>
              <a:t> </a:t>
            </a:r>
            <a:r>
              <a:rPr lang="en-US" b="1" dirty="0" smtClean="0">
                <a:solidFill>
                  <a:srgbClr val="FFFF00"/>
                </a:solidFill>
                <a:hlinkClick r:id="rId2" action="ppaction://hlinksldjump"/>
              </a:rPr>
              <a:t>*</a:t>
            </a:r>
            <a:endParaRPr lang="en-US" b="1" u="sng" dirty="0" smtClean="0">
              <a:solidFill>
                <a:srgbClr val="FFFF00"/>
              </a:solidFill>
            </a:endParaRPr>
          </a:p>
        </p:txBody>
      </p:sp>
      <mc:AlternateContent xmlns:mc="http://schemas.openxmlformats.org/markup-compatibility/2006" xmlns:a14="http://schemas.microsoft.com/office/drawing/2010/main">
        <mc:Choice Requires="a14">
          <p:sp>
            <p:nvSpPr>
              <p:cNvPr id="31747" name="Rectangle 3"/>
              <p:cNvSpPr>
                <a:spLocks noGrp="1" noChangeArrowheads="1"/>
              </p:cNvSpPr>
              <p:nvPr>
                <p:ph type="body" idx="4294967295"/>
              </p:nvPr>
            </p:nvSpPr>
            <p:spPr>
              <a:xfrm>
                <a:off x="107504" y="1340768"/>
                <a:ext cx="8856984" cy="5184576"/>
              </a:xfrm>
              <a:noFill/>
            </p:spPr>
            <p:txBody>
              <a:bodyPr/>
              <a:lstStyle/>
              <a:p>
                <a:pPr algn="l" rtl="0" eaLnBrk="1" hangingPunct="1">
                  <a:spcBef>
                    <a:spcPts val="1200"/>
                  </a:spcBef>
                  <a:spcAft>
                    <a:spcPts val="1200"/>
                  </a:spcAft>
                  <a:buClr>
                    <a:srgbClr val="FFFF00"/>
                  </a:buClr>
                  <a:buFont typeface="Wingdings" pitchFamily="2" charset="2"/>
                  <a:buChar char="Ø"/>
                </a:pPr>
                <a:r>
                  <a:rPr lang="en-US" dirty="0" smtClean="0">
                    <a:solidFill>
                      <a:srgbClr val="00FF00"/>
                    </a:solidFill>
                  </a:rPr>
                  <a:t> </a:t>
                </a:r>
                <a:r>
                  <a:rPr lang="en-US" dirty="0" smtClean="0"/>
                  <a:t>Consists of a circle whose area represents the total frequency (100%).</a:t>
                </a:r>
              </a:p>
              <a:p>
                <a:pPr algn="l" rtl="0" eaLnBrk="1" hangingPunct="1">
                  <a:spcBef>
                    <a:spcPts val="1200"/>
                  </a:spcBef>
                  <a:spcAft>
                    <a:spcPts val="1200"/>
                  </a:spcAft>
                  <a:buClr>
                    <a:srgbClr val="FFFF00"/>
                  </a:buClr>
                  <a:buFont typeface="Wingdings" pitchFamily="2" charset="2"/>
                  <a:buChar char="Ø"/>
                </a:pPr>
                <a:r>
                  <a:rPr lang="en-US" dirty="0" smtClean="0">
                    <a:solidFill>
                      <a:srgbClr val="FFFF00"/>
                    </a:solidFill>
                  </a:rPr>
                  <a:t>It is divided into segments. Each segment represents  proportional composition of the total frequency.</a:t>
                </a:r>
                <a:endParaRPr lang="en-US" dirty="0" smtClean="0"/>
              </a:p>
              <a:p>
                <a:pPr algn="l" rtl="0" eaLnBrk="1" hangingPunct="1">
                  <a:buClr>
                    <a:srgbClr val="FFFF00"/>
                  </a:buClr>
                  <a:buFont typeface="Wingdings" pitchFamily="2" charset="2"/>
                  <a:buChar char="Ø"/>
                </a:pPr>
                <a:r>
                  <a:rPr lang="en-US" dirty="0" smtClean="0"/>
                  <a:t>Angle of a variable = </a:t>
                </a:r>
                <a:r>
                  <a:rPr lang="en-US" sz="2400" b="1" dirty="0" smtClean="0"/>
                  <a:t>360 </a:t>
                </a:r>
                <a14:m>
                  <m:oMath xmlns:m="http://schemas.openxmlformats.org/officeDocument/2006/math">
                    <m:r>
                      <a:rPr lang="en-US" b="1" i="1" dirty="0">
                        <a:latin typeface="Cambria Math"/>
                      </a:rPr>
                      <m:t>×</m:t>
                    </m:r>
                    <m:r>
                      <a:rPr lang="en-US" i="1" dirty="0">
                        <a:latin typeface="Cambria Math"/>
                      </a:rPr>
                      <m:t> </m:t>
                    </m:r>
                    <m:f>
                      <m:fPr>
                        <m:ctrlPr>
                          <a:rPr lang="en-US" b="1" i="1" dirty="0">
                            <a:latin typeface="Cambria Math"/>
                          </a:rPr>
                        </m:ctrlPr>
                      </m:fPr>
                      <m:num>
                        <m:r>
                          <a:rPr lang="en-US" b="1" i="1" dirty="0">
                            <a:latin typeface="Cambria Math"/>
                          </a:rPr>
                          <m:t>𝐯𝐚𝐫𝐢𝐚𝐛𝐥𝐞</m:t>
                        </m:r>
                        <m:r>
                          <a:rPr lang="en-US" b="1" i="1" dirty="0">
                            <a:latin typeface="Cambria Math"/>
                          </a:rPr>
                          <m:t> </m:t>
                        </m:r>
                        <m:r>
                          <a:rPr lang="en-US" b="1" i="1" dirty="0">
                            <a:latin typeface="Cambria Math"/>
                          </a:rPr>
                          <m:t>𝐟𝐫𝐞𝐪𝐮𝐞𝐧𝐜𝐲</m:t>
                        </m:r>
                      </m:num>
                      <m:den>
                        <m:r>
                          <a:rPr lang="en-US" b="1" i="1">
                            <a:latin typeface="Cambria Math"/>
                          </a:rPr>
                          <m:t>𝐭𝐨𝐭𝐚𝐥</m:t>
                        </m:r>
                        <m:r>
                          <a:rPr lang="en-US" b="1" i="1">
                            <a:latin typeface="Cambria Math"/>
                          </a:rPr>
                          <m:t> </m:t>
                        </m:r>
                        <m:r>
                          <a:rPr lang="en-US" b="1" i="1">
                            <a:latin typeface="Cambria Math"/>
                          </a:rPr>
                          <m:t>𝐟𝐫𝐞𝐪𝐮𝐞𝐧𝐜𝐲</m:t>
                        </m:r>
                      </m:den>
                    </m:f>
                    <m:r>
                      <a:rPr lang="en-US" i="1" dirty="0">
                        <a:latin typeface="Cambria Math"/>
                      </a:rPr>
                      <m:t> </m:t>
                    </m:r>
                  </m:oMath>
                </a14:m>
                <a:endParaRPr lang="en-US" dirty="0" smtClean="0"/>
              </a:p>
              <a:p>
                <a:pPr algn="l" rtl="0" eaLnBrk="1" hangingPunct="1">
                  <a:buClr>
                    <a:srgbClr val="FFFF00"/>
                  </a:buClr>
                  <a:buFont typeface="Wingdings" pitchFamily="2" charset="2"/>
                  <a:buChar char="Ø"/>
                </a:pPr>
                <a:r>
                  <a:rPr lang="en-US" i="1" dirty="0" smtClean="0">
                    <a:latin typeface="Cambria Math"/>
                  </a:rPr>
                  <a:t> Used to represent  the qualitative data.</a:t>
                </a:r>
                <a:endParaRPr lang="en-US" i="1" dirty="0">
                  <a:latin typeface="Cambria Math"/>
                </a:endParaRPr>
              </a:p>
            </p:txBody>
          </p:sp>
        </mc:Choice>
        <mc:Fallback xmlns="">
          <p:sp>
            <p:nvSpPr>
              <p:cNvPr id="31747" name="Rectangle 3"/>
              <p:cNvSpPr>
                <a:spLocks noGrp="1" noRot="1" noChangeAspect="1" noMove="1" noResize="1" noEditPoints="1" noAdjustHandles="1" noChangeArrowheads="1" noChangeShapeType="1" noTextEdit="1"/>
              </p:cNvSpPr>
              <p:nvPr>
                <p:ph type="body" idx="4294967295"/>
              </p:nvPr>
            </p:nvSpPr>
            <p:spPr>
              <a:xfrm>
                <a:off x="107504" y="1340768"/>
                <a:ext cx="8856984" cy="5184576"/>
              </a:xfrm>
              <a:blipFill rotWithShape="1">
                <a:blip r:embed="rId3"/>
                <a:stretch>
                  <a:fillRect l="-1583" t="-1529"/>
                </a:stretch>
              </a:blipFill>
            </p:spPr>
            <p:txBody>
              <a:bodyPr/>
              <a:lstStyle/>
              <a:p>
                <a:r>
                  <a:rPr lang="ar-EG">
                    <a:noFill/>
                  </a:rPr>
                  <a:t> </a:t>
                </a:r>
              </a:p>
            </p:txBody>
          </p:sp>
        </mc:Fallback>
      </mc:AlternateContent>
      <p:sp>
        <p:nvSpPr>
          <p:cNvPr id="2765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en-US"/>
          </a:p>
        </p:txBody>
      </p:sp>
      <p:sp>
        <p:nvSpPr>
          <p:cNvPr id="6" name="Slide Number Placeholder 5"/>
          <p:cNvSpPr>
            <a:spLocks noGrp="1"/>
          </p:cNvSpPr>
          <p:nvPr>
            <p:ph type="sldNum" sz="quarter" idx="12"/>
          </p:nvPr>
        </p:nvSpPr>
        <p:spPr/>
        <p:txBody>
          <a:bodyPr/>
          <a:lstStyle/>
          <a:p>
            <a:pPr>
              <a:defRPr/>
            </a:pPr>
            <a:fld id="{1C8AF5AE-59D2-4655-A17B-A7035A1100B5}" type="slidenum">
              <a:rPr lang="ar-SA" smtClean="0"/>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17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anim calcmode="lin" valueType="num">
                                      <p:cBhvr>
                                        <p:cTn id="15" dur="10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174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174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4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 calcmode="lin" valueType="num">
                                      <p:cBhvr>
                                        <p:cTn id="23" dur="10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174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17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4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 calcmode="lin" valueType="num">
                                      <p:cBhvr>
                                        <p:cTn id="31" dur="10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174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174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174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noFill/>
        </p:spPr>
        <p:txBody>
          <a:bodyPr anchorCtr="1"/>
          <a:lstStyle/>
          <a:p>
            <a:pPr rtl="0" eaLnBrk="1" hangingPunct="1"/>
            <a:r>
              <a:rPr lang="en-US" sz="2800" b="1" dirty="0" smtClean="0">
                <a:solidFill>
                  <a:schemeClr val="tx1"/>
                </a:solidFill>
                <a:effectLst/>
              </a:rPr>
              <a:t>Example:</a:t>
            </a:r>
            <a:r>
              <a:rPr lang="en-US" sz="2800" dirty="0" smtClean="0">
                <a:solidFill>
                  <a:srgbClr val="E7EC12"/>
                </a:solidFill>
                <a:effectLst/>
              </a:rPr>
              <a:t> </a:t>
            </a:r>
            <a:r>
              <a:rPr lang="en-US" sz="2800" dirty="0" smtClean="0">
                <a:solidFill>
                  <a:srgbClr val="FFFF00"/>
                </a:solidFill>
                <a:effectLst/>
              </a:rPr>
              <a:t>Percent of causes of mortality of childhood in Jordan</a:t>
            </a:r>
            <a:endParaRPr lang="en-US" sz="2800" dirty="0" smtClean="0">
              <a:solidFill>
                <a:srgbClr val="E7EC12"/>
              </a:solidFill>
              <a:effectLst/>
            </a:endParaRPr>
          </a:p>
        </p:txBody>
      </p:sp>
      <p:graphicFrame>
        <p:nvGraphicFramePr>
          <p:cNvPr id="5" name="Content Placeholder 4"/>
          <p:cNvGraphicFramePr>
            <a:graphicFrameLocks noGrp="1"/>
          </p:cNvGraphicFramePr>
          <p:nvPr>
            <p:ph sz="half" idx="4294967295"/>
          </p:nvPr>
        </p:nvGraphicFramePr>
        <p:xfrm>
          <a:off x="357194" y="2000250"/>
          <a:ext cx="3643306" cy="3614748"/>
        </p:xfrm>
        <a:graphic>
          <a:graphicData uri="http://schemas.openxmlformats.org/drawingml/2006/table">
            <a:tbl>
              <a:tblPr rtl="1" firstRow="1" bandRow="1">
                <a:tableStyleId>{D7AC3CCA-C797-4891-BE02-D94E43425B78}</a:tableStyleId>
              </a:tblPr>
              <a:tblGrid>
                <a:gridCol w="1821653"/>
                <a:gridCol w="1821653"/>
              </a:tblGrid>
              <a:tr h="602458">
                <a:tc>
                  <a:txBody>
                    <a:bodyPr/>
                    <a:lstStyle/>
                    <a:p>
                      <a:pPr algn="ctr"/>
                      <a:r>
                        <a:rPr lang="en-US" b="1" dirty="0" smtClean="0">
                          <a:solidFill>
                            <a:srgbClr val="FF00FF"/>
                          </a:solidFill>
                        </a:rPr>
                        <a:t>%</a:t>
                      </a:r>
                      <a:endParaRPr lang="en-US" b="1" dirty="0">
                        <a:solidFill>
                          <a:srgbClr val="FF00FF"/>
                        </a:solidFill>
                      </a:endParaRPr>
                    </a:p>
                  </a:txBody>
                  <a:tcPr anchor="ctr"/>
                </a:tc>
                <a:tc>
                  <a:txBody>
                    <a:bodyPr/>
                    <a:lstStyle/>
                    <a:p>
                      <a:pPr algn="ctr"/>
                      <a:r>
                        <a:rPr lang="en-US" b="1" dirty="0" smtClean="0">
                          <a:solidFill>
                            <a:srgbClr val="FF00FF"/>
                          </a:solidFill>
                        </a:rPr>
                        <a:t>Causes</a:t>
                      </a:r>
                      <a:endParaRPr lang="en-US" b="1" dirty="0">
                        <a:solidFill>
                          <a:srgbClr val="FF00FF"/>
                        </a:solidFill>
                      </a:endParaRPr>
                    </a:p>
                  </a:txBody>
                  <a:tcPr anchor="ctr"/>
                </a:tc>
              </a:tr>
              <a:tr h="602458">
                <a:tc>
                  <a:txBody>
                    <a:bodyPr/>
                    <a:lstStyle/>
                    <a:p>
                      <a:pPr algn="ctr"/>
                      <a:r>
                        <a:rPr lang="en-US" b="1" dirty="0" smtClean="0">
                          <a:solidFill>
                            <a:schemeClr val="tx2">
                              <a:lumMod val="50000"/>
                            </a:schemeClr>
                          </a:solidFill>
                        </a:rPr>
                        <a:t>50</a:t>
                      </a:r>
                      <a:endParaRPr lang="en-US" b="1" dirty="0">
                        <a:solidFill>
                          <a:schemeClr val="tx2">
                            <a:lumMod val="50000"/>
                          </a:schemeClr>
                        </a:solidFill>
                      </a:endParaRPr>
                    </a:p>
                  </a:txBody>
                  <a:tcPr anchor="ctr"/>
                </a:tc>
                <a:tc>
                  <a:txBody>
                    <a:bodyPr/>
                    <a:lstStyle/>
                    <a:p>
                      <a:pPr algn="l"/>
                      <a:r>
                        <a:rPr lang="en-US" b="1" dirty="0" smtClean="0">
                          <a:solidFill>
                            <a:schemeClr val="tx2">
                              <a:lumMod val="50000"/>
                            </a:schemeClr>
                          </a:solidFill>
                        </a:rPr>
                        <a:t>Respiratory</a:t>
                      </a:r>
                      <a:endParaRPr lang="en-US" b="1" dirty="0">
                        <a:solidFill>
                          <a:schemeClr val="tx2">
                            <a:lumMod val="50000"/>
                          </a:schemeClr>
                        </a:solidFill>
                      </a:endParaRPr>
                    </a:p>
                  </a:txBody>
                  <a:tcPr anchor="ctr"/>
                </a:tc>
              </a:tr>
              <a:tr h="602458">
                <a:tc>
                  <a:txBody>
                    <a:bodyPr/>
                    <a:lstStyle/>
                    <a:p>
                      <a:pPr algn="ctr"/>
                      <a:r>
                        <a:rPr lang="en-US" b="1" dirty="0" smtClean="0">
                          <a:solidFill>
                            <a:schemeClr val="tx2">
                              <a:lumMod val="50000"/>
                            </a:schemeClr>
                          </a:solidFill>
                        </a:rPr>
                        <a:t>30</a:t>
                      </a:r>
                      <a:endParaRPr lang="en-US" b="1" dirty="0">
                        <a:solidFill>
                          <a:schemeClr val="tx2">
                            <a:lumMod val="50000"/>
                          </a:schemeClr>
                        </a:solidFill>
                      </a:endParaRPr>
                    </a:p>
                  </a:txBody>
                  <a:tcPr anchor="ctr"/>
                </a:tc>
                <a:tc>
                  <a:txBody>
                    <a:bodyPr/>
                    <a:lstStyle/>
                    <a:p>
                      <a:pPr algn="l"/>
                      <a:r>
                        <a:rPr lang="en-US" b="1" dirty="0" smtClean="0">
                          <a:solidFill>
                            <a:schemeClr val="tx2">
                              <a:lumMod val="50000"/>
                            </a:schemeClr>
                          </a:solidFill>
                        </a:rPr>
                        <a:t>Diarrhea</a:t>
                      </a:r>
                      <a:endParaRPr lang="en-US" b="1" dirty="0">
                        <a:solidFill>
                          <a:schemeClr val="tx2">
                            <a:lumMod val="50000"/>
                          </a:schemeClr>
                        </a:solidFill>
                      </a:endParaRPr>
                    </a:p>
                  </a:txBody>
                  <a:tcPr anchor="ctr"/>
                </a:tc>
              </a:tr>
              <a:tr h="602458">
                <a:tc>
                  <a:txBody>
                    <a:bodyPr/>
                    <a:lstStyle/>
                    <a:p>
                      <a:pPr algn="ctr"/>
                      <a:r>
                        <a:rPr lang="en-US" b="1" dirty="0" smtClean="0">
                          <a:solidFill>
                            <a:schemeClr val="tx2">
                              <a:lumMod val="50000"/>
                            </a:schemeClr>
                          </a:solidFill>
                        </a:rPr>
                        <a:t>10</a:t>
                      </a:r>
                      <a:endParaRPr lang="en-US" b="1" dirty="0">
                        <a:solidFill>
                          <a:schemeClr val="tx2">
                            <a:lumMod val="50000"/>
                          </a:schemeClr>
                        </a:solidFill>
                      </a:endParaRPr>
                    </a:p>
                  </a:txBody>
                  <a:tcPr anchor="ctr"/>
                </a:tc>
                <a:tc>
                  <a:txBody>
                    <a:bodyPr/>
                    <a:lstStyle/>
                    <a:p>
                      <a:pPr algn="l"/>
                      <a:r>
                        <a:rPr lang="en-US" b="1" dirty="0" smtClean="0">
                          <a:solidFill>
                            <a:schemeClr val="tx2">
                              <a:lumMod val="50000"/>
                            </a:schemeClr>
                          </a:solidFill>
                        </a:rPr>
                        <a:t>Congenital</a:t>
                      </a:r>
                      <a:endParaRPr lang="en-US" b="1" dirty="0">
                        <a:solidFill>
                          <a:schemeClr val="tx2">
                            <a:lumMod val="50000"/>
                          </a:schemeClr>
                        </a:solidFill>
                      </a:endParaRPr>
                    </a:p>
                  </a:txBody>
                  <a:tcPr anchor="ctr"/>
                </a:tc>
              </a:tr>
              <a:tr h="602458">
                <a:tc>
                  <a:txBody>
                    <a:bodyPr/>
                    <a:lstStyle/>
                    <a:p>
                      <a:pPr algn="ctr"/>
                      <a:r>
                        <a:rPr lang="en-US" b="1" dirty="0" smtClean="0">
                          <a:solidFill>
                            <a:schemeClr val="tx2">
                              <a:lumMod val="50000"/>
                            </a:schemeClr>
                          </a:solidFill>
                        </a:rPr>
                        <a:t>10</a:t>
                      </a:r>
                      <a:endParaRPr lang="en-US" b="1" dirty="0">
                        <a:solidFill>
                          <a:schemeClr val="tx2">
                            <a:lumMod val="50000"/>
                          </a:schemeClr>
                        </a:solidFill>
                      </a:endParaRPr>
                    </a:p>
                  </a:txBody>
                  <a:tcPr anchor="ctr"/>
                </a:tc>
                <a:tc>
                  <a:txBody>
                    <a:bodyPr/>
                    <a:lstStyle/>
                    <a:p>
                      <a:pPr algn="l"/>
                      <a:r>
                        <a:rPr lang="en-US" b="1" dirty="0" smtClean="0">
                          <a:solidFill>
                            <a:schemeClr val="tx2">
                              <a:lumMod val="50000"/>
                            </a:schemeClr>
                          </a:solidFill>
                        </a:rPr>
                        <a:t>Accident</a:t>
                      </a:r>
                      <a:endParaRPr lang="en-US" b="1" dirty="0">
                        <a:solidFill>
                          <a:schemeClr val="tx2">
                            <a:lumMod val="50000"/>
                          </a:schemeClr>
                        </a:solidFill>
                      </a:endParaRPr>
                    </a:p>
                  </a:txBody>
                  <a:tcPr anchor="ctr"/>
                </a:tc>
              </a:tr>
              <a:tr h="602458">
                <a:tc>
                  <a:txBody>
                    <a:bodyPr/>
                    <a:lstStyle/>
                    <a:p>
                      <a:pPr algn="ctr"/>
                      <a:r>
                        <a:rPr lang="en-US" b="1" dirty="0" smtClean="0">
                          <a:solidFill>
                            <a:srgbClr val="FF00FF"/>
                          </a:solidFill>
                        </a:rPr>
                        <a:t>100</a:t>
                      </a:r>
                      <a:endParaRPr lang="en-US" b="1" dirty="0">
                        <a:solidFill>
                          <a:srgbClr val="FF00FF"/>
                        </a:solidFill>
                      </a:endParaRPr>
                    </a:p>
                  </a:txBody>
                  <a:tcPr anchor="ctr"/>
                </a:tc>
                <a:tc>
                  <a:txBody>
                    <a:bodyPr/>
                    <a:lstStyle/>
                    <a:p>
                      <a:pPr algn="ctr"/>
                      <a:r>
                        <a:rPr lang="en-US" b="1" dirty="0" smtClean="0">
                          <a:solidFill>
                            <a:srgbClr val="FF00FF"/>
                          </a:solidFill>
                        </a:rPr>
                        <a:t>Total</a:t>
                      </a:r>
                      <a:endParaRPr lang="en-US" b="1" dirty="0">
                        <a:solidFill>
                          <a:srgbClr val="FF00FF"/>
                        </a:solidFill>
                      </a:endParaRPr>
                    </a:p>
                  </a:txBody>
                  <a:tcPr anchor="ctr"/>
                </a:tc>
              </a:tr>
            </a:tbl>
          </a:graphicData>
        </a:graphic>
      </p:graphicFrame>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4172009179"/>
              </p:ext>
            </p:extLst>
          </p:nvPr>
        </p:nvGraphicFramePr>
        <p:xfrm>
          <a:off x="4214813" y="1577975"/>
          <a:ext cx="4929187" cy="455771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2250161B-86BC-4A8A-AD98-D5A5BBD4E7BB}" type="slidenum">
              <a:rPr lang="ar-SA" smtClean="0"/>
              <a:pPr>
                <a:defRPr/>
              </a:pPr>
              <a:t>44</a:t>
            </a:fld>
            <a:endParaRPr lang="en-US"/>
          </a:p>
        </p:txBody>
      </p:sp>
      <p:sp>
        <p:nvSpPr>
          <p:cNvPr id="3" name="TextBox 2"/>
          <p:cNvSpPr txBox="1"/>
          <p:nvPr/>
        </p:nvSpPr>
        <p:spPr>
          <a:xfrm>
            <a:off x="6156176" y="6268670"/>
            <a:ext cx="1512168" cy="369332"/>
          </a:xfrm>
          <a:prstGeom prst="rect">
            <a:avLst/>
          </a:prstGeom>
          <a:noFill/>
        </p:spPr>
        <p:txBody>
          <a:bodyPr wrap="square" rtlCol="1">
            <a:spAutoFit/>
          </a:bodyPr>
          <a:lstStyle/>
          <a:p>
            <a:pPr algn="l" rtl="0"/>
            <a:r>
              <a:rPr lang="en-US" dirty="0" smtClean="0">
                <a:hlinkClick r:id="rId3" action="ppaction://hlinksldjump"/>
              </a:rPr>
              <a:t>Pie Diagram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style.rotation</p:attrName>
                                        </p:attrNameLst>
                                      </p:cBhvr>
                                      <p:tavLst>
                                        <p:tav tm="0">
                                          <p:val>
                                            <p:fltVal val="720"/>
                                          </p:val>
                                        </p:tav>
                                        <p:tav tm="100000">
                                          <p:val>
                                            <p:fltVal val="0"/>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sz="quarter" idx="4294967295"/>
          </p:nvPr>
        </p:nvSpPr>
        <p:spPr>
          <a:xfrm>
            <a:off x="683568" y="332656"/>
            <a:ext cx="7627937" cy="684213"/>
          </a:xfrm>
        </p:spPr>
        <p:txBody>
          <a:bodyPr anchor="b" anchorCtr="1"/>
          <a:lstStyle/>
          <a:p>
            <a:pPr algn="l" rtl="0" eaLnBrk="1" hangingPunct="1">
              <a:defRPr/>
            </a:pPr>
            <a:r>
              <a:rPr lang="en-US" sz="5400" b="1" u="sng" dirty="0" smtClean="0">
                <a:solidFill>
                  <a:srgbClr val="FFFF00"/>
                </a:solidFill>
              </a:rPr>
              <a:t>Histogram</a:t>
            </a:r>
            <a:r>
              <a:rPr lang="en-US" sz="5400" b="1" dirty="0" smtClean="0">
                <a:solidFill>
                  <a:srgbClr val="FFFF00"/>
                </a:solidFill>
              </a:rPr>
              <a:t> </a:t>
            </a:r>
            <a:r>
              <a:rPr lang="en-US" sz="5400" b="1" dirty="0" smtClean="0">
                <a:solidFill>
                  <a:srgbClr val="FFFF00"/>
                </a:solidFill>
                <a:hlinkClick r:id="rId2" action="ppaction://hlinksldjump"/>
              </a:rPr>
              <a:t>*</a:t>
            </a:r>
            <a:endParaRPr lang="en-US" sz="5400" b="1" u="sng" dirty="0" smtClean="0">
              <a:solidFill>
                <a:srgbClr val="FFFF00"/>
              </a:solidFill>
            </a:endParaRPr>
          </a:p>
        </p:txBody>
      </p:sp>
      <p:sp>
        <p:nvSpPr>
          <p:cNvPr id="6" name="Subtitle 5"/>
          <p:cNvSpPr>
            <a:spLocks noGrp="1"/>
          </p:cNvSpPr>
          <p:nvPr>
            <p:ph type="subTitle" sz="quarter" idx="4294967295"/>
          </p:nvPr>
        </p:nvSpPr>
        <p:spPr>
          <a:xfrm>
            <a:off x="251520" y="1268760"/>
            <a:ext cx="8712968" cy="5184576"/>
          </a:xfrm>
        </p:spPr>
        <p:txBody>
          <a:bodyPr/>
          <a:lstStyle/>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Used for presenting quantitative continuous data (class freq. table).</a:t>
            </a:r>
          </a:p>
          <a:p>
            <a:pPr algn="l" rtl="0" eaLnBrk="1" hangingPunct="1">
              <a:spcBef>
                <a:spcPts val="1200"/>
              </a:spcBef>
              <a:spcAft>
                <a:spcPts val="1200"/>
              </a:spcAft>
              <a:buClr>
                <a:srgbClr val="FFFF00"/>
              </a:buClr>
              <a:buFont typeface="Wingdings" pitchFamily="2" charset="2"/>
              <a:buChar char="Ø"/>
              <a:defRPr/>
            </a:pPr>
            <a:r>
              <a:rPr lang="en-US" b="1" dirty="0" smtClean="0">
                <a:solidFill>
                  <a:srgbClr val="FFFF00"/>
                </a:solidFill>
                <a:effectLst>
                  <a:outerShdw blurRad="38100" dist="38100" dir="2700000" algn="tl">
                    <a:srgbClr val="000000"/>
                  </a:outerShdw>
                </a:effectLst>
              </a:rPr>
              <a:t>Very similar to bar chart with the difference that the rectangles (bars) are adherent (without gaps). </a:t>
            </a:r>
          </a:p>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Each bar represents a class: its height           represents the frequency (no. of cases)         and its width represents the class interval.</a:t>
            </a:r>
          </a:p>
        </p:txBody>
      </p:sp>
      <p:sp>
        <p:nvSpPr>
          <p:cNvPr id="4" name="Slide Number Placeholder 3"/>
          <p:cNvSpPr>
            <a:spLocks noGrp="1"/>
          </p:cNvSpPr>
          <p:nvPr>
            <p:ph type="sldNum" sz="quarter" idx="12"/>
          </p:nvPr>
        </p:nvSpPr>
        <p:spPr/>
        <p:txBody>
          <a:bodyPr/>
          <a:lstStyle/>
          <a:p>
            <a:pPr>
              <a:defRPr/>
            </a:pPr>
            <a:fld id="{75734BA2-68DC-4690-B3FB-1E2E7061BA3D}" type="slidenum">
              <a:rPr lang="ar-SA"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0"/>
            <a:ext cx="8496944" cy="787400"/>
          </a:xfrm>
        </p:spPr>
        <p:txBody>
          <a:bodyPr anchorCtr="1"/>
          <a:lstStyle/>
          <a:p>
            <a:pPr algn="l" eaLnBrk="1" hangingPunct="1">
              <a:defRPr/>
            </a:pPr>
            <a:r>
              <a:rPr lang="en-US" dirty="0" smtClean="0"/>
              <a:t/>
            </a:r>
            <a:br>
              <a:rPr lang="en-US" dirty="0" smtClean="0"/>
            </a:br>
            <a:r>
              <a:rPr lang="en-US" dirty="0" smtClean="0">
                <a:solidFill>
                  <a:srgbClr val="FFFF00"/>
                </a:solidFill>
              </a:rPr>
              <a:t>Example:</a:t>
            </a:r>
            <a:r>
              <a:rPr lang="en-US" dirty="0" smtClean="0"/>
              <a:t> </a:t>
            </a:r>
            <a:r>
              <a:rPr lang="en-US" sz="2800" dirty="0" smtClean="0">
                <a:effectLst/>
              </a:rPr>
              <a:t>Height of 90 children in Mutah city</a:t>
            </a:r>
            <a:r>
              <a:rPr lang="en-US" dirty="0" smtClean="0"/>
              <a:t>                                    </a:t>
            </a: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2380528531"/>
              </p:ext>
            </p:extLst>
          </p:nvPr>
        </p:nvGraphicFramePr>
        <p:xfrm>
          <a:off x="500040" y="1500188"/>
          <a:ext cx="3214710" cy="3854971"/>
        </p:xfrm>
        <a:graphic>
          <a:graphicData uri="http://schemas.openxmlformats.org/drawingml/2006/table">
            <a:tbl>
              <a:tblPr rtl="1" firstRow="1" bandRow="1">
                <a:tableStyleId>{073A0DAA-6AF3-43AB-8588-CEC1D06C72B9}</a:tableStyleId>
              </a:tblPr>
              <a:tblGrid>
                <a:gridCol w="1607355"/>
                <a:gridCol w="1607355"/>
              </a:tblGrid>
              <a:tr h="571502">
                <a:tc>
                  <a:txBody>
                    <a:bodyPr/>
                    <a:lstStyle/>
                    <a:p>
                      <a:pPr algn="l"/>
                      <a:r>
                        <a:rPr lang="en-US" b="1" dirty="0" smtClean="0"/>
                        <a:t>Number</a:t>
                      </a:r>
                      <a:endParaRPr lang="en-US" b="1" dirty="0"/>
                    </a:p>
                  </a:txBody>
                  <a:tcPr anchor="ctr"/>
                </a:tc>
                <a:tc>
                  <a:txBody>
                    <a:bodyPr/>
                    <a:lstStyle/>
                    <a:p>
                      <a:pPr algn="l"/>
                      <a:r>
                        <a:rPr lang="en-US" b="1" dirty="0" smtClean="0"/>
                        <a:t>Height (cm)</a:t>
                      </a:r>
                      <a:endParaRPr lang="en-US" b="1" dirty="0"/>
                    </a:p>
                  </a:txBody>
                  <a:tcPr anchor="ctr"/>
                </a:tc>
              </a:tr>
              <a:tr h="469067">
                <a:tc>
                  <a:txBody>
                    <a:bodyPr/>
                    <a:lstStyle/>
                    <a:p>
                      <a:pPr algn="ctr"/>
                      <a:r>
                        <a:rPr lang="en-US" b="1" dirty="0" smtClean="0"/>
                        <a:t>10</a:t>
                      </a:r>
                      <a:endParaRPr lang="en-US" b="1" dirty="0"/>
                    </a:p>
                  </a:txBody>
                  <a:tcPr anchor="ctr"/>
                </a:tc>
                <a:tc>
                  <a:txBody>
                    <a:bodyPr/>
                    <a:lstStyle/>
                    <a:p>
                      <a:pPr algn="l"/>
                      <a:r>
                        <a:rPr lang="en-US" b="1" dirty="0" smtClean="0"/>
                        <a:t>100</a:t>
                      </a:r>
                      <a:r>
                        <a:rPr lang="en-US" b="1" baseline="0" dirty="0" smtClean="0"/>
                        <a:t> -</a:t>
                      </a:r>
                      <a:endParaRPr lang="en-US" b="1" dirty="0"/>
                    </a:p>
                  </a:txBody>
                  <a:tcPr anchor="ctr"/>
                </a:tc>
              </a:tr>
              <a:tr h="469067">
                <a:tc>
                  <a:txBody>
                    <a:bodyPr/>
                    <a:lstStyle/>
                    <a:p>
                      <a:pPr algn="ctr"/>
                      <a:r>
                        <a:rPr lang="en-US" b="1" dirty="0" smtClean="0"/>
                        <a:t>15</a:t>
                      </a:r>
                      <a:endParaRPr lang="en-US" b="1" dirty="0"/>
                    </a:p>
                  </a:txBody>
                  <a:tcPr anchor="ctr"/>
                </a:tc>
                <a:tc>
                  <a:txBody>
                    <a:bodyPr/>
                    <a:lstStyle/>
                    <a:p>
                      <a:pPr algn="l"/>
                      <a:r>
                        <a:rPr lang="en-US" b="1" dirty="0" smtClean="0"/>
                        <a:t>110 -</a:t>
                      </a:r>
                      <a:endParaRPr lang="en-US" b="1" dirty="0"/>
                    </a:p>
                  </a:txBody>
                  <a:tcPr anchor="ctr"/>
                </a:tc>
              </a:tr>
              <a:tr h="469067">
                <a:tc>
                  <a:txBody>
                    <a:bodyPr/>
                    <a:lstStyle/>
                    <a:p>
                      <a:pPr algn="ctr"/>
                      <a:r>
                        <a:rPr lang="en-US" b="1" dirty="0" smtClean="0"/>
                        <a:t>25</a:t>
                      </a:r>
                      <a:endParaRPr lang="en-US" b="1" dirty="0"/>
                    </a:p>
                  </a:txBody>
                  <a:tcPr anchor="ctr"/>
                </a:tc>
                <a:tc>
                  <a:txBody>
                    <a:bodyPr/>
                    <a:lstStyle/>
                    <a:p>
                      <a:pPr algn="l"/>
                      <a:r>
                        <a:rPr lang="en-US" b="1" dirty="0" smtClean="0"/>
                        <a:t>120 -</a:t>
                      </a:r>
                      <a:endParaRPr lang="en-US" b="1" dirty="0"/>
                    </a:p>
                  </a:txBody>
                  <a:tcPr anchor="ctr"/>
                </a:tc>
              </a:tr>
              <a:tr h="469067">
                <a:tc>
                  <a:txBody>
                    <a:bodyPr/>
                    <a:lstStyle/>
                    <a:p>
                      <a:pPr algn="ctr"/>
                      <a:r>
                        <a:rPr lang="en-US" b="1" dirty="0" smtClean="0"/>
                        <a:t>20</a:t>
                      </a:r>
                      <a:endParaRPr lang="en-US" b="1" dirty="0"/>
                    </a:p>
                  </a:txBody>
                  <a:tcPr anchor="ctr"/>
                </a:tc>
                <a:tc>
                  <a:txBody>
                    <a:bodyPr/>
                    <a:lstStyle/>
                    <a:p>
                      <a:pPr algn="l"/>
                      <a:r>
                        <a:rPr lang="en-US" b="1" dirty="0" smtClean="0"/>
                        <a:t>130 -</a:t>
                      </a:r>
                      <a:endParaRPr lang="en-US" b="1" dirty="0"/>
                    </a:p>
                  </a:txBody>
                  <a:tcPr anchor="ctr"/>
                </a:tc>
              </a:tr>
              <a:tr h="469067">
                <a:tc>
                  <a:txBody>
                    <a:bodyPr/>
                    <a:lstStyle/>
                    <a:p>
                      <a:pPr algn="ctr"/>
                      <a:r>
                        <a:rPr lang="en-US" b="1" dirty="0" smtClean="0"/>
                        <a:t>15</a:t>
                      </a:r>
                      <a:endParaRPr lang="en-US" b="1" dirty="0"/>
                    </a:p>
                  </a:txBody>
                  <a:tcPr anchor="ctr"/>
                </a:tc>
                <a:tc>
                  <a:txBody>
                    <a:bodyPr/>
                    <a:lstStyle/>
                    <a:p>
                      <a:pPr algn="l"/>
                      <a:r>
                        <a:rPr lang="en-US" b="1" dirty="0" smtClean="0"/>
                        <a:t>140 -</a:t>
                      </a:r>
                      <a:endParaRPr lang="en-US" b="1" dirty="0"/>
                    </a:p>
                  </a:txBody>
                  <a:tcPr anchor="ctr"/>
                </a:tc>
              </a:tr>
              <a:tr h="469067">
                <a:tc>
                  <a:txBody>
                    <a:bodyPr/>
                    <a:lstStyle/>
                    <a:p>
                      <a:pPr algn="ctr"/>
                      <a:r>
                        <a:rPr lang="en-US" b="1" dirty="0" smtClean="0"/>
                        <a:t>5</a:t>
                      </a:r>
                      <a:endParaRPr lang="en-US" b="1" dirty="0"/>
                    </a:p>
                  </a:txBody>
                  <a:tcPr anchor="ctr"/>
                </a:tc>
                <a:tc>
                  <a:txBody>
                    <a:bodyPr/>
                    <a:lstStyle/>
                    <a:p>
                      <a:pPr algn="l"/>
                      <a:r>
                        <a:rPr lang="en-US" b="1" dirty="0" smtClean="0"/>
                        <a:t>150 -</a:t>
                      </a:r>
                      <a:endParaRPr lang="en-US" b="1" dirty="0"/>
                    </a:p>
                  </a:txBody>
                  <a:tcPr anchor="ctr"/>
                </a:tc>
              </a:tr>
              <a:tr h="469067">
                <a:tc>
                  <a:txBody>
                    <a:bodyPr/>
                    <a:lstStyle/>
                    <a:p>
                      <a:pPr algn="ctr"/>
                      <a:r>
                        <a:rPr lang="en-US" b="1" dirty="0" smtClean="0"/>
                        <a:t>90</a:t>
                      </a:r>
                      <a:endParaRPr lang="en-US" b="1" dirty="0"/>
                    </a:p>
                  </a:txBody>
                  <a:tcPr anchor="ctr"/>
                </a:tc>
                <a:tc>
                  <a:txBody>
                    <a:bodyPr/>
                    <a:lstStyle/>
                    <a:p>
                      <a:pPr algn="l"/>
                      <a:r>
                        <a:rPr lang="en-US" b="1" dirty="0" smtClean="0"/>
                        <a:t>Total</a:t>
                      </a:r>
                      <a:endParaRPr lang="en-US" b="1" dirty="0"/>
                    </a:p>
                  </a:txBody>
                  <a:tcPr anchor="ctr"/>
                </a:tc>
              </a:tr>
            </a:tbl>
          </a:graphicData>
        </a:graphic>
      </p:graphicFrame>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2606219329"/>
              </p:ext>
            </p:extLst>
          </p:nvPr>
        </p:nvGraphicFramePr>
        <p:xfrm>
          <a:off x="3942710" y="986383"/>
          <a:ext cx="5000625" cy="531495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a:xfrm>
            <a:off x="5233392" y="6401531"/>
            <a:ext cx="2133600" cy="457200"/>
          </a:xfrm>
        </p:spPr>
        <p:txBody>
          <a:bodyPr/>
          <a:lstStyle/>
          <a:p>
            <a:pPr>
              <a:defRPr/>
            </a:pPr>
            <a:fld id="{CF4DF853-862C-4BBC-A20F-71FD48927757}" type="slidenum">
              <a:rPr lang="ar-SA" smtClean="0"/>
              <a:pPr>
                <a:defRPr/>
              </a:pPr>
              <a:t>46</a:t>
            </a:fld>
            <a:endParaRPr lang="en-US" dirty="0"/>
          </a:p>
        </p:txBody>
      </p:sp>
      <p:sp>
        <p:nvSpPr>
          <p:cNvPr id="3" name="TextBox 2"/>
          <p:cNvSpPr txBox="1"/>
          <p:nvPr/>
        </p:nvSpPr>
        <p:spPr>
          <a:xfrm>
            <a:off x="5724128" y="6462834"/>
            <a:ext cx="2736304" cy="369332"/>
          </a:xfrm>
          <a:prstGeom prst="rect">
            <a:avLst/>
          </a:prstGeom>
          <a:noFill/>
        </p:spPr>
        <p:txBody>
          <a:bodyPr wrap="square" rtlCol="1">
            <a:spAutoFit/>
          </a:bodyPr>
          <a:lstStyle/>
          <a:p>
            <a:pPr algn="l" rtl="0"/>
            <a:r>
              <a:rPr lang="en-US" dirty="0" smtClean="0">
                <a:hlinkClick r:id="rId3" action="ppaction://hlinksldjump"/>
              </a:rPr>
              <a:t>Histogram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47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3"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909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idx="4294967295"/>
          </p:nvPr>
        </p:nvSpPr>
        <p:spPr>
          <a:xfrm>
            <a:off x="611560" y="260648"/>
            <a:ext cx="7627937" cy="684213"/>
          </a:xfrm>
        </p:spPr>
        <p:txBody>
          <a:bodyPr anchor="b" anchorCtr="1"/>
          <a:lstStyle/>
          <a:p>
            <a:pPr algn="l" eaLnBrk="1" hangingPunct="1">
              <a:defRPr/>
            </a:pPr>
            <a:r>
              <a:rPr lang="en-US" b="1" u="sng" dirty="0" smtClean="0">
                <a:solidFill>
                  <a:srgbClr val="FFFF00"/>
                </a:solidFill>
                <a:effectLst>
                  <a:outerShdw blurRad="38100" dist="38100" dir="2700000" algn="tl">
                    <a:srgbClr val="000000">
                      <a:alpha val="43137"/>
                    </a:srgbClr>
                  </a:outerShdw>
                </a:effectLst>
              </a:rPr>
              <a:t>Frequency Polygon</a:t>
            </a:r>
            <a:r>
              <a:rPr lang="en-US" b="1"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hlinkClick r:id="rId2" action="ppaction://hlinksldjump"/>
              </a:rPr>
              <a:t>*</a:t>
            </a:r>
            <a:endParaRPr lang="en-US" b="1" u="sng" dirty="0" smtClean="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sz="quarter" idx="4294967295"/>
          </p:nvPr>
        </p:nvSpPr>
        <p:spPr>
          <a:xfrm>
            <a:off x="395536" y="1196752"/>
            <a:ext cx="8429625" cy="5357812"/>
          </a:xfrm>
        </p:spPr>
        <p:txBody>
          <a:bodyPr/>
          <a:lstStyle/>
          <a:p>
            <a:pPr algn="l" rtl="0" eaLnBrk="1" hangingPunct="1">
              <a:spcBef>
                <a:spcPts val="1200"/>
              </a:spcBef>
              <a:spcAft>
                <a:spcPts val="1200"/>
              </a:spcAft>
              <a:buClr>
                <a:srgbClr val="FFFF00"/>
              </a:buClr>
              <a:buFont typeface="Wingdings" pitchFamily="2" charset="2"/>
              <a:buChar char="Ø"/>
              <a:defRPr/>
            </a:pPr>
            <a:r>
              <a:rPr lang="en-US" b="1" dirty="0" smtClean="0"/>
              <a:t>Derived from a histogram by connecting the mid-points of the tops of the rectangles in the histogram.</a:t>
            </a:r>
          </a:p>
          <a:p>
            <a:pPr algn="l" rtl="0" eaLnBrk="1" hangingPunct="1">
              <a:spcBef>
                <a:spcPts val="1200"/>
              </a:spcBef>
              <a:spcAft>
                <a:spcPts val="1200"/>
              </a:spcAft>
              <a:buClr>
                <a:srgbClr val="FFFF00"/>
              </a:buClr>
              <a:buFont typeface="Wingdings" pitchFamily="2" charset="2"/>
              <a:buChar char="Ø"/>
              <a:defRPr/>
            </a:pPr>
            <a:r>
              <a:rPr lang="en-US" b="1" dirty="0" smtClean="0">
                <a:solidFill>
                  <a:srgbClr val="FFFF00"/>
                </a:solidFill>
                <a:effectLst>
                  <a:outerShdw blurRad="38100" dist="38100" dir="2700000" algn="tl">
                    <a:srgbClr val="000000">
                      <a:alpha val="43137"/>
                    </a:srgbClr>
                  </a:outerShdw>
                </a:effectLst>
              </a:rPr>
              <a:t>By drawing a free-hand curve midway            between the points of the frequency                polygon, we obtain a smooth curve called </a:t>
            </a:r>
            <a:r>
              <a:rPr lang="en-US" b="1" u="sng" dirty="0">
                <a:solidFill>
                  <a:srgbClr val="00FF00"/>
                </a:solidFill>
                <a:effectLst>
                  <a:outerShdw blurRad="38100" dist="38100" dir="2700000" algn="tl">
                    <a:srgbClr val="000000"/>
                  </a:outerShdw>
                </a:effectLst>
              </a:rPr>
              <a:t>(Frequency curve)</a:t>
            </a:r>
          </a:p>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A special form of frequency polygon is the </a:t>
            </a:r>
            <a:r>
              <a:rPr lang="en-US" b="1" u="sng" dirty="0" smtClean="0">
                <a:solidFill>
                  <a:srgbClr val="00FF00"/>
                </a:solidFill>
                <a:effectLst>
                  <a:outerShdw blurRad="38100" dist="38100" dir="2700000" algn="tl">
                    <a:srgbClr val="000000"/>
                  </a:outerShdw>
                </a:effectLst>
              </a:rPr>
              <a:t>Normal Distribution Curv</a:t>
            </a:r>
            <a:r>
              <a:rPr lang="en-US" u="sng" dirty="0" smtClean="0">
                <a:solidFill>
                  <a:srgbClr val="00FF00"/>
                </a:solidFill>
                <a:effectLst>
                  <a:outerShdw blurRad="38100" dist="38100" dir="2700000" algn="tl">
                    <a:srgbClr val="000000"/>
                  </a:outerShdw>
                </a:effectLst>
              </a:rPr>
              <a:t>e </a:t>
            </a:r>
          </a:p>
        </p:txBody>
      </p:sp>
      <p:sp>
        <p:nvSpPr>
          <p:cNvPr id="4" name="Slide Number Placeholder 3"/>
          <p:cNvSpPr>
            <a:spLocks noGrp="1"/>
          </p:cNvSpPr>
          <p:nvPr>
            <p:ph type="sldNum" sz="quarter" idx="12"/>
          </p:nvPr>
        </p:nvSpPr>
        <p:spPr/>
        <p:txBody>
          <a:bodyPr/>
          <a:lstStyle/>
          <a:p>
            <a:pPr>
              <a:defRPr/>
            </a:pPr>
            <a:fld id="{A8B3A2A0-04ED-43DC-B361-5117666448B4}" type="slidenum">
              <a:rPr lang="ar-SA" smtClean="0"/>
              <a:pPr>
                <a:defRPr/>
              </a:pPr>
              <a:t>48</a:t>
            </a:fld>
            <a:endParaRPr lang="en-US" dirty="0"/>
          </a:p>
        </p:txBody>
      </p:sp>
      <p:sp>
        <p:nvSpPr>
          <p:cNvPr id="5" name="TextBox 4"/>
          <p:cNvSpPr txBox="1"/>
          <p:nvPr/>
        </p:nvSpPr>
        <p:spPr>
          <a:xfrm>
            <a:off x="7740352" y="5110"/>
            <a:ext cx="1296144" cy="369332"/>
          </a:xfrm>
          <a:prstGeom prst="rect">
            <a:avLst/>
          </a:prstGeom>
          <a:noFill/>
        </p:spPr>
        <p:txBody>
          <a:bodyPr wrap="square" rtlCol="1">
            <a:spAutoFit/>
          </a:bodyPr>
          <a:lstStyle/>
          <a:p>
            <a:pPr algn="l" rtl="0"/>
            <a:r>
              <a:rPr lang="en-US" dirty="0" smtClean="0">
                <a:hlinkClick r:id="rId3" action="ppaction://hlinksldjump"/>
              </a:rPr>
              <a:t>Histogram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49</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12968"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75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16632"/>
            <a:ext cx="8229600" cy="966936"/>
          </a:xfrm>
        </p:spPr>
        <p:txBody>
          <a:bodyPr>
            <a:normAutofit/>
          </a:bodyPr>
          <a:lstStyle/>
          <a:p>
            <a:pPr eaLnBrk="1" hangingPunct="1">
              <a:defRPr/>
            </a:pPr>
            <a:r>
              <a:rPr lang="en-US" b="1" u="sng" dirty="0">
                <a:solidFill>
                  <a:srgbClr val="FFFF00"/>
                </a:solidFill>
                <a:effectLst>
                  <a:outerShdw blurRad="38100" dist="38100" dir="2700000" algn="tl">
                    <a:srgbClr val="010199"/>
                  </a:outerShdw>
                </a:effectLst>
              </a:rPr>
              <a:t>Tabular Presentation</a:t>
            </a:r>
            <a:endParaRPr lang="ar-EG" b="1" u="sng" dirty="0">
              <a:solidFill>
                <a:srgbClr val="FFFF00"/>
              </a:solidFill>
              <a:effectLst>
                <a:outerShdw blurRad="38100" dist="38100" dir="2700000" algn="tl">
                  <a:srgbClr val="010199"/>
                </a:outerShdw>
              </a:effectLst>
            </a:endParaRPr>
          </a:p>
        </p:txBody>
      </p:sp>
      <p:sp>
        <p:nvSpPr>
          <p:cNvPr id="4099" name="Content Placeholder 2"/>
          <p:cNvSpPr>
            <a:spLocks noGrp="1"/>
          </p:cNvSpPr>
          <p:nvPr>
            <p:ph idx="4294967295"/>
          </p:nvPr>
        </p:nvSpPr>
        <p:spPr>
          <a:xfrm>
            <a:off x="179512" y="1268760"/>
            <a:ext cx="8712968" cy="5040560"/>
          </a:xfrm>
        </p:spPr>
        <p:txBody>
          <a:bodyPr/>
          <a:lstStyle/>
          <a:p>
            <a:pPr algn="l" rtl="0" eaLnBrk="1" hangingPunct="1">
              <a:buFontTx/>
              <a:buNone/>
              <a:defRPr/>
            </a:pPr>
            <a:r>
              <a:rPr lang="en-US" sz="2400" b="1" u="sng" dirty="0" smtClean="0">
                <a:solidFill>
                  <a:srgbClr val="00FF00"/>
                </a:solidFill>
                <a:effectLst>
                  <a:outerShdw blurRad="38100" dist="38100" dir="2700000" algn="tl">
                    <a:srgbClr val="000000"/>
                  </a:outerShdw>
                </a:effectLst>
              </a:rPr>
              <a:t>Some Rules in the construction of table:</a:t>
            </a:r>
          </a:p>
          <a:p>
            <a:pPr marL="514350" indent="-514350" algn="l" rtl="0" eaLnBrk="1" hangingPunct="1">
              <a:spcAft>
                <a:spcPts val="600"/>
              </a:spcAft>
              <a:buClr>
                <a:schemeClr val="tx1"/>
              </a:buClr>
              <a:buFont typeface="+mj-lt"/>
              <a:buAutoNum type="arabicPeriod"/>
              <a:defRPr/>
            </a:pPr>
            <a:r>
              <a:rPr lang="en-US" sz="2400" b="1" dirty="0" smtClean="0">
                <a:effectLst>
                  <a:outerShdw blurRad="38100" dist="38100" dir="2700000" algn="tl">
                    <a:srgbClr val="000000"/>
                  </a:outerShdw>
                </a:effectLst>
              </a:rPr>
              <a:t>Self- explanatory</a:t>
            </a:r>
          </a:p>
          <a:p>
            <a:pPr marL="514350" indent="-514350" algn="l" rtl="0" eaLnBrk="1" hangingPunct="1">
              <a:spcAft>
                <a:spcPts val="600"/>
              </a:spcAft>
              <a:buClr>
                <a:schemeClr val="tx1"/>
              </a:buClr>
              <a:buFont typeface="+mj-lt"/>
              <a:buAutoNum type="arabicPeriod"/>
              <a:defRPr/>
            </a:pPr>
            <a:r>
              <a:rPr lang="en-US" sz="2400" b="1" dirty="0">
                <a:effectLst>
                  <a:outerShdw blurRad="38100" dist="38100" dir="2700000" algn="tl">
                    <a:srgbClr val="000000"/>
                  </a:outerShdw>
                </a:effectLst>
              </a:rPr>
              <a:t>Table Number: Each table should have a specific table number for ease of access and locating.</a:t>
            </a:r>
            <a:endParaRPr lang="en-US" sz="2400" b="1" dirty="0" smtClean="0">
              <a:effectLst>
                <a:outerShdw blurRad="38100" dist="38100" dir="2700000" algn="tl">
                  <a:srgbClr val="000000"/>
                </a:outerShdw>
              </a:effectLst>
            </a:endParaRPr>
          </a:p>
          <a:p>
            <a:pPr marL="514350" indent="-514350" algn="l" rtl="0" eaLnBrk="1" hangingPunct="1">
              <a:spcAft>
                <a:spcPts val="600"/>
              </a:spcAft>
              <a:buClr>
                <a:schemeClr val="tx1"/>
              </a:buClr>
              <a:buFont typeface="+mj-lt"/>
              <a:buAutoNum type="arabicPeriod"/>
              <a:defRPr/>
            </a:pPr>
            <a:r>
              <a:rPr lang="en-US" sz="2400" b="1" dirty="0" smtClean="0">
                <a:solidFill>
                  <a:srgbClr val="FFFF00"/>
                </a:solidFill>
                <a:effectLst>
                  <a:outerShdw blurRad="38100" dist="38100" dir="2700000" algn="tl">
                    <a:srgbClr val="000000"/>
                  </a:outerShdw>
                </a:effectLst>
              </a:rPr>
              <a:t>Title heading: Content, Place and Time (what, where and when).</a:t>
            </a:r>
          </a:p>
          <a:p>
            <a:pPr marL="514350" indent="-514350" algn="l" rtl="0" eaLnBrk="1" hangingPunct="1">
              <a:spcAft>
                <a:spcPts val="600"/>
              </a:spcAft>
              <a:buClr>
                <a:schemeClr val="tx1"/>
              </a:buClr>
              <a:buFont typeface="+mj-lt"/>
              <a:buAutoNum type="arabicPeriod"/>
              <a:defRPr/>
            </a:pPr>
            <a:r>
              <a:rPr lang="en-US" sz="2400" b="1" dirty="0" smtClean="0">
                <a:effectLst>
                  <a:outerShdw blurRad="38100" dist="38100" dir="2700000" algn="tl">
                    <a:srgbClr val="000000"/>
                  </a:outerShdw>
                </a:effectLst>
              </a:rPr>
              <a:t>Stubs</a:t>
            </a:r>
            <a:r>
              <a:rPr lang="en-US" sz="2400" b="1" dirty="0">
                <a:effectLst>
                  <a:outerShdw blurRad="38100" dist="38100" dir="2700000" algn="tl">
                    <a:srgbClr val="000000"/>
                  </a:outerShdw>
                </a:effectLst>
              </a:rPr>
              <a:t>: These are titles of the rows in a table. Thus a stub display information about the data contained in a particular row. </a:t>
            </a:r>
            <a:endParaRPr lang="en-US" sz="2400" b="1" dirty="0" smtClean="0">
              <a:effectLst>
                <a:outerShdw blurRad="38100" dist="38100" dir="2700000" algn="tl">
                  <a:srgbClr val="000000"/>
                </a:outerShdw>
              </a:effectLst>
            </a:endParaRPr>
          </a:p>
          <a:p>
            <a:pPr marL="514350" indent="-514350" algn="l" rtl="0" eaLnBrk="1" hangingPunct="1">
              <a:spcAft>
                <a:spcPts val="600"/>
              </a:spcAft>
              <a:buClr>
                <a:schemeClr val="tx1"/>
              </a:buClr>
              <a:buFont typeface="+mj-lt"/>
              <a:buAutoNum type="arabicPeriod"/>
              <a:defRPr/>
            </a:pPr>
            <a:r>
              <a:rPr lang="en-US" sz="2400" b="1" dirty="0">
                <a:effectLst>
                  <a:outerShdw blurRad="38100" dist="38100" dir="2700000" algn="tl">
                    <a:srgbClr val="000000"/>
                  </a:outerShdw>
                </a:effectLst>
              </a:rPr>
              <a:t>Caption: A caption is the title of a column in the data table. In fact, it is a counterpart if a stub and indicates the information contained in a column</a:t>
            </a:r>
            <a:r>
              <a:rPr lang="en-US" sz="2400" b="1" dirty="0" smtClean="0">
                <a:effectLst>
                  <a:outerShdw blurRad="38100" dist="38100" dir="2700000" algn="tl">
                    <a:srgbClr val="000000"/>
                  </a:outerShdw>
                </a:effectLst>
              </a:rPr>
              <a:t>.</a:t>
            </a:r>
            <a:endParaRPr lang="en-US" sz="2400" b="1" dirty="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56AF2D60-C797-4A6E-B3D4-846E92526421}" type="slidenum">
              <a:rPr lang="ar-SA" smtClean="0"/>
              <a:pPr>
                <a:defRPr/>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 calcmode="lin" valueType="num">
                                      <p:cBhvr>
                                        <p:cTn id="15" dur="10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0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0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 calcmode="lin" valueType="num">
                                      <p:cBhvr>
                                        <p:cTn id="23" dur="10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0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09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p:cTn id="31" dur="10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09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09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09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4099">
                                            <p:txEl>
                                              <p:pRg st="4" end="4"/>
                                            </p:txEl>
                                          </p:spTgt>
                                        </p:tgtEl>
                                        <p:attrNameLst>
                                          <p:attrName>style.visibility</p:attrName>
                                        </p:attrNameLst>
                                      </p:cBhvr>
                                      <p:to>
                                        <p:strVal val="visible"/>
                                      </p:to>
                                    </p:set>
                                    <p:anim calcmode="lin" valueType="num">
                                      <p:cBhvr>
                                        <p:cTn id="39" dur="10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09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09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09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4099">
                                            <p:txEl>
                                              <p:pRg st="5" end="5"/>
                                            </p:txEl>
                                          </p:spTgt>
                                        </p:tgtEl>
                                        <p:attrNameLst>
                                          <p:attrName>style.visibility</p:attrName>
                                        </p:attrNameLst>
                                      </p:cBhvr>
                                      <p:to>
                                        <p:strVal val="visible"/>
                                      </p:to>
                                    </p:set>
                                    <p:anim calcmode="lin" valueType="num">
                                      <p:cBhvr>
                                        <p:cTn id="47" dur="1000" fill="hold"/>
                                        <p:tgtEl>
                                          <p:spTgt spid="409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09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09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09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4867"/>
            <a:ext cx="8496944" cy="692696"/>
          </a:xfrm>
        </p:spPr>
        <p:txBody>
          <a:bodyPr anchorCtr="1"/>
          <a:lstStyle/>
          <a:p>
            <a:pPr algn="l" eaLnBrk="1" hangingPunct="1">
              <a:defRPr/>
            </a:pPr>
            <a:r>
              <a:rPr lang="en-US" dirty="0" smtClean="0"/>
              <a:t/>
            </a:r>
            <a:br>
              <a:rPr lang="en-US" dirty="0" smtClean="0"/>
            </a:br>
            <a:r>
              <a:rPr lang="en-US" dirty="0" smtClean="0">
                <a:solidFill>
                  <a:srgbClr val="FFFF00"/>
                </a:solidFill>
              </a:rPr>
              <a:t>Example:</a:t>
            </a:r>
            <a:r>
              <a:rPr lang="en-US" dirty="0" smtClean="0"/>
              <a:t> </a:t>
            </a:r>
            <a:r>
              <a:rPr lang="en-US" sz="2800" dirty="0" smtClean="0">
                <a:solidFill>
                  <a:schemeClr val="tx1"/>
                </a:solidFill>
                <a:effectLst/>
              </a:rPr>
              <a:t>Height of 90 children in Mutah city</a:t>
            </a:r>
            <a:r>
              <a:rPr lang="en-US" dirty="0" smtClean="0">
                <a:effectLst/>
              </a:rPr>
              <a:t>                                    </a:t>
            </a: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621085575"/>
              </p:ext>
            </p:extLst>
          </p:nvPr>
        </p:nvGraphicFramePr>
        <p:xfrm>
          <a:off x="179512" y="1340768"/>
          <a:ext cx="3214710" cy="3854971"/>
        </p:xfrm>
        <a:graphic>
          <a:graphicData uri="http://schemas.openxmlformats.org/drawingml/2006/table">
            <a:tbl>
              <a:tblPr rtl="1" firstRow="1" bandRow="1">
                <a:tableStyleId>{073A0DAA-6AF3-43AB-8588-CEC1D06C72B9}</a:tableStyleId>
              </a:tblPr>
              <a:tblGrid>
                <a:gridCol w="1607355"/>
                <a:gridCol w="1607355"/>
              </a:tblGrid>
              <a:tr h="571502">
                <a:tc>
                  <a:txBody>
                    <a:bodyPr/>
                    <a:lstStyle/>
                    <a:p>
                      <a:pPr algn="l"/>
                      <a:r>
                        <a:rPr lang="en-US" b="1" dirty="0" smtClean="0"/>
                        <a:t>Number</a:t>
                      </a:r>
                      <a:endParaRPr lang="en-US" b="1" dirty="0"/>
                    </a:p>
                  </a:txBody>
                  <a:tcPr anchor="ctr"/>
                </a:tc>
                <a:tc>
                  <a:txBody>
                    <a:bodyPr/>
                    <a:lstStyle/>
                    <a:p>
                      <a:pPr algn="l"/>
                      <a:r>
                        <a:rPr lang="en-US" b="1" dirty="0" smtClean="0"/>
                        <a:t>Height (cm)</a:t>
                      </a:r>
                      <a:endParaRPr lang="en-US" b="1" dirty="0"/>
                    </a:p>
                  </a:txBody>
                  <a:tcPr anchor="ctr"/>
                </a:tc>
              </a:tr>
              <a:tr h="469067">
                <a:tc>
                  <a:txBody>
                    <a:bodyPr/>
                    <a:lstStyle/>
                    <a:p>
                      <a:pPr algn="l"/>
                      <a:r>
                        <a:rPr lang="en-US" b="1" dirty="0" smtClean="0"/>
                        <a:t>10</a:t>
                      </a:r>
                      <a:endParaRPr lang="en-US" b="1" dirty="0"/>
                    </a:p>
                  </a:txBody>
                  <a:tcPr anchor="ctr"/>
                </a:tc>
                <a:tc>
                  <a:txBody>
                    <a:bodyPr/>
                    <a:lstStyle/>
                    <a:p>
                      <a:pPr algn="l"/>
                      <a:r>
                        <a:rPr lang="en-US" b="1" dirty="0" smtClean="0"/>
                        <a:t>100</a:t>
                      </a:r>
                      <a:r>
                        <a:rPr lang="en-US" b="1" baseline="0" dirty="0" smtClean="0"/>
                        <a:t> -</a:t>
                      </a:r>
                      <a:endParaRPr lang="en-US" b="1" dirty="0"/>
                    </a:p>
                  </a:txBody>
                  <a:tcPr anchor="ctr"/>
                </a:tc>
              </a:tr>
              <a:tr h="469067">
                <a:tc>
                  <a:txBody>
                    <a:bodyPr/>
                    <a:lstStyle/>
                    <a:p>
                      <a:pPr algn="l"/>
                      <a:r>
                        <a:rPr lang="en-US" b="1" dirty="0" smtClean="0"/>
                        <a:t>15</a:t>
                      </a:r>
                      <a:endParaRPr lang="en-US" b="1" dirty="0"/>
                    </a:p>
                  </a:txBody>
                  <a:tcPr anchor="ctr"/>
                </a:tc>
                <a:tc>
                  <a:txBody>
                    <a:bodyPr/>
                    <a:lstStyle/>
                    <a:p>
                      <a:pPr algn="l"/>
                      <a:r>
                        <a:rPr lang="en-US" b="1" dirty="0" smtClean="0"/>
                        <a:t>110 -</a:t>
                      </a:r>
                      <a:endParaRPr lang="en-US" b="1" dirty="0"/>
                    </a:p>
                  </a:txBody>
                  <a:tcPr anchor="ctr"/>
                </a:tc>
              </a:tr>
              <a:tr h="469067">
                <a:tc>
                  <a:txBody>
                    <a:bodyPr/>
                    <a:lstStyle/>
                    <a:p>
                      <a:pPr algn="l"/>
                      <a:r>
                        <a:rPr lang="en-US" b="1" dirty="0" smtClean="0"/>
                        <a:t>25</a:t>
                      </a:r>
                      <a:endParaRPr lang="en-US" b="1" dirty="0"/>
                    </a:p>
                  </a:txBody>
                  <a:tcPr anchor="ctr"/>
                </a:tc>
                <a:tc>
                  <a:txBody>
                    <a:bodyPr/>
                    <a:lstStyle/>
                    <a:p>
                      <a:pPr algn="l"/>
                      <a:r>
                        <a:rPr lang="en-US" b="1" dirty="0" smtClean="0"/>
                        <a:t>120 -</a:t>
                      </a:r>
                      <a:endParaRPr lang="en-US" b="1" dirty="0"/>
                    </a:p>
                  </a:txBody>
                  <a:tcPr anchor="ctr"/>
                </a:tc>
              </a:tr>
              <a:tr h="469067">
                <a:tc>
                  <a:txBody>
                    <a:bodyPr/>
                    <a:lstStyle/>
                    <a:p>
                      <a:pPr algn="l"/>
                      <a:r>
                        <a:rPr lang="en-US" b="1" dirty="0" smtClean="0"/>
                        <a:t>20</a:t>
                      </a:r>
                      <a:endParaRPr lang="en-US" b="1" dirty="0"/>
                    </a:p>
                  </a:txBody>
                  <a:tcPr anchor="ctr"/>
                </a:tc>
                <a:tc>
                  <a:txBody>
                    <a:bodyPr/>
                    <a:lstStyle/>
                    <a:p>
                      <a:pPr algn="l"/>
                      <a:r>
                        <a:rPr lang="en-US" b="1" dirty="0" smtClean="0"/>
                        <a:t>130 -</a:t>
                      </a:r>
                      <a:endParaRPr lang="en-US" b="1" dirty="0"/>
                    </a:p>
                  </a:txBody>
                  <a:tcPr anchor="ctr"/>
                </a:tc>
              </a:tr>
              <a:tr h="469067">
                <a:tc>
                  <a:txBody>
                    <a:bodyPr/>
                    <a:lstStyle/>
                    <a:p>
                      <a:pPr algn="l"/>
                      <a:r>
                        <a:rPr lang="en-US" b="1" dirty="0" smtClean="0"/>
                        <a:t>15</a:t>
                      </a:r>
                      <a:endParaRPr lang="en-US" b="1" dirty="0"/>
                    </a:p>
                  </a:txBody>
                  <a:tcPr anchor="ctr"/>
                </a:tc>
                <a:tc>
                  <a:txBody>
                    <a:bodyPr/>
                    <a:lstStyle/>
                    <a:p>
                      <a:pPr algn="l"/>
                      <a:r>
                        <a:rPr lang="en-US" b="1" dirty="0" smtClean="0"/>
                        <a:t>140 -</a:t>
                      </a:r>
                      <a:endParaRPr lang="en-US" b="1" dirty="0"/>
                    </a:p>
                  </a:txBody>
                  <a:tcPr anchor="ctr"/>
                </a:tc>
              </a:tr>
              <a:tr h="469067">
                <a:tc>
                  <a:txBody>
                    <a:bodyPr/>
                    <a:lstStyle/>
                    <a:p>
                      <a:pPr algn="l"/>
                      <a:r>
                        <a:rPr lang="en-US" b="1" dirty="0" smtClean="0"/>
                        <a:t>5</a:t>
                      </a:r>
                      <a:endParaRPr lang="en-US" b="1" dirty="0"/>
                    </a:p>
                  </a:txBody>
                  <a:tcPr anchor="ctr"/>
                </a:tc>
                <a:tc>
                  <a:txBody>
                    <a:bodyPr/>
                    <a:lstStyle/>
                    <a:p>
                      <a:pPr algn="l"/>
                      <a:r>
                        <a:rPr lang="en-US" b="1" dirty="0" smtClean="0"/>
                        <a:t>150 -</a:t>
                      </a:r>
                      <a:endParaRPr lang="en-US" b="1" dirty="0"/>
                    </a:p>
                  </a:txBody>
                  <a:tcPr anchor="ctr"/>
                </a:tc>
              </a:tr>
              <a:tr h="469067">
                <a:tc>
                  <a:txBody>
                    <a:bodyPr/>
                    <a:lstStyle/>
                    <a:p>
                      <a:pPr algn="l"/>
                      <a:r>
                        <a:rPr lang="en-US" b="1" dirty="0" smtClean="0"/>
                        <a:t>90</a:t>
                      </a:r>
                      <a:endParaRPr lang="en-US" b="1" dirty="0"/>
                    </a:p>
                  </a:txBody>
                  <a:tcPr anchor="ctr"/>
                </a:tc>
                <a:tc>
                  <a:txBody>
                    <a:bodyPr/>
                    <a:lstStyle/>
                    <a:p>
                      <a:pPr algn="l"/>
                      <a:r>
                        <a:rPr lang="en-US" b="1" dirty="0" smtClean="0"/>
                        <a:t>Total</a:t>
                      </a:r>
                      <a:endParaRPr lang="en-US" b="1" dirty="0"/>
                    </a:p>
                  </a:txBody>
                  <a:tcPr anchor="ctr"/>
                </a:tc>
              </a:tr>
            </a:tbl>
          </a:graphicData>
        </a:graphic>
      </p:graphicFrame>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3844789865"/>
              </p:ext>
            </p:extLst>
          </p:nvPr>
        </p:nvGraphicFramePr>
        <p:xfrm>
          <a:off x="3635897" y="915893"/>
          <a:ext cx="5266496" cy="548322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a:defRPr/>
            </a:pPr>
            <a:fld id="{C1BF465A-6757-4E97-AEFD-FCA64ED5005D}" type="slidenum">
              <a:rPr lang="ar-SA" smtClean="0"/>
              <a:pPr>
                <a:defRPr/>
              </a:pPr>
              <a:t>50</a:t>
            </a:fld>
            <a:endParaRPr lang="en-US"/>
          </a:p>
        </p:txBody>
      </p:sp>
      <p:sp>
        <p:nvSpPr>
          <p:cNvPr id="3" name="TextBox 2"/>
          <p:cNvSpPr txBox="1"/>
          <p:nvPr/>
        </p:nvSpPr>
        <p:spPr>
          <a:xfrm>
            <a:off x="5696957" y="6463087"/>
            <a:ext cx="2304256" cy="369332"/>
          </a:xfrm>
          <a:prstGeom prst="rect">
            <a:avLst/>
          </a:prstGeom>
          <a:noFill/>
        </p:spPr>
        <p:txBody>
          <a:bodyPr wrap="square" rtlCol="1">
            <a:spAutoFit/>
          </a:bodyPr>
          <a:lstStyle/>
          <a:p>
            <a:pPr algn="l" rtl="0"/>
            <a:r>
              <a:rPr lang="en-US" dirty="0" smtClean="0">
                <a:hlinkClick r:id="rId3" action="ppaction://hlinksldjump"/>
              </a:rPr>
              <a:t>Frequency Polygon</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51</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24935"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087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52</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59"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005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sz="quarter" idx="4294967295"/>
          </p:nvPr>
        </p:nvSpPr>
        <p:spPr>
          <a:xfrm>
            <a:off x="685800" y="236538"/>
            <a:ext cx="7772400" cy="931862"/>
          </a:xfrm>
        </p:spPr>
        <p:txBody>
          <a:bodyPr anchor="b" anchorCtr="1"/>
          <a:lstStyle/>
          <a:p>
            <a:pPr algn="l" eaLnBrk="1" hangingPunct="1">
              <a:defRPr/>
            </a:pPr>
            <a:r>
              <a:rPr lang="en-US" sz="5400" b="1" u="sng" dirty="0" smtClean="0">
                <a:solidFill>
                  <a:srgbClr val="FFFF00"/>
                </a:solidFill>
              </a:rPr>
              <a:t>Scatter Diagram</a:t>
            </a:r>
            <a:r>
              <a:rPr lang="en-US" sz="5400" b="1" dirty="0" smtClean="0">
                <a:solidFill>
                  <a:srgbClr val="FFFF00"/>
                </a:solidFill>
              </a:rPr>
              <a:t> </a:t>
            </a:r>
            <a:r>
              <a:rPr lang="en-US" sz="5400" b="1" dirty="0" smtClean="0">
                <a:solidFill>
                  <a:srgbClr val="FFFF00"/>
                </a:solidFill>
                <a:hlinkClick r:id="rId2" action="ppaction://hlinksldjump"/>
              </a:rPr>
              <a:t>*</a:t>
            </a:r>
            <a:endParaRPr lang="en-US" sz="5400" b="1" u="sng" dirty="0" smtClean="0">
              <a:solidFill>
                <a:srgbClr val="FFFF00"/>
              </a:solidFill>
            </a:endParaRPr>
          </a:p>
        </p:txBody>
      </p:sp>
      <p:sp>
        <p:nvSpPr>
          <p:cNvPr id="6" name="Subtitle 5"/>
          <p:cNvSpPr>
            <a:spLocks noGrp="1"/>
          </p:cNvSpPr>
          <p:nvPr>
            <p:ph type="subTitle" sz="quarter" idx="4294967295"/>
          </p:nvPr>
        </p:nvSpPr>
        <p:spPr>
          <a:xfrm>
            <a:off x="357188" y="1357313"/>
            <a:ext cx="8358187" cy="4786312"/>
          </a:xfrm>
        </p:spPr>
        <p:txBody>
          <a:bodyPr/>
          <a:lstStyle/>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Used to represent the relationship between two </a:t>
            </a:r>
            <a:r>
              <a:rPr lang="en-US" b="1" dirty="0">
                <a:effectLst>
                  <a:outerShdw blurRad="38100" dist="38100" dir="2700000" algn="tl">
                    <a:srgbClr val="000000"/>
                  </a:outerShdw>
                </a:effectLst>
              </a:rPr>
              <a:t>numeric measurements </a:t>
            </a:r>
            <a:r>
              <a:rPr lang="en-US" b="1" dirty="0" smtClean="0">
                <a:effectLst>
                  <a:outerShdw blurRad="38100" dist="38100" dir="2700000" algn="tl">
                    <a:srgbClr val="000000"/>
                  </a:outerShdw>
                </a:effectLst>
              </a:rPr>
              <a:t>one of them is dependent.</a:t>
            </a:r>
            <a:endParaRPr lang="en-US" b="1" dirty="0">
              <a:effectLst>
                <a:outerShdw blurRad="38100" dist="38100" dir="2700000" algn="tl">
                  <a:srgbClr val="000000"/>
                </a:outerShdw>
              </a:effectLst>
            </a:endParaRPr>
          </a:p>
          <a:p>
            <a:pPr algn="l" rtl="0" eaLnBrk="1" hangingPunct="1">
              <a:spcBef>
                <a:spcPts val="1200"/>
              </a:spcBef>
              <a:spcAft>
                <a:spcPts val="1200"/>
              </a:spcAft>
              <a:buClr>
                <a:srgbClr val="FFFF00"/>
              </a:buClr>
              <a:buFont typeface="Wingdings" pitchFamily="2" charset="2"/>
              <a:buChar char="Ø"/>
              <a:defRPr/>
            </a:pPr>
            <a:r>
              <a:rPr lang="en-US" b="1" dirty="0" smtClean="0">
                <a:solidFill>
                  <a:srgbClr val="FFFF00"/>
                </a:solidFill>
                <a:effectLst>
                  <a:outerShdw blurRad="38100" dist="38100" dir="2700000" algn="tl">
                    <a:srgbClr val="000000"/>
                  </a:outerShdw>
                </a:effectLst>
              </a:rPr>
              <a:t>Each observation being represented by a point corresponding to its value on each axis.</a:t>
            </a:r>
            <a:endParaRPr lang="en-US" b="1" dirty="0">
              <a:solidFill>
                <a:srgbClr val="FFFF00"/>
              </a:solidFill>
              <a:effectLst>
                <a:outerShdw blurRad="38100" dist="38100" dir="2700000" algn="tl">
                  <a:srgbClr val="000000"/>
                </a:outerShdw>
              </a:effectLst>
            </a:endParaRPr>
          </a:p>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It can show positive or negative relationship (correlation).</a:t>
            </a:r>
          </a:p>
        </p:txBody>
      </p:sp>
      <p:sp>
        <p:nvSpPr>
          <p:cNvPr id="4" name="Slide Number Placeholder 3"/>
          <p:cNvSpPr>
            <a:spLocks noGrp="1"/>
          </p:cNvSpPr>
          <p:nvPr>
            <p:ph type="sldNum" sz="quarter" idx="12"/>
          </p:nvPr>
        </p:nvSpPr>
        <p:spPr/>
        <p:txBody>
          <a:bodyPr/>
          <a:lstStyle/>
          <a:p>
            <a:pPr>
              <a:defRPr/>
            </a:pPr>
            <a:fld id="{F54CD9A4-3FD2-447F-8DD3-D432348CFA09}" type="slidenum">
              <a:rPr lang="ar-SA" smtClean="0"/>
              <a:pPr>
                <a:defRPr/>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675"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750"/>
                                        <p:tgtEl>
                                          <p:spTgt spid="6">
                                            <p:txEl>
                                              <p:pRg st="1" end="1"/>
                                            </p:txEl>
                                          </p:spTgt>
                                        </p:tgtEl>
                                      </p:cBhvr>
                                    </p:animEffect>
                                    <p:anim calcmode="lin" valueType="num">
                                      <p:cBhvr>
                                        <p:cTn id="16"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675"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750"/>
                                        <p:tgtEl>
                                          <p:spTgt spid="6">
                                            <p:txEl>
                                              <p:pRg st="2" end="2"/>
                                            </p:txEl>
                                          </p:spTgt>
                                        </p:tgtEl>
                                      </p:cBhvr>
                                    </p:animEffect>
                                    <p:anim calcmode="lin" valueType="num">
                                      <p:cBhvr>
                                        <p:cTn id="24"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675"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75" accel="100000" fill="hold">
                                          <p:stCondLst>
                                            <p:cond delay="675"/>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54</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280920"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859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55</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92088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556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56</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00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sz="quarter" idx="4294967295"/>
          </p:nvPr>
        </p:nvSpPr>
        <p:spPr>
          <a:xfrm>
            <a:off x="683568" y="404664"/>
            <a:ext cx="7772400" cy="1146177"/>
          </a:xfrm>
        </p:spPr>
        <p:txBody>
          <a:bodyPr anchor="b" anchorCtr="1"/>
          <a:lstStyle/>
          <a:p>
            <a:pPr eaLnBrk="1" hangingPunct="1">
              <a:defRPr/>
            </a:pPr>
            <a:r>
              <a:rPr lang="en-US" sz="5400" b="1" u="sng" dirty="0" smtClean="0">
                <a:solidFill>
                  <a:srgbClr val="FFFF00"/>
                </a:solidFill>
              </a:rPr>
              <a:t>Line graph</a:t>
            </a:r>
            <a:r>
              <a:rPr lang="en-US" sz="5400" b="1" dirty="0" smtClean="0">
                <a:solidFill>
                  <a:srgbClr val="FFFF00"/>
                </a:solidFill>
              </a:rPr>
              <a:t> </a:t>
            </a:r>
            <a:r>
              <a:rPr lang="en-US" sz="5400" b="1" dirty="0" smtClean="0">
                <a:solidFill>
                  <a:srgbClr val="FFFF00"/>
                </a:solidFill>
                <a:hlinkClick r:id="rId2" action="ppaction://hlinksldjump"/>
              </a:rPr>
              <a:t>*</a:t>
            </a:r>
            <a:endParaRPr lang="en-US" sz="5400" b="1" u="sng" dirty="0" smtClean="0">
              <a:solidFill>
                <a:srgbClr val="FFFF00"/>
              </a:solidFill>
            </a:endParaRPr>
          </a:p>
        </p:txBody>
      </p:sp>
      <p:sp>
        <p:nvSpPr>
          <p:cNvPr id="6" name="Subtitle 5"/>
          <p:cNvSpPr>
            <a:spLocks noGrp="1"/>
          </p:cNvSpPr>
          <p:nvPr>
            <p:ph type="subTitle" sz="quarter" idx="4294967295"/>
          </p:nvPr>
        </p:nvSpPr>
        <p:spPr>
          <a:xfrm>
            <a:off x="971600" y="1988840"/>
            <a:ext cx="7416824" cy="3384376"/>
          </a:xfrm>
        </p:spPr>
        <p:txBody>
          <a:bodyPr/>
          <a:lstStyle/>
          <a:p>
            <a:pPr marL="0" indent="0" algn="just" rtl="0" eaLnBrk="1" hangingPunct="1">
              <a:lnSpc>
                <a:spcPts val="4500"/>
              </a:lnSpc>
              <a:buFontTx/>
              <a:buNone/>
              <a:defRPr/>
            </a:pPr>
            <a:r>
              <a:rPr lang="en-US" b="1" dirty="0" smtClean="0">
                <a:effectLst>
                  <a:outerShdw blurRad="38100" dist="38100" dir="2700000" algn="tl">
                    <a:srgbClr val="000000"/>
                  </a:outerShdw>
                </a:effectLst>
              </a:rPr>
              <a:t>It is a diagram showing relationship between two numeric variables (as scatter), but points are joined together to form a line (either broken line or smooth curve).</a:t>
            </a:r>
          </a:p>
        </p:txBody>
      </p:sp>
      <p:sp>
        <p:nvSpPr>
          <p:cNvPr id="4" name="Slide Number Placeholder 3"/>
          <p:cNvSpPr>
            <a:spLocks noGrp="1"/>
          </p:cNvSpPr>
          <p:nvPr>
            <p:ph type="sldNum" sz="quarter" idx="12"/>
          </p:nvPr>
        </p:nvSpPr>
        <p:spPr/>
        <p:txBody>
          <a:bodyPr/>
          <a:lstStyle/>
          <a:p>
            <a:pPr>
              <a:defRPr/>
            </a:pPr>
            <a:fld id="{12CE42FD-DBBE-4DD8-A0A1-D71D24EFB700}" type="slidenum">
              <a:rPr lang="ar-SA" smtClean="0"/>
              <a:pPr>
                <a:defRPr/>
              </a:pPr>
              <a:t>57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1"/>
          <a:lstStyle/>
          <a:p>
            <a:pPr eaLnBrk="1" hangingPunct="1">
              <a:defRPr/>
            </a:pPr>
            <a:r>
              <a:rPr lang="en-US" sz="2800" b="1" dirty="0" smtClean="0">
                <a:solidFill>
                  <a:srgbClr val="E7EC12"/>
                </a:solidFill>
              </a:rPr>
              <a:t>Example: </a:t>
            </a:r>
            <a:r>
              <a:rPr lang="en-US" sz="2800" dirty="0" smtClean="0">
                <a:solidFill>
                  <a:schemeClr val="tx1"/>
                </a:solidFill>
              </a:rPr>
              <a:t>Relation between body temperature and time after use of antibiotic in feverish </a:t>
            </a:r>
            <a:r>
              <a:rPr lang="en-US" sz="3200" dirty="0" smtClean="0">
                <a:solidFill>
                  <a:schemeClr val="tx1"/>
                </a:solidFill>
              </a:rPr>
              <a:t>patients</a:t>
            </a:r>
            <a:endParaRPr lang="en-US" dirty="0" smtClean="0">
              <a:solidFill>
                <a:schemeClr val="tx1"/>
              </a:solidFill>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841029894"/>
              </p:ext>
            </p:extLst>
          </p:nvPr>
        </p:nvGraphicFramePr>
        <p:xfrm>
          <a:off x="539552" y="1700808"/>
          <a:ext cx="3610004" cy="4214840"/>
        </p:xfrm>
        <a:graphic>
          <a:graphicData uri="http://schemas.openxmlformats.org/drawingml/2006/table">
            <a:tbl>
              <a:tblPr firstRow="1" bandRow="1">
                <a:tableStyleId>{21E4AEA4-8DFA-4A89-87EB-49C32662AFE0}</a:tableStyleId>
              </a:tblPr>
              <a:tblGrid>
                <a:gridCol w="1805002"/>
                <a:gridCol w="1805002"/>
              </a:tblGrid>
              <a:tr h="526855">
                <a:tc>
                  <a:txBody>
                    <a:bodyPr/>
                    <a:lstStyle/>
                    <a:p>
                      <a:pPr algn="ctr"/>
                      <a:r>
                        <a:rPr lang="en-US" b="1" dirty="0" smtClean="0">
                          <a:solidFill>
                            <a:schemeClr val="tx2">
                              <a:lumMod val="10000"/>
                            </a:schemeClr>
                          </a:solidFill>
                        </a:rPr>
                        <a:t>Time (Hs)</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Temperature</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1</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39</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2</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38.5</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3</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38</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4</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38</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5</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38</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6</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37.5</a:t>
                      </a:r>
                      <a:endParaRPr lang="en-US" b="1" dirty="0">
                        <a:solidFill>
                          <a:schemeClr val="tx2">
                            <a:lumMod val="10000"/>
                          </a:schemeClr>
                        </a:solidFill>
                      </a:endParaRPr>
                    </a:p>
                  </a:txBody>
                  <a:tcPr anchor="ctr"/>
                </a:tc>
              </a:tr>
              <a:tr h="526855">
                <a:tc>
                  <a:txBody>
                    <a:bodyPr/>
                    <a:lstStyle/>
                    <a:p>
                      <a:pPr algn="ctr"/>
                      <a:r>
                        <a:rPr lang="en-US" b="1" dirty="0" smtClean="0">
                          <a:solidFill>
                            <a:schemeClr val="tx2">
                              <a:lumMod val="10000"/>
                            </a:schemeClr>
                          </a:solidFill>
                        </a:rPr>
                        <a:t>7</a:t>
                      </a:r>
                      <a:endParaRPr lang="en-US" b="1" dirty="0">
                        <a:solidFill>
                          <a:schemeClr val="tx2">
                            <a:lumMod val="10000"/>
                          </a:schemeClr>
                        </a:solidFill>
                      </a:endParaRPr>
                    </a:p>
                  </a:txBody>
                  <a:tcPr anchor="ctr"/>
                </a:tc>
                <a:tc>
                  <a:txBody>
                    <a:bodyPr/>
                    <a:lstStyle/>
                    <a:p>
                      <a:pPr algn="ctr"/>
                      <a:r>
                        <a:rPr lang="en-US" b="1" dirty="0" smtClean="0">
                          <a:solidFill>
                            <a:schemeClr val="tx2">
                              <a:lumMod val="10000"/>
                            </a:schemeClr>
                          </a:solidFill>
                        </a:rPr>
                        <a:t>37</a:t>
                      </a:r>
                      <a:endParaRPr lang="en-US" b="1" dirty="0">
                        <a:solidFill>
                          <a:schemeClr val="tx2">
                            <a:lumMod val="10000"/>
                          </a:schemeClr>
                        </a:solidFill>
                      </a:endParaRPr>
                    </a:p>
                  </a:txBody>
                  <a:tcPr anchor="ctr"/>
                </a:tc>
              </a:tr>
            </a:tbl>
          </a:graphicData>
        </a:graphic>
      </p:graphicFrame>
      <p:graphicFrame>
        <p:nvGraphicFramePr>
          <p:cNvPr id="6" name="Content Placeholder 7"/>
          <p:cNvGraphicFramePr>
            <a:graphicFrameLocks noGrp="1"/>
          </p:cNvGraphicFramePr>
          <p:nvPr>
            <p:ph sz="half" idx="4294967295"/>
            <p:extLst>
              <p:ext uri="{D42A27DB-BD31-4B8C-83A1-F6EECF244321}">
                <p14:modId xmlns:p14="http://schemas.microsoft.com/office/powerpoint/2010/main" val="2685281609"/>
              </p:ext>
            </p:extLst>
          </p:nvPr>
        </p:nvGraphicFramePr>
        <p:xfrm>
          <a:off x="4585648" y="1533027"/>
          <a:ext cx="4038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0BA12EEA-C554-4CAE-9CE0-8F0C77F89E0C}" type="slidenum">
              <a:rPr lang="ar-SA" smtClean="0"/>
              <a:pPr>
                <a:defRPr/>
              </a:pPr>
              <a:t>58</a:t>
            </a:fld>
            <a:endParaRPr lang="en-US" dirty="0"/>
          </a:p>
        </p:txBody>
      </p:sp>
      <p:sp>
        <p:nvSpPr>
          <p:cNvPr id="2" name="TextBox 1"/>
          <p:cNvSpPr txBox="1"/>
          <p:nvPr/>
        </p:nvSpPr>
        <p:spPr>
          <a:xfrm>
            <a:off x="6588224" y="6453336"/>
            <a:ext cx="1656184" cy="369332"/>
          </a:xfrm>
          <a:prstGeom prst="rect">
            <a:avLst/>
          </a:prstGeom>
          <a:noFill/>
        </p:spPr>
        <p:txBody>
          <a:bodyPr wrap="square" rtlCol="1">
            <a:spAutoFit/>
          </a:bodyPr>
          <a:lstStyle/>
          <a:p>
            <a:pPr algn="l" rtl="0"/>
            <a:r>
              <a:rPr lang="en-US" dirty="0" smtClean="0">
                <a:hlinkClick r:id="rId3" action="ppaction://hlinksldjump"/>
              </a:rPr>
              <a:t>Line Graph</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00" decel="100000"/>
                                        <p:tgtEl>
                                          <p:spTgt spid="7"/>
                                        </p:tgtEl>
                                      </p:cBhvr>
                                    </p:animEffect>
                                    <p:anim calcmode="lin" valueType="num">
                                      <p:cBhvr>
                                        <p:cTn id="8" dur="400" decel="100000" fill="hold"/>
                                        <p:tgtEl>
                                          <p:spTgt spid="7"/>
                                        </p:tgtEl>
                                        <p:attrNameLst>
                                          <p:attrName>style.rotation</p:attrName>
                                        </p:attrNameLst>
                                      </p:cBhvr>
                                      <p:tavLst>
                                        <p:tav tm="0">
                                          <p:val>
                                            <p:fltVal val="-90"/>
                                          </p:val>
                                        </p:tav>
                                        <p:tav tm="100000">
                                          <p:val>
                                            <p:fltVal val="0"/>
                                          </p:val>
                                        </p:tav>
                                      </p:tavLst>
                                    </p:anim>
                                    <p:anim calcmode="lin" valueType="num">
                                      <p:cBhvr>
                                        <p:cTn id="9" dur="400" decel="100000" fill="hold"/>
                                        <p:tgtEl>
                                          <p:spTgt spid="7"/>
                                        </p:tgtEl>
                                        <p:attrNameLst>
                                          <p:attrName>ppt_x</p:attrName>
                                        </p:attrNameLst>
                                      </p:cBhvr>
                                      <p:tavLst>
                                        <p:tav tm="0">
                                          <p:val>
                                            <p:strVal val="#ppt_x+0.4"/>
                                          </p:val>
                                        </p:tav>
                                        <p:tav tm="100000">
                                          <p:val>
                                            <p:strVal val="#ppt_x-0.05"/>
                                          </p:val>
                                        </p:tav>
                                      </p:tavLst>
                                    </p:anim>
                                    <p:anim calcmode="lin" valueType="num">
                                      <p:cBhvr>
                                        <p:cTn id="10" dur="400" decel="100000" fill="hold"/>
                                        <p:tgtEl>
                                          <p:spTgt spid="7"/>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59</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52927"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21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6</a:t>
            </a:fld>
            <a:endParaRPr lang="en-US" dirty="0"/>
          </a:p>
        </p:txBody>
      </p:sp>
      <p:sp>
        <p:nvSpPr>
          <p:cNvPr id="3" name="Rectangle 2"/>
          <p:cNvSpPr/>
          <p:nvPr/>
        </p:nvSpPr>
        <p:spPr>
          <a:xfrm>
            <a:off x="251520" y="332656"/>
            <a:ext cx="8352928" cy="6017032"/>
          </a:xfrm>
          <a:prstGeom prst="rect">
            <a:avLst/>
          </a:prstGeom>
        </p:spPr>
        <p:txBody>
          <a:bodyPr wrap="square">
            <a:spAutoFit/>
          </a:bodyPr>
          <a:lstStyle/>
          <a:p>
            <a:pPr marL="514350" lvl="0" indent="-514350" algn="l" rtl="0">
              <a:spcBef>
                <a:spcPct val="20000"/>
              </a:spcBef>
              <a:spcAft>
                <a:spcPts val="600"/>
              </a:spcAft>
              <a:buClr>
                <a:srgbClr val="FFFFFF"/>
              </a:buClr>
              <a:buFont typeface="+mj-lt"/>
              <a:buAutoNum type="arabicPeriod" startAt="6"/>
              <a:defRPr/>
            </a:pPr>
            <a:r>
              <a:rPr lang="en-US" sz="2400" b="1" kern="0" dirty="0">
                <a:solidFill>
                  <a:srgbClr val="FFFF00"/>
                </a:solidFill>
                <a:effectLst>
                  <a:outerShdw blurRad="38100" dist="38100" dir="2700000" algn="tl">
                    <a:srgbClr val="000000"/>
                  </a:outerShdw>
                </a:effectLst>
                <a:latin typeface="Arial"/>
                <a:cs typeface="Arial"/>
              </a:rPr>
              <a:t>Body or field: The body of a table is the content of a table in its entirety. Each item in a body is known as a ‘cell</a:t>
            </a:r>
            <a:r>
              <a:rPr lang="en-US" sz="2400" b="1" kern="0" dirty="0" smtClean="0">
                <a:solidFill>
                  <a:srgbClr val="FFFF00"/>
                </a:solidFill>
                <a:effectLst>
                  <a:outerShdw blurRad="38100" dist="38100" dir="2700000" algn="tl">
                    <a:srgbClr val="000000"/>
                  </a:outerShdw>
                </a:effectLst>
                <a:latin typeface="Arial"/>
                <a:cs typeface="Arial"/>
              </a:rPr>
              <a:t>’.</a:t>
            </a:r>
          </a:p>
          <a:p>
            <a:pPr marL="514350" lvl="0" indent="-514350" algn="l" rtl="0">
              <a:spcBef>
                <a:spcPct val="20000"/>
              </a:spcBef>
              <a:spcAft>
                <a:spcPts val="600"/>
              </a:spcAft>
              <a:buClr>
                <a:srgbClr val="FFFFFF"/>
              </a:buClr>
              <a:buFont typeface="+mj-lt"/>
              <a:buAutoNum type="arabicPeriod" startAt="6"/>
              <a:defRPr/>
            </a:pPr>
            <a:r>
              <a:rPr lang="en-US" sz="2400" b="1" kern="0" dirty="0">
                <a:solidFill>
                  <a:srgbClr val="FFFF00"/>
                </a:solidFill>
                <a:effectLst>
                  <a:outerShdw blurRad="38100" dist="38100" dir="2700000" algn="tl">
                    <a:srgbClr val="000000"/>
                  </a:outerShdw>
                </a:effectLst>
                <a:latin typeface="Arial"/>
                <a:cs typeface="Arial"/>
              </a:rPr>
              <a:t>Headnotes: A headnote further aids in the purpose of a title and displays more information about the table. Generally, headnotes present the units of data in brackets at the end of a table </a:t>
            </a:r>
            <a:r>
              <a:rPr lang="en-US" sz="2400" b="1" kern="0" dirty="0" smtClean="0">
                <a:solidFill>
                  <a:srgbClr val="FFFF00"/>
                </a:solidFill>
                <a:effectLst>
                  <a:outerShdw blurRad="38100" dist="38100" dir="2700000" algn="tl">
                    <a:srgbClr val="000000"/>
                  </a:outerShdw>
                </a:effectLst>
                <a:latin typeface="Arial"/>
                <a:cs typeface="Arial"/>
              </a:rPr>
              <a:t>title</a:t>
            </a:r>
          </a:p>
          <a:p>
            <a:pPr marL="514350" lvl="0" indent="-514350" algn="l" rtl="0">
              <a:spcBef>
                <a:spcPct val="20000"/>
              </a:spcBef>
              <a:spcAft>
                <a:spcPts val="600"/>
              </a:spcAft>
              <a:buClr>
                <a:srgbClr val="FFFFFF"/>
              </a:buClr>
              <a:buFont typeface="+mj-lt"/>
              <a:buAutoNum type="arabicPeriod" startAt="6"/>
              <a:defRPr/>
            </a:pPr>
            <a:r>
              <a:rPr lang="en-US" sz="2400" b="1" kern="0" dirty="0">
                <a:solidFill>
                  <a:srgbClr val="FFFF00"/>
                </a:solidFill>
                <a:effectLst>
                  <a:outerShdw blurRad="38100" dist="38100" dir="2700000" algn="tl">
                    <a:srgbClr val="000000"/>
                  </a:outerShdw>
                </a:effectLst>
                <a:latin typeface="Arial"/>
                <a:cs typeface="Arial"/>
              </a:rPr>
              <a:t>Footnotes: Footnotes are rarely used. In effect, they supplement the title of a table if required</a:t>
            </a:r>
            <a:r>
              <a:rPr lang="en-US" sz="2400" b="1" kern="0" dirty="0" smtClean="0">
                <a:solidFill>
                  <a:srgbClr val="FFFF00"/>
                </a:solidFill>
                <a:effectLst>
                  <a:outerShdw blurRad="38100" dist="38100" dir="2700000" algn="tl">
                    <a:srgbClr val="000000"/>
                  </a:outerShdw>
                </a:effectLst>
                <a:latin typeface="Arial"/>
                <a:cs typeface="Arial"/>
              </a:rPr>
              <a:t>.</a:t>
            </a:r>
          </a:p>
          <a:p>
            <a:pPr marL="514350" lvl="0" indent="-514350" algn="l" rtl="0">
              <a:spcBef>
                <a:spcPct val="20000"/>
              </a:spcBef>
              <a:spcAft>
                <a:spcPts val="600"/>
              </a:spcAft>
              <a:buClr>
                <a:srgbClr val="FFFFFF"/>
              </a:buClr>
              <a:buFont typeface="+mj-lt"/>
              <a:buAutoNum type="arabicPeriod" startAt="6"/>
              <a:defRPr/>
            </a:pPr>
            <a:r>
              <a:rPr lang="en-US" sz="2400" b="1" kern="0" dirty="0">
                <a:solidFill>
                  <a:srgbClr val="FFFF00"/>
                </a:solidFill>
                <a:effectLst>
                  <a:outerShdw blurRad="38100" dist="38100" dir="2700000" algn="tl">
                    <a:srgbClr val="000000"/>
                  </a:outerShdw>
                </a:effectLst>
                <a:latin typeface="Arial"/>
                <a:cs typeface="Arial"/>
              </a:rPr>
              <a:t>Source: When using data obtained from a secondary source, this source has to be mentioned below the footnote.</a:t>
            </a:r>
          </a:p>
          <a:p>
            <a:pPr marL="514350" lvl="0" indent="-514350" algn="l" rtl="0">
              <a:spcBef>
                <a:spcPct val="20000"/>
              </a:spcBef>
              <a:spcAft>
                <a:spcPts val="600"/>
              </a:spcAft>
              <a:buClr>
                <a:srgbClr val="FFFFFF"/>
              </a:buClr>
              <a:buFont typeface="+mj-lt"/>
              <a:buAutoNum type="arabicPeriod" startAt="6"/>
              <a:defRPr/>
            </a:pPr>
            <a:r>
              <a:rPr lang="en-US" sz="2400" b="1" kern="0" dirty="0" smtClean="0">
                <a:solidFill>
                  <a:srgbClr val="FFFF00"/>
                </a:solidFill>
                <a:effectLst>
                  <a:outerShdw blurRad="38100" dist="38100" dir="2700000" algn="tl">
                    <a:srgbClr val="000000"/>
                  </a:outerShdw>
                </a:effectLst>
                <a:latin typeface="Arial"/>
                <a:cs typeface="Arial"/>
              </a:rPr>
              <a:t>Number </a:t>
            </a:r>
            <a:r>
              <a:rPr lang="en-US" sz="2400" b="1" kern="0" dirty="0">
                <a:solidFill>
                  <a:srgbClr val="FFFF00"/>
                </a:solidFill>
                <a:effectLst>
                  <a:outerShdw blurRad="38100" dist="38100" dir="2700000" algn="tl">
                    <a:srgbClr val="000000"/>
                  </a:outerShdw>
                </a:effectLst>
                <a:latin typeface="Arial"/>
                <a:cs typeface="Arial"/>
              </a:rPr>
              <a:t>of classes: usually 5- 10</a:t>
            </a:r>
          </a:p>
          <a:p>
            <a:pPr marL="514350" lvl="0" indent="-514350" algn="l" rtl="0">
              <a:spcBef>
                <a:spcPct val="20000"/>
              </a:spcBef>
              <a:spcAft>
                <a:spcPts val="600"/>
              </a:spcAft>
              <a:buClr>
                <a:srgbClr val="FFFFFF"/>
              </a:buClr>
              <a:buFont typeface="+mj-lt"/>
              <a:buAutoNum type="arabicPeriod" startAt="6"/>
              <a:defRPr/>
            </a:pPr>
            <a:r>
              <a:rPr lang="en-US" sz="2400" b="1" kern="0" dirty="0">
                <a:solidFill>
                  <a:srgbClr val="FFFFFF"/>
                </a:solidFill>
                <a:effectLst>
                  <a:outerShdw blurRad="38100" dist="38100" dir="2700000" algn="tl">
                    <a:srgbClr val="000000"/>
                  </a:outerShdw>
                </a:effectLst>
                <a:latin typeface="Arial"/>
                <a:cs typeface="Arial"/>
              </a:rPr>
              <a:t>Width of class: equal width.</a:t>
            </a:r>
            <a:endParaRPr lang="ar-EG" sz="2400" b="1" kern="0" dirty="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2565639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sz="quarter" idx="4294967295"/>
          </p:nvPr>
        </p:nvSpPr>
        <p:spPr>
          <a:xfrm>
            <a:off x="683568" y="188640"/>
            <a:ext cx="7772400" cy="788987"/>
          </a:xfrm>
        </p:spPr>
        <p:txBody>
          <a:bodyPr anchor="b" anchorCtr="1"/>
          <a:lstStyle/>
          <a:p>
            <a:pPr eaLnBrk="1" hangingPunct="1">
              <a:defRPr/>
            </a:pPr>
            <a:r>
              <a:rPr lang="en-US" sz="6600" b="1" u="sng" dirty="0" smtClean="0">
                <a:solidFill>
                  <a:srgbClr val="FFFF00"/>
                </a:solidFill>
              </a:rPr>
              <a:t>Pictograms</a:t>
            </a:r>
          </a:p>
        </p:txBody>
      </p:sp>
      <p:sp>
        <p:nvSpPr>
          <p:cNvPr id="6" name="Subtitle 5"/>
          <p:cNvSpPr>
            <a:spLocks noGrp="1"/>
          </p:cNvSpPr>
          <p:nvPr>
            <p:ph type="subTitle" sz="quarter" idx="4294967295"/>
          </p:nvPr>
        </p:nvSpPr>
        <p:spPr>
          <a:xfrm>
            <a:off x="179512" y="1124744"/>
            <a:ext cx="8750176" cy="5616625"/>
          </a:xfrm>
        </p:spPr>
        <p:txBody>
          <a:bodyPr/>
          <a:lstStyle/>
          <a:p>
            <a:pPr marL="0" indent="0" algn="l" rtl="0" eaLnBrk="1" hangingPunct="1">
              <a:spcAft>
                <a:spcPts val="600"/>
              </a:spcAft>
              <a:buNone/>
              <a:defRPr/>
            </a:pPr>
            <a:r>
              <a:rPr lang="en-US" dirty="0" smtClean="0">
                <a:solidFill>
                  <a:srgbClr val="00FF00"/>
                </a:solidFill>
                <a:effectLst>
                  <a:outerShdw blurRad="38100" dist="38100" dir="2700000" algn="tl">
                    <a:srgbClr val="000000"/>
                  </a:outerShdw>
                </a:effectLst>
              </a:rPr>
              <a:t> </a:t>
            </a:r>
            <a:r>
              <a:rPr lang="en-US" b="1" dirty="0" smtClean="0">
                <a:effectLst>
                  <a:outerShdw blurRad="38100" dist="38100" dir="2700000" algn="tl">
                    <a:srgbClr val="000000"/>
                  </a:outerShdw>
                </a:effectLst>
              </a:rPr>
              <a:t>Use of pictures to represent quantities.</a:t>
            </a:r>
          </a:p>
          <a:p>
            <a:pPr marL="0" indent="0" algn="l" rtl="0" eaLnBrk="1" hangingPunct="1">
              <a:spcAft>
                <a:spcPts val="600"/>
              </a:spcAft>
              <a:buNone/>
              <a:defRPr/>
            </a:pPr>
            <a:r>
              <a:rPr lang="en-US" b="1" u="sng" dirty="0" smtClean="0">
                <a:solidFill>
                  <a:srgbClr val="FFFF00"/>
                </a:solidFill>
                <a:effectLst>
                  <a:outerShdw blurRad="38100" dist="38100" dir="2700000" algn="tl">
                    <a:srgbClr val="000000"/>
                  </a:outerShdw>
                </a:effectLst>
              </a:rPr>
              <a:t>There are 2 types: </a:t>
            </a:r>
          </a:p>
          <a:p>
            <a:pPr marL="0" indent="0" algn="l" rtl="0" eaLnBrk="1" hangingPunct="1">
              <a:spcAft>
                <a:spcPts val="600"/>
              </a:spcAft>
              <a:buNone/>
              <a:defRPr/>
            </a:pPr>
            <a:r>
              <a:rPr lang="en-US" b="1" u="sng" dirty="0" smtClean="0">
                <a:solidFill>
                  <a:srgbClr val="00FF00"/>
                </a:solidFill>
                <a:effectLst>
                  <a:outerShdw blurRad="38100" dist="38100" dir="2700000" algn="tl">
                    <a:srgbClr val="000000"/>
                  </a:outerShdw>
                </a:effectLst>
              </a:rPr>
              <a:t>(A) Size-proportional pictograms: </a:t>
            </a:r>
          </a:p>
          <a:p>
            <a:pPr marL="0" indent="0" algn="l" rtl="0" eaLnBrk="1" hangingPunct="1">
              <a:spcBef>
                <a:spcPts val="600"/>
              </a:spcBef>
              <a:spcAft>
                <a:spcPts val="0"/>
              </a:spcAft>
              <a:buFontTx/>
              <a:buNone/>
              <a:defRPr/>
            </a:pPr>
            <a:r>
              <a:rPr lang="en-US" b="1" dirty="0" smtClean="0">
                <a:solidFill>
                  <a:srgbClr val="FFFF00"/>
                </a:solidFill>
                <a:effectLst>
                  <a:outerShdw blurRad="38100" dist="38100" dir="2700000" algn="tl">
                    <a:srgbClr val="000000"/>
                  </a:outerShdw>
                </a:effectLst>
              </a:rPr>
              <a:t>The size of the shape is proportional to the</a:t>
            </a:r>
          </a:p>
          <a:p>
            <a:pPr marL="0" indent="0" algn="l" rtl="0" eaLnBrk="1" hangingPunct="1">
              <a:spcBef>
                <a:spcPts val="600"/>
              </a:spcBef>
              <a:spcAft>
                <a:spcPts val="0"/>
              </a:spcAft>
              <a:buFontTx/>
              <a:buNone/>
              <a:defRPr/>
            </a:pPr>
            <a:r>
              <a:rPr lang="en-US" b="1" dirty="0" smtClean="0">
                <a:solidFill>
                  <a:srgbClr val="FFFF00"/>
                </a:solidFill>
                <a:effectLst>
                  <a:outerShdw blurRad="38100" dist="38100" dir="2700000" algn="tl">
                    <a:srgbClr val="000000"/>
                  </a:outerShdw>
                </a:effectLst>
              </a:rPr>
              <a:t>quantity which the shape represents.</a:t>
            </a:r>
          </a:p>
          <a:p>
            <a:pPr marL="0" indent="0" eaLnBrk="1" hangingPunct="1">
              <a:spcAft>
                <a:spcPts val="600"/>
              </a:spcAft>
              <a:buFontTx/>
              <a:buNone/>
              <a:defRPr/>
            </a:pPr>
            <a:r>
              <a:rPr lang="ar-EG" dirty="0" smtClean="0">
                <a:effectLst>
                  <a:outerShdw blurRad="38100" dist="38100" dir="2700000" algn="tl">
                    <a:srgbClr val="000000"/>
                  </a:outerShdw>
                </a:effectLst>
              </a:rPr>
              <a:t>إذا كان عندنا مجموعتان من الناس واحدة منهم ضعف الأخرى ونريد أن نمثل ذلك بالصور فيمكن أن نمثل المجموعة الصغيرة بصورة رجل والمجموعة الكبيرة بصورة رجل حجمه ضعف حجم الرجل الذى يمثل المجموعة الصغيرة.</a:t>
            </a:r>
            <a:endParaRPr lang="en-US" dirty="0" smtClean="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88E09FEA-542B-4D8E-9404-486C25C11725}" type="slidenum">
              <a:rPr lang="ar-SA" smtClean="0"/>
              <a:pPr>
                <a:defRPr/>
              </a:pPr>
              <a:t>60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Scale>
                                      <p:cBhvr>
                                        <p:cTn id="2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xEl>
                                              <p:pRg st="2" end="2"/>
                                            </p:txEl>
                                          </p:spTgt>
                                        </p:tgtEl>
                                        <p:attrNameLst>
                                          <p:attrName>ppt_x</p:attrName>
                                          <p:attrName>ppt_y</p:attrName>
                                        </p:attrNameLst>
                                      </p:cBhvr>
                                    </p:animMotion>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Scale>
                                      <p:cBhvr>
                                        <p:cTn id="31"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xEl>
                                              <p:pRg st="3" end="3"/>
                                            </p:txEl>
                                          </p:spTgt>
                                        </p:tgtEl>
                                        <p:attrNameLst>
                                          <p:attrName>ppt_x</p:attrName>
                                          <p:attrName>ppt_y</p:attrName>
                                        </p:attrNameLst>
                                      </p:cBhvr>
                                    </p:animMotion>
                                    <p:animEffect transition="in" filter="fade">
                                      <p:cBhvr>
                                        <p:cTn id="33" dur="1000"/>
                                        <p:tgtEl>
                                          <p:spTgt spid="6">
                                            <p:txEl>
                                              <p:pRg st="3" end="3"/>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Scale>
                                      <p:cBhvr>
                                        <p:cTn id="36"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
                                            <p:txEl>
                                              <p:pRg st="4" end="4"/>
                                            </p:txEl>
                                          </p:spTgt>
                                        </p:tgtEl>
                                        <p:attrNameLst>
                                          <p:attrName>ppt_x</p:attrName>
                                          <p:attrName>ppt_y</p:attrName>
                                        </p:attrNameLst>
                                      </p:cBhvr>
                                    </p:animMotion>
                                    <p:animEffect transition="in" filter="fade">
                                      <p:cBhvr>
                                        <p:cTn id="38" dur="10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sz="quarter" idx="4294967295"/>
          </p:nvPr>
        </p:nvSpPr>
        <p:spPr>
          <a:xfrm>
            <a:off x="611560" y="404664"/>
            <a:ext cx="7772400" cy="1092651"/>
          </a:xfrm>
        </p:spPr>
        <p:txBody>
          <a:bodyPr anchor="b" anchorCtr="1"/>
          <a:lstStyle/>
          <a:p>
            <a:pPr algn="l" eaLnBrk="1" hangingPunct="1">
              <a:defRPr/>
            </a:pPr>
            <a:r>
              <a:rPr lang="en-US" sz="3200" dirty="0" smtClean="0">
                <a:solidFill>
                  <a:srgbClr val="00FF00"/>
                </a:solidFill>
              </a:rPr>
              <a:t/>
            </a:r>
            <a:br>
              <a:rPr lang="en-US" sz="3200" dirty="0" smtClean="0">
                <a:solidFill>
                  <a:srgbClr val="00FF00"/>
                </a:solidFill>
              </a:rPr>
            </a:br>
            <a:r>
              <a:rPr lang="en-US" sz="3200" dirty="0" smtClean="0">
                <a:solidFill>
                  <a:srgbClr val="00FF00"/>
                </a:solidFill>
              </a:rPr>
              <a:t/>
            </a:r>
            <a:br>
              <a:rPr lang="en-US" sz="3200" dirty="0" smtClean="0">
                <a:solidFill>
                  <a:srgbClr val="00FF00"/>
                </a:solidFill>
              </a:rPr>
            </a:br>
            <a:r>
              <a:rPr lang="en-US" sz="3200" dirty="0" smtClean="0">
                <a:solidFill>
                  <a:srgbClr val="00FF00"/>
                </a:solidFill>
              </a:rPr>
              <a:t/>
            </a:r>
            <a:br>
              <a:rPr lang="en-US" sz="3200" dirty="0" smtClean="0">
                <a:solidFill>
                  <a:srgbClr val="00FF00"/>
                </a:solidFill>
              </a:rPr>
            </a:br>
            <a:r>
              <a:rPr lang="en-US" sz="3200" dirty="0" smtClean="0">
                <a:solidFill>
                  <a:srgbClr val="00FF00"/>
                </a:solidFill>
              </a:rPr>
              <a:t/>
            </a:r>
            <a:br>
              <a:rPr lang="en-US" sz="3200" dirty="0" smtClean="0">
                <a:solidFill>
                  <a:srgbClr val="00FF00"/>
                </a:solidFill>
              </a:rPr>
            </a:br>
            <a:r>
              <a:rPr lang="ar-EG" sz="3200" dirty="0" smtClean="0">
                <a:solidFill>
                  <a:srgbClr val="00FF00"/>
                </a:solidFill>
              </a:rPr>
              <a:t/>
            </a:r>
            <a:br>
              <a:rPr lang="ar-EG" sz="3200" dirty="0" smtClean="0">
                <a:solidFill>
                  <a:srgbClr val="00FF00"/>
                </a:solidFill>
              </a:rPr>
            </a:br>
            <a:r>
              <a:rPr lang="ar-EG" sz="3200" dirty="0" smtClean="0">
                <a:solidFill>
                  <a:srgbClr val="00FF00"/>
                </a:solidFill>
              </a:rPr>
              <a:t/>
            </a:r>
            <a:br>
              <a:rPr lang="ar-EG" sz="3200" dirty="0" smtClean="0">
                <a:solidFill>
                  <a:srgbClr val="00FF00"/>
                </a:solidFill>
              </a:rPr>
            </a:br>
            <a:r>
              <a:rPr lang="en-US" sz="3200" dirty="0" smtClean="0">
                <a:solidFill>
                  <a:srgbClr val="00FF00"/>
                </a:solidFill>
              </a:rPr>
              <a:t/>
            </a:r>
            <a:br>
              <a:rPr lang="en-US" sz="3200" dirty="0" smtClean="0">
                <a:solidFill>
                  <a:srgbClr val="00FF00"/>
                </a:solidFill>
              </a:rPr>
            </a:br>
            <a:r>
              <a:rPr lang="en-US" sz="3200" dirty="0" smtClean="0">
                <a:solidFill>
                  <a:srgbClr val="00FF00"/>
                </a:solidFill>
              </a:rPr>
              <a:t/>
            </a:r>
            <a:br>
              <a:rPr lang="en-US" sz="3200" dirty="0" smtClean="0">
                <a:solidFill>
                  <a:srgbClr val="00FF00"/>
                </a:solidFill>
              </a:rPr>
            </a:br>
            <a:r>
              <a:rPr lang="en-US" sz="3200" b="1" u="sng" dirty="0" smtClean="0">
                <a:solidFill>
                  <a:srgbClr val="00FF00"/>
                </a:solidFill>
              </a:rPr>
              <a:t>(B) Size-constant pictograms</a:t>
            </a:r>
            <a:r>
              <a:rPr lang="en-US" sz="3200" b="1" dirty="0" smtClean="0">
                <a:solidFill>
                  <a:srgbClr val="00FF00"/>
                </a:solidFill>
              </a:rPr>
              <a:t>: </a:t>
            </a:r>
            <a:r>
              <a:rPr lang="en-US" sz="3200" b="1" dirty="0" smtClean="0">
                <a:solidFill>
                  <a:srgbClr val="FFFF00"/>
                </a:solidFill>
                <a:hlinkClick r:id="rId2" action="ppaction://hlinksldjump"/>
              </a:rPr>
              <a:t>*</a:t>
            </a:r>
            <a:r>
              <a:rPr lang="en-US" sz="3200" b="1" dirty="0" smtClean="0">
                <a:solidFill>
                  <a:srgbClr val="00FF00"/>
                </a:solidFill>
              </a:rPr>
              <a:t>                                              </a:t>
            </a:r>
          </a:p>
        </p:txBody>
      </p:sp>
      <p:sp>
        <p:nvSpPr>
          <p:cNvPr id="6" name="Subtitle 5"/>
          <p:cNvSpPr>
            <a:spLocks noGrp="1"/>
          </p:cNvSpPr>
          <p:nvPr>
            <p:ph type="subTitle" sz="quarter" idx="4294967295"/>
          </p:nvPr>
        </p:nvSpPr>
        <p:spPr>
          <a:xfrm>
            <a:off x="323528" y="1484784"/>
            <a:ext cx="8568952" cy="3960440"/>
          </a:xfrm>
        </p:spPr>
        <p:txBody>
          <a:bodyPr/>
          <a:lstStyle/>
          <a:p>
            <a:pPr marL="0" indent="0" algn="l" eaLnBrk="1" hangingPunct="1">
              <a:buFontTx/>
              <a:buNone/>
              <a:defRPr/>
            </a:pPr>
            <a:r>
              <a:rPr lang="en-US" b="1" dirty="0" smtClean="0">
                <a:solidFill>
                  <a:srgbClr val="FFFF00"/>
                </a:solidFill>
                <a:effectLst>
                  <a:outerShdw blurRad="38100" dist="38100" dir="2700000" algn="tl">
                    <a:srgbClr val="000000"/>
                  </a:outerShdw>
                </a:effectLst>
              </a:rPr>
              <a:t>A shape of certain size is used to represent a specified number of units.</a:t>
            </a:r>
          </a:p>
          <a:p>
            <a:pPr marL="0" indent="0" rtl="0" eaLnBrk="1" hangingPunct="1">
              <a:buFontTx/>
              <a:buNone/>
              <a:defRPr/>
            </a:pPr>
            <a:endParaRPr lang="ar-EG" dirty="0" smtClean="0">
              <a:effectLst>
                <a:outerShdw blurRad="38100" dist="38100" dir="2700000" algn="tl">
                  <a:srgbClr val="000000"/>
                </a:outerShdw>
              </a:effectLst>
            </a:endParaRPr>
          </a:p>
          <a:p>
            <a:pPr marL="0" indent="0" rtl="0" eaLnBrk="1" hangingPunct="1">
              <a:buFontTx/>
              <a:buNone/>
              <a:defRPr/>
            </a:pPr>
            <a:r>
              <a:rPr lang="ar-EG" dirty="0" smtClean="0">
                <a:effectLst>
                  <a:outerShdw blurRad="38100" dist="38100" dir="2700000" algn="tl">
                    <a:srgbClr val="000000"/>
                  </a:outerShdw>
                </a:effectLst>
              </a:rPr>
              <a:t>فى المثال السابق يمكن أن نمثل المجموعة الصغيرة بصورة رجل ذو حجم معين والمجموعة الكبيرة بصورة رجلين من نفس الحجم.</a:t>
            </a:r>
            <a:endParaRPr lang="en-US" dirty="0" smtClean="0">
              <a:effectLst>
                <a:outerShdw blurRad="38100" dist="38100" dir="2700000" algn="tl">
                  <a:srgbClr val="000000"/>
                </a:outerShdw>
              </a:effectLst>
            </a:endParaRPr>
          </a:p>
        </p:txBody>
      </p:sp>
      <p:sp>
        <p:nvSpPr>
          <p:cNvPr id="4" name="Slide Number Placeholder 3"/>
          <p:cNvSpPr>
            <a:spLocks noGrp="1"/>
          </p:cNvSpPr>
          <p:nvPr>
            <p:ph type="sldNum" sz="quarter" idx="12"/>
          </p:nvPr>
        </p:nvSpPr>
        <p:spPr/>
        <p:txBody>
          <a:bodyPr/>
          <a:lstStyle/>
          <a:p>
            <a:pPr>
              <a:defRPr/>
            </a:pPr>
            <a:fld id="{518499DF-9E7C-480A-97D6-969574BD55C1}" type="slidenum">
              <a:rPr lang="ar-SA" smtClean="0"/>
              <a:pPr>
                <a:defRPr/>
              </a:pPr>
              <a:t>61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27"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1143000"/>
          </a:xfrm>
        </p:spPr>
        <p:txBody>
          <a:bodyPr/>
          <a:lstStyle/>
          <a:p>
            <a:pPr algn="l" rtl="0"/>
            <a:r>
              <a:rPr lang="en-US" sz="2800" b="1" dirty="0" smtClean="0">
                <a:solidFill>
                  <a:srgbClr val="E7EC12"/>
                </a:solidFill>
              </a:rPr>
              <a:t>Example :</a:t>
            </a:r>
            <a:r>
              <a:rPr lang="en-US" sz="2800" b="1" i="1" dirty="0" smtClean="0">
                <a:solidFill>
                  <a:srgbClr val="E7EC12"/>
                </a:solidFill>
              </a:rPr>
              <a:t> </a:t>
            </a:r>
            <a:r>
              <a:rPr lang="en-US" sz="2800" dirty="0" smtClean="0">
                <a:solidFill>
                  <a:schemeClr val="tx1"/>
                </a:solidFill>
              </a:rPr>
              <a:t>number of computers sold by a</a:t>
            </a:r>
            <a:r>
              <a:rPr lang="ar-EG" sz="2800" dirty="0" smtClean="0">
                <a:solidFill>
                  <a:schemeClr val="tx1"/>
                </a:solidFill>
              </a:rPr>
              <a:t> </a:t>
            </a:r>
            <a:r>
              <a:rPr lang="en-US" sz="2800" dirty="0" smtClean="0">
                <a:solidFill>
                  <a:schemeClr val="tx1"/>
                </a:solidFill>
              </a:rPr>
              <a:t>company</a:t>
            </a:r>
            <a:r>
              <a:rPr lang="ar-EG" sz="2800" dirty="0" smtClean="0">
                <a:solidFill>
                  <a:schemeClr val="tx1"/>
                </a:solidFill>
              </a:rPr>
              <a:t>                         </a:t>
            </a:r>
            <a:r>
              <a:rPr lang="en-US" sz="2800" dirty="0" smtClean="0">
                <a:solidFill>
                  <a:schemeClr val="tx1"/>
                </a:solidFill>
              </a:rPr>
              <a:t>for the months January to March</a:t>
            </a:r>
            <a:r>
              <a:rPr lang="en-US" sz="2000" dirty="0" smtClean="0">
                <a:solidFill>
                  <a:srgbClr val="00FF00"/>
                </a:solidFill>
              </a:rPr>
              <a:t>.  </a:t>
            </a:r>
            <a:endParaRPr lang="en-US" dirty="0">
              <a:solidFill>
                <a:srgbClr val="00FF00"/>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120268489"/>
              </p:ext>
            </p:extLst>
          </p:nvPr>
        </p:nvGraphicFramePr>
        <p:xfrm>
          <a:off x="285720" y="1714488"/>
          <a:ext cx="2428892" cy="3867160"/>
        </p:xfrm>
        <a:graphic>
          <a:graphicData uri="http://schemas.openxmlformats.org/drawingml/2006/table">
            <a:tbl>
              <a:tblPr firstRow="1" bandRow="1">
                <a:tableStyleId>{5C22544A-7EE6-4342-B048-85BDC9FD1C3A}</a:tableStyleId>
              </a:tblPr>
              <a:tblGrid>
                <a:gridCol w="1189936"/>
                <a:gridCol w="1238956"/>
              </a:tblGrid>
              <a:tr h="966790">
                <a:tc>
                  <a:txBody>
                    <a:bodyPr/>
                    <a:lstStyle/>
                    <a:p>
                      <a:r>
                        <a:rPr lang="en-US" b="1" dirty="0" smtClean="0"/>
                        <a:t>Month</a:t>
                      </a:r>
                      <a:endParaRPr lang="en-US" b="1" dirty="0"/>
                    </a:p>
                  </a:txBody>
                  <a:tcPr anchor="ctr"/>
                </a:tc>
                <a:tc>
                  <a:txBody>
                    <a:bodyPr/>
                    <a:lstStyle/>
                    <a:p>
                      <a:pPr algn="ctr"/>
                      <a:r>
                        <a:rPr lang="en-US" b="1" dirty="0" smtClean="0"/>
                        <a:t>No. of computer</a:t>
                      </a:r>
                      <a:endParaRPr lang="en-US" b="1" dirty="0"/>
                    </a:p>
                  </a:txBody>
                  <a:tcPr anchor="ctr"/>
                </a:tc>
              </a:tr>
              <a:tr h="966790">
                <a:tc>
                  <a:txBody>
                    <a:bodyPr/>
                    <a:lstStyle/>
                    <a:p>
                      <a:r>
                        <a:rPr lang="en-US" b="1" dirty="0" smtClean="0"/>
                        <a:t>January </a:t>
                      </a:r>
                      <a:endParaRPr lang="en-US" b="1" dirty="0"/>
                    </a:p>
                  </a:txBody>
                  <a:tcPr anchor="ctr"/>
                </a:tc>
                <a:tc>
                  <a:txBody>
                    <a:bodyPr/>
                    <a:lstStyle/>
                    <a:p>
                      <a:pPr algn="ctr"/>
                      <a:r>
                        <a:rPr lang="en-US" b="1" dirty="0" smtClean="0"/>
                        <a:t>25</a:t>
                      </a:r>
                      <a:endParaRPr lang="en-US" b="1" dirty="0"/>
                    </a:p>
                  </a:txBody>
                  <a:tcPr anchor="ctr"/>
                </a:tc>
              </a:tr>
              <a:tr h="966790">
                <a:tc>
                  <a:txBody>
                    <a:bodyPr/>
                    <a:lstStyle/>
                    <a:p>
                      <a:r>
                        <a:rPr lang="en-US" b="1" dirty="0" smtClean="0"/>
                        <a:t>February </a:t>
                      </a:r>
                      <a:endParaRPr lang="en-US" b="1" dirty="0"/>
                    </a:p>
                  </a:txBody>
                  <a:tcPr anchor="ctr"/>
                </a:tc>
                <a:tc>
                  <a:txBody>
                    <a:bodyPr/>
                    <a:lstStyle/>
                    <a:p>
                      <a:pPr algn="ctr"/>
                      <a:r>
                        <a:rPr lang="en-US" b="1" dirty="0" smtClean="0"/>
                        <a:t>35</a:t>
                      </a:r>
                      <a:endParaRPr lang="en-US" b="1" dirty="0"/>
                    </a:p>
                  </a:txBody>
                  <a:tcPr anchor="ctr"/>
                </a:tc>
              </a:tr>
              <a:tr h="966790">
                <a:tc>
                  <a:txBody>
                    <a:bodyPr/>
                    <a:lstStyle/>
                    <a:p>
                      <a:r>
                        <a:rPr lang="en-US" b="1" dirty="0" smtClean="0"/>
                        <a:t>March </a:t>
                      </a:r>
                      <a:endParaRPr lang="en-US" b="1" dirty="0"/>
                    </a:p>
                  </a:txBody>
                  <a:tcPr anchor="ctr"/>
                </a:tc>
                <a:tc>
                  <a:txBody>
                    <a:bodyPr/>
                    <a:lstStyle/>
                    <a:p>
                      <a:pPr algn="ctr"/>
                      <a:r>
                        <a:rPr lang="en-US" b="1" dirty="0" smtClean="0"/>
                        <a:t>20</a:t>
                      </a:r>
                      <a:endParaRPr lang="en-US" b="1" dirty="0"/>
                    </a:p>
                  </a:txBody>
                  <a:tcPr anchor="ctr"/>
                </a:tc>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9256480"/>
              </p:ext>
            </p:extLst>
          </p:nvPr>
        </p:nvGraphicFramePr>
        <p:xfrm>
          <a:off x="3143240" y="1700808"/>
          <a:ext cx="5500718" cy="3888432"/>
        </p:xfrm>
        <a:graphic>
          <a:graphicData uri="http://schemas.openxmlformats.org/drawingml/2006/table">
            <a:tbl>
              <a:tblPr firstRow="1" bandRow="1">
                <a:tableStyleId>{5C22544A-7EE6-4342-B048-85BDC9FD1C3A}</a:tableStyleId>
              </a:tblPr>
              <a:tblGrid>
                <a:gridCol w="1253514"/>
                <a:gridCol w="4247204"/>
              </a:tblGrid>
              <a:tr h="648072">
                <a:tc>
                  <a:txBody>
                    <a:bodyPr/>
                    <a:lstStyle/>
                    <a:p>
                      <a:r>
                        <a:rPr lang="en-US" dirty="0" smtClean="0"/>
                        <a:t>Month</a:t>
                      </a:r>
                      <a:endParaRPr lang="en-US" dirty="0"/>
                    </a:p>
                  </a:txBody>
                  <a:tcPr anchor="ctr"/>
                </a:tc>
                <a:tc>
                  <a:txBody>
                    <a:bodyPr/>
                    <a:lstStyle/>
                    <a:p>
                      <a:r>
                        <a:rPr lang="en-US" dirty="0" smtClean="0"/>
                        <a:t>No. of computer</a:t>
                      </a:r>
                      <a:endParaRPr lang="en-US" dirty="0"/>
                    </a:p>
                  </a:txBody>
                  <a:tcPr anchor="ctr"/>
                </a:tc>
              </a:tr>
              <a:tr h="1212014">
                <a:tc>
                  <a:txBody>
                    <a:bodyPr/>
                    <a:lstStyle/>
                    <a:p>
                      <a:r>
                        <a:rPr lang="en-US" b="1" dirty="0" smtClean="0"/>
                        <a:t>January </a:t>
                      </a:r>
                      <a:endParaRPr lang="en-US" b="1" dirty="0"/>
                    </a:p>
                  </a:txBody>
                  <a:tcPr anchor="ctr"/>
                </a:tc>
                <a:tc>
                  <a:txBody>
                    <a:bodyPr/>
                    <a:lstStyle/>
                    <a:p>
                      <a:endParaRPr lang="en-US" dirty="0"/>
                    </a:p>
                  </a:txBody>
                  <a:tcPr anchor="ctr"/>
                </a:tc>
              </a:tr>
              <a:tr h="1021447">
                <a:tc>
                  <a:txBody>
                    <a:bodyPr/>
                    <a:lstStyle/>
                    <a:p>
                      <a:r>
                        <a:rPr lang="en-US" b="1" dirty="0" smtClean="0"/>
                        <a:t>February </a:t>
                      </a:r>
                      <a:endParaRPr lang="en-US" b="1" dirty="0"/>
                    </a:p>
                  </a:txBody>
                  <a:tcPr anchor="ctr"/>
                </a:tc>
                <a:tc>
                  <a:txBody>
                    <a:bodyPr/>
                    <a:lstStyle/>
                    <a:p>
                      <a:endParaRPr lang="en-US" dirty="0"/>
                    </a:p>
                  </a:txBody>
                  <a:tcPr anchor="ctr"/>
                </a:tc>
              </a:tr>
              <a:tr h="1006899">
                <a:tc>
                  <a:txBody>
                    <a:bodyPr/>
                    <a:lstStyle/>
                    <a:p>
                      <a:r>
                        <a:rPr lang="en-US" b="1" dirty="0" smtClean="0"/>
                        <a:t>March </a:t>
                      </a:r>
                      <a:endParaRPr lang="en-US" b="1" dirty="0"/>
                    </a:p>
                  </a:txBody>
                  <a:tcPr anchor="ctr"/>
                </a:tc>
                <a:tc>
                  <a:txBody>
                    <a:bodyPr/>
                    <a:lstStyle/>
                    <a:p>
                      <a:endParaRPr lang="en-US" dirty="0"/>
                    </a:p>
                  </a:txBody>
                  <a:tcPr anchor="ctr"/>
                </a:tc>
              </a:tr>
            </a:tbl>
          </a:graphicData>
        </a:graphic>
      </p:graphicFrame>
      <p:sp>
        <p:nvSpPr>
          <p:cNvPr id="2" name="Slide Number Placeholder 1"/>
          <p:cNvSpPr>
            <a:spLocks noGrp="1"/>
          </p:cNvSpPr>
          <p:nvPr>
            <p:ph type="sldNum" sz="quarter" idx="12"/>
          </p:nvPr>
        </p:nvSpPr>
        <p:spPr>
          <a:xfrm>
            <a:off x="6500826" y="6400800"/>
            <a:ext cx="2133600" cy="457200"/>
          </a:xfrm>
        </p:spPr>
        <p:txBody>
          <a:bodyPr/>
          <a:lstStyle/>
          <a:p>
            <a:pPr>
              <a:defRPr/>
            </a:pPr>
            <a:fld id="{B49C6983-6C84-4F49-B2A2-11B84C152B70}" type="slidenum">
              <a:rPr lang="ar-SA" smtClean="0"/>
              <a:pPr>
                <a:defRPr/>
              </a:pPr>
              <a:t>62</a:t>
            </a:fld>
            <a:endParaRPr lang="en-US" dirty="0"/>
          </a:p>
        </p:txBody>
      </p:sp>
      <p:pic>
        <p:nvPicPr>
          <p:cNvPr id="10" name="Picture 9" descr="http://www.onlinemathlearning.com/image-files/pictograms-1.gif"/>
          <p:cNvPicPr/>
          <p:nvPr/>
        </p:nvPicPr>
        <p:blipFill>
          <a:blip r:embed="rId3" cstate="print"/>
          <a:srcRect/>
          <a:stretch>
            <a:fillRect/>
          </a:stretch>
        </p:blipFill>
        <p:spPr bwMode="auto">
          <a:xfrm>
            <a:off x="4429124" y="2786058"/>
            <a:ext cx="2857520" cy="500066"/>
          </a:xfrm>
          <a:prstGeom prst="rect">
            <a:avLst/>
          </a:prstGeom>
          <a:noFill/>
          <a:ln w="9525">
            <a:noFill/>
            <a:miter lim="800000"/>
            <a:headEnd/>
            <a:tailEnd/>
          </a:ln>
        </p:spPr>
      </p:pic>
      <p:pic>
        <p:nvPicPr>
          <p:cNvPr id="11" name="Picture 10" descr="http://www.onlinemathlearning.com/image-files/pictograms-2.gif"/>
          <p:cNvPicPr/>
          <p:nvPr/>
        </p:nvPicPr>
        <p:blipFill>
          <a:blip r:embed="rId4" cstate="print"/>
          <a:srcRect/>
          <a:stretch>
            <a:fillRect/>
          </a:stretch>
        </p:blipFill>
        <p:spPr bwMode="auto">
          <a:xfrm>
            <a:off x="4429124" y="3714752"/>
            <a:ext cx="4071966" cy="500066"/>
          </a:xfrm>
          <a:prstGeom prst="rect">
            <a:avLst/>
          </a:prstGeom>
          <a:noFill/>
          <a:ln w="9525">
            <a:noFill/>
            <a:miter lim="800000"/>
            <a:headEnd/>
            <a:tailEnd/>
          </a:ln>
        </p:spPr>
      </p:pic>
      <p:pic>
        <p:nvPicPr>
          <p:cNvPr id="12" name="Picture 11" descr="http://www.onlinemathlearning.com/image-files/pictograms-3.gif"/>
          <p:cNvPicPr/>
          <p:nvPr/>
        </p:nvPicPr>
        <p:blipFill>
          <a:blip r:embed="rId5" cstate="print"/>
          <a:srcRect/>
          <a:stretch>
            <a:fillRect/>
          </a:stretch>
        </p:blipFill>
        <p:spPr bwMode="auto">
          <a:xfrm>
            <a:off x="4429124" y="4786322"/>
            <a:ext cx="2286016" cy="500066"/>
          </a:xfrm>
          <a:prstGeom prst="rect">
            <a:avLst/>
          </a:prstGeom>
          <a:noFill/>
          <a:ln w="9525">
            <a:noFill/>
            <a:miter lim="800000"/>
            <a:headEnd/>
            <a:tailEnd/>
          </a:ln>
        </p:spPr>
      </p:pic>
      <p:pic>
        <p:nvPicPr>
          <p:cNvPr id="1026" name="Picture 2" descr="C:\Documents and Settings\Abdalla\My Documents\My Pictures\untitled.bmp"/>
          <p:cNvPicPr>
            <a:picLocks noChangeAspect="1" noChangeArrowheads="1"/>
          </p:cNvPicPr>
          <p:nvPr/>
        </p:nvPicPr>
        <p:blipFill>
          <a:blip r:embed="rId6" cstate="print"/>
          <a:srcRect/>
          <a:stretch>
            <a:fillRect/>
          </a:stretch>
        </p:blipFill>
        <p:spPr bwMode="auto">
          <a:xfrm>
            <a:off x="5357818" y="5857893"/>
            <a:ext cx="3500462" cy="500066"/>
          </a:xfrm>
          <a:prstGeom prst="rect">
            <a:avLst/>
          </a:prstGeom>
          <a:noFill/>
        </p:spPr>
      </p:pic>
      <p:sp>
        <p:nvSpPr>
          <p:cNvPr id="4" name="TextBox 3"/>
          <p:cNvSpPr txBox="1"/>
          <p:nvPr/>
        </p:nvSpPr>
        <p:spPr>
          <a:xfrm>
            <a:off x="2699792" y="6381328"/>
            <a:ext cx="1440160" cy="369332"/>
          </a:xfrm>
          <a:prstGeom prst="rect">
            <a:avLst/>
          </a:prstGeom>
          <a:noFill/>
        </p:spPr>
        <p:txBody>
          <a:bodyPr wrap="square" rtlCol="1">
            <a:spAutoFit/>
          </a:bodyPr>
          <a:lstStyle/>
          <a:p>
            <a:pPr algn="l" rtl="0"/>
            <a:r>
              <a:rPr lang="en-US" dirty="0" smtClean="0">
                <a:hlinkClick r:id="rId7" action="ppaction://hlinksldjump"/>
              </a:rPr>
              <a:t>Pictogram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style.rotation</p:attrName>
                                        </p:attrNameLst>
                                      </p:cBhvr>
                                      <p:tavLst>
                                        <p:tav tm="0">
                                          <p:val>
                                            <p:fltVal val="720"/>
                                          </p:val>
                                        </p:tav>
                                        <p:tav tm="100000">
                                          <p:val>
                                            <p:fltVal val="0"/>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style.rotation</p:attrName>
                                        </p:attrNameLst>
                                      </p:cBhvr>
                                      <p:tavLst>
                                        <p:tav tm="0">
                                          <p:val>
                                            <p:fltVal val="720"/>
                                          </p:val>
                                        </p:tav>
                                        <p:tav tm="100000">
                                          <p:val>
                                            <p:fltVal val="0"/>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style.rotation</p:attrName>
                                        </p:attrNameLst>
                                      </p:cBhvr>
                                      <p:tavLst>
                                        <p:tav tm="0">
                                          <p:val>
                                            <p:fltVal val="720"/>
                                          </p:val>
                                        </p:tav>
                                        <p:tav tm="100000">
                                          <p:val>
                                            <p:fltVal val="0"/>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childTnLst>
                                </p:cTn>
                              </p:par>
                              <p:par>
                                <p:cTn id="34" presetID="35"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style.rotation</p:attrName>
                                        </p:attrNameLst>
                                      </p:cBhvr>
                                      <p:tavLst>
                                        <p:tav tm="0">
                                          <p:val>
                                            <p:fltVal val="720"/>
                                          </p:val>
                                        </p:tav>
                                        <p:tav tm="100000">
                                          <p:val>
                                            <p:fltVal val="0"/>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ppt_w</p:attrName>
                                        </p:attrNameLst>
                                      </p:cBhvr>
                                      <p:tavLst>
                                        <p:tav tm="0">
                                          <p:val>
                                            <p:fltVal val="0"/>
                                          </p:val>
                                        </p:tav>
                                        <p:tav tm="100000">
                                          <p:val>
                                            <p:strVal val="#ppt_w"/>
                                          </p:val>
                                        </p:tav>
                                      </p:tavLst>
                                    </p:anim>
                                  </p:childTnLst>
                                </p:cTn>
                              </p:par>
                              <p:par>
                                <p:cTn id="40" presetID="35"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anim calcmode="lin" valueType="num">
                                      <p:cBhvr>
                                        <p:cTn id="43" dur="500" fill="hold"/>
                                        <p:tgtEl>
                                          <p:spTgt spid="12"/>
                                        </p:tgtEl>
                                        <p:attrNameLst>
                                          <p:attrName>style.rotation</p:attrName>
                                        </p:attrNameLst>
                                      </p:cBhvr>
                                      <p:tavLst>
                                        <p:tav tm="0">
                                          <p:val>
                                            <p:fltVal val="720"/>
                                          </p:val>
                                        </p:tav>
                                        <p:tav tm="100000">
                                          <p:val>
                                            <p:fltVal val="0"/>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ppt_w</p:attrName>
                                        </p:attrNameLst>
                                      </p:cBhvr>
                                      <p:tavLst>
                                        <p:tav tm="0">
                                          <p:val>
                                            <p:fltVal val="0"/>
                                          </p:val>
                                        </p:tav>
                                        <p:tav tm="100000">
                                          <p:val>
                                            <p:strVal val="#ppt_w"/>
                                          </p:val>
                                        </p:tav>
                                      </p:tavLst>
                                    </p:anim>
                                  </p:childTnLst>
                                </p:cTn>
                              </p:par>
                            </p:childTnLst>
                          </p:cTn>
                        </p:par>
                        <p:par>
                          <p:cTn id="46" fill="hold">
                            <p:stCondLst>
                              <p:cond delay="500"/>
                            </p:stCondLst>
                            <p:childTnLst>
                              <p:par>
                                <p:cTn id="47" presetID="15" presetClass="entr" presetSubtype="0" fill="hold" nodeType="after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p:cTn id="49" dur="500" fill="hold"/>
                                        <p:tgtEl>
                                          <p:spTgt spid="1026"/>
                                        </p:tgtEl>
                                        <p:attrNameLst>
                                          <p:attrName>ppt_w</p:attrName>
                                        </p:attrNameLst>
                                      </p:cBhvr>
                                      <p:tavLst>
                                        <p:tav tm="0">
                                          <p:val>
                                            <p:fltVal val="0"/>
                                          </p:val>
                                        </p:tav>
                                        <p:tav tm="100000">
                                          <p:val>
                                            <p:strVal val="#ppt_w"/>
                                          </p:val>
                                        </p:tav>
                                      </p:tavLst>
                                    </p:anim>
                                    <p:anim calcmode="lin" valueType="num">
                                      <p:cBhvr>
                                        <p:cTn id="50" dur="500" fill="hold"/>
                                        <p:tgtEl>
                                          <p:spTgt spid="1026"/>
                                        </p:tgtEl>
                                        <p:attrNameLst>
                                          <p:attrName>ppt_h</p:attrName>
                                        </p:attrNameLst>
                                      </p:cBhvr>
                                      <p:tavLst>
                                        <p:tav tm="0">
                                          <p:val>
                                            <p:fltVal val="0"/>
                                          </p:val>
                                        </p:tav>
                                        <p:tav tm="100000">
                                          <p:val>
                                            <p:strVal val="#ppt_h"/>
                                          </p:val>
                                        </p:tav>
                                      </p:tavLst>
                                    </p:anim>
                                    <p:anim calcmode="lin" valueType="num">
                                      <p:cBhvr>
                                        <p:cTn id="51" dur="5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rtl="0" eaLnBrk="1" hangingPunct="1">
              <a:defRPr/>
            </a:pPr>
            <a:r>
              <a:rPr lang="en-US" b="1" u="sng" dirty="0" smtClean="0">
                <a:solidFill>
                  <a:srgbClr val="FFFF00"/>
                </a:solidFill>
              </a:rPr>
              <a:t>Cartograms (Spot </a:t>
            </a:r>
            <a:r>
              <a:rPr lang="en-US" b="1" u="sng" dirty="0" smtClean="0">
                <a:solidFill>
                  <a:srgbClr val="FFFF00"/>
                </a:solidFill>
                <a:hlinkClick r:id="rId2" action="ppaction://hlinksldjump"/>
              </a:rPr>
              <a:t>Maps</a:t>
            </a:r>
            <a:r>
              <a:rPr lang="en-US" b="1" u="sng" dirty="0" smtClean="0">
                <a:solidFill>
                  <a:srgbClr val="FFFF00"/>
                </a:solidFill>
              </a:rPr>
              <a:t>)</a:t>
            </a:r>
          </a:p>
        </p:txBody>
      </p:sp>
      <p:sp>
        <p:nvSpPr>
          <p:cNvPr id="3" name="Content Placeholder 2"/>
          <p:cNvSpPr>
            <a:spLocks noGrp="1"/>
          </p:cNvSpPr>
          <p:nvPr>
            <p:ph idx="4294967295"/>
          </p:nvPr>
        </p:nvSpPr>
        <p:spPr/>
        <p:txBody>
          <a:bodyPr/>
          <a:lstStyle/>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Use of maps to show geographical               distribution or density.</a:t>
            </a:r>
          </a:p>
          <a:p>
            <a:pPr algn="l" rtl="0" eaLnBrk="1" hangingPunct="1">
              <a:spcBef>
                <a:spcPts val="1200"/>
              </a:spcBef>
              <a:spcAft>
                <a:spcPts val="1200"/>
              </a:spcAft>
              <a:buClr>
                <a:srgbClr val="FFFF00"/>
              </a:buClr>
              <a:buFont typeface="Wingdings" pitchFamily="2" charset="2"/>
              <a:buChar char="Ø"/>
              <a:defRPr/>
            </a:pPr>
            <a:r>
              <a:rPr lang="en-US" b="1" dirty="0" smtClean="0">
                <a:solidFill>
                  <a:srgbClr val="FFFF00"/>
                </a:solidFill>
                <a:effectLst>
                  <a:outerShdw blurRad="38100" dist="38100" dir="2700000" algn="tl">
                    <a:srgbClr val="000000"/>
                  </a:outerShdw>
                </a:effectLst>
              </a:rPr>
              <a:t>They can be marked in different ways such as shading, coloring, stippling, cross-hatching, etc.              </a:t>
            </a:r>
          </a:p>
          <a:p>
            <a:pPr algn="l" rtl="0" eaLnBrk="1" hangingPunct="1">
              <a:spcBef>
                <a:spcPts val="1200"/>
              </a:spcBef>
              <a:spcAft>
                <a:spcPts val="1200"/>
              </a:spcAft>
              <a:buClr>
                <a:srgbClr val="FFFF00"/>
              </a:buClr>
              <a:buFont typeface="Wingdings" pitchFamily="2" charset="2"/>
              <a:buChar char="Ø"/>
              <a:defRPr/>
            </a:pPr>
            <a:r>
              <a:rPr lang="en-US" b="1" dirty="0" smtClean="0">
                <a:effectLst>
                  <a:outerShdw blurRad="38100" dist="38100" dir="2700000" algn="tl">
                    <a:srgbClr val="000000"/>
                  </a:outerShdw>
                </a:effectLst>
              </a:rPr>
              <a:t>May be used by health authorities in the control of communicable diseases</a:t>
            </a:r>
            <a:r>
              <a:rPr lang="en-US" dirty="0" smtClean="0">
                <a:effectLst>
                  <a:outerShdw blurRad="38100" dist="38100" dir="2700000" algn="tl">
                    <a:srgbClr val="000000"/>
                  </a:outerShdw>
                </a:effectLst>
              </a:rPr>
              <a:t>.</a:t>
            </a:r>
          </a:p>
        </p:txBody>
      </p:sp>
      <p:sp>
        <p:nvSpPr>
          <p:cNvPr id="4" name="Slide Number Placeholder 3"/>
          <p:cNvSpPr>
            <a:spLocks noGrp="1"/>
          </p:cNvSpPr>
          <p:nvPr>
            <p:ph type="sldNum" sz="quarter" idx="12"/>
          </p:nvPr>
        </p:nvSpPr>
        <p:spPr/>
        <p:txBody>
          <a:bodyPr/>
          <a:lstStyle/>
          <a:p>
            <a:pPr>
              <a:defRPr/>
            </a:pPr>
            <a:fld id="{9B160CF7-6640-4196-9145-0EA0BB6C99EF}" type="slidenum">
              <a:rPr lang="ar-SA" smtClean="0"/>
              <a:pPr>
                <a:defRPr/>
              </a:pPr>
              <a:t>63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7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75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7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75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571480"/>
          </a:xfrm>
        </p:spPr>
        <p:txBody>
          <a:bodyPr/>
          <a:lstStyle/>
          <a:p>
            <a:pPr algn="l"/>
            <a:r>
              <a:rPr lang="en-US" sz="2000" b="1" dirty="0" smtClean="0">
                <a:solidFill>
                  <a:srgbClr val="FFFF00"/>
                </a:solidFill>
              </a:rPr>
              <a:t>Word population 2007</a:t>
            </a:r>
            <a:endParaRPr lang="en-US" sz="2000" b="1" dirty="0">
              <a:solidFill>
                <a:srgbClr val="FFFF00"/>
              </a:solidFill>
            </a:endParaRPr>
          </a:p>
        </p:txBody>
      </p:sp>
      <p:sp>
        <p:nvSpPr>
          <p:cNvPr id="6" name="Content Placeholder 5"/>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64</a:t>
            </a:fld>
            <a:endParaRPr lang="en-US" dirty="0"/>
          </a:p>
        </p:txBody>
      </p:sp>
      <p:pic>
        <p:nvPicPr>
          <p:cNvPr id="1027" name="Picture 3" descr="C:\Documents and Settings\Abdalla\My Documents\My Pictures\population800x400.png"/>
          <p:cNvPicPr>
            <a:picLocks noChangeAspect="1" noChangeArrowheads="1"/>
          </p:cNvPicPr>
          <p:nvPr/>
        </p:nvPicPr>
        <p:blipFill>
          <a:blip r:embed="rId2" cstate="print"/>
          <a:srcRect/>
          <a:stretch>
            <a:fillRect/>
          </a:stretch>
        </p:blipFill>
        <p:spPr bwMode="auto">
          <a:xfrm>
            <a:off x="285720" y="500042"/>
            <a:ext cx="8572560" cy="6143668"/>
          </a:xfrm>
          <a:prstGeom prst="rect">
            <a:avLst/>
          </a:prstGeom>
          <a:noFill/>
        </p:spPr>
      </p:pic>
      <p:sp>
        <p:nvSpPr>
          <p:cNvPr id="3" name="TextBox 2"/>
          <p:cNvSpPr txBox="1"/>
          <p:nvPr/>
        </p:nvSpPr>
        <p:spPr>
          <a:xfrm>
            <a:off x="7524328" y="0"/>
            <a:ext cx="1512168" cy="369332"/>
          </a:xfrm>
          <a:prstGeom prst="rect">
            <a:avLst/>
          </a:prstGeom>
          <a:noFill/>
        </p:spPr>
        <p:txBody>
          <a:bodyPr wrap="square" rtlCol="1">
            <a:spAutoFit/>
          </a:bodyPr>
          <a:lstStyle/>
          <a:p>
            <a:pPr algn="l" rtl="0"/>
            <a:r>
              <a:rPr lang="en-US" dirty="0" smtClean="0">
                <a:hlinkClick r:id="rId3" action="ppaction://hlinksldjump"/>
              </a:rPr>
              <a:t>Cartogram</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51"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93" decel="100000"/>
                                        <p:tgtEl>
                                          <p:spTgt spid="1027"/>
                                        </p:tgtEl>
                                      </p:cBhvr>
                                    </p:animEffect>
                                    <p:animScale>
                                      <p:cBhvr>
                                        <p:cTn id="12" dur="193" decel="100000"/>
                                        <p:tgtEl>
                                          <p:spTgt spid="1027"/>
                                        </p:tgtEl>
                                      </p:cBhvr>
                                      <p:from x="10000" y="10000"/>
                                      <p:to x="200000" y="450000"/>
                                    </p:animScale>
                                    <p:animScale>
                                      <p:cBhvr>
                                        <p:cTn id="13" dur="308" accel="100000" fill="hold">
                                          <p:stCondLst>
                                            <p:cond delay="193"/>
                                          </p:stCondLst>
                                        </p:cTn>
                                        <p:tgtEl>
                                          <p:spTgt spid="1027"/>
                                        </p:tgtEl>
                                      </p:cBhvr>
                                      <p:from x="200000" y="450000"/>
                                      <p:to x="100000" y="100000"/>
                                    </p:animScale>
                                    <p:set>
                                      <p:cBhvr>
                                        <p:cTn id="14" dur="193" fill="hold"/>
                                        <p:tgtEl>
                                          <p:spTgt spid="1027"/>
                                        </p:tgtEl>
                                        <p:attrNameLst>
                                          <p:attrName>ppt_x</p:attrName>
                                        </p:attrNameLst>
                                      </p:cBhvr>
                                      <p:to>
                                        <p:strVal val="(0.5)"/>
                                      </p:to>
                                    </p:set>
                                    <p:anim from="(0.5)" to="(#ppt_x)" calcmode="lin" valueType="num">
                                      <p:cBhvr>
                                        <p:cTn id="15" dur="308" accel="100000" fill="hold">
                                          <p:stCondLst>
                                            <p:cond delay="193"/>
                                          </p:stCondLst>
                                        </p:cTn>
                                        <p:tgtEl>
                                          <p:spTgt spid="1027"/>
                                        </p:tgtEl>
                                        <p:attrNameLst>
                                          <p:attrName>ppt_x</p:attrName>
                                        </p:attrNameLst>
                                      </p:cBhvr>
                                    </p:anim>
                                    <p:set>
                                      <p:cBhvr>
                                        <p:cTn id="16" dur="193" fill="hold"/>
                                        <p:tgtEl>
                                          <p:spTgt spid="1027"/>
                                        </p:tgtEl>
                                        <p:attrNameLst>
                                          <p:attrName>ppt_y</p:attrName>
                                        </p:attrNameLst>
                                      </p:cBhvr>
                                      <p:to>
                                        <p:strVal val="(#ppt_y+0.4)"/>
                                      </p:to>
                                    </p:set>
                                    <p:anim from="(#ppt_y+0.4)" to="(#ppt_y)" calcmode="lin" valueType="num">
                                      <p:cBhvr>
                                        <p:cTn id="17" dur="308" accel="100000" fill="hold">
                                          <p:stCondLst>
                                            <p:cond delay="193"/>
                                          </p:stCondLst>
                                        </p:cTn>
                                        <p:tgtEl>
                                          <p:spTgt spid="10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sp>
        <p:nvSpPr>
          <p:cNvPr id="4" name="Slide Number Placeholder 3"/>
          <p:cNvSpPr>
            <a:spLocks noGrp="1"/>
          </p:cNvSpPr>
          <p:nvPr>
            <p:ph type="sldNum" sz="quarter" idx="12"/>
          </p:nvPr>
        </p:nvSpPr>
        <p:spPr/>
        <p:txBody>
          <a:bodyPr/>
          <a:lstStyle/>
          <a:p>
            <a:pPr>
              <a:defRPr/>
            </a:pPr>
            <a:fld id="{EC9F396F-DA75-4447-9F93-815B57483FF3}" type="slidenum">
              <a:rPr lang="ar-SA" smtClean="0"/>
              <a:pPr>
                <a:defRPr/>
              </a:pPr>
              <a:t>65</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2493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9885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3" name="Content Placeholder 2"/>
          <p:cNvSpPr>
            <a:spLocks noGrp="1"/>
          </p:cNvSpPr>
          <p:nvPr>
            <p:ph idx="1"/>
          </p:nvPr>
        </p:nvSpPr>
        <p:spPr/>
        <p:txBody>
          <a:bodyPr/>
          <a:lstStyle/>
          <a:p>
            <a:endParaRPr lang="ar-EG" dirty="0"/>
          </a:p>
        </p:txBody>
      </p:sp>
      <p:sp>
        <p:nvSpPr>
          <p:cNvPr id="4" name="Slide Number Placeholder 3"/>
          <p:cNvSpPr>
            <a:spLocks noGrp="1"/>
          </p:cNvSpPr>
          <p:nvPr>
            <p:ph type="sldNum" sz="quarter" idx="12"/>
          </p:nvPr>
        </p:nvSpPr>
        <p:spPr/>
        <p:txBody>
          <a:bodyPr/>
          <a:lstStyle/>
          <a:p>
            <a:pPr>
              <a:defRPr/>
            </a:pPr>
            <a:fld id="{EC9F396F-DA75-4447-9F93-815B57483FF3}" type="slidenum">
              <a:rPr lang="ar-SA" smtClean="0"/>
              <a:pPr>
                <a:defRPr/>
              </a:pPr>
              <a:t>66</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2493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520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sp>
        <p:nvSpPr>
          <p:cNvPr id="4" name="Slide Number Placeholder 3"/>
          <p:cNvSpPr>
            <a:spLocks noGrp="1"/>
          </p:cNvSpPr>
          <p:nvPr>
            <p:ph type="sldNum" sz="quarter" idx="12"/>
          </p:nvPr>
        </p:nvSpPr>
        <p:spPr/>
        <p:txBody>
          <a:bodyPr/>
          <a:lstStyle/>
          <a:p>
            <a:pPr>
              <a:defRPr/>
            </a:pPr>
            <a:fld id="{EC9F396F-DA75-4447-9F93-815B57483FF3}" type="slidenum">
              <a:rPr lang="ar-SA" smtClean="0"/>
              <a:pPr>
                <a:defRPr/>
              </a:pPr>
              <a:t>67</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25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7</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493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13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8</a:t>
            </a:fld>
            <a:endParaRPr lang="en-US" dirty="0"/>
          </a:p>
        </p:txBody>
      </p:sp>
      <p:sp>
        <p:nvSpPr>
          <p:cNvPr id="3" name="Rectangle 2"/>
          <p:cNvSpPr/>
          <p:nvPr/>
        </p:nvSpPr>
        <p:spPr>
          <a:xfrm>
            <a:off x="251520" y="332656"/>
            <a:ext cx="8712968" cy="6124754"/>
          </a:xfrm>
          <a:prstGeom prst="rect">
            <a:avLst/>
          </a:prstGeom>
        </p:spPr>
        <p:txBody>
          <a:bodyPr wrap="square">
            <a:spAutoFit/>
          </a:bodyPr>
          <a:lstStyle/>
          <a:p>
            <a:pPr algn="l" rtl="0"/>
            <a:r>
              <a:rPr lang="en-US" sz="2800" b="1" u="sng" dirty="0" smtClean="0">
                <a:solidFill>
                  <a:srgbClr val="FF00FF"/>
                </a:solidFill>
                <a:latin typeface="Open Sans"/>
              </a:rPr>
              <a:t>The </a:t>
            </a:r>
            <a:r>
              <a:rPr lang="en-US" sz="2800" b="1" u="sng" dirty="0">
                <a:solidFill>
                  <a:srgbClr val="FF00FF"/>
                </a:solidFill>
                <a:latin typeface="Open Sans"/>
              </a:rPr>
              <a:t>Advantages of Tabular </a:t>
            </a:r>
            <a:r>
              <a:rPr lang="en-US" sz="2800" b="1" u="sng" dirty="0" smtClean="0">
                <a:solidFill>
                  <a:srgbClr val="FF00FF"/>
                </a:solidFill>
                <a:latin typeface="Open Sans"/>
              </a:rPr>
              <a:t>Presentation:</a:t>
            </a:r>
          </a:p>
          <a:p>
            <a:pPr algn="l" rtl="0"/>
            <a:endParaRPr lang="en-US" sz="2800" b="1" u="sng" dirty="0">
              <a:solidFill>
                <a:srgbClr val="FF00FF"/>
              </a:solidFill>
              <a:latin typeface="Open Sans"/>
            </a:endParaRPr>
          </a:p>
          <a:p>
            <a:pPr algn="l"/>
            <a:r>
              <a:rPr lang="en-US" sz="2400" b="1" dirty="0" smtClean="0">
                <a:solidFill>
                  <a:srgbClr val="FF99FF"/>
                </a:solidFill>
                <a:latin typeface="Minion Pro"/>
              </a:rPr>
              <a:t>1- Ease </a:t>
            </a:r>
            <a:r>
              <a:rPr lang="en-US" sz="2400" b="1" dirty="0">
                <a:solidFill>
                  <a:srgbClr val="FF99FF"/>
                </a:solidFill>
                <a:latin typeface="Minion Pro"/>
              </a:rPr>
              <a:t>of representation:</a:t>
            </a:r>
            <a:r>
              <a:rPr lang="en-US" sz="2400" b="1" dirty="0">
                <a:solidFill>
                  <a:schemeClr val="accent2">
                    <a:lumMod val="20000"/>
                    <a:lumOff val="80000"/>
                  </a:schemeClr>
                </a:solidFill>
                <a:latin typeface="Minion Pro"/>
              </a:rPr>
              <a:t> A large amount of data can be easily confined in a data table. Evidently, it is the simplest form of data presentation.</a:t>
            </a:r>
          </a:p>
          <a:p>
            <a:pPr algn="l"/>
            <a:r>
              <a:rPr lang="en-US" sz="2400" b="1" dirty="0" smtClean="0">
                <a:solidFill>
                  <a:srgbClr val="FF99FF"/>
                </a:solidFill>
                <a:latin typeface="Minion Pro"/>
              </a:rPr>
              <a:t>2- Ease </a:t>
            </a:r>
            <a:r>
              <a:rPr lang="en-US" sz="2400" b="1" dirty="0">
                <a:solidFill>
                  <a:srgbClr val="FF99FF"/>
                </a:solidFill>
                <a:latin typeface="Minion Pro"/>
              </a:rPr>
              <a:t>of analysis:</a:t>
            </a:r>
            <a:r>
              <a:rPr lang="en-US" sz="2400" b="1" dirty="0">
                <a:solidFill>
                  <a:schemeClr val="accent2">
                    <a:lumMod val="20000"/>
                    <a:lumOff val="80000"/>
                  </a:schemeClr>
                </a:solidFill>
                <a:latin typeface="Minion Pro"/>
              </a:rPr>
              <a:t> Data tables are frequently used for statistical analysis like calculation of central tendency, dispersion etc.</a:t>
            </a:r>
          </a:p>
          <a:p>
            <a:pPr algn="l"/>
            <a:r>
              <a:rPr lang="en-US" sz="2400" b="1" dirty="0" smtClean="0">
                <a:solidFill>
                  <a:srgbClr val="FF99FF"/>
                </a:solidFill>
                <a:latin typeface="Minion Pro"/>
              </a:rPr>
              <a:t>3- Helps </a:t>
            </a:r>
            <a:r>
              <a:rPr lang="en-US" sz="2400" b="1" dirty="0">
                <a:solidFill>
                  <a:srgbClr val="FF99FF"/>
                </a:solidFill>
                <a:latin typeface="Minion Pro"/>
              </a:rPr>
              <a:t>in comparison: </a:t>
            </a:r>
            <a:r>
              <a:rPr lang="en-US" sz="2400" b="1" dirty="0">
                <a:solidFill>
                  <a:schemeClr val="accent2">
                    <a:lumMod val="20000"/>
                    <a:lumOff val="80000"/>
                  </a:schemeClr>
                </a:solidFill>
                <a:latin typeface="Minion Pro"/>
              </a:rPr>
              <a:t>In a data table, the rows and columns which are required to be compared can be placed next to each other. To point out, this facilitates comparison as it becomes easy to compare each value.</a:t>
            </a:r>
          </a:p>
          <a:p>
            <a:pPr algn="l"/>
            <a:r>
              <a:rPr lang="en-US" sz="2400" b="1" dirty="0" smtClean="0">
                <a:solidFill>
                  <a:srgbClr val="FF99FF"/>
                </a:solidFill>
                <a:latin typeface="Minion Pro"/>
              </a:rPr>
              <a:t>4- Economical</a:t>
            </a:r>
            <a:r>
              <a:rPr lang="en-US" sz="2400" b="1" dirty="0">
                <a:solidFill>
                  <a:srgbClr val="FF99FF"/>
                </a:solidFill>
                <a:latin typeface="Minion Pro"/>
              </a:rPr>
              <a:t>:</a:t>
            </a:r>
            <a:r>
              <a:rPr lang="en-US" sz="2400" b="1" dirty="0">
                <a:solidFill>
                  <a:schemeClr val="accent2">
                    <a:lumMod val="20000"/>
                    <a:lumOff val="80000"/>
                  </a:schemeClr>
                </a:solidFill>
                <a:latin typeface="Minion Pro"/>
              </a:rPr>
              <a:t> Construction of a data table is fairly easy and presents the data in a manner which is really easy on the eyes of a reader. Moreover, it saves time as well as space</a:t>
            </a:r>
            <a:r>
              <a:rPr lang="en-US" dirty="0">
                <a:solidFill>
                  <a:srgbClr val="0B0B0B"/>
                </a:solidFill>
                <a:latin typeface="Minion Pro"/>
              </a:rPr>
              <a:t>.</a:t>
            </a:r>
            <a:endParaRPr lang="en-US" b="0" i="0" dirty="0">
              <a:solidFill>
                <a:srgbClr val="0B0B0B"/>
              </a:solidFill>
              <a:effectLst/>
              <a:latin typeface="Minion Pro"/>
            </a:endParaRPr>
          </a:p>
        </p:txBody>
      </p:sp>
    </p:spTree>
    <p:extLst>
      <p:ext uri="{BB962C8B-B14F-4D97-AF65-F5344CB8AC3E}">
        <p14:creationId xmlns:p14="http://schemas.microsoft.com/office/powerpoint/2010/main" val="212151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C6983-6C84-4F49-B2A2-11B84C152B70}" type="slidenum">
              <a:rPr lang="ar-SA" smtClean="0"/>
              <a:pPr>
                <a:defRPr/>
              </a:pPr>
              <a:t>9</a:t>
            </a:fld>
            <a:endParaRPr lang="en-US" dirty="0"/>
          </a:p>
        </p:txBody>
      </p:sp>
      <p:sp>
        <p:nvSpPr>
          <p:cNvPr id="3" name="Rectangle 2"/>
          <p:cNvSpPr/>
          <p:nvPr/>
        </p:nvSpPr>
        <p:spPr>
          <a:xfrm>
            <a:off x="251520" y="332656"/>
            <a:ext cx="8568952" cy="6771084"/>
          </a:xfrm>
          <a:prstGeom prst="rect">
            <a:avLst/>
          </a:prstGeom>
        </p:spPr>
        <p:txBody>
          <a:bodyPr wrap="square">
            <a:spAutoFit/>
          </a:bodyPr>
          <a:lstStyle/>
          <a:p>
            <a:pPr algn="l"/>
            <a:r>
              <a:rPr lang="en-US" sz="4000" b="1" dirty="0">
                <a:solidFill>
                  <a:srgbClr val="FF0000"/>
                </a:solidFill>
                <a:latin typeface="Open Sans"/>
              </a:rPr>
              <a:t>Classification of Data and Tabular </a:t>
            </a:r>
            <a:r>
              <a:rPr lang="en-US" sz="4000" b="1" dirty="0" smtClean="0">
                <a:solidFill>
                  <a:srgbClr val="FF0000"/>
                </a:solidFill>
                <a:latin typeface="Open Sans"/>
              </a:rPr>
              <a:t>Presentation: </a:t>
            </a:r>
            <a:endParaRPr lang="en-US" sz="4000" b="1" dirty="0">
              <a:solidFill>
                <a:srgbClr val="FF0000"/>
              </a:solidFill>
              <a:latin typeface="Open Sans"/>
            </a:endParaRPr>
          </a:p>
          <a:p>
            <a:pPr algn="l"/>
            <a:r>
              <a:rPr lang="en-US" sz="2800" b="1" dirty="0" smtClean="0">
                <a:solidFill>
                  <a:srgbClr val="FFC000"/>
                </a:solidFill>
                <a:latin typeface="Open Sans"/>
              </a:rPr>
              <a:t>1-Qualitative Classification:</a:t>
            </a:r>
          </a:p>
          <a:p>
            <a:pPr algn="l"/>
            <a:endParaRPr lang="en-US" sz="2400" b="1" i="0" dirty="0">
              <a:solidFill>
                <a:srgbClr val="00FF00"/>
              </a:solidFill>
              <a:effectLst/>
              <a:latin typeface="Open Sans"/>
            </a:endParaRPr>
          </a:p>
          <a:p>
            <a:pPr algn="l" rtl="0"/>
            <a:r>
              <a:rPr lang="en-US" sz="2400" b="1" dirty="0">
                <a:solidFill>
                  <a:srgbClr val="00FF00"/>
                </a:solidFill>
                <a:latin typeface="Open Sans"/>
              </a:rPr>
              <a:t>Sex	Urban	Rural</a:t>
            </a:r>
          </a:p>
          <a:p>
            <a:pPr algn="l" rtl="0"/>
            <a:r>
              <a:rPr lang="en-US" sz="2400" b="1" dirty="0">
                <a:solidFill>
                  <a:srgbClr val="00FF00"/>
                </a:solidFill>
                <a:latin typeface="Open Sans"/>
              </a:rPr>
              <a:t>Boys	200	390</a:t>
            </a:r>
          </a:p>
          <a:p>
            <a:pPr algn="l" rtl="0"/>
            <a:r>
              <a:rPr lang="en-US" sz="2400" b="1" dirty="0">
                <a:solidFill>
                  <a:srgbClr val="00FF00"/>
                </a:solidFill>
                <a:latin typeface="Open Sans"/>
              </a:rPr>
              <a:t>Girls	167	100</a:t>
            </a:r>
            <a:endParaRPr lang="en-US" sz="2400" b="1" dirty="0" smtClean="0">
              <a:solidFill>
                <a:srgbClr val="00FF00"/>
              </a:solidFill>
              <a:latin typeface="Open Sans"/>
            </a:endParaRPr>
          </a:p>
          <a:p>
            <a:pPr algn="l"/>
            <a:endParaRPr lang="en-US" sz="2400" b="1" i="0" dirty="0">
              <a:solidFill>
                <a:srgbClr val="00FF00"/>
              </a:solidFill>
              <a:effectLst/>
              <a:latin typeface="Open Sans"/>
            </a:endParaRPr>
          </a:p>
          <a:p>
            <a:pPr algn="l" rtl="0"/>
            <a:r>
              <a:rPr lang="en-US" sz="2800" b="1" dirty="0">
                <a:solidFill>
                  <a:srgbClr val="FFC000"/>
                </a:solidFill>
                <a:latin typeface="Open Sans"/>
              </a:rPr>
              <a:t>2- Quantitative </a:t>
            </a:r>
            <a:r>
              <a:rPr lang="en-US" sz="2800" b="1" dirty="0" smtClean="0">
                <a:solidFill>
                  <a:srgbClr val="FFC000"/>
                </a:solidFill>
                <a:latin typeface="Open Sans"/>
              </a:rPr>
              <a:t>Classification:</a:t>
            </a:r>
          </a:p>
          <a:p>
            <a:pPr algn="l" rtl="0"/>
            <a:endParaRPr lang="en-US" sz="2800" b="1" dirty="0" smtClean="0">
              <a:solidFill>
                <a:srgbClr val="FFC000"/>
              </a:solidFill>
              <a:latin typeface="Open Sans"/>
            </a:endParaRPr>
          </a:p>
          <a:p>
            <a:pPr algn="l" rtl="0"/>
            <a:r>
              <a:rPr lang="en-US" sz="2400" b="1" dirty="0">
                <a:solidFill>
                  <a:srgbClr val="00FF00"/>
                </a:solidFill>
                <a:latin typeface="Open Sans"/>
              </a:rPr>
              <a:t>Marks	</a:t>
            </a:r>
            <a:r>
              <a:rPr lang="en-US" sz="2400" b="1" dirty="0" smtClean="0">
                <a:solidFill>
                  <a:srgbClr val="00FF00"/>
                </a:solidFill>
                <a:latin typeface="Open Sans"/>
              </a:rPr>
              <a:t>       No</a:t>
            </a:r>
            <a:r>
              <a:rPr lang="en-US" sz="2400" b="1" dirty="0">
                <a:solidFill>
                  <a:srgbClr val="00FF00"/>
                </a:solidFill>
                <a:latin typeface="Open Sans"/>
              </a:rPr>
              <a:t>. of Students</a:t>
            </a:r>
          </a:p>
          <a:p>
            <a:pPr algn="l" rtl="0"/>
            <a:r>
              <a:rPr lang="en-US" sz="2400" b="1" dirty="0">
                <a:solidFill>
                  <a:srgbClr val="00FF00"/>
                </a:solidFill>
                <a:latin typeface="Open Sans"/>
              </a:rPr>
              <a:t>0-50	</a:t>
            </a:r>
            <a:r>
              <a:rPr lang="en-US" sz="2400" b="1" dirty="0" smtClean="0">
                <a:solidFill>
                  <a:srgbClr val="00FF00"/>
                </a:solidFill>
                <a:latin typeface="Open Sans"/>
              </a:rPr>
              <a:t>           29</a:t>
            </a:r>
            <a:endParaRPr lang="en-US" sz="2400" b="1" dirty="0">
              <a:solidFill>
                <a:srgbClr val="00FF00"/>
              </a:solidFill>
              <a:latin typeface="Open Sans"/>
            </a:endParaRPr>
          </a:p>
          <a:p>
            <a:pPr algn="l" rtl="0"/>
            <a:r>
              <a:rPr lang="en-US" sz="2400" b="1" dirty="0">
                <a:solidFill>
                  <a:srgbClr val="00FF00"/>
                </a:solidFill>
                <a:latin typeface="Open Sans"/>
              </a:rPr>
              <a:t>51-100	</a:t>
            </a:r>
            <a:r>
              <a:rPr lang="en-US" sz="2400" b="1" dirty="0" smtClean="0">
                <a:solidFill>
                  <a:srgbClr val="00FF00"/>
                </a:solidFill>
                <a:latin typeface="Open Sans"/>
              </a:rPr>
              <a:t>64</a:t>
            </a:r>
          </a:p>
          <a:p>
            <a:pPr algn="l" rtl="0"/>
            <a:endParaRPr lang="en-US" sz="2400" b="1" dirty="0" smtClean="0">
              <a:solidFill>
                <a:srgbClr val="00FF00"/>
              </a:solidFill>
              <a:latin typeface="Open Sans"/>
            </a:endParaRPr>
          </a:p>
          <a:p>
            <a:pPr algn="l"/>
            <a:endParaRPr lang="en-US" b="1" i="0" dirty="0">
              <a:solidFill>
                <a:srgbClr val="00FF00"/>
              </a:solidFill>
              <a:effectLst/>
              <a:latin typeface="Open Sans"/>
            </a:endParaRPr>
          </a:p>
          <a:p>
            <a:pPr algn="l"/>
            <a:endParaRPr lang="en-US" b="1" dirty="0" smtClean="0">
              <a:solidFill>
                <a:srgbClr val="00FF00"/>
              </a:solidFill>
              <a:latin typeface="Open Sans"/>
            </a:endParaRPr>
          </a:p>
          <a:p>
            <a:pPr algn="l"/>
            <a:endParaRPr lang="en-US" b="0" i="0" dirty="0">
              <a:solidFill>
                <a:srgbClr val="00FF00"/>
              </a:solidFill>
              <a:effectLst/>
              <a:latin typeface="Open Sans"/>
            </a:endParaRPr>
          </a:p>
        </p:txBody>
      </p:sp>
    </p:spTree>
    <p:extLst>
      <p:ext uri="{BB962C8B-B14F-4D97-AF65-F5344CB8AC3E}">
        <p14:creationId xmlns:p14="http://schemas.microsoft.com/office/powerpoint/2010/main" val="52709209"/>
      </p:ext>
    </p:extLst>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EG"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EG"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9064</TotalTime>
  <Words>2043</Words>
  <Application>Microsoft Office PowerPoint</Application>
  <PresentationFormat>On-screen Show (4:3)</PresentationFormat>
  <Paragraphs>557</Paragraphs>
  <Slides>67</Slides>
  <Notes>3</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Mountain Top</vt:lpstr>
      <vt:lpstr>بسم الله الرحمن الرحيم Presentation of data</vt:lpstr>
      <vt:lpstr>Presentation of data</vt:lpstr>
      <vt:lpstr>Methods</vt:lpstr>
      <vt:lpstr>PowerPoint Presentation</vt:lpstr>
      <vt:lpstr>Tabular Presentation</vt:lpstr>
      <vt:lpstr>PowerPoint Presentation</vt:lpstr>
      <vt:lpstr>PowerPoint Presentation</vt:lpstr>
      <vt:lpstr>PowerPoint Presentation</vt:lpstr>
      <vt:lpstr>PowerPoint Presentation</vt:lpstr>
      <vt:lpstr>PowerPoint Presentation</vt:lpstr>
      <vt:lpstr>PowerPoint Presentation</vt:lpstr>
      <vt:lpstr>Types of tables</vt:lpstr>
      <vt:lpstr>Example:</vt:lpstr>
      <vt:lpstr>2- Frequency Distribution Table</vt:lpstr>
      <vt:lpstr>Table(     ): Distribution of studied individuals                      according to blood group.</vt:lpstr>
      <vt:lpstr>Table(     ): Percentage distribution of studied                                    individuals according to blood group. </vt:lpstr>
      <vt:lpstr>For Quantitative Data</vt:lpstr>
      <vt:lpstr>Table(   ): Distribution of food poisoning cases in primary school in al Karak in  relation to incubation period</vt:lpstr>
      <vt:lpstr>Table(   ): Percentage distribution of food poisoning cases in primary school in Zagazig in  relation to incubation period</vt:lpstr>
      <vt:lpstr>Example: Blood pressure of 30 patients with hypertension</vt:lpstr>
      <vt:lpstr>Table(   ): Percentage distribution of hypertension patients according to blood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Graphic Presentation</vt:lpstr>
      <vt:lpstr>PowerPoint Presentation</vt:lpstr>
      <vt:lpstr>Types of diagrams</vt:lpstr>
      <vt:lpstr>Bar Chart</vt:lpstr>
      <vt:lpstr>PowerPoint Presentation</vt:lpstr>
      <vt:lpstr>Simple Bar Chart *</vt:lpstr>
      <vt:lpstr>Distribution of studied group according to blood group:</vt:lpstr>
      <vt:lpstr>PowerPoint Presentation</vt:lpstr>
      <vt:lpstr>Multiple Bar Chart *</vt:lpstr>
      <vt:lpstr>Mode of delivery in different female groups</vt:lpstr>
      <vt:lpstr>Component Bar Chart *</vt:lpstr>
      <vt:lpstr>PowerPoint Presentation</vt:lpstr>
      <vt:lpstr>Comparison of Egypt and USA in relation to socioeconomic standard of living</vt:lpstr>
      <vt:lpstr>PowerPoint Presentation</vt:lpstr>
      <vt:lpstr>Pie Diagram *</vt:lpstr>
      <vt:lpstr>Example: Percent of causes of mortality of childhood in Jordan</vt:lpstr>
      <vt:lpstr>Histogram *</vt:lpstr>
      <vt:lpstr> Example: Height of 90 children in Mutah city                                    </vt:lpstr>
      <vt:lpstr>PowerPoint Presentation</vt:lpstr>
      <vt:lpstr>Frequency Polygon *</vt:lpstr>
      <vt:lpstr>PowerPoint Presentation</vt:lpstr>
      <vt:lpstr> Example: Height of 90 children in Mutah city                                    </vt:lpstr>
      <vt:lpstr>PowerPoint Presentation</vt:lpstr>
      <vt:lpstr>PowerPoint Presentation</vt:lpstr>
      <vt:lpstr>Scatter Diagram *</vt:lpstr>
      <vt:lpstr>PowerPoint Presentation</vt:lpstr>
      <vt:lpstr>PowerPoint Presentation</vt:lpstr>
      <vt:lpstr>PowerPoint Presentation</vt:lpstr>
      <vt:lpstr>Line graph *</vt:lpstr>
      <vt:lpstr>Example: Relation between body temperature and time after use of antibiotic in feverish patients</vt:lpstr>
      <vt:lpstr>PowerPoint Presentation</vt:lpstr>
      <vt:lpstr>Pictograms</vt:lpstr>
      <vt:lpstr>        (B) Size-constant pictograms: *                                              </vt:lpstr>
      <vt:lpstr>Example : number of computers sold by a company                         for the months January to March.  </vt:lpstr>
      <vt:lpstr>Cartograms (Spot Maps)</vt:lpstr>
      <vt:lpstr>Word population 2007</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data</dc:title>
  <dc:creator>Abdalla</dc:creator>
  <cp:lastModifiedBy>THE ROCK</cp:lastModifiedBy>
  <cp:revision>464</cp:revision>
  <dcterms:created xsi:type="dcterms:W3CDTF">2008-08-06T15:05:17Z</dcterms:created>
  <dcterms:modified xsi:type="dcterms:W3CDTF">2019-06-23T23:25:42Z</dcterms:modified>
</cp:coreProperties>
</file>