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79"/>
  </p:notesMasterIdLst>
  <p:sldIdLst>
    <p:sldId id="412" r:id="rId3"/>
    <p:sldId id="265" r:id="rId4"/>
    <p:sldId id="264" r:id="rId5"/>
    <p:sldId id="377" r:id="rId6"/>
    <p:sldId id="413" r:id="rId7"/>
    <p:sldId id="378" r:id="rId8"/>
    <p:sldId id="414" r:id="rId9"/>
    <p:sldId id="406"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2" r:id="rId38"/>
    <p:sldId id="443" r:id="rId39"/>
    <p:sldId id="444" r:id="rId40"/>
    <p:sldId id="445" r:id="rId41"/>
    <p:sldId id="446" r:id="rId42"/>
    <p:sldId id="447" r:id="rId43"/>
    <p:sldId id="448" r:id="rId44"/>
    <p:sldId id="449" r:id="rId45"/>
    <p:sldId id="450" r:id="rId46"/>
    <p:sldId id="451" r:id="rId47"/>
    <p:sldId id="452" r:id="rId48"/>
    <p:sldId id="453" r:id="rId49"/>
    <p:sldId id="454" r:id="rId50"/>
    <p:sldId id="455" r:id="rId51"/>
    <p:sldId id="456" r:id="rId52"/>
    <p:sldId id="457" r:id="rId53"/>
    <p:sldId id="458" r:id="rId54"/>
    <p:sldId id="459" r:id="rId55"/>
    <p:sldId id="460" r:id="rId56"/>
    <p:sldId id="461" r:id="rId57"/>
    <p:sldId id="462" r:id="rId58"/>
    <p:sldId id="463" r:id="rId59"/>
    <p:sldId id="464" r:id="rId60"/>
    <p:sldId id="465" r:id="rId61"/>
    <p:sldId id="466" r:id="rId62"/>
    <p:sldId id="467" r:id="rId63"/>
    <p:sldId id="468" r:id="rId64"/>
    <p:sldId id="469" r:id="rId65"/>
    <p:sldId id="470" r:id="rId66"/>
    <p:sldId id="471" r:id="rId67"/>
    <p:sldId id="472" r:id="rId68"/>
    <p:sldId id="473" r:id="rId69"/>
    <p:sldId id="481" r:id="rId70"/>
    <p:sldId id="482" r:id="rId71"/>
    <p:sldId id="474" r:id="rId72"/>
    <p:sldId id="475" r:id="rId73"/>
    <p:sldId id="476" r:id="rId74"/>
    <p:sldId id="477" r:id="rId75"/>
    <p:sldId id="478" r:id="rId76"/>
    <p:sldId id="479" r:id="rId77"/>
    <p:sldId id="480"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Belal" initials="SB" lastIdx="9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60"/>
  </p:normalViewPr>
  <p:slideViewPr>
    <p:cSldViewPr snapToGrid="0">
      <p:cViewPr>
        <p:scale>
          <a:sx n="76" d="100"/>
          <a:sy n="76" d="100"/>
        </p:scale>
        <p:origin x="-462"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slide" Target="slides/slide66.xml" /><Relationship Id="rId76" Type="http://schemas.openxmlformats.org/officeDocument/2006/relationships/slide" Target="slides/slide74.xml" /><Relationship Id="rId84" Type="http://schemas.openxmlformats.org/officeDocument/2006/relationships/tableStyles" Target="tableStyles.xml" /><Relationship Id="rId7" Type="http://schemas.openxmlformats.org/officeDocument/2006/relationships/slide" Target="slides/slide5.xml" /><Relationship Id="rId71" Type="http://schemas.openxmlformats.org/officeDocument/2006/relationships/slide" Target="slides/slide69.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notesMaster" Target="notesMasters/notesMaster1.xml"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viewProps" Target="viewProps.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slide" Target="slides/slide76.xml" /><Relationship Id="rId81" Type="http://schemas.openxmlformats.org/officeDocument/2006/relationships/presProps" Target="presProps.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slide" Target="slides/slide75.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commentAuthors" Target="commentAuthors.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83"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55802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p:cNvSpPr>
            <a:spLocks noGrp="1"/>
          </p:cNvSpPr>
          <p:nvPr>
            <p:ph type="body" idx="1"/>
          </p:nvPr>
        </p:nvSpPr>
        <p:spPr bwMode="auto">
          <a:xfrm>
            <a:off x="-2147483648" y="-2147483648"/>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A1919"/>
                </a:solidFill>
                <a:effectLst/>
                <a:latin typeface="Helvetica" pitchFamily="2" charset="0"/>
              </a:rPr>
              <a:t>Contact dermatitis affecting the female genitalia. Note the</a:t>
            </a:r>
            <a:endParaRPr lang="en-US">
              <a:solidFill>
                <a:srgbClr val="1A1919"/>
              </a:solidFill>
              <a:effectLst/>
              <a:latin typeface="Helvetica" pitchFamily="2" charset="0"/>
            </a:endParaRPr>
          </a:p>
          <a:p>
            <a:r>
              <a:rPr lang="en-US" b="0" i="0">
                <a:solidFill>
                  <a:srgbClr val="1A1919"/>
                </a:solidFill>
                <a:effectLst/>
                <a:latin typeface="Helvetica" pitchFamily="2" charset="0"/>
              </a:rPr>
              <a:t>poorly de ned erythema of the </a:t>
            </a:r>
            <a:r>
              <a:rPr lang="en-US" b="0" i="0" err="1">
                <a:solidFill>
                  <a:srgbClr val="1A1919"/>
                </a:solidFill>
                <a:effectLst/>
                <a:latin typeface="Helvetica" pitchFamily="2" charset="0"/>
              </a:rPr>
              <a:t>genitocrural</a:t>
            </a:r>
            <a:r>
              <a:rPr lang="en-US" b="0" i="0">
                <a:solidFill>
                  <a:srgbClr val="1A1919"/>
                </a:solidFill>
                <a:effectLst/>
                <a:latin typeface="Helvetica" pitchFamily="2" charset="0"/>
              </a:rPr>
              <a:t> skin, erosions due to</a:t>
            </a:r>
            <a:endParaRPr lang="en-US">
              <a:solidFill>
                <a:srgbClr val="1A1919"/>
              </a:solidFill>
              <a:effectLst/>
              <a:latin typeface="Helvetica" pitchFamily="2" charset="0"/>
            </a:endParaRPr>
          </a:p>
          <a:p>
            <a:r>
              <a:rPr lang="en-US" b="0" i="0">
                <a:solidFill>
                  <a:srgbClr val="1A1919"/>
                </a:solidFill>
                <a:effectLst/>
                <a:latin typeface="Helvetica" pitchFamily="2" charset="0"/>
              </a:rPr>
              <a:t>excoriation in the in </a:t>
            </a:r>
            <a:r>
              <a:rPr lang="en-US" b="0" i="0" err="1">
                <a:solidFill>
                  <a:srgbClr val="1A1919"/>
                </a:solidFill>
                <a:effectLst/>
                <a:latin typeface="Helvetica" pitchFamily="2" charset="0"/>
              </a:rPr>
              <a:t>amed</a:t>
            </a:r>
            <a:r>
              <a:rPr lang="en-US" b="0" i="0">
                <a:solidFill>
                  <a:srgbClr val="1A1919"/>
                </a:solidFill>
                <a:effectLst/>
                <a:latin typeface="Helvetica" pitchFamily="2" charset="0"/>
              </a:rPr>
              <a:t> skin, and white thickening (</a:t>
            </a:r>
            <a:r>
              <a:rPr lang="en-US" b="0" i="0" err="1">
                <a:solidFill>
                  <a:srgbClr val="1A1919"/>
                </a:solidFill>
                <a:effectLst/>
                <a:latin typeface="Helvetica" pitchFamily="2" charset="0"/>
              </a:rPr>
              <a:t>licheni</a:t>
            </a:r>
            <a:r>
              <a:rPr lang="en-US" b="0" i="0">
                <a:solidFill>
                  <a:srgbClr val="1A1919"/>
                </a:solidFill>
                <a:effectLst/>
                <a:latin typeface="Helvetica" pitchFamily="2" charset="0"/>
              </a:rPr>
              <a:t> cation)</a:t>
            </a:r>
            <a:endParaRPr lang="en-US">
              <a:solidFill>
                <a:srgbClr val="1A1919"/>
              </a:solidFill>
              <a:effectLst/>
              <a:latin typeface="Helvetica" pitchFamily="2" charset="0"/>
            </a:endParaRPr>
          </a:p>
          <a:p>
            <a:r>
              <a:rPr lang="en-US" b="0" i="0">
                <a:solidFill>
                  <a:srgbClr val="1A1919"/>
                </a:solidFill>
                <a:effectLst/>
                <a:latin typeface="Helvetica" pitchFamily="2" charset="0"/>
              </a:rPr>
              <a:t>of the labia </a:t>
            </a:r>
            <a:r>
              <a:rPr lang="en-US" b="0" i="0" err="1">
                <a:solidFill>
                  <a:srgbClr val="1A1919"/>
                </a:solidFill>
                <a:effectLst/>
                <a:latin typeface="Helvetica" pitchFamily="2" charset="0"/>
              </a:rPr>
              <a:t>majora</a:t>
            </a:r>
            <a:r>
              <a:rPr lang="en-US" b="0" i="0">
                <a:solidFill>
                  <a:srgbClr val="1A1919"/>
                </a:solidFill>
                <a:effectLst/>
                <a:latin typeface="Helvetica" pitchFamily="2" charset="0"/>
              </a:rPr>
              <a:t> due to scratching.</a:t>
            </a:r>
            <a:endParaRPr lang="en-US">
              <a:solidFill>
                <a:srgbClr val="1A1919"/>
              </a:solidFill>
              <a:effectLst/>
              <a:latin typeface="Helvetica" pitchFamily="2" charset="0"/>
            </a:endParaRPr>
          </a:p>
          <a:p>
            <a:endParaRPr lang="x-none"/>
          </a:p>
        </p:txBody>
      </p:sp>
      <p:sp>
        <p:nvSpPr>
          <p:cNvPr id="4" name="Slide Number Placeholder 3"/>
          <p:cNvSpPr>
            <a:spLocks noGrp="1"/>
          </p:cNvSpPr>
          <p:nvPr>
            <p:ph type="sldNum" sz="quarter" idx="5"/>
          </p:nvPr>
        </p:nvSpPr>
        <p:spPr/>
        <p:txBody>
          <a:bodyPr/>
          <a:lstStyle/>
          <a:p>
            <a:fld id="{9C31477A-CDBF-AE48-A550-E0308C198F48}" type="slidenum">
              <a:rPr lang="x-none" smtClean="0"/>
              <a:t>17</a:t>
            </a:fld>
            <a:endParaRPr lang="x-none"/>
          </a:p>
        </p:txBody>
      </p:sp>
    </p:spTree>
    <p:extLst>
      <p:ext uri="{BB962C8B-B14F-4D97-AF65-F5344CB8AC3E}">
        <p14:creationId xmlns:p14="http://schemas.microsoft.com/office/powerpoint/2010/main" val="143903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Psoriasis affecting the female genitalia. Well demarcated</a:t>
            </a:r>
          </a:p>
          <a:p>
            <a:r>
              <a:rPr lang="en-US"/>
              <a:t>
erythema surrounding the </a:t>
            </a:r>
            <a:r>
              <a:rPr lang="en-US" err="1"/>
              <a:t>anogenital</a:t>
            </a:r>
            <a:r>
              <a:rPr lang="en-US"/>
              <a:t> area with typical psoriatic</a:t>
            </a:r>
          </a:p>
          <a:p>
            <a:r>
              <a:rPr lang="en-US"/>
              <a:t>
plaques in surrounding skin. The genital plaque has typical scale in</a:t>
            </a:r>
          </a:p>
          <a:p>
            <a:r>
              <a:rPr lang="en-US"/>
              <a:t>
the perianal area, but lack of scale in the perineal and </a:t>
            </a:r>
            <a:r>
              <a:rPr lang="en-US" err="1"/>
              <a:t>vulval</a:t>
            </a:r>
            <a:r>
              <a:rPr lang="en-US"/>
              <a:t> areas.</a:t>
            </a:r>
          </a:p>
        </p:txBody>
      </p:sp>
      <p:sp>
        <p:nvSpPr>
          <p:cNvPr id="4" name="Slide Number Placeholder 3"/>
          <p:cNvSpPr>
            <a:spLocks noGrp="1"/>
          </p:cNvSpPr>
          <p:nvPr>
            <p:ph type="sldNum" sz="quarter" idx="5"/>
          </p:nvPr>
        </p:nvSpPr>
        <p:spPr/>
        <p:txBody>
          <a:bodyPr/>
          <a:lstStyle/>
          <a:p>
            <a:fld id="{9C31477A-CDBF-AE48-A550-E0308C198F48}" type="slidenum">
              <a:rPr lang="x-none" smtClean="0"/>
              <a:t>23</a:t>
            </a:fld>
            <a:endParaRPr lang="x-none"/>
          </a:p>
        </p:txBody>
      </p:sp>
    </p:spTree>
    <p:extLst>
      <p:ext uri="{BB962C8B-B14F-4D97-AF65-F5344CB8AC3E}">
        <p14:creationId xmlns:p14="http://schemas.microsoft.com/office/powerpoint/2010/main" val="50574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Hormonal factors low estrogen , infections bacterial and chronic HPV infection , genetic susceptibility </a:t>
            </a:r>
            <a:r>
              <a:rPr lang="en-US" dirty="0" err="1"/>
              <a:t>hla</a:t>
            </a:r>
            <a:r>
              <a:rPr lang="en-US" dirty="0"/>
              <a:t> dq7 , </a:t>
            </a:r>
            <a:r>
              <a:rPr lang="en-US" dirty="0" err="1"/>
              <a:t>hla</a:t>
            </a:r>
            <a:r>
              <a:rPr lang="en-US" dirty="0"/>
              <a:t> dr11</a:t>
            </a:r>
          </a:p>
        </p:txBody>
      </p:sp>
      <p:sp>
        <p:nvSpPr>
          <p:cNvPr id="4" name="Slide Number Placeholder 3"/>
          <p:cNvSpPr>
            <a:spLocks noGrp="1"/>
          </p:cNvSpPr>
          <p:nvPr>
            <p:ph type="sldNum" sz="quarter" idx="5"/>
          </p:nvPr>
        </p:nvSpPr>
        <p:spPr/>
        <p:txBody>
          <a:bodyPr/>
          <a:lstStyle/>
          <a:p>
            <a:fld id="{9C31477A-CDBF-AE48-A550-E0308C198F48}" type="slidenum">
              <a:rPr lang="x-none" smtClean="0"/>
              <a:t>27</a:t>
            </a:fld>
            <a:endParaRPr lang="x-none"/>
          </a:p>
        </p:txBody>
      </p:sp>
    </p:spTree>
    <p:extLst>
      <p:ext uri="{BB962C8B-B14F-4D97-AF65-F5344CB8AC3E}">
        <p14:creationId xmlns:p14="http://schemas.microsoft.com/office/powerpoint/2010/main" val="362906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Scarring and fusion of clitoral hood , Lateral fusion of labial fold become adherent</a:t>
            </a:r>
          </a:p>
        </p:txBody>
      </p:sp>
      <p:sp>
        <p:nvSpPr>
          <p:cNvPr id="4" name="Slide Number Placeholder 3"/>
          <p:cNvSpPr>
            <a:spLocks noGrp="1"/>
          </p:cNvSpPr>
          <p:nvPr>
            <p:ph type="sldNum" sz="quarter" idx="5"/>
          </p:nvPr>
        </p:nvSpPr>
        <p:spPr/>
        <p:txBody>
          <a:bodyPr/>
          <a:lstStyle/>
          <a:p>
            <a:fld id="{9C31477A-CDBF-AE48-A550-E0308C198F48}" type="slidenum">
              <a:rPr lang="x-none" smtClean="0"/>
              <a:t>29</a:t>
            </a:fld>
            <a:endParaRPr lang="x-none"/>
          </a:p>
        </p:txBody>
      </p:sp>
    </p:spTree>
    <p:extLst>
      <p:ext uri="{BB962C8B-B14F-4D97-AF65-F5344CB8AC3E}">
        <p14:creationId xmlns:p14="http://schemas.microsoft.com/office/powerpoint/2010/main" val="4502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Well-demarcated, symmetrical</a:t>
            </a:r>
          </a:p>
          <a:p>
            <a:r>
              <a:rPr lang="en-US" dirty="0"/>
              <a:t>
erosions present at the vaginal </a:t>
            </a:r>
            <a:r>
              <a:rPr lang="en-US" dirty="0" err="1"/>
              <a:t>introitus</a:t>
            </a:r>
            <a:r>
              <a:rPr lang="en-US" dirty="0"/>
              <a:t>. Note the anatomical</a:t>
            </a:r>
          </a:p>
          <a:p>
            <a:r>
              <a:rPr lang="en-US" dirty="0"/>
              <a:t>
changes with loss of the labia </a:t>
            </a:r>
            <a:r>
              <a:rPr lang="en-US" dirty="0" err="1"/>
              <a:t>minora</a:t>
            </a:r>
            <a:r>
              <a:rPr lang="en-US" dirty="0"/>
              <a:t> and clitoral hood, anterior</a:t>
            </a:r>
          </a:p>
          <a:p>
            <a:r>
              <a:rPr lang="en-US" dirty="0"/>
              <a:t>
fusion and narrowing of the vaginal opening</a:t>
            </a:r>
          </a:p>
        </p:txBody>
      </p:sp>
      <p:sp>
        <p:nvSpPr>
          <p:cNvPr id="4" name="Slide Number Placeholder 3"/>
          <p:cNvSpPr>
            <a:spLocks noGrp="1"/>
          </p:cNvSpPr>
          <p:nvPr>
            <p:ph type="sldNum" sz="quarter" idx="5"/>
          </p:nvPr>
        </p:nvSpPr>
        <p:spPr/>
        <p:txBody>
          <a:bodyPr/>
          <a:lstStyle/>
          <a:p>
            <a:fld id="{9C31477A-CDBF-AE48-A550-E0308C198F48}" type="slidenum">
              <a:rPr lang="x-none" smtClean="0"/>
              <a:t>33</a:t>
            </a:fld>
            <a:endParaRPr lang="x-none"/>
          </a:p>
        </p:txBody>
      </p:sp>
    </p:spTree>
    <p:extLst>
      <p:ext uri="{BB962C8B-B14F-4D97-AF65-F5344CB8AC3E}">
        <p14:creationId xmlns:p14="http://schemas.microsoft.com/office/powerpoint/2010/main" val="263957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histopathology to identify saw-tooth rete ridges, hyperkeratosis, and a band-like lymphocytic infiltrate in the dermis.</a:t>
            </a:r>
          </a:p>
        </p:txBody>
      </p:sp>
      <p:sp>
        <p:nvSpPr>
          <p:cNvPr id="4" name="Slide Number Placeholder 3"/>
          <p:cNvSpPr>
            <a:spLocks noGrp="1"/>
          </p:cNvSpPr>
          <p:nvPr>
            <p:ph type="sldNum" sz="quarter" idx="5"/>
          </p:nvPr>
        </p:nvSpPr>
        <p:spPr/>
        <p:txBody>
          <a:bodyPr/>
          <a:lstStyle/>
          <a:p>
            <a:fld id="{9C31477A-CDBF-AE48-A550-E0308C198F48}" type="slidenum">
              <a:rPr lang="x-none" smtClean="0"/>
              <a:t>35</a:t>
            </a:fld>
            <a:endParaRPr lang="x-none"/>
          </a:p>
        </p:txBody>
      </p:sp>
    </p:spTree>
    <p:extLst>
      <p:ext uri="{BB962C8B-B14F-4D97-AF65-F5344CB8AC3E}">
        <p14:creationId xmlns:p14="http://schemas.microsoft.com/office/powerpoint/2010/main" val="23056073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image" Target="../media/image2.png" /><Relationship Id="rId7" Type="http://schemas.openxmlformats.org/officeDocument/2006/relationships/image" Target="../media/image6.png" /><Relationship Id="rId12" Type="http://schemas.openxmlformats.org/officeDocument/2006/relationships/image" Target="../media/image11.png" /><Relationship Id="rId2" Type="http://schemas.openxmlformats.org/officeDocument/2006/relationships/image" Target="../media/image1.png" /><Relationship Id="rId1" Type="http://schemas.openxmlformats.org/officeDocument/2006/relationships/slideMaster" Target="../slideMasters/slideMaster1.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image" Target="../media/image2.png" /><Relationship Id="rId7" Type="http://schemas.openxmlformats.org/officeDocument/2006/relationships/image" Target="../media/image6.png" /><Relationship Id="rId12" Type="http://schemas.openxmlformats.org/officeDocument/2006/relationships/image" Target="../media/image11.png" /><Relationship Id="rId2" Type="http://schemas.openxmlformats.org/officeDocument/2006/relationships/image" Target="../media/image1.png" /><Relationship Id="rId1" Type="http://schemas.openxmlformats.org/officeDocument/2006/relationships/slideMaster" Target="../slideMasters/slideMaster2.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image" Target="../media/image2.png" /><Relationship Id="rId7" Type="http://schemas.openxmlformats.org/officeDocument/2006/relationships/image" Target="../media/image6.png" /><Relationship Id="rId12" Type="http://schemas.openxmlformats.org/officeDocument/2006/relationships/image" Target="../media/image11.png" /><Relationship Id="rId2" Type="http://schemas.openxmlformats.org/officeDocument/2006/relationships/image" Target="../media/image14.png" /><Relationship Id="rId1" Type="http://schemas.openxmlformats.org/officeDocument/2006/relationships/slideMaster" Target="../slideMasters/slideMaster2.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5.png" /><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image" Target="../media/image2.png" /><Relationship Id="rId7" Type="http://schemas.openxmlformats.org/officeDocument/2006/relationships/image" Target="../media/image6.png" /><Relationship Id="rId12" Type="http://schemas.openxmlformats.org/officeDocument/2006/relationships/image" Target="../media/image11.png" /><Relationship Id="rId2" Type="http://schemas.openxmlformats.org/officeDocument/2006/relationships/image" Target="../media/image14.png" /><Relationship Id="rId1" Type="http://schemas.openxmlformats.org/officeDocument/2006/relationships/slideMaster" Target="../slideMasters/slideMaster1.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5.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bg>
      <p:bgPr>
        <a:blipFill>
          <a:blip r:embed="rId2">
            <a:alphaModFix amt="78000"/>
          </a:blip>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0"/>
            <a:ext cx="12175474" cy="6865213"/>
          </a:xfrm>
          <a:prstGeom prst="rect">
            <a:avLst/>
          </a:prstGeom>
          <a:gradFill>
            <a:gsLst>
              <a:gs pos="0">
                <a:schemeClr val="tx1">
                  <a:alpha val="50000"/>
                </a:schemeClr>
              </a:gs>
              <a:gs pos="25000">
                <a:schemeClr val="tx1">
                  <a:alpha val="4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flipH="1">
            <a:off x="8052178" y="0"/>
            <a:ext cx="4139819" cy="6858000"/>
          </a:xfrm>
          <a:prstGeom prst="rtTriangle">
            <a:avLst/>
          </a:prstGeom>
          <a:solidFill>
            <a:srgbClr val="AC323B">
              <a:alpha val="89804"/>
            </a:srgb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10800000" flipH="1">
            <a:off x="4" y="0"/>
            <a:ext cx="4139819" cy="6858000"/>
          </a:xfrm>
          <a:prstGeom prst="rtTriangle">
            <a:avLst/>
          </a:prstGeom>
          <a:solidFill>
            <a:srgbClr val="C63E47">
              <a:alpha val="8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1345" y="4748022"/>
            <a:ext cx="10267188" cy="2109978"/>
            <a:chOff x="-491345" y="1077822"/>
            <a:chExt cx="10267188" cy="2109978"/>
          </a:xfrm>
        </p:grpSpPr>
        <p:grpSp>
          <p:nvGrpSpPr>
            <p:cNvPr id="6" name="Group 5"/>
            <p:cNvGrpSpPr/>
            <p:nvPr/>
          </p:nvGrpSpPr>
          <p:grpSpPr>
            <a:xfrm>
              <a:off x="-491345" y="1077822"/>
              <a:ext cx="10267188" cy="2109978"/>
              <a:chOff x="-491345" y="1077822"/>
              <a:chExt cx="10267188" cy="2109978"/>
            </a:xfrm>
          </p:grpSpPr>
          <p:pic>
            <p:nvPicPr>
              <p:cNvPr id="16" name="Picture 15"/>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p:spPr>
          </p:pic>
          <p:sp>
            <p:nvSpPr>
              <p:cNvPr id="17" name="Freeform: Shape 16"/>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p:cNvPicPr>
                <a:picLocks noChangeAspect="1"/>
              </p:cNvPicPr>
              <p:nvPr/>
            </p:nvPicPr>
            <p:blipFill rotWithShape="1">
              <a:blip r:embed="rId4"/>
              <a:srcRect l="-8934" r="1"/>
              <a:stretch>
                <a:fillRect/>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p:spPr>
          </p:pic>
          <p:sp>
            <p:nvSpPr>
              <p:cNvPr id="19" name="Freeform: Shape 18"/>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1" fmla="*/ 5196891 w 5196891"/>
                  <a:gd name="connsiteY0-2" fmla="*/ 263843 h 372428"/>
                  <a:gd name="connsiteX1-3" fmla="*/ 4903521 w 5196891"/>
                  <a:gd name="connsiteY1-4" fmla="*/ 263843 h 372428"/>
                  <a:gd name="connsiteX2-5" fmla="*/ 4875899 w 5196891"/>
                  <a:gd name="connsiteY2-6" fmla="*/ 301943 h 372428"/>
                  <a:gd name="connsiteX3-7" fmla="*/ 4835893 w 5196891"/>
                  <a:gd name="connsiteY3-8" fmla="*/ 132398 h 372428"/>
                  <a:gd name="connsiteX4-9" fmla="*/ 4799699 w 5196891"/>
                  <a:gd name="connsiteY4-10" fmla="*/ 263843 h 372428"/>
                  <a:gd name="connsiteX5-11" fmla="*/ 4712068 w 5196891"/>
                  <a:gd name="connsiteY5-12" fmla="*/ 263843 h 372428"/>
                  <a:gd name="connsiteX6-13" fmla="*/ 4698733 w 5196891"/>
                  <a:gd name="connsiteY6-14" fmla="*/ 314325 h 372428"/>
                  <a:gd name="connsiteX7-15" fmla="*/ 4674921 w 5196891"/>
                  <a:gd name="connsiteY7-16" fmla="*/ 256223 h 372428"/>
                  <a:gd name="connsiteX8-17" fmla="*/ 4651108 w 5196891"/>
                  <a:gd name="connsiteY8-18" fmla="*/ 300990 h 372428"/>
                  <a:gd name="connsiteX9-19" fmla="*/ 4606341 w 5196891"/>
                  <a:gd name="connsiteY9-20" fmla="*/ 0 h 372428"/>
                  <a:gd name="connsiteX10-21" fmla="*/ 4551096 w 5196891"/>
                  <a:gd name="connsiteY10-22" fmla="*/ 372428 h 372428"/>
                  <a:gd name="connsiteX11-23" fmla="*/ 4530141 w 5196891"/>
                  <a:gd name="connsiteY11-24" fmla="*/ 263843 h 372428"/>
                  <a:gd name="connsiteX12-25" fmla="*/ 4304399 w 5196891"/>
                  <a:gd name="connsiteY12-26" fmla="*/ 263843 h 372428"/>
                  <a:gd name="connsiteX13-27" fmla="*/ 4274871 w 5196891"/>
                  <a:gd name="connsiteY13-28" fmla="*/ 322898 h 372428"/>
                  <a:gd name="connsiteX14-29" fmla="*/ 4239628 w 5196891"/>
                  <a:gd name="connsiteY14-30" fmla="*/ 129540 h 372428"/>
                  <a:gd name="connsiteX15-31" fmla="*/ 4196766 w 5196891"/>
                  <a:gd name="connsiteY15-32" fmla="*/ 263843 h 372428"/>
                  <a:gd name="connsiteX16-33" fmla="*/ 4110088 w 5196891"/>
                  <a:gd name="connsiteY16-34" fmla="*/ 263843 h 372428"/>
                  <a:gd name="connsiteX17-35" fmla="*/ 4085324 w 5196891"/>
                  <a:gd name="connsiteY17-36" fmla="*/ 300990 h 372428"/>
                  <a:gd name="connsiteX18-37" fmla="*/ 4059606 w 5196891"/>
                  <a:gd name="connsiteY18-38" fmla="*/ 254318 h 372428"/>
                  <a:gd name="connsiteX19-39" fmla="*/ 4026268 w 5196891"/>
                  <a:gd name="connsiteY19-40" fmla="*/ 315278 h 372428"/>
                  <a:gd name="connsiteX20-41" fmla="*/ 3994836 w 5196891"/>
                  <a:gd name="connsiteY20-42" fmla="*/ 51435 h 372428"/>
                  <a:gd name="connsiteX21-43" fmla="*/ 3953878 w 5196891"/>
                  <a:gd name="connsiteY21-44" fmla="*/ 356235 h 372428"/>
                  <a:gd name="connsiteX22-45" fmla="*/ 3926256 w 5196891"/>
                  <a:gd name="connsiteY22-46" fmla="*/ 263843 h 372428"/>
                  <a:gd name="connsiteX23-47" fmla="*/ 3856724 w 5196891"/>
                  <a:gd name="connsiteY23-48" fmla="*/ 263843 h 372428"/>
                  <a:gd name="connsiteX24-49" fmla="*/ 3828149 w 5196891"/>
                  <a:gd name="connsiteY24-50" fmla="*/ 216218 h 372428"/>
                  <a:gd name="connsiteX25-51" fmla="*/ 3795763 w 5196891"/>
                  <a:gd name="connsiteY25-52" fmla="*/ 263843 h 372428"/>
                  <a:gd name="connsiteX26-53" fmla="*/ 0 w 5196891"/>
                  <a:gd name="connsiteY26-54" fmla="*/ 275874 h 372428"/>
                  <a:gd name="connsiteX0-55" fmla="*/ 5196891 w 5196891"/>
                  <a:gd name="connsiteY0-56" fmla="*/ 263843 h 372428"/>
                  <a:gd name="connsiteX1-57" fmla="*/ 4903521 w 5196891"/>
                  <a:gd name="connsiteY1-58" fmla="*/ 263843 h 372428"/>
                  <a:gd name="connsiteX2-59" fmla="*/ 4875899 w 5196891"/>
                  <a:gd name="connsiteY2-60" fmla="*/ 301943 h 372428"/>
                  <a:gd name="connsiteX3-61" fmla="*/ 4835893 w 5196891"/>
                  <a:gd name="connsiteY3-62" fmla="*/ 132398 h 372428"/>
                  <a:gd name="connsiteX4-63" fmla="*/ 4799699 w 5196891"/>
                  <a:gd name="connsiteY4-64" fmla="*/ 263843 h 372428"/>
                  <a:gd name="connsiteX5-65" fmla="*/ 4712068 w 5196891"/>
                  <a:gd name="connsiteY5-66" fmla="*/ 263843 h 372428"/>
                  <a:gd name="connsiteX6-67" fmla="*/ 4698733 w 5196891"/>
                  <a:gd name="connsiteY6-68" fmla="*/ 314325 h 372428"/>
                  <a:gd name="connsiteX7-69" fmla="*/ 4674921 w 5196891"/>
                  <a:gd name="connsiteY7-70" fmla="*/ 256223 h 372428"/>
                  <a:gd name="connsiteX8-71" fmla="*/ 4651108 w 5196891"/>
                  <a:gd name="connsiteY8-72" fmla="*/ 300990 h 372428"/>
                  <a:gd name="connsiteX9-73" fmla="*/ 4606341 w 5196891"/>
                  <a:gd name="connsiteY9-74" fmla="*/ 0 h 372428"/>
                  <a:gd name="connsiteX10-75" fmla="*/ 4551096 w 5196891"/>
                  <a:gd name="connsiteY10-76" fmla="*/ 372428 h 372428"/>
                  <a:gd name="connsiteX11-77" fmla="*/ 4530141 w 5196891"/>
                  <a:gd name="connsiteY11-78" fmla="*/ 263843 h 372428"/>
                  <a:gd name="connsiteX12-79" fmla="*/ 4304399 w 5196891"/>
                  <a:gd name="connsiteY12-80" fmla="*/ 263843 h 372428"/>
                  <a:gd name="connsiteX13-81" fmla="*/ 4274871 w 5196891"/>
                  <a:gd name="connsiteY13-82" fmla="*/ 322898 h 372428"/>
                  <a:gd name="connsiteX14-83" fmla="*/ 4239628 w 5196891"/>
                  <a:gd name="connsiteY14-84" fmla="*/ 129540 h 372428"/>
                  <a:gd name="connsiteX15-85" fmla="*/ 4196766 w 5196891"/>
                  <a:gd name="connsiteY15-86" fmla="*/ 263843 h 372428"/>
                  <a:gd name="connsiteX16-87" fmla="*/ 4110088 w 5196891"/>
                  <a:gd name="connsiteY16-88" fmla="*/ 263843 h 372428"/>
                  <a:gd name="connsiteX17-89" fmla="*/ 4085324 w 5196891"/>
                  <a:gd name="connsiteY17-90" fmla="*/ 300990 h 372428"/>
                  <a:gd name="connsiteX18-91" fmla="*/ 4059606 w 5196891"/>
                  <a:gd name="connsiteY18-92" fmla="*/ 254318 h 372428"/>
                  <a:gd name="connsiteX19-93" fmla="*/ 4026268 w 5196891"/>
                  <a:gd name="connsiteY19-94" fmla="*/ 315278 h 372428"/>
                  <a:gd name="connsiteX20-95" fmla="*/ 3994836 w 5196891"/>
                  <a:gd name="connsiteY20-96" fmla="*/ 51435 h 372428"/>
                  <a:gd name="connsiteX21-97" fmla="*/ 3953878 w 5196891"/>
                  <a:gd name="connsiteY21-98" fmla="*/ 356235 h 372428"/>
                  <a:gd name="connsiteX22-99" fmla="*/ 3926256 w 5196891"/>
                  <a:gd name="connsiteY22-100" fmla="*/ 263843 h 372428"/>
                  <a:gd name="connsiteX23-101" fmla="*/ 3856724 w 5196891"/>
                  <a:gd name="connsiteY23-102" fmla="*/ 263843 h 372428"/>
                  <a:gd name="connsiteX24-103" fmla="*/ 3828149 w 5196891"/>
                  <a:gd name="connsiteY24-104" fmla="*/ 216218 h 372428"/>
                  <a:gd name="connsiteX25-105" fmla="*/ 3795763 w 5196891"/>
                  <a:gd name="connsiteY25-106" fmla="*/ 263843 h 372428"/>
                  <a:gd name="connsiteX26-107" fmla="*/ 0 w 5196891"/>
                  <a:gd name="connsiteY26-108" fmla="*/ 263842 h 372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1" name="Freeform: Shape 20"/>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3" name="Freeform: Shape 22"/>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5" name="Freeform: Shape 24"/>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7" name="Freeform: Shape 26"/>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9" name="Freeform: Shape 28"/>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31" name="Freeform: Shape 30"/>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p:spPr>
          </p:pic>
          <p:sp>
            <p:nvSpPr>
              <p:cNvPr id="33" name="Freeform: Shape 32"/>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5" name="Freeform: Shape 34"/>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7" name="Freeform: Shape 36"/>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69" name="Rectangle 68"/>
          <p:cNvSpPr/>
          <p:nvPr/>
        </p:nvSpPr>
        <p:spPr>
          <a:xfrm>
            <a:off x="1524000" y="1127145"/>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0" name="Picture 69" descr="Logo&#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ver slide layout">
    <p:bg>
      <p:bgPr>
        <a:blipFill>
          <a:blip r:embed="rId2">
            <a:alphaModFix amt="78000"/>
          </a:blip>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0"/>
            <a:ext cx="12175474" cy="6865213"/>
          </a:xfrm>
          <a:prstGeom prst="rect">
            <a:avLst/>
          </a:prstGeom>
          <a:gradFill>
            <a:gsLst>
              <a:gs pos="0">
                <a:schemeClr val="tx1">
                  <a:alpha val="50000"/>
                </a:schemeClr>
              </a:gs>
              <a:gs pos="25000">
                <a:schemeClr val="tx1">
                  <a:alpha val="4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flipH="1">
            <a:off x="8052178" y="0"/>
            <a:ext cx="4139819" cy="6858000"/>
          </a:xfrm>
          <a:prstGeom prst="rtTriangle">
            <a:avLst/>
          </a:prstGeom>
          <a:solidFill>
            <a:srgbClr val="AC323B">
              <a:alpha val="89804"/>
            </a:srgb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10800000" flipH="1">
            <a:off x="4" y="0"/>
            <a:ext cx="4139819" cy="6858000"/>
          </a:xfrm>
          <a:prstGeom prst="rtTriangle">
            <a:avLst/>
          </a:prstGeom>
          <a:solidFill>
            <a:srgbClr val="C63E47">
              <a:alpha val="8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1345" y="4748022"/>
            <a:ext cx="10267188" cy="2109978"/>
            <a:chOff x="-491345" y="1077822"/>
            <a:chExt cx="10267188" cy="2109978"/>
          </a:xfrm>
        </p:grpSpPr>
        <p:grpSp>
          <p:nvGrpSpPr>
            <p:cNvPr id="6" name="Group 5"/>
            <p:cNvGrpSpPr/>
            <p:nvPr/>
          </p:nvGrpSpPr>
          <p:grpSpPr>
            <a:xfrm>
              <a:off x="-491345" y="1077822"/>
              <a:ext cx="10267188" cy="2109978"/>
              <a:chOff x="-491345" y="1077822"/>
              <a:chExt cx="10267188" cy="2109978"/>
            </a:xfrm>
          </p:grpSpPr>
          <p:pic>
            <p:nvPicPr>
              <p:cNvPr id="16" name="Picture 15"/>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p:spPr>
          </p:pic>
          <p:sp>
            <p:nvSpPr>
              <p:cNvPr id="17" name="Freeform: Shape 16"/>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p:cNvPicPr>
                <a:picLocks noChangeAspect="1"/>
              </p:cNvPicPr>
              <p:nvPr/>
            </p:nvPicPr>
            <p:blipFill rotWithShape="1">
              <a:blip r:embed="rId4"/>
              <a:srcRect l="-8934" r="1"/>
              <a:stretch>
                <a:fillRect/>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p:spPr>
          </p:pic>
          <p:sp>
            <p:nvSpPr>
              <p:cNvPr id="19" name="Freeform: Shape 18"/>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1" fmla="*/ 5196891 w 5196891"/>
                  <a:gd name="connsiteY0-2" fmla="*/ 263843 h 372428"/>
                  <a:gd name="connsiteX1-3" fmla="*/ 4903521 w 5196891"/>
                  <a:gd name="connsiteY1-4" fmla="*/ 263843 h 372428"/>
                  <a:gd name="connsiteX2-5" fmla="*/ 4875899 w 5196891"/>
                  <a:gd name="connsiteY2-6" fmla="*/ 301943 h 372428"/>
                  <a:gd name="connsiteX3-7" fmla="*/ 4835893 w 5196891"/>
                  <a:gd name="connsiteY3-8" fmla="*/ 132398 h 372428"/>
                  <a:gd name="connsiteX4-9" fmla="*/ 4799699 w 5196891"/>
                  <a:gd name="connsiteY4-10" fmla="*/ 263843 h 372428"/>
                  <a:gd name="connsiteX5-11" fmla="*/ 4712068 w 5196891"/>
                  <a:gd name="connsiteY5-12" fmla="*/ 263843 h 372428"/>
                  <a:gd name="connsiteX6-13" fmla="*/ 4698733 w 5196891"/>
                  <a:gd name="connsiteY6-14" fmla="*/ 314325 h 372428"/>
                  <a:gd name="connsiteX7-15" fmla="*/ 4674921 w 5196891"/>
                  <a:gd name="connsiteY7-16" fmla="*/ 256223 h 372428"/>
                  <a:gd name="connsiteX8-17" fmla="*/ 4651108 w 5196891"/>
                  <a:gd name="connsiteY8-18" fmla="*/ 300990 h 372428"/>
                  <a:gd name="connsiteX9-19" fmla="*/ 4606341 w 5196891"/>
                  <a:gd name="connsiteY9-20" fmla="*/ 0 h 372428"/>
                  <a:gd name="connsiteX10-21" fmla="*/ 4551096 w 5196891"/>
                  <a:gd name="connsiteY10-22" fmla="*/ 372428 h 372428"/>
                  <a:gd name="connsiteX11-23" fmla="*/ 4530141 w 5196891"/>
                  <a:gd name="connsiteY11-24" fmla="*/ 263843 h 372428"/>
                  <a:gd name="connsiteX12-25" fmla="*/ 4304399 w 5196891"/>
                  <a:gd name="connsiteY12-26" fmla="*/ 263843 h 372428"/>
                  <a:gd name="connsiteX13-27" fmla="*/ 4274871 w 5196891"/>
                  <a:gd name="connsiteY13-28" fmla="*/ 322898 h 372428"/>
                  <a:gd name="connsiteX14-29" fmla="*/ 4239628 w 5196891"/>
                  <a:gd name="connsiteY14-30" fmla="*/ 129540 h 372428"/>
                  <a:gd name="connsiteX15-31" fmla="*/ 4196766 w 5196891"/>
                  <a:gd name="connsiteY15-32" fmla="*/ 263843 h 372428"/>
                  <a:gd name="connsiteX16-33" fmla="*/ 4110088 w 5196891"/>
                  <a:gd name="connsiteY16-34" fmla="*/ 263843 h 372428"/>
                  <a:gd name="connsiteX17-35" fmla="*/ 4085324 w 5196891"/>
                  <a:gd name="connsiteY17-36" fmla="*/ 300990 h 372428"/>
                  <a:gd name="connsiteX18-37" fmla="*/ 4059606 w 5196891"/>
                  <a:gd name="connsiteY18-38" fmla="*/ 254318 h 372428"/>
                  <a:gd name="connsiteX19-39" fmla="*/ 4026268 w 5196891"/>
                  <a:gd name="connsiteY19-40" fmla="*/ 315278 h 372428"/>
                  <a:gd name="connsiteX20-41" fmla="*/ 3994836 w 5196891"/>
                  <a:gd name="connsiteY20-42" fmla="*/ 51435 h 372428"/>
                  <a:gd name="connsiteX21-43" fmla="*/ 3953878 w 5196891"/>
                  <a:gd name="connsiteY21-44" fmla="*/ 356235 h 372428"/>
                  <a:gd name="connsiteX22-45" fmla="*/ 3926256 w 5196891"/>
                  <a:gd name="connsiteY22-46" fmla="*/ 263843 h 372428"/>
                  <a:gd name="connsiteX23-47" fmla="*/ 3856724 w 5196891"/>
                  <a:gd name="connsiteY23-48" fmla="*/ 263843 h 372428"/>
                  <a:gd name="connsiteX24-49" fmla="*/ 3828149 w 5196891"/>
                  <a:gd name="connsiteY24-50" fmla="*/ 216218 h 372428"/>
                  <a:gd name="connsiteX25-51" fmla="*/ 3795763 w 5196891"/>
                  <a:gd name="connsiteY25-52" fmla="*/ 263843 h 372428"/>
                  <a:gd name="connsiteX26-53" fmla="*/ 0 w 5196891"/>
                  <a:gd name="connsiteY26-54" fmla="*/ 275874 h 372428"/>
                  <a:gd name="connsiteX0-55" fmla="*/ 5196891 w 5196891"/>
                  <a:gd name="connsiteY0-56" fmla="*/ 263843 h 372428"/>
                  <a:gd name="connsiteX1-57" fmla="*/ 4903521 w 5196891"/>
                  <a:gd name="connsiteY1-58" fmla="*/ 263843 h 372428"/>
                  <a:gd name="connsiteX2-59" fmla="*/ 4875899 w 5196891"/>
                  <a:gd name="connsiteY2-60" fmla="*/ 301943 h 372428"/>
                  <a:gd name="connsiteX3-61" fmla="*/ 4835893 w 5196891"/>
                  <a:gd name="connsiteY3-62" fmla="*/ 132398 h 372428"/>
                  <a:gd name="connsiteX4-63" fmla="*/ 4799699 w 5196891"/>
                  <a:gd name="connsiteY4-64" fmla="*/ 263843 h 372428"/>
                  <a:gd name="connsiteX5-65" fmla="*/ 4712068 w 5196891"/>
                  <a:gd name="connsiteY5-66" fmla="*/ 263843 h 372428"/>
                  <a:gd name="connsiteX6-67" fmla="*/ 4698733 w 5196891"/>
                  <a:gd name="connsiteY6-68" fmla="*/ 314325 h 372428"/>
                  <a:gd name="connsiteX7-69" fmla="*/ 4674921 w 5196891"/>
                  <a:gd name="connsiteY7-70" fmla="*/ 256223 h 372428"/>
                  <a:gd name="connsiteX8-71" fmla="*/ 4651108 w 5196891"/>
                  <a:gd name="connsiteY8-72" fmla="*/ 300990 h 372428"/>
                  <a:gd name="connsiteX9-73" fmla="*/ 4606341 w 5196891"/>
                  <a:gd name="connsiteY9-74" fmla="*/ 0 h 372428"/>
                  <a:gd name="connsiteX10-75" fmla="*/ 4551096 w 5196891"/>
                  <a:gd name="connsiteY10-76" fmla="*/ 372428 h 372428"/>
                  <a:gd name="connsiteX11-77" fmla="*/ 4530141 w 5196891"/>
                  <a:gd name="connsiteY11-78" fmla="*/ 263843 h 372428"/>
                  <a:gd name="connsiteX12-79" fmla="*/ 4304399 w 5196891"/>
                  <a:gd name="connsiteY12-80" fmla="*/ 263843 h 372428"/>
                  <a:gd name="connsiteX13-81" fmla="*/ 4274871 w 5196891"/>
                  <a:gd name="connsiteY13-82" fmla="*/ 322898 h 372428"/>
                  <a:gd name="connsiteX14-83" fmla="*/ 4239628 w 5196891"/>
                  <a:gd name="connsiteY14-84" fmla="*/ 129540 h 372428"/>
                  <a:gd name="connsiteX15-85" fmla="*/ 4196766 w 5196891"/>
                  <a:gd name="connsiteY15-86" fmla="*/ 263843 h 372428"/>
                  <a:gd name="connsiteX16-87" fmla="*/ 4110088 w 5196891"/>
                  <a:gd name="connsiteY16-88" fmla="*/ 263843 h 372428"/>
                  <a:gd name="connsiteX17-89" fmla="*/ 4085324 w 5196891"/>
                  <a:gd name="connsiteY17-90" fmla="*/ 300990 h 372428"/>
                  <a:gd name="connsiteX18-91" fmla="*/ 4059606 w 5196891"/>
                  <a:gd name="connsiteY18-92" fmla="*/ 254318 h 372428"/>
                  <a:gd name="connsiteX19-93" fmla="*/ 4026268 w 5196891"/>
                  <a:gd name="connsiteY19-94" fmla="*/ 315278 h 372428"/>
                  <a:gd name="connsiteX20-95" fmla="*/ 3994836 w 5196891"/>
                  <a:gd name="connsiteY20-96" fmla="*/ 51435 h 372428"/>
                  <a:gd name="connsiteX21-97" fmla="*/ 3953878 w 5196891"/>
                  <a:gd name="connsiteY21-98" fmla="*/ 356235 h 372428"/>
                  <a:gd name="connsiteX22-99" fmla="*/ 3926256 w 5196891"/>
                  <a:gd name="connsiteY22-100" fmla="*/ 263843 h 372428"/>
                  <a:gd name="connsiteX23-101" fmla="*/ 3856724 w 5196891"/>
                  <a:gd name="connsiteY23-102" fmla="*/ 263843 h 372428"/>
                  <a:gd name="connsiteX24-103" fmla="*/ 3828149 w 5196891"/>
                  <a:gd name="connsiteY24-104" fmla="*/ 216218 h 372428"/>
                  <a:gd name="connsiteX25-105" fmla="*/ 3795763 w 5196891"/>
                  <a:gd name="connsiteY25-106" fmla="*/ 263843 h 372428"/>
                  <a:gd name="connsiteX26-107" fmla="*/ 0 w 5196891"/>
                  <a:gd name="connsiteY26-108" fmla="*/ 263842 h 372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1" name="Freeform: Shape 20"/>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3" name="Freeform: Shape 22"/>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5" name="Freeform: Shape 24"/>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7" name="Freeform: Shape 26"/>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9" name="Freeform: Shape 28"/>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31" name="Freeform: Shape 30"/>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p:spPr>
          </p:pic>
          <p:sp>
            <p:nvSpPr>
              <p:cNvPr id="33" name="Freeform: Shape 32"/>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5" name="Freeform: Shape 34"/>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7" name="Freeform: Shape 36"/>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69" name="Rectangle 68"/>
          <p:cNvSpPr/>
          <p:nvPr/>
        </p:nvSpPr>
        <p:spPr>
          <a:xfrm>
            <a:off x="1524000" y="1127145"/>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0" name="Picture 69" descr="Logo&#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s slide layout">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68" name="Rectangle 67"/>
          <p:cNvSpPr/>
          <p:nvPr userDrawn="1"/>
        </p:nvSpPr>
        <p:spPr>
          <a:xfrm>
            <a:off x="1" y="0"/>
            <a:ext cx="12175474" cy="6865213"/>
          </a:xfrm>
          <a:prstGeom prst="rect">
            <a:avLst/>
          </a:prstGeom>
          <a:gradFill>
            <a:gsLst>
              <a:gs pos="0">
                <a:schemeClr val="tx1">
                  <a:alpha val="50000"/>
                </a:schemeClr>
              </a:gs>
              <a:gs pos="25000">
                <a:schemeClr val="tx1">
                  <a:alpha val="4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flipH="1">
            <a:off x="8052178" y="0"/>
            <a:ext cx="4139819" cy="6858000"/>
          </a:xfrm>
          <a:prstGeom prst="rtTriangle">
            <a:avLst/>
          </a:prstGeom>
          <a:solidFill>
            <a:srgbClr val="AC323B">
              <a:alpha val="90000"/>
            </a:srgb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524000" y="2075587"/>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10800000" flipH="1" flipV="1">
            <a:off x="4" y="0"/>
            <a:ext cx="4139819" cy="6858000"/>
          </a:xfrm>
          <a:prstGeom prst="rtTriangle">
            <a:avLst/>
          </a:prstGeom>
          <a:solidFill>
            <a:srgbClr val="C63E47">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1345" y="4748022"/>
            <a:ext cx="10267188" cy="2109978"/>
            <a:chOff x="-491345" y="1077822"/>
            <a:chExt cx="10267188" cy="2109978"/>
          </a:xfrm>
        </p:grpSpPr>
        <p:grpSp>
          <p:nvGrpSpPr>
            <p:cNvPr id="6" name="Group 5"/>
            <p:cNvGrpSpPr/>
            <p:nvPr/>
          </p:nvGrpSpPr>
          <p:grpSpPr>
            <a:xfrm>
              <a:off x="-491345" y="1077822"/>
              <a:ext cx="10267188" cy="2109978"/>
              <a:chOff x="-491345" y="1077822"/>
              <a:chExt cx="10267188" cy="2109978"/>
            </a:xfrm>
          </p:grpSpPr>
          <p:pic>
            <p:nvPicPr>
              <p:cNvPr id="16" name="Picture 15"/>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p:spPr>
          </p:pic>
          <p:sp>
            <p:nvSpPr>
              <p:cNvPr id="17" name="Freeform: Shape 16"/>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p:cNvPicPr>
                <a:picLocks noChangeAspect="1"/>
              </p:cNvPicPr>
              <p:nvPr/>
            </p:nvPicPr>
            <p:blipFill rotWithShape="1">
              <a:blip r:embed="rId4"/>
              <a:srcRect l="-8934" r="1"/>
              <a:stretch>
                <a:fillRect/>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p:spPr>
          </p:pic>
          <p:sp>
            <p:nvSpPr>
              <p:cNvPr id="19" name="Freeform: Shape 18"/>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1" fmla="*/ 5196891 w 5196891"/>
                  <a:gd name="connsiteY0-2" fmla="*/ 263843 h 372428"/>
                  <a:gd name="connsiteX1-3" fmla="*/ 4903521 w 5196891"/>
                  <a:gd name="connsiteY1-4" fmla="*/ 263843 h 372428"/>
                  <a:gd name="connsiteX2-5" fmla="*/ 4875899 w 5196891"/>
                  <a:gd name="connsiteY2-6" fmla="*/ 301943 h 372428"/>
                  <a:gd name="connsiteX3-7" fmla="*/ 4835893 w 5196891"/>
                  <a:gd name="connsiteY3-8" fmla="*/ 132398 h 372428"/>
                  <a:gd name="connsiteX4-9" fmla="*/ 4799699 w 5196891"/>
                  <a:gd name="connsiteY4-10" fmla="*/ 263843 h 372428"/>
                  <a:gd name="connsiteX5-11" fmla="*/ 4712068 w 5196891"/>
                  <a:gd name="connsiteY5-12" fmla="*/ 263843 h 372428"/>
                  <a:gd name="connsiteX6-13" fmla="*/ 4698733 w 5196891"/>
                  <a:gd name="connsiteY6-14" fmla="*/ 314325 h 372428"/>
                  <a:gd name="connsiteX7-15" fmla="*/ 4674921 w 5196891"/>
                  <a:gd name="connsiteY7-16" fmla="*/ 256223 h 372428"/>
                  <a:gd name="connsiteX8-17" fmla="*/ 4651108 w 5196891"/>
                  <a:gd name="connsiteY8-18" fmla="*/ 300990 h 372428"/>
                  <a:gd name="connsiteX9-19" fmla="*/ 4606341 w 5196891"/>
                  <a:gd name="connsiteY9-20" fmla="*/ 0 h 372428"/>
                  <a:gd name="connsiteX10-21" fmla="*/ 4551096 w 5196891"/>
                  <a:gd name="connsiteY10-22" fmla="*/ 372428 h 372428"/>
                  <a:gd name="connsiteX11-23" fmla="*/ 4530141 w 5196891"/>
                  <a:gd name="connsiteY11-24" fmla="*/ 263843 h 372428"/>
                  <a:gd name="connsiteX12-25" fmla="*/ 4304399 w 5196891"/>
                  <a:gd name="connsiteY12-26" fmla="*/ 263843 h 372428"/>
                  <a:gd name="connsiteX13-27" fmla="*/ 4274871 w 5196891"/>
                  <a:gd name="connsiteY13-28" fmla="*/ 322898 h 372428"/>
                  <a:gd name="connsiteX14-29" fmla="*/ 4239628 w 5196891"/>
                  <a:gd name="connsiteY14-30" fmla="*/ 129540 h 372428"/>
                  <a:gd name="connsiteX15-31" fmla="*/ 4196766 w 5196891"/>
                  <a:gd name="connsiteY15-32" fmla="*/ 263843 h 372428"/>
                  <a:gd name="connsiteX16-33" fmla="*/ 4110088 w 5196891"/>
                  <a:gd name="connsiteY16-34" fmla="*/ 263843 h 372428"/>
                  <a:gd name="connsiteX17-35" fmla="*/ 4085324 w 5196891"/>
                  <a:gd name="connsiteY17-36" fmla="*/ 300990 h 372428"/>
                  <a:gd name="connsiteX18-37" fmla="*/ 4059606 w 5196891"/>
                  <a:gd name="connsiteY18-38" fmla="*/ 254318 h 372428"/>
                  <a:gd name="connsiteX19-39" fmla="*/ 4026268 w 5196891"/>
                  <a:gd name="connsiteY19-40" fmla="*/ 315278 h 372428"/>
                  <a:gd name="connsiteX20-41" fmla="*/ 3994836 w 5196891"/>
                  <a:gd name="connsiteY20-42" fmla="*/ 51435 h 372428"/>
                  <a:gd name="connsiteX21-43" fmla="*/ 3953878 w 5196891"/>
                  <a:gd name="connsiteY21-44" fmla="*/ 356235 h 372428"/>
                  <a:gd name="connsiteX22-45" fmla="*/ 3926256 w 5196891"/>
                  <a:gd name="connsiteY22-46" fmla="*/ 263843 h 372428"/>
                  <a:gd name="connsiteX23-47" fmla="*/ 3856724 w 5196891"/>
                  <a:gd name="connsiteY23-48" fmla="*/ 263843 h 372428"/>
                  <a:gd name="connsiteX24-49" fmla="*/ 3828149 w 5196891"/>
                  <a:gd name="connsiteY24-50" fmla="*/ 216218 h 372428"/>
                  <a:gd name="connsiteX25-51" fmla="*/ 3795763 w 5196891"/>
                  <a:gd name="connsiteY25-52" fmla="*/ 263843 h 372428"/>
                  <a:gd name="connsiteX26-53" fmla="*/ 0 w 5196891"/>
                  <a:gd name="connsiteY26-54" fmla="*/ 275874 h 372428"/>
                  <a:gd name="connsiteX0-55" fmla="*/ 5196891 w 5196891"/>
                  <a:gd name="connsiteY0-56" fmla="*/ 263843 h 372428"/>
                  <a:gd name="connsiteX1-57" fmla="*/ 4903521 w 5196891"/>
                  <a:gd name="connsiteY1-58" fmla="*/ 263843 h 372428"/>
                  <a:gd name="connsiteX2-59" fmla="*/ 4875899 w 5196891"/>
                  <a:gd name="connsiteY2-60" fmla="*/ 301943 h 372428"/>
                  <a:gd name="connsiteX3-61" fmla="*/ 4835893 w 5196891"/>
                  <a:gd name="connsiteY3-62" fmla="*/ 132398 h 372428"/>
                  <a:gd name="connsiteX4-63" fmla="*/ 4799699 w 5196891"/>
                  <a:gd name="connsiteY4-64" fmla="*/ 263843 h 372428"/>
                  <a:gd name="connsiteX5-65" fmla="*/ 4712068 w 5196891"/>
                  <a:gd name="connsiteY5-66" fmla="*/ 263843 h 372428"/>
                  <a:gd name="connsiteX6-67" fmla="*/ 4698733 w 5196891"/>
                  <a:gd name="connsiteY6-68" fmla="*/ 314325 h 372428"/>
                  <a:gd name="connsiteX7-69" fmla="*/ 4674921 w 5196891"/>
                  <a:gd name="connsiteY7-70" fmla="*/ 256223 h 372428"/>
                  <a:gd name="connsiteX8-71" fmla="*/ 4651108 w 5196891"/>
                  <a:gd name="connsiteY8-72" fmla="*/ 300990 h 372428"/>
                  <a:gd name="connsiteX9-73" fmla="*/ 4606341 w 5196891"/>
                  <a:gd name="connsiteY9-74" fmla="*/ 0 h 372428"/>
                  <a:gd name="connsiteX10-75" fmla="*/ 4551096 w 5196891"/>
                  <a:gd name="connsiteY10-76" fmla="*/ 372428 h 372428"/>
                  <a:gd name="connsiteX11-77" fmla="*/ 4530141 w 5196891"/>
                  <a:gd name="connsiteY11-78" fmla="*/ 263843 h 372428"/>
                  <a:gd name="connsiteX12-79" fmla="*/ 4304399 w 5196891"/>
                  <a:gd name="connsiteY12-80" fmla="*/ 263843 h 372428"/>
                  <a:gd name="connsiteX13-81" fmla="*/ 4274871 w 5196891"/>
                  <a:gd name="connsiteY13-82" fmla="*/ 322898 h 372428"/>
                  <a:gd name="connsiteX14-83" fmla="*/ 4239628 w 5196891"/>
                  <a:gd name="connsiteY14-84" fmla="*/ 129540 h 372428"/>
                  <a:gd name="connsiteX15-85" fmla="*/ 4196766 w 5196891"/>
                  <a:gd name="connsiteY15-86" fmla="*/ 263843 h 372428"/>
                  <a:gd name="connsiteX16-87" fmla="*/ 4110088 w 5196891"/>
                  <a:gd name="connsiteY16-88" fmla="*/ 263843 h 372428"/>
                  <a:gd name="connsiteX17-89" fmla="*/ 4085324 w 5196891"/>
                  <a:gd name="connsiteY17-90" fmla="*/ 300990 h 372428"/>
                  <a:gd name="connsiteX18-91" fmla="*/ 4059606 w 5196891"/>
                  <a:gd name="connsiteY18-92" fmla="*/ 254318 h 372428"/>
                  <a:gd name="connsiteX19-93" fmla="*/ 4026268 w 5196891"/>
                  <a:gd name="connsiteY19-94" fmla="*/ 315278 h 372428"/>
                  <a:gd name="connsiteX20-95" fmla="*/ 3994836 w 5196891"/>
                  <a:gd name="connsiteY20-96" fmla="*/ 51435 h 372428"/>
                  <a:gd name="connsiteX21-97" fmla="*/ 3953878 w 5196891"/>
                  <a:gd name="connsiteY21-98" fmla="*/ 356235 h 372428"/>
                  <a:gd name="connsiteX22-99" fmla="*/ 3926256 w 5196891"/>
                  <a:gd name="connsiteY22-100" fmla="*/ 263843 h 372428"/>
                  <a:gd name="connsiteX23-101" fmla="*/ 3856724 w 5196891"/>
                  <a:gd name="connsiteY23-102" fmla="*/ 263843 h 372428"/>
                  <a:gd name="connsiteX24-103" fmla="*/ 3828149 w 5196891"/>
                  <a:gd name="connsiteY24-104" fmla="*/ 216218 h 372428"/>
                  <a:gd name="connsiteX25-105" fmla="*/ 3795763 w 5196891"/>
                  <a:gd name="connsiteY25-106" fmla="*/ 263843 h 372428"/>
                  <a:gd name="connsiteX26-107" fmla="*/ 0 w 5196891"/>
                  <a:gd name="connsiteY26-108" fmla="*/ 263842 h 372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1" name="Freeform: Shape 20"/>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3" name="Freeform: Shape 22"/>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5" name="Freeform: Shape 24"/>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7" name="Freeform: Shape 26"/>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9" name="Freeform: Shape 28"/>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31" name="Freeform: Shape 30"/>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p:spPr>
          </p:pic>
          <p:sp>
            <p:nvSpPr>
              <p:cNvPr id="33" name="Freeform: Shape 32"/>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5" name="Freeform: Shape 34"/>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7" name="Freeform: Shape 36"/>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67" name="Title 1"/>
          <p:cNvSpPr>
            <a:spLocks noGrp="1"/>
          </p:cNvSpPr>
          <p:nvPr>
            <p:ph type="ctrTitle"/>
          </p:nvPr>
        </p:nvSpPr>
        <p:spPr>
          <a:xfrm>
            <a:off x="1524000" y="2082800"/>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pic>
        <p:nvPicPr>
          <p:cNvPr id="70" name="Picture 69" descr="Logo&#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ctures slide layout">
    <p:bg>
      <p:bgPr>
        <a:blipFill dpi="0" rotWithShape="1">
          <a:blip r:embed="rId2">
            <a:alphaModFix amt="78000"/>
            <a:lum/>
          </a:blip>
          <a:srcRect/>
          <a:stretch>
            <a:fillRect t="-69000" b="-69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1" y="0"/>
            <a:ext cx="12175474" cy="6865213"/>
          </a:xfrm>
          <a:prstGeom prst="rect">
            <a:avLst/>
          </a:prstGeom>
          <a:gradFill>
            <a:gsLst>
              <a:gs pos="0">
                <a:schemeClr val="tx1">
                  <a:alpha val="50000"/>
                </a:schemeClr>
              </a:gs>
              <a:gs pos="25000">
                <a:schemeClr val="tx1">
                  <a:alpha val="4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524000" y="2727326"/>
            <a:ext cx="10667997" cy="140335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Title 1"/>
          <p:cNvSpPr>
            <a:spLocks noGrp="1"/>
          </p:cNvSpPr>
          <p:nvPr>
            <p:ph type="ctrTitle"/>
          </p:nvPr>
        </p:nvSpPr>
        <p:spPr>
          <a:xfrm>
            <a:off x="1524000" y="2727325"/>
            <a:ext cx="9144000" cy="1403350"/>
          </a:xfrm>
          <a:effectLst>
            <a:outerShdw blurRad="50800" dist="38100" dir="5400000" algn="t" rotWithShape="0">
              <a:prstClr val="black">
                <a:alpha val="40000"/>
              </a:prstClr>
            </a:outerShdw>
          </a:effectLst>
        </p:spPr>
        <p:txBody>
          <a:bodyPr anchor="ctr">
            <a:normAutofit/>
          </a:bodyPr>
          <a:lstStyle>
            <a:lvl1pPr algn="ctr">
              <a:defRPr sz="48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pic>
        <p:nvPicPr>
          <p:cNvPr id="70" name="Picture 69" descr="Logo&#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F90F3-62FC-4EEF-BB1D-BB8D0A6E0A1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E4B1-4E2A-47DC-B8A7-B2869EFA6CC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F90F3-62FC-4EEF-BB1D-BB8D0A6E0A1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E4B1-4E2A-47DC-B8A7-B2869EFA6CC1}" type="slidenum">
              <a:rPr lang="en-US" smtClean="0"/>
              <a:t>‹#›</a:t>
            </a:fld>
            <a:endParaRPr lang="en-US"/>
          </a:p>
        </p:txBody>
      </p:sp>
      <p:cxnSp>
        <p:nvCxnSpPr>
          <p:cNvPr id="7" name="Straight Connector 6"/>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9F90F3-62FC-4EEF-BB1D-BB8D0A6E0A1B}"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E4B1-4E2A-47DC-B8A7-B2869EFA6CC1}" type="slidenum">
              <a:rPr lang="en-US" smtClean="0"/>
              <a:t>‹#›</a:t>
            </a:fld>
            <a:endParaRPr lang="en-US"/>
          </a:p>
        </p:txBody>
      </p:sp>
      <p:cxnSp>
        <p:nvCxnSpPr>
          <p:cNvPr id="8" name="Straight Connector 7"/>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9F90F3-62FC-4EEF-BB1D-BB8D0A6E0A1B}"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D5E4B1-4E2A-47DC-B8A7-B2869EFA6CC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F90F3-62FC-4EEF-BB1D-BB8D0A6E0A1B}"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5E4B1-4E2A-47DC-B8A7-B2869EFA6CC1}"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hasCustomPrompt="1"/>
          </p:nvPr>
        </p:nvSpPr>
        <p:spPr>
          <a:xfrm>
            <a:off x="889000" y="3536950"/>
            <a:ext cx="10414000" cy="793750"/>
          </a:xfrm>
          <a:prstGeom prst="rect">
            <a:avLst/>
          </a:prstGeom>
        </p:spPr>
        <p:txBody>
          <a:bodyPr anchor="t"/>
          <a:lstStyle>
            <a:lvl1pPr marL="0" indent="0" algn="ctr">
              <a:spcBef>
                <a:spcPct val="0"/>
              </a:spcBef>
              <a:buSzTx/>
              <a:buNone/>
              <a:defRPr sz="2700"/>
            </a:lvl1pPr>
            <a:lvl2pPr marL="0" indent="0" algn="ctr">
              <a:spcBef>
                <a:spcPct val="0"/>
              </a:spcBef>
              <a:buSzTx/>
              <a:buNone/>
              <a:defRPr sz="2700"/>
            </a:lvl2pPr>
            <a:lvl3pPr marL="0" indent="0" algn="ctr">
              <a:spcBef>
                <a:spcPct val="0"/>
              </a:spcBef>
              <a:buSzTx/>
              <a:buNone/>
              <a:defRPr sz="2700"/>
            </a:lvl3pPr>
            <a:lvl4pPr marL="0" indent="0" algn="ctr">
              <a:spcBef>
                <a:spcPct val="0"/>
              </a:spcBef>
              <a:buSzTx/>
              <a:buNone/>
              <a:defRPr sz="2700"/>
            </a:lvl4pPr>
            <a:lvl5pPr marL="0" indent="0" algn="ctr">
              <a:spcBef>
                <a:spcPct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s slide layout">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68" name="Rectangle 67"/>
          <p:cNvSpPr/>
          <p:nvPr userDrawn="1"/>
        </p:nvSpPr>
        <p:spPr>
          <a:xfrm>
            <a:off x="1" y="0"/>
            <a:ext cx="12175474" cy="6865213"/>
          </a:xfrm>
          <a:prstGeom prst="rect">
            <a:avLst/>
          </a:prstGeom>
          <a:gradFill>
            <a:gsLst>
              <a:gs pos="0">
                <a:schemeClr val="tx1">
                  <a:alpha val="50000"/>
                </a:schemeClr>
              </a:gs>
              <a:gs pos="25000">
                <a:schemeClr val="tx1">
                  <a:alpha val="4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flipH="1">
            <a:off x="8052178" y="0"/>
            <a:ext cx="4139819" cy="6858000"/>
          </a:xfrm>
          <a:prstGeom prst="rtTriangle">
            <a:avLst/>
          </a:prstGeom>
          <a:solidFill>
            <a:srgbClr val="AC323B">
              <a:alpha val="90000"/>
            </a:srgb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524000" y="2075587"/>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10800000" flipH="1" flipV="1">
            <a:off x="4" y="0"/>
            <a:ext cx="4139819" cy="6858000"/>
          </a:xfrm>
          <a:prstGeom prst="rtTriangle">
            <a:avLst/>
          </a:prstGeom>
          <a:solidFill>
            <a:srgbClr val="C63E47">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1345" y="4748022"/>
            <a:ext cx="10267188" cy="2109978"/>
            <a:chOff x="-491345" y="1077822"/>
            <a:chExt cx="10267188" cy="2109978"/>
          </a:xfrm>
        </p:grpSpPr>
        <p:grpSp>
          <p:nvGrpSpPr>
            <p:cNvPr id="6" name="Group 5"/>
            <p:cNvGrpSpPr/>
            <p:nvPr/>
          </p:nvGrpSpPr>
          <p:grpSpPr>
            <a:xfrm>
              <a:off x="-491345" y="1077822"/>
              <a:ext cx="10267188" cy="2109978"/>
              <a:chOff x="-491345" y="1077822"/>
              <a:chExt cx="10267188" cy="2109978"/>
            </a:xfrm>
          </p:grpSpPr>
          <p:pic>
            <p:nvPicPr>
              <p:cNvPr id="16" name="Picture 15"/>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p:spPr>
          </p:pic>
          <p:sp>
            <p:nvSpPr>
              <p:cNvPr id="17" name="Freeform: Shape 16"/>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p:cNvPicPr>
                <a:picLocks noChangeAspect="1"/>
              </p:cNvPicPr>
              <p:nvPr/>
            </p:nvPicPr>
            <p:blipFill rotWithShape="1">
              <a:blip r:embed="rId4"/>
              <a:srcRect l="-8934" r="1"/>
              <a:stretch>
                <a:fillRect/>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p:spPr>
          </p:pic>
          <p:sp>
            <p:nvSpPr>
              <p:cNvPr id="19" name="Freeform: Shape 18"/>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1" fmla="*/ 5196891 w 5196891"/>
                  <a:gd name="connsiteY0-2" fmla="*/ 263843 h 372428"/>
                  <a:gd name="connsiteX1-3" fmla="*/ 4903521 w 5196891"/>
                  <a:gd name="connsiteY1-4" fmla="*/ 263843 h 372428"/>
                  <a:gd name="connsiteX2-5" fmla="*/ 4875899 w 5196891"/>
                  <a:gd name="connsiteY2-6" fmla="*/ 301943 h 372428"/>
                  <a:gd name="connsiteX3-7" fmla="*/ 4835893 w 5196891"/>
                  <a:gd name="connsiteY3-8" fmla="*/ 132398 h 372428"/>
                  <a:gd name="connsiteX4-9" fmla="*/ 4799699 w 5196891"/>
                  <a:gd name="connsiteY4-10" fmla="*/ 263843 h 372428"/>
                  <a:gd name="connsiteX5-11" fmla="*/ 4712068 w 5196891"/>
                  <a:gd name="connsiteY5-12" fmla="*/ 263843 h 372428"/>
                  <a:gd name="connsiteX6-13" fmla="*/ 4698733 w 5196891"/>
                  <a:gd name="connsiteY6-14" fmla="*/ 314325 h 372428"/>
                  <a:gd name="connsiteX7-15" fmla="*/ 4674921 w 5196891"/>
                  <a:gd name="connsiteY7-16" fmla="*/ 256223 h 372428"/>
                  <a:gd name="connsiteX8-17" fmla="*/ 4651108 w 5196891"/>
                  <a:gd name="connsiteY8-18" fmla="*/ 300990 h 372428"/>
                  <a:gd name="connsiteX9-19" fmla="*/ 4606341 w 5196891"/>
                  <a:gd name="connsiteY9-20" fmla="*/ 0 h 372428"/>
                  <a:gd name="connsiteX10-21" fmla="*/ 4551096 w 5196891"/>
                  <a:gd name="connsiteY10-22" fmla="*/ 372428 h 372428"/>
                  <a:gd name="connsiteX11-23" fmla="*/ 4530141 w 5196891"/>
                  <a:gd name="connsiteY11-24" fmla="*/ 263843 h 372428"/>
                  <a:gd name="connsiteX12-25" fmla="*/ 4304399 w 5196891"/>
                  <a:gd name="connsiteY12-26" fmla="*/ 263843 h 372428"/>
                  <a:gd name="connsiteX13-27" fmla="*/ 4274871 w 5196891"/>
                  <a:gd name="connsiteY13-28" fmla="*/ 322898 h 372428"/>
                  <a:gd name="connsiteX14-29" fmla="*/ 4239628 w 5196891"/>
                  <a:gd name="connsiteY14-30" fmla="*/ 129540 h 372428"/>
                  <a:gd name="connsiteX15-31" fmla="*/ 4196766 w 5196891"/>
                  <a:gd name="connsiteY15-32" fmla="*/ 263843 h 372428"/>
                  <a:gd name="connsiteX16-33" fmla="*/ 4110088 w 5196891"/>
                  <a:gd name="connsiteY16-34" fmla="*/ 263843 h 372428"/>
                  <a:gd name="connsiteX17-35" fmla="*/ 4085324 w 5196891"/>
                  <a:gd name="connsiteY17-36" fmla="*/ 300990 h 372428"/>
                  <a:gd name="connsiteX18-37" fmla="*/ 4059606 w 5196891"/>
                  <a:gd name="connsiteY18-38" fmla="*/ 254318 h 372428"/>
                  <a:gd name="connsiteX19-39" fmla="*/ 4026268 w 5196891"/>
                  <a:gd name="connsiteY19-40" fmla="*/ 315278 h 372428"/>
                  <a:gd name="connsiteX20-41" fmla="*/ 3994836 w 5196891"/>
                  <a:gd name="connsiteY20-42" fmla="*/ 51435 h 372428"/>
                  <a:gd name="connsiteX21-43" fmla="*/ 3953878 w 5196891"/>
                  <a:gd name="connsiteY21-44" fmla="*/ 356235 h 372428"/>
                  <a:gd name="connsiteX22-45" fmla="*/ 3926256 w 5196891"/>
                  <a:gd name="connsiteY22-46" fmla="*/ 263843 h 372428"/>
                  <a:gd name="connsiteX23-47" fmla="*/ 3856724 w 5196891"/>
                  <a:gd name="connsiteY23-48" fmla="*/ 263843 h 372428"/>
                  <a:gd name="connsiteX24-49" fmla="*/ 3828149 w 5196891"/>
                  <a:gd name="connsiteY24-50" fmla="*/ 216218 h 372428"/>
                  <a:gd name="connsiteX25-51" fmla="*/ 3795763 w 5196891"/>
                  <a:gd name="connsiteY25-52" fmla="*/ 263843 h 372428"/>
                  <a:gd name="connsiteX26-53" fmla="*/ 0 w 5196891"/>
                  <a:gd name="connsiteY26-54" fmla="*/ 275874 h 372428"/>
                  <a:gd name="connsiteX0-55" fmla="*/ 5196891 w 5196891"/>
                  <a:gd name="connsiteY0-56" fmla="*/ 263843 h 372428"/>
                  <a:gd name="connsiteX1-57" fmla="*/ 4903521 w 5196891"/>
                  <a:gd name="connsiteY1-58" fmla="*/ 263843 h 372428"/>
                  <a:gd name="connsiteX2-59" fmla="*/ 4875899 w 5196891"/>
                  <a:gd name="connsiteY2-60" fmla="*/ 301943 h 372428"/>
                  <a:gd name="connsiteX3-61" fmla="*/ 4835893 w 5196891"/>
                  <a:gd name="connsiteY3-62" fmla="*/ 132398 h 372428"/>
                  <a:gd name="connsiteX4-63" fmla="*/ 4799699 w 5196891"/>
                  <a:gd name="connsiteY4-64" fmla="*/ 263843 h 372428"/>
                  <a:gd name="connsiteX5-65" fmla="*/ 4712068 w 5196891"/>
                  <a:gd name="connsiteY5-66" fmla="*/ 263843 h 372428"/>
                  <a:gd name="connsiteX6-67" fmla="*/ 4698733 w 5196891"/>
                  <a:gd name="connsiteY6-68" fmla="*/ 314325 h 372428"/>
                  <a:gd name="connsiteX7-69" fmla="*/ 4674921 w 5196891"/>
                  <a:gd name="connsiteY7-70" fmla="*/ 256223 h 372428"/>
                  <a:gd name="connsiteX8-71" fmla="*/ 4651108 w 5196891"/>
                  <a:gd name="connsiteY8-72" fmla="*/ 300990 h 372428"/>
                  <a:gd name="connsiteX9-73" fmla="*/ 4606341 w 5196891"/>
                  <a:gd name="connsiteY9-74" fmla="*/ 0 h 372428"/>
                  <a:gd name="connsiteX10-75" fmla="*/ 4551096 w 5196891"/>
                  <a:gd name="connsiteY10-76" fmla="*/ 372428 h 372428"/>
                  <a:gd name="connsiteX11-77" fmla="*/ 4530141 w 5196891"/>
                  <a:gd name="connsiteY11-78" fmla="*/ 263843 h 372428"/>
                  <a:gd name="connsiteX12-79" fmla="*/ 4304399 w 5196891"/>
                  <a:gd name="connsiteY12-80" fmla="*/ 263843 h 372428"/>
                  <a:gd name="connsiteX13-81" fmla="*/ 4274871 w 5196891"/>
                  <a:gd name="connsiteY13-82" fmla="*/ 322898 h 372428"/>
                  <a:gd name="connsiteX14-83" fmla="*/ 4239628 w 5196891"/>
                  <a:gd name="connsiteY14-84" fmla="*/ 129540 h 372428"/>
                  <a:gd name="connsiteX15-85" fmla="*/ 4196766 w 5196891"/>
                  <a:gd name="connsiteY15-86" fmla="*/ 263843 h 372428"/>
                  <a:gd name="connsiteX16-87" fmla="*/ 4110088 w 5196891"/>
                  <a:gd name="connsiteY16-88" fmla="*/ 263843 h 372428"/>
                  <a:gd name="connsiteX17-89" fmla="*/ 4085324 w 5196891"/>
                  <a:gd name="connsiteY17-90" fmla="*/ 300990 h 372428"/>
                  <a:gd name="connsiteX18-91" fmla="*/ 4059606 w 5196891"/>
                  <a:gd name="connsiteY18-92" fmla="*/ 254318 h 372428"/>
                  <a:gd name="connsiteX19-93" fmla="*/ 4026268 w 5196891"/>
                  <a:gd name="connsiteY19-94" fmla="*/ 315278 h 372428"/>
                  <a:gd name="connsiteX20-95" fmla="*/ 3994836 w 5196891"/>
                  <a:gd name="connsiteY20-96" fmla="*/ 51435 h 372428"/>
                  <a:gd name="connsiteX21-97" fmla="*/ 3953878 w 5196891"/>
                  <a:gd name="connsiteY21-98" fmla="*/ 356235 h 372428"/>
                  <a:gd name="connsiteX22-99" fmla="*/ 3926256 w 5196891"/>
                  <a:gd name="connsiteY22-100" fmla="*/ 263843 h 372428"/>
                  <a:gd name="connsiteX23-101" fmla="*/ 3856724 w 5196891"/>
                  <a:gd name="connsiteY23-102" fmla="*/ 263843 h 372428"/>
                  <a:gd name="connsiteX24-103" fmla="*/ 3828149 w 5196891"/>
                  <a:gd name="connsiteY24-104" fmla="*/ 216218 h 372428"/>
                  <a:gd name="connsiteX25-105" fmla="*/ 3795763 w 5196891"/>
                  <a:gd name="connsiteY25-106" fmla="*/ 263843 h 372428"/>
                  <a:gd name="connsiteX26-107" fmla="*/ 0 w 5196891"/>
                  <a:gd name="connsiteY26-108" fmla="*/ 263842 h 372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1" name="Freeform: Shape 20"/>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3" name="Freeform: Shape 22"/>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5" name="Freeform: Shape 24"/>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7" name="Freeform: Shape 26"/>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9" name="Freeform: Shape 28"/>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31" name="Freeform: Shape 30"/>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p:spPr>
          </p:pic>
          <p:sp>
            <p:nvSpPr>
              <p:cNvPr id="33" name="Freeform: Shape 32"/>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5" name="Freeform: Shape 34"/>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7" name="Freeform: Shape 36"/>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67" name="Title 1"/>
          <p:cNvSpPr>
            <a:spLocks noGrp="1"/>
          </p:cNvSpPr>
          <p:nvPr>
            <p:ph type="ctrTitle"/>
          </p:nvPr>
        </p:nvSpPr>
        <p:spPr>
          <a:xfrm>
            <a:off x="1524000" y="2082800"/>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pic>
        <p:nvPicPr>
          <p:cNvPr id="70" name="Picture 69" descr="Logo&#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ctures slide layout">
    <p:bg>
      <p:bgPr>
        <a:blipFill dpi="0" rotWithShape="1">
          <a:blip r:embed="rId2">
            <a:alphaModFix amt="78000"/>
            <a:lum/>
          </a:blip>
          <a:srcRect/>
          <a:stretch>
            <a:fillRect t="-69000" b="-69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1" y="0"/>
            <a:ext cx="12175474" cy="6865213"/>
          </a:xfrm>
          <a:prstGeom prst="rect">
            <a:avLst/>
          </a:prstGeom>
          <a:gradFill>
            <a:gsLst>
              <a:gs pos="0">
                <a:schemeClr val="tx1">
                  <a:alpha val="50000"/>
                </a:schemeClr>
              </a:gs>
              <a:gs pos="25000">
                <a:schemeClr val="tx1">
                  <a:alpha val="4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524000" y="2727326"/>
            <a:ext cx="10667997" cy="140335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Title 1"/>
          <p:cNvSpPr>
            <a:spLocks noGrp="1"/>
          </p:cNvSpPr>
          <p:nvPr>
            <p:ph type="ctrTitle"/>
          </p:nvPr>
        </p:nvSpPr>
        <p:spPr>
          <a:xfrm>
            <a:off x="1524000" y="2727325"/>
            <a:ext cx="9144000" cy="1403350"/>
          </a:xfrm>
          <a:effectLst>
            <a:outerShdw blurRad="50800" dist="38100" dir="5400000" algn="t" rotWithShape="0">
              <a:prstClr val="black">
                <a:alpha val="40000"/>
              </a:prstClr>
            </a:outerShdw>
          </a:effectLst>
        </p:spPr>
        <p:txBody>
          <a:bodyPr anchor="ctr">
            <a:normAutofit/>
          </a:bodyPr>
          <a:lstStyle>
            <a:lvl1pPr algn="ctr">
              <a:defRPr sz="48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pic>
        <p:nvPicPr>
          <p:cNvPr id="70" name="Picture 69" descr="Logo&#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F90F3-62FC-4EEF-BB1D-BB8D0A6E0A1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E4B1-4E2A-47DC-B8A7-B2869EFA6C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F90F3-62FC-4EEF-BB1D-BB8D0A6E0A1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E4B1-4E2A-47DC-B8A7-B2869EFA6CC1}" type="slidenum">
              <a:rPr lang="en-US" smtClean="0"/>
              <a:t>‹#›</a:t>
            </a:fld>
            <a:endParaRPr lang="en-US"/>
          </a:p>
        </p:txBody>
      </p:sp>
      <p:cxnSp>
        <p:nvCxnSpPr>
          <p:cNvPr id="7" name="Straight Connector 6"/>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9F90F3-62FC-4EEF-BB1D-BB8D0A6E0A1B}"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E4B1-4E2A-47DC-B8A7-B2869EFA6CC1}" type="slidenum">
              <a:rPr lang="en-US" smtClean="0"/>
              <a:t>‹#›</a:t>
            </a:fld>
            <a:endParaRPr lang="en-US"/>
          </a:p>
        </p:txBody>
      </p:sp>
      <p:cxnSp>
        <p:nvCxnSpPr>
          <p:cNvPr id="8" name="Straight Connector 7"/>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9F90F3-62FC-4EEF-BB1D-BB8D0A6E0A1B}"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D5E4B1-4E2A-47DC-B8A7-B2869EFA6C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F90F3-62FC-4EEF-BB1D-BB8D0A6E0A1B}"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5E4B1-4E2A-47DC-B8A7-B2869EFA6C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hasCustomPrompt="1"/>
          </p:nvPr>
        </p:nvSpPr>
        <p:spPr>
          <a:xfrm>
            <a:off x="889000" y="3536950"/>
            <a:ext cx="10414000" cy="793750"/>
          </a:xfrm>
          <a:prstGeom prst="rect">
            <a:avLst/>
          </a:prstGeom>
        </p:spPr>
        <p:txBody>
          <a:bodyPr anchor="t"/>
          <a:lstStyle>
            <a:lvl1pPr marL="0" indent="0" algn="ctr">
              <a:spcBef>
                <a:spcPct val="0"/>
              </a:spcBef>
              <a:buSzTx/>
              <a:buNone/>
              <a:defRPr sz="2700"/>
            </a:lvl1pPr>
            <a:lvl2pPr marL="0" indent="0" algn="ctr">
              <a:spcBef>
                <a:spcPct val="0"/>
              </a:spcBef>
              <a:buSzTx/>
              <a:buNone/>
              <a:defRPr sz="2700"/>
            </a:lvl2pPr>
            <a:lvl3pPr marL="0" indent="0" algn="ctr">
              <a:spcBef>
                <a:spcPct val="0"/>
              </a:spcBef>
              <a:buSzTx/>
              <a:buNone/>
              <a:defRPr sz="2700"/>
            </a:lvl3pPr>
            <a:lvl4pPr marL="0" indent="0" algn="ctr">
              <a:spcBef>
                <a:spcPct val="0"/>
              </a:spcBef>
              <a:buSzTx/>
              <a:buNone/>
              <a:defRPr sz="2700"/>
            </a:lvl4pPr>
            <a:lvl5pPr marL="0" indent="0" algn="ctr">
              <a:spcBef>
                <a:spcPct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10"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 /><Relationship Id="rId3" Type="http://schemas.openxmlformats.org/officeDocument/2006/relationships/slideLayout" Target="../slideLayouts/slideLayout12.xml" /><Relationship Id="rId7" Type="http://schemas.openxmlformats.org/officeDocument/2006/relationships/slideLayout" Target="../slideLayouts/slideLayout16.xml" /><Relationship Id="rId2" Type="http://schemas.openxmlformats.org/officeDocument/2006/relationships/slideLayout" Target="../slideLayouts/slideLayout11.xml" /><Relationship Id="rId1" Type="http://schemas.openxmlformats.org/officeDocument/2006/relationships/slideLayout" Target="../slideLayouts/slideLayout10.xml" /><Relationship Id="rId6" Type="http://schemas.openxmlformats.org/officeDocument/2006/relationships/slideLayout" Target="../slideLayouts/slideLayout15.xml" /><Relationship Id="rId5" Type="http://schemas.openxmlformats.org/officeDocument/2006/relationships/slideLayout" Target="../slideLayouts/slideLayout14.xml" /><Relationship Id="rId10" Type="http://schemas.openxmlformats.org/officeDocument/2006/relationships/theme" Target="../theme/theme2.xml" /><Relationship Id="rId4" Type="http://schemas.openxmlformats.org/officeDocument/2006/relationships/slideLayout" Target="../slideLayouts/slideLayout13.xml" /><Relationship Id="rId9" Type="http://schemas.openxmlformats.org/officeDocument/2006/relationships/slideLayout" Target="../slideLayouts/slideLayout18.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F90F3-62FC-4EEF-BB1D-BB8D0A6E0A1B}"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5E4B1-4E2A-47DC-B8A7-B2869EFA6CC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F90F3-62FC-4EEF-BB1D-BB8D0A6E0A1B}"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5E4B1-4E2A-47DC-B8A7-B2869EFA6CC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7.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2.xml" /><Relationship Id="rId1" Type="http://schemas.openxmlformats.org/officeDocument/2006/relationships/slideLayout" Target="../slideLayouts/slideLayout6.xml" /><Relationship Id="rId4" Type="http://schemas.openxmlformats.org/officeDocument/2006/relationships/image" Target="../media/image24.png"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0.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5.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3.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3.xml" /><Relationship Id="rId1" Type="http://schemas.openxmlformats.org/officeDocument/2006/relationships/slideLayout" Target="../slideLayouts/slideLayout5.xml" /><Relationship Id="rId4" Type="http://schemas.openxmlformats.org/officeDocument/2006/relationships/image" Target="../media/image27.jpe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5.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9.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5.xml" /><Relationship Id="rId1" Type="http://schemas.openxmlformats.org/officeDocument/2006/relationships/slideLayout" Target="../slideLayouts/slideLayout4.xml" /><Relationship Id="rId4" Type="http://schemas.openxmlformats.org/officeDocument/2006/relationships/image" Target="../media/image29.jpeg" /></Relationships>
</file>

<file path=ppt/slides/_rels/slide3.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5.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33.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6.xml" /><Relationship Id="rId1" Type="http://schemas.openxmlformats.org/officeDocument/2006/relationships/slideLayout" Target="../slideLayouts/slideLayout5.xml" /></Relationships>
</file>

<file path=ppt/slides/_rels/slide34.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5.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5.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37.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5.xml" /></Relationships>
</file>

<file path=ppt/slides/_rels/slide3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4.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xml" /><Relationship Id="rId1" Type="http://schemas.openxmlformats.org/officeDocument/2006/relationships/slideLayout" Target="../slideLayouts/slideLayout5.xml" /></Relationships>
</file>

<file path=ppt/slides/_rels/slide40.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8.xml" /></Relationships>
</file>

<file path=ppt/slides/_rels/slide41.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8.xml" /></Relationships>
</file>

<file path=ppt/slides/_rels/slide42.xml.rels><?xml version="1.0" encoding="UTF-8" standalone="yes"?>
<Relationships xmlns="http://schemas.openxmlformats.org/package/2006/relationships"><Relationship Id="rId2" Type="http://schemas.openxmlformats.org/officeDocument/2006/relationships/image" Target="../media/image36.jpg" /><Relationship Id="rId1" Type="http://schemas.openxmlformats.org/officeDocument/2006/relationships/slideLayout" Target="../slideLayouts/slideLayout8.xml" /></Relationships>
</file>

<file path=ppt/slides/_rels/slide43.xml.rels><?xml version="1.0" encoding="UTF-8" standalone="yes"?>
<Relationships xmlns="http://schemas.openxmlformats.org/package/2006/relationships"><Relationship Id="rId2" Type="http://schemas.openxmlformats.org/officeDocument/2006/relationships/image" Target="../media/image37.jpg" /><Relationship Id="rId1" Type="http://schemas.openxmlformats.org/officeDocument/2006/relationships/slideLayout" Target="../slideLayouts/slideLayout8.xml" /></Relationships>
</file>

<file path=ppt/slides/_rels/slide44.xml.rels><?xml version="1.0" encoding="UTF-8" standalone="yes"?>
<Relationships xmlns="http://schemas.openxmlformats.org/package/2006/relationships"><Relationship Id="rId2" Type="http://schemas.openxmlformats.org/officeDocument/2006/relationships/image" Target="../media/image38.jpg" /><Relationship Id="rId1" Type="http://schemas.openxmlformats.org/officeDocument/2006/relationships/slideLayout" Target="../slideLayouts/slideLayout8.xml" /></Relationships>
</file>

<file path=ppt/slides/_rels/slide45.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8.xml" /></Relationships>
</file>

<file path=ppt/slides/_rels/slide46.xml.rels><?xml version="1.0" encoding="UTF-8" standalone="yes"?>
<Relationships xmlns="http://schemas.openxmlformats.org/package/2006/relationships"><Relationship Id="rId2" Type="http://schemas.openxmlformats.org/officeDocument/2006/relationships/image" Target="../media/image40.jpg" /><Relationship Id="rId1" Type="http://schemas.openxmlformats.org/officeDocument/2006/relationships/slideLayout" Target="../slideLayouts/slideLayout8.xml" /></Relationships>
</file>

<file path=ppt/slides/_rels/slide47.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8.xml" /></Relationships>
</file>

<file path=ppt/slides/_rels/slide48.xml.rels><?xml version="1.0" encoding="UTF-8" standalone="yes"?>
<Relationships xmlns="http://schemas.openxmlformats.org/package/2006/relationships"><Relationship Id="rId2" Type="http://schemas.openxmlformats.org/officeDocument/2006/relationships/image" Target="../media/image42.jpg" /><Relationship Id="rId1" Type="http://schemas.openxmlformats.org/officeDocument/2006/relationships/slideLayout" Target="../slideLayouts/slideLayout8.xml" /></Relationships>
</file>

<file path=ppt/slides/_rels/slide49.xml.rels><?xml version="1.0" encoding="UTF-8" standalone="yes"?>
<Relationships xmlns="http://schemas.openxmlformats.org/package/2006/relationships"><Relationship Id="rId2" Type="http://schemas.openxmlformats.org/officeDocument/2006/relationships/image" Target="../media/image43.jpg" /><Relationship Id="rId1" Type="http://schemas.openxmlformats.org/officeDocument/2006/relationships/slideLayout" Target="../slideLayouts/slideLayout8.xml" /></Relationships>
</file>

<file path=ppt/slides/_rels/slide5.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5.xml" /></Relationships>
</file>

<file path=ppt/slides/_rels/slide50.xml.rels><?xml version="1.0" encoding="UTF-8" standalone="yes"?>
<Relationships xmlns="http://schemas.openxmlformats.org/package/2006/relationships"><Relationship Id="rId2" Type="http://schemas.openxmlformats.org/officeDocument/2006/relationships/image" Target="../media/image44.jpg" /><Relationship Id="rId1" Type="http://schemas.openxmlformats.org/officeDocument/2006/relationships/slideLayout" Target="../slideLayouts/slideLayout8.xml" /></Relationships>
</file>

<file path=ppt/slides/_rels/slide51.xml.rels><?xml version="1.0" encoding="UTF-8" standalone="yes"?>
<Relationships xmlns="http://schemas.openxmlformats.org/package/2006/relationships"><Relationship Id="rId2" Type="http://schemas.openxmlformats.org/officeDocument/2006/relationships/image" Target="../media/image45.jpg" /><Relationship Id="rId1" Type="http://schemas.openxmlformats.org/officeDocument/2006/relationships/slideLayout" Target="../slideLayouts/slideLayout8.xml" /></Relationships>
</file>

<file path=ppt/slides/_rels/slide52.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8.xml" /></Relationships>
</file>

<file path=ppt/slides/_rels/slide53.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8.xml" /></Relationships>
</file>

<file path=ppt/slides/_rels/slide54.xml.rels><?xml version="1.0" encoding="UTF-8" standalone="yes"?>
<Relationships xmlns="http://schemas.openxmlformats.org/package/2006/relationships"><Relationship Id="rId2" Type="http://schemas.openxmlformats.org/officeDocument/2006/relationships/image" Target="../media/image48.jpg" /><Relationship Id="rId1" Type="http://schemas.openxmlformats.org/officeDocument/2006/relationships/slideLayout" Target="../slideLayouts/slideLayout8.xml" /></Relationships>
</file>

<file path=ppt/slides/_rels/slide55.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9.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4.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1.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image" Target="../media/image50.jpeg" /><Relationship Id="rId1" Type="http://schemas.openxmlformats.org/officeDocument/2006/relationships/slideLayout" Target="../slideLayouts/slideLayout5.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4.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5.xml" /></Relationships>
</file>

<file path=ppt/slides/_rels/slide65.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5.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7.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5.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9.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image" Target="../media/image55.jpeg" /><Relationship Id="rId1" Type="http://schemas.openxmlformats.org/officeDocument/2006/relationships/slideLayout" Target="../slideLayouts/slideLayout5.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xml" /></Relationships>
</file>

<file path=ppt/slides/_rels/slide9.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enign lesions of the lower genital tract"/>
          <p:cNvSpPr txBox="1">
            <a:spLocks noGrp="1"/>
          </p:cNvSpPr>
          <p:nvPr>
            <p:ph type="ctrTitle"/>
          </p:nvPr>
        </p:nvSpPr>
        <p:spPr>
          <a:xfrm>
            <a:off x="235913" y="1764506"/>
            <a:ext cx="11720174" cy="4045744"/>
          </a:xfrm>
          <a:prstGeom prst="rect">
            <a:avLst/>
          </a:prstGeom>
        </p:spPr>
        <p:txBody>
          <a:bodyPr anchor="ctr">
            <a:normAutofit fontScale="90000"/>
          </a:bodyPr>
          <a:lstStyle/>
          <a:p>
            <a:r>
              <a:rPr b="1" dirty="0"/>
              <a:t>Benign lesions of the lower genital tract</a:t>
            </a:r>
            <a:r>
              <a:rPr lang="en-US" b="1" dirty="0"/>
              <a:t> </a:t>
            </a:r>
            <a:br>
              <a:rPr lang="en-US" b="1" dirty="0"/>
            </a:br>
            <a:br>
              <a:rPr lang="en-US" b="1" dirty="0"/>
            </a:br>
            <a:r>
              <a:rPr lang="en-US" b="1" dirty="0" err="1"/>
              <a:t>الآء</a:t>
            </a:r>
            <a:r>
              <a:rPr lang="en-US" b="1" dirty="0"/>
              <a:t> </a:t>
            </a:r>
            <a:r>
              <a:rPr lang="en-US" b="1" dirty="0" err="1"/>
              <a:t>بسام</a:t>
            </a:r>
            <a:br>
              <a:rPr lang="en-US" b="1" dirty="0"/>
            </a:br>
            <a:r>
              <a:rPr lang="en-US" b="1" dirty="0" err="1"/>
              <a:t>Samer</a:t>
            </a:r>
            <a:r>
              <a:rPr lang="en-US" b="1" dirty="0"/>
              <a:t> Al </a:t>
            </a:r>
            <a:r>
              <a:rPr lang="en-US" b="1" dirty="0" err="1"/>
              <a:t>syouf</a:t>
            </a:r>
            <a:r>
              <a:rPr lang="en-US" b="1" dirty="0"/>
              <a:t> </a:t>
            </a:r>
            <a:br>
              <a:rPr lang="en-US" b="1" dirty="0"/>
            </a:br>
            <a:r>
              <a:rPr lang="en-US" b="1" dirty="0" err="1"/>
              <a:t>Hala</a:t>
            </a:r>
            <a:r>
              <a:rPr lang="en-US" b="1" dirty="0"/>
              <a:t> </a:t>
            </a:r>
            <a:r>
              <a:rPr lang="en-US" b="1" dirty="0" err="1"/>
              <a:t>Methqal</a:t>
            </a:r>
            <a:br>
              <a:rPr lang="en-US" b="1" dirty="0"/>
            </a:br>
            <a:r>
              <a:rPr lang="en-US" b="1" dirty="0" err="1"/>
              <a:t>Moath</a:t>
            </a:r>
            <a:r>
              <a:rPr lang="en-US" b="1" dirty="0"/>
              <a:t> </a:t>
            </a:r>
            <a:r>
              <a:rPr lang="en-US" b="1" dirty="0" err="1"/>
              <a:t>Alzubi</a:t>
            </a:r>
            <a:br>
              <a:rPr lang="en-US" b="1" dirty="0"/>
            </a:br>
            <a:r>
              <a:rPr lang="en-US" b="1" dirty="0" err="1"/>
              <a:t>yaqeen</a:t>
            </a:r>
            <a:r>
              <a:rPr lang="en-US" b="1" dirty="0"/>
              <a:t> </a:t>
            </a:r>
            <a:r>
              <a:rPr lang="en-US" b="1" dirty="0" err="1"/>
              <a:t>Eyal</a:t>
            </a:r>
            <a:r>
              <a:rPr lang="en-US" b="1" dirty="0"/>
              <a:t> </a:t>
            </a:r>
            <a:r>
              <a:rPr lang="en-US" b="1" dirty="0" err="1"/>
              <a:t>Awwad</a:t>
            </a:r>
            <a:endParaRPr b="1"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DAEB-2E5C-E674-30E2-6D816D5E187C}"/>
              </a:ext>
            </a:extLst>
          </p:cNvPr>
          <p:cNvSpPr>
            <a:spLocks noGrp="1"/>
          </p:cNvSpPr>
          <p:nvPr>
            <p:ph type="title"/>
          </p:nvPr>
        </p:nvSpPr>
        <p:spPr>
          <a:xfrm>
            <a:off x="158578" y="-156605"/>
            <a:ext cx="10515600" cy="1325563"/>
          </a:xfrm>
        </p:spPr>
        <p:txBody>
          <a:bodyPr/>
          <a:lstStyle/>
          <a:p>
            <a:r>
              <a:rPr lang="en-US"/>
              <a:t>IS THE VULVAL SKIN DIFFERENT</a:t>
            </a:r>
          </a:p>
        </p:txBody>
      </p:sp>
      <p:sp>
        <p:nvSpPr>
          <p:cNvPr id="3" name="Content Placeholder 2">
            <a:extLst>
              <a:ext uri="{FF2B5EF4-FFF2-40B4-BE49-F238E27FC236}">
                <a16:creationId xmlns:a16="http://schemas.microsoft.com/office/drawing/2014/main" id="{3463AB6A-092E-5AA6-B4DB-881161377228}"/>
              </a:ext>
            </a:extLst>
          </p:cNvPr>
          <p:cNvSpPr>
            <a:spLocks noGrp="1"/>
          </p:cNvSpPr>
          <p:nvPr>
            <p:ph idx="1"/>
          </p:nvPr>
        </p:nvSpPr>
        <p:spPr>
          <a:xfrm>
            <a:off x="48054" y="1070918"/>
            <a:ext cx="11985368" cy="5711568"/>
          </a:xfrm>
        </p:spPr>
        <p:txBody>
          <a:bodyPr/>
          <a:lstStyle/>
          <a:p>
            <a:r>
              <a:rPr lang="en-US"/>
              <a:t>There are many ways in which the keratinized skin and </a:t>
            </a:r>
            <a:r>
              <a:rPr lang="en-US" err="1"/>
              <a:t>muco</a:t>
            </a:r>
            <a:r>
              <a:rPr lang="en-US"/>
              <a:t>-cutaneous surfaces of the vulva differs from skin on the rest of the body:</a:t>
            </a:r>
          </a:p>
          <a:p>
            <a:pPr marL="0" indent="0">
              <a:buNone/>
            </a:pPr>
            <a:r>
              <a:rPr lang="en-US"/>
              <a:t>
1. it is the only area of the human body where epithelium from all three embryologic layers coalesce.</a:t>
            </a:r>
          </a:p>
          <a:p>
            <a:pPr marL="0" indent="0">
              <a:buNone/>
            </a:pPr>
            <a:r>
              <a:rPr lang="en-US"/>
              <a:t>
2. In addition, because the </a:t>
            </a:r>
            <a:r>
              <a:rPr lang="en-US" err="1"/>
              <a:t>vulvo</a:t>
            </a:r>
            <a:r>
              <a:rPr lang="en-US"/>
              <a:t>-vaginal tract contains foreign proteins and antigens necessary for reproduction, this area of the body has a unique immunologic response .</a:t>
            </a:r>
          </a:p>
          <a:p>
            <a:pPr marL="0" indent="0">
              <a:buNone/>
            </a:pPr>
            <a:r>
              <a:rPr lang="en-US"/>
              <a:t>
3. Lastly, the subcutaneous tissue of the labia </a:t>
            </a:r>
            <a:r>
              <a:rPr lang="en-US" err="1"/>
              <a:t>majora</a:t>
            </a:r>
            <a:r>
              <a:rPr lang="en-US"/>
              <a:t> is looser, allowing for considerable </a:t>
            </a:r>
            <a:r>
              <a:rPr lang="en-US" err="1"/>
              <a:t>oedema</a:t>
            </a:r>
            <a:r>
              <a:rPr lang="en-US"/>
              <a:t> to form </a:t>
            </a:r>
          </a:p>
        </p:txBody>
      </p:sp>
    </p:spTree>
    <p:extLst>
      <p:ext uri="{BB962C8B-B14F-4D97-AF65-F5344CB8AC3E}">
        <p14:creationId xmlns:p14="http://schemas.microsoft.com/office/powerpoint/2010/main" val="49804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531D-0FE9-72DB-6C5E-BE14C94324D8}"/>
              </a:ext>
            </a:extLst>
          </p:cNvPr>
          <p:cNvSpPr>
            <a:spLocks noGrp="1"/>
          </p:cNvSpPr>
          <p:nvPr>
            <p:ph type="title"/>
          </p:nvPr>
        </p:nvSpPr>
        <p:spPr>
          <a:xfrm>
            <a:off x="617838" y="-322650"/>
            <a:ext cx="8237838" cy="1894703"/>
          </a:xfrm>
        </p:spPr>
        <p:txBody>
          <a:bodyPr/>
          <a:lstStyle/>
          <a:p>
            <a:r>
              <a:rPr lang="en-US"/>
              <a:t>Atopic dermatitis </a:t>
            </a:r>
          </a:p>
        </p:txBody>
      </p:sp>
      <p:sp>
        <p:nvSpPr>
          <p:cNvPr id="3" name="Content Placeholder 2">
            <a:extLst>
              <a:ext uri="{FF2B5EF4-FFF2-40B4-BE49-F238E27FC236}">
                <a16:creationId xmlns:a16="http://schemas.microsoft.com/office/drawing/2014/main" id="{92E071FA-201B-5426-4165-91D9E952B807}"/>
              </a:ext>
            </a:extLst>
          </p:cNvPr>
          <p:cNvSpPr>
            <a:spLocks noGrp="1"/>
          </p:cNvSpPr>
          <p:nvPr>
            <p:ph idx="1"/>
          </p:nvPr>
        </p:nvSpPr>
        <p:spPr>
          <a:xfrm>
            <a:off x="178486" y="1167025"/>
            <a:ext cx="11038016" cy="5270801"/>
          </a:xfrm>
        </p:spPr>
        <p:txBody>
          <a:bodyPr>
            <a:normAutofit/>
          </a:bodyPr>
          <a:lstStyle/>
          <a:p>
            <a:r>
              <a:rPr lang="en-US"/>
              <a:t>Atopic dermatitis is a chronic, relapsing inflammatory skin condition seen in patients with an atopic background. </a:t>
            </a:r>
          </a:p>
          <a:p>
            <a:pPr marL="0" indent="0">
              <a:buNone/>
            </a:pPr>
            <a:endParaRPr lang="en-US"/>
          </a:p>
          <a:p>
            <a:pPr marL="0" indent="0">
              <a:buNone/>
            </a:pPr>
            <a:r>
              <a:rPr lang="en-US"/>
              <a:t>   - In the vulvar region, it presents as part of the spectrum of vulvar eczema and may coexist with other dermatoses.</a:t>
            </a:r>
          </a:p>
          <a:p>
            <a:pPr marL="0" indent="0">
              <a:buNone/>
            </a:pPr>
            <a:endParaRPr lang="en-US"/>
          </a:p>
          <a:p>
            <a:pPr marL="0" indent="0">
              <a:buNone/>
            </a:pPr>
            <a:r>
              <a:rPr lang="en-US"/>
              <a:t>pathogenesis:  </a:t>
            </a:r>
          </a:p>
          <a:p>
            <a:pPr marL="0" indent="0">
              <a:buNone/>
            </a:pPr>
            <a:r>
              <a:rPr lang="en-US"/>
              <a:t>disruption of skin barrier alongside immune dysregulation.  </a:t>
            </a:r>
          </a:p>
          <a:p>
            <a:pPr marL="0" indent="0">
              <a:buNone/>
            </a:pPr>
            <a:r>
              <a:rPr lang="en-US"/>
              <a:t>
Genetic predisposition and environmental triggers (such as allergens and irritants) play roles in disease flare‐ups.</a:t>
            </a:r>
          </a:p>
        </p:txBody>
      </p:sp>
    </p:spTree>
    <p:extLst>
      <p:ext uri="{BB962C8B-B14F-4D97-AF65-F5344CB8AC3E}">
        <p14:creationId xmlns:p14="http://schemas.microsoft.com/office/powerpoint/2010/main" val="308762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EB14-1119-796B-FE7A-9A2935E17F71}"/>
              </a:ext>
            </a:extLst>
          </p:cNvPr>
          <p:cNvSpPr>
            <a:spLocks noGrp="1"/>
          </p:cNvSpPr>
          <p:nvPr>
            <p:ph type="title"/>
          </p:nvPr>
        </p:nvSpPr>
        <p:spPr>
          <a:xfrm>
            <a:off x="0" y="0"/>
            <a:ext cx="10515600" cy="1325563"/>
          </a:xfrm>
        </p:spPr>
        <p:txBody>
          <a:bodyPr/>
          <a:lstStyle/>
          <a:p>
            <a:r>
              <a:rPr lang="en-US"/>
              <a:t>Clinical features </a:t>
            </a:r>
          </a:p>
        </p:txBody>
      </p:sp>
      <p:sp>
        <p:nvSpPr>
          <p:cNvPr id="3" name="Content Placeholder 2">
            <a:extLst>
              <a:ext uri="{FF2B5EF4-FFF2-40B4-BE49-F238E27FC236}">
                <a16:creationId xmlns:a16="http://schemas.microsoft.com/office/drawing/2014/main" id="{0A42F6BC-46B3-2AC1-E313-951CFFBB85E5}"/>
              </a:ext>
            </a:extLst>
          </p:cNvPr>
          <p:cNvSpPr>
            <a:spLocks noGrp="1"/>
          </p:cNvSpPr>
          <p:nvPr>
            <p:ph idx="1"/>
          </p:nvPr>
        </p:nvSpPr>
        <p:spPr>
          <a:xfrm>
            <a:off x="0" y="919891"/>
            <a:ext cx="12192000" cy="6624595"/>
          </a:xfrm>
        </p:spPr>
        <p:txBody>
          <a:bodyPr>
            <a:normAutofit/>
          </a:bodyPr>
          <a:lstStyle/>
          <a:p>
            <a:r>
              <a:rPr lang="en-US"/>
              <a:t>Pruritus , erythema, and scaling are common.  </a:t>
            </a:r>
          </a:p>
          <a:p>
            <a:endParaRPr lang="en-US"/>
          </a:p>
          <a:p>
            <a:r>
              <a:rPr lang="en-US"/>
              <a:t>Poorly defined symmetrical Scaly erythematous areas on the skin creases (especially the antecubital fossae and behind the knees). Skin is often noticeably dry</a:t>
            </a:r>
          </a:p>
          <a:p>
            <a:pPr marL="0" indent="0">
              <a:buNone/>
            </a:pPr>
            <a:r>
              <a:rPr lang="en-US"/>
              <a:t>
  - In chronic cases, the skin may become </a:t>
            </a:r>
            <a:r>
              <a:rPr lang="en-US" err="1"/>
              <a:t>lichenified</a:t>
            </a:r>
            <a:r>
              <a:rPr lang="en-US"/>
              <a:t> , and may </a:t>
            </a:r>
          </a:p>
          <a:p>
            <a:pPr marL="0" indent="0">
              <a:buNone/>
            </a:pPr>
            <a:r>
              <a:rPr lang="en-US"/>
              <a:t>Become secondarily infected by skin pathogens or candida .</a:t>
            </a:r>
          </a:p>
          <a:p>
            <a:pPr marL="0" indent="0">
              <a:buNone/>
            </a:pPr>
            <a:endParaRPr lang="en-US"/>
          </a:p>
          <a:p>
            <a:pPr marL="0" indent="0">
              <a:buNone/>
            </a:pPr>
            <a:r>
              <a:rPr lang="en-US"/>
              <a:t>-it is a common cause for </a:t>
            </a:r>
            <a:r>
              <a:rPr lang="en-US" err="1"/>
              <a:t>vulval</a:t>
            </a:r>
            <a:r>
              <a:rPr lang="en-US"/>
              <a:t> itching in children</a:t>
            </a:r>
          </a:p>
          <a:p>
            <a:pPr marL="0" indent="0">
              <a:buNone/>
            </a:pPr>
            <a:endParaRPr lang="en-US"/>
          </a:p>
          <a:p>
            <a:pPr marL="0" indent="0">
              <a:buNone/>
            </a:pPr>
            <a:r>
              <a:rPr lang="en-US"/>
              <a:t>-a thorough clinical history and examination for evaluation of other skin sites for eczema signs</a:t>
            </a:r>
          </a:p>
        </p:txBody>
      </p:sp>
    </p:spTree>
    <p:extLst>
      <p:ext uri="{BB962C8B-B14F-4D97-AF65-F5344CB8AC3E}">
        <p14:creationId xmlns:p14="http://schemas.microsoft.com/office/powerpoint/2010/main" val="2869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9A8E-133E-7DC1-70AC-6F9B8A54F03D}"/>
              </a:ext>
            </a:extLst>
          </p:cNvPr>
          <p:cNvSpPr>
            <a:spLocks noGrp="1"/>
          </p:cNvSpPr>
          <p:nvPr>
            <p:ph type="title"/>
          </p:nvPr>
        </p:nvSpPr>
        <p:spPr/>
        <p:txBody>
          <a:bodyPr/>
          <a:lstStyle/>
          <a:p>
            <a:r>
              <a:rPr lang="en-US"/>
              <a:t>Treatment</a:t>
            </a:r>
          </a:p>
        </p:txBody>
      </p:sp>
      <p:sp>
        <p:nvSpPr>
          <p:cNvPr id="3" name="Content Placeholder 2">
            <a:extLst>
              <a:ext uri="{FF2B5EF4-FFF2-40B4-BE49-F238E27FC236}">
                <a16:creationId xmlns:a16="http://schemas.microsoft.com/office/drawing/2014/main" id="{73AF60F8-2586-D9CB-A684-D2DA5589273B}"/>
              </a:ext>
            </a:extLst>
          </p:cNvPr>
          <p:cNvSpPr>
            <a:spLocks noGrp="1"/>
          </p:cNvSpPr>
          <p:nvPr>
            <p:ph idx="1"/>
          </p:nvPr>
        </p:nvSpPr>
        <p:spPr/>
        <p:txBody>
          <a:bodyPr/>
          <a:lstStyle/>
          <a:p>
            <a:r>
              <a:rPr lang="en-US"/>
              <a:t>Treatment mainly implies  the use of emollients to restore barrier function</a:t>
            </a:r>
          </a:p>
          <a:p>
            <a:endParaRPr lang="en-US"/>
          </a:p>
          <a:p>
            <a:r>
              <a:rPr lang="en-US"/>
              <a:t>Topical corticosteroids to control inflammation process :</a:t>
            </a:r>
          </a:p>
          <a:p>
            <a:pPr marL="0" indent="0">
              <a:buNone/>
            </a:pPr>
            <a:endParaRPr lang="en-US"/>
          </a:p>
          <a:p>
            <a:r>
              <a:rPr lang="en-US"/>
              <a:t>moderate like </a:t>
            </a:r>
            <a:r>
              <a:rPr lang="en-US" err="1"/>
              <a:t>clobetasone</a:t>
            </a:r>
            <a:r>
              <a:rPr lang="en-US"/>
              <a:t> butyrate 0.05% , or potent like </a:t>
            </a:r>
            <a:r>
              <a:rPr lang="en-US" err="1"/>
              <a:t>mometasone</a:t>
            </a:r>
            <a:r>
              <a:rPr lang="en-US"/>
              <a:t> </a:t>
            </a:r>
            <a:r>
              <a:rPr lang="en-US" err="1"/>
              <a:t>furoate</a:t>
            </a:r>
            <a:r>
              <a:rPr lang="en-US"/>
              <a:t> 0.1%</a:t>
            </a:r>
          </a:p>
          <a:p>
            <a:endParaRPr lang="en-US"/>
          </a:p>
        </p:txBody>
      </p:sp>
    </p:spTree>
    <p:extLst>
      <p:ext uri="{BB962C8B-B14F-4D97-AF65-F5344CB8AC3E}">
        <p14:creationId xmlns:p14="http://schemas.microsoft.com/office/powerpoint/2010/main" val="1591206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89D8-5AD5-E1F9-0039-F36BBA65386C}"/>
              </a:ext>
            </a:extLst>
          </p:cNvPr>
          <p:cNvSpPr>
            <a:spLocks noGrp="1"/>
          </p:cNvSpPr>
          <p:nvPr>
            <p:ph type="title"/>
          </p:nvPr>
        </p:nvSpPr>
        <p:spPr>
          <a:xfrm>
            <a:off x="172308" y="18255"/>
            <a:ext cx="10515600" cy="1325563"/>
          </a:xfrm>
        </p:spPr>
        <p:txBody>
          <a:bodyPr/>
          <a:lstStyle/>
          <a:p>
            <a:r>
              <a:rPr lang="en-US"/>
              <a:t>Contact dermatitis </a:t>
            </a:r>
          </a:p>
        </p:txBody>
      </p:sp>
      <p:sp>
        <p:nvSpPr>
          <p:cNvPr id="3" name="Content Placeholder 2">
            <a:extLst>
              <a:ext uri="{FF2B5EF4-FFF2-40B4-BE49-F238E27FC236}">
                <a16:creationId xmlns:a16="http://schemas.microsoft.com/office/drawing/2014/main" id="{3B33695E-C5D9-FF83-0DE3-B3D9CACCFD4B}"/>
              </a:ext>
            </a:extLst>
          </p:cNvPr>
          <p:cNvSpPr>
            <a:spLocks noGrp="1"/>
          </p:cNvSpPr>
          <p:nvPr>
            <p:ph idx="1"/>
          </p:nvPr>
        </p:nvSpPr>
        <p:spPr>
          <a:xfrm>
            <a:off x="398162" y="1343818"/>
            <a:ext cx="10955638" cy="4833145"/>
          </a:xfrm>
        </p:spPr>
        <p:txBody>
          <a:bodyPr/>
          <a:lstStyle/>
          <a:p>
            <a:r>
              <a:rPr lang="en-US"/>
              <a:t>Contact dermatitis is an inflammatory reaction of the skin resulting from exposure to irritants or allergens.</a:t>
            </a:r>
          </a:p>
          <a:p>
            <a:pPr marL="0" indent="0">
              <a:buNone/>
            </a:pPr>
            <a:endParaRPr lang="en-US"/>
          </a:p>
          <a:p>
            <a:pPr marL="0" indent="0">
              <a:buNone/>
            </a:pPr>
            <a:r>
              <a:rPr lang="en-US"/>
              <a:t>Vulvar region is a common site for contact dermatitis Because vulvar skin is more reactive to exposure by irritant than other skin areas .</a:t>
            </a:r>
          </a:p>
        </p:txBody>
      </p:sp>
    </p:spTree>
    <p:extLst>
      <p:ext uri="{BB962C8B-B14F-4D97-AF65-F5344CB8AC3E}">
        <p14:creationId xmlns:p14="http://schemas.microsoft.com/office/powerpoint/2010/main" val="310755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E44B-7A75-2AB7-6F1C-B5E65F8DCBEB}"/>
              </a:ext>
            </a:extLst>
          </p:cNvPr>
          <p:cNvSpPr>
            <a:spLocks noGrp="1"/>
          </p:cNvSpPr>
          <p:nvPr>
            <p:ph type="title"/>
          </p:nvPr>
        </p:nvSpPr>
        <p:spPr>
          <a:xfrm>
            <a:off x="0" y="-67361"/>
            <a:ext cx="10515600" cy="1325563"/>
          </a:xfrm>
        </p:spPr>
        <p:txBody>
          <a:bodyPr/>
          <a:lstStyle/>
          <a:p>
            <a:r>
              <a:rPr lang="en-US"/>
              <a:t>Types of contact dermatitis</a:t>
            </a:r>
          </a:p>
        </p:txBody>
      </p:sp>
      <p:sp>
        <p:nvSpPr>
          <p:cNvPr id="3" name="Content Placeholder 2">
            <a:extLst>
              <a:ext uri="{FF2B5EF4-FFF2-40B4-BE49-F238E27FC236}">
                <a16:creationId xmlns:a16="http://schemas.microsoft.com/office/drawing/2014/main" id="{BC7C2807-1CAD-65AA-36F5-2B2EB2B49EBC}"/>
              </a:ext>
            </a:extLst>
          </p:cNvPr>
          <p:cNvSpPr>
            <a:spLocks noGrp="1"/>
          </p:cNvSpPr>
          <p:nvPr>
            <p:ph idx="1"/>
          </p:nvPr>
        </p:nvSpPr>
        <p:spPr>
          <a:xfrm>
            <a:off x="260865" y="1338649"/>
            <a:ext cx="11457459" cy="5258486"/>
          </a:xfrm>
        </p:spPr>
        <p:txBody>
          <a:bodyPr/>
          <a:lstStyle/>
          <a:p>
            <a:r>
              <a:rPr lang="en-US"/>
              <a:t>1-</a:t>
            </a:r>
            <a:r>
              <a:rPr lang="en-US" b="1"/>
              <a:t>Irritant contact dermatitis</a:t>
            </a:r>
            <a:r>
              <a:rPr lang="en-US"/>
              <a:t>:</a:t>
            </a:r>
          </a:p>
          <a:p>
            <a:r>
              <a:rPr lang="en-US"/>
              <a:t>In a non immune reaction caused by direct skin damage from exposure to substances (</a:t>
            </a:r>
            <a:r>
              <a:rPr lang="en-US" err="1"/>
              <a:t>eg</a:t>
            </a:r>
            <a:r>
              <a:rPr lang="en-US"/>
              <a:t>: detergents , acids) often developing immediately and disappears within 12 </a:t>
            </a:r>
            <a:r>
              <a:rPr lang="en-US" err="1"/>
              <a:t>hrs</a:t>
            </a:r>
            <a:r>
              <a:rPr lang="en-US"/>
              <a:t> of removing offending agent</a:t>
            </a:r>
          </a:p>
          <a:p>
            <a:endParaRPr lang="en-US"/>
          </a:p>
          <a:p>
            <a:r>
              <a:rPr lang="en-US" b="1"/>
              <a:t>2-allergic contact dermatitis :</a:t>
            </a:r>
          </a:p>
          <a:p>
            <a:pPr marL="0" indent="0">
              <a:buNone/>
            </a:pPr>
            <a:r>
              <a:rPr lang="en-US"/>
              <a:t>A delayed type 4 hypersensitivity reaction triggered by allergens , requiring previous sensitization, with symptoms disappearing 24-48hrs after exposure </a:t>
            </a:r>
          </a:p>
        </p:txBody>
      </p:sp>
    </p:spTree>
    <p:extLst>
      <p:ext uri="{BB962C8B-B14F-4D97-AF65-F5344CB8AC3E}">
        <p14:creationId xmlns:p14="http://schemas.microsoft.com/office/powerpoint/2010/main" val="169655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4F14-3DB2-B1E7-DF01-CE03E5AF1B68}"/>
              </a:ext>
            </a:extLst>
          </p:cNvPr>
          <p:cNvSpPr>
            <a:spLocks noGrp="1"/>
          </p:cNvSpPr>
          <p:nvPr>
            <p:ph type="title"/>
          </p:nvPr>
        </p:nvSpPr>
        <p:spPr>
          <a:xfrm>
            <a:off x="144162" y="-94821"/>
            <a:ext cx="10660449" cy="1325563"/>
          </a:xfrm>
        </p:spPr>
        <p:txBody>
          <a:bodyPr/>
          <a:lstStyle/>
          <a:p>
            <a:r>
              <a:rPr lang="en-US"/>
              <a:t>Clinical features </a:t>
            </a:r>
          </a:p>
        </p:txBody>
      </p:sp>
      <p:sp>
        <p:nvSpPr>
          <p:cNvPr id="3" name="Content Placeholder 2">
            <a:extLst>
              <a:ext uri="{FF2B5EF4-FFF2-40B4-BE49-F238E27FC236}">
                <a16:creationId xmlns:a16="http://schemas.microsoft.com/office/drawing/2014/main" id="{442EC403-E621-AD6A-04C2-7FF28C0798AF}"/>
              </a:ext>
            </a:extLst>
          </p:cNvPr>
          <p:cNvSpPr>
            <a:spLocks noGrp="1"/>
          </p:cNvSpPr>
          <p:nvPr>
            <p:ph idx="1"/>
          </p:nvPr>
        </p:nvSpPr>
        <p:spPr>
          <a:xfrm>
            <a:off x="144162" y="1230742"/>
            <a:ext cx="11209638" cy="4946221"/>
          </a:xfrm>
        </p:spPr>
        <p:txBody>
          <a:bodyPr>
            <a:normAutofit/>
          </a:bodyPr>
          <a:lstStyle/>
          <a:p>
            <a:r>
              <a:rPr lang="en-US"/>
              <a:t>Present with burning , pruritus ,  dyspareunia and fissuring around the area of </a:t>
            </a:r>
            <a:r>
              <a:rPr lang="en-US" err="1"/>
              <a:t>introitus</a:t>
            </a:r>
            <a:r>
              <a:rPr lang="en-US"/>
              <a:t> .</a:t>
            </a:r>
          </a:p>
          <a:p>
            <a:r>
              <a:rPr lang="en-US"/>
              <a:t> poorly defined erythema strictly localized to the contact site  ( in irritant form ) </a:t>
            </a:r>
          </a:p>
          <a:p>
            <a:r>
              <a:rPr lang="en-US"/>
              <a:t>In allergic form the erythema extending outside the area (spills over) to adjacent skin , vesicular lesion maybe present</a:t>
            </a:r>
          </a:p>
          <a:p>
            <a:r>
              <a:rPr lang="en-US"/>
              <a:t>In both cases there maybe excoriation marks from itching</a:t>
            </a:r>
          </a:p>
          <a:p>
            <a:endParaRPr lang="en-US"/>
          </a:p>
          <a:p>
            <a:r>
              <a:rPr lang="en-US"/>
              <a:t>Lichenification in chronic cases</a:t>
            </a:r>
          </a:p>
        </p:txBody>
      </p:sp>
    </p:spTree>
    <p:extLst>
      <p:ext uri="{BB962C8B-B14F-4D97-AF65-F5344CB8AC3E}">
        <p14:creationId xmlns:p14="http://schemas.microsoft.com/office/powerpoint/2010/main" val="198203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00601-FF34-1691-5B9C-7DCC8FB66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428" y="0"/>
            <a:ext cx="4691768" cy="4456019"/>
          </a:xfrm>
          <a:prstGeom prst="rect">
            <a:avLst/>
          </a:prstGeom>
        </p:spPr>
      </p:pic>
      <p:pic>
        <p:nvPicPr>
          <p:cNvPr id="3" name="Picture 2">
            <a:extLst>
              <a:ext uri="{FF2B5EF4-FFF2-40B4-BE49-F238E27FC236}">
                <a16:creationId xmlns:a16="http://schemas.microsoft.com/office/drawing/2014/main" id="{9E7C4ECF-F21A-508E-FB48-E599C2CCE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1" y="52660"/>
            <a:ext cx="5203901" cy="4636582"/>
          </a:xfrm>
          <a:prstGeom prst="rect">
            <a:avLst/>
          </a:prstGeom>
        </p:spPr>
      </p:pic>
    </p:spTree>
    <p:extLst>
      <p:ext uri="{BB962C8B-B14F-4D97-AF65-F5344CB8AC3E}">
        <p14:creationId xmlns:p14="http://schemas.microsoft.com/office/powerpoint/2010/main" val="141840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23EE-30C9-8AE2-165C-3C832895B19C}"/>
              </a:ext>
            </a:extLst>
          </p:cNvPr>
          <p:cNvSpPr>
            <a:spLocks noGrp="1"/>
          </p:cNvSpPr>
          <p:nvPr>
            <p:ph type="title"/>
          </p:nvPr>
        </p:nvSpPr>
        <p:spPr>
          <a:xfrm>
            <a:off x="96795" y="69935"/>
            <a:ext cx="10515600" cy="1325563"/>
          </a:xfrm>
        </p:spPr>
        <p:txBody>
          <a:bodyPr/>
          <a:lstStyle/>
          <a:p>
            <a:r>
              <a:rPr lang="en-US"/>
              <a:t>Diagnosis and treatment</a:t>
            </a:r>
          </a:p>
        </p:txBody>
      </p:sp>
      <p:sp>
        <p:nvSpPr>
          <p:cNvPr id="3" name="Content Placeholder 2">
            <a:extLst>
              <a:ext uri="{FF2B5EF4-FFF2-40B4-BE49-F238E27FC236}">
                <a16:creationId xmlns:a16="http://schemas.microsoft.com/office/drawing/2014/main" id="{5BEFC1C0-254D-8425-6D06-21F53F29A34A}"/>
              </a:ext>
            </a:extLst>
          </p:cNvPr>
          <p:cNvSpPr>
            <a:spLocks noGrp="1"/>
          </p:cNvSpPr>
          <p:nvPr>
            <p:ph idx="1"/>
          </p:nvPr>
        </p:nvSpPr>
        <p:spPr>
          <a:xfrm>
            <a:off x="384432" y="1482811"/>
            <a:ext cx="10969368" cy="4694152"/>
          </a:xfrm>
        </p:spPr>
        <p:txBody>
          <a:bodyPr/>
          <a:lstStyle/>
          <a:p>
            <a:r>
              <a:rPr lang="en-US"/>
              <a:t>Patch testing can help identify the specific allergen responsible.  </a:t>
            </a:r>
          </a:p>
          <a:p>
            <a:pPr marL="0" indent="0">
              <a:buNone/>
            </a:pPr>
            <a:r>
              <a:rPr lang="en-US"/>
              <a:t>
  - A detailed clinical history is imperative to correlate exposure with symptom onset.</a:t>
            </a:r>
          </a:p>
          <a:p>
            <a:pPr marL="0" indent="0">
              <a:buNone/>
            </a:pPr>
            <a:endParaRPr lang="en-US"/>
          </a:p>
          <a:p>
            <a:pPr marL="0" indent="0">
              <a:buNone/>
            </a:pPr>
            <a:r>
              <a:rPr lang="en-US" b="1"/>
              <a:t>Treatment : </a:t>
            </a:r>
            <a:r>
              <a:rPr lang="en-US"/>
              <a:t>same as contact dermatitis with emollients , and topical steroids in addition to avoidance known irritants and allergen</a:t>
            </a:r>
            <a:endParaRPr lang="en-US" b="1"/>
          </a:p>
        </p:txBody>
      </p:sp>
    </p:spTree>
    <p:extLst>
      <p:ext uri="{BB962C8B-B14F-4D97-AF65-F5344CB8AC3E}">
        <p14:creationId xmlns:p14="http://schemas.microsoft.com/office/powerpoint/2010/main" val="252216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B17C-329E-B96B-8241-1581EA8298F1}"/>
              </a:ext>
            </a:extLst>
          </p:cNvPr>
          <p:cNvSpPr>
            <a:spLocks noGrp="1"/>
          </p:cNvSpPr>
          <p:nvPr>
            <p:ph type="title"/>
          </p:nvPr>
        </p:nvSpPr>
        <p:spPr>
          <a:xfrm>
            <a:off x="0" y="18255"/>
            <a:ext cx="9912865" cy="1203691"/>
          </a:xfrm>
        </p:spPr>
        <p:txBody>
          <a:bodyPr/>
          <a:lstStyle/>
          <a:p>
            <a:r>
              <a:rPr lang="en-US"/>
              <a:t>Seborrheic dermatitis</a:t>
            </a:r>
          </a:p>
        </p:txBody>
      </p:sp>
      <p:sp>
        <p:nvSpPr>
          <p:cNvPr id="3" name="Content Placeholder 2">
            <a:extLst>
              <a:ext uri="{FF2B5EF4-FFF2-40B4-BE49-F238E27FC236}">
                <a16:creationId xmlns:a16="http://schemas.microsoft.com/office/drawing/2014/main" id="{24DA32B7-7895-E991-3827-F59CE8164B92}"/>
              </a:ext>
            </a:extLst>
          </p:cNvPr>
          <p:cNvSpPr>
            <a:spLocks noGrp="1"/>
          </p:cNvSpPr>
          <p:nvPr>
            <p:ph idx="1"/>
          </p:nvPr>
        </p:nvSpPr>
        <p:spPr>
          <a:xfrm>
            <a:off x="185351" y="1221946"/>
            <a:ext cx="11168450" cy="5395783"/>
          </a:xfrm>
        </p:spPr>
        <p:txBody>
          <a:bodyPr/>
          <a:lstStyle/>
          <a:p>
            <a:r>
              <a:rPr lang="en-US"/>
              <a:t>A chronic inflammatory skin disorder commonly affecting sebaceous gland-rich areas  classically effecting the face , scalp and rarely mons pubis and vulvar area .</a:t>
            </a:r>
          </a:p>
          <a:p>
            <a:pPr marL="0" indent="0">
              <a:buNone/>
            </a:pPr>
            <a:r>
              <a:rPr lang="en-US"/>
              <a:t>
  - In the vulvar region, it can appear similarly to other conditions like psoriasis or eczema, requiring careful differentiation.</a:t>
            </a:r>
          </a:p>
          <a:p>
            <a:endParaRPr lang="en-US"/>
          </a:p>
          <a:p>
            <a:r>
              <a:rPr lang="en-US"/>
              <a:t>Pathogenesis : it is a skin condition </a:t>
            </a:r>
            <a:r>
              <a:rPr lang="en-US" b="1"/>
              <a:t>of unknown origin </a:t>
            </a:r>
            <a:r>
              <a:rPr lang="en-US"/>
              <a:t>maybe associated with overgrowth of </a:t>
            </a:r>
            <a:r>
              <a:rPr lang="en-US" err="1"/>
              <a:t>malassezia</a:t>
            </a:r>
            <a:r>
              <a:rPr lang="en-US"/>
              <a:t> </a:t>
            </a:r>
            <a:r>
              <a:rPr lang="en-US" err="1"/>
              <a:t>spp</a:t>
            </a:r>
            <a:r>
              <a:rPr lang="en-US"/>
              <a:t> yeast , exacerbated by </a:t>
            </a:r>
            <a:r>
              <a:rPr lang="en-US" err="1"/>
              <a:t>enviromental</a:t>
            </a:r>
            <a:r>
              <a:rPr lang="en-US"/>
              <a:t> factor as humidity , stress , hormone changes</a:t>
            </a:r>
          </a:p>
        </p:txBody>
      </p:sp>
    </p:spTree>
    <p:extLst>
      <p:ext uri="{BB962C8B-B14F-4D97-AF65-F5344CB8AC3E}">
        <p14:creationId xmlns:p14="http://schemas.microsoft.com/office/powerpoint/2010/main" val="292667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Vulva anatomy</a:t>
            </a:r>
          </a:p>
        </p:txBody>
      </p:sp>
      <p:sp>
        <p:nvSpPr>
          <p:cNvPr id="3" name="Content Placeholder 2"/>
          <p:cNvSpPr>
            <a:spLocks noGrp="1"/>
          </p:cNvSpPr>
          <p:nvPr>
            <p:ph idx="1"/>
          </p:nvPr>
        </p:nvSpPr>
        <p:spPr>
          <a:xfrm>
            <a:off x="838200" y="1115161"/>
            <a:ext cx="10515600" cy="3175534"/>
          </a:xfrm>
        </p:spPr>
        <p:txBody>
          <a:bodyPr>
            <a:noAutofit/>
          </a:bodyPr>
          <a:lstStyle/>
          <a:p>
            <a:r>
              <a:rPr lang="en-US" sz="2400" dirty="0"/>
              <a:t>All the structures which are visible externally, surrounding the urethral and vaginal openings, make the external female genitalia and are collectively named the vulva</a:t>
            </a:r>
          </a:p>
          <a:p>
            <a:r>
              <a:rPr lang="en-US" sz="2400" b="1" dirty="0"/>
              <a:t>The boundaries of vulva include</a:t>
            </a:r>
          </a:p>
          <a:p>
            <a:pPr lvl="1"/>
            <a:r>
              <a:rPr lang="en-US" sz="2000" b="1" dirty="0"/>
              <a:t>Anteriorly</a:t>
            </a:r>
            <a:r>
              <a:rPr lang="en-US" sz="2000" dirty="0"/>
              <a:t>: the mons pubis</a:t>
            </a:r>
          </a:p>
          <a:p>
            <a:pPr lvl="1"/>
            <a:r>
              <a:rPr lang="en-US" sz="2000" b="1" dirty="0"/>
              <a:t>Posteriorly</a:t>
            </a:r>
            <a:r>
              <a:rPr lang="en-US" sz="2000" dirty="0"/>
              <a:t>: the rectum</a:t>
            </a:r>
          </a:p>
          <a:p>
            <a:pPr lvl="1"/>
            <a:r>
              <a:rPr lang="en-US" sz="2000" b="1" dirty="0"/>
              <a:t>Laterally</a:t>
            </a:r>
            <a:r>
              <a:rPr lang="en-US" sz="2000" dirty="0"/>
              <a:t>: the genitocrural folds (thigh folds) </a:t>
            </a:r>
          </a:p>
          <a:p>
            <a:r>
              <a:rPr lang="en-US" sz="2400" b="1" dirty="0"/>
              <a:t>The vulva consists of the following organs</a:t>
            </a:r>
          </a:p>
        </p:txBody>
      </p:sp>
      <p:sp>
        <p:nvSpPr>
          <p:cNvPr id="7" name="TextBox 6"/>
          <p:cNvSpPr txBox="1"/>
          <p:nvPr/>
        </p:nvSpPr>
        <p:spPr>
          <a:xfrm>
            <a:off x="838200" y="4173855"/>
            <a:ext cx="10515600" cy="2008505"/>
          </a:xfrm>
          <a:prstGeom prst="rect">
            <a:avLst/>
          </a:prstGeom>
          <a:noFill/>
        </p:spPr>
        <p:txBody>
          <a:bodyPr wrap="square" numCol="2">
            <a:spAutoFit/>
          </a:bodyPr>
          <a:lstStyle/>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Mons pubis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Labia minora and majora</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Vestibule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Clitoris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Urethral opening</a:t>
            </a:r>
          </a:p>
        </p:txBody>
      </p:sp>
      <p:sp>
        <p:nvSpPr>
          <p:cNvPr id="5" name="TextBox 6"/>
          <p:cNvSpPr txBox="1"/>
          <p:nvPr/>
        </p:nvSpPr>
        <p:spPr>
          <a:xfrm>
            <a:off x="5379720" y="4048125"/>
            <a:ext cx="9145905" cy="2146300"/>
          </a:xfrm>
          <a:prstGeom prst="rect">
            <a:avLst/>
          </a:prstGeom>
          <a:noFill/>
        </p:spPr>
        <p:txBody>
          <a:bodyPr wrap="square" numCol="2">
            <a:spAutoFit/>
          </a:bodyPr>
          <a:lstStyle/>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endParaRPr>
          </a:p>
          <a:p>
            <a:pPr marL="574675" lvl="1" indent="-457200">
              <a:lnSpc>
                <a:spcPct val="20000"/>
              </a:lnSpc>
              <a:spcBef>
                <a:spcPts val="500"/>
              </a:spcBef>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Vaginal opening</a:t>
            </a:r>
          </a:p>
          <a:p>
            <a:pPr marL="574675" lvl="1" indent="-457200">
              <a:lnSpc>
                <a:spcPct val="90000"/>
              </a:lnSpc>
              <a:spcBef>
                <a:spcPts val="500"/>
              </a:spcBef>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Hymen </a:t>
            </a:r>
          </a:p>
          <a:p>
            <a:pPr marL="574675"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Skene glands </a:t>
            </a:r>
          </a:p>
          <a:p>
            <a:pPr marL="574675"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Greater vestibular (Bartholin) glands</a:t>
            </a:r>
          </a:p>
          <a:p>
            <a:pPr marL="574675"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Vestibular bulbs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9676-086A-DADB-CB2C-451E24401C39}"/>
              </a:ext>
            </a:extLst>
          </p:cNvPr>
          <p:cNvSpPr>
            <a:spLocks noGrp="1"/>
          </p:cNvSpPr>
          <p:nvPr>
            <p:ph type="title"/>
          </p:nvPr>
        </p:nvSpPr>
        <p:spPr>
          <a:xfrm>
            <a:off x="0" y="0"/>
            <a:ext cx="9692503" cy="911740"/>
          </a:xfrm>
        </p:spPr>
        <p:txBody>
          <a:bodyPr/>
          <a:lstStyle/>
          <a:p>
            <a:r>
              <a:rPr lang="en-US"/>
              <a:t>Continued</a:t>
            </a:r>
          </a:p>
        </p:txBody>
      </p:sp>
      <p:sp>
        <p:nvSpPr>
          <p:cNvPr id="3" name="Content Placeholder 2">
            <a:extLst>
              <a:ext uri="{FF2B5EF4-FFF2-40B4-BE49-F238E27FC236}">
                <a16:creationId xmlns:a16="http://schemas.microsoft.com/office/drawing/2014/main" id="{FC344875-74E8-B4EC-15A4-B34FA73CE5A7}"/>
              </a:ext>
            </a:extLst>
          </p:cNvPr>
          <p:cNvSpPr>
            <a:spLocks noGrp="1"/>
          </p:cNvSpPr>
          <p:nvPr>
            <p:ph idx="1"/>
          </p:nvPr>
        </p:nvSpPr>
        <p:spPr>
          <a:xfrm>
            <a:off x="192216" y="1304324"/>
            <a:ext cx="11161584" cy="5430108"/>
          </a:xfrm>
        </p:spPr>
        <p:txBody>
          <a:bodyPr/>
          <a:lstStyle/>
          <a:p>
            <a:pPr marL="0" indent="0">
              <a:buNone/>
            </a:pPr>
            <a:r>
              <a:rPr lang="en-US"/>
              <a:t>Also associated with conditions as HIV ,</a:t>
            </a:r>
          </a:p>
          <a:p>
            <a:pPr marL="0" indent="0">
              <a:buNone/>
            </a:pPr>
            <a:r>
              <a:rPr lang="en-US"/>
              <a:t>immunosuppressive therapy and Parkinson disease</a:t>
            </a:r>
          </a:p>
          <a:p>
            <a:pPr marL="0" indent="0">
              <a:buNone/>
            </a:pPr>
            <a:endParaRPr lang="en-US"/>
          </a:p>
          <a:p>
            <a:pPr marL="0" indent="0">
              <a:buNone/>
            </a:pPr>
            <a:r>
              <a:rPr lang="en-US" b="1"/>
              <a:t>Clinical features:</a:t>
            </a:r>
            <a:r>
              <a:rPr lang="en-US"/>
              <a:t> </a:t>
            </a:r>
          </a:p>
          <a:p>
            <a:pPr marL="0" indent="0">
              <a:buNone/>
            </a:pPr>
            <a:r>
              <a:rPr lang="en-US"/>
              <a:t>-persistent redness , pruritus, burning and discomfort</a:t>
            </a:r>
          </a:p>
          <a:p>
            <a:pPr marL="0" indent="0">
              <a:buNone/>
            </a:pPr>
            <a:endParaRPr lang="en-US"/>
          </a:p>
          <a:p>
            <a:pPr marL="0" indent="0">
              <a:buNone/>
            </a:pPr>
            <a:r>
              <a:rPr lang="en-US"/>
              <a:t>-Glazed, erythematous patches often seen in the </a:t>
            </a:r>
            <a:r>
              <a:rPr lang="en-US" b="1" err="1"/>
              <a:t>interlabial</a:t>
            </a:r>
            <a:r>
              <a:rPr lang="en-US" b="1"/>
              <a:t> sulci</a:t>
            </a:r>
            <a:r>
              <a:rPr lang="en-US"/>
              <a:t>.  </a:t>
            </a:r>
          </a:p>
          <a:p>
            <a:pPr marL="0" indent="0">
              <a:buNone/>
            </a:pPr>
            <a:r>
              <a:rPr lang="en-US"/>
              <a:t>
  - Fine scaling may be visible in affected areas, particularly in surrounding regions like the scalp or nasolabial folds.</a:t>
            </a:r>
          </a:p>
        </p:txBody>
      </p:sp>
      <p:pic>
        <p:nvPicPr>
          <p:cNvPr id="4" name="Picture 3">
            <a:extLst>
              <a:ext uri="{FF2B5EF4-FFF2-40B4-BE49-F238E27FC236}">
                <a16:creationId xmlns:a16="http://schemas.microsoft.com/office/drawing/2014/main" id="{0557D26C-4CE5-981D-BB61-E03E65C9B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76" y="0"/>
            <a:ext cx="2559908" cy="3125704"/>
          </a:xfrm>
          <a:prstGeom prst="rect">
            <a:avLst/>
          </a:prstGeom>
        </p:spPr>
      </p:pic>
    </p:spTree>
    <p:extLst>
      <p:ext uri="{BB962C8B-B14F-4D97-AF65-F5344CB8AC3E}">
        <p14:creationId xmlns:p14="http://schemas.microsoft.com/office/powerpoint/2010/main" val="3545479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7F84B3-1FAA-D53A-2851-511BBAF2740A}"/>
              </a:ext>
            </a:extLst>
          </p:cNvPr>
          <p:cNvSpPr>
            <a:spLocks noGrp="1"/>
          </p:cNvSpPr>
          <p:nvPr>
            <p:ph type="title"/>
          </p:nvPr>
        </p:nvSpPr>
        <p:spPr>
          <a:xfrm>
            <a:off x="-54232" y="-74226"/>
            <a:ext cx="10515600" cy="1325563"/>
          </a:xfrm>
        </p:spPr>
        <p:txBody>
          <a:bodyPr/>
          <a:lstStyle/>
          <a:p>
            <a:r>
              <a:rPr lang="en-US"/>
              <a:t>Diagnosis and treatment</a:t>
            </a:r>
          </a:p>
        </p:txBody>
      </p:sp>
      <p:sp>
        <p:nvSpPr>
          <p:cNvPr id="3" name="Content Placeholder 2">
            <a:extLst>
              <a:ext uri="{FF2B5EF4-FFF2-40B4-BE49-F238E27FC236}">
                <a16:creationId xmlns:a16="http://schemas.microsoft.com/office/drawing/2014/main" id="{182B2A58-AAAD-5E03-31A3-9DFADAF0FE8D}"/>
              </a:ext>
            </a:extLst>
          </p:cNvPr>
          <p:cNvSpPr>
            <a:spLocks noGrp="1"/>
          </p:cNvSpPr>
          <p:nvPr>
            <p:ph idx="1"/>
          </p:nvPr>
        </p:nvSpPr>
        <p:spPr>
          <a:xfrm>
            <a:off x="151027" y="1455352"/>
            <a:ext cx="11202773" cy="5224162"/>
          </a:xfrm>
        </p:spPr>
        <p:txBody>
          <a:bodyPr/>
          <a:lstStyle/>
          <a:p>
            <a:r>
              <a:rPr lang="en-US"/>
              <a:t>The diagnosis mainly in clinical , based on presence of  erythema and associated scaling in other sites </a:t>
            </a:r>
            <a:r>
              <a:rPr lang="en-US" err="1"/>
              <a:t>eg</a:t>
            </a:r>
            <a:r>
              <a:rPr lang="en-US"/>
              <a:t>: eyebrows , scalp and nasolabial folds</a:t>
            </a:r>
          </a:p>
          <a:p>
            <a:endParaRPr lang="en-US"/>
          </a:p>
          <a:p>
            <a:r>
              <a:rPr lang="en-US" b="1"/>
              <a:t> treatment : </a:t>
            </a:r>
            <a:r>
              <a:rPr lang="en-US"/>
              <a:t>mainly topical steroids , </a:t>
            </a:r>
          </a:p>
          <a:p>
            <a:r>
              <a:rPr lang="en-US"/>
              <a:t>Moderate ( </a:t>
            </a:r>
            <a:r>
              <a:rPr lang="en-US" err="1"/>
              <a:t>clobetasone</a:t>
            </a:r>
            <a:r>
              <a:rPr lang="en-US"/>
              <a:t>  butyrate 0.05% ) , potent (</a:t>
            </a:r>
            <a:r>
              <a:rPr lang="en-US" err="1"/>
              <a:t>Mometasone</a:t>
            </a:r>
            <a:r>
              <a:rPr lang="en-US"/>
              <a:t> </a:t>
            </a:r>
            <a:r>
              <a:rPr lang="en-US" err="1"/>
              <a:t>furoate</a:t>
            </a:r>
            <a:r>
              <a:rPr lang="en-US"/>
              <a:t> 0.1 )</a:t>
            </a:r>
          </a:p>
          <a:p>
            <a:endParaRPr lang="en-US"/>
          </a:p>
          <a:p>
            <a:r>
              <a:rPr lang="en-US"/>
              <a:t>Topical antifungals : Ketoconazole cream </a:t>
            </a:r>
          </a:p>
          <a:p>
            <a:endParaRPr lang="en-US"/>
          </a:p>
          <a:p>
            <a:r>
              <a:rPr lang="en-US"/>
              <a:t>Emollients</a:t>
            </a:r>
          </a:p>
        </p:txBody>
      </p:sp>
    </p:spTree>
    <p:extLst>
      <p:ext uri="{BB962C8B-B14F-4D97-AF65-F5344CB8AC3E}">
        <p14:creationId xmlns:p14="http://schemas.microsoft.com/office/powerpoint/2010/main" val="200808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8F9-C6C2-506B-2A91-B345A6EB6CA8}"/>
              </a:ext>
            </a:extLst>
          </p:cNvPr>
          <p:cNvSpPr>
            <a:spLocks noGrp="1"/>
          </p:cNvSpPr>
          <p:nvPr>
            <p:ph type="title"/>
          </p:nvPr>
        </p:nvSpPr>
        <p:spPr>
          <a:xfrm>
            <a:off x="123567" y="-164754"/>
            <a:ext cx="8361406" cy="1215080"/>
          </a:xfrm>
        </p:spPr>
        <p:txBody>
          <a:bodyPr>
            <a:normAutofit/>
          </a:bodyPr>
          <a:lstStyle/>
          <a:p>
            <a:r>
              <a:rPr lang="en-US" sz="5400"/>
              <a:t>Psoriasis</a:t>
            </a:r>
          </a:p>
        </p:txBody>
      </p:sp>
      <p:sp>
        <p:nvSpPr>
          <p:cNvPr id="3" name="Content Placeholder 2">
            <a:extLst>
              <a:ext uri="{FF2B5EF4-FFF2-40B4-BE49-F238E27FC236}">
                <a16:creationId xmlns:a16="http://schemas.microsoft.com/office/drawing/2014/main" id="{54CF984C-EF63-2FDA-83C5-60FF346A6676}"/>
              </a:ext>
            </a:extLst>
          </p:cNvPr>
          <p:cNvSpPr>
            <a:spLocks noGrp="1"/>
          </p:cNvSpPr>
          <p:nvPr>
            <p:ph idx="1"/>
          </p:nvPr>
        </p:nvSpPr>
        <p:spPr>
          <a:xfrm>
            <a:off x="116702" y="1029731"/>
            <a:ext cx="11230233" cy="5697836"/>
          </a:xfrm>
        </p:spPr>
        <p:txBody>
          <a:bodyPr/>
          <a:lstStyle/>
          <a:p>
            <a:r>
              <a:rPr lang="en-US"/>
              <a:t>Chronic immune-mediated inflammatory condition characterized by the abnormal proliferation of keratinocytes. </a:t>
            </a:r>
          </a:p>
          <a:p>
            <a:pPr marL="0" indent="0">
              <a:buNone/>
            </a:pPr>
            <a:r>
              <a:rPr lang="en-US"/>
              <a:t> 
  - Vulvar psoriasis can present atypically compared to psoriasis on other parts of the body.</a:t>
            </a:r>
          </a:p>
          <a:p>
            <a:pPr marL="0" indent="0">
              <a:buNone/>
            </a:pPr>
            <a:endParaRPr lang="en-US"/>
          </a:p>
          <a:p>
            <a:pPr marL="0" indent="0">
              <a:buNone/>
            </a:pPr>
            <a:r>
              <a:rPr lang="en-US"/>
              <a:t>Underlying Mechanism:</a:t>
            </a:r>
          </a:p>
          <a:p>
            <a:pPr marL="0" indent="0">
              <a:buNone/>
            </a:pPr>
            <a:r>
              <a:rPr lang="en-US"/>
              <a:t>  - T-cell-mediated immune response leading to an accelerated skin turnover rate.  
  - Genetic predisposition and environmental triggers, such as infections or stress, contribute to flare-ups.</a:t>
            </a:r>
          </a:p>
        </p:txBody>
      </p:sp>
    </p:spTree>
    <p:extLst>
      <p:ext uri="{BB962C8B-B14F-4D97-AF65-F5344CB8AC3E}">
        <p14:creationId xmlns:p14="http://schemas.microsoft.com/office/powerpoint/2010/main" val="2679254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B00F-51AB-CC9B-678E-FA7D3A8CC346}"/>
              </a:ext>
            </a:extLst>
          </p:cNvPr>
          <p:cNvSpPr>
            <a:spLocks noGrp="1"/>
          </p:cNvSpPr>
          <p:nvPr>
            <p:ph type="title"/>
          </p:nvPr>
        </p:nvSpPr>
        <p:spPr>
          <a:xfrm>
            <a:off x="0" y="0"/>
            <a:ext cx="9816757" cy="1084649"/>
          </a:xfrm>
        </p:spPr>
        <p:txBody>
          <a:bodyPr/>
          <a:lstStyle/>
          <a:p>
            <a:r>
              <a:rPr lang="en-US"/>
              <a:t>Clinical features </a:t>
            </a:r>
          </a:p>
        </p:txBody>
      </p:sp>
      <p:sp>
        <p:nvSpPr>
          <p:cNvPr id="3" name="Content Placeholder 2">
            <a:extLst>
              <a:ext uri="{FF2B5EF4-FFF2-40B4-BE49-F238E27FC236}">
                <a16:creationId xmlns:a16="http://schemas.microsoft.com/office/drawing/2014/main" id="{1AE2FE21-80B9-F8E6-D1F5-2FD521E13DF7}"/>
              </a:ext>
            </a:extLst>
          </p:cNvPr>
          <p:cNvSpPr>
            <a:spLocks noGrp="1"/>
          </p:cNvSpPr>
          <p:nvPr>
            <p:ph idx="1"/>
          </p:nvPr>
        </p:nvSpPr>
        <p:spPr>
          <a:xfrm>
            <a:off x="-61783" y="1242540"/>
            <a:ext cx="12240054" cy="5601729"/>
          </a:xfrm>
        </p:spPr>
        <p:txBody>
          <a:bodyPr>
            <a:normAutofit/>
          </a:bodyPr>
          <a:lstStyle/>
          <a:p>
            <a:r>
              <a:rPr lang="en-US"/>
              <a:t>Mild to moderate itching , discomfort and sometimes pain .</a:t>
            </a:r>
          </a:p>
          <a:p>
            <a:endParaRPr lang="en-US"/>
          </a:p>
          <a:p>
            <a:r>
              <a:rPr lang="en-US" b="1"/>
              <a:t>Salmon-pink plaques </a:t>
            </a:r>
            <a:r>
              <a:rPr lang="en-US"/>
              <a:t>with a smooth, glossy surface in the vulvar region ,Surrounding areas, such as the perianal region, may show characteristic </a:t>
            </a:r>
            <a:r>
              <a:rPr lang="en-US" b="1"/>
              <a:t>scaling plaques</a:t>
            </a:r>
            <a:r>
              <a:rPr lang="en-US"/>
              <a:t>.</a:t>
            </a:r>
          </a:p>
        </p:txBody>
      </p:sp>
      <p:pic>
        <p:nvPicPr>
          <p:cNvPr id="4" name="Picture 3">
            <a:extLst>
              <a:ext uri="{FF2B5EF4-FFF2-40B4-BE49-F238E27FC236}">
                <a16:creationId xmlns:a16="http://schemas.microsoft.com/office/drawing/2014/main" id="{1BEDA3FC-8F05-CC7A-1FEC-BCD01265C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880" y="3332891"/>
            <a:ext cx="3653530" cy="3351196"/>
          </a:xfrm>
          <a:prstGeom prst="rect">
            <a:avLst/>
          </a:prstGeom>
        </p:spPr>
      </p:pic>
      <p:pic>
        <p:nvPicPr>
          <p:cNvPr id="5" name="Picture 4">
            <a:extLst>
              <a:ext uri="{FF2B5EF4-FFF2-40B4-BE49-F238E27FC236}">
                <a16:creationId xmlns:a16="http://schemas.microsoft.com/office/drawing/2014/main" id="{7157A14B-94DD-BA5D-A415-41A37C7F9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363" y="3332891"/>
            <a:ext cx="3951677" cy="3351196"/>
          </a:xfrm>
          <a:prstGeom prst="rect">
            <a:avLst/>
          </a:prstGeom>
        </p:spPr>
      </p:pic>
    </p:spTree>
    <p:extLst>
      <p:ext uri="{BB962C8B-B14F-4D97-AF65-F5344CB8AC3E}">
        <p14:creationId xmlns:p14="http://schemas.microsoft.com/office/powerpoint/2010/main" val="12929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EBA9-1A3F-3D50-03B1-16AC116DB706}"/>
              </a:ext>
            </a:extLst>
          </p:cNvPr>
          <p:cNvSpPr>
            <a:spLocks noGrp="1"/>
          </p:cNvSpPr>
          <p:nvPr>
            <p:ph type="title"/>
          </p:nvPr>
        </p:nvSpPr>
        <p:spPr>
          <a:xfrm>
            <a:off x="0" y="0"/>
            <a:ext cx="10515600" cy="1325563"/>
          </a:xfrm>
        </p:spPr>
        <p:txBody>
          <a:bodyPr/>
          <a:lstStyle/>
          <a:p>
            <a:r>
              <a:rPr lang="en-US"/>
              <a:t>Diagnosis </a:t>
            </a:r>
          </a:p>
        </p:txBody>
      </p:sp>
      <p:sp>
        <p:nvSpPr>
          <p:cNvPr id="3" name="Content Placeholder 2">
            <a:extLst>
              <a:ext uri="{FF2B5EF4-FFF2-40B4-BE49-F238E27FC236}">
                <a16:creationId xmlns:a16="http://schemas.microsoft.com/office/drawing/2014/main" id="{7D1F2294-4656-A5DC-899B-985180DE47DF}"/>
              </a:ext>
            </a:extLst>
          </p:cNvPr>
          <p:cNvSpPr>
            <a:spLocks noGrp="1"/>
          </p:cNvSpPr>
          <p:nvPr>
            <p:ph idx="1"/>
          </p:nvPr>
        </p:nvSpPr>
        <p:spPr>
          <a:xfrm>
            <a:off x="0" y="1325562"/>
            <a:ext cx="11353800" cy="5532437"/>
          </a:xfrm>
        </p:spPr>
        <p:txBody>
          <a:bodyPr/>
          <a:lstStyle/>
          <a:p>
            <a:r>
              <a:rPr lang="en-US" b="1" dirty="0"/>
              <a:t>Clinical examination</a:t>
            </a:r>
            <a:r>
              <a:rPr lang="en-US" dirty="0"/>
              <a:t>   </a:t>
            </a:r>
          </a:p>
          <a:p>
            <a:pPr marL="0" indent="0">
              <a:buNone/>
            </a:pPr>
            <a:r>
              <a:rPr lang="en-US" dirty="0"/>
              <a:t>
  - Look for lesions at “hidden sites,” such as the umbilicus, scalp, or nails knees ,elbows ,ears and lower back . </a:t>
            </a:r>
          </a:p>
          <a:p>
            <a:pPr marL="0" indent="0">
              <a:buNone/>
            </a:pPr>
            <a:r>
              <a:rPr lang="en-US" dirty="0"/>
              <a:t>
  - </a:t>
            </a:r>
            <a:r>
              <a:rPr lang="en-US" b="1" dirty="0"/>
              <a:t>Biopsy</a:t>
            </a:r>
            <a:r>
              <a:rPr lang="en-US" dirty="0"/>
              <a:t>: Perform to confirm the diagnosis when presentation is atypical or overlaps with other conditions</a:t>
            </a:r>
          </a:p>
        </p:txBody>
      </p:sp>
    </p:spTree>
    <p:extLst>
      <p:ext uri="{BB962C8B-B14F-4D97-AF65-F5344CB8AC3E}">
        <p14:creationId xmlns:p14="http://schemas.microsoft.com/office/powerpoint/2010/main" val="4217671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7E94-3C86-A833-6ABE-AF3406377E02}"/>
              </a:ext>
            </a:extLst>
          </p:cNvPr>
          <p:cNvSpPr>
            <a:spLocks noGrp="1"/>
          </p:cNvSpPr>
          <p:nvPr>
            <p:ph type="title"/>
          </p:nvPr>
        </p:nvSpPr>
        <p:spPr>
          <a:xfrm>
            <a:off x="0" y="0"/>
            <a:ext cx="10515600" cy="1325563"/>
          </a:xfrm>
        </p:spPr>
        <p:txBody>
          <a:bodyPr/>
          <a:lstStyle/>
          <a:p>
            <a:r>
              <a:rPr lang="en-US"/>
              <a:t>Treatment</a:t>
            </a:r>
          </a:p>
        </p:txBody>
      </p:sp>
      <p:sp>
        <p:nvSpPr>
          <p:cNvPr id="3" name="Content Placeholder 2">
            <a:extLst>
              <a:ext uri="{FF2B5EF4-FFF2-40B4-BE49-F238E27FC236}">
                <a16:creationId xmlns:a16="http://schemas.microsoft.com/office/drawing/2014/main" id="{B28422BE-D278-40FC-9025-9480DFDE4432}"/>
              </a:ext>
            </a:extLst>
          </p:cNvPr>
          <p:cNvSpPr>
            <a:spLocks noGrp="1"/>
          </p:cNvSpPr>
          <p:nvPr>
            <p:ph idx="1"/>
          </p:nvPr>
        </p:nvSpPr>
        <p:spPr>
          <a:xfrm>
            <a:off x="0" y="1215082"/>
            <a:ext cx="11353800" cy="5642918"/>
          </a:xfrm>
        </p:spPr>
        <p:txBody>
          <a:bodyPr/>
          <a:lstStyle/>
          <a:p>
            <a:r>
              <a:rPr lang="en-US" b="1"/>
              <a:t>First-Line Therapy</a:t>
            </a:r>
            <a:r>
              <a:rPr lang="en-US"/>
              <a:t>: 
  - Moderate-potency topical steroids (e.g., </a:t>
            </a:r>
            <a:r>
              <a:rPr lang="en-US" err="1"/>
              <a:t>clobetasone</a:t>
            </a:r>
            <a:r>
              <a:rPr lang="en-US"/>
              <a:t> butyrate 0.05%)  combined with emollients for mild cases.  </a:t>
            </a:r>
          </a:p>
          <a:p>
            <a:pPr marL="0" indent="0">
              <a:buNone/>
            </a:pPr>
            <a:r>
              <a:rPr lang="en-US"/>
              <a:t>
</a:t>
            </a:r>
            <a:r>
              <a:rPr lang="en-US" b="1"/>
              <a:t>Combination Therapy</a:t>
            </a:r>
            <a:r>
              <a:rPr lang="en-US"/>
              <a:t>: 
  - Use of steroid-antifungal preparations in cases with secondary fungal infections ( </a:t>
            </a:r>
            <a:r>
              <a:rPr lang="en-US" err="1"/>
              <a:t>clobetasone</a:t>
            </a:r>
            <a:r>
              <a:rPr lang="en-US"/>
              <a:t> butyrate 0.05% and </a:t>
            </a:r>
            <a:r>
              <a:rPr lang="en-US" err="1"/>
              <a:t>oxytetracycline</a:t>
            </a:r>
            <a:r>
              <a:rPr lang="en-US"/>
              <a:t> 3% and Nystatin )</a:t>
            </a:r>
          </a:p>
        </p:txBody>
      </p:sp>
    </p:spTree>
    <p:extLst>
      <p:ext uri="{BB962C8B-B14F-4D97-AF65-F5344CB8AC3E}">
        <p14:creationId xmlns:p14="http://schemas.microsoft.com/office/powerpoint/2010/main" val="238915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AD3B-BDFF-6899-9922-7BD2164702D4}"/>
              </a:ext>
            </a:extLst>
          </p:cNvPr>
          <p:cNvSpPr>
            <a:spLocks noGrp="1"/>
          </p:cNvSpPr>
          <p:nvPr>
            <p:ph type="title"/>
          </p:nvPr>
        </p:nvSpPr>
        <p:spPr>
          <a:xfrm>
            <a:off x="-81692" y="0"/>
            <a:ext cx="10515600" cy="1325563"/>
          </a:xfrm>
        </p:spPr>
        <p:txBody>
          <a:bodyPr/>
          <a:lstStyle/>
          <a:p>
            <a:r>
              <a:rPr lang="en-US" dirty="0"/>
              <a:t>Lichen </a:t>
            </a:r>
            <a:r>
              <a:rPr lang="en-US" dirty="0" err="1"/>
              <a:t>sclerosus</a:t>
            </a:r>
            <a:endParaRPr lang="en-US" dirty="0"/>
          </a:p>
        </p:txBody>
      </p:sp>
      <p:sp>
        <p:nvSpPr>
          <p:cNvPr id="3" name="Content Placeholder 2">
            <a:extLst>
              <a:ext uri="{FF2B5EF4-FFF2-40B4-BE49-F238E27FC236}">
                <a16:creationId xmlns:a16="http://schemas.microsoft.com/office/drawing/2014/main" id="{F32BED81-1376-35FA-BB34-56F6193A602C}"/>
              </a:ext>
            </a:extLst>
          </p:cNvPr>
          <p:cNvSpPr>
            <a:spLocks noGrp="1"/>
          </p:cNvSpPr>
          <p:nvPr>
            <p:ph idx="1"/>
          </p:nvPr>
        </p:nvSpPr>
        <p:spPr>
          <a:xfrm>
            <a:off x="6865" y="1132701"/>
            <a:ext cx="11353800" cy="5711569"/>
          </a:xfrm>
        </p:spPr>
        <p:txBody>
          <a:bodyPr/>
          <a:lstStyle/>
          <a:p>
            <a:r>
              <a:rPr lang="en-US" dirty="0"/>
              <a:t>A chronic autoimmune inflammatory skin condition predominantly affecting the genital area.  </a:t>
            </a:r>
          </a:p>
          <a:p>
            <a:pPr marL="0" indent="0">
              <a:buNone/>
            </a:pPr>
            <a:r>
              <a:rPr lang="en-US" dirty="0"/>
              <a:t>
  - Most common in postmenopausal women but can affect all ages and genders (male to female ratio is 1:10).</a:t>
            </a:r>
          </a:p>
          <a:p>
            <a:pPr marL="0" indent="0">
              <a:buNone/>
            </a:pPr>
            <a:r>
              <a:rPr lang="en-US" dirty="0"/>
              <a:t>
- Clinical Relevance:  
  - Itching and discomfort are the primary symptoms, which can progress to anatomical changes without treatment.  
  - Associated with  risk of developing squamous cell carcinoma (&lt;5%).</a:t>
            </a:r>
          </a:p>
        </p:txBody>
      </p:sp>
    </p:spTree>
    <p:extLst>
      <p:ext uri="{BB962C8B-B14F-4D97-AF65-F5344CB8AC3E}">
        <p14:creationId xmlns:p14="http://schemas.microsoft.com/office/powerpoint/2010/main" val="265266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D8D1-D5B0-F533-F258-B46B0CE0BEF1}"/>
              </a:ext>
            </a:extLst>
          </p:cNvPr>
          <p:cNvSpPr>
            <a:spLocks noGrp="1"/>
          </p:cNvSpPr>
          <p:nvPr>
            <p:ph type="title"/>
          </p:nvPr>
        </p:nvSpPr>
        <p:spPr>
          <a:xfrm>
            <a:off x="0" y="0"/>
            <a:ext cx="10515600" cy="1325563"/>
          </a:xfrm>
        </p:spPr>
        <p:txBody>
          <a:bodyPr/>
          <a:lstStyle/>
          <a:p>
            <a:r>
              <a:rPr lang="en-US" dirty="0"/>
              <a:t>Pathogenesis and risk factors</a:t>
            </a:r>
          </a:p>
        </p:txBody>
      </p:sp>
      <p:sp>
        <p:nvSpPr>
          <p:cNvPr id="3" name="Content Placeholder 2">
            <a:extLst>
              <a:ext uri="{FF2B5EF4-FFF2-40B4-BE49-F238E27FC236}">
                <a16:creationId xmlns:a16="http://schemas.microsoft.com/office/drawing/2014/main" id="{FEC399D0-62EA-0553-FA37-2BEB06909F24}"/>
              </a:ext>
            </a:extLst>
          </p:cNvPr>
          <p:cNvSpPr>
            <a:spLocks noGrp="1"/>
          </p:cNvSpPr>
          <p:nvPr>
            <p:ph idx="1"/>
          </p:nvPr>
        </p:nvSpPr>
        <p:spPr>
          <a:xfrm>
            <a:off x="0" y="1454922"/>
            <a:ext cx="12192000" cy="5403078"/>
          </a:xfrm>
        </p:spPr>
        <p:txBody>
          <a:bodyPr/>
          <a:lstStyle/>
          <a:p>
            <a:r>
              <a:rPr lang="en-US" b="1" dirty="0"/>
              <a:t>Pathogenesis</a:t>
            </a:r>
            <a:r>
              <a:rPr lang="en-US" dirty="0"/>
              <a:t>:  
  - Mediated by an autoimmune response leading to epidermal thinning and dermal sclerosis.  
  - Frequently associated with other autoimmune disorders (e.g., autoimmune thyroid disease particularly </a:t>
            </a:r>
            <a:r>
              <a:rPr lang="en-US" dirty="0" err="1"/>
              <a:t>hashimoto</a:t>
            </a:r>
            <a:r>
              <a:rPr lang="en-US" dirty="0"/>
              <a:t> thyroiditis , vitiligo). </a:t>
            </a:r>
          </a:p>
          <a:p>
            <a:pPr marL="0" indent="0">
              <a:buNone/>
            </a:pPr>
            <a:r>
              <a:rPr lang="en-US" dirty="0"/>
              <a:t> 
</a:t>
            </a:r>
            <a:r>
              <a:rPr lang="en-US" b="1" dirty="0"/>
              <a:t>- Risk Factors</a:t>
            </a:r>
            <a:r>
              <a:rPr lang="en-US" dirty="0"/>
              <a:t>:  
  - Female sex, genetic predisposition, and hormonal factors.</a:t>
            </a:r>
          </a:p>
        </p:txBody>
      </p:sp>
    </p:spTree>
    <p:extLst>
      <p:ext uri="{BB962C8B-B14F-4D97-AF65-F5344CB8AC3E}">
        <p14:creationId xmlns:p14="http://schemas.microsoft.com/office/powerpoint/2010/main" val="1509866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1AC6-3DEA-C024-ACF8-C32CD1C206BF}"/>
              </a:ext>
            </a:extLst>
          </p:cNvPr>
          <p:cNvSpPr>
            <a:spLocks noGrp="1"/>
          </p:cNvSpPr>
          <p:nvPr>
            <p:ph type="title"/>
          </p:nvPr>
        </p:nvSpPr>
        <p:spPr>
          <a:xfrm>
            <a:off x="0" y="0"/>
            <a:ext cx="10515600" cy="1325563"/>
          </a:xfrm>
        </p:spPr>
        <p:txBody>
          <a:bodyPr/>
          <a:lstStyle/>
          <a:p>
            <a:r>
              <a:rPr lang="en-US" dirty="0"/>
              <a:t>Clinical features </a:t>
            </a:r>
          </a:p>
        </p:txBody>
      </p:sp>
      <p:sp>
        <p:nvSpPr>
          <p:cNvPr id="3" name="Content Placeholder 2">
            <a:extLst>
              <a:ext uri="{FF2B5EF4-FFF2-40B4-BE49-F238E27FC236}">
                <a16:creationId xmlns:a16="http://schemas.microsoft.com/office/drawing/2014/main" id="{94106D01-BD5D-9B5C-F54C-15309F410921}"/>
              </a:ext>
            </a:extLst>
          </p:cNvPr>
          <p:cNvSpPr>
            <a:spLocks noGrp="1"/>
          </p:cNvSpPr>
          <p:nvPr>
            <p:ph idx="1"/>
          </p:nvPr>
        </p:nvSpPr>
        <p:spPr>
          <a:xfrm>
            <a:off x="0" y="1325563"/>
            <a:ext cx="12192000" cy="5532438"/>
          </a:xfrm>
        </p:spPr>
        <p:txBody>
          <a:bodyPr/>
          <a:lstStyle/>
          <a:p>
            <a:r>
              <a:rPr lang="en-US" dirty="0"/>
              <a:t>Pruritus , burning sensation , dyspareunia</a:t>
            </a:r>
          </a:p>
          <a:p>
            <a:endParaRPr lang="en-US" dirty="0"/>
          </a:p>
          <a:p>
            <a:r>
              <a:rPr lang="en-US" dirty="0"/>
              <a:t>Presents in </a:t>
            </a:r>
            <a:r>
              <a:rPr lang="en-US" b="1" dirty="0"/>
              <a:t>early stages</a:t>
            </a:r>
            <a:r>
              <a:rPr lang="en-US" dirty="0"/>
              <a:t> as subtle signs as pruritus and erythema </a:t>
            </a:r>
          </a:p>
          <a:p>
            <a:endParaRPr lang="en-US" dirty="0"/>
          </a:p>
          <a:p>
            <a:r>
              <a:rPr lang="en-US" dirty="0"/>
              <a:t>In </a:t>
            </a:r>
            <a:r>
              <a:rPr lang="en-US" b="1" dirty="0"/>
              <a:t>late stages</a:t>
            </a:r>
            <a:r>
              <a:rPr lang="en-US" dirty="0"/>
              <a:t> present as white porcelain – like plaques with loss of </a:t>
            </a:r>
            <a:r>
              <a:rPr lang="en-US" dirty="0" err="1"/>
              <a:t>vulval</a:t>
            </a:r>
            <a:r>
              <a:rPr lang="en-US" dirty="0"/>
              <a:t> anatomy</a:t>
            </a:r>
          </a:p>
          <a:p>
            <a:r>
              <a:rPr lang="en-US" dirty="0"/>
              <a:t>Ecchymosis , fissuring , painful erosion </a:t>
            </a:r>
            <a:r>
              <a:rPr lang="en-US" dirty="0" err="1"/>
              <a:t>esp</a:t>
            </a:r>
            <a:r>
              <a:rPr lang="en-US" dirty="0"/>
              <a:t> at the posterior </a:t>
            </a:r>
            <a:r>
              <a:rPr lang="en-US" dirty="0" err="1"/>
              <a:t>fourchette</a:t>
            </a:r>
            <a:r>
              <a:rPr lang="en-US" dirty="0"/>
              <a:t> , and most importantly presents with </a:t>
            </a:r>
            <a:r>
              <a:rPr lang="en-US" b="1" dirty="0" err="1"/>
              <a:t>lichenification</a:t>
            </a:r>
            <a:r>
              <a:rPr lang="en-US" dirty="0"/>
              <a:t> </a:t>
            </a:r>
          </a:p>
        </p:txBody>
      </p:sp>
    </p:spTree>
    <p:extLst>
      <p:ext uri="{BB962C8B-B14F-4D97-AF65-F5344CB8AC3E}">
        <p14:creationId xmlns:p14="http://schemas.microsoft.com/office/powerpoint/2010/main" val="580694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B69A1-C8FB-FCB3-C3D8-EFDF7DF28687}"/>
              </a:ext>
            </a:extLst>
          </p:cNvPr>
          <p:cNvSpPr>
            <a:spLocks noGrp="1"/>
          </p:cNvSpPr>
          <p:nvPr>
            <p:ph type="body" idx="1"/>
          </p:nvPr>
        </p:nvSpPr>
        <p:spPr>
          <a:xfrm>
            <a:off x="0" y="4543408"/>
            <a:ext cx="12192000" cy="2211619"/>
          </a:xfrm>
        </p:spPr>
        <p:txBody>
          <a:bodyPr/>
          <a:lstStyle/>
          <a:p>
            <a:r>
              <a:rPr lang="en-US" dirty="0"/>
              <a:t>Advanced vulvar lichen </a:t>
            </a:r>
            <a:r>
              <a:rPr lang="en-US" dirty="0" err="1"/>
              <a:t>sclerosus</a:t>
            </a:r>
            <a:r>
              <a:rPr lang="en-US" dirty="0"/>
              <a:t> showing whitening , loss of anatomy and Ecchymosis on left labia , scarring at clitoral hood .</a:t>
            </a:r>
          </a:p>
        </p:txBody>
      </p:sp>
      <p:pic>
        <p:nvPicPr>
          <p:cNvPr id="4" name="Picture 3">
            <a:extLst>
              <a:ext uri="{FF2B5EF4-FFF2-40B4-BE49-F238E27FC236}">
                <a16:creationId xmlns:a16="http://schemas.microsoft.com/office/drawing/2014/main" id="{5862932A-3165-5108-924E-002A7C5E7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6"/>
            <a:ext cx="4736757" cy="4549745"/>
          </a:xfrm>
          <a:prstGeom prst="rect">
            <a:avLst/>
          </a:prstGeom>
        </p:spPr>
      </p:pic>
      <p:pic>
        <p:nvPicPr>
          <p:cNvPr id="5" name="Picture 4">
            <a:extLst>
              <a:ext uri="{FF2B5EF4-FFF2-40B4-BE49-F238E27FC236}">
                <a16:creationId xmlns:a16="http://schemas.microsoft.com/office/drawing/2014/main" id="{92DC029A-1D7A-1326-7227-643E1DA23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405" y="-6337"/>
            <a:ext cx="5958702" cy="4549745"/>
          </a:xfrm>
          <a:prstGeom prst="rect">
            <a:avLst/>
          </a:prstGeom>
        </p:spPr>
      </p:pic>
    </p:spTree>
    <p:extLst>
      <p:ext uri="{BB962C8B-B14F-4D97-AF65-F5344CB8AC3E}">
        <p14:creationId xmlns:p14="http://schemas.microsoft.com/office/powerpoint/2010/main" val="311570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Vulva anatomy</a:t>
            </a:r>
          </a:p>
        </p:txBody>
      </p:sp>
      <p:pic>
        <p:nvPicPr>
          <p:cNvPr id="5" name="Content Placeholder 4"/>
          <p:cNvPicPr>
            <a:picLocks noGrp="1" noChangeAspect="1"/>
          </p:cNvPicPr>
          <p:nvPr>
            <p:ph idx="1"/>
          </p:nvPr>
        </p:nvPicPr>
        <p:blipFill>
          <a:blip r:embed="rId2"/>
          <a:stretch>
            <a:fillRect/>
          </a:stretch>
        </p:blipFill>
        <p:spPr>
          <a:xfrm>
            <a:off x="2519680" y="1264048"/>
            <a:ext cx="8148320" cy="5258592"/>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24B6-D35E-CAC1-2C1D-48D421BC5AB8}"/>
              </a:ext>
            </a:extLst>
          </p:cNvPr>
          <p:cNvSpPr>
            <a:spLocks noGrp="1"/>
          </p:cNvSpPr>
          <p:nvPr>
            <p:ph type="title"/>
          </p:nvPr>
        </p:nvSpPr>
        <p:spPr>
          <a:xfrm>
            <a:off x="0" y="0"/>
            <a:ext cx="9576487" cy="1475945"/>
          </a:xfrm>
        </p:spPr>
        <p:txBody>
          <a:bodyPr/>
          <a:lstStyle/>
          <a:p>
            <a:r>
              <a:rPr lang="en-US" dirty="0"/>
              <a:t>Diagnosis and investigation</a:t>
            </a:r>
          </a:p>
        </p:txBody>
      </p:sp>
      <p:sp>
        <p:nvSpPr>
          <p:cNvPr id="3" name="Text Placeholder 2">
            <a:extLst>
              <a:ext uri="{FF2B5EF4-FFF2-40B4-BE49-F238E27FC236}">
                <a16:creationId xmlns:a16="http://schemas.microsoft.com/office/drawing/2014/main" id="{E77E7346-256F-4AF3-CF62-CFDC373DA3D0}"/>
              </a:ext>
            </a:extLst>
          </p:cNvPr>
          <p:cNvSpPr>
            <a:spLocks noGrp="1"/>
          </p:cNvSpPr>
          <p:nvPr>
            <p:ph idx="1"/>
          </p:nvPr>
        </p:nvSpPr>
        <p:spPr>
          <a:xfrm>
            <a:off x="0" y="1475944"/>
            <a:ext cx="12192000" cy="5382055"/>
          </a:xfrm>
        </p:spPr>
        <p:txBody>
          <a:bodyPr/>
          <a:lstStyle/>
          <a:p>
            <a:pPr marL="0" indent="0">
              <a:buNone/>
            </a:pPr>
            <a:r>
              <a:rPr lang="en-US" dirty="0"/>
              <a:t>-Diagnosis is carried out based on </a:t>
            </a:r>
            <a:r>
              <a:rPr lang="en-US" b="1" dirty="0"/>
              <a:t>clinical examination</a:t>
            </a:r>
            <a:r>
              <a:rPr lang="en-US" dirty="0"/>
              <a:t> of the lesion</a:t>
            </a:r>
          </a:p>
          <a:p>
            <a:pPr marL="0" indent="0">
              <a:buNone/>
            </a:pPr>
            <a:endParaRPr lang="en-US" dirty="0"/>
          </a:p>
          <a:p>
            <a:pPr marL="0" indent="0">
              <a:buNone/>
            </a:pPr>
            <a:r>
              <a:rPr lang="en-US" dirty="0"/>
              <a:t>-</a:t>
            </a:r>
            <a:r>
              <a:rPr lang="en-US" b="1" dirty="0"/>
              <a:t> biopsy </a:t>
            </a:r>
            <a:r>
              <a:rPr lang="en-US" dirty="0"/>
              <a:t>is indicated if there is no response to treatment ,</a:t>
            </a:r>
          </a:p>
          <a:p>
            <a:pPr marL="0" indent="0">
              <a:buNone/>
            </a:pPr>
            <a:r>
              <a:rPr lang="en-US" dirty="0"/>
              <a:t>or if the lesion raised suspension of malignancy </a:t>
            </a:r>
          </a:p>
          <a:p>
            <a:pPr marL="0" indent="0">
              <a:buNone/>
            </a:pPr>
            <a:endParaRPr lang="en-US" dirty="0"/>
          </a:p>
          <a:p>
            <a:pPr marL="0" indent="0">
              <a:buNone/>
            </a:pPr>
            <a:r>
              <a:rPr lang="en-US" dirty="0"/>
              <a:t>The histopathological features seen  are epidermal thinning , dermal sclerosis and a </a:t>
            </a:r>
            <a:r>
              <a:rPr lang="en-US" dirty="0" err="1"/>
              <a:t>subepidermal</a:t>
            </a:r>
            <a:r>
              <a:rPr lang="en-US" dirty="0"/>
              <a:t> inflammatory infiltrate .</a:t>
            </a:r>
          </a:p>
        </p:txBody>
      </p:sp>
    </p:spTree>
    <p:extLst>
      <p:ext uri="{BB962C8B-B14F-4D97-AF65-F5344CB8AC3E}">
        <p14:creationId xmlns:p14="http://schemas.microsoft.com/office/powerpoint/2010/main" val="1043576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580D-776D-37B5-AF49-B90DD1E34157}"/>
              </a:ext>
            </a:extLst>
          </p:cNvPr>
          <p:cNvSpPr>
            <a:spLocks noGrp="1"/>
          </p:cNvSpPr>
          <p:nvPr>
            <p:ph type="title"/>
          </p:nvPr>
        </p:nvSpPr>
        <p:spPr>
          <a:xfrm>
            <a:off x="0" y="0"/>
            <a:ext cx="10515600" cy="1325563"/>
          </a:xfrm>
        </p:spPr>
        <p:txBody>
          <a:bodyPr/>
          <a:lstStyle/>
          <a:p>
            <a:r>
              <a:rPr lang="en-US" dirty="0"/>
              <a:t>Treatment</a:t>
            </a:r>
          </a:p>
        </p:txBody>
      </p:sp>
      <p:sp>
        <p:nvSpPr>
          <p:cNvPr id="3" name="Content Placeholder 2">
            <a:extLst>
              <a:ext uri="{FF2B5EF4-FFF2-40B4-BE49-F238E27FC236}">
                <a16:creationId xmlns:a16="http://schemas.microsoft.com/office/drawing/2014/main" id="{24C86406-236A-2B2A-FA18-94CA24098B5D}"/>
              </a:ext>
            </a:extLst>
          </p:cNvPr>
          <p:cNvSpPr>
            <a:spLocks noGrp="1"/>
          </p:cNvSpPr>
          <p:nvPr>
            <p:ph idx="1"/>
          </p:nvPr>
        </p:nvSpPr>
        <p:spPr>
          <a:xfrm>
            <a:off x="0" y="1393138"/>
            <a:ext cx="12192000" cy="5464861"/>
          </a:xfrm>
        </p:spPr>
        <p:txBody>
          <a:bodyPr/>
          <a:lstStyle/>
          <a:p>
            <a:r>
              <a:rPr lang="en-US" dirty="0"/>
              <a:t>Super potent topical steroids (</a:t>
            </a:r>
            <a:r>
              <a:rPr lang="en-US" dirty="0" err="1"/>
              <a:t>clobetasol</a:t>
            </a:r>
            <a:r>
              <a:rPr lang="en-US" dirty="0"/>
              <a:t> propionate 0.05%)</a:t>
            </a:r>
          </a:p>
          <a:p>
            <a:pPr marL="0" indent="0">
              <a:buNone/>
            </a:pPr>
            <a:endParaRPr lang="en-US" dirty="0"/>
          </a:p>
          <a:p>
            <a:pPr marL="0" indent="0">
              <a:buNone/>
            </a:pPr>
            <a:r>
              <a:rPr lang="en-US" b="1" dirty="0"/>
              <a:t>. </a:t>
            </a:r>
            <a:r>
              <a:rPr lang="en-US" dirty="0"/>
              <a:t>Emollients are used to soothe and restore epidermal barrier .</a:t>
            </a:r>
          </a:p>
          <a:p>
            <a:pPr marL="0" indent="0">
              <a:buNone/>
            </a:pPr>
            <a:endParaRPr lang="en-US" dirty="0"/>
          </a:p>
          <a:p>
            <a:pPr marL="0" indent="0">
              <a:buNone/>
            </a:pPr>
            <a:r>
              <a:rPr lang="en-US" dirty="0"/>
              <a:t>Follow up is required for malignancy screening and treatment efficacy .</a:t>
            </a:r>
          </a:p>
        </p:txBody>
      </p:sp>
    </p:spTree>
    <p:extLst>
      <p:ext uri="{BB962C8B-B14F-4D97-AF65-F5344CB8AC3E}">
        <p14:creationId xmlns:p14="http://schemas.microsoft.com/office/powerpoint/2010/main" val="323969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1437-0F25-4E36-4EE7-ECCF6819AD6E}"/>
              </a:ext>
            </a:extLst>
          </p:cNvPr>
          <p:cNvSpPr>
            <a:spLocks noGrp="1"/>
          </p:cNvSpPr>
          <p:nvPr>
            <p:ph type="title"/>
          </p:nvPr>
        </p:nvSpPr>
        <p:spPr>
          <a:xfrm>
            <a:off x="0" y="0"/>
            <a:ext cx="10515600" cy="1325563"/>
          </a:xfrm>
        </p:spPr>
        <p:txBody>
          <a:bodyPr/>
          <a:lstStyle/>
          <a:p>
            <a:r>
              <a:rPr lang="en-US" dirty="0"/>
              <a:t>Lichen planus</a:t>
            </a:r>
          </a:p>
        </p:txBody>
      </p:sp>
      <p:sp>
        <p:nvSpPr>
          <p:cNvPr id="3" name="Content Placeholder 2">
            <a:extLst>
              <a:ext uri="{FF2B5EF4-FFF2-40B4-BE49-F238E27FC236}">
                <a16:creationId xmlns:a16="http://schemas.microsoft.com/office/drawing/2014/main" id="{E0DFB829-D6EE-998C-0033-69B1F4F83853}"/>
              </a:ext>
            </a:extLst>
          </p:cNvPr>
          <p:cNvSpPr>
            <a:spLocks noGrp="1"/>
          </p:cNvSpPr>
          <p:nvPr>
            <p:ph idx="1"/>
          </p:nvPr>
        </p:nvSpPr>
        <p:spPr>
          <a:xfrm>
            <a:off x="0" y="1146004"/>
            <a:ext cx="12192000" cy="5773780"/>
          </a:xfrm>
        </p:spPr>
        <p:txBody>
          <a:bodyPr/>
          <a:lstStyle/>
          <a:p>
            <a:r>
              <a:rPr lang="en-US" dirty="0"/>
              <a:t>Lichen planus is a chronic autoimmune inflammatory condition that affects skin and mucosal surfaces, including the vulva.</a:t>
            </a:r>
          </a:p>
          <a:p>
            <a:pPr marL="0" indent="0">
              <a:buNone/>
            </a:pPr>
            <a:r>
              <a:rPr lang="en-US" dirty="0"/>
              <a:t>
  - Two main forms affect the vulva: </a:t>
            </a:r>
            <a:r>
              <a:rPr lang="en-US" b="1" dirty="0"/>
              <a:t>classical</a:t>
            </a:r>
            <a:r>
              <a:rPr lang="en-US" dirty="0"/>
              <a:t> lichen planus and </a:t>
            </a:r>
            <a:r>
              <a:rPr lang="en-US" b="1" dirty="0"/>
              <a:t>erosive</a:t>
            </a:r>
            <a:r>
              <a:rPr lang="en-US" dirty="0"/>
              <a:t> lichen planus.</a:t>
            </a:r>
          </a:p>
          <a:p>
            <a:pPr marL="0" indent="0">
              <a:buNone/>
            </a:pPr>
            <a:endParaRPr lang="en-US" dirty="0"/>
          </a:p>
          <a:p>
            <a:pPr marL="0" indent="0">
              <a:buNone/>
            </a:pPr>
            <a:r>
              <a:rPr lang="en-US" dirty="0"/>
              <a:t>Causes considerable discomfort, pain, and scarring, particularly in the erosive form in contrast to lichen </a:t>
            </a:r>
            <a:r>
              <a:rPr lang="en-US" dirty="0" err="1"/>
              <a:t>sclerosus</a:t>
            </a:r>
            <a:r>
              <a:rPr lang="en-US" dirty="0"/>
              <a:t> (this condition is painful rather than itchy)</a:t>
            </a:r>
          </a:p>
          <a:p>
            <a:pPr marL="0" indent="0">
              <a:buNone/>
            </a:pPr>
            <a:r>
              <a:rPr lang="en-US" dirty="0"/>
              <a:t>
  - Small  potential for malignant transformation, especially in persistent erosive lesions.</a:t>
            </a:r>
          </a:p>
        </p:txBody>
      </p:sp>
    </p:spTree>
    <p:extLst>
      <p:ext uri="{BB962C8B-B14F-4D97-AF65-F5344CB8AC3E}">
        <p14:creationId xmlns:p14="http://schemas.microsoft.com/office/powerpoint/2010/main" val="3004415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2FAF-D0D7-7772-E2F5-AA3FE09E8455}"/>
              </a:ext>
            </a:extLst>
          </p:cNvPr>
          <p:cNvSpPr>
            <a:spLocks noGrp="1"/>
          </p:cNvSpPr>
          <p:nvPr>
            <p:ph type="title"/>
          </p:nvPr>
        </p:nvSpPr>
        <p:spPr>
          <a:xfrm>
            <a:off x="0" y="0"/>
            <a:ext cx="10515600" cy="1325563"/>
          </a:xfrm>
        </p:spPr>
        <p:txBody>
          <a:bodyPr/>
          <a:lstStyle/>
          <a:p>
            <a:r>
              <a:rPr lang="en-US" dirty="0"/>
              <a:t>Erosive lichen planus  </a:t>
            </a:r>
          </a:p>
        </p:txBody>
      </p:sp>
      <p:sp>
        <p:nvSpPr>
          <p:cNvPr id="3" name="Content Placeholder 2">
            <a:extLst>
              <a:ext uri="{FF2B5EF4-FFF2-40B4-BE49-F238E27FC236}">
                <a16:creationId xmlns:a16="http://schemas.microsoft.com/office/drawing/2014/main" id="{8BA6A192-AA07-3A39-0668-110BF5ADC887}"/>
              </a:ext>
            </a:extLst>
          </p:cNvPr>
          <p:cNvSpPr>
            <a:spLocks noGrp="1"/>
          </p:cNvSpPr>
          <p:nvPr>
            <p:ph idx="1"/>
          </p:nvPr>
        </p:nvSpPr>
        <p:spPr>
          <a:xfrm>
            <a:off x="0" y="1427461"/>
            <a:ext cx="12192000" cy="5430539"/>
          </a:xfrm>
        </p:spPr>
        <p:txBody>
          <a:bodyPr/>
          <a:lstStyle/>
          <a:p>
            <a:r>
              <a:rPr lang="en-US" dirty="0"/>
              <a:t>Painful ‘glazed’  erythematous erosions symmetrically distributed at the vaginal </a:t>
            </a:r>
            <a:r>
              <a:rPr lang="en-US" dirty="0" err="1"/>
              <a:t>introitus</a:t>
            </a:r>
            <a:r>
              <a:rPr lang="en-US" dirty="0"/>
              <a:t>.  
   - Often surrounded by a white, lace-like pattern known as Wickham’s </a:t>
            </a:r>
            <a:r>
              <a:rPr lang="en-US" dirty="0" err="1"/>
              <a:t>striae</a:t>
            </a:r>
            <a:r>
              <a:rPr lang="en-US" dirty="0"/>
              <a:t>.  
   - Loss of </a:t>
            </a:r>
            <a:r>
              <a:rPr lang="en-US" dirty="0" err="1"/>
              <a:t>vulval</a:t>
            </a:r>
            <a:r>
              <a:rPr lang="en-US" dirty="0"/>
              <a:t> anatomy with labial and clitoral adhesions in advanced cases.</a:t>
            </a:r>
          </a:p>
        </p:txBody>
      </p:sp>
      <p:pic>
        <p:nvPicPr>
          <p:cNvPr id="4" name="Picture 3">
            <a:extLst>
              <a:ext uri="{FF2B5EF4-FFF2-40B4-BE49-F238E27FC236}">
                <a16:creationId xmlns:a16="http://schemas.microsoft.com/office/drawing/2014/main" id="{CA64BED3-552D-C151-E46C-1C52AA8AF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595" y="3429000"/>
            <a:ext cx="4909322" cy="3429000"/>
          </a:xfrm>
          <a:prstGeom prst="rect">
            <a:avLst/>
          </a:prstGeom>
        </p:spPr>
      </p:pic>
      <p:sp>
        <p:nvSpPr>
          <p:cNvPr id="5" name="TextBox 4">
            <a:extLst>
              <a:ext uri="{FF2B5EF4-FFF2-40B4-BE49-F238E27FC236}">
                <a16:creationId xmlns:a16="http://schemas.microsoft.com/office/drawing/2014/main" id="{6EEE3304-4471-44FA-E1A0-C280534E5934}"/>
              </a:ext>
            </a:extLst>
          </p:cNvPr>
          <p:cNvSpPr txBox="1"/>
          <p:nvPr/>
        </p:nvSpPr>
        <p:spPr>
          <a:xfrm>
            <a:off x="353696" y="3953211"/>
            <a:ext cx="2776681" cy="1477328"/>
          </a:xfrm>
          <a:prstGeom prst="rect">
            <a:avLst/>
          </a:prstGeom>
          <a:noFill/>
        </p:spPr>
        <p:txBody>
          <a:bodyPr wrap="square" rtlCol="0">
            <a:spAutoFit/>
          </a:bodyPr>
          <a:lstStyle/>
          <a:p>
            <a:pPr algn="l"/>
            <a:r>
              <a:rPr lang="en-US" b="1" dirty="0"/>
              <a:t>Chronic erosions lead to severe scarring and fusion of the labia and narrowing of vaginal opening</a:t>
            </a:r>
          </a:p>
        </p:txBody>
      </p:sp>
    </p:spTree>
    <p:extLst>
      <p:ext uri="{BB962C8B-B14F-4D97-AF65-F5344CB8AC3E}">
        <p14:creationId xmlns:p14="http://schemas.microsoft.com/office/powerpoint/2010/main" val="929883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5492-A2E6-99D8-9973-21610C757295}"/>
              </a:ext>
            </a:extLst>
          </p:cNvPr>
          <p:cNvSpPr>
            <a:spLocks noGrp="1"/>
          </p:cNvSpPr>
          <p:nvPr>
            <p:ph type="title"/>
          </p:nvPr>
        </p:nvSpPr>
        <p:spPr>
          <a:xfrm>
            <a:off x="0" y="0"/>
            <a:ext cx="10515600" cy="1325563"/>
          </a:xfrm>
        </p:spPr>
        <p:txBody>
          <a:bodyPr/>
          <a:lstStyle/>
          <a:p>
            <a:r>
              <a:rPr lang="en-US" dirty="0"/>
              <a:t>Classical lichen planus</a:t>
            </a:r>
          </a:p>
        </p:txBody>
      </p:sp>
      <p:sp>
        <p:nvSpPr>
          <p:cNvPr id="3" name="Content Placeholder 2">
            <a:extLst>
              <a:ext uri="{FF2B5EF4-FFF2-40B4-BE49-F238E27FC236}">
                <a16:creationId xmlns:a16="http://schemas.microsoft.com/office/drawing/2014/main" id="{F71921CC-7D04-856D-C64D-C1F315CDFBE8}"/>
              </a:ext>
            </a:extLst>
          </p:cNvPr>
          <p:cNvSpPr>
            <a:spLocks noGrp="1"/>
          </p:cNvSpPr>
          <p:nvPr>
            <p:ph idx="1"/>
          </p:nvPr>
        </p:nvSpPr>
        <p:spPr>
          <a:xfrm>
            <a:off x="0" y="1276865"/>
            <a:ext cx="12192000" cy="5581135"/>
          </a:xfrm>
        </p:spPr>
        <p:txBody>
          <a:bodyPr/>
          <a:lstStyle/>
          <a:p>
            <a:r>
              <a:rPr lang="en-US" dirty="0"/>
              <a:t>A subtype of lichen planus characterized by distinct cutaneous and mucosal lesions with a relatively milder presentation than the erosive type.</a:t>
            </a:r>
          </a:p>
          <a:p>
            <a:r>
              <a:rPr lang="en-US" dirty="0"/>
              <a:t>Well-demarcated, violaceous plaques on the vulva, often with a characteristic white lace-like overlay (Wickham’s </a:t>
            </a:r>
            <a:r>
              <a:rPr lang="en-US" dirty="0" err="1"/>
              <a:t>striae</a:t>
            </a:r>
            <a:r>
              <a:rPr lang="en-US" dirty="0"/>
              <a:t>).  </a:t>
            </a:r>
          </a:p>
          <a:p>
            <a:pPr marL="0" indent="0">
              <a:buNone/>
            </a:pPr>
            <a:r>
              <a:rPr lang="en-US" dirty="0"/>
              <a:t>
   - Plaques are typically located on the labia </a:t>
            </a:r>
            <a:r>
              <a:rPr lang="en-US" dirty="0" err="1"/>
              <a:t>majora</a:t>
            </a:r>
            <a:endParaRPr lang="en-US" dirty="0"/>
          </a:p>
          <a:p>
            <a:pPr marL="0" indent="0">
              <a:buNone/>
            </a:pPr>
            <a:r>
              <a:rPr lang="en-US" dirty="0"/>
              <a:t> and surrounding keratinized skin.</a:t>
            </a:r>
          </a:p>
        </p:txBody>
      </p:sp>
      <p:pic>
        <p:nvPicPr>
          <p:cNvPr id="4" name="Picture 3">
            <a:extLst>
              <a:ext uri="{FF2B5EF4-FFF2-40B4-BE49-F238E27FC236}">
                <a16:creationId xmlns:a16="http://schemas.microsoft.com/office/drawing/2014/main" id="{A366E5CC-B9F0-C29F-79ED-6F347C9F5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31" y="3094910"/>
            <a:ext cx="3719269" cy="3763090"/>
          </a:xfrm>
          <a:prstGeom prst="rect">
            <a:avLst/>
          </a:prstGeom>
        </p:spPr>
      </p:pic>
      <p:sp>
        <p:nvSpPr>
          <p:cNvPr id="5" name="TextBox 4">
            <a:extLst>
              <a:ext uri="{FF2B5EF4-FFF2-40B4-BE49-F238E27FC236}">
                <a16:creationId xmlns:a16="http://schemas.microsoft.com/office/drawing/2014/main" id="{9DBD7363-4CCA-5475-3D58-FB3CF7846100}"/>
              </a:ext>
            </a:extLst>
          </p:cNvPr>
          <p:cNvSpPr txBox="1"/>
          <p:nvPr/>
        </p:nvSpPr>
        <p:spPr>
          <a:xfrm>
            <a:off x="5082059" y="2514600"/>
            <a:ext cx="1828800" cy="1828800"/>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7487ED7A-482F-CE3A-E5B5-28C95A94C901}"/>
              </a:ext>
            </a:extLst>
          </p:cNvPr>
          <p:cNvSpPr txBox="1"/>
          <p:nvPr/>
        </p:nvSpPr>
        <p:spPr>
          <a:xfrm>
            <a:off x="1894701" y="4976455"/>
            <a:ext cx="5016158" cy="1200329"/>
          </a:xfrm>
          <a:prstGeom prst="rect">
            <a:avLst/>
          </a:prstGeom>
          <a:noFill/>
        </p:spPr>
        <p:txBody>
          <a:bodyPr wrap="square" rtlCol="0">
            <a:spAutoFit/>
          </a:bodyPr>
          <a:lstStyle/>
          <a:p>
            <a:pPr algn="l"/>
            <a:r>
              <a:rPr lang="en-US" sz="2400" b="1" dirty="0"/>
              <a:t>Unlike erosive type patient experience less pain and fewer side effects</a:t>
            </a:r>
          </a:p>
        </p:txBody>
      </p:sp>
    </p:spTree>
    <p:extLst>
      <p:ext uri="{BB962C8B-B14F-4D97-AF65-F5344CB8AC3E}">
        <p14:creationId xmlns:p14="http://schemas.microsoft.com/office/powerpoint/2010/main" val="4021524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F1FF-D56F-6FC4-BD0B-1C29BB46B322}"/>
              </a:ext>
            </a:extLst>
          </p:cNvPr>
          <p:cNvSpPr>
            <a:spLocks noGrp="1"/>
          </p:cNvSpPr>
          <p:nvPr>
            <p:ph type="title"/>
          </p:nvPr>
        </p:nvSpPr>
        <p:spPr>
          <a:xfrm>
            <a:off x="0" y="0"/>
            <a:ext cx="10515600" cy="1325563"/>
          </a:xfrm>
        </p:spPr>
        <p:txBody>
          <a:bodyPr/>
          <a:lstStyle/>
          <a:p>
            <a:r>
              <a:rPr lang="en-US" dirty="0"/>
              <a:t>Diagnosis and treatment </a:t>
            </a:r>
          </a:p>
        </p:txBody>
      </p:sp>
      <p:sp>
        <p:nvSpPr>
          <p:cNvPr id="3" name="Content Placeholder 2">
            <a:extLst>
              <a:ext uri="{FF2B5EF4-FFF2-40B4-BE49-F238E27FC236}">
                <a16:creationId xmlns:a16="http://schemas.microsoft.com/office/drawing/2014/main" id="{8E371F19-342D-7683-65B5-94079ACC4DE5}"/>
              </a:ext>
            </a:extLst>
          </p:cNvPr>
          <p:cNvSpPr>
            <a:spLocks noGrp="1"/>
          </p:cNvSpPr>
          <p:nvPr>
            <p:ph idx="1"/>
          </p:nvPr>
        </p:nvSpPr>
        <p:spPr>
          <a:xfrm>
            <a:off x="0" y="1270000"/>
            <a:ext cx="12192000" cy="5588000"/>
          </a:xfrm>
        </p:spPr>
        <p:txBody>
          <a:bodyPr/>
          <a:lstStyle/>
          <a:p>
            <a:r>
              <a:rPr lang="en-US" dirty="0"/>
              <a:t>Through</a:t>
            </a:r>
            <a:r>
              <a:rPr lang="en-US" b="1" dirty="0"/>
              <a:t> clinical examination ,</a:t>
            </a:r>
            <a:r>
              <a:rPr lang="en-US" dirty="0"/>
              <a:t> including addition examination for mucosal surfaces( </a:t>
            </a:r>
            <a:r>
              <a:rPr lang="en-US" dirty="0" err="1"/>
              <a:t>eg</a:t>
            </a:r>
            <a:r>
              <a:rPr lang="en-US" dirty="0"/>
              <a:t>: the mouth)</a:t>
            </a:r>
          </a:p>
          <a:p>
            <a:endParaRPr lang="en-US" b="1" dirty="0"/>
          </a:p>
          <a:p>
            <a:r>
              <a:rPr lang="en-US" b="1" dirty="0"/>
              <a:t>Biopsy</a:t>
            </a:r>
            <a:r>
              <a:rPr lang="en-US" dirty="0"/>
              <a:t> taken from the edge of an erosion to confirm the diagnosis</a:t>
            </a:r>
          </a:p>
          <a:p>
            <a:endParaRPr lang="en-US" b="1" dirty="0"/>
          </a:p>
          <a:p>
            <a:r>
              <a:rPr lang="en-US" b="1" dirty="0"/>
              <a:t>Treatment : </a:t>
            </a:r>
          </a:p>
          <a:p>
            <a:r>
              <a:rPr lang="en-US" dirty="0" err="1"/>
              <a:t>Superpotent</a:t>
            </a:r>
            <a:r>
              <a:rPr lang="en-US" b="1" dirty="0"/>
              <a:t> </a:t>
            </a:r>
            <a:r>
              <a:rPr lang="en-US" dirty="0"/>
              <a:t>topical steroids , emollients .</a:t>
            </a:r>
          </a:p>
          <a:p>
            <a:endParaRPr lang="en-US" b="1" dirty="0"/>
          </a:p>
          <a:p>
            <a:r>
              <a:rPr lang="en-US" dirty="0"/>
              <a:t>Topical </a:t>
            </a:r>
            <a:r>
              <a:rPr lang="en-US" dirty="0" err="1"/>
              <a:t>calcineurin</a:t>
            </a:r>
            <a:r>
              <a:rPr lang="en-US" dirty="0"/>
              <a:t> inhibitors (</a:t>
            </a:r>
            <a:r>
              <a:rPr lang="en-US" dirty="0" err="1"/>
              <a:t>tacrolimus</a:t>
            </a:r>
            <a:r>
              <a:rPr lang="en-US" dirty="0"/>
              <a:t>) for steroid resistant cases .</a:t>
            </a:r>
          </a:p>
        </p:txBody>
      </p:sp>
    </p:spTree>
    <p:extLst>
      <p:ext uri="{BB962C8B-B14F-4D97-AF65-F5344CB8AC3E}">
        <p14:creationId xmlns:p14="http://schemas.microsoft.com/office/powerpoint/2010/main" val="154745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2AFE-8CB6-733E-8FDA-C23D3DF5E4B5}"/>
              </a:ext>
            </a:extLst>
          </p:cNvPr>
          <p:cNvSpPr>
            <a:spLocks noGrp="1"/>
          </p:cNvSpPr>
          <p:nvPr>
            <p:ph type="title"/>
          </p:nvPr>
        </p:nvSpPr>
        <p:spPr>
          <a:xfrm>
            <a:off x="55605" y="0"/>
            <a:ext cx="10515600" cy="1325563"/>
          </a:xfrm>
        </p:spPr>
        <p:txBody>
          <a:bodyPr/>
          <a:lstStyle/>
          <a:p>
            <a:r>
              <a:rPr lang="en-US" dirty="0" err="1"/>
              <a:t>Vulvovaginal</a:t>
            </a:r>
            <a:r>
              <a:rPr lang="en-US" dirty="0"/>
              <a:t> candidiasis</a:t>
            </a:r>
          </a:p>
        </p:txBody>
      </p:sp>
      <p:sp>
        <p:nvSpPr>
          <p:cNvPr id="3" name="Content Placeholder 2">
            <a:extLst>
              <a:ext uri="{FF2B5EF4-FFF2-40B4-BE49-F238E27FC236}">
                <a16:creationId xmlns:a16="http://schemas.microsoft.com/office/drawing/2014/main" id="{C092BCA8-1BB5-F24E-9316-0E9A1F097EBE}"/>
              </a:ext>
            </a:extLst>
          </p:cNvPr>
          <p:cNvSpPr>
            <a:spLocks noGrp="1"/>
          </p:cNvSpPr>
          <p:nvPr>
            <p:ph idx="1"/>
          </p:nvPr>
        </p:nvSpPr>
        <p:spPr>
          <a:xfrm>
            <a:off x="-55605" y="1379839"/>
            <a:ext cx="12192000" cy="5478161"/>
          </a:xfrm>
        </p:spPr>
        <p:txBody>
          <a:bodyPr/>
          <a:lstStyle/>
          <a:p>
            <a:r>
              <a:rPr lang="en-US" dirty="0"/>
              <a:t>Is a common fungal infection of the vulva and vagina predominantly caused by Candida </a:t>
            </a:r>
            <a:r>
              <a:rPr lang="en-US" dirty="0" err="1"/>
              <a:t>albicans</a:t>
            </a:r>
            <a:r>
              <a:rPr lang="en-US" dirty="0"/>
              <a:t>.  
   - Non </a:t>
            </a:r>
            <a:r>
              <a:rPr lang="en-US" dirty="0" err="1"/>
              <a:t>albicans</a:t>
            </a:r>
            <a:r>
              <a:rPr lang="en-US" dirty="0"/>
              <a:t> species may occasionally be involved in recurrent or complicated cases.</a:t>
            </a:r>
          </a:p>
          <a:p>
            <a:r>
              <a:rPr lang="en-US" dirty="0"/>
              <a:t>Affects up to 70–75% of women at least once in their lifetime.</a:t>
            </a:r>
          </a:p>
          <a:p>
            <a:r>
              <a:rPr lang="en-US" dirty="0"/>
              <a:t>Common in women of reproductive age and in those with recurrent infections.  
  - Predisposing factors include recent antibiotic use (which disrupts normal vaginal flora), uncontrolled diabetes, pregnancy, hormonal contraceptive use, and immunocompromised status.</a:t>
            </a:r>
          </a:p>
        </p:txBody>
      </p:sp>
    </p:spTree>
    <p:extLst>
      <p:ext uri="{BB962C8B-B14F-4D97-AF65-F5344CB8AC3E}">
        <p14:creationId xmlns:p14="http://schemas.microsoft.com/office/powerpoint/2010/main" val="3123291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4685-F4F1-0C81-0060-79687A49EA7C}"/>
              </a:ext>
            </a:extLst>
          </p:cNvPr>
          <p:cNvSpPr>
            <a:spLocks noGrp="1"/>
          </p:cNvSpPr>
          <p:nvPr>
            <p:ph type="title"/>
          </p:nvPr>
        </p:nvSpPr>
        <p:spPr>
          <a:xfrm>
            <a:off x="0" y="0"/>
            <a:ext cx="10515600" cy="1325563"/>
          </a:xfrm>
        </p:spPr>
        <p:txBody>
          <a:bodyPr/>
          <a:lstStyle/>
          <a:p>
            <a:r>
              <a:rPr lang="en-US" dirty="0"/>
              <a:t>Clinical features</a:t>
            </a:r>
          </a:p>
        </p:txBody>
      </p:sp>
      <p:sp>
        <p:nvSpPr>
          <p:cNvPr id="3" name="Content Placeholder 2">
            <a:extLst>
              <a:ext uri="{FF2B5EF4-FFF2-40B4-BE49-F238E27FC236}">
                <a16:creationId xmlns:a16="http://schemas.microsoft.com/office/drawing/2014/main" id="{892EC15D-9E28-7884-0F13-FBA2C471ACDE}"/>
              </a:ext>
            </a:extLst>
          </p:cNvPr>
          <p:cNvSpPr>
            <a:spLocks noGrp="1"/>
          </p:cNvSpPr>
          <p:nvPr>
            <p:ph idx="1"/>
          </p:nvPr>
        </p:nvSpPr>
        <p:spPr>
          <a:xfrm>
            <a:off x="0" y="1253331"/>
            <a:ext cx="12192000" cy="5604669"/>
          </a:xfrm>
        </p:spPr>
        <p:txBody>
          <a:bodyPr/>
          <a:lstStyle/>
          <a:p>
            <a:r>
              <a:rPr lang="en-US" dirty="0"/>
              <a:t>Intense vulvar itching and burning.  
   Dyspareunia.  
    - Skin soreness in the affected areas, Erythema and edema of the vulva.  
    - Thick, white, curd-like vaginal discharge</a:t>
            </a:r>
          </a:p>
        </p:txBody>
      </p:sp>
      <p:pic>
        <p:nvPicPr>
          <p:cNvPr id="4" name="Picture 3">
            <a:extLst>
              <a:ext uri="{FF2B5EF4-FFF2-40B4-BE49-F238E27FC236}">
                <a16:creationId xmlns:a16="http://schemas.microsoft.com/office/drawing/2014/main" id="{E2C6CCC4-9329-A750-2238-524824084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711" y="2826029"/>
            <a:ext cx="3667639" cy="4083416"/>
          </a:xfrm>
          <a:prstGeom prst="rect">
            <a:avLst/>
          </a:prstGeom>
        </p:spPr>
      </p:pic>
    </p:spTree>
    <p:extLst>
      <p:ext uri="{BB962C8B-B14F-4D97-AF65-F5344CB8AC3E}">
        <p14:creationId xmlns:p14="http://schemas.microsoft.com/office/powerpoint/2010/main" val="4271402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8C04-2A17-0D28-FC39-B713A271F711}"/>
              </a:ext>
            </a:extLst>
          </p:cNvPr>
          <p:cNvSpPr>
            <a:spLocks noGrp="1"/>
          </p:cNvSpPr>
          <p:nvPr>
            <p:ph type="title"/>
          </p:nvPr>
        </p:nvSpPr>
        <p:spPr>
          <a:xfrm>
            <a:off x="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F381874D-06DB-B45C-184B-6069C7037557}"/>
              </a:ext>
            </a:extLst>
          </p:cNvPr>
          <p:cNvSpPr>
            <a:spLocks noGrp="1"/>
          </p:cNvSpPr>
          <p:nvPr>
            <p:ph idx="1"/>
          </p:nvPr>
        </p:nvSpPr>
        <p:spPr>
          <a:xfrm>
            <a:off x="0" y="1253330"/>
            <a:ext cx="12192000" cy="5604669"/>
          </a:xfrm>
        </p:spPr>
        <p:txBody>
          <a:bodyPr/>
          <a:lstStyle/>
          <a:p>
            <a:r>
              <a:rPr lang="en-US" b="1" dirty="0"/>
              <a:t>Clinical diagnosis </a:t>
            </a:r>
            <a:r>
              <a:rPr lang="en-US" dirty="0"/>
              <a:t>based on history and physical examination .</a:t>
            </a:r>
          </a:p>
          <a:p>
            <a:endParaRPr lang="en-US" dirty="0"/>
          </a:p>
          <a:p>
            <a:r>
              <a:rPr lang="en-US" dirty="0"/>
              <a:t>Laboratory testing : Microscopic examination of a KOH preparation to identify budding yeast and </a:t>
            </a:r>
            <a:r>
              <a:rPr lang="en-US" dirty="0" err="1"/>
              <a:t>pseudohyphae</a:t>
            </a:r>
            <a:r>
              <a:rPr lang="en-US" dirty="0"/>
              <a:t>.  
    - Culture may be considered in recurrent or atypical cases to confirm the diagnosis.</a:t>
            </a:r>
          </a:p>
          <a:p>
            <a:endParaRPr lang="en-US" b="1" dirty="0"/>
          </a:p>
          <a:p>
            <a:pPr marL="0" indent="0">
              <a:buNone/>
            </a:pPr>
            <a:endParaRPr lang="en-US" b="1" dirty="0"/>
          </a:p>
        </p:txBody>
      </p:sp>
      <p:pic>
        <p:nvPicPr>
          <p:cNvPr id="4" name="Picture 3">
            <a:extLst>
              <a:ext uri="{FF2B5EF4-FFF2-40B4-BE49-F238E27FC236}">
                <a16:creationId xmlns:a16="http://schemas.microsoft.com/office/drawing/2014/main" id="{E628E796-05B2-E4B4-B972-29A85F066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306" y="4029676"/>
            <a:ext cx="5629434" cy="2828323"/>
          </a:xfrm>
          <a:prstGeom prst="rect">
            <a:avLst/>
          </a:prstGeom>
        </p:spPr>
      </p:pic>
    </p:spTree>
    <p:extLst>
      <p:ext uri="{BB962C8B-B14F-4D97-AF65-F5344CB8AC3E}">
        <p14:creationId xmlns:p14="http://schemas.microsoft.com/office/powerpoint/2010/main" val="3020680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9DE3-7099-6D1D-55E6-64C195AD7BB0}"/>
              </a:ext>
            </a:extLst>
          </p:cNvPr>
          <p:cNvSpPr>
            <a:spLocks noGrp="1"/>
          </p:cNvSpPr>
          <p:nvPr>
            <p:ph type="title"/>
          </p:nvPr>
        </p:nvSpPr>
        <p:spPr>
          <a:xfrm>
            <a:off x="0" y="0"/>
            <a:ext cx="10515600" cy="1325563"/>
          </a:xfrm>
        </p:spPr>
        <p:txBody>
          <a:bodyPr/>
          <a:lstStyle/>
          <a:p>
            <a:r>
              <a:rPr lang="en-US" dirty="0"/>
              <a:t>treatment</a:t>
            </a:r>
          </a:p>
        </p:txBody>
      </p:sp>
      <p:sp>
        <p:nvSpPr>
          <p:cNvPr id="3" name="Content Placeholder 2">
            <a:extLst>
              <a:ext uri="{FF2B5EF4-FFF2-40B4-BE49-F238E27FC236}">
                <a16:creationId xmlns:a16="http://schemas.microsoft.com/office/drawing/2014/main" id="{E23AC982-C068-D715-C4B6-1718A1F00098}"/>
              </a:ext>
            </a:extLst>
          </p:cNvPr>
          <p:cNvSpPr>
            <a:spLocks noGrp="1"/>
          </p:cNvSpPr>
          <p:nvPr>
            <p:ph idx="1"/>
          </p:nvPr>
        </p:nvSpPr>
        <p:spPr>
          <a:xfrm>
            <a:off x="0" y="1325563"/>
            <a:ext cx="12191999" cy="5604669"/>
          </a:xfrm>
        </p:spPr>
        <p:txBody>
          <a:bodyPr/>
          <a:lstStyle/>
          <a:p>
            <a:r>
              <a:rPr lang="en-US" b="1" dirty="0"/>
              <a:t>Topical Therapy</a:t>
            </a:r>
            <a:r>
              <a:rPr lang="en-US" dirty="0"/>
              <a:t> : </a:t>
            </a:r>
          </a:p>
          <a:p>
            <a:pPr marL="0" indent="0">
              <a:buNone/>
            </a:pPr>
            <a:r>
              <a:rPr lang="en-US" dirty="0"/>
              <a:t> - First-line treatment usually involves antifungal creams such as </a:t>
            </a:r>
            <a:r>
              <a:rPr lang="en-US" dirty="0" err="1"/>
              <a:t>clotrimazole</a:t>
            </a:r>
            <a:r>
              <a:rPr lang="en-US" dirty="0"/>
              <a:t> or </a:t>
            </a:r>
            <a:r>
              <a:rPr lang="en-US" dirty="0" err="1"/>
              <a:t>miconazole</a:t>
            </a:r>
            <a:r>
              <a:rPr lang="en-US" dirty="0"/>
              <a:t>, applied for 7–14 days. </a:t>
            </a:r>
          </a:p>
          <a:p>
            <a:pPr marL="0" indent="0">
              <a:buNone/>
            </a:pPr>
            <a:r>
              <a:rPr lang="en-US" dirty="0"/>
              <a:t>
   </a:t>
            </a:r>
            <a:r>
              <a:rPr lang="en-US" b="1" dirty="0"/>
              <a:t>Oral Therapy</a:t>
            </a:r>
            <a:r>
              <a:rPr lang="en-US" dirty="0"/>
              <a:t>:  
    - A single dose of oral fluconazole (150 mg) is effective for uncomplicated cases</a:t>
            </a:r>
          </a:p>
          <a:p>
            <a:pPr marL="0" indent="0">
              <a:buNone/>
            </a:pPr>
            <a:endParaRPr lang="en-US" dirty="0"/>
          </a:p>
          <a:p>
            <a:pPr marL="0" indent="0">
              <a:buNone/>
            </a:pPr>
            <a:r>
              <a:rPr lang="en-US" dirty="0" err="1"/>
              <a:t>Manegment</a:t>
            </a:r>
            <a:r>
              <a:rPr lang="en-US" dirty="0"/>
              <a:t> of underlying risk factors (</a:t>
            </a:r>
            <a:r>
              <a:rPr lang="en-US" dirty="0" err="1"/>
              <a:t>eg</a:t>
            </a:r>
            <a:r>
              <a:rPr lang="en-US" dirty="0"/>
              <a:t>: glycemic control in case od diabetes mellitus).</a:t>
            </a:r>
          </a:p>
        </p:txBody>
      </p:sp>
    </p:spTree>
    <p:extLst>
      <p:ext uri="{BB962C8B-B14F-4D97-AF65-F5344CB8AC3E}">
        <p14:creationId xmlns:p14="http://schemas.microsoft.com/office/powerpoint/2010/main" val="103060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40220" y="1765935"/>
            <a:ext cx="4166870" cy="4240530"/>
          </a:xfrm>
          <a:prstGeom prst="rect">
            <a:avLst/>
          </a:prstGeom>
        </p:spPr>
      </p:pic>
      <p:sp>
        <p:nvSpPr>
          <p:cNvPr id="4" name="TextBox 3"/>
          <p:cNvSpPr txBox="1"/>
          <p:nvPr/>
        </p:nvSpPr>
        <p:spPr>
          <a:xfrm>
            <a:off x="1695683" y="2516413"/>
            <a:ext cx="4113561" cy="912495"/>
          </a:xfrm>
          <a:prstGeom prst="rect">
            <a:avLst/>
          </a:prstGeom>
          <a:noFill/>
        </p:spPr>
        <p:txBody>
          <a:bodyPr wrap="square" rtlCol="0">
            <a:spAutoFit/>
          </a:bodyPr>
          <a:lstStyle/>
          <a:p>
            <a:pPr algn="ctr"/>
            <a:r>
              <a:rPr lang="en-US" sz="5335" b="1" dirty="0">
                <a:effectLst>
                  <a:outerShdw blurRad="38100" dist="38100" dir="2700000" algn="tl">
                    <a:srgbClr val="000000">
                      <a:alpha val="43137"/>
                    </a:srgbClr>
                  </a:outerShdw>
                </a:effectLst>
                <a:latin typeface="Arial Black" panose="020B0A04020102020204" pitchFamily="34" charset="0"/>
              </a:rPr>
              <a:t>History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94399"/>
            <a:ext cx="11757606" cy="486920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73904"/>
            <a:ext cx="11757606" cy="491018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1004735"/>
            <a:ext cx="11757606" cy="484852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74978"/>
            <a:ext cx="11757606" cy="490804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1025974"/>
            <a:ext cx="11757606" cy="48060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66604"/>
            <a:ext cx="11757606" cy="492479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76041"/>
            <a:ext cx="11757606" cy="490591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1003681"/>
            <a:ext cx="11757606" cy="485063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57577"/>
            <a:ext cx="11757606" cy="494284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1000742"/>
            <a:ext cx="11757606" cy="48565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10600" t="9005" r="20778" b="54212"/>
          <a:stretch>
            <a:fillRect/>
          </a:stretch>
        </p:blipFill>
        <p:spPr>
          <a:xfrm>
            <a:off x="1312545" y="1452245"/>
            <a:ext cx="4877435" cy="4397375"/>
          </a:xfrm>
          <a:prstGeom prst="rect">
            <a:avLst/>
          </a:prstGeom>
        </p:spPr>
      </p:pic>
      <p:pic>
        <p:nvPicPr>
          <p:cNvPr id="6" name="Picture 5"/>
          <p:cNvPicPr>
            <a:picLocks noChangeAspect="1"/>
          </p:cNvPicPr>
          <p:nvPr/>
        </p:nvPicPr>
        <p:blipFill>
          <a:blip r:embed="rId2"/>
          <a:srcRect l="10938" t="45573" r="20486" b="5724"/>
          <a:stretch>
            <a:fillRect/>
          </a:stretch>
        </p:blipFill>
        <p:spPr>
          <a:xfrm>
            <a:off x="6461125" y="824865"/>
            <a:ext cx="5016500" cy="5937885"/>
          </a:xfrm>
          <a:prstGeom prst="rect">
            <a:avLst/>
          </a:prstGeom>
        </p:spPr>
      </p:pic>
      <p:sp>
        <p:nvSpPr>
          <p:cNvPr id="7" name="TextBox 3"/>
          <p:cNvSpPr txBox="1"/>
          <p:nvPr/>
        </p:nvSpPr>
        <p:spPr>
          <a:xfrm>
            <a:off x="1899920" y="262255"/>
            <a:ext cx="3128010" cy="912495"/>
          </a:xfrm>
          <a:prstGeom prst="rect">
            <a:avLst/>
          </a:prstGeom>
          <a:noFill/>
        </p:spPr>
        <p:txBody>
          <a:bodyPr wrap="square" rtlCol="0">
            <a:spAutoFit/>
          </a:bodyPr>
          <a:lstStyle/>
          <a:p>
            <a:pPr algn="l"/>
            <a:r>
              <a:rPr lang="en-US" sz="5335" b="1" dirty="0">
                <a:effectLst>
                  <a:outerShdw blurRad="38100" dist="38100" dir="2700000" algn="tl">
                    <a:srgbClr val="000000">
                      <a:alpha val="43137"/>
                    </a:srgbClr>
                  </a:outerShdw>
                </a:effectLst>
                <a:latin typeface="Arial Black" panose="020B0A04020102020204" pitchFamily="34" charset="0"/>
              </a:rPr>
              <a:t>History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73138"/>
            <a:ext cx="11757606" cy="491172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64998"/>
            <a:ext cx="11757606" cy="492800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55040"/>
            <a:ext cx="11757606" cy="494791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990318"/>
            <a:ext cx="11757606" cy="487736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197" y="1031053"/>
            <a:ext cx="11757606" cy="479589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3" name="Picture 2" descr="Top view of wood desk with the plant, white keyboard, coffee in a white mug, notebook, and pen">
            <a:extLst>
              <a:ext uri="{FF2B5EF4-FFF2-40B4-BE49-F238E27FC236}">
                <a16:creationId xmlns:a16="http://schemas.microsoft.com/office/drawing/2014/main" id="{4EDF2E55-C3D2-E59F-1033-31056E75BA17}"/>
              </a:ext>
            </a:extLst>
          </p:cNvPr>
          <p:cNvPicPr>
            <a:picLocks noChangeAspect="1"/>
          </p:cNvPicPr>
          <p:nvPr/>
        </p:nvPicPr>
        <p:blipFill>
          <a:blip r:embed="rId2"/>
          <a:srcRect t="127" r="-2" b="16695"/>
          <a:stretch/>
        </p:blipFill>
        <p:spPr>
          <a:xfrm>
            <a:off x="1" y="1"/>
            <a:ext cx="12191999" cy="6857999"/>
          </a:xfrm>
          <a:prstGeom prst="rect">
            <a:avLst/>
          </a:prstGeom>
        </p:spPr>
      </p:pic>
      <p:sp>
        <p:nvSpPr>
          <p:cNvPr id="11" name="Rectangle 10">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p:cNvSpPr>
            <a:spLocks noGrp="1"/>
          </p:cNvSpPr>
          <p:nvPr>
            <p:ph type="ctrTitle"/>
          </p:nvPr>
        </p:nvSpPr>
        <p:spPr>
          <a:xfrm>
            <a:off x="457195" y="701964"/>
            <a:ext cx="5370950" cy="3640303"/>
          </a:xfrm>
        </p:spPr>
        <p:txBody>
          <a:bodyPr anchor="t">
            <a:normAutofit fontScale="90000"/>
          </a:bodyPr>
          <a:lstStyle/>
          <a:p>
            <a:r>
              <a:rPr lang="en-US" sz="6000" dirty="0">
                <a:solidFill>
                  <a:srgbClr val="FFFFFF"/>
                </a:solidFill>
              </a:rPr>
              <a:t>The diagnosis and management of </a:t>
            </a:r>
            <a:r>
              <a:rPr lang="en-US" sz="6000" dirty="0" err="1">
                <a:solidFill>
                  <a:srgbClr val="FFFFFF"/>
                </a:solidFill>
              </a:rPr>
              <a:t>vulval</a:t>
            </a:r>
            <a:br>
              <a:rPr lang="en-US" sz="6000" dirty="0">
                <a:solidFill>
                  <a:srgbClr val="FFFFFF"/>
                </a:solidFill>
              </a:rPr>
            </a:br>
            <a:r>
              <a:rPr lang="en-US" sz="6000" dirty="0">
                <a:solidFill>
                  <a:srgbClr val="FFFFFF"/>
                </a:solidFill>
              </a:rPr>
              <a:t>
intraepithelial neoplasia</a:t>
            </a:r>
            <a:endParaRPr sz="6000" dirty="0">
              <a:solidFill>
                <a:srgbClr val="FFFFFF"/>
              </a:solidFill>
            </a:endParaRPr>
          </a:p>
        </p:txBody>
      </p:sp>
      <p:cxnSp>
        <p:nvCxnSpPr>
          <p:cNvPr id="13" name="Straight Connector 12">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1980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p:cNvSpPr>
            <a:spLocks noGrp="1"/>
          </p:cNvSpPr>
          <p:nvPr>
            <p:ph idx="1"/>
          </p:nvPr>
        </p:nvSpPr>
        <p:spPr>
          <a:xfrm>
            <a:off x="640080" y="261939"/>
            <a:ext cx="11266170" cy="6035976"/>
          </a:xfrm>
        </p:spPr>
        <p:txBody>
          <a:bodyPr>
            <a:normAutofit/>
          </a:bodyPr>
          <a:lstStyle/>
          <a:p>
            <a:pPr marL="0" indent="0">
              <a:buNone/>
            </a:pPr>
            <a:r>
              <a:rPr lang="en-US" sz="2400" dirty="0"/>
              <a:t>Definition:</a:t>
            </a:r>
          </a:p>
          <a:p>
            <a:pPr marL="0" indent="0">
              <a:buNone/>
            </a:pPr>
            <a:r>
              <a:rPr lang="en-US" sz="2400" dirty="0"/>
              <a:t>Pre-malignant </a:t>
            </a:r>
            <a:r>
              <a:rPr lang="en-US" sz="2400" dirty="0" err="1"/>
              <a:t>vulval</a:t>
            </a:r>
            <a:r>
              <a:rPr lang="en-US" sz="2400" dirty="0"/>
              <a:t> lesions often cause debilitating symptoms that lead to </a:t>
            </a:r>
          </a:p>
          <a:p>
            <a:pPr marL="0" indent="0">
              <a:buNone/>
            </a:pPr>
            <a:r>
              <a:rPr lang="en-US" sz="2400" dirty="0"/>
              <a:t> psychosexual dysfunction, especially in women of reproductive age. </a:t>
            </a:r>
          </a:p>
          <a:p>
            <a:pPr marL="0" indent="0">
              <a:buNone/>
            </a:pPr>
            <a:endParaRPr lang="en-US" sz="2400" dirty="0"/>
          </a:p>
          <a:p>
            <a:pPr marL="0" indent="0">
              <a:buNone/>
            </a:pPr>
            <a:endParaRPr lang="en-US" sz="2400" dirty="0"/>
          </a:p>
          <a:p>
            <a:r>
              <a:rPr lang="en-US" sz="2400" dirty="0"/>
              <a:t> There is a high Rate of recurrence 26%,And risk for progression to </a:t>
            </a:r>
            <a:r>
              <a:rPr lang="en-US" sz="2400" dirty="0" err="1"/>
              <a:t>vulval</a:t>
            </a:r>
            <a:r>
              <a:rPr lang="en-US" sz="2400" dirty="0"/>
              <a:t> </a:t>
            </a:r>
            <a:r>
              <a:rPr lang="en-US" sz="2400" dirty="0" err="1"/>
              <a:t>sequomus</a:t>
            </a:r>
            <a:r>
              <a:rPr lang="en-US" sz="2400" dirty="0"/>
              <a:t> cell carcinoma (VSCC) which is the most common </a:t>
            </a:r>
            <a:r>
              <a:rPr lang="en-US" sz="2400" dirty="0" err="1"/>
              <a:t>vulval</a:t>
            </a:r>
            <a:r>
              <a:rPr lang="en-US" sz="2400" dirty="0"/>
              <a:t> </a:t>
            </a:r>
            <a:r>
              <a:rPr lang="en-US" sz="2400" dirty="0" err="1"/>
              <a:t>malignacy</a:t>
            </a:r>
            <a:r>
              <a:rPr lang="en-US" sz="2400" dirty="0"/>
              <a:t>. </a:t>
            </a:r>
          </a:p>
          <a:p>
            <a:pPr marL="0" indent="0">
              <a:buNone/>
            </a:pPr>
            <a:endParaRPr lang="en-US" sz="2400" dirty="0"/>
          </a:p>
        </p:txBody>
      </p:sp>
      <p:cxnSp>
        <p:nvCxnSpPr>
          <p:cNvPr id="11" name="Straight Connector 10">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395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p:cNvSpPr>
            <a:spLocks noGrp="1"/>
          </p:cNvSpPr>
          <p:nvPr>
            <p:ph idx="1"/>
          </p:nvPr>
        </p:nvSpPr>
        <p:spPr>
          <a:xfrm>
            <a:off x="640080" y="154781"/>
            <a:ext cx="11385233" cy="6607969"/>
          </a:xfrm>
        </p:spPr>
        <p:txBody>
          <a:bodyPr anchor="t">
            <a:normAutofit fontScale="92500"/>
          </a:bodyPr>
          <a:lstStyle/>
          <a:p>
            <a:r>
              <a:rPr lang="en-US" dirty="0"/>
              <a:t>In 2020, the World Health Organization (WHO) classified </a:t>
            </a:r>
            <a:r>
              <a:rPr lang="en-US" dirty="0" err="1"/>
              <a:t>vulval</a:t>
            </a:r>
            <a:r>
              <a:rPr lang="en-US" dirty="0"/>
              <a:t> </a:t>
            </a:r>
            <a:r>
              <a:rPr lang="en-US" dirty="0" err="1"/>
              <a:t>intraepithelium</a:t>
            </a:r>
            <a:r>
              <a:rPr lang="en-US" dirty="0"/>
              <a:t> </a:t>
            </a:r>
          </a:p>
          <a:p>
            <a:pPr marL="0" indent="0">
              <a:buNone/>
            </a:pPr>
            <a:r>
              <a:rPr lang="en-US" dirty="0"/>
              <a:t>neoplasia(VIN)according to HPV status:</a:t>
            </a:r>
          </a:p>
          <a:p>
            <a:pPr marL="0" indent="0">
              <a:buNone/>
            </a:pPr>
            <a:endParaRPr lang="en-US" dirty="0"/>
          </a:p>
          <a:p>
            <a:pPr marL="0" indent="0">
              <a:buNone/>
            </a:pPr>
            <a:r>
              <a:rPr lang="en-US" dirty="0"/>
              <a:t>1-high-risk (HR) </a:t>
            </a:r>
            <a:r>
              <a:rPr lang="en-US" dirty="0" err="1"/>
              <a:t>humanpapillomavirus</a:t>
            </a:r>
            <a:r>
              <a:rPr lang="en-US" dirty="0"/>
              <a:t> (HPV)-</a:t>
            </a:r>
            <a:r>
              <a:rPr lang="en-US" dirty="0" err="1"/>
              <a:t>associateed</a:t>
            </a:r>
            <a:r>
              <a:rPr lang="en-US" dirty="0"/>
              <a:t>. </a:t>
            </a:r>
          </a:p>
          <a:p>
            <a:pPr marL="0" indent="0">
              <a:buNone/>
            </a:pPr>
            <a:endParaRPr lang="en-US" dirty="0"/>
          </a:p>
          <a:p>
            <a:pPr marL="0" indent="0">
              <a:buNone/>
            </a:pPr>
            <a:r>
              <a:rPr lang="en-US" dirty="0"/>
              <a:t>2-HPV-independent processes. </a:t>
            </a:r>
          </a:p>
          <a:p>
            <a:pPr marL="0" indent="0">
              <a:buNone/>
            </a:pPr>
            <a:endParaRPr lang="en-US" dirty="0"/>
          </a:p>
          <a:p>
            <a:r>
              <a:rPr lang="en-US" dirty="0"/>
              <a:t>. The HR-HPV-associated pathway is associated with the </a:t>
            </a:r>
            <a:r>
              <a:rPr lang="en-US" dirty="0" err="1"/>
              <a:t>vulval</a:t>
            </a:r>
            <a:r>
              <a:rPr lang="en-US" dirty="0"/>
              <a:t> high-grade squamous intraepithelial lesion (</a:t>
            </a:r>
            <a:r>
              <a:rPr lang="en-US" dirty="0" err="1"/>
              <a:t>vHSIL</a:t>
            </a:r>
            <a:r>
              <a:rPr lang="en-US" dirty="0"/>
              <a:t>).</a:t>
            </a:r>
          </a:p>
          <a:p>
            <a:r>
              <a:rPr lang="en-US" dirty="0"/>
              <a:t>The HPV-independent pathway is associated with</a:t>
            </a:r>
          </a:p>
          <a:p>
            <a:pPr marL="0" indent="0">
              <a:buNone/>
            </a:pPr>
            <a:r>
              <a:rPr lang="en-US" dirty="0"/>
              <a:t>the differentiated-type </a:t>
            </a:r>
            <a:r>
              <a:rPr lang="en-US" dirty="0" err="1"/>
              <a:t>vulval</a:t>
            </a:r>
            <a:r>
              <a:rPr lang="en-US" dirty="0"/>
              <a:t> intraepithelial lesion (</a:t>
            </a:r>
            <a:r>
              <a:rPr lang="en-US" dirty="0" err="1"/>
              <a:t>dVIN</a:t>
            </a:r>
            <a:r>
              <a:rPr lang="en-US" dirty="0"/>
              <a:t>)</a:t>
            </a:r>
          </a:p>
          <a:p>
            <a:pPr marL="0" indent="0">
              <a:buNone/>
            </a:pPr>
            <a:endParaRPr lang="en-US" dirty="0"/>
          </a:p>
          <a:p>
            <a:r>
              <a:rPr lang="en-US" dirty="0"/>
              <a:t>Approximately 10% of </a:t>
            </a:r>
            <a:r>
              <a:rPr lang="en-US" dirty="0" err="1"/>
              <a:t>vHSIL</a:t>
            </a:r>
            <a:r>
              <a:rPr lang="en-US" dirty="0"/>
              <a:t> and 50% of </a:t>
            </a:r>
            <a:r>
              <a:rPr lang="en-US" dirty="0" err="1"/>
              <a:t>dVIN</a:t>
            </a:r>
            <a:r>
              <a:rPr lang="en-US" dirty="0"/>
              <a:t> progress to VSCC over 10 years </a:t>
            </a:r>
          </a:p>
        </p:txBody>
      </p:sp>
      <p:cxnSp>
        <p:nvCxnSpPr>
          <p:cNvPr id="11" name="Straight Connector 10">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49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p:cNvSpPr>
            <a:spLocks noGrp="1"/>
          </p:cNvSpPr>
          <p:nvPr>
            <p:ph idx="1"/>
          </p:nvPr>
        </p:nvSpPr>
        <p:spPr>
          <a:xfrm>
            <a:off x="640080" y="214313"/>
            <a:ext cx="10890929" cy="6083601"/>
          </a:xfrm>
        </p:spPr>
        <p:txBody>
          <a:bodyPr>
            <a:normAutofit/>
          </a:bodyPr>
          <a:lstStyle/>
          <a:p>
            <a:pPr marL="0" indent="0">
              <a:buNone/>
            </a:pPr>
            <a:r>
              <a:rPr lang="en-US" dirty="0" err="1"/>
              <a:t>vHSIL</a:t>
            </a:r>
            <a:r>
              <a:rPr lang="en-US" dirty="0"/>
              <a:t> is an uncommon condition. A population-based study in the </a:t>
            </a:r>
            <a:r>
              <a:rPr lang="en-US" dirty="0" err="1"/>
              <a:t>Netherlandsestimated</a:t>
            </a:r>
            <a:r>
              <a:rPr lang="en-US" dirty="0"/>
              <a:t> the </a:t>
            </a:r>
            <a:r>
              <a:rPr lang="en-US" dirty="0" err="1"/>
              <a:t>standardised</a:t>
            </a:r>
            <a:r>
              <a:rPr lang="en-US" dirty="0"/>
              <a:t> incidence rate to be 2.99 per 100 000 person years between 1991 and</a:t>
            </a:r>
          </a:p>
          <a:p>
            <a:pPr marL="0" indent="0">
              <a:buNone/>
            </a:pPr>
            <a:r>
              <a:rPr lang="en-US" dirty="0"/>
              <a:t>2011. The incidence of </a:t>
            </a:r>
            <a:r>
              <a:rPr lang="en-US" dirty="0" err="1"/>
              <a:t>dVIN</a:t>
            </a:r>
            <a:r>
              <a:rPr lang="en-US" dirty="0"/>
              <a:t> was lower at 0.05 per 100 000</a:t>
            </a:r>
          </a:p>
          <a:p>
            <a:pPr marL="0" indent="0">
              <a:buNone/>
            </a:pPr>
            <a:r>
              <a:rPr lang="en-US" dirty="0"/>
              <a:t>Person years.</a:t>
            </a:r>
          </a:p>
          <a:p>
            <a:pPr marL="0" indent="0">
              <a:buNone/>
            </a:pPr>
            <a:endParaRPr lang="en-US" dirty="0"/>
          </a:p>
          <a:p>
            <a:pPr marL="0" indent="0">
              <a:buNone/>
            </a:pPr>
            <a:endParaRPr lang="en-US" dirty="0"/>
          </a:p>
          <a:p>
            <a:pPr marL="0" indent="0">
              <a:buNone/>
            </a:pPr>
            <a:r>
              <a:rPr lang="en-US" dirty="0"/>
              <a:t>.A registry Based study in the US between 2000-2017 found the incidence of </a:t>
            </a:r>
            <a:r>
              <a:rPr lang="en-US" dirty="0" err="1"/>
              <a:t>vHSIL</a:t>
            </a:r>
            <a:r>
              <a:rPr lang="en-US" dirty="0"/>
              <a:t> with severe dysplasia </a:t>
            </a:r>
            <a:r>
              <a:rPr lang="en-US" dirty="0" err="1"/>
              <a:t>decresed</a:t>
            </a:r>
            <a:r>
              <a:rPr lang="en-US" dirty="0"/>
              <a:t> among women in reproductive age following introduction of HPV vaccination.  </a:t>
            </a:r>
          </a:p>
        </p:txBody>
      </p:sp>
      <p:cxnSp>
        <p:nvCxnSpPr>
          <p:cNvPr id="11" name="Straight Connector 10">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955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B7288A-547D-BEF3-190D-D1AA76105B64}"/>
              </a:ext>
            </a:extLst>
          </p:cNvPr>
          <p:cNvSpPr>
            <a:spLocks noGrp="1"/>
          </p:cNvSpPr>
          <p:nvPr>
            <p:ph idx="1"/>
          </p:nvPr>
        </p:nvSpPr>
        <p:spPr>
          <a:xfrm>
            <a:off x="220265" y="0"/>
            <a:ext cx="11751469" cy="6858000"/>
          </a:xfrm>
        </p:spPr>
        <p:txBody>
          <a:bodyPr/>
          <a:lstStyle/>
          <a:p>
            <a:r>
              <a:rPr lang="en-US" dirty="0"/>
              <a:t>Etiology and Risk factor:</a:t>
            </a:r>
          </a:p>
          <a:p>
            <a:r>
              <a:rPr lang="en-US" dirty="0"/>
              <a:t>1-Human Papillomavirus (HPV) Infection: The majority of VIN cases are associated with high-risk HPV types, particularly HPV 16 and 18. These types are also linked to other cancers like cervical and anal cancers.</a:t>
            </a:r>
          </a:p>
          <a:p>
            <a:r>
              <a:rPr lang="en-US" dirty="0"/>
              <a:t>2-Smoking: Smoking is a significant risk factor for VIN, as it weakens the immune response and may allow for persistent HPV infections.</a:t>
            </a:r>
          </a:p>
          <a:p>
            <a:r>
              <a:rPr lang="en-US" dirty="0"/>
              <a:t>3-Immunosuppression: Patients with compromised immune systems, such as those on immunosuppressive drugs or with HIV, are at higher risk for VIN.</a:t>
            </a:r>
          </a:p>
          <a:p>
            <a:r>
              <a:rPr lang="en-US" dirty="0"/>
              <a:t>4-Age: VIN can occur in women of any age but is most commonly diagnosed in two groups:
Young women (typically with HPV-associated VIN).
Postmenopausal women (often with non-HPV-related VIN).</a:t>
            </a:r>
            <a:endParaRPr lang="" dirty="0"/>
          </a:p>
        </p:txBody>
      </p:sp>
    </p:spTree>
    <p:extLst>
      <p:ext uri="{BB962C8B-B14F-4D97-AF65-F5344CB8AC3E}">
        <p14:creationId xmlns:p14="http://schemas.microsoft.com/office/powerpoint/2010/main" val="97237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34255" y="99060"/>
            <a:ext cx="5299075" cy="6654800"/>
          </a:xfrm>
          <a:prstGeom prst="rect">
            <a:avLst/>
          </a:prstGeom>
        </p:spPr>
      </p:pic>
      <p:pic>
        <p:nvPicPr>
          <p:cNvPr id="7" name="Picture 6"/>
          <p:cNvPicPr>
            <a:picLocks noChangeAspect="1"/>
          </p:cNvPicPr>
          <p:nvPr/>
        </p:nvPicPr>
        <p:blipFill>
          <a:blip r:embed="rId3"/>
          <a:srcRect r="26191"/>
          <a:stretch>
            <a:fillRect/>
          </a:stretch>
        </p:blipFill>
        <p:spPr>
          <a:xfrm>
            <a:off x="375920" y="518160"/>
            <a:ext cx="2724150" cy="2736850"/>
          </a:xfrm>
          <a:prstGeom prst="rect">
            <a:avLst/>
          </a:prstGeom>
        </p:spPr>
      </p:pic>
      <p:cxnSp>
        <p:nvCxnSpPr>
          <p:cNvPr id="9" name="Connector: Elbow 8"/>
          <p:cNvCxnSpPr/>
          <p:nvPr/>
        </p:nvCxnSpPr>
        <p:spPr>
          <a:xfrm rot="10800000" flipV="1">
            <a:off x="2998425" y="276385"/>
            <a:ext cx="1836000" cy="1152000"/>
          </a:xfrm>
          <a:prstGeom prst="bent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472B3-2010-C39F-3C6D-2B5403528EF2}"/>
              </a:ext>
            </a:extLst>
          </p:cNvPr>
          <p:cNvSpPr>
            <a:spLocks noGrp="1"/>
          </p:cNvSpPr>
          <p:nvPr>
            <p:ph idx="1"/>
          </p:nvPr>
        </p:nvSpPr>
        <p:spPr>
          <a:xfrm>
            <a:off x="640080" y="238125"/>
            <a:ext cx="10890928" cy="5961507"/>
          </a:xfrm>
        </p:spPr>
        <p:txBody>
          <a:bodyPr/>
          <a:lstStyle/>
          <a:p>
            <a:pPr marL="3657600" lvl="8" indent="0">
              <a:buNone/>
            </a:pPr>
            <a:r>
              <a:rPr lang="en-US" dirty="0"/>
              <a:t>Clinical </a:t>
            </a:r>
            <a:r>
              <a:rPr lang="en-US" dirty="0" err="1"/>
              <a:t>presntation</a:t>
            </a:r>
            <a:endParaRPr lang="en-US" dirty="0"/>
          </a:p>
          <a:p>
            <a:r>
              <a:rPr lang="en-US" dirty="0"/>
              <a:t>. Symptoms :</a:t>
            </a:r>
          </a:p>
          <a:p>
            <a:r>
              <a:rPr lang="en-US" dirty="0"/>
              <a:t>1-Itching (pruritus) is the most common complaint.</a:t>
            </a:r>
          </a:p>
          <a:p>
            <a:r>
              <a:rPr lang="en-US" dirty="0"/>
              <a:t>2-Pain or discomfort in the vulvar area.</a:t>
            </a:r>
          </a:p>
          <a:p>
            <a:r>
              <a:rPr lang="en-US" dirty="0"/>
              <a:t>3-Abnormal growths or lumps in the vulva.</a:t>
            </a:r>
          </a:p>
          <a:p>
            <a:r>
              <a:rPr lang="en-US" dirty="0"/>
              <a:t>4-Bleeding or discharge may occur in advanced cases.</a:t>
            </a:r>
          </a:p>
          <a:p>
            <a:r>
              <a:rPr lang="en-US" dirty="0"/>
              <a:t>Signs:</a:t>
            </a:r>
          </a:p>
          <a:p>
            <a:r>
              <a:rPr lang="en-US" dirty="0"/>
              <a:t>1-White or red lesions on the vulva. </a:t>
            </a:r>
          </a:p>
          <a:p>
            <a:r>
              <a:rPr lang="en-US" dirty="0"/>
              <a:t>2-Pigmented areas or warts (in HPV-associated cases).</a:t>
            </a:r>
          </a:p>
          <a:p>
            <a:r>
              <a:rPr lang="en-US" dirty="0"/>
              <a:t>3-Thickening or ulceration of the skin.</a:t>
            </a:r>
          </a:p>
          <a:p>
            <a:r>
              <a:rPr lang="en-US" dirty="0"/>
              <a:t>4-Lesions may be flat, raised, or cauliflower-like in appearance. </a:t>
            </a:r>
            <a:endParaRPr lang="" dirty="0"/>
          </a:p>
        </p:txBody>
      </p:sp>
    </p:spTree>
    <p:extLst>
      <p:ext uri="{BB962C8B-B14F-4D97-AF65-F5344CB8AC3E}">
        <p14:creationId xmlns:p14="http://schemas.microsoft.com/office/powerpoint/2010/main" val="2339474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DFEC6E-A6DA-574B-E6F2-E07935B245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229889" cy="6858000"/>
          </a:xfrm>
        </p:spPr>
      </p:pic>
      <p:pic>
        <p:nvPicPr>
          <p:cNvPr id="5" name="Picture 4">
            <a:extLst>
              <a:ext uri="{FF2B5EF4-FFF2-40B4-BE49-F238E27FC236}">
                <a16:creationId xmlns:a16="http://schemas.microsoft.com/office/drawing/2014/main" id="{3CCD7F82-042E-99D5-0AF9-11295CC51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139" y="374385"/>
            <a:ext cx="6409814" cy="5418667"/>
          </a:xfrm>
          <a:prstGeom prst="rect">
            <a:avLst/>
          </a:prstGeom>
        </p:spPr>
      </p:pic>
    </p:spTree>
    <p:extLst>
      <p:ext uri="{BB962C8B-B14F-4D97-AF65-F5344CB8AC3E}">
        <p14:creationId xmlns:p14="http://schemas.microsoft.com/office/powerpoint/2010/main" val="1973846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A5F0A-F65F-2A33-6BDA-5E7AD79FED7F}"/>
              </a:ext>
            </a:extLst>
          </p:cNvPr>
          <p:cNvSpPr>
            <a:spLocks noGrp="1"/>
          </p:cNvSpPr>
          <p:nvPr>
            <p:ph idx="1"/>
          </p:nvPr>
        </p:nvSpPr>
        <p:spPr>
          <a:xfrm>
            <a:off x="535781" y="190500"/>
            <a:ext cx="11299031" cy="6009132"/>
          </a:xfrm>
        </p:spPr>
        <p:txBody>
          <a:bodyPr>
            <a:normAutofit fontScale="92500"/>
          </a:bodyPr>
          <a:lstStyle/>
          <a:p>
            <a:pPr algn="ctr"/>
            <a:r>
              <a:rPr lang="en-US" dirty="0"/>
              <a:t>Types</a:t>
            </a:r>
          </a:p>
          <a:p>
            <a:pPr algn="ctr"/>
            <a:r>
              <a:rPr lang="en-US" dirty="0"/>
              <a:t>1-HR-HPV-ASSOCIATED </a:t>
            </a:r>
          </a:p>
          <a:p>
            <a:r>
              <a:rPr lang="en-US" dirty="0"/>
              <a:t>. High-risk Human Papillomavirus (HR-HPV) </a:t>
            </a:r>
            <a:r>
              <a:rPr lang="en-US" dirty="0" err="1"/>
              <a:t>vulval</a:t>
            </a:r>
            <a:r>
              <a:rPr lang="en-US" dirty="0"/>
              <a:t> intraepithelial neoplasia (VIN) refers to abnormal changes in the cells on the vulva, which are often linked to infection by high-risk strains of HPV, particularly HPV types 16 and 18. These changes are classified into different grades, depending on the severity of the cellular abnormalities.
</a:t>
            </a:r>
            <a:r>
              <a:rPr lang="en-US" dirty="0" err="1"/>
              <a:t>Vulval</a:t>
            </a:r>
            <a:r>
              <a:rPr lang="en-US" dirty="0"/>
              <a:t> Intraepithelial Neoplasia (VIN) is divided into three grades:</a:t>
            </a:r>
          </a:p>
          <a:p>
            <a:r>
              <a:rPr lang="en-US" dirty="0"/>
              <a:t>1. VIN 1 (Low-grade VIN)
Description: Mild dysplasia; the abnormal changes are usually confined to the lower third of the vulvar epithelium.</a:t>
            </a:r>
          </a:p>
          <a:p>
            <a:r>
              <a:rPr lang="en-US" dirty="0"/>
              <a:t>Prognosis: VIN 1 may regress spontaneously, and many cases do not progress to more severe forms. Close observation is typically recommended.</a:t>
            </a:r>
            <a:endParaRPr lang="" dirty="0"/>
          </a:p>
        </p:txBody>
      </p:sp>
    </p:spTree>
    <p:extLst>
      <p:ext uri="{BB962C8B-B14F-4D97-AF65-F5344CB8AC3E}">
        <p14:creationId xmlns:p14="http://schemas.microsoft.com/office/powerpoint/2010/main" val="185108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735CDC-9548-41BC-683A-B585F4337BA3}"/>
              </a:ext>
            </a:extLst>
          </p:cNvPr>
          <p:cNvSpPr>
            <a:spLocks noGrp="1"/>
          </p:cNvSpPr>
          <p:nvPr>
            <p:ph idx="1"/>
          </p:nvPr>
        </p:nvSpPr>
        <p:spPr>
          <a:xfrm>
            <a:off x="640080" y="297656"/>
            <a:ext cx="10890928" cy="5901976"/>
          </a:xfrm>
        </p:spPr>
        <p:txBody>
          <a:bodyPr/>
          <a:lstStyle/>
          <a:p>
            <a:r>
              <a:rPr lang="en-US" dirty="0"/>
              <a:t>. VIN 2 (Moderate-grade VIN)
Description: Moderate dysplasia; the abnormal changes affect the lower two-thirds of the vulvar epithelium.
Prognosis: VIN 2 carries a higher risk of progression to VIN 3 or invasive vulvar cancer if untreated. Treatment is often recommended, which may include excision, laser therapy, or topical treatments.</a:t>
            </a:r>
          </a:p>
          <a:p>
            <a:r>
              <a:rPr lang="en-US" dirty="0"/>
              <a:t>VIN 3 (High-grade VIN)
Description: Severe dysplasia or carcinoma in situ (CIS); the abnormal cells affect the full thickness of the vulvar epithelium.</a:t>
            </a:r>
          </a:p>
          <a:p>
            <a:r>
              <a:rPr lang="en-US" dirty="0"/>
              <a:t>Prognosis: VIN 3 is considered precancerous and has a high risk of progressing to invasive vulvar cancer if left untreated. Surgical excision or other forms of treatment are usually required.</a:t>
            </a:r>
            <a:endParaRPr lang="" dirty="0"/>
          </a:p>
        </p:txBody>
      </p:sp>
    </p:spTree>
    <p:extLst>
      <p:ext uri="{BB962C8B-B14F-4D97-AF65-F5344CB8AC3E}">
        <p14:creationId xmlns:p14="http://schemas.microsoft.com/office/powerpoint/2010/main" val="522367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DFD6BF40-B2A8-A22A-7CD1-B4EFF8898B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3775"/>
            <a:ext cx="11965781" cy="6604225"/>
          </a:xfrm>
        </p:spPr>
      </p:pic>
    </p:spTree>
    <p:extLst>
      <p:ext uri="{BB962C8B-B14F-4D97-AF65-F5344CB8AC3E}">
        <p14:creationId xmlns:p14="http://schemas.microsoft.com/office/powerpoint/2010/main" val="3580045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41903-523E-1B22-318F-C3BB5F64B3A1}"/>
              </a:ext>
            </a:extLst>
          </p:cNvPr>
          <p:cNvSpPr>
            <a:spLocks noGrp="1"/>
          </p:cNvSpPr>
          <p:nvPr>
            <p:ph idx="1"/>
          </p:nvPr>
        </p:nvSpPr>
        <p:spPr>
          <a:xfrm>
            <a:off x="458391" y="0"/>
            <a:ext cx="11275217" cy="6858000"/>
          </a:xfrm>
        </p:spPr>
        <p:txBody>
          <a:bodyPr/>
          <a:lstStyle/>
          <a:p>
            <a:r>
              <a:rPr lang="en-US" dirty="0"/>
              <a:t>Histopathological features of </a:t>
            </a:r>
            <a:r>
              <a:rPr lang="en-US" dirty="0" err="1"/>
              <a:t>vHSIL</a:t>
            </a:r>
            <a:r>
              <a:rPr lang="en-US" dirty="0"/>
              <a:t> include acanthosis, hyperkeratosis and parakeratosis and signs of reduced cell </a:t>
            </a:r>
            <a:r>
              <a:rPr lang="en-US" dirty="0" err="1"/>
              <a:t>maturatio</a:t>
            </a:r>
            <a:r>
              <a:rPr lang="en-US" dirty="0"/>
              <a:t>. </a:t>
            </a:r>
          </a:p>
          <a:p>
            <a:endParaRPr lang="" dirty="0"/>
          </a:p>
        </p:txBody>
      </p:sp>
      <p:pic>
        <p:nvPicPr>
          <p:cNvPr id="4" name="Picture 3">
            <a:extLst>
              <a:ext uri="{FF2B5EF4-FFF2-40B4-BE49-F238E27FC236}">
                <a16:creationId xmlns:a16="http://schemas.microsoft.com/office/drawing/2014/main" id="{216B5C6C-F6BA-BBF0-9FD0-566B58919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91" y="1243541"/>
            <a:ext cx="11275216" cy="5418667"/>
          </a:xfrm>
          <a:prstGeom prst="rect">
            <a:avLst/>
          </a:prstGeom>
        </p:spPr>
      </p:pic>
    </p:spTree>
    <p:extLst>
      <p:ext uri="{BB962C8B-B14F-4D97-AF65-F5344CB8AC3E}">
        <p14:creationId xmlns:p14="http://schemas.microsoft.com/office/powerpoint/2010/main" val="719584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ABB08-FDC5-F0FA-816E-B1F908EAC9F5}"/>
              </a:ext>
            </a:extLst>
          </p:cNvPr>
          <p:cNvSpPr>
            <a:spLocks noGrp="1"/>
          </p:cNvSpPr>
          <p:nvPr>
            <p:ph idx="1"/>
          </p:nvPr>
        </p:nvSpPr>
        <p:spPr>
          <a:xfrm>
            <a:off x="214313" y="0"/>
            <a:ext cx="11977687" cy="6858000"/>
          </a:xfrm>
        </p:spPr>
        <p:txBody>
          <a:bodyPr/>
          <a:lstStyle/>
          <a:p>
            <a:pPr algn="ctr"/>
            <a:r>
              <a:rPr lang="en-US" dirty="0"/>
              <a:t>2-differentiated type (DVIN) </a:t>
            </a:r>
          </a:p>
          <a:p>
            <a:endParaRPr lang="en-US" dirty="0"/>
          </a:p>
          <a:p>
            <a:pPr algn="ctr"/>
            <a:r>
              <a:rPr lang="en-US" dirty="0" err="1"/>
              <a:t>dVIN</a:t>
            </a:r>
            <a:r>
              <a:rPr lang="en-US" dirty="0"/>
              <a:t> is characterized by the abnormal growth of squamous cells in the vulvar epithelium. It is distinct from the more common classic VIN (which is often associated with HPV infection) in that it typically occurs in postmenopausal women and is HPV-independent. </a:t>
            </a:r>
          </a:p>
          <a:p>
            <a:r>
              <a:rPr lang="en-US" dirty="0"/>
              <a:t>. In </a:t>
            </a:r>
            <a:r>
              <a:rPr lang="en-US" dirty="0" err="1"/>
              <a:t>dVIN</a:t>
            </a:r>
            <a:r>
              <a:rPr lang="en-US" dirty="0"/>
              <a:t>, the changes in the vulvar epithelium are often driven by other factors like chronic inflammation(lichen </a:t>
            </a:r>
            <a:r>
              <a:rPr lang="en-US" dirty="0" err="1"/>
              <a:t>scelerosis</a:t>
            </a:r>
            <a:r>
              <a:rPr lang="en-US" dirty="0"/>
              <a:t>) rather than viral infection. The condition is more likely to occur in older women, and it tends to present as a thickened, hyperkeratotic lesion.</a:t>
            </a:r>
          </a:p>
          <a:p>
            <a:endParaRPr lang="en-US" dirty="0"/>
          </a:p>
          <a:p>
            <a:r>
              <a:rPr lang="en-US" dirty="0"/>
              <a:t>. It has Higher risk of progression to vulvar cancer (especially squamous cell carcinoma), as it is often a more aggressive lesion and tends to recur or persist even after treatment. </a:t>
            </a:r>
            <a:endParaRPr lang="" dirty="0"/>
          </a:p>
        </p:txBody>
      </p:sp>
    </p:spTree>
    <p:extLst>
      <p:ext uri="{BB962C8B-B14F-4D97-AF65-F5344CB8AC3E}">
        <p14:creationId xmlns:p14="http://schemas.microsoft.com/office/powerpoint/2010/main" val="346574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86F7D-B9EA-BC32-4877-DFFDBEFE03D5}"/>
              </a:ext>
            </a:extLst>
          </p:cNvPr>
          <p:cNvSpPr>
            <a:spLocks noGrp="1"/>
          </p:cNvSpPr>
          <p:nvPr>
            <p:ph idx="1"/>
          </p:nvPr>
        </p:nvSpPr>
        <p:spPr>
          <a:xfrm>
            <a:off x="0" y="89297"/>
            <a:ext cx="12322969" cy="6679406"/>
          </a:xfrm>
        </p:spPr>
        <p:txBody>
          <a:bodyPr/>
          <a:lstStyle/>
          <a:p>
            <a:r>
              <a:rPr lang="en-US" dirty="0"/>
              <a:t>The typical features of </a:t>
            </a:r>
            <a:r>
              <a:rPr lang="en-US" dirty="0" err="1"/>
              <a:t>dVIN</a:t>
            </a:r>
            <a:r>
              <a:rPr lang="en-US" dirty="0"/>
              <a:t> include</a:t>
            </a:r>
          </a:p>
          <a:p>
            <a:pPr marL="0" indent="0">
              <a:buNone/>
            </a:pPr>
            <a:r>
              <a:rPr lang="en-US" dirty="0"/>
              <a:t>parakeratosis, elongated and anastomosing rete ridges, </a:t>
            </a:r>
            <a:r>
              <a:rPr lang="en-US" dirty="0" err="1"/>
              <a:t>atypia</a:t>
            </a:r>
            <a:r>
              <a:rPr lang="en-US" dirty="0"/>
              <a:t> in the basal cells, abnormal keratinocytes and prominent</a:t>
            </a:r>
          </a:p>
          <a:p>
            <a:pPr marL="0" indent="0">
              <a:buNone/>
            </a:pPr>
            <a:r>
              <a:rPr lang="en-US" dirty="0"/>
              <a:t>intracellular bridges</a:t>
            </a:r>
          </a:p>
          <a:p>
            <a:pPr marL="0" indent="0">
              <a:buNone/>
            </a:pPr>
            <a:endParaRPr lang="" dirty="0"/>
          </a:p>
        </p:txBody>
      </p:sp>
      <p:pic>
        <p:nvPicPr>
          <p:cNvPr id="4" name="Picture 3">
            <a:extLst>
              <a:ext uri="{FF2B5EF4-FFF2-40B4-BE49-F238E27FC236}">
                <a16:creationId xmlns:a16="http://schemas.microsoft.com/office/drawing/2014/main" id="{136DE99A-9C0D-B44D-9D71-8A5AADF76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006" y="2155031"/>
            <a:ext cx="5310490" cy="4321969"/>
          </a:xfrm>
          <a:prstGeom prst="rect">
            <a:avLst/>
          </a:prstGeom>
        </p:spPr>
      </p:pic>
    </p:spTree>
    <p:extLst>
      <p:ext uri="{BB962C8B-B14F-4D97-AF65-F5344CB8AC3E}">
        <p14:creationId xmlns:p14="http://schemas.microsoft.com/office/powerpoint/2010/main" val="4036268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2EADE-2E61-D8A3-B3F3-DA666FDBC389}"/>
              </a:ext>
            </a:extLst>
          </p:cNvPr>
          <p:cNvSpPr>
            <a:spLocks noGrp="1"/>
          </p:cNvSpPr>
          <p:nvPr>
            <p:ph idx="1"/>
          </p:nvPr>
        </p:nvSpPr>
        <p:spPr>
          <a:xfrm>
            <a:off x="452439" y="0"/>
            <a:ext cx="11513342" cy="6858000"/>
          </a:xfrm>
        </p:spPr>
        <p:txBody>
          <a:bodyPr>
            <a:normAutofit fontScale="92500" lnSpcReduction="10000"/>
          </a:bodyPr>
          <a:lstStyle/>
          <a:p>
            <a:r>
              <a:rPr lang="en-US" dirty="0"/>
              <a:t>Diagnosis :</a:t>
            </a:r>
          </a:p>
          <a:p>
            <a:endParaRPr lang="en-US" dirty="0"/>
          </a:p>
          <a:p>
            <a:r>
              <a:rPr lang="en-US" dirty="0"/>
              <a:t>1-Clinical Evaluation:
Symptoms: VIN may present with symptoms like itching, burning, pain, or visible lesions in the vulvar area. However, some cases may be asymptomatic.</a:t>
            </a:r>
          </a:p>
          <a:p>
            <a:r>
              <a:rPr lang="en-US" dirty="0"/>
              <a:t>Physical Exam: The doctor performs a thorough examination of the vulva to check for any abnormal areas, such as warts, plaques, or ulcerations, which could be indicative of VIN.</a:t>
            </a:r>
          </a:p>
          <a:p>
            <a:endParaRPr lang="en-US" dirty="0"/>
          </a:p>
          <a:p>
            <a:r>
              <a:rPr lang="en-US" dirty="0"/>
              <a:t>2-Colposcopy:
Procedure: If a lesion is identified, a colposcopy may be performed. This involves using a special magnifying instrument to examine the vulva more closely.
Acetic Acid Application: During the colposcopy, acetic acid may be applied to the area. VIN lesions tend to turn white when exposed to acetic acid, which helps to highlight the abnormal tissue.</a:t>
            </a:r>
            <a:endParaRPr lang="" dirty="0"/>
          </a:p>
        </p:txBody>
      </p:sp>
    </p:spTree>
    <p:extLst>
      <p:ext uri="{BB962C8B-B14F-4D97-AF65-F5344CB8AC3E}">
        <p14:creationId xmlns:p14="http://schemas.microsoft.com/office/powerpoint/2010/main" val="554939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713A1B-4AF3-79AF-5EF4-A871B5D3FA2B}"/>
              </a:ext>
            </a:extLst>
          </p:cNvPr>
          <p:cNvSpPr>
            <a:spLocks noGrp="1"/>
          </p:cNvSpPr>
          <p:nvPr>
            <p:ph idx="1"/>
          </p:nvPr>
        </p:nvSpPr>
        <p:spPr>
          <a:xfrm>
            <a:off x="0" y="-1"/>
            <a:ext cx="12192000" cy="6858001"/>
          </a:xfrm>
        </p:spPr>
        <p:txBody>
          <a:bodyPr/>
          <a:lstStyle/>
          <a:p>
            <a:r>
              <a:rPr lang="en-US" dirty="0"/>
              <a:t>3-Biopsy:
Tissue Sampling: A biopsy is essential to confirm the diagnosis</a:t>
            </a:r>
          </a:p>
          <a:p>
            <a:endParaRPr lang="en-US" dirty="0"/>
          </a:p>
          <a:p>
            <a:r>
              <a:rPr lang="en-US" dirty="0"/>
              <a:t>Incisional punch biopsies or cold knife biopsies should include a minimum 4-mm width9 and 5-mm depth relative</a:t>
            </a:r>
          </a:p>
          <a:p>
            <a:pPr marL="0" indent="0">
              <a:buNone/>
            </a:pPr>
            <a:r>
              <a:rPr lang="en-US" dirty="0"/>
              <a:t>to adjacent normal skin and should be representative of the whole lesion. </a:t>
            </a:r>
          </a:p>
          <a:p>
            <a:pPr marL="0" indent="0">
              <a:buNone/>
            </a:pPr>
            <a:endParaRPr lang="en-US" dirty="0"/>
          </a:p>
          <a:p>
            <a:r>
              <a:rPr lang="en-US" dirty="0"/>
              <a:t>Universal p16 and p53 immunohistochemistry is recommended to distinguish </a:t>
            </a:r>
            <a:r>
              <a:rPr lang="en-US" dirty="0" err="1"/>
              <a:t>vHSIL</a:t>
            </a:r>
            <a:r>
              <a:rPr lang="en-US" dirty="0"/>
              <a:t> and </a:t>
            </a:r>
            <a:r>
              <a:rPr lang="en-US" dirty="0" err="1"/>
              <a:t>dVIN</a:t>
            </a:r>
            <a:r>
              <a:rPr lang="en-US" dirty="0"/>
              <a:t>.</a:t>
            </a:r>
            <a:endParaRPr lang="" dirty="0"/>
          </a:p>
        </p:txBody>
      </p:sp>
      <p:pic>
        <p:nvPicPr>
          <p:cNvPr id="6" name="Picture 5">
            <a:extLst>
              <a:ext uri="{FF2B5EF4-FFF2-40B4-BE49-F238E27FC236}">
                <a16:creationId xmlns:a16="http://schemas.microsoft.com/office/drawing/2014/main" id="{BC32A245-B91A-FF18-1FA1-D08759DA4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0" y="3991341"/>
            <a:ext cx="2381250" cy="2866659"/>
          </a:xfrm>
          <a:prstGeom prst="rect">
            <a:avLst/>
          </a:prstGeom>
        </p:spPr>
      </p:pic>
      <p:pic>
        <p:nvPicPr>
          <p:cNvPr id="7" name="Picture 6">
            <a:extLst>
              <a:ext uri="{FF2B5EF4-FFF2-40B4-BE49-F238E27FC236}">
                <a16:creationId xmlns:a16="http://schemas.microsoft.com/office/drawing/2014/main" id="{9EB0D42D-0415-4BC1-FFFE-915272294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183" y="4171206"/>
            <a:ext cx="4674633" cy="2506927"/>
          </a:xfrm>
          <a:prstGeom prst="rect">
            <a:avLst/>
          </a:prstGeom>
        </p:spPr>
      </p:pic>
    </p:spTree>
    <p:extLst>
      <p:ext uri="{BB962C8B-B14F-4D97-AF65-F5344CB8AC3E}">
        <p14:creationId xmlns:p14="http://schemas.microsoft.com/office/powerpoint/2010/main" val="2942910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1273175"/>
            <a:ext cx="12084050" cy="4871720"/>
          </a:xfrm>
        </p:spPr>
        <p:txBody>
          <a:bodyPr>
            <a:noAutofit/>
          </a:bodyPr>
          <a:lstStyle/>
          <a:p>
            <a:pPr>
              <a:buFont typeface="Arial" panose="020B0604020202020204" pitchFamily="34" charset="0"/>
              <a:buChar char="•"/>
            </a:pPr>
            <a:r>
              <a:rPr lang="en-US" altLang="en-GB" sz="2300"/>
              <a:t>A full vulval examination. Each part of</a:t>
            </a:r>
            <a:r>
              <a:rPr lang="en-GB" altLang="en-US" sz="2300"/>
              <a:t> </a:t>
            </a:r>
            <a:r>
              <a:rPr lang="en-US" altLang="en-GB" sz="2300"/>
              <a:t>the vulva should be examined systematically</a:t>
            </a:r>
          </a:p>
          <a:p>
            <a:pPr>
              <a:buFont typeface="Arial" panose="020B0604020202020204" pitchFamily="34" charset="0"/>
              <a:buChar char="•"/>
            </a:pPr>
            <a:r>
              <a:rPr lang="en-US" altLang="en-GB" sz="2300"/>
              <a:t> </a:t>
            </a:r>
            <a:r>
              <a:rPr lang="en-GB" altLang="en-US" sz="2300"/>
              <a:t>any</a:t>
            </a:r>
            <a:r>
              <a:rPr lang="en-US" altLang="en-GB" sz="2300"/>
              <a:t> </a:t>
            </a:r>
            <a:r>
              <a:rPr lang="en-US" altLang="en-GB" sz="2300">
                <a:solidFill>
                  <a:srgbClr val="FF0000"/>
                </a:solidFill>
              </a:rPr>
              <a:t>change in epithelium type </a:t>
            </a:r>
            <a:r>
              <a:rPr lang="en-US" altLang="en-GB" sz="2300"/>
              <a:t>from</a:t>
            </a:r>
            <a:r>
              <a:rPr lang="en-GB" altLang="en-US" sz="2300"/>
              <a:t> </a:t>
            </a:r>
            <a:r>
              <a:rPr lang="en-US" altLang="en-GB" sz="2300"/>
              <a:t>non-keratinised and keratinised squamous epithelium. </a:t>
            </a:r>
          </a:p>
          <a:p>
            <a:pPr>
              <a:buFont typeface="Arial" panose="020B0604020202020204" pitchFamily="34" charset="0"/>
              <a:buChar char="•"/>
            </a:pPr>
            <a:r>
              <a:rPr lang="en-US" altLang="en-GB" sz="2300">
                <a:solidFill>
                  <a:srgbClr val="FF0000"/>
                </a:solidFill>
              </a:rPr>
              <a:t>digital and speculum examinations </a:t>
            </a:r>
            <a:r>
              <a:rPr lang="en-US" altLang="en-GB" sz="2300"/>
              <a:t>should be conducted t</a:t>
            </a:r>
            <a:r>
              <a:rPr lang="en-GB" altLang="en-US" sz="2300"/>
              <a:t>o </a:t>
            </a:r>
            <a:r>
              <a:rPr lang="en-US" altLang="en-GB" sz="2300"/>
              <a:t>rule out erosions, mucosal thickening, adhesions and scarrin</a:t>
            </a:r>
            <a:r>
              <a:rPr lang="en-GB" altLang="en-US" sz="2300"/>
              <a:t>g </a:t>
            </a:r>
          </a:p>
          <a:p>
            <a:pPr>
              <a:buFont typeface="Arial" panose="020B0604020202020204" pitchFamily="34" charset="0"/>
              <a:buChar char="•"/>
            </a:pPr>
            <a:r>
              <a:rPr lang="en-US" altLang="en-GB" sz="2300">
                <a:solidFill>
                  <a:schemeClr val="tx1"/>
                </a:solidFill>
              </a:rPr>
              <a:t>Vulval pathology may be a manifestation of a general skin</a:t>
            </a:r>
          </a:p>
          <a:p>
            <a:pPr marL="0" indent="0">
              <a:buFont typeface="Arial" panose="020B0604020202020204" pitchFamily="34" charset="0"/>
              <a:buNone/>
            </a:pPr>
            <a:r>
              <a:rPr lang="en-US" altLang="en-GB" sz="2300">
                <a:solidFill>
                  <a:schemeClr val="tx1"/>
                </a:solidFill>
              </a:rPr>
              <a:t>condition, and therefore a complete examination, including</a:t>
            </a:r>
          </a:p>
          <a:p>
            <a:pPr marL="0" indent="0">
              <a:buFont typeface="Arial" panose="020B0604020202020204" pitchFamily="34" charset="0"/>
              <a:buNone/>
            </a:pPr>
            <a:r>
              <a:rPr lang="en-US" altLang="en-GB" sz="2300">
                <a:solidFill>
                  <a:srgbClr val="FF0000"/>
                </a:solidFill>
              </a:rPr>
              <a:t>hidden sites</a:t>
            </a:r>
            <a:r>
              <a:rPr lang="en-US" altLang="en-GB" sz="2300">
                <a:solidFill>
                  <a:schemeClr val="tx1"/>
                </a:solidFill>
              </a:rPr>
              <a:t> such as the umbilicus and natal cleft, must be</a:t>
            </a:r>
          </a:p>
          <a:p>
            <a:pPr marL="0" indent="0">
              <a:buNone/>
            </a:pPr>
            <a:r>
              <a:rPr lang="en-US" altLang="en-GB" sz="2300"/>
              <a:t>considered. </a:t>
            </a:r>
          </a:p>
          <a:p>
            <a:pPr>
              <a:buFont typeface="Arial" panose="020B0604020202020204" pitchFamily="34" charset="0"/>
              <a:buChar char="•"/>
            </a:pPr>
            <a:r>
              <a:rPr lang="en-US" altLang="en-GB" sz="2300">
                <a:solidFill>
                  <a:srgbClr val="FF0000"/>
                </a:solidFill>
              </a:rPr>
              <a:t>examination of other non</a:t>
            </a:r>
            <a:r>
              <a:rPr lang="en-GB" altLang="en-US" sz="2300">
                <a:solidFill>
                  <a:srgbClr val="FF0000"/>
                </a:solidFill>
              </a:rPr>
              <a:t>-</a:t>
            </a:r>
            <a:r>
              <a:rPr lang="en-US" altLang="en-GB" sz="2300">
                <a:solidFill>
                  <a:srgbClr val="FF0000"/>
                </a:solidFill>
              </a:rPr>
              <a:t>keratinised or mucosal surfaces</a:t>
            </a:r>
            <a:r>
              <a:rPr lang="en-US" altLang="en-GB" sz="2300"/>
              <a:t>, including the oral cavity,</a:t>
            </a:r>
          </a:p>
          <a:p>
            <a:pPr marL="0" indent="0">
              <a:buNone/>
            </a:pPr>
            <a:r>
              <a:rPr lang="en-US" altLang="en-GB" sz="2300"/>
              <a:t>eyes and mouth, should be performed. This allows a</a:t>
            </a:r>
          </a:p>
          <a:p>
            <a:pPr marL="0" indent="0">
              <a:buNone/>
            </a:pPr>
            <a:r>
              <a:rPr lang="en-US" altLang="en-GB" sz="2300"/>
              <a:t>complete assessment of disease extent and diagnosis,</a:t>
            </a:r>
          </a:p>
          <a:p>
            <a:pPr marL="0" indent="0">
              <a:buNone/>
            </a:pPr>
            <a:r>
              <a:rPr lang="en-US" altLang="en-GB" sz="2300"/>
              <a:t>especially for diseases that are </a:t>
            </a:r>
            <a:r>
              <a:rPr lang="en-US" altLang="en-GB" sz="2300">
                <a:solidFill>
                  <a:srgbClr val="FF0000"/>
                </a:solidFill>
              </a:rPr>
              <a:t>not restricted to the vulval</a:t>
            </a:r>
          </a:p>
          <a:p>
            <a:pPr marL="0" indent="0">
              <a:buNone/>
            </a:pPr>
            <a:r>
              <a:rPr lang="en-US" altLang="en-GB" sz="2300">
                <a:solidFill>
                  <a:srgbClr val="FF0000"/>
                </a:solidFill>
              </a:rPr>
              <a:t>region </a:t>
            </a:r>
          </a:p>
        </p:txBody>
      </p:sp>
      <p:sp>
        <p:nvSpPr>
          <p:cNvPr id="7" name="TextBox 3"/>
          <p:cNvSpPr txBox="1"/>
          <p:nvPr/>
        </p:nvSpPr>
        <p:spPr>
          <a:xfrm>
            <a:off x="1171575" y="203200"/>
            <a:ext cx="7715250" cy="512445"/>
          </a:xfrm>
          <a:prstGeom prst="rect">
            <a:avLst/>
          </a:prstGeom>
          <a:noFill/>
        </p:spPr>
        <p:txBody>
          <a:bodyPr wrap="square" rtlCol="0">
            <a:noAutofit/>
          </a:bodyPr>
          <a:lstStyle/>
          <a:p>
            <a:pPr algn="l"/>
            <a:r>
              <a:rPr lang="en-US" altLang="en-GB" sz="5335" b="1" dirty="0">
                <a:effectLst>
                  <a:outerShdw blurRad="38100" dist="38100" dir="2700000" algn="tl">
                    <a:srgbClr val="000000">
                      <a:alpha val="43137"/>
                    </a:srgbClr>
                  </a:outerShdw>
                </a:effectLst>
                <a:latin typeface="Arial Black" panose="020B0A04020102020204" pitchFamily="34" charset="0"/>
              </a:rPr>
              <a:t>Vulval examination</a:t>
            </a:r>
          </a:p>
          <a:p>
            <a:pPr algn="l"/>
            <a:endParaRPr lang="en-US" altLang="en-GB" sz="5335" b="1" dirty="0">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F7368-F034-C4D1-04A5-609804190C5F}"/>
              </a:ext>
            </a:extLst>
          </p:cNvPr>
          <p:cNvSpPr>
            <a:spLocks noGrp="1"/>
          </p:cNvSpPr>
          <p:nvPr>
            <p:ph idx="1"/>
          </p:nvPr>
        </p:nvSpPr>
        <p:spPr>
          <a:xfrm>
            <a:off x="416719" y="95250"/>
            <a:ext cx="11668125" cy="6858000"/>
          </a:xfrm>
        </p:spPr>
        <p:txBody>
          <a:bodyPr>
            <a:normAutofit lnSpcReduction="10000"/>
          </a:bodyPr>
          <a:lstStyle/>
          <a:p>
            <a:pPr algn="ctr"/>
            <a:r>
              <a:rPr lang="en-US" dirty="0"/>
              <a:t>Management </a:t>
            </a:r>
          </a:p>
          <a:p>
            <a:r>
              <a:rPr lang="en-US" dirty="0"/>
              <a:t>. 1-medical treatment :</a:t>
            </a:r>
          </a:p>
          <a:p>
            <a:endParaRPr lang="en-US" dirty="0"/>
          </a:p>
          <a:p>
            <a:r>
              <a:rPr lang="en-US" dirty="0"/>
              <a:t>A-</a:t>
            </a:r>
            <a:r>
              <a:rPr lang="en-US" dirty="0" err="1"/>
              <a:t>Imiquimod</a:t>
            </a:r>
            <a:r>
              <a:rPr lang="en-US" dirty="0"/>
              <a:t>
</a:t>
            </a:r>
            <a:r>
              <a:rPr lang="en-US" dirty="0" err="1"/>
              <a:t>Imiquimod</a:t>
            </a:r>
            <a:r>
              <a:rPr lang="en-US" dirty="0"/>
              <a:t> is an </a:t>
            </a:r>
            <a:r>
              <a:rPr lang="en-US" dirty="0" err="1"/>
              <a:t>immunomodulator</a:t>
            </a:r>
            <a:r>
              <a:rPr lang="en-US" dirty="0"/>
              <a:t> with multiple mechanisms of action including </a:t>
            </a:r>
            <a:r>
              <a:rPr lang="en-US" dirty="0" err="1"/>
              <a:t>agonism</a:t>
            </a:r>
            <a:r>
              <a:rPr lang="en-US" dirty="0"/>
              <a:t> of toll-like receptors 7 and 8 that induces an inflammatory pathway and cellular immune response. Local inflammation is very common, as is an accompanying punctate pattern of erosion</a:t>
            </a:r>
          </a:p>
          <a:p>
            <a:r>
              <a:rPr lang="en-US" dirty="0"/>
              <a:t>Caution is advised</a:t>
            </a:r>
          </a:p>
          <a:p>
            <a:pPr marL="0" indent="0">
              <a:buNone/>
            </a:pPr>
            <a:r>
              <a:rPr lang="en-US" dirty="0"/>
              <a:t>for patients with immunosuppression, autoimmune conditions or organ transplants.</a:t>
            </a:r>
          </a:p>
          <a:p>
            <a:pPr marL="0" indent="0">
              <a:buNone/>
            </a:pPr>
            <a:r>
              <a:rPr lang="en-US" dirty="0"/>
              <a:t> in the</a:t>
            </a:r>
          </a:p>
          <a:p>
            <a:pPr marL="0" indent="0">
              <a:buNone/>
            </a:pPr>
            <a:r>
              <a:rPr lang="en-US" dirty="0"/>
              <a:t>
largest RCT participants applied a thin layer of 5% </a:t>
            </a:r>
            <a:r>
              <a:rPr lang="en-US" dirty="0" err="1"/>
              <a:t>imiquimod</a:t>
            </a:r>
            <a:r>
              <a:rPr lang="en-US" dirty="0"/>
              <a:t> cream to lesions overnight, once weekly for 2 weeks, twice weekly for 2 weeks, and then three times weekly if tolerated, for a minimum of 16 weeks</a:t>
            </a:r>
          </a:p>
        </p:txBody>
      </p:sp>
    </p:spTree>
    <p:extLst>
      <p:ext uri="{BB962C8B-B14F-4D97-AF65-F5344CB8AC3E}">
        <p14:creationId xmlns:p14="http://schemas.microsoft.com/office/powerpoint/2010/main" val="2992642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0B9E2-4EB2-1624-5F1E-23223AFE054C}"/>
              </a:ext>
            </a:extLst>
          </p:cNvPr>
          <p:cNvSpPr>
            <a:spLocks noGrp="1"/>
          </p:cNvSpPr>
          <p:nvPr>
            <p:ph idx="1"/>
          </p:nvPr>
        </p:nvSpPr>
        <p:spPr>
          <a:xfrm>
            <a:off x="261936" y="0"/>
            <a:ext cx="12108656" cy="6858000"/>
          </a:xfrm>
        </p:spPr>
        <p:txBody>
          <a:bodyPr>
            <a:normAutofit lnSpcReduction="10000"/>
          </a:bodyPr>
          <a:lstStyle/>
          <a:p>
            <a:r>
              <a:rPr lang="en-US" dirty="0"/>
              <a:t>B-</a:t>
            </a:r>
            <a:r>
              <a:rPr lang="en-US" dirty="0" err="1"/>
              <a:t>Cidofovir</a:t>
            </a:r>
            <a:r>
              <a:rPr lang="en-US" dirty="0"/>
              <a:t>
</a:t>
            </a:r>
            <a:r>
              <a:rPr lang="en-US" dirty="0" err="1"/>
              <a:t>Cidofovir</a:t>
            </a:r>
            <a:r>
              <a:rPr lang="en-US" dirty="0"/>
              <a:t> is an acyclic nucleoside phosphonate. It is licensed as an antiviral agent but has antitumor properties through DNA damage and other mechanisms. The phase 2 RCT, RT(3)VIN, reported that both </a:t>
            </a:r>
            <a:r>
              <a:rPr lang="en-US" dirty="0" err="1"/>
              <a:t>imiquimod</a:t>
            </a:r>
            <a:r>
              <a:rPr lang="en-US" dirty="0"/>
              <a:t> and 1% </a:t>
            </a:r>
            <a:r>
              <a:rPr lang="en-US" dirty="0" err="1"/>
              <a:t>cidofovge</a:t>
            </a:r>
            <a:r>
              <a:rPr lang="en-US" dirty="0"/>
              <a:t> gel were safe and effective, with most participants exhibiting a</a:t>
            </a:r>
          </a:p>
          <a:p>
            <a:pPr marL="0" indent="0">
              <a:buNone/>
            </a:pPr>
            <a:r>
              <a:rPr lang="en-US" dirty="0"/>
              <a:t>complete histological response to topical treatment by 24 weeks of follow-up.</a:t>
            </a:r>
          </a:p>
          <a:p>
            <a:pPr marL="0" indent="0">
              <a:buNone/>
            </a:pPr>
            <a:r>
              <a:rPr lang="en-US" dirty="0"/>
              <a:t>C-fluorouracil
The chemotherapeutic medication 5-fluorouracil (5-FU) has been used for medical management of </a:t>
            </a:r>
            <a:r>
              <a:rPr lang="en-US" dirty="0" err="1"/>
              <a:t>vHSIL</a:t>
            </a:r>
            <a:endParaRPr lang="en-US" dirty="0"/>
          </a:p>
          <a:p>
            <a:r>
              <a:rPr lang="en-US" dirty="0"/>
              <a:t>One of the largest descriptive studies, which included 47 women treated with</a:t>
            </a:r>
          </a:p>
          <a:p>
            <a:pPr marL="0" indent="0">
              <a:buNone/>
            </a:pPr>
            <a:r>
              <a:rPr lang="en-US" dirty="0"/>
              <a:t>5-FU, reported a complete clinical resolution rate of 74% at a median follow up of 18 months.</a:t>
            </a:r>
          </a:p>
          <a:p>
            <a:pPr marL="0" indent="0">
              <a:buNone/>
            </a:pPr>
            <a:endParaRPr lang="en-US" dirty="0"/>
          </a:p>
          <a:p>
            <a:pPr marL="0" indent="0">
              <a:buNone/>
            </a:pPr>
            <a:r>
              <a:rPr lang="en-US" dirty="0"/>
              <a:t>D-</a:t>
            </a:r>
            <a:r>
              <a:rPr lang="en-US" dirty="0" err="1"/>
              <a:t>Sinecatechins</a:t>
            </a:r>
            <a:r>
              <a:rPr lang="en-US" dirty="0"/>
              <a:t>
</a:t>
            </a:r>
            <a:r>
              <a:rPr lang="en-US" dirty="0" err="1"/>
              <a:t>Sinecatechin</a:t>
            </a:r>
            <a:r>
              <a:rPr lang="en-US" dirty="0"/>
              <a:t> is a green tea extract supported by the National Institute for Health and Care Excellence (NICE) for the treatment of genital warts</a:t>
            </a:r>
            <a:endParaRPr lang="" dirty="0"/>
          </a:p>
        </p:txBody>
      </p:sp>
    </p:spTree>
    <p:extLst>
      <p:ext uri="{BB962C8B-B14F-4D97-AF65-F5344CB8AC3E}">
        <p14:creationId xmlns:p14="http://schemas.microsoft.com/office/powerpoint/2010/main" val="1697065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ABBCD-D14D-3E8A-BB12-D63A6246A9D3}"/>
              </a:ext>
            </a:extLst>
          </p:cNvPr>
          <p:cNvSpPr>
            <a:spLocks noGrp="1"/>
          </p:cNvSpPr>
          <p:nvPr>
            <p:ph idx="1"/>
          </p:nvPr>
        </p:nvSpPr>
        <p:spPr>
          <a:xfrm>
            <a:off x="0" y="83344"/>
            <a:ext cx="12358688" cy="6858000"/>
          </a:xfrm>
        </p:spPr>
        <p:txBody>
          <a:bodyPr/>
          <a:lstStyle/>
          <a:p>
            <a:r>
              <a:rPr lang="en-US" dirty="0"/>
              <a:t>. Its mechanism of action may involve inhibition of viral </a:t>
            </a:r>
            <a:r>
              <a:rPr lang="en-US" dirty="0" err="1"/>
              <a:t>oncoproteins</a:t>
            </a:r>
            <a:r>
              <a:rPr lang="en-US" dirty="0"/>
              <a:t> E6 and E7 and disruption of viral</a:t>
            </a:r>
          </a:p>
          <a:p>
            <a:pPr marL="0" indent="0">
              <a:buNone/>
            </a:pPr>
            <a:r>
              <a:rPr lang="en-US" dirty="0"/>
              <a:t>replication.41 Topical application of </a:t>
            </a:r>
            <a:r>
              <a:rPr lang="en-US" dirty="0" err="1"/>
              <a:t>sinecatechin</a:t>
            </a:r>
            <a:r>
              <a:rPr lang="en-US" dirty="0"/>
              <a:t> ointment of up to 16 weeks for </a:t>
            </a:r>
            <a:r>
              <a:rPr lang="en-US" dirty="0" err="1"/>
              <a:t>vHSIL</a:t>
            </a:r>
            <a:r>
              <a:rPr lang="en-US" dirty="0"/>
              <a:t> with severe dysplasia has demonstrated a greater reduction in lesion size compared with placebo, although not histological resolution. </a:t>
            </a:r>
            <a:endParaRPr lang="" dirty="0"/>
          </a:p>
        </p:txBody>
      </p:sp>
    </p:spTree>
    <p:extLst>
      <p:ext uri="{BB962C8B-B14F-4D97-AF65-F5344CB8AC3E}">
        <p14:creationId xmlns:p14="http://schemas.microsoft.com/office/powerpoint/2010/main" val="3162604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667AF-39E5-422E-C5EC-E1FE50361E87}"/>
              </a:ext>
            </a:extLst>
          </p:cNvPr>
          <p:cNvSpPr>
            <a:spLocks noGrp="1"/>
          </p:cNvSpPr>
          <p:nvPr>
            <p:ph idx="1"/>
          </p:nvPr>
        </p:nvSpPr>
        <p:spPr>
          <a:xfrm>
            <a:off x="0" y="0"/>
            <a:ext cx="11953875" cy="6941344"/>
          </a:xfrm>
        </p:spPr>
        <p:txBody>
          <a:bodyPr>
            <a:normAutofit/>
          </a:bodyPr>
          <a:lstStyle/>
          <a:p>
            <a:r>
              <a:rPr lang="en-US" dirty="0"/>
              <a:t>2-Surgical management :</a:t>
            </a:r>
          </a:p>
          <a:p>
            <a:r>
              <a:rPr lang="en-US" dirty="0"/>
              <a:t>A-Laser therapy</a:t>
            </a:r>
          </a:p>
          <a:p>
            <a:pPr marL="0" indent="0">
              <a:buNone/>
            </a:pPr>
            <a:r>
              <a:rPr lang="en-US" dirty="0"/>
              <a:t>Ablation using carbon dioxide laser may be effective, but invasive disease must first be excluded. Laser treatment may be too uncomfortable to treat a large lesion in a single session</a:t>
            </a:r>
          </a:p>
          <a:p>
            <a:pPr marL="0" indent="0">
              <a:buNone/>
            </a:pPr>
            <a:r>
              <a:rPr lang="en-US" dirty="0"/>
              <a:t>but can be combined with other modalities and may be</a:t>
            </a:r>
          </a:p>
          <a:p>
            <a:pPr marL="0" indent="0">
              <a:buNone/>
            </a:pPr>
            <a:r>
              <a:rPr lang="en-US" dirty="0"/>
              <a:t>beneficial for clitoral lesions. </a:t>
            </a:r>
            <a:r>
              <a:rPr lang="en-US" dirty="0" err="1"/>
              <a:t>Vaporisation</a:t>
            </a:r>
            <a:r>
              <a:rPr lang="en-US" dirty="0"/>
              <a:t> to a depth of at least 1 mm and up to 2 mm may be sufficient for mucosal epithelium, but at least 3 mm is required for hairy skin to treat disease of the hair follicles</a:t>
            </a:r>
          </a:p>
          <a:p>
            <a:pPr marL="0" indent="0">
              <a:buNone/>
            </a:pPr>
            <a:endParaRPr lang="en-US" dirty="0"/>
          </a:p>
          <a:p>
            <a:pPr marL="0" indent="0">
              <a:buNone/>
            </a:pPr>
            <a:r>
              <a:rPr lang="en-US" dirty="0"/>
              <a:t>Laser therapy uses a focused beam of light to vaporize abnormal tissue. This method is often used for smaller, superficial lesions and may be appropriate for patients with multiple lesions or those who wish to preserve the appearance and function of the vulva. It is generally less invasive but may require more than one treatment.</a:t>
            </a:r>
          </a:p>
          <a:p>
            <a:pPr marL="0" indent="0">
              <a:buNone/>
            </a:pPr>
            <a:endParaRPr lang="en-US" dirty="0"/>
          </a:p>
          <a:p>
            <a:pPr marL="0" indent="0">
              <a:buNone/>
            </a:pPr>
            <a:endParaRPr lang="" dirty="0"/>
          </a:p>
        </p:txBody>
      </p:sp>
    </p:spTree>
    <p:extLst>
      <p:ext uri="{BB962C8B-B14F-4D97-AF65-F5344CB8AC3E}">
        <p14:creationId xmlns:p14="http://schemas.microsoft.com/office/powerpoint/2010/main" val="36919512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28EF6-64CE-627F-A6EF-B4254EC65F88}"/>
              </a:ext>
            </a:extLst>
          </p:cNvPr>
          <p:cNvSpPr>
            <a:spLocks noGrp="1"/>
          </p:cNvSpPr>
          <p:nvPr>
            <p:ph idx="1"/>
          </p:nvPr>
        </p:nvSpPr>
        <p:spPr>
          <a:xfrm>
            <a:off x="-1" y="1"/>
            <a:ext cx="11941969" cy="6858000"/>
          </a:xfrm>
        </p:spPr>
        <p:txBody>
          <a:bodyPr>
            <a:normAutofit/>
          </a:bodyPr>
          <a:lstStyle/>
          <a:p>
            <a:pPr marL="0" indent="0">
              <a:buNone/>
            </a:pPr>
            <a:r>
              <a:rPr lang="en-US" dirty="0"/>
              <a:t>B-Wide Local Excision:
This is the most common treatment for </a:t>
            </a:r>
            <a:r>
              <a:rPr lang="en-US" dirty="0" err="1"/>
              <a:t>vHSIL</a:t>
            </a:r>
            <a:r>
              <a:rPr lang="en-US" dirty="0"/>
              <a:t> VIN, where the abnormal tissue is removed with a margin of healthy tissue(2Cm). The goal is to ensure complete excision of the lesion while preserving as much normal tissue as possible. It can be done under local anesthesia or general anesthesia depending on the size and number of lesions.</a:t>
            </a:r>
          </a:p>
          <a:p>
            <a:pPr marL="0" indent="0">
              <a:buNone/>
            </a:pPr>
            <a:endParaRPr lang="en-US" dirty="0"/>
          </a:p>
          <a:p>
            <a:pPr marL="0" indent="0">
              <a:buNone/>
            </a:pPr>
            <a:r>
              <a:rPr lang="en-US" dirty="0"/>
              <a:t>The margin is </a:t>
            </a:r>
            <a:r>
              <a:rPr lang="en-US" dirty="0" err="1"/>
              <a:t>cotraversal</a:t>
            </a:r>
            <a:r>
              <a:rPr lang="en-US" dirty="0"/>
              <a:t> because this is now
outdated advice and unlikely to prevent local recurrence given that most </a:t>
            </a:r>
            <a:r>
              <a:rPr lang="en-US" dirty="0" err="1"/>
              <a:t>vHSIL</a:t>
            </a:r>
            <a:r>
              <a:rPr lang="en-US" dirty="0"/>
              <a:t> recurs away from the original lesion</a:t>
            </a:r>
          </a:p>
          <a:p>
            <a:pPr marL="0" indent="0">
              <a:buNone/>
            </a:pPr>
            <a:r>
              <a:rPr lang="en-US" dirty="0"/>
              <a:t>C-Skinning </a:t>
            </a:r>
            <a:r>
              <a:rPr lang="en-US" dirty="0" err="1"/>
              <a:t>vulvectomy</a:t>
            </a:r>
            <a:endParaRPr lang="en-US" dirty="0"/>
          </a:p>
          <a:p>
            <a:pPr marL="0" indent="0">
              <a:buNone/>
            </a:pPr>
            <a:r>
              <a:rPr lang="en-US" dirty="0"/>
              <a:t>Skinning </a:t>
            </a:r>
            <a:r>
              <a:rPr lang="en-US" dirty="0" err="1"/>
              <a:t>vulvectomy</a:t>
            </a:r>
            <a:r>
              <a:rPr lang="en-US" dirty="0"/>
              <a:t> is a procedure in which the </a:t>
            </a:r>
            <a:r>
              <a:rPr lang="en-US" dirty="0" err="1"/>
              <a:t>vulval</a:t>
            </a:r>
            <a:r>
              <a:rPr lang="en-US" dirty="0"/>
              <a:t> skin is removed. While rarely needed, it may be considered for cases of confluent multifocal lesions in immunocompromised</a:t>
            </a:r>
            <a:endParaRPr lang="" dirty="0"/>
          </a:p>
        </p:txBody>
      </p:sp>
    </p:spTree>
    <p:extLst>
      <p:ext uri="{BB962C8B-B14F-4D97-AF65-F5344CB8AC3E}">
        <p14:creationId xmlns:p14="http://schemas.microsoft.com/office/powerpoint/2010/main" val="1817619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275C3F-BD34-8D35-0950-75F045C7E2E6}"/>
              </a:ext>
            </a:extLst>
          </p:cNvPr>
          <p:cNvSpPr>
            <a:spLocks noGrp="1"/>
          </p:cNvSpPr>
          <p:nvPr>
            <p:ph idx="1"/>
          </p:nvPr>
        </p:nvSpPr>
        <p:spPr>
          <a:xfrm>
            <a:off x="0" y="0"/>
            <a:ext cx="12192000" cy="6858000"/>
          </a:xfrm>
        </p:spPr>
        <p:txBody>
          <a:bodyPr>
            <a:normAutofit/>
          </a:bodyPr>
          <a:lstStyle/>
          <a:p>
            <a:r>
              <a:rPr lang="en-US" dirty="0"/>
              <a:t>Management of HPV-independent disease</a:t>
            </a:r>
          </a:p>
          <a:p>
            <a:pPr marL="0" indent="0">
              <a:buNone/>
            </a:pPr>
            <a:r>
              <a:rPr lang="en-US" dirty="0"/>
              <a:t>For suspected </a:t>
            </a:r>
            <a:r>
              <a:rPr lang="en-US" dirty="0" err="1"/>
              <a:t>dVIN</a:t>
            </a:r>
            <a:r>
              <a:rPr lang="en-US" dirty="0"/>
              <a:t>, surgical excision is recommended because of the risk of occult disease and the shorter</a:t>
            </a:r>
          </a:p>
          <a:p>
            <a:pPr marL="0" indent="0">
              <a:buNone/>
            </a:pPr>
            <a:r>
              <a:rPr lang="en-US" dirty="0"/>
              <a:t>timeline and higher rate of progression to VSCC.</a:t>
            </a:r>
          </a:p>
          <a:p>
            <a:pPr marL="0" indent="0">
              <a:buNone/>
            </a:pPr>
            <a:endParaRPr lang="en-US" dirty="0"/>
          </a:p>
          <a:p>
            <a:pPr marL="0" indent="0">
              <a:buNone/>
            </a:pPr>
            <a:endParaRPr lang="en-US" dirty="0"/>
          </a:p>
          <a:p>
            <a:pPr marL="0" indent="0">
              <a:buNone/>
            </a:pPr>
            <a:r>
              <a:rPr lang="en-US" dirty="0"/>
              <a:t>Follow-up
Suggested follow-up after initial treatment varies but 6- monthly follow-up for 2 years and then an annual follow up to 5 years has been recommended. </a:t>
            </a:r>
          </a:p>
          <a:p>
            <a:pPr marL="0" indent="0">
              <a:buNone/>
            </a:pPr>
            <a:endParaRPr lang="en-US" dirty="0"/>
          </a:p>
          <a:p>
            <a:pPr marL="0" indent="0">
              <a:buNone/>
            </a:pPr>
            <a:r>
              <a:rPr lang="en-US" dirty="0"/>
              <a:t> Most recurrence occurs within 2 years, but late recurrence is common, so women should be advised to conduct regular self-inspection with the potential for patient-initiated follow-up. </a:t>
            </a:r>
            <a:endParaRPr lang="" dirty="0"/>
          </a:p>
        </p:txBody>
      </p:sp>
    </p:spTree>
    <p:extLst>
      <p:ext uri="{BB962C8B-B14F-4D97-AF65-F5344CB8AC3E}">
        <p14:creationId xmlns:p14="http://schemas.microsoft.com/office/powerpoint/2010/main" val="678262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564777-80C5-95F1-E2A9-6849A54CBE64}"/>
              </a:ext>
            </a:extLst>
          </p:cNvPr>
          <p:cNvSpPr>
            <a:spLocks noGrp="1"/>
          </p:cNvSpPr>
          <p:nvPr>
            <p:ph idx="1"/>
          </p:nvPr>
        </p:nvSpPr>
        <p:spPr>
          <a:xfrm>
            <a:off x="421243" y="0"/>
            <a:ext cx="11349514" cy="6858000"/>
          </a:xfrm>
        </p:spPr>
        <p:txBody>
          <a:bodyPr/>
          <a:lstStyle/>
          <a:p>
            <a:r>
              <a:rPr lang="en-US" dirty="0"/>
              <a:t>Primary prevention</a:t>
            </a:r>
          </a:p>
          <a:p>
            <a:pPr marL="0" indent="0">
              <a:buNone/>
            </a:pPr>
            <a:r>
              <a:rPr lang="en-US" dirty="0"/>
              <a:t>Evidence from </a:t>
            </a:r>
            <a:r>
              <a:rPr lang="en-US" dirty="0" err="1"/>
              <a:t>randomised</a:t>
            </a:r>
            <a:r>
              <a:rPr lang="en-US" dirty="0"/>
              <a:t> controlled trials (RCTs) has shown prophylactic </a:t>
            </a:r>
            <a:r>
              <a:rPr lang="en-US" dirty="0" err="1"/>
              <a:t>quadrivalent</a:t>
            </a:r>
            <a:r>
              <a:rPr lang="en-US" dirty="0"/>
              <a:t> HR-HPV vaccine types (6,11, 16, and 18) to be 100% effective for the prevention of either </a:t>
            </a:r>
            <a:r>
              <a:rPr lang="en-US" dirty="0" err="1"/>
              <a:t>vHSIL</a:t>
            </a:r>
            <a:r>
              <a:rPr lang="en-US" dirty="0"/>
              <a:t> or vaginal HSIL (combined) associated with HR-HPV types 16 or 18 among women who remained naïve</a:t>
            </a:r>
          </a:p>
          <a:p>
            <a:pPr marL="0" indent="0">
              <a:buNone/>
            </a:pPr>
            <a:r>
              <a:rPr lang="en-US" dirty="0"/>
              <a:t>to these viruses throughout the vaccination course</a:t>
            </a:r>
          </a:p>
          <a:p>
            <a:endParaRPr lang="en-US" dirty="0"/>
          </a:p>
          <a:p>
            <a:r>
              <a:rPr lang="en-US" dirty="0"/>
              <a:t>For the prevention of HPV-independent lesions, treatment of LS and compliance with steroid therapy may reduce the risk of </a:t>
            </a:r>
            <a:r>
              <a:rPr lang="en-US" dirty="0" err="1"/>
              <a:t>dVIN</a:t>
            </a:r>
            <a:r>
              <a:rPr lang="en-US" dirty="0"/>
              <a:t>. </a:t>
            </a:r>
            <a:endParaRPr lang="" dirty="0"/>
          </a:p>
        </p:txBody>
      </p:sp>
    </p:spTree>
    <p:extLst>
      <p:ext uri="{BB962C8B-B14F-4D97-AF65-F5344CB8AC3E}">
        <p14:creationId xmlns:p14="http://schemas.microsoft.com/office/powerpoint/2010/main" val="643662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89400" r="31040" b="238"/>
          <a:stretch>
            <a:fillRect/>
          </a:stretch>
        </p:blipFill>
        <p:spPr>
          <a:xfrm>
            <a:off x="7186295" y="4421505"/>
            <a:ext cx="4246880" cy="1069975"/>
          </a:xfrm>
          <a:prstGeom prst="rect">
            <a:avLst/>
          </a:prstGeom>
        </p:spPr>
      </p:pic>
      <p:pic>
        <p:nvPicPr>
          <p:cNvPr id="6" name="Picture 5"/>
          <p:cNvPicPr>
            <a:picLocks noChangeAspect="1"/>
          </p:cNvPicPr>
          <p:nvPr/>
        </p:nvPicPr>
        <p:blipFill>
          <a:blip r:embed="rId2"/>
          <a:srcRect r="18749" b="75781"/>
          <a:stretch>
            <a:fillRect/>
          </a:stretch>
        </p:blipFill>
        <p:spPr>
          <a:xfrm>
            <a:off x="7186295" y="1803400"/>
            <a:ext cx="4565015" cy="2281555"/>
          </a:xfrm>
          <a:prstGeom prst="rect">
            <a:avLst/>
          </a:prstGeom>
        </p:spPr>
      </p:pic>
      <p:pic>
        <p:nvPicPr>
          <p:cNvPr id="8" name="Picture 7"/>
          <p:cNvPicPr>
            <a:picLocks noChangeAspect="1"/>
          </p:cNvPicPr>
          <p:nvPr/>
        </p:nvPicPr>
        <p:blipFill>
          <a:blip r:embed="rId2"/>
          <a:srcRect t="23627" b="9614"/>
          <a:stretch>
            <a:fillRect/>
          </a:stretch>
        </p:blipFill>
        <p:spPr>
          <a:xfrm>
            <a:off x="807720" y="123825"/>
            <a:ext cx="6016625" cy="6734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1988" t="10025" r="11419" b="40189"/>
          <a:stretch>
            <a:fillRect/>
          </a:stretch>
        </p:blipFill>
        <p:spPr>
          <a:xfrm>
            <a:off x="541655" y="695960"/>
            <a:ext cx="5364480" cy="5812155"/>
          </a:xfrm>
          <a:prstGeom prst="rect">
            <a:avLst/>
          </a:prstGeom>
        </p:spPr>
      </p:pic>
      <p:pic>
        <p:nvPicPr>
          <p:cNvPr id="5" name="Picture 4"/>
          <p:cNvPicPr>
            <a:picLocks noChangeAspect="1"/>
          </p:cNvPicPr>
          <p:nvPr/>
        </p:nvPicPr>
        <p:blipFill>
          <a:blip r:embed="rId2"/>
          <a:srcRect l="11589" t="65365" r="10938" b="3932"/>
          <a:stretch>
            <a:fillRect/>
          </a:stretch>
        </p:blipFill>
        <p:spPr>
          <a:xfrm>
            <a:off x="5906135" y="1730375"/>
            <a:ext cx="5667375" cy="3743325"/>
          </a:xfrm>
          <a:prstGeom prst="rect">
            <a:avLst/>
          </a:prstGeom>
        </p:spPr>
      </p:pic>
    </p:spTree>
  </p:cSld>
  <p:clrMapOvr>
    <a:masterClrMapping/>
  </p:clrMapOvr>
</p:sld>
</file>

<file path=ppt/theme/theme1.xml><?xml version="1.0" encoding="utf-8"?>
<a:theme xmlns:a="http://schemas.openxmlformats.org/drawingml/2006/main" name="MB - Defaul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B - Defaul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2230</Words>
  <Application>Microsoft Office PowerPoint</Application>
  <PresentationFormat>Widescreen</PresentationFormat>
  <Paragraphs>316</Paragraphs>
  <Slides>76</Slides>
  <Notes>7</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MB - Default</vt:lpstr>
      <vt:lpstr>1_MB - Default</vt:lpstr>
      <vt:lpstr>Benign lesions of the lower genital tract   الآء بسام Samer Al syouf  Hala Methqal Moath Alzubi yaqeen Eyal Awwad</vt:lpstr>
      <vt:lpstr>Vulva anatomy</vt:lpstr>
      <vt:lpstr>Vulva anatomy</vt:lpstr>
      <vt:lpstr>PowerPoint Presentation</vt:lpstr>
      <vt:lpstr>PowerPoint Presentation</vt:lpstr>
      <vt:lpstr>PowerPoint Presentation</vt:lpstr>
      <vt:lpstr>PowerPoint Presentation</vt:lpstr>
      <vt:lpstr>PowerPoint Presentation</vt:lpstr>
      <vt:lpstr>PowerPoint Presentation</vt:lpstr>
      <vt:lpstr>IS THE VULVAL SKIN DIFFERENT</vt:lpstr>
      <vt:lpstr>Atopic dermatitis </vt:lpstr>
      <vt:lpstr>Clinical features </vt:lpstr>
      <vt:lpstr>Treatment</vt:lpstr>
      <vt:lpstr>Contact dermatitis </vt:lpstr>
      <vt:lpstr>Types of contact dermatitis</vt:lpstr>
      <vt:lpstr>Clinical features </vt:lpstr>
      <vt:lpstr>PowerPoint Presentation</vt:lpstr>
      <vt:lpstr>Diagnosis and treatment</vt:lpstr>
      <vt:lpstr>Seborrheic dermatitis</vt:lpstr>
      <vt:lpstr>Continued</vt:lpstr>
      <vt:lpstr>Diagnosis and treatment</vt:lpstr>
      <vt:lpstr>Psoriasis</vt:lpstr>
      <vt:lpstr>Clinical features </vt:lpstr>
      <vt:lpstr>Diagnosis </vt:lpstr>
      <vt:lpstr>Treatment</vt:lpstr>
      <vt:lpstr>Lichen sclerosus</vt:lpstr>
      <vt:lpstr>Pathogenesis and risk factors</vt:lpstr>
      <vt:lpstr>Clinical features </vt:lpstr>
      <vt:lpstr>PowerPoint Presentation</vt:lpstr>
      <vt:lpstr>Diagnosis and investigation</vt:lpstr>
      <vt:lpstr>Treatment</vt:lpstr>
      <vt:lpstr>Lichen planus</vt:lpstr>
      <vt:lpstr>Erosive lichen planus  </vt:lpstr>
      <vt:lpstr>Classical lichen planus</vt:lpstr>
      <vt:lpstr>Diagnosis and treatment </vt:lpstr>
      <vt:lpstr>Vulvovaginal candidiasis</vt:lpstr>
      <vt:lpstr>Clinical features</vt:lpstr>
      <vt:lpstr>Diagnosis</vt:lpstr>
      <vt:lpstr>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diagnosis and management of vulval 
intraepithelial neoplasia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Vulva &amp; Vagina Disorders</dc:title>
  <dc:creator>mahmoud barakat</dc:creator>
  <cp:lastModifiedBy>Moath Alzoubi</cp:lastModifiedBy>
  <cp:revision>67</cp:revision>
  <dcterms:created xsi:type="dcterms:W3CDTF">2024-05-23T15:55:00Z</dcterms:created>
  <dcterms:modified xsi:type="dcterms:W3CDTF">2025-03-19T14:32:15Z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CC64B0B1868C4089B221A2261738E309_12</vt:lpwstr>
  </property>
  <property fmtid="{D5CDD505-2E9C-101B-9397-08002B2CF9AE}" pid="3" name="KSOProductBuildVer">
    <vt:lpwstr>2057-12.2.0.19805</vt:lpwstr>
  </property>
</Properties>
</file>