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4" r:id="rId3"/>
    <p:sldId id="275" r:id="rId4"/>
    <p:sldId id="395" r:id="rId5"/>
    <p:sldId id="276" r:id="rId6"/>
    <p:sldId id="277" r:id="rId7"/>
    <p:sldId id="279" r:id="rId8"/>
    <p:sldId id="269" r:id="rId9"/>
    <p:sldId id="266" r:id="rId10"/>
    <p:sldId id="265" r:id="rId11"/>
    <p:sldId id="264" r:id="rId12"/>
    <p:sldId id="257" r:id="rId13"/>
    <p:sldId id="263" r:id="rId14"/>
    <p:sldId id="262" r:id="rId15"/>
    <p:sldId id="281" r:id="rId16"/>
    <p:sldId id="283" r:id="rId17"/>
    <p:sldId id="285" r:id="rId18"/>
    <p:sldId id="287" r:id="rId19"/>
    <p:sldId id="289" r:id="rId20"/>
    <p:sldId id="291" r:id="rId21"/>
    <p:sldId id="400" r:id="rId22"/>
    <p:sldId id="399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8540C"/>
    <a:srgbClr val="7B1358"/>
    <a:srgbClr val="993300"/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>
      <p:cViewPr varScale="1">
        <p:scale>
          <a:sx n="81" d="100"/>
          <a:sy n="81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C77B0-26E9-4369-BE63-71182C88D52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0A3BED-D6FC-4122-B709-B69C1D7B289B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ＭＳ Ｐゴシック" pitchFamily="34" charset="-128"/>
              <a:cs typeface="Arial" pitchFamily="34" charset="0"/>
            </a:rPr>
            <a:t>Have the variable got unit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025FD33-5F99-4B09-8733-B1FB557914AE}" type="parTrans" cxnId="{590C6355-8F97-4BA3-84BA-C2556B95AD22}">
      <dgm:prSet/>
      <dgm:spPr/>
      <dgm:t>
        <a:bodyPr/>
        <a:lstStyle/>
        <a:p>
          <a:endParaRPr lang="en-MY"/>
        </a:p>
      </dgm:t>
    </dgm:pt>
    <dgm:pt modelId="{C46DBBD9-3BCB-410F-A094-23374247C8E1}" type="sibTrans" cxnId="{590C6355-8F97-4BA3-84BA-C2556B95AD22}">
      <dgm:prSet/>
      <dgm:spPr/>
      <dgm:t>
        <a:bodyPr/>
        <a:lstStyle/>
        <a:p>
          <a:endParaRPr lang="en-MY"/>
        </a:p>
      </dgm:t>
    </dgm:pt>
    <dgm:pt modelId="{9275920E-FA7E-4511-80A4-AA53E38678FB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 </a:t>
          </a:r>
        </a:p>
        <a:p>
          <a:pPr marL="0" marR="0" lvl="0" indent="0" algn="l" defTabSz="914400" rtl="0" eaLnBrk="1" fontAlgn="base" latinLnBrk="0" hangingPunct="1">
            <a:lnSpc>
              <a:spcPct val="7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can </a:t>
          </a: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the data put in a meaning full order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01312A5-83CE-40EF-B6CB-F219BCD3CD09}" type="parTrans" cxnId="{6C3D2789-519B-4958-A756-7F13691DD588}">
      <dgm:prSet/>
      <dgm:spPr/>
      <dgm:t>
        <a:bodyPr/>
        <a:lstStyle/>
        <a:p>
          <a:endParaRPr lang="en-MY"/>
        </a:p>
      </dgm:t>
    </dgm:pt>
    <dgm:pt modelId="{FC9C7026-BB12-47DE-AEBB-C9CF162BF6CD}" type="sibTrans" cxnId="{6C3D2789-519B-4958-A756-7F13691DD588}">
      <dgm:prSet/>
      <dgm:spPr/>
      <dgm:t>
        <a:bodyPr/>
        <a:lstStyle/>
        <a:p>
          <a:endParaRPr lang="en-MY"/>
        </a:p>
      </dgm:t>
    </dgm:pt>
    <dgm:pt modelId="{C2B07621-6E8A-41C6-A2DF-C6AFA3C87319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ja-JP" sz="1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ea typeface="ＭＳ Ｐゴシック" pitchFamily="34" charset="-128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Categorical Nominal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F75A59D-9E15-4B41-B3BF-83C827BD5FDF}" type="parTrans" cxnId="{77160DF4-7420-435D-B6BD-876E25851C0F}">
      <dgm:prSet/>
      <dgm:spPr/>
      <dgm:t>
        <a:bodyPr/>
        <a:lstStyle/>
        <a:p>
          <a:endParaRPr lang="en-MY"/>
        </a:p>
      </dgm:t>
    </dgm:pt>
    <dgm:pt modelId="{79ED25C6-F8BC-4E11-982D-B0C3EEFE44FC}" type="sibTrans" cxnId="{77160DF4-7420-435D-B6BD-876E25851C0F}">
      <dgm:prSet/>
      <dgm:spPr/>
      <dgm:t>
        <a:bodyPr/>
        <a:lstStyle/>
        <a:p>
          <a:endParaRPr lang="en-MY"/>
        </a:p>
      </dgm:t>
    </dgm:pt>
    <dgm:pt modelId="{3A757F32-54E4-4613-9474-BFF23EDAA272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Categorical Ordinal  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0F211BC-98FD-4AC5-9CCE-59974779AA75}" type="parTrans" cxnId="{71AF2D85-B1D3-483A-A2A6-5E768ACCD42B}">
      <dgm:prSet/>
      <dgm:spPr/>
      <dgm:t>
        <a:bodyPr/>
        <a:lstStyle/>
        <a:p>
          <a:endParaRPr lang="en-MY"/>
        </a:p>
      </dgm:t>
    </dgm:pt>
    <dgm:pt modelId="{59788102-13EA-4495-814A-E6A502D24F1A}" type="sibTrans" cxnId="{71AF2D85-B1D3-483A-A2A6-5E768ACCD42B}">
      <dgm:prSet/>
      <dgm:spPr/>
      <dgm:t>
        <a:bodyPr/>
        <a:lstStyle/>
        <a:p>
          <a:endParaRPr lang="en-MY"/>
        </a:p>
      </dgm:t>
    </dgm:pt>
    <dgm:pt modelId="{F973D473-F2EC-41CE-B084-212003FE2A9A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</a:t>
          </a:r>
        </a:p>
        <a:p>
          <a:pPr marL="0" marR="0" lvl="0" indent="0" algn="l" defTabSz="914400" rtl="0" eaLnBrk="1" fontAlgn="base" latinLnBrk="0" hangingPunct="1">
            <a:lnSpc>
              <a:spcPct val="7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Do the data come from</a:t>
          </a:r>
          <a:r>
            <a: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</a:t>
          </a: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34" charset="-128"/>
              <a:cs typeface="Arial" pitchFamily="34" charset="0"/>
            </a:rPr>
            <a:t>measuring </a:t>
          </a: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or </a:t>
          </a: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ＭＳ Ｐゴシック" pitchFamily="34" charset="-128"/>
              <a:cs typeface="Arial" pitchFamily="34" charset="0"/>
            </a:rPr>
            <a:t>counting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1C4A6A3-6E7B-40F1-9102-6D0A19E6D5DF}" type="parTrans" cxnId="{47C94A27-94EA-4ECB-BB85-9AAE5955223D}">
      <dgm:prSet/>
      <dgm:spPr/>
      <dgm:t>
        <a:bodyPr/>
        <a:lstStyle/>
        <a:p>
          <a:endParaRPr lang="en-MY"/>
        </a:p>
      </dgm:t>
    </dgm:pt>
    <dgm:pt modelId="{F5BB6708-A655-4719-8413-C5C699FF5508}" type="sibTrans" cxnId="{47C94A27-94EA-4ECB-BB85-9AAE5955223D}">
      <dgm:prSet/>
      <dgm:spPr/>
      <dgm:t>
        <a:bodyPr/>
        <a:lstStyle/>
        <a:p>
          <a:endParaRPr lang="en-MY"/>
        </a:p>
      </dgm:t>
    </dgm:pt>
    <dgm:pt modelId="{5C70C4DD-7E3D-4FE0-8724-EABF711BD76A}" type="asst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ea typeface="ＭＳ Ｐゴシック" pitchFamily="34" charset="-128"/>
              <a:cs typeface="Arial" pitchFamily="34" charset="0"/>
            </a:rPr>
            <a:t>counting</a:t>
          </a: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 Discrete, Metric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8B5BC12-7B1A-4157-B1A8-8E85DF8B5807}" type="parTrans" cxnId="{203BA11B-3E6B-4186-88FC-6D2BE9BD3C40}">
      <dgm:prSet/>
      <dgm:spPr/>
      <dgm:t>
        <a:bodyPr/>
        <a:lstStyle/>
        <a:p>
          <a:endParaRPr lang="en-MY"/>
        </a:p>
      </dgm:t>
    </dgm:pt>
    <dgm:pt modelId="{38882BF4-C951-4A4C-B21F-76530001096C}" type="sibTrans" cxnId="{203BA11B-3E6B-4186-88FC-6D2BE9BD3C40}">
      <dgm:prSet/>
      <dgm:spPr/>
      <dgm:t>
        <a:bodyPr/>
        <a:lstStyle/>
        <a:p>
          <a:endParaRPr lang="en-MY"/>
        </a:p>
      </dgm:t>
    </dgm:pt>
    <dgm:pt modelId="{58D5B3E2-A78E-4034-9674-DCA6821C911F}" type="asst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34" charset="-128"/>
              <a:cs typeface="Arial" pitchFamily="34" charset="0"/>
            </a:rPr>
            <a:t>measuring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Continuous Metric   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7401402-704F-41DE-96D7-DDC92D207E6C}" type="parTrans" cxnId="{CA09C0D2-B63C-4339-B469-0364F3063290}">
      <dgm:prSet/>
      <dgm:spPr/>
      <dgm:t>
        <a:bodyPr/>
        <a:lstStyle/>
        <a:p>
          <a:endParaRPr lang="en-MY"/>
        </a:p>
      </dgm:t>
    </dgm:pt>
    <dgm:pt modelId="{334CE83F-C47F-4603-831B-CE6D31CA017D}" type="sibTrans" cxnId="{CA09C0D2-B63C-4339-B469-0364F3063290}">
      <dgm:prSet/>
      <dgm:spPr/>
      <dgm:t>
        <a:bodyPr/>
        <a:lstStyle/>
        <a:p>
          <a:endParaRPr lang="en-MY"/>
        </a:p>
      </dgm:t>
    </dgm:pt>
    <dgm:pt modelId="{16B25C8E-AE1C-4A92-AA4D-EF719A3D8E82}" type="pres">
      <dgm:prSet presAssocID="{4D2C77B0-26E9-4369-BE63-71182C88D5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F2C815-0595-4273-8E5A-97D0760E31EF}" type="pres">
      <dgm:prSet presAssocID="{0B0A3BED-D6FC-4122-B709-B69C1D7B289B}" presName="hierRoot1" presStyleCnt="0">
        <dgm:presLayoutVars>
          <dgm:hierBranch/>
        </dgm:presLayoutVars>
      </dgm:prSet>
      <dgm:spPr/>
    </dgm:pt>
    <dgm:pt modelId="{83B73699-AE5D-41C2-AE33-175C979BF7EF}" type="pres">
      <dgm:prSet presAssocID="{0B0A3BED-D6FC-4122-B709-B69C1D7B289B}" presName="rootComposite1" presStyleCnt="0"/>
      <dgm:spPr/>
    </dgm:pt>
    <dgm:pt modelId="{B1647F6E-F6CB-4900-A531-4D226524D7D5}" type="pres">
      <dgm:prSet presAssocID="{0B0A3BED-D6FC-4122-B709-B69C1D7B289B}" presName="rootText1" presStyleLbl="node0" presStyleIdx="0" presStyleCnt="1" custScaleX="200510" custLinFactNeighborX="-17391" custLinFactNeighborY="-9454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86C594C-1A45-4502-B82C-DDEBE11FE840}" type="pres">
      <dgm:prSet presAssocID="{0B0A3BED-D6FC-4122-B709-B69C1D7B289B}" presName="rootConnector1" presStyleLbl="node1" presStyleIdx="0" presStyleCnt="0"/>
      <dgm:spPr/>
      <dgm:t>
        <a:bodyPr/>
        <a:lstStyle/>
        <a:p>
          <a:endParaRPr lang="en-MY"/>
        </a:p>
      </dgm:t>
    </dgm:pt>
    <dgm:pt modelId="{6E0DE621-CE5E-4217-94AF-E8FBE09326E7}" type="pres">
      <dgm:prSet presAssocID="{0B0A3BED-D6FC-4122-B709-B69C1D7B289B}" presName="hierChild2" presStyleCnt="0"/>
      <dgm:spPr/>
    </dgm:pt>
    <dgm:pt modelId="{8BB4B260-B8CD-447F-AB24-D697E023C49A}" type="pres">
      <dgm:prSet presAssocID="{601312A5-83CE-40EF-B6CB-F219BCD3CD09}" presName="Name35" presStyleLbl="parChTrans1D2" presStyleIdx="0" presStyleCnt="2"/>
      <dgm:spPr/>
      <dgm:t>
        <a:bodyPr/>
        <a:lstStyle/>
        <a:p>
          <a:endParaRPr lang="en-MY"/>
        </a:p>
      </dgm:t>
    </dgm:pt>
    <dgm:pt modelId="{71568B74-67B9-45AD-B6E8-D55D93BE19A0}" type="pres">
      <dgm:prSet presAssocID="{9275920E-FA7E-4511-80A4-AA53E38678FB}" presName="hierRoot2" presStyleCnt="0">
        <dgm:presLayoutVars>
          <dgm:hierBranch/>
        </dgm:presLayoutVars>
      </dgm:prSet>
      <dgm:spPr/>
    </dgm:pt>
    <dgm:pt modelId="{18FE9CB5-6CCF-4514-A0D8-A5DDDD0CC27F}" type="pres">
      <dgm:prSet presAssocID="{9275920E-FA7E-4511-80A4-AA53E38678FB}" presName="rootComposite" presStyleCnt="0"/>
      <dgm:spPr/>
    </dgm:pt>
    <dgm:pt modelId="{DBE3047B-2881-4B51-8CD7-4D88471188E4}" type="pres">
      <dgm:prSet presAssocID="{9275920E-FA7E-4511-80A4-AA53E38678FB}" presName="rootText" presStyleLbl="node2" presStyleIdx="0" presStyleCnt="2" custScaleX="19774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866EA78A-9EBC-4CC2-BD3E-8E27E10667BC}" type="pres">
      <dgm:prSet presAssocID="{9275920E-FA7E-4511-80A4-AA53E38678FB}" presName="rootConnector" presStyleLbl="node2" presStyleIdx="0" presStyleCnt="2"/>
      <dgm:spPr/>
      <dgm:t>
        <a:bodyPr/>
        <a:lstStyle/>
        <a:p>
          <a:endParaRPr lang="en-MY"/>
        </a:p>
      </dgm:t>
    </dgm:pt>
    <dgm:pt modelId="{F0C027CC-3D87-47D8-A09C-D36A0DB70A9C}" type="pres">
      <dgm:prSet presAssocID="{9275920E-FA7E-4511-80A4-AA53E38678FB}" presName="hierChild4" presStyleCnt="0"/>
      <dgm:spPr/>
    </dgm:pt>
    <dgm:pt modelId="{9E6FD291-E501-477A-BDBD-61D907DBDA56}" type="pres">
      <dgm:prSet presAssocID="{AF75A59D-9E15-4B41-B3BF-83C827BD5FDF}" presName="Name35" presStyleLbl="parChTrans1D3" presStyleIdx="0" presStyleCnt="4"/>
      <dgm:spPr/>
      <dgm:t>
        <a:bodyPr/>
        <a:lstStyle/>
        <a:p>
          <a:endParaRPr lang="en-MY"/>
        </a:p>
      </dgm:t>
    </dgm:pt>
    <dgm:pt modelId="{2E1D47C9-D0CA-4C2F-9D18-60C637F62F29}" type="pres">
      <dgm:prSet presAssocID="{C2B07621-6E8A-41C6-A2DF-C6AFA3C87319}" presName="hierRoot2" presStyleCnt="0">
        <dgm:presLayoutVars>
          <dgm:hierBranch val="r"/>
        </dgm:presLayoutVars>
      </dgm:prSet>
      <dgm:spPr/>
    </dgm:pt>
    <dgm:pt modelId="{96DF72DE-98AE-4890-A37C-A5740EFBB861}" type="pres">
      <dgm:prSet presAssocID="{C2B07621-6E8A-41C6-A2DF-C6AFA3C87319}" presName="rootComposite" presStyleCnt="0"/>
      <dgm:spPr/>
    </dgm:pt>
    <dgm:pt modelId="{ABA3A9E2-6F2E-480D-AE39-02FB2E1BD1B4}" type="pres">
      <dgm:prSet presAssocID="{C2B07621-6E8A-41C6-A2DF-C6AFA3C87319}" presName="rootText" presStyleLbl="node3" presStyleIdx="0" presStyleCnt="2" custScaleY="106947" custLinFactNeighborX="9027" custLinFactNeighborY="18998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D71D5663-6796-47A1-BBFB-EEB2ABF3F2A6}" type="pres">
      <dgm:prSet presAssocID="{C2B07621-6E8A-41C6-A2DF-C6AFA3C87319}" presName="rootConnector" presStyleLbl="node3" presStyleIdx="0" presStyleCnt="2"/>
      <dgm:spPr/>
      <dgm:t>
        <a:bodyPr/>
        <a:lstStyle/>
        <a:p>
          <a:endParaRPr lang="en-MY"/>
        </a:p>
      </dgm:t>
    </dgm:pt>
    <dgm:pt modelId="{1EE10BA5-C27B-41EC-B31C-093A012F67FF}" type="pres">
      <dgm:prSet presAssocID="{C2B07621-6E8A-41C6-A2DF-C6AFA3C87319}" presName="hierChild4" presStyleCnt="0"/>
      <dgm:spPr/>
    </dgm:pt>
    <dgm:pt modelId="{CB936124-352A-41A7-8757-B2756B601CB5}" type="pres">
      <dgm:prSet presAssocID="{C2B07621-6E8A-41C6-A2DF-C6AFA3C87319}" presName="hierChild5" presStyleCnt="0"/>
      <dgm:spPr/>
    </dgm:pt>
    <dgm:pt modelId="{37BD8606-E648-4F16-BBE8-66BB95C5C428}" type="pres">
      <dgm:prSet presAssocID="{80F211BC-98FD-4AC5-9CCE-59974779AA75}" presName="Name35" presStyleLbl="parChTrans1D3" presStyleIdx="1" presStyleCnt="4"/>
      <dgm:spPr/>
      <dgm:t>
        <a:bodyPr/>
        <a:lstStyle/>
        <a:p>
          <a:endParaRPr lang="en-MY"/>
        </a:p>
      </dgm:t>
    </dgm:pt>
    <dgm:pt modelId="{6F868ECB-0910-484F-A81D-3F02583A6DC9}" type="pres">
      <dgm:prSet presAssocID="{3A757F32-54E4-4613-9474-BFF23EDAA272}" presName="hierRoot2" presStyleCnt="0">
        <dgm:presLayoutVars>
          <dgm:hierBranch val="r"/>
        </dgm:presLayoutVars>
      </dgm:prSet>
      <dgm:spPr/>
    </dgm:pt>
    <dgm:pt modelId="{74BAA97D-C292-42C6-9433-50439D39B37D}" type="pres">
      <dgm:prSet presAssocID="{3A757F32-54E4-4613-9474-BFF23EDAA272}" presName="rootComposite" presStyleCnt="0"/>
      <dgm:spPr/>
    </dgm:pt>
    <dgm:pt modelId="{362BAD82-2E31-43F8-A87F-EF16B26A383E}" type="pres">
      <dgm:prSet presAssocID="{3A757F32-54E4-4613-9474-BFF23EDAA272}" presName="rootText" presStyleLbl="node3" presStyleIdx="1" presStyleCnt="2" custScaleX="121402" custLinFactNeighborX="44337" custLinFactNeighborY="-13588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D48A30C1-DCFF-41F4-80C6-5689E69F54E8}" type="pres">
      <dgm:prSet presAssocID="{3A757F32-54E4-4613-9474-BFF23EDAA272}" presName="rootConnector" presStyleLbl="node3" presStyleIdx="1" presStyleCnt="2"/>
      <dgm:spPr/>
      <dgm:t>
        <a:bodyPr/>
        <a:lstStyle/>
        <a:p>
          <a:endParaRPr lang="en-MY"/>
        </a:p>
      </dgm:t>
    </dgm:pt>
    <dgm:pt modelId="{063E1F57-1367-4C2D-8981-EA436D2D97D0}" type="pres">
      <dgm:prSet presAssocID="{3A757F32-54E4-4613-9474-BFF23EDAA272}" presName="hierChild4" presStyleCnt="0"/>
      <dgm:spPr/>
    </dgm:pt>
    <dgm:pt modelId="{AF3B6B58-BE86-402E-9C26-DD4F0DBA58D0}" type="pres">
      <dgm:prSet presAssocID="{3A757F32-54E4-4613-9474-BFF23EDAA272}" presName="hierChild5" presStyleCnt="0"/>
      <dgm:spPr/>
    </dgm:pt>
    <dgm:pt modelId="{0894F676-11C7-49B4-8636-7C20FDA18F0A}" type="pres">
      <dgm:prSet presAssocID="{9275920E-FA7E-4511-80A4-AA53E38678FB}" presName="hierChild5" presStyleCnt="0"/>
      <dgm:spPr/>
    </dgm:pt>
    <dgm:pt modelId="{0D13988A-3E47-4A69-9E2A-5134C270AB6E}" type="pres">
      <dgm:prSet presAssocID="{D1C4A6A3-6E7B-40F1-9102-6D0A19E6D5DF}" presName="Name35" presStyleLbl="parChTrans1D2" presStyleIdx="1" presStyleCnt="2"/>
      <dgm:spPr/>
      <dgm:t>
        <a:bodyPr/>
        <a:lstStyle/>
        <a:p>
          <a:endParaRPr lang="en-MY"/>
        </a:p>
      </dgm:t>
    </dgm:pt>
    <dgm:pt modelId="{043560C8-4DD8-4E19-A770-5EB801337451}" type="pres">
      <dgm:prSet presAssocID="{F973D473-F2EC-41CE-B084-212003FE2A9A}" presName="hierRoot2" presStyleCnt="0">
        <dgm:presLayoutVars>
          <dgm:hierBranch/>
        </dgm:presLayoutVars>
      </dgm:prSet>
      <dgm:spPr/>
    </dgm:pt>
    <dgm:pt modelId="{E3E405BF-CF95-4B82-B9AC-60F0B20A5210}" type="pres">
      <dgm:prSet presAssocID="{F973D473-F2EC-41CE-B084-212003FE2A9A}" presName="rootComposite" presStyleCnt="0"/>
      <dgm:spPr/>
    </dgm:pt>
    <dgm:pt modelId="{C1A090BF-CC14-4248-A5BD-581F62848631}" type="pres">
      <dgm:prSet presAssocID="{F973D473-F2EC-41CE-B084-212003FE2A9A}" presName="rootText" presStyleLbl="node2" presStyleIdx="1" presStyleCnt="2" custScaleX="24436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5987831-334E-45E9-A8CB-A51FCC2BB996}" type="pres">
      <dgm:prSet presAssocID="{F973D473-F2EC-41CE-B084-212003FE2A9A}" presName="rootConnector" presStyleLbl="node2" presStyleIdx="1" presStyleCnt="2"/>
      <dgm:spPr/>
      <dgm:t>
        <a:bodyPr/>
        <a:lstStyle/>
        <a:p>
          <a:endParaRPr lang="en-MY"/>
        </a:p>
      </dgm:t>
    </dgm:pt>
    <dgm:pt modelId="{F4EF0072-AE2E-46D1-97FD-9D8D719E0F58}" type="pres">
      <dgm:prSet presAssocID="{F973D473-F2EC-41CE-B084-212003FE2A9A}" presName="hierChild4" presStyleCnt="0"/>
      <dgm:spPr/>
    </dgm:pt>
    <dgm:pt modelId="{4C48B9AE-2061-44F9-B447-FF59BE89ED86}" type="pres">
      <dgm:prSet presAssocID="{F973D473-F2EC-41CE-B084-212003FE2A9A}" presName="hierChild5" presStyleCnt="0"/>
      <dgm:spPr/>
    </dgm:pt>
    <dgm:pt modelId="{9446A1FB-372B-471D-B31B-431112B932E2}" type="pres">
      <dgm:prSet presAssocID="{28B5BC12-7B1A-4157-B1A8-8E85DF8B5807}" presName="Name111" presStyleLbl="parChTrans1D3" presStyleIdx="2" presStyleCnt="4"/>
      <dgm:spPr/>
      <dgm:t>
        <a:bodyPr/>
        <a:lstStyle/>
        <a:p>
          <a:endParaRPr lang="en-MY"/>
        </a:p>
      </dgm:t>
    </dgm:pt>
    <dgm:pt modelId="{6D419B41-17F5-4AAA-8AAB-E29E594AC6FB}" type="pres">
      <dgm:prSet presAssocID="{5C70C4DD-7E3D-4FE0-8724-EABF711BD76A}" presName="hierRoot3" presStyleCnt="0">
        <dgm:presLayoutVars>
          <dgm:hierBranch/>
        </dgm:presLayoutVars>
      </dgm:prSet>
      <dgm:spPr/>
    </dgm:pt>
    <dgm:pt modelId="{B65EBEAA-C0AE-4B37-8DB9-44AF8BD22EFE}" type="pres">
      <dgm:prSet presAssocID="{5C70C4DD-7E3D-4FE0-8724-EABF711BD76A}" presName="rootComposite3" presStyleCnt="0"/>
      <dgm:spPr/>
    </dgm:pt>
    <dgm:pt modelId="{A61EBFCD-AE2F-4B22-85BF-BD8A918A6F5C}" type="pres">
      <dgm:prSet presAssocID="{5C70C4DD-7E3D-4FE0-8724-EABF711BD76A}" presName="rootText3" presStyleLbl="asst2" presStyleIdx="0" presStyleCnt="2" custScaleX="156185" custLinFactNeighborX="-17698" custLinFactNeighborY="9425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A69D80A4-89DE-4195-A387-477C763750BA}" type="pres">
      <dgm:prSet presAssocID="{5C70C4DD-7E3D-4FE0-8724-EABF711BD76A}" presName="rootConnector3" presStyleLbl="asst2" presStyleIdx="0" presStyleCnt="2"/>
      <dgm:spPr/>
      <dgm:t>
        <a:bodyPr/>
        <a:lstStyle/>
        <a:p>
          <a:endParaRPr lang="en-MY"/>
        </a:p>
      </dgm:t>
    </dgm:pt>
    <dgm:pt modelId="{F8BA2CC2-1904-4AFB-ABD3-6352FCFBC354}" type="pres">
      <dgm:prSet presAssocID="{5C70C4DD-7E3D-4FE0-8724-EABF711BD76A}" presName="hierChild6" presStyleCnt="0"/>
      <dgm:spPr/>
    </dgm:pt>
    <dgm:pt modelId="{D134DC83-1838-42BD-8B1A-E5494D4ED41C}" type="pres">
      <dgm:prSet presAssocID="{5C70C4DD-7E3D-4FE0-8724-EABF711BD76A}" presName="hierChild7" presStyleCnt="0"/>
      <dgm:spPr/>
    </dgm:pt>
    <dgm:pt modelId="{B38B07FF-2DD7-4E38-9899-9131F3CB04F0}" type="pres">
      <dgm:prSet presAssocID="{47401402-704F-41DE-96D7-DDC92D207E6C}" presName="Name111" presStyleLbl="parChTrans1D3" presStyleIdx="3" presStyleCnt="4"/>
      <dgm:spPr/>
      <dgm:t>
        <a:bodyPr/>
        <a:lstStyle/>
        <a:p>
          <a:endParaRPr lang="en-MY"/>
        </a:p>
      </dgm:t>
    </dgm:pt>
    <dgm:pt modelId="{47CE5A73-8B10-46DA-A58A-3DFF5C9FB704}" type="pres">
      <dgm:prSet presAssocID="{58D5B3E2-A78E-4034-9674-DCA6821C911F}" presName="hierRoot3" presStyleCnt="0">
        <dgm:presLayoutVars>
          <dgm:hierBranch/>
        </dgm:presLayoutVars>
      </dgm:prSet>
      <dgm:spPr/>
    </dgm:pt>
    <dgm:pt modelId="{86C98E89-6C7A-41AF-AC16-F32B3CA6BE22}" type="pres">
      <dgm:prSet presAssocID="{58D5B3E2-A78E-4034-9674-DCA6821C911F}" presName="rootComposite3" presStyleCnt="0"/>
      <dgm:spPr/>
    </dgm:pt>
    <dgm:pt modelId="{A06AD4E8-BBF4-448A-BE57-B21411259003}" type="pres">
      <dgm:prSet presAssocID="{58D5B3E2-A78E-4034-9674-DCA6821C911F}" presName="rootText3" presStyleLbl="asst2" presStyleIdx="1" presStyleCnt="2" custScaleX="196670" custLinFactNeighborX="-7195" custLinFactNeighborY="8995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8E9EA209-6D8A-4581-8459-311623657C32}" type="pres">
      <dgm:prSet presAssocID="{58D5B3E2-A78E-4034-9674-DCA6821C911F}" presName="rootConnector3" presStyleLbl="asst2" presStyleIdx="1" presStyleCnt="2"/>
      <dgm:spPr/>
      <dgm:t>
        <a:bodyPr/>
        <a:lstStyle/>
        <a:p>
          <a:endParaRPr lang="en-MY"/>
        </a:p>
      </dgm:t>
    </dgm:pt>
    <dgm:pt modelId="{2EAE691A-2D46-4F6B-A35D-ADCDCA840B18}" type="pres">
      <dgm:prSet presAssocID="{58D5B3E2-A78E-4034-9674-DCA6821C911F}" presName="hierChild6" presStyleCnt="0"/>
      <dgm:spPr/>
    </dgm:pt>
    <dgm:pt modelId="{AACDEB63-9E28-4CA8-B1A7-9B8490433367}" type="pres">
      <dgm:prSet presAssocID="{58D5B3E2-A78E-4034-9674-DCA6821C911F}" presName="hierChild7" presStyleCnt="0"/>
      <dgm:spPr/>
    </dgm:pt>
    <dgm:pt modelId="{26039A53-4DF3-4DF9-BE19-1EB044EACE26}" type="pres">
      <dgm:prSet presAssocID="{0B0A3BED-D6FC-4122-B709-B69C1D7B289B}" presName="hierChild3" presStyleCnt="0"/>
      <dgm:spPr/>
    </dgm:pt>
  </dgm:ptLst>
  <dgm:cxnLst>
    <dgm:cxn modelId="{77160DF4-7420-435D-B6BD-876E25851C0F}" srcId="{9275920E-FA7E-4511-80A4-AA53E38678FB}" destId="{C2B07621-6E8A-41C6-A2DF-C6AFA3C87319}" srcOrd="0" destOrd="0" parTransId="{AF75A59D-9E15-4B41-B3BF-83C827BD5FDF}" sibTransId="{79ED25C6-F8BC-4E11-982D-B0C3EEFE44FC}"/>
    <dgm:cxn modelId="{590C6355-8F97-4BA3-84BA-C2556B95AD22}" srcId="{4D2C77B0-26E9-4369-BE63-71182C88D527}" destId="{0B0A3BED-D6FC-4122-B709-B69C1D7B289B}" srcOrd="0" destOrd="0" parTransId="{D025FD33-5F99-4B09-8733-B1FB557914AE}" sibTransId="{C46DBBD9-3BCB-410F-A094-23374247C8E1}"/>
    <dgm:cxn modelId="{3284F1C2-DD4B-4422-8115-4C64A6A42028}" type="presOf" srcId="{3A757F32-54E4-4613-9474-BFF23EDAA272}" destId="{362BAD82-2E31-43F8-A87F-EF16B26A383E}" srcOrd="0" destOrd="0" presId="urn:microsoft.com/office/officeart/2005/8/layout/orgChart1"/>
    <dgm:cxn modelId="{62608DC4-8954-4079-8AE3-E4427252F468}" type="presOf" srcId="{3A757F32-54E4-4613-9474-BFF23EDAA272}" destId="{D48A30C1-DCFF-41F4-80C6-5689E69F54E8}" srcOrd="1" destOrd="0" presId="urn:microsoft.com/office/officeart/2005/8/layout/orgChart1"/>
    <dgm:cxn modelId="{02EA9793-58B6-43B4-80B9-692E28618791}" type="presOf" srcId="{0B0A3BED-D6FC-4122-B709-B69C1D7B289B}" destId="{686C594C-1A45-4502-B82C-DDEBE11FE840}" srcOrd="1" destOrd="0" presId="urn:microsoft.com/office/officeart/2005/8/layout/orgChart1"/>
    <dgm:cxn modelId="{71060D50-7005-4074-9896-3D4CFD0B927C}" type="presOf" srcId="{D1C4A6A3-6E7B-40F1-9102-6D0A19E6D5DF}" destId="{0D13988A-3E47-4A69-9E2A-5134C270AB6E}" srcOrd="0" destOrd="0" presId="urn:microsoft.com/office/officeart/2005/8/layout/orgChart1"/>
    <dgm:cxn modelId="{27186421-CD16-4A76-B932-9E812CE69E26}" type="presOf" srcId="{4D2C77B0-26E9-4369-BE63-71182C88D527}" destId="{16B25C8E-AE1C-4A92-AA4D-EF719A3D8E82}" srcOrd="0" destOrd="0" presId="urn:microsoft.com/office/officeart/2005/8/layout/orgChart1"/>
    <dgm:cxn modelId="{AC52A1A0-FF07-4FD2-BD4E-9B15B4270CA1}" type="presOf" srcId="{F973D473-F2EC-41CE-B084-212003FE2A9A}" destId="{C1A090BF-CC14-4248-A5BD-581F62848631}" srcOrd="0" destOrd="0" presId="urn:microsoft.com/office/officeart/2005/8/layout/orgChart1"/>
    <dgm:cxn modelId="{203BA11B-3E6B-4186-88FC-6D2BE9BD3C40}" srcId="{F973D473-F2EC-41CE-B084-212003FE2A9A}" destId="{5C70C4DD-7E3D-4FE0-8724-EABF711BD76A}" srcOrd="0" destOrd="0" parTransId="{28B5BC12-7B1A-4157-B1A8-8E85DF8B5807}" sibTransId="{38882BF4-C951-4A4C-B21F-76530001096C}"/>
    <dgm:cxn modelId="{47C94A27-94EA-4ECB-BB85-9AAE5955223D}" srcId="{0B0A3BED-D6FC-4122-B709-B69C1D7B289B}" destId="{F973D473-F2EC-41CE-B084-212003FE2A9A}" srcOrd="1" destOrd="0" parTransId="{D1C4A6A3-6E7B-40F1-9102-6D0A19E6D5DF}" sibTransId="{F5BB6708-A655-4719-8413-C5C699FF5508}"/>
    <dgm:cxn modelId="{7DDA3E4C-55B8-468A-8CAB-FB7642F500D6}" type="presOf" srcId="{9275920E-FA7E-4511-80A4-AA53E38678FB}" destId="{DBE3047B-2881-4B51-8CD7-4D88471188E4}" srcOrd="0" destOrd="0" presId="urn:microsoft.com/office/officeart/2005/8/layout/orgChart1"/>
    <dgm:cxn modelId="{4A212C48-189C-49C0-875E-812E9DDD4C10}" type="presOf" srcId="{AF75A59D-9E15-4B41-B3BF-83C827BD5FDF}" destId="{9E6FD291-E501-477A-BDBD-61D907DBDA56}" srcOrd="0" destOrd="0" presId="urn:microsoft.com/office/officeart/2005/8/layout/orgChart1"/>
    <dgm:cxn modelId="{71AF2D85-B1D3-483A-A2A6-5E768ACCD42B}" srcId="{9275920E-FA7E-4511-80A4-AA53E38678FB}" destId="{3A757F32-54E4-4613-9474-BFF23EDAA272}" srcOrd="1" destOrd="0" parTransId="{80F211BC-98FD-4AC5-9CCE-59974779AA75}" sibTransId="{59788102-13EA-4495-814A-E6A502D24F1A}"/>
    <dgm:cxn modelId="{52EF4B78-C7BB-4EA4-811D-3155BAAF6289}" type="presOf" srcId="{0B0A3BED-D6FC-4122-B709-B69C1D7B289B}" destId="{B1647F6E-F6CB-4900-A531-4D226524D7D5}" srcOrd="0" destOrd="0" presId="urn:microsoft.com/office/officeart/2005/8/layout/orgChart1"/>
    <dgm:cxn modelId="{8DC266F2-437A-4AB7-B869-E6CB6B73D394}" type="presOf" srcId="{F973D473-F2EC-41CE-B084-212003FE2A9A}" destId="{25987831-334E-45E9-A8CB-A51FCC2BB996}" srcOrd="1" destOrd="0" presId="urn:microsoft.com/office/officeart/2005/8/layout/orgChart1"/>
    <dgm:cxn modelId="{20EABAB5-DEB8-439D-B82B-4348E84F2358}" type="presOf" srcId="{601312A5-83CE-40EF-B6CB-F219BCD3CD09}" destId="{8BB4B260-B8CD-447F-AB24-D697E023C49A}" srcOrd="0" destOrd="0" presId="urn:microsoft.com/office/officeart/2005/8/layout/orgChart1"/>
    <dgm:cxn modelId="{46762CEA-35A7-4491-A13C-A92C0CA1E7E2}" type="presOf" srcId="{58D5B3E2-A78E-4034-9674-DCA6821C911F}" destId="{8E9EA209-6D8A-4581-8459-311623657C32}" srcOrd="1" destOrd="0" presId="urn:microsoft.com/office/officeart/2005/8/layout/orgChart1"/>
    <dgm:cxn modelId="{75F1CC8C-F704-469D-A764-7CF0C139A3D9}" type="presOf" srcId="{5C70C4DD-7E3D-4FE0-8724-EABF711BD76A}" destId="{A69D80A4-89DE-4195-A387-477C763750BA}" srcOrd="1" destOrd="0" presId="urn:microsoft.com/office/officeart/2005/8/layout/orgChart1"/>
    <dgm:cxn modelId="{6C3D2789-519B-4958-A756-7F13691DD588}" srcId="{0B0A3BED-D6FC-4122-B709-B69C1D7B289B}" destId="{9275920E-FA7E-4511-80A4-AA53E38678FB}" srcOrd="0" destOrd="0" parTransId="{601312A5-83CE-40EF-B6CB-F219BCD3CD09}" sibTransId="{FC9C7026-BB12-47DE-AEBB-C9CF162BF6CD}"/>
    <dgm:cxn modelId="{E580DDA5-DAD1-4FFB-B23A-CE5B780BF04F}" type="presOf" srcId="{80F211BC-98FD-4AC5-9CCE-59974779AA75}" destId="{37BD8606-E648-4F16-BBE8-66BB95C5C428}" srcOrd="0" destOrd="0" presId="urn:microsoft.com/office/officeart/2005/8/layout/orgChart1"/>
    <dgm:cxn modelId="{DB1F823A-C57D-4E0C-B01D-D74224C4D5FB}" type="presOf" srcId="{5C70C4DD-7E3D-4FE0-8724-EABF711BD76A}" destId="{A61EBFCD-AE2F-4B22-85BF-BD8A918A6F5C}" srcOrd="0" destOrd="0" presId="urn:microsoft.com/office/officeart/2005/8/layout/orgChart1"/>
    <dgm:cxn modelId="{3333B3B5-BD4D-45AC-AE84-A379C39A880E}" type="presOf" srcId="{C2B07621-6E8A-41C6-A2DF-C6AFA3C87319}" destId="{D71D5663-6796-47A1-BBFB-EEB2ABF3F2A6}" srcOrd="1" destOrd="0" presId="urn:microsoft.com/office/officeart/2005/8/layout/orgChart1"/>
    <dgm:cxn modelId="{FA73EC96-1165-4096-9A89-D927275C7125}" type="presOf" srcId="{C2B07621-6E8A-41C6-A2DF-C6AFA3C87319}" destId="{ABA3A9E2-6F2E-480D-AE39-02FB2E1BD1B4}" srcOrd="0" destOrd="0" presId="urn:microsoft.com/office/officeart/2005/8/layout/orgChart1"/>
    <dgm:cxn modelId="{8C7B1223-619D-4113-B969-CC272158DA94}" type="presOf" srcId="{9275920E-FA7E-4511-80A4-AA53E38678FB}" destId="{866EA78A-9EBC-4CC2-BD3E-8E27E10667BC}" srcOrd="1" destOrd="0" presId="urn:microsoft.com/office/officeart/2005/8/layout/orgChart1"/>
    <dgm:cxn modelId="{14F75725-68A3-4EAC-B9A2-C5A81C5BBAE5}" type="presOf" srcId="{58D5B3E2-A78E-4034-9674-DCA6821C911F}" destId="{A06AD4E8-BBF4-448A-BE57-B21411259003}" srcOrd="0" destOrd="0" presId="urn:microsoft.com/office/officeart/2005/8/layout/orgChart1"/>
    <dgm:cxn modelId="{CA09C0D2-B63C-4339-B469-0364F3063290}" srcId="{F973D473-F2EC-41CE-B084-212003FE2A9A}" destId="{58D5B3E2-A78E-4034-9674-DCA6821C911F}" srcOrd="1" destOrd="0" parTransId="{47401402-704F-41DE-96D7-DDC92D207E6C}" sibTransId="{334CE83F-C47F-4603-831B-CE6D31CA017D}"/>
    <dgm:cxn modelId="{A31DB188-8FFD-489B-BD0C-0D532FAFE14A}" type="presOf" srcId="{28B5BC12-7B1A-4157-B1A8-8E85DF8B5807}" destId="{9446A1FB-372B-471D-B31B-431112B932E2}" srcOrd="0" destOrd="0" presId="urn:microsoft.com/office/officeart/2005/8/layout/orgChart1"/>
    <dgm:cxn modelId="{06D29C12-D449-4D28-A167-861CB20231FF}" type="presOf" srcId="{47401402-704F-41DE-96D7-DDC92D207E6C}" destId="{B38B07FF-2DD7-4E38-9899-9131F3CB04F0}" srcOrd="0" destOrd="0" presId="urn:microsoft.com/office/officeart/2005/8/layout/orgChart1"/>
    <dgm:cxn modelId="{FA20054B-A6F7-42DC-A43D-664D82BA6B0C}" type="presParOf" srcId="{16B25C8E-AE1C-4A92-AA4D-EF719A3D8E82}" destId="{8FF2C815-0595-4273-8E5A-97D0760E31EF}" srcOrd="0" destOrd="0" presId="urn:microsoft.com/office/officeart/2005/8/layout/orgChart1"/>
    <dgm:cxn modelId="{EC1D3C8E-0337-4001-9818-DE29D2A440C0}" type="presParOf" srcId="{8FF2C815-0595-4273-8E5A-97D0760E31EF}" destId="{83B73699-AE5D-41C2-AE33-175C979BF7EF}" srcOrd="0" destOrd="0" presId="urn:microsoft.com/office/officeart/2005/8/layout/orgChart1"/>
    <dgm:cxn modelId="{A7277986-2D06-4A7D-AE56-335BBF5157FC}" type="presParOf" srcId="{83B73699-AE5D-41C2-AE33-175C979BF7EF}" destId="{B1647F6E-F6CB-4900-A531-4D226524D7D5}" srcOrd="0" destOrd="0" presId="urn:microsoft.com/office/officeart/2005/8/layout/orgChart1"/>
    <dgm:cxn modelId="{C3950333-BF83-4CFB-854B-C04296E6CBD2}" type="presParOf" srcId="{83B73699-AE5D-41C2-AE33-175C979BF7EF}" destId="{686C594C-1A45-4502-B82C-DDEBE11FE840}" srcOrd="1" destOrd="0" presId="urn:microsoft.com/office/officeart/2005/8/layout/orgChart1"/>
    <dgm:cxn modelId="{174CC768-0EC7-4033-9F97-71C2AEA4381A}" type="presParOf" srcId="{8FF2C815-0595-4273-8E5A-97D0760E31EF}" destId="{6E0DE621-CE5E-4217-94AF-E8FBE09326E7}" srcOrd="1" destOrd="0" presId="urn:microsoft.com/office/officeart/2005/8/layout/orgChart1"/>
    <dgm:cxn modelId="{3517B284-7C2E-4589-9E33-38CEBDF23026}" type="presParOf" srcId="{6E0DE621-CE5E-4217-94AF-E8FBE09326E7}" destId="{8BB4B260-B8CD-447F-AB24-D697E023C49A}" srcOrd="0" destOrd="0" presId="urn:microsoft.com/office/officeart/2005/8/layout/orgChart1"/>
    <dgm:cxn modelId="{D89A9676-D1E1-4FAF-892E-FAEBB44C0A70}" type="presParOf" srcId="{6E0DE621-CE5E-4217-94AF-E8FBE09326E7}" destId="{71568B74-67B9-45AD-B6E8-D55D93BE19A0}" srcOrd="1" destOrd="0" presId="urn:microsoft.com/office/officeart/2005/8/layout/orgChart1"/>
    <dgm:cxn modelId="{A0F3C498-1A52-4F18-9802-2481028A3E98}" type="presParOf" srcId="{71568B74-67B9-45AD-B6E8-D55D93BE19A0}" destId="{18FE9CB5-6CCF-4514-A0D8-A5DDDD0CC27F}" srcOrd="0" destOrd="0" presId="urn:microsoft.com/office/officeart/2005/8/layout/orgChart1"/>
    <dgm:cxn modelId="{4D9C3B03-591E-4900-8306-4D00D29802D1}" type="presParOf" srcId="{18FE9CB5-6CCF-4514-A0D8-A5DDDD0CC27F}" destId="{DBE3047B-2881-4B51-8CD7-4D88471188E4}" srcOrd="0" destOrd="0" presId="urn:microsoft.com/office/officeart/2005/8/layout/orgChart1"/>
    <dgm:cxn modelId="{2ECAA0AF-DE09-428B-B0CA-286AA13789F1}" type="presParOf" srcId="{18FE9CB5-6CCF-4514-A0D8-A5DDDD0CC27F}" destId="{866EA78A-9EBC-4CC2-BD3E-8E27E10667BC}" srcOrd="1" destOrd="0" presId="urn:microsoft.com/office/officeart/2005/8/layout/orgChart1"/>
    <dgm:cxn modelId="{998EA0B8-BB63-4531-8E39-B83752393C69}" type="presParOf" srcId="{71568B74-67B9-45AD-B6E8-D55D93BE19A0}" destId="{F0C027CC-3D87-47D8-A09C-D36A0DB70A9C}" srcOrd="1" destOrd="0" presId="urn:microsoft.com/office/officeart/2005/8/layout/orgChart1"/>
    <dgm:cxn modelId="{A20066E2-E5E0-47B7-8D06-79A3A962E46E}" type="presParOf" srcId="{F0C027CC-3D87-47D8-A09C-D36A0DB70A9C}" destId="{9E6FD291-E501-477A-BDBD-61D907DBDA56}" srcOrd="0" destOrd="0" presId="urn:microsoft.com/office/officeart/2005/8/layout/orgChart1"/>
    <dgm:cxn modelId="{CA350AC1-0085-4A67-BCD2-64E3A28D2A4C}" type="presParOf" srcId="{F0C027CC-3D87-47D8-A09C-D36A0DB70A9C}" destId="{2E1D47C9-D0CA-4C2F-9D18-60C637F62F29}" srcOrd="1" destOrd="0" presId="urn:microsoft.com/office/officeart/2005/8/layout/orgChart1"/>
    <dgm:cxn modelId="{ECD166CB-1D06-448D-812C-C27F84BE9545}" type="presParOf" srcId="{2E1D47C9-D0CA-4C2F-9D18-60C637F62F29}" destId="{96DF72DE-98AE-4890-A37C-A5740EFBB861}" srcOrd="0" destOrd="0" presId="urn:microsoft.com/office/officeart/2005/8/layout/orgChart1"/>
    <dgm:cxn modelId="{E601D76C-62EC-475C-816F-5D9CC8C418FE}" type="presParOf" srcId="{96DF72DE-98AE-4890-A37C-A5740EFBB861}" destId="{ABA3A9E2-6F2E-480D-AE39-02FB2E1BD1B4}" srcOrd="0" destOrd="0" presId="urn:microsoft.com/office/officeart/2005/8/layout/orgChart1"/>
    <dgm:cxn modelId="{59543D60-E757-454D-8D68-A433A27BFB28}" type="presParOf" srcId="{96DF72DE-98AE-4890-A37C-A5740EFBB861}" destId="{D71D5663-6796-47A1-BBFB-EEB2ABF3F2A6}" srcOrd="1" destOrd="0" presId="urn:microsoft.com/office/officeart/2005/8/layout/orgChart1"/>
    <dgm:cxn modelId="{20B39A52-D198-43E9-9CB5-75946D3B8361}" type="presParOf" srcId="{2E1D47C9-D0CA-4C2F-9D18-60C637F62F29}" destId="{1EE10BA5-C27B-41EC-B31C-093A012F67FF}" srcOrd="1" destOrd="0" presId="urn:microsoft.com/office/officeart/2005/8/layout/orgChart1"/>
    <dgm:cxn modelId="{70417D5D-D2DE-4550-91B3-32FEC3F4778B}" type="presParOf" srcId="{2E1D47C9-D0CA-4C2F-9D18-60C637F62F29}" destId="{CB936124-352A-41A7-8757-B2756B601CB5}" srcOrd="2" destOrd="0" presId="urn:microsoft.com/office/officeart/2005/8/layout/orgChart1"/>
    <dgm:cxn modelId="{A846F394-9C16-4D65-AB7E-1C2DEC996B27}" type="presParOf" srcId="{F0C027CC-3D87-47D8-A09C-D36A0DB70A9C}" destId="{37BD8606-E648-4F16-BBE8-66BB95C5C428}" srcOrd="2" destOrd="0" presId="urn:microsoft.com/office/officeart/2005/8/layout/orgChart1"/>
    <dgm:cxn modelId="{69044CDE-9C87-4796-BE30-9330EC568005}" type="presParOf" srcId="{F0C027CC-3D87-47D8-A09C-D36A0DB70A9C}" destId="{6F868ECB-0910-484F-A81D-3F02583A6DC9}" srcOrd="3" destOrd="0" presId="urn:microsoft.com/office/officeart/2005/8/layout/orgChart1"/>
    <dgm:cxn modelId="{83B02E17-C000-4410-9729-AF04BA50AEC0}" type="presParOf" srcId="{6F868ECB-0910-484F-A81D-3F02583A6DC9}" destId="{74BAA97D-C292-42C6-9433-50439D39B37D}" srcOrd="0" destOrd="0" presId="urn:microsoft.com/office/officeart/2005/8/layout/orgChart1"/>
    <dgm:cxn modelId="{9F7E68D0-67A7-4A16-8962-7A78CDC94F2B}" type="presParOf" srcId="{74BAA97D-C292-42C6-9433-50439D39B37D}" destId="{362BAD82-2E31-43F8-A87F-EF16B26A383E}" srcOrd="0" destOrd="0" presId="urn:microsoft.com/office/officeart/2005/8/layout/orgChart1"/>
    <dgm:cxn modelId="{76B6280C-36C3-4DEF-A4E4-A528382B0030}" type="presParOf" srcId="{74BAA97D-C292-42C6-9433-50439D39B37D}" destId="{D48A30C1-DCFF-41F4-80C6-5689E69F54E8}" srcOrd="1" destOrd="0" presId="urn:microsoft.com/office/officeart/2005/8/layout/orgChart1"/>
    <dgm:cxn modelId="{71CC45A1-8AA3-4EC5-B934-E2D3CEA9B1BA}" type="presParOf" srcId="{6F868ECB-0910-484F-A81D-3F02583A6DC9}" destId="{063E1F57-1367-4C2D-8981-EA436D2D97D0}" srcOrd="1" destOrd="0" presId="urn:microsoft.com/office/officeart/2005/8/layout/orgChart1"/>
    <dgm:cxn modelId="{7598B10B-7CAC-4C3B-ADA6-978B27ADE50B}" type="presParOf" srcId="{6F868ECB-0910-484F-A81D-3F02583A6DC9}" destId="{AF3B6B58-BE86-402E-9C26-DD4F0DBA58D0}" srcOrd="2" destOrd="0" presId="urn:microsoft.com/office/officeart/2005/8/layout/orgChart1"/>
    <dgm:cxn modelId="{21BF4C2D-8A25-479C-9101-7DD8AB22824A}" type="presParOf" srcId="{71568B74-67B9-45AD-B6E8-D55D93BE19A0}" destId="{0894F676-11C7-49B4-8636-7C20FDA18F0A}" srcOrd="2" destOrd="0" presId="urn:microsoft.com/office/officeart/2005/8/layout/orgChart1"/>
    <dgm:cxn modelId="{0E410836-713E-4816-AE56-817ADA351A26}" type="presParOf" srcId="{6E0DE621-CE5E-4217-94AF-E8FBE09326E7}" destId="{0D13988A-3E47-4A69-9E2A-5134C270AB6E}" srcOrd="2" destOrd="0" presId="urn:microsoft.com/office/officeart/2005/8/layout/orgChart1"/>
    <dgm:cxn modelId="{D2627B91-2C85-4343-9D9E-4475345C6174}" type="presParOf" srcId="{6E0DE621-CE5E-4217-94AF-E8FBE09326E7}" destId="{043560C8-4DD8-4E19-A770-5EB801337451}" srcOrd="3" destOrd="0" presId="urn:microsoft.com/office/officeart/2005/8/layout/orgChart1"/>
    <dgm:cxn modelId="{EB9D09DE-CF0F-4E7C-9973-FB0D3ECBE5AD}" type="presParOf" srcId="{043560C8-4DD8-4E19-A770-5EB801337451}" destId="{E3E405BF-CF95-4B82-B9AC-60F0B20A5210}" srcOrd="0" destOrd="0" presId="urn:microsoft.com/office/officeart/2005/8/layout/orgChart1"/>
    <dgm:cxn modelId="{4B8E6FB5-5249-44C4-BAA0-DE41489D8076}" type="presParOf" srcId="{E3E405BF-CF95-4B82-B9AC-60F0B20A5210}" destId="{C1A090BF-CC14-4248-A5BD-581F62848631}" srcOrd="0" destOrd="0" presId="urn:microsoft.com/office/officeart/2005/8/layout/orgChart1"/>
    <dgm:cxn modelId="{378B2A74-E810-4B69-8C1D-ABD2753D761B}" type="presParOf" srcId="{E3E405BF-CF95-4B82-B9AC-60F0B20A5210}" destId="{25987831-334E-45E9-A8CB-A51FCC2BB996}" srcOrd="1" destOrd="0" presId="urn:microsoft.com/office/officeart/2005/8/layout/orgChart1"/>
    <dgm:cxn modelId="{D79A9DDB-9A3E-4F5B-9148-DDD38D1762D0}" type="presParOf" srcId="{043560C8-4DD8-4E19-A770-5EB801337451}" destId="{F4EF0072-AE2E-46D1-97FD-9D8D719E0F58}" srcOrd="1" destOrd="0" presId="urn:microsoft.com/office/officeart/2005/8/layout/orgChart1"/>
    <dgm:cxn modelId="{29E7E7EC-ED39-4A8E-A9F6-D0A85A61F639}" type="presParOf" srcId="{043560C8-4DD8-4E19-A770-5EB801337451}" destId="{4C48B9AE-2061-44F9-B447-FF59BE89ED86}" srcOrd="2" destOrd="0" presId="urn:microsoft.com/office/officeart/2005/8/layout/orgChart1"/>
    <dgm:cxn modelId="{23DC348C-8E37-483A-867F-674477C8C405}" type="presParOf" srcId="{4C48B9AE-2061-44F9-B447-FF59BE89ED86}" destId="{9446A1FB-372B-471D-B31B-431112B932E2}" srcOrd="0" destOrd="0" presId="urn:microsoft.com/office/officeart/2005/8/layout/orgChart1"/>
    <dgm:cxn modelId="{1F3EDE74-E32D-4309-820A-C5ED074BD187}" type="presParOf" srcId="{4C48B9AE-2061-44F9-B447-FF59BE89ED86}" destId="{6D419B41-17F5-4AAA-8AAB-E29E594AC6FB}" srcOrd="1" destOrd="0" presId="urn:microsoft.com/office/officeart/2005/8/layout/orgChart1"/>
    <dgm:cxn modelId="{C89C3E2E-AB15-4EA9-90D9-96F945AF81F5}" type="presParOf" srcId="{6D419B41-17F5-4AAA-8AAB-E29E594AC6FB}" destId="{B65EBEAA-C0AE-4B37-8DB9-44AF8BD22EFE}" srcOrd="0" destOrd="0" presId="urn:microsoft.com/office/officeart/2005/8/layout/orgChart1"/>
    <dgm:cxn modelId="{45F556D7-BAB0-4226-BF54-57560CF4BF11}" type="presParOf" srcId="{B65EBEAA-C0AE-4B37-8DB9-44AF8BD22EFE}" destId="{A61EBFCD-AE2F-4B22-85BF-BD8A918A6F5C}" srcOrd="0" destOrd="0" presId="urn:microsoft.com/office/officeart/2005/8/layout/orgChart1"/>
    <dgm:cxn modelId="{B636CCA2-09FC-4796-98E9-E5EFC20FA8C6}" type="presParOf" srcId="{B65EBEAA-C0AE-4B37-8DB9-44AF8BD22EFE}" destId="{A69D80A4-89DE-4195-A387-477C763750BA}" srcOrd="1" destOrd="0" presId="urn:microsoft.com/office/officeart/2005/8/layout/orgChart1"/>
    <dgm:cxn modelId="{08E7723D-B406-41EA-9FE4-1A6C050A3C6A}" type="presParOf" srcId="{6D419B41-17F5-4AAA-8AAB-E29E594AC6FB}" destId="{F8BA2CC2-1904-4AFB-ABD3-6352FCFBC354}" srcOrd="1" destOrd="0" presId="urn:microsoft.com/office/officeart/2005/8/layout/orgChart1"/>
    <dgm:cxn modelId="{50299BDE-8F46-48F2-A041-A999910505D5}" type="presParOf" srcId="{6D419B41-17F5-4AAA-8AAB-E29E594AC6FB}" destId="{D134DC83-1838-42BD-8B1A-E5494D4ED41C}" srcOrd="2" destOrd="0" presId="urn:microsoft.com/office/officeart/2005/8/layout/orgChart1"/>
    <dgm:cxn modelId="{960BA077-1954-4245-8627-EFCFA80A85BE}" type="presParOf" srcId="{4C48B9AE-2061-44F9-B447-FF59BE89ED86}" destId="{B38B07FF-2DD7-4E38-9899-9131F3CB04F0}" srcOrd="2" destOrd="0" presId="urn:microsoft.com/office/officeart/2005/8/layout/orgChart1"/>
    <dgm:cxn modelId="{5ADE903E-818F-49E3-9F3D-03F9684B1E95}" type="presParOf" srcId="{4C48B9AE-2061-44F9-B447-FF59BE89ED86}" destId="{47CE5A73-8B10-46DA-A58A-3DFF5C9FB704}" srcOrd="3" destOrd="0" presId="urn:microsoft.com/office/officeart/2005/8/layout/orgChart1"/>
    <dgm:cxn modelId="{B8E7B794-D05B-4E6D-9390-17558B3DF237}" type="presParOf" srcId="{47CE5A73-8B10-46DA-A58A-3DFF5C9FB704}" destId="{86C98E89-6C7A-41AF-AC16-F32B3CA6BE22}" srcOrd="0" destOrd="0" presId="urn:microsoft.com/office/officeart/2005/8/layout/orgChart1"/>
    <dgm:cxn modelId="{507AD841-0CFF-4540-9D1B-849B1D066F98}" type="presParOf" srcId="{86C98E89-6C7A-41AF-AC16-F32B3CA6BE22}" destId="{A06AD4E8-BBF4-448A-BE57-B21411259003}" srcOrd="0" destOrd="0" presId="urn:microsoft.com/office/officeart/2005/8/layout/orgChart1"/>
    <dgm:cxn modelId="{A7C3E69D-C04C-4760-A95B-713638DCEFD0}" type="presParOf" srcId="{86C98E89-6C7A-41AF-AC16-F32B3CA6BE22}" destId="{8E9EA209-6D8A-4581-8459-311623657C32}" srcOrd="1" destOrd="0" presId="urn:microsoft.com/office/officeart/2005/8/layout/orgChart1"/>
    <dgm:cxn modelId="{43DFA88C-A1DD-4C8C-83CD-E2DE9E3E7CA9}" type="presParOf" srcId="{47CE5A73-8B10-46DA-A58A-3DFF5C9FB704}" destId="{2EAE691A-2D46-4F6B-A35D-ADCDCA840B18}" srcOrd="1" destOrd="0" presId="urn:microsoft.com/office/officeart/2005/8/layout/orgChart1"/>
    <dgm:cxn modelId="{1C03A3D7-9177-49C1-AF62-324507C145F7}" type="presParOf" srcId="{47CE5A73-8B10-46DA-A58A-3DFF5C9FB704}" destId="{AACDEB63-9E28-4CA8-B1A7-9B8490433367}" srcOrd="2" destOrd="0" presId="urn:microsoft.com/office/officeart/2005/8/layout/orgChart1"/>
    <dgm:cxn modelId="{E4EF6477-28F3-4025-B1BD-FDC9D38D3564}" type="presParOf" srcId="{8FF2C815-0595-4273-8E5A-97D0760E31EF}" destId="{26039A53-4DF3-4DF9-BE19-1EB044EACE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B07FF-2DD7-4E38-9899-9131F3CB04F0}">
      <dsp:nvSpPr>
        <dsp:cNvPr id="0" name=""/>
        <dsp:cNvSpPr/>
      </dsp:nvSpPr>
      <dsp:spPr>
        <a:xfrm>
          <a:off x="6022119" y="3154542"/>
          <a:ext cx="91440" cy="1283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3148"/>
              </a:lnTo>
              <a:lnTo>
                <a:pt x="92334" y="12831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6A1FB-372B-471D-B31B-431112B932E2}">
      <dsp:nvSpPr>
        <dsp:cNvPr id="0" name=""/>
        <dsp:cNvSpPr/>
      </dsp:nvSpPr>
      <dsp:spPr>
        <a:xfrm>
          <a:off x="5670127" y="3154542"/>
          <a:ext cx="397711" cy="1313494"/>
        </a:xfrm>
        <a:custGeom>
          <a:avLst/>
          <a:gdLst/>
          <a:ahLst/>
          <a:cxnLst/>
          <a:rect l="0" t="0" r="0" b="0"/>
          <a:pathLst>
            <a:path>
              <a:moveTo>
                <a:pt x="397711" y="0"/>
              </a:moveTo>
              <a:lnTo>
                <a:pt x="397711" y="1313494"/>
              </a:lnTo>
              <a:lnTo>
                <a:pt x="0" y="13134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3988A-3E47-4A69-9E2A-5134C270AB6E}">
      <dsp:nvSpPr>
        <dsp:cNvPr id="0" name=""/>
        <dsp:cNvSpPr/>
      </dsp:nvSpPr>
      <dsp:spPr>
        <a:xfrm>
          <a:off x="3808637" y="1486411"/>
          <a:ext cx="2259201" cy="96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823"/>
              </a:lnTo>
              <a:lnTo>
                <a:pt x="2259201" y="814823"/>
              </a:lnTo>
              <a:lnTo>
                <a:pt x="2259201" y="962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D8606-E648-4F16-BBE8-66BB95C5C428}">
      <dsp:nvSpPr>
        <dsp:cNvPr id="0" name=""/>
        <dsp:cNvSpPr/>
      </dsp:nvSpPr>
      <dsp:spPr>
        <a:xfrm>
          <a:off x="1711232" y="3154542"/>
          <a:ext cx="1478647" cy="20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0"/>
              </a:lnTo>
              <a:lnTo>
                <a:pt x="1478647" y="52270"/>
              </a:lnTo>
              <a:lnTo>
                <a:pt x="1478647" y="200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FD291-E501-477A-BDBD-61D907DBDA56}">
      <dsp:nvSpPr>
        <dsp:cNvPr id="0" name=""/>
        <dsp:cNvSpPr/>
      </dsp:nvSpPr>
      <dsp:spPr>
        <a:xfrm>
          <a:off x="834314" y="3154542"/>
          <a:ext cx="876917" cy="430165"/>
        </a:xfrm>
        <a:custGeom>
          <a:avLst/>
          <a:gdLst/>
          <a:ahLst/>
          <a:cxnLst/>
          <a:rect l="0" t="0" r="0" b="0"/>
          <a:pathLst>
            <a:path>
              <a:moveTo>
                <a:pt x="876917" y="0"/>
              </a:moveTo>
              <a:lnTo>
                <a:pt x="876917" y="282071"/>
              </a:lnTo>
              <a:lnTo>
                <a:pt x="0" y="282071"/>
              </a:lnTo>
              <a:lnTo>
                <a:pt x="0" y="430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4B260-B8CD-447F-AB24-D697E023C49A}">
      <dsp:nvSpPr>
        <dsp:cNvPr id="0" name=""/>
        <dsp:cNvSpPr/>
      </dsp:nvSpPr>
      <dsp:spPr>
        <a:xfrm>
          <a:off x="1711232" y="1486411"/>
          <a:ext cx="2097405" cy="962918"/>
        </a:xfrm>
        <a:custGeom>
          <a:avLst/>
          <a:gdLst/>
          <a:ahLst/>
          <a:cxnLst/>
          <a:rect l="0" t="0" r="0" b="0"/>
          <a:pathLst>
            <a:path>
              <a:moveTo>
                <a:pt x="2097405" y="0"/>
              </a:moveTo>
              <a:lnTo>
                <a:pt x="2097405" y="814823"/>
              </a:lnTo>
              <a:lnTo>
                <a:pt x="0" y="814823"/>
              </a:lnTo>
              <a:lnTo>
                <a:pt x="0" y="962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47F6E-F6CB-4900-A531-4D226524D7D5}">
      <dsp:nvSpPr>
        <dsp:cNvPr id="0" name=""/>
        <dsp:cNvSpPr/>
      </dsp:nvSpPr>
      <dsp:spPr>
        <a:xfrm>
          <a:off x="2394615" y="781198"/>
          <a:ext cx="2828044" cy="705212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ＭＳ Ｐゴシック" pitchFamily="34" charset="-128"/>
              <a:cs typeface="Arial" pitchFamily="34" charset="0"/>
            </a:rPr>
            <a:t>Have the variable got unit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394615" y="781198"/>
        <a:ext cx="2828044" cy="705212"/>
      </dsp:txXfrm>
    </dsp:sp>
    <dsp:sp modelId="{DBE3047B-2881-4B51-8CD7-4D88471188E4}">
      <dsp:nvSpPr>
        <dsp:cNvPr id="0" name=""/>
        <dsp:cNvSpPr/>
      </dsp:nvSpPr>
      <dsp:spPr>
        <a:xfrm>
          <a:off x="316730" y="2449330"/>
          <a:ext cx="2789003" cy="705212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 </a:t>
          </a:r>
        </a:p>
        <a:p>
          <a:pPr marL="0" marR="0" lvl="0" indent="0" algn="l" defTabSz="914400" rtl="0" eaLnBrk="1" fontAlgn="base" latinLnBrk="0" hangingPunct="1">
            <a:lnSpc>
              <a:spcPct val="7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can </a:t>
          </a: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the data put in a meaning full order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6730" y="2449330"/>
        <a:ext cx="2789003" cy="705212"/>
      </dsp:txXfrm>
    </dsp:sp>
    <dsp:sp modelId="{ABA3A9E2-6F2E-480D-AE39-02FB2E1BD1B4}">
      <dsp:nvSpPr>
        <dsp:cNvPr id="0" name=""/>
        <dsp:cNvSpPr/>
      </dsp:nvSpPr>
      <dsp:spPr>
        <a:xfrm>
          <a:off x="129101" y="3584708"/>
          <a:ext cx="1410425" cy="754203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ja-JP" sz="1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ea typeface="ＭＳ Ｐゴシック" pitchFamily="34" charset="-128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Categorical Nominal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29101" y="3584708"/>
        <a:ext cx="1410425" cy="754203"/>
      </dsp:txXfrm>
    </dsp:sp>
    <dsp:sp modelId="{362BAD82-2E31-43F8-A87F-EF16B26A383E}">
      <dsp:nvSpPr>
        <dsp:cNvPr id="0" name=""/>
        <dsp:cNvSpPr/>
      </dsp:nvSpPr>
      <dsp:spPr>
        <a:xfrm>
          <a:off x="2333737" y="3354907"/>
          <a:ext cx="1712284" cy="705212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Categorical Ordinal  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333737" y="3354907"/>
        <a:ext cx="1712284" cy="705212"/>
      </dsp:txXfrm>
    </dsp:sp>
    <dsp:sp modelId="{C1A090BF-CC14-4248-A5BD-581F62848631}">
      <dsp:nvSpPr>
        <dsp:cNvPr id="0" name=""/>
        <dsp:cNvSpPr/>
      </dsp:nvSpPr>
      <dsp:spPr>
        <a:xfrm>
          <a:off x="4344560" y="2449330"/>
          <a:ext cx="3446558" cy="705212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</a:t>
          </a:r>
        </a:p>
        <a:p>
          <a:pPr marL="0" marR="0" lvl="0" indent="0" algn="l" defTabSz="914400" rtl="0" eaLnBrk="1" fontAlgn="base" latinLnBrk="0" hangingPunct="1">
            <a:lnSpc>
              <a:spcPct val="7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Do the data come from</a:t>
          </a:r>
          <a:r>
            <a:rPr kumimoji="0" lang="en-US" altLang="ja-JP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</a:t>
          </a: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34" charset="-128"/>
              <a:cs typeface="Arial" pitchFamily="34" charset="0"/>
            </a:rPr>
            <a:t>measuring </a:t>
          </a: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or </a:t>
          </a: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ＭＳ Ｐゴシック" pitchFamily="34" charset="-128"/>
              <a:cs typeface="Arial" pitchFamily="34" charset="0"/>
            </a:rPr>
            <a:t>counting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344560" y="2449330"/>
        <a:ext cx="3446558" cy="705212"/>
      </dsp:txXfrm>
    </dsp:sp>
    <dsp:sp modelId="{A61EBFCD-AE2F-4B22-85BF-BD8A918A6F5C}">
      <dsp:nvSpPr>
        <dsp:cNvPr id="0" name=""/>
        <dsp:cNvSpPr/>
      </dsp:nvSpPr>
      <dsp:spPr>
        <a:xfrm>
          <a:off x="3467254" y="4115430"/>
          <a:ext cx="2202873" cy="705212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ea typeface="ＭＳ Ｐゴシック" pitchFamily="34" charset="-128"/>
              <a:cs typeface="Arial" pitchFamily="34" charset="0"/>
            </a:rPr>
            <a:t>counting</a:t>
          </a: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  Discrete, Metric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467254" y="4115430"/>
        <a:ext cx="2202873" cy="705212"/>
      </dsp:txXfrm>
    </dsp:sp>
    <dsp:sp modelId="{A06AD4E8-BBF4-448A-BE57-B21411259003}">
      <dsp:nvSpPr>
        <dsp:cNvPr id="0" name=""/>
        <dsp:cNvSpPr/>
      </dsp:nvSpPr>
      <dsp:spPr>
        <a:xfrm>
          <a:off x="6114453" y="4085085"/>
          <a:ext cx="2773883" cy="705212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ＭＳ Ｐゴシック" pitchFamily="34" charset="-128"/>
              <a:cs typeface="Arial" pitchFamily="34" charset="0"/>
            </a:rPr>
            <a:t>measuring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ja-JP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pitchFamily="34" charset="0"/>
            </a:rPr>
            <a:t>Continuous Metric   </a:t>
          </a:r>
          <a:endParaRPr kumimoji="0" lang="en-US" sz="2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14453" y="4085085"/>
        <a:ext cx="2773883" cy="70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8DB42-EEF1-4F1D-A644-D5C3DF3195B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D4646-E1B7-48D8-B73C-7A076663467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395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539E0E9-5A3A-42DF-A72C-B10F587DF12C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9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8FCAED7-295C-4AAA-8FC8-C9A02DA0C0D2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5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0DCEE44-3C69-4A2F-A288-B63A849C24FF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9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ABA9141-7F0F-4C0D-8C9C-DFAFD651BDF2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6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987FA12-F25D-46A8-B8DC-9ED4B535131A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5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32F6A09-5476-4911-B74A-4338016569AC}" type="slidenum">
              <a:rPr lang="ar-SA" sz="1200">
                <a:solidFill>
                  <a:srgbClr val="000000"/>
                </a:solidFill>
              </a:rPr>
              <a:pPr algn="r" rtl="0"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1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3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5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1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4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12392BA4-62E1-40F6-8622-C04511C932C8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19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9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320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499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354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04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902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33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1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526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899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854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343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FD72-12D3-4DCD-97C9-AF9EA375BA83}" type="datetimeFigureOut">
              <a:rPr lang="en-MY" smtClean="0"/>
              <a:t>8/7/2023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CD2F-9C02-4028-A68A-ADD6E4BA8E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080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C78CD3-164B-427B-9865-4C31B6D6734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7/8/2023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>
                <a:solidFill>
                  <a:srgbClr val="FFFFFF"/>
                </a:solidFill>
              </a:rPr>
              <a:t>DR. Waqar Al – Kubaisy</a:t>
            </a:r>
            <a:r>
              <a:rPr lang="nl-NL" sz="3600">
                <a:solidFill>
                  <a:srgbClr val="E8E818"/>
                </a:solidFill>
              </a:rPr>
              <a:t> </a:t>
            </a:r>
          </a:p>
          <a:p>
            <a:endParaRPr lang="nl-NL" sz="180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D4B29-7C22-44B9-8459-2FF55867C3E2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8" y="260648"/>
            <a:ext cx="9144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 </a:t>
            </a:r>
            <a:r>
              <a:rPr lang="en-US" sz="3200" b="1" u="sng" dirty="0" smtClean="0">
                <a:solidFill>
                  <a:srgbClr val="C00000"/>
                </a:solidFill>
                <a:cs typeface="Arial" charset="0"/>
              </a:rPr>
              <a:t>Variable </a:t>
            </a:r>
            <a:r>
              <a:rPr lang="en-US" sz="3200" b="1" u="sng" dirty="0">
                <a:solidFill>
                  <a:srgbClr val="C00000"/>
                </a:solidFill>
                <a:cs typeface="Arial" charset="0"/>
              </a:rPr>
              <a:t>(Y)</a:t>
            </a:r>
            <a:endParaRPr lang="en-US" sz="3200" b="1" dirty="0">
              <a:solidFill>
                <a:srgbClr val="C00000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It is the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 characteristics </a:t>
            </a:r>
            <a:r>
              <a:rPr lang="en-US" sz="2800" b="1" dirty="0">
                <a:cs typeface="Times New Roman" pitchFamily="18" charset="0"/>
              </a:rPr>
              <a:t>,that observed in:  </a:t>
            </a:r>
          </a:p>
          <a:p>
            <a:pPr algn="ctr">
              <a:defRPr/>
            </a:pPr>
            <a:r>
              <a:rPr lang="en-US" sz="2800" b="1" dirty="0"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rgbClr val="003399"/>
                </a:solidFill>
                <a:cs typeface="Times New Roman" pitchFamily="18" charset="0"/>
              </a:rPr>
              <a:t>persons,  places </a:t>
            </a:r>
            <a:r>
              <a:rPr lang="en-US" sz="2800" b="1" dirty="0">
                <a:cs typeface="Times New Roman" pitchFamily="18" charset="0"/>
              </a:rPr>
              <a:t>or</a:t>
            </a:r>
            <a:r>
              <a:rPr lang="en-US" sz="2800" b="1" dirty="0">
                <a:solidFill>
                  <a:srgbClr val="00FF00"/>
                </a:solidFill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003399"/>
                </a:solidFill>
                <a:cs typeface="Times New Roman" pitchFamily="18" charset="0"/>
              </a:rPr>
              <a:t>things</a:t>
            </a:r>
            <a:r>
              <a:rPr lang="en-US" sz="2800" dirty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en-US" sz="2800" b="1" dirty="0" smtClean="0">
                <a:cs typeface="Times New Roman" pitchFamily="18" charset="0"/>
              </a:rPr>
              <a:t>  This </a:t>
            </a:r>
            <a:r>
              <a:rPr lang="en-US" sz="2800" b="1" dirty="0">
                <a:cs typeface="Times New Roman" pitchFamily="18" charset="0"/>
              </a:rPr>
              <a:t>characteristic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is not the same </a:t>
            </a:r>
            <a:r>
              <a:rPr lang="en-US" sz="2800" b="1" dirty="0">
                <a:cs typeface="Times New Roman" pitchFamily="18" charset="0"/>
              </a:rPr>
              <a:t>when observed in </a:t>
            </a:r>
            <a:r>
              <a:rPr lang="en-US" sz="2800" b="1" dirty="0" smtClean="0">
                <a:cs typeface="Times New Roman" pitchFamily="18" charset="0"/>
              </a:rPr>
              <a:t>  different possessors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79912" y="2504362"/>
            <a:ext cx="5040306" cy="1815882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charset="0"/>
              </a:rPr>
              <a:t>It is any aspect of an individual that is measured </a:t>
            </a:r>
            <a:r>
              <a:rPr lang="en-US" b="1" dirty="0" smtClean="0">
                <a:solidFill>
                  <a:schemeClr val="tx1"/>
                </a:solidFill>
                <a:latin typeface="+mn-lt"/>
                <a:cs typeface="Arial" charset="0"/>
              </a:rPr>
              <a:t>      Like</a:t>
            </a:r>
            <a:r>
              <a:rPr lang="en-US" b="1" dirty="0">
                <a:solidFill>
                  <a:schemeClr val="tx1"/>
                </a:solidFill>
                <a:latin typeface="+mn-lt"/>
                <a:cs typeface="Arial" charset="0"/>
              </a:rPr>
              <a:t>;</a:t>
            </a:r>
          </a:p>
          <a:p>
            <a:pPr algn="ctr" rtl="0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charset="0"/>
              </a:rPr>
              <a:t> B.P. cholesterol age, sex ,Blood sugar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?????</a:t>
            </a:r>
            <a:endParaRPr lang="en-US" sz="2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0870" y="4149080"/>
            <a:ext cx="6192688" cy="181588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>
              <a:defRPr/>
            </a:pPr>
            <a:r>
              <a:rPr lang="en-US" b="1" u="sng" dirty="0">
                <a:solidFill>
                  <a:srgbClr val="FF0000"/>
                </a:solidFill>
                <a:latin typeface="+mn-lt"/>
                <a:cs typeface="Arial" charset="0"/>
              </a:rPr>
              <a:t>Variable</a:t>
            </a:r>
            <a:r>
              <a:rPr lang="en-US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</a:p>
          <a:p>
            <a:pPr rtl="0">
              <a:defRPr/>
            </a:pPr>
            <a:r>
              <a:rPr lang="en-US" b="1" dirty="0">
                <a:solidFill>
                  <a:srgbClr val="0070C0"/>
                </a:solidFill>
                <a:latin typeface="+mn-lt"/>
                <a:cs typeface="Arial" charset="0"/>
              </a:rPr>
              <a:t>is some thing whose </a:t>
            </a:r>
            <a:r>
              <a:rPr lang="en-US" b="1" dirty="0">
                <a:solidFill>
                  <a:srgbClr val="FF0000"/>
                </a:solidFill>
                <a:latin typeface="+mn-lt"/>
                <a:cs typeface="Arial" charset="0"/>
              </a:rPr>
              <a:t>value can vary </a:t>
            </a:r>
          </a:p>
          <a:p>
            <a:pPr rtl="0"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charset="0"/>
              </a:rPr>
              <a:t>example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Arial" charset="0"/>
              </a:rPr>
              <a:t>  </a:t>
            </a:r>
          </a:p>
          <a:p>
            <a:pPr rtl="0">
              <a:defRPr/>
            </a:pPr>
            <a:r>
              <a:rPr lang="en-US" b="1" dirty="0">
                <a:solidFill>
                  <a:srgbClr val="00B050"/>
                </a:solidFill>
                <a:latin typeface="+mn-lt"/>
                <a:cs typeface="Arial" charset="0"/>
              </a:rPr>
              <a:t>age ,sex, weight   height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Arial" charset="0"/>
              </a:rPr>
              <a:t>???????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274" y="6189109"/>
            <a:ext cx="8496944" cy="461665"/>
          </a:xfrm>
          <a:prstGeom prst="rect">
            <a:avLst/>
          </a:prstGeom>
          <a:solidFill>
            <a:srgbClr val="66003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 eaLnBrk="0" hangingPunct="0"/>
            <a:r>
              <a:rPr lang="en-US" sz="2400" b="1" dirty="0"/>
              <a:t>An important thing is the type of the variable concerned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228600" algn="l"/>
              </a:tabLst>
            </a:pPr>
            <a:r>
              <a:rPr lang="en-US" sz="3200" b="1" u="sng" dirty="0" smtClean="0">
                <a:solidFill>
                  <a:srgbClr val="C00000"/>
                </a:solidFill>
              </a:rPr>
              <a:t>Type of variable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457200" indent="-457200">
              <a:tabLst>
                <a:tab pos="228600" algn="l"/>
              </a:tabLst>
            </a:pPr>
            <a:r>
              <a:rPr lang="en-US" sz="2800" b="1" dirty="0" smtClean="0"/>
              <a:t> There are two  major types of variable</a:t>
            </a:r>
          </a:p>
          <a:p>
            <a:pPr marL="457200" indent="-457200">
              <a:tabLst>
                <a:tab pos="2286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Each of these can be subdivided into two subtypes</a:t>
            </a:r>
          </a:p>
          <a:p>
            <a:pPr marL="457200" indent="-457200">
              <a:tabLst>
                <a:tab pos="228600" algn="l"/>
              </a:tabLst>
            </a:pPr>
            <a:endParaRPr lang="en-US" sz="2800" b="1" dirty="0" smtClean="0"/>
          </a:p>
          <a:p>
            <a:pPr>
              <a:buClr>
                <a:srgbClr val="00FF00"/>
              </a:buClr>
              <a:tabLst>
                <a:tab pos="228600" algn="l"/>
              </a:tabLst>
            </a:pPr>
            <a:r>
              <a:rPr lang="en-US" sz="2800" b="1" dirty="0" smtClean="0">
                <a:solidFill>
                  <a:srgbClr val="FF0000"/>
                </a:solidFill>
              </a:rPr>
              <a:t>1.Categorical variable</a:t>
            </a:r>
          </a:p>
          <a:p>
            <a:pPr marL="457200" indent="-457200">
              <a:buClr>
                <a:srgbClr val="00FF00"/>
              </a:buClr>
              <a:tabLst>
                <a:tab pos="228600" algn="l"/>
              </a:tabLst>
            </a:pPr>
            <a:r>
              <a:rPr lang="en-US" sz="2800" b="1" dirty="0" smtClean="0">
                <a:solidFill>
                  <a:srgbClr val="003399"/>
                </a:solidFill>
              </a:rPr>
              <a:t>(Qualitative Variable )</a:t>
            </a:r>
            <a:endParaRPr lang="en-US" sz="2800" dirty="0" smtClean="0">
              <a:solidFill>
                <a:srgbClr val="003399"/>
              </a:solidFill>
            </a:endParaRPr>
          </a:p>
          <a:p>
            <a:pPr marL="457200" indent="-457200">
              <a:buClr>
                <a:srgbClr val="00FF00"/>
              </a:buClr>
              <a:tabLst>
                <a:tab pos="228600" algn="l"/>
              </a:tabLst>
            </a:pP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99992" y="2230706"/>
            <a:ext cx="4032936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/>
            <a:r>
              <a:rPr lang="en-US" b="1" u="sng" dirty="0">
                <a:solidFill>
                  <a:schemeClr val="tx1"/>
                </a:solidFill>
                <a:latin typeface="+mn-lt"/>
              </a:rPr>
              <a:t>1.Categorical variable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algn="ctr" rtl="0"/>
            <a:r>
              <a:rPr lang="en-US" b="1" dirty="0">
                <a:solidFill>
                  <a:schemeClr val="tx1"/>
                </a:solidFill>
                <a:latin typeface="+mn-lt"/>
              </a:rPr>
              <a:t>a- Nominal </a:t>
            </a:r>
          </a:p>
          <a:p>
            <a:pPr algn="ctr" rtl="0"/>
            <a:r>
              <a:rPr lang="en-US" b="1" dirty="0">
                <a:solidFill>
                  <a:schemeClr val="tx1"/>
                </a:solidFill>
                <a:latin typeface="+mn-lt"/>
              </a:rPr>
              <a:t>b- ordinal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221088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FF00"/>
              </a:buClr>
              <a:tabLst>
                <a:tab pos="228600" algn="l"/>
              </a:tabLst>
            </a:pPr>
            <a:r>
              <a:rPr lang="en-US" sz="2800" b="1" dirty="0" smtClean="0">
                <a:solidFill>
                  <a:srgbClr val="FF0000"/>
                </a:solidFill>
              </a:rPr>
              <a:t>2 Metric variable</a:t>
            </a:r>
          </a:p>
          <a:p>
            <a:pPr marL="457200" indent="-457200">
              <a:buClr>
                <a:srgbClr val="00FF00"/>
              </a:buClr>
              <a:tabLst>
                <a:tab pos="228600" algn="l"/>
              </a:tabLst>
            </a:pPr>
            <a:r>
              <a:rPr lang="en-US" sz="2800" b="1" dirty="0" smtClean="0">
                <a:solidFill>
                  <a:srgbClr val="003399"/>
                </a:solidFill>
              </a:rPr>
              <a:t>(Quantitative Variable )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9992" y="4615974"/>
            <a:ext cx="3830054" cy="138499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>
              <a:tabLst>
                <a:tab pos="228600" algn="l"/>
              </a:tabLst>
              <a:defRPr/>
            </a:pPr>
            <a:r>
              <a:rPr lang="en-US" b="1" u="sng" dirty="0">
                <a:solidFill>
                  <a:schemeClr val="tx1"/>
                </a:solidFill>
                <a:latin typeface="+mn-lt"/>
                <a:cs typeface="Arial" charset="0"/>
              </a:rPr>
              <a:t>2  Metric variable</a:t>
            </a:r>
            <a:endParaRPr lang="en-US" b="1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514350" indent="-514350" algn="ctr" rtl="0">
              <a:tabLst>
                <a:tab pos="22860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charset="0"/>
              </a:rPr>
              <a:t>a-Continuous</a:t>
            </a:r>
          </a:p>
          <a:p>
            <a:pPr marL="514350" indent="-514350" algn="ctr" rtl="0">
              <a:tabLst>
                <a:tab pos="22860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charset="0"/>
              </a:rPr>
              <a:t>b-Discrete</a:t>
            </a:r>
          </a:p>
        </p:txBody>
      </p:sp>
    </p:spTree>
    <p:extLst>
      <p:ext uri="{BB962C8B-B14F-4D97-AF65-F5344CB8AC3E}">
        <p14:creationId xmlns:p14="http://schemas.microsoft.com/office/powerpoint/2010/main" val="32425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40" y="440587"/>
            <a:ext cx="903649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Categorical variable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 a- Nominal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/>
              <a:t>       Example</a:t>
            </a:r>
          </a:p>
          <a:p>
            <a:r>
              <a:rPr lang="en-US" sz="2800" b="1" dirty="0" smtClean="0"/>
              <a:t>Blood group of 100 persons Just categorize the blood group into </a:t>
            </a:r>
          </a:p>
          <a:p>
            <a:r>
              <a:rPr lang="en-US" sz="2800" b="1" dirty="0" smtClean="0"/>
              <a:t>       A,   B,  AB, &amp;  O</a:t>
            </a:r>
          </a:p>
          <a:p>
            <a:r>
              <a:rPr lang="en-US" sz="2800" b="1" dirty="0" smtClean="0"/>
              <a:t> then counting the No. of individuals (frequency ) </a:t>
            </a:r>
          </a:p>
          <a:p>
            <a:r>
              <a:rPr lang="en-US" sz="2800" b="1" dirty="0" smtClean="0"/>
              <a:t>      in each group </a:t>
            </a:r>
          </a:p>
          <a:p>
            <a:r>
              <a:rPr lang="en-US" sz="2800" b="1" dirty="0" smtClean="0">
                <a:solidFill>
                  <a:srgbClr val="003399"/>
                </a:solidFill>
              </a:rPr>
              <a:t>      (1) Data do not have any unit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</a:t>
            </a:r>
            <a:r>
              <a:rPr lang="en-US" sz="2800" b="1" dirty="0" smtClean="0">
                <a:solidFill>
                  <a:srgbClr val="003399"/>
                </a:solidFill>
              </a:rPr>
              <a:t>(2) ordering of the categories is   </a:t>
            </a:r>
            <a:r>
              <a:rPr lang="en-US" sz="2800" b="1" dirty="0" smtClean="0"/>
              <a:t>completely subjective AB, A,   B,&amp;  O</a:t>
            </a:r>
          </a:p>
          <a:p>
            <a:pPr algn="ctr"/>
            <a:r>
              <a:rPr lang="en-US" sz="2800" b="1" dirty="0" smtClean="0"/>
              <a:t>  O, AB, A &amp; B</a:t>
            </a:r>
            <a:endParaRPr lang="en-US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72200" y="332656"/>
            <a:ext cx="2574923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/>
            <a:r>
              <a:rPr lang="en-US" sz="1600" b="1" u="sng" dirty="0">
                <a:solidFill>
                  <a:schemeClr val="tx1"/>
                </a:solidFill>
              </a:rPr>
              <a:t>1.Categorical variable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>
                <a:solidFill>
                  <a:srgbClr val="FF0000"/>
                </a:solidFill>
              </a:rPr>
              <a:t>a- Nominal </a:t>
            </a:r>
          </a:p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b- ordinal</a:t>
            </a:r>
          </a:p>
        </p:txBody>
      </p:sp>
    </p:spTree>
    <p:extLst>
      <p:ext uri="{BB962C8B-B14F-4D97-AF65-F5344CB8AC3E}">
        <p14:creationId xmlns:p14="http://schemas.microsoft.com/office/powerpoint/2010/main" val="32425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b- Ordinal </a:t>
            </a:r>
            <a:r>
              <a:rPr lang="en-US" sz="3200" b="1" u="sng" dirty="0" smtClean="0">
                <a:solidFill>
                  <a:srgbClr val="FF0000"/>
                </a:solidFill>
              </a:rPr>
              <a:t>    </a:t>
            </a:r>
            <a:r>
              <a:rPr lang="ar-AE" sz="2000" b="1" u="sng" dirty="0"/>
              <a:t>ترتيبي</a:t>
            </a:r>
            <a:r>
              <a:rPr lang="en-US" sz="2000" b="1" dirty="0" smtClean="0"/>
              <a:t> </a:t>
            </a:r>
            <a:r>
              <a:rPr lang="en-US" sz="3200" b="1" dirty="0" smtClean="0"/>
              <a:t>    </a:t>
            </a:r>
          </a:p>
          <a:p>
            <a:r>
              <a:rPr lang="en-US" sz="3200" b="1" dirty="0" smtClean="0"/>
              <a:t>example </a:t>
            </a:r>
          </a:p>
          <a:p>
            <a:r>
              <a:rPr lang="en-US" sz="2800" b="1" dirty="0" smtClean="0"/>
              <a:t>grading  of tumor   </a:t>
            </a:r>
            <a:r>
              <a:rPr lang="en-US" sz="2800" b="1" dirty="0" smtClean="0">
                <a:solidFill>
                  <a:srgbClr val="0070C0"/>
                </a:solidFill>
              </a:rPr>
              <a:t>I II  III  IV  V </a:t>
            </a:r>
          </a:p>
          <a:p>
            <a:r>
              <a:rPr lang="en-MY" sz="2800" b="1" dirty="0" smtClean="0">
                <a:solidFill>
                  <a:srgbClr val="0070C0"/>
                </a:solidFill>
              </a:rPr>
              <a:t>the order category in a meaningful </a:t>
            </a:r>
          </a:p>
          <a:p>
            <a:endParaRPr lang="en-US" sz="2800" b="1" dirty="0" smtClean="0">
              <a:solidFill>
                <a:srgbClr val="66FF33"/>
              </a:solidFill>
            </a:endParaRPr>
          </a:p>
          <a:p>
            <a:r>
              <a:rPr lang="en-US" sz="2800" b="1" dirty="0" smtClean="0"/>
              <a:t> The difference between any adjacent two grades is not necessarily be the same ( equal) </a:t>
            </a:r>
          </a:p>
          <a:p>
            <a:r>
              <a:rPr lang="en-US" sz="2800" b="1" dirty="0" smtClean="0"/>
              <a:t>           </a:t>
            </a:r>
            <a:r>
              <a:rPr lang="en-US" sz="2800" b="1" dirty="0" smtClean="0">
                <a:solidFill>
                  <a:schemeClr val="tx2"/>
                </a:solidFill>
              </a:rPr>
              <a:t>Therefore</a:t>
            </a:r>
            <a:endParaRPr lang="en-US" sz="2800" b="1" dirty="0" smtClean="0">
              <a:solidFill>
                <a:srgbClr val="24DBF4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2800" b="1" dirty="0" smtClean="0"/>
              <a:t>1-the data are </a:t>
            </a:r>
            <a:r>
              <a:rPr lang="en-US" sz="2800" b="1" i="1" u="sng" dirty="0" smtClean="0"/>
              <a:t>not properly  measures</a:t>
            </a:r>
            <a:r>
              <a:rPr lang="en-US" sz="2800" b="1" i="1" dirty="0" smtClean="0"/>
              <a:t> </a:t>
            </a:r>
          </a:p>
          <a:p>
            <a:r>
              <a:rPr lang="en-US" sz="2800" b="1" i="1" dirty="0" smtClean="0">
                <a:solidFill>
                  <a:schemeClr val="tx2"/>
                </a:solidFill>
              </a:rPr>
              <a:t>             but </a:t>
            </a:r>
          </a:p>
          <a:p>
            <a:r>
              <a:rPr lang="en-US" sz="2800" b="1" i="1" dirty="0" smtClean="0">
                <a:solidFill>
                  <a:srgbClr val="0070C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</a:rPr>
              <a:t>assessed </a:t>
            </a:r>
            <a:r>
              <a:rPr lang="en-US" sz="2800" b="1" i="1" dirty="0" smtClean="0">
                <a:solidFill>
                  <a:srgbClr val="0070C0"/>
                </a:solidFill>
              </a:rPr>
              <a:t>i</a:t>
            </a:r>
            <a:r>
              <a:rPr lang="en-US" sz="2800" b="1" i="1" dirty="0" smtClean="0"/>
              <a:t>n some way</a:t>
            </a:r>
            <a:r>
              <a:rPr lang="en-US" sz="28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2-</a:t>
            </a:r>
            <a:r>
              <a:rPr lang="en-US" sz="2800" b="1" i="1" dirty="0" smtClean="0"/>
              <a:t>these data are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not real</a:t>
            </a:r>
            <a:r>
              <a:rPr lang="en-US" sz="2800" b="1" i="1" dirty="0" smtClean="0">
                <a:solidFill>
                  <a:srgbClr val="FF0000"/>
                </a:solidFill>
              </a:rPr>
              <a:t> number</a:t>
            </a:r>
            <a:r>
              <a:rPr lang="en-US" sz="2800" b="1" dirty="0" smtClean="0">
                <a:solidFill>
                  <a:srgbClr val="FF0000"/>
                </a:solidFill>
              </a:rPr>
              <a:t>s </a:t>
            </a:r>
            <a:r>
              <a:rPr lang="en-US" sz="2800" b="1" dirty="0" smtClean="0"/>
              <a:t>and </a:t>
            </a:r>
          </a:p>
          <a:p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35541" y="162798"/>
            <a:ext cx="2574923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/>
            <a:r>
              <a:rPr lang="en-US" sz="1600" b="1" u="sng" dirty="0">
                <a:solidFill>
                  <a:schemeClr val="tx1"/>
                </a:solidFill>
              </a:rPr>
              <a:t>1.Categorical variable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a- Nominal </a:t>
            </a:r>
          </a:p>
          <a:p>
            <a:pPr algn="ctr" rtl="0"/>
            <a:r>
              <a:rPr lang="en-US" sz="1600" b="1" dirty="0">
                <a:solidFill>
                  <a:srgbClr val="FF0000"/>
                </a:solidFill>
              </a:rPr>
              <a:t>b- ordinal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308304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25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67646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as it is not real data </a:t>
            </a:r>
          </a:p>
          <a:p>
            <a:pPr>
              <a:buClr>
                <a:srgbClr val="FFFF00"/>
              </a:buClr>
            </a:pPr>
            <a:r>
              <a:rPr lang="en-US" sz="2800" b="1" dirty="0" smtClean="0">
                <a:solidFill>
                  <a:srgbClr val="0070C0"/>
                </a:solidFill>
              </a:rPr>
              <a:t>3--</a:t>
            </a:r>
            <a:r>
              <a:rPr lang="en-US" sz="2800" b="1" dirty="0" smtClean="0">
                <a:solidFill>
                  <a:srgbClr val="003399"/>
                </a:solidFill>
              </a:rPr>
              <a:t>we cannot apply any arithmetic's roles</a:t>
            </a:r>
          </a:p>
          <a:p>
            <a:pPr>
              <a:buClr>
                <a:srgbClr val="FFFF00"/>
              </a:buClr>
            </a:pPr>
            <a:r>
              <a:rPr lang="en-US" sz="2800" b="1" dirty="0" smtClean="0"/>
              <a:t> no adding, </a:t>
            </a:r>
          </a:p>
          <a:p>
            <a:pPr>
              <a:buClr>
                <a:srgbClr val="FFFF00"/>
              </a:buClr>
            </a:pPr>
            <a:r>
              <a:rPr lang="en-US" sz="2800" b="1" dirty="0" smtClean="0"/>
              <a:t>no subtracting.</a:t>
            </a:r>
          </a:p>
          <a:p>
            <a:pPr>
              <a:buClr>
                <a:srgbClr val="FFFF00"/>
              </a:buClr>
            </a:pPr>
            <a:r>
              <a:rPr lang="en-US" sz="2800" b="1" dirty="0" smtClean="0"/>
              <a:t> no multiply or </a:t>
            </a:r>
          </a:p>
          <a:p>
            <a:pPr>
              <a:buClr>
                <a:srgbClr val="FFFF00"/>
              </a:buClr>
            </a:pPr>
            <a:r>
              <a:rPr lang="en-US" sz="2800" b="1" dirty="0" smtClean="0"/>
              <a:t>no divide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4- Data do not have any unit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5- ordering </a:t>
            </a:r>
            <a:r>
              <a:rPr lang="en-US" sz="2800" b="1" dirty="0" smtClean="0"/>
              <a:t>of the categories </a:t>
            </a:r>
            <a:r>
              <a:rPr lang="en-US" sz="2800" b="1" dirty="0" smtClean="0">
                <a:solidFill>
                  <a:srgbClr val="003399"/>
                </a:solidFill>
              </a:rPr>
              <a:t>is</a:t>
            </a:r>
            <a:r>
              <a:rPr lang="en-US" sz="2800" b="1" dirty="0" smtClean="0">
                <a:solidFill>
                  <a:srgbClr val="00CC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not subjective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/>
              <a:t>    the </a:t>
            </a:r>
            <a:r>
              <a:rPr lang="en-US" sz="2800" b="1" u="sng" dirty="0" smtClean="0"/>
              <a:t>order </a:t>
            </a:r>
            <a:r>
              <a:rPr lang="en-US" sz="2800" b="1" dirty="0" smtClean="0"/>
              <a:t>category in a </a:t>
            </a:r>
            <a:r>
              <a:rPr lang="en-US" sz="2800" b="1" u="sng" dirty="0" smtClean="0">
                <a:solidFill>
                  <a:srgbClr val="FF0000"/>
                </a:solidFill>
              </a:rPr>
              <a:t>meaningful </a:t>
            </a:r>
            <a:r>
              <a:rPr lang="en-US" sz="2800" b="1" u="sng" dirty="0" smtClean="0">
                <a:solidFill>
                  <a:srgbClr val="00CC00"/>
                </a:solidFill>
              </a:rPr>
              <a:t> </a:t>
            </a:r>
            <a:r>
              <a:rPr lang="en-US" sz="2800" b="1" dirty="0" smtClean="0"/>
              <a:t>way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/>
              <a:t>difference between any adjacent two grades is not necessarily be equal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  </a:t>
            </a:r>
            <a:r>
              <a:rPr lang="en-US" sz="2800" b="1" dirty="0">
                <a:solidFill>
                  <a:srgbClr val="003399"/>
                </a:solidFill>
              </a:rPr>
              <a:t>Have no </a:t>
            </a:r>
            <a:r>
              <a:rPr lang="en-US" sz="2800" b="1" i="1" dirty="0">
                <a:solidFill>
                  <a:srgbClr val="003399"/>
                </a:solidFill>
              </a:rPr>
              <a:t>interval property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endParaRPr lang="en-US" sz="2800" dirty="0">
              <a:solidFill>
                <a:srgbClr val="003399"/>
              </a:solidFill>
            </a:endParaRPr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64542" y="9831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smtClean="0"/>
              <a:t>Conti...  ordinal 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2854" y="2376224"/>
            <a:ext cx="2378730" cy="461665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>
              <a:buClr>
                <a:srgbClr val="FFFF00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the ordinal vales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2051720" y="2194523"/>
            <a:ext cx="1247000" cy="1190388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25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01DD9D-AE47-4E44-A1EC-345158439D11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07504" y="386719"/>
            <a:ext cx="903649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indent="-514350" rtl="0">
              <a:buFontTx/>
              <a:buAutoNum type="arabicPlain" startAt="2"/>
              <a:tabLst>
                <a:tab pos="228600" algn="l"/>
              </a:tabLst>
              <a:defRPr/>
            </a:pPr>
            <a:r>
              <a:rPr lang="en-US" sz="3200" b="1" u="sng" dirty="0">
                <a:solidFill>
                  <a:srgbClr val="C00000"/>
                </a:solidFill>
                <a:cs typeface="Arial" charset="0"/>
              </a:rPr>
              <a:t>Metric variable</a:t>
            </a:r>
          </a:p>
          <a:p>
            <a:pPr marL="342900" indent="-342900" rtl="0">
              <a:tabLst>
                <a:tab pos="228600" algn="l"/>
              </a:tabLst>
              <a:defRPr/>
            </a:pPr>
            <a:r>
              <a:rPr lang="en-US" sz="3200" b="1" u="sng" dirty="0">
                <a:solidFill>
                  <a:srgbClr val="FF0000"/>
                </a:solidFill>
                <a:cs typeface="Arial" charset="0"/>
              </a:rPr>
              <a:t>Continuous variable</a:t>
            </a:r>
          </a:p>
          <a:p>
            <a:pPr marL="342900" indent="-342900" rtl="0">
              <a:tabLst>
                <a:tab pos="228600" algn="l"/>
              </a:tabLst>
              <a:defRPr/>
            </a:pPr>
            <a:r>
              <a:rPr lang="en-US" sz="2800" b="1" dirty="0">
                <a:cs typeface="Arial" charset="0"/>
              </a:rPr>
              <a:t>Example</a:t>
            </a: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rgbClr val="0099CC"/>
                </a:solidFill>
                <a:cs typeface="Arial" charset="0"/>
              </a:rPr>
              <a:t>Height ,</a:t>
            </a:r>
            <a:r>
              <a:rPr lang="en-US" sz="2800" b="1" dirty="0" smtClean="0">
                <a:solidFill>
                  <a:srgbClr val="0099CC"/>
                </a:solidFill>
                <a:cs typeface="Arial" charset="0"/>
              </a:rPr>
              <a:t>Weight</a:t>
            </a:r>
            <a:endParaRPr lang="en-US" sz="2800" b="1" dirty="0">
              <a:solidFill>
                <a:srgbClr val="0099CC"/>
              </a:solidFill>
              <a:cs typeface="Arial" charset="0"/>
            </a:endParaRPr>
          </a:p>
          <a:p>
            <a:pPr rtl="0">
              <a:buClr>
                <a:srgbClr val="00FF00"/>
              </a:buClr>
              <a:tabLst>
                <a:tab pos="228600" algn="l"/>
              </a:tabLst>
              <a:defRPr/>
            </a:pPr>
            <a:r>
              <a:rPr lang="en-US" sz="2800" b="1" dirty="0">
                <a:cs typeface="Arial" charset="0"/>
              </a:rPr>
              <a:t>1-usually comes from 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measuring</a:t>
            </a:r>
            <a:r>
              <a:rPr lang="en-US" sz="2800" b="1" u="sng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800" b="1" dirty="0" smtClean="0">
                <a:cs typeface="Arial" charset="0"/>
              </a:rPr>
              <a:t>Can </a:t>
            </a:r>
            <a:r>
              <a:rPr lang="en-US" sz="2800" b="1" dirty="0">
                <a:cs typeface="Arial" charset="0"/>
              </a:rPr>
              <a:t>be properly measured  </a:t>
            </a:r>
          </a:p>
          <a:p>
            <a:pPr marL="342900" indent="-342900" rtl="0">
              <a:tabLst>
                <a:tab pos="228600" algn="l"/>
              </a:tabLst>
              <a:defRPr/>
            </a:pPr>
            <a:r>
              <a:rPr lang="en-US" sz="2800" b="1" dirty="0">
                <a:solidFill>
                  <a:srgbClr val="00B050"/>
                </a:solidFill>
                <a:cs typeface="Arial" charset="0"/>
              </a:rPr>
              <a:t>               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so </a:t>
            </a:r>
          </a:p>
          <a:p>
            <a:pPr rtl="0">
              <a:buClr>
                <a:srgbClr val="00FF00"/>
              </a:buClr>
              <a:tabLst>
                <a:tab pos="228600" algn="l"/>
              </a:tabLst>
              <a:defRPr/>
            </a:pPr>
            <a:r>
              <a:rPr lang="en-US" sz="2800" b="1" dirty="0">
                <a:cs typeface="Arial" charset="0"/>
              </a:rPr>
              <a:t>2- they are a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real numbers </a:t>
            </a:r>
          </a:p>
          <a:p>
            <a:pPr marL="342900" indent="-342900" rtl="0">
              <a:tabLst>
                <a:tab pos="228600" algn="l"/>
              </a:tabLst>
              <a:defRPr/>
            </a:pPr>
            <a:r>
              <a:rPr lang="en-US" sz="2800" b="1" dirty="0">
                <a:cs typeface="Arial" charset="0"/>
              </a:rPr>
              <a:t>             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so </a:t>
            </a:r>
          </a:p>
          <a:p>
            <a:pPr rtl="0">
              <a:buClr>
                <a:srgbClr val="00FF00"/>
              </a:buClr>
              <a:tabLst>
                <a:tab pos="228600" algn="l"/>
              </a:tabLst>
              <a:defRPr/>
            </a:pPr>
            <a:r>
              <a:rPr lang="en-US" sz="2800" b="1" dirty="0">
                <a:cs typeface="Arial" charset="0"/>
              </a:rPr>
              <a:t>3- we can 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apply all mathematics</a:t>
            </a:r>
            <a:r>
              <a:rPr lang="en-US" sz="2800" b="1" dirty="0">
                <a:cs typeface="Arial" charset="0"/>
              </a:rPr>
              <a:t>'  operations</a:t>
            </a:r>
          </a:p>
          <a:p>
            <a:pPr rtl="0">
              <a:buClr>
                <a:srgbClr val="00FF00"/>
              </a:buClr>
              <a:tabLst>
                <a:tab pos="228600" algn="l"/>
              </a:tabLst>
              <a:defRPr/>
            </a:pPr>
            <a:r>
              <a:rPr lang="en-US" sz="2800" b="1" dirty="0">
                <a:cs typeface="Arial" charset="0"/>
              </a:rPr>
              <a:t>4- All 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have units </a:t>
            </a:r>
            <a:r>
              <a:rPr lang="en-US" sz="2800" b="1" dirty="0">
                <a:cs typeface="Arial" charset="0"/>
              </a:rPr>
              <a:t>of measurement attached to </a:t>
            </a:r>
            <a:r>
              <a:rPr lang="en-US" sz="2800" b="1" dirty="0">
                <a:cs typeface="Times New Roman" pitchFamily="18" charset="0"/>
              </a:rPr>
              <a:t>them</a:t>
            </a:r>
          </a:p>
          <a:p>
            <a:pPr rtl="0">
              <a:buClr>
                <a:srgbClr val="00FF00"/>
              </a:buClr>
              <a:tabLst>
                <a:tab pos="228600" algn="l"/>
              </a:tabLst>
              <a:defRPr/>
            </a:pPr>
            <a:r>
              <a:rPr lang="en-US" sz="2800" b="1" dirty="0">
                <a:cs typeface="Arial" charset="0"/>
              </a:rPr>
              <a:t>5-The 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difference between any pairs of adjacent </a:t>
            </a:r>
            <a:r>
              <a:rPr lang="en-US" sz="2800" b="1" dirty="0">
                <a:cs typeface="Arial" charset="0"/>
              </a:rPr>
              <a:t>values are </a:t>
            </a:r>
            <a:r>
              <a:rPr lang="en-US" sz="2800" b="1" dirty="0" smtClean="0">
                <a:cs typeface="Arial" charset="0"/>
              </a:rPr>
              <a:t>exactly </a:t>
            </a:r>
            <a:r>
              <a:rPr lang="en-US" sz="2800" b="1" dirty="0">
                <a:cs typeface="Arial" charset="0"/>
              </a:rPr>
              <a:t>the same (equal) this is </a:t>
            </a:r>
          </a:p>
          <a:p>
            <a:pPr marL="342900" indent="-342900" rtl="0">
              <a:buClr>
                <a:srgbClr val="00FF00"/>
              </a:buClr>
              <a:tabLst>
                <a:tab pos="228600" algn="l"/>
              </a:tabLst>
              <a:defRPr/>
            </a:pPr>
            <a:r>
              <a:rPr lang="en-US" sz="2800" b="1" dirty="0">
                <a:solidFill>
                  <a:srgbClr val="FFCC00"/>
                </a:solidFill>
                <a:cs typeface="Arial" charset="0"/>
              </a:rPr>
              <a:t>            </a:t>
            </a: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known as</a:t>
            </a:r>
          </a:p>
          <a:p>
            <a:pPr marL="342900" indent="-342900" rtl="0">
              <a:buClr>
                <a:srgbClr val="00FF00"/>
              </a:buClr>
              <a:tabLst>
                <a:tab pos="228600" algn="l"/>
              </a:tabLst>
              <a:defRPr/>
            </a:pPr>
            <a:endParaRPr lang="en-US" sz="2800" b="1" dirty="0">
              <a:solidFill>
                <a:srgbClr val="FFCC00"/>
              </a:solidFill>
              <a:cs typeface="Arial" charset="0"/>
            </a:endParaRPr>
          </a:p>
          <a:p>
            <a:pPr marL="342900" indent="-342900" rtl="0">
              <a:tabLst>
                <a:tab pos="228600" algn="l"/>
              </a:tabLst>
              <a:defRPr/>
            </a:pPr>
            <a:endParaRPr lang="en-US" sz="2800" b="1" dirty="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211973" name="AutoShape 12"/>
          <p:cNvSpPr>
            <a:spLocks noChangeArrowheads="1"/>
          </p:cNvSpPr>
          <p:nvPr/>
        </p:nvSpPr>
        <p:spPr bwMode="auto">
          <a:xfrm>
            <a:off x="6594475" y="6053137"/>
            <a:ext cx="2051050" cy="485775"/>
          </a:xfrm>
          <a:prstGeom prst="notchedRightArrow">
            <a:avLst>
              <a:gd name="adj1" fmla="val 50000"/>
              <a:gd name="adj2" fmla="val 10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AutoShape 14"/>
          <p:cNvSpPr>
            <a:spLocks noChangeArrowheads="1"/>
          </p:cNvSpPr>
          <p:nvPr/>
        </p:nvSpPr>
        <p:spPr bwMode="auto">
          <a:xfrm>
            <a:off x="3916592" y="983686"/>
            <a:ext cx="333375" cy="609600"/>
          </a:xfrm>
          <a:prstGeom prst="downArrow">
            <a:avLst>
              <a:gd name="adj1" fmla="val 50000"/>
              <a:gd name="adj2" fmla="val 45714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1976" name="AutoShape 15"/>
          <p:cNvSpPr>
            <a:spLocks noChangeArrowheads="1"/>
          </p:cNvSpPr>
          <p:nvPr/>
        </p:nvSpPr>
        <p:spPr bwMode="auto">
          <a:xfrm>
            <a:off x="4420963" y="2106899"/>
            <a:ext cx="409575" cy="685800"/>
          </a:xfrm>
          <a:prstGeom prst="downArrow">
            <a:avLst>
              <a:gd name="adj1" fmla="val 50000"/>
              <a:gd name="adj2" fmla="val 41860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563" y="5348861"/>
            <a:ext cx="324479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interval property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2411760" y="6015692"/>
            <a:ext cx="2665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50-60-70-80</a:t>
            </a:r>
            <a:r>
              <a:rPr lang="en-US" sz="2800" b="1" dirty="0">
                <a:solidFill>
                  <a:srgbClr val="0099FF"/>
                </a:solidFill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119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AD4B6E-9A2F-41D3-A386-C4E8580421F1}" type="slidenum">
              <a:rPr lang="ar-SA" sz="14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81808" y="624349"/>
            <a:ext cx="2456981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>
              <a:tabLst>
                <a:tab pos="228600" algn="l"/>
              </a:tabLst>
              <a:defRPr/>
            </a:pPr>
            <a:r>
              <a:rPr lang="en-US" sz="1600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2  Metric variable</a:t>
            </a:r>
            <a:endParaRPr lang="en-US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14350" indent="-514350" algn="ctr" rtl="0">
              <a:tabLst>
                <a:tab pos="22860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a-Continuous</a:t>
            </a:r>
          </a:p>
          <a:p>
            <a:pPr marL="514350" indent="-514350" algn="ctr" rtl="0">
              <a:tabLst>
                <a:tab pos="228600" algn="l"/>
              </a:tabLst>
              <a:defRPr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b-Discrete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083279" y="2848911"/>
            <a:ext cx="409575" cy="685800"/>
          </a:xfrm>
          <a:prstGeom prst="downArrow">
            <a:avLst>
              <a:gd name="adj1" fmla="val 50000"/>
              <a:gd name="adj2" fmla="val 41860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594475" y="-31829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FF00"/>
              </a:buClr>
              <a:tabLst>
                <a:tab pos="228600" algn="l"/>
              </a:tabLst>
            </a:pPr>
            <a:r>
              <a:rPr lang="en-US" b="1" dirty="0"/>
              <a:t>1.Categorical variable</a:t>
            </a:r>
          </a:p>
          <a:p>
            <a:pPr>
              <a:buClr>
                <a:srgbClr val="00FF00"/>
              </a:buClr>
              <a:tabLst>
                <a:tab pos="228600" algn="l"/>
              </a:tabLst>
            </a:pPr>
            <a:r>
              <a:rPr lang="en-US" b="1" dirty="0">
                <a:solidFill>
                  <a:srgbClr val="FF0000"/>
                </a:solidFill>
              </a:rPr>
              <a:t>2 Metric variable</a:t>
            </a:r>
          </a:p>
        </p:txBody>
      </p:sp>
    </p:spTree>
    <p:extLst>
      <p:ext uri="{BB962C8B-B14F-4D97-AF65-F5344CB8AC3E}">
        <p14:creationId xmlns:p14="http://schemas.microsoft.com/office/powerpoint/2010/main" val="193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32A44EF-4C0F-4A29-AA71-F122433D5FAB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1299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F578BF5-001C-4078-899A-1EA1F9B3F3A3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2996" name="Rectangle 3"/>
          <p:cNvSpPr>
            <a:spLocks noChangeArrowheads="1"/>
          </p:cNvSpPr>
          <p:nvPr/>
        </p:nvSpPr>
        <p:spPr bwMode="auto">
          <a:xfrm>
            <a:off x="212725" y="758600"/>
            <a:ext cx="8686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buClr>
                <a:srgbClr val="00FF00"/>
              </a:buClr>
            </a:pPr>
            <a:r>
              <a:rPr lang="en-US" sz="2800" b="1" dirty="0"/>
              <a:t>Can be properly measured</a:t>
            </a:r>
          </a:p>
          <a:p>
            <a:pPr rtl="0">
              <a:buClr>
                <a:srgbClr val="00FF00"/>
              </a:buClr>
            </a:pPr>
            <a:endParaRPr lang="en-US" sz="2800" b="1" dirty="0"/>
          </a:p>
          <a:p>
            <a:pPr rtl="0">
              <a:buClr>
                <a:srgbClr val="00FF00"/>
              </a:buClr>
            </a:pPr>
            <a:r>
              <a:rPr lang="en-US" sz="2800" b="1" dirty="0"/>
              <a:t>may assume any value along a continuum .</a:t>
            </a:r>
          </a:p>
          <a:p>
            <a:pPr rtl="0">
              <a:buClr>
                <a:srgbClr val="00FF00"/>
              </a:buClr>
            </a:pPr>
            <a:r>
              <a:rPr lang="en-US" sz="2800" dirty="0"/>
              <a:t> </a:t>
            </a:r>
          </a:p>
          <a:p>
            <a:pPr rtl="0">
              <a:buClr>
                <a:srgbClr val="00FF00"/>
              </a:buClr>
            </a:pPr>
            <a:r>
              <a:rPr lang="en-US" sz="2800" b="1" dirty="0"/>
              <a:t>The value of a C.V. is </a:t>
            </a:r>
            <a:r>
              <a:rPr lang="en-US" sz="2800" b="1" dirty="0">
                <a:solidFill>
                  <a:srgbClr val="FF0000"/>
                </a:solidFill>
              </a:rPr>
              <a:t>not limited </a:t>
            </a:r>
            <a:r>
              <a:rPr lang="en-US" sz="2800" b="1" dirty="0">
                <a:solidFill>
                  <a:srgbClr val="0070C0"/>
                </a:solidFill>
              </a:rPr>
              <a:t>to the set  of </a:t>
            </a:r>
            <a:r>
              <a:rPr lang="en-US" sz="2800" b="1" dirty="0">
                <a:solidFill>
                  <a:srgbClr val="FF0000"/>
                </a:solidFill>
              </a:rPr>
              <a:t>integers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r>
              <a:rPr lang="en-US" sz="2800" b="1" dirty="0"/>
              <a:t>Height :158,160,</a:t>
            </a:r>
          </a:p>
          <a:p>
            <a:pPr rtl="0">
              <a:buClr>
                <a:srgbClr val="00FF00"/>
              </a:buClr>
            </a:pPr>
            <a:r>
              <a:rPr lang="en-US" sz="2800" b="1" dirty="0" smtClean="0"/>
              <a:t>                          </a:t>
            </a:r>
            <a:r>
              <a:rPr lang="en-US" sz="2800" b="1" dirty="0"/>
              <a:t>157.9 , 16o.6   </a:t>
            </a:r>
            <a:r>
              <a:rPr lang="en-US" sz="2800" b="1" dirty="0" smtClean="0"/>
              <a:t>160.68 </a:t>
            </a:r>
            <a:endParaRPr lang="en-US" sz="2800" b="1" dirty="0"/>
          </a:p>
          <a:p>
            <a:pPr rtl="0">
              <a:buClr>
                <a:srgbClr val="00FF00"/>
              </a:buClr>
            </a:pPr>
            <a:endParaRPr lang="en-US" sz="2800" dirty="0"/>
          </a:p>
          <a:p>
            <a:pPr rtl="0">
              <a:buClr>
                <a:srgbClr val="00FF00"/>
              </a:buClr>
            </a:pPr>
            <a:r>
              <a:rPr lang="en-US" sz="2800" b="1" dirty="0"/>
              <a:t>dose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b="1" dirty="0"/>
              <a:t> possess a</a:t>
            </a:r>
            <a:r>
              <a:rPr lang="en-US" sz="2800" b="1" dirty="0">
                <a:solidFill>
                  <a:srgbClr val="FF0000"/>
                </a:solidFill>
              </a:rPr>
              <a:t> gap </a:t>
            </a:r>
            <a:r>
              <a:rPr lang="en-US" sz="2800" b="1" dirty="0"/>
              <a:t>or interruptions.</a:t>
            </a:r>
          </a:p>
          <a:p>
            <a:pPr rtl="0"/>
            <a:r>
              <a:rPr lang="en-US" sz="2800" dirty="0"/>
              <a:t> </a:t>
            </a:r>
          </a:p>
          <a:p>
            <a:pPr rtl="0"/>
            <a:r>
              <a:rPr lang="en-US" sz="2800" b="1" dirty="0" smtClean="0"/>
              <a:t>      ex</a:t>
            </a:r>
            <a:r>
              <a:rPr lang="en-US" sz="2800" b="1" dirty="0"/>
              <a:t>.  </a:t>
            </a:r>
          </a:p>
          <a:p>
            <a:pPr rtl="0"/>
            <a:r>
              <a:rPr lang="en-US" sz="2800" b="1" dirty="0" smtClean="0"/>
              <a:t>          B.P</a:t>
            </a:r>
            <a:r>
              <a:rPr lang="en-US" sz="2800" b="1" dirty="0"/>
              <a:t>.   </a:t>
            </a:r>
            <a:r>
              <a:rPr lang="en-US" sz="2800" b="1" dirty="0" err="1"/>
              <a:t>Hb</a:t>
            </a:r>
            <a:r>
              <a:rPr lang="en-US" sz="2800" b="1" dirty="0"/>
              <a:t>    Blood sugar</a:t>
            </a:r>
            <a:r>
              <a:rPr lang="en-US" sz="2800" dirty="0"/>
              <a:t> . </a:t>
            </a:r>
          </a:p>
          <a:p>
            <a:pPr rtl="0"/>
            <a:r>
              <a:rPr lang="en-US" sz="2800" dirty="0"/>
              <a:t>      </a:t>
            </a:r>
            <a:r>
              <a:rPr lang="en-US" sz="2800" b="1" dirty="0">
                <a:solidFill>
                  <a:srgbClr val="FF0000"/>
                </a:solidFill>
              </a:rPr>
              <a:t>???????????</a:t>
            </a:r>
          </a:p>
        </p:txBody>
      </p:sp>
      <p:sp>
        <p:nvSpPr>
          <p:cNvPr id="212998" name="Rectangle 13"/>
          <p:cNvSpPr>
            <a:spLocks noChangeArrowheads="1"/>
          </p:cNvSpPr>
          <p:nvPr/>
        </p:nvSpPr>
        <p:spPr bwMode="auto">
          <a:xfrm>
            <a:off x="2805689" y="420046"/>
            <a:ext cx="4897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1600" b="1" u="sng" dirty="0"/>
              <a:t>continuous Variable</a:t>
            </a:r>
            <a:r>
              <a:rPr lang="en-US" sz="1600" b="1" dirty="0"/>
              <a:t>      cont</a:t>
            </a:r>
            <a:r>
              <a:rPr lang="en-US" sz="1600" b="1" u="sng" dirty="0">
                <a:solidFill>
                  <a:srgbClr val="FFCC00"/>
                </a:solidFill>
              </a:rPr>
              <a:t>. </a:t>
            </a:r>
          </a:p>
        </p:txBody>
      </p:sp>
      <p:sp>
        <p:nvSpPr>
          <p:cNvPr id="2129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462534-983D-4DBF-8A6F-E8E20BE19190}" type="slidenum">
              <a:rPr lang="ar-SA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AB8FE3-5100-477D-B818-F9CE5217A7C6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14019" name="Rectangle 2"/>
          <p:cNvSpPr>
            <a:spLocks noChangeArrowheads="1"/>
          </p:cNvSpPr>
          <p:nvPr/>
        </p:nvSpPr>
        <p:spPr bwMode="auto">
          <a:xfrm>
            <a:off x="179388" y="355233"/>
            <a:ext cx="8812212" cy="575542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marL="342900" indent="-342900" rtl="0">
              <a:buFontTx/>
              <a:buAutoNum type="arabicPlain" startAt="2"/>
              <a:tabLst>
                <a:tab pos="228600" algn="l"/>
              </a:tabLst>
            </a:pPr>
            <a:r>
              <a:rPr lang="en-US" sz="3200" b="1" u="sng" dirty="0">
                <a:solidFill>
                  <a:srgbClr val="C00000"/>
                </a:solidFill>
              </a:rPr>
              <a:t>Discrete</a:t>
            </a:r>
            <a:r>
              <a:rPr lang="en-US" sz="3200" b="1" dirty="0">
                <a:solidFill>
                  <a:srgbClr val="C00000"/>
                </a:solidFill>
              </a:rPr>
              <a:t> variable</a:t>
            </a:r>
          </a:p>
          <a:p>
            <a:pPr marL="342900" indent="-342900" rtl="0">
              <a:tabLst>
                <a:tab pos="228600" algn="l"/>
              </a:tabLst>
            </a:pPr>
            <a:r>
              <a:rPr lang="en-US" sz="2800" b="1" dirty="0"/>
              <a:t>usually comes from </a:t>
            </a:r>
            <a:r>
              <a:rPr lang="en-US" sz="2800" b="1" dirty="0">
                <a:solidFill>
                  <a:srgbClr val="FF0000"/>
                </a:solidFill>
              </a:rPr>
              <a:t>counting</a:t>
            </a:r>
            <a:r>
              <a:rPr lang="en-US" sz="2800" b="1" dirty="0"/>
              <a:t> such as </a:t>
            </a:r>
          </a:p>
          <a:p>
            <a:pPr marL="342900" indent="-342900" rtl="0">
              <a:tabLst>
                <a:tab pos="228600" algn="l"/>
              </a:tabLst>
            </a:pPr>
            <a:r>
              <a:rPr lang="en-US" sz="2800" b="1" dirty="0"/>
              <a:t>     No. of death.</a:t>
            </a:r>
          </a:p>
          <a:p>
            <a:pPr marL="342900" indent="-342900" rtl="0">
              <a:tabLst>
                <a:tab pos="228600" algn="l"/>
              </a:tabLst>
            </a:pPr>
            <a:r>
              <a:rPr lang="en-US" sz="2800" b="1" dirty="0"/>
              <a:t>     No. of students </a:t>
            </a:r>
          </a:p>
          <a:p>
            <a:pPr marL="342900" indent="-342900" rtl="0">
              <a:tabLst>
                <a:tab pos="228600" algn="l"/>
              </a:tabLst>
            </a:pPr>
            <a:r>
              <a:rPr lang="en-US" sz="2800" b="1" dirty="0"/>
              <a:t>   No. of patients</a:t>
            </a:r>
          </a:p>
          <a:p>
            <a:pPr marL="342900" indent="-342900" rtl="0">
              <a:tabLst>
                <a:tab pos="228600" algn="l"/>
              </a:tabLst>
            </a:pPr>
            <a:r>
              <a:rPr lang="en-US" sz="2800" b="1" dirty="0"/>
              <a:t> </a:t>
            </a:r>
            <a:r>
              <a:rPr lang="en-US" sz="2800" b="1" dirty="0" smtClean="0"/>
              <a:t>               </a:t>
            </a:r>
            <a:r>
              <a:rPr lang="en-US" sz="2800" b="1" dirty="0">
                <a:solidFill>
                  <a:srgbClr val="FF0000"/>
                </a:solidFill>
              </a:rPr>
              <a:t>??????</a:t>
            </a:r>
          </a:p>
          <a:p>
            <a:pPr marL="342900" indent="-342900" rtl="0">
              <a:buClr>
                <a:srgbClr val="00FF00"/>
              </a:buClr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800" b="1" dirty="0"/>
              <a:t>It is real numbers </a:t>
            </a:r>
            <a:r>
              <a:rPr lang="en-US" sz="2800" b="1" dirty="0">
                <a:solidFill>
                  <a:srgbClr val="FF0000"/>
                </a:solidFill>
              </a:rPr>
              <a:t>So……..???</a:t>
            </a:r>
          </a:p>
          <a:p>
            <a:pPr marL="342900" indent="-342900" rtl="0">
              <a:buClr>
                <a:srgbClr val="00FF00"/>
              </a:buClr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800" b="1" dirty="0"/>
              <a:t>It can be counted</a:t>
            </a:r>
          </a:p>
          <a:p>
            <a:pPr marL="342900" indent="-342900" rtl="0">
              <a:buClr>
                <a:srgbClr val="00FF00"/>
              </a:buClr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800" b="1" dirty="0"/>
              <a:t>It have a unit of measurements</a:t>
            </a:r>
          </a:p>
          <a:p>
            <a:pPr marL="342900" indent="-342900" rtl="0">
              <a:buClr>
                <a:srgbClr val="00FF00"/>
              </a:buClr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800" b="1" dirty="0"/>
              <a:t> It is </a:t>
            </a:r>
            <a:r>
              <a:rPr lang="en-US" sz="2800" b="1" dirty="0">
                <a:solidFill>
                  <a:srgbClr val="FF0000"/>
                </a:solidFill>
              </a:rPr>
              <a:t>integer,</a:t>
            </a:r>
            <a:r>
              <a:rPr lang="en-US" sz="2800" b="1" dirty="0"/>
              <a:t> measurement or values </a:t>
            </a:r>
            <a:r>
              <a:rPr lang="en-US" sz="2800" b="1" dirty="0">
                <a:solidFill>
                  <a:srgbClr val="FF0000"/>
                </a:solidFill>
              </a:rPr>
              <a:t>are integers</a:t>
            </a:r>
          </a:p>
          <a:p>
            <a:pPr marL="342900" indent="-342900" rtl="0">
              <a:buClr>
                <a:srgbClr val="00FF00"/>
              </a:buClr>
              <a:buFont typeface="Wingdings" pitchFamily="2" charset="2"/>
              <a:buNone/>
              <a:tabLst>
                <a:tab pos="228600" algn="l"/>
              </a:tabLst>
            </a:pPr>
            <a:endParaRPr lang="en-US" sz="2800" b="1" dirty="0"/>
          </a:p>
          <a:p>
            <a:pPr marL="342900" indent="-342900" rtl="0">
              <a:buClr>
                <a:srgbClr val="00FF00"/>
              </a:buClr>
              <a:buFont typeface="Wingdings" pitchFamily="2" charset="2"/>
              <a:buChar char="v"/>
              <a:tabLst>
                <a:tab pos="228600" algn="l"/>
              </a:tabLst>
            </a:pPr>
            <a:r>
              <a:rPr lang="en-US" sz="2800" b="1" dirty="0"/>
              <a:t>They have the same </a:t>
            </a:r>
            <a:r>
              <a:rPr lang="en-US" sz="2800" b="1" dirty="0">
                <a:solidFill>
                  <a:srgbClr val="FF0000"/>
                </a:solidFill>
              </a:rPr>
              <a:t>interval and ratio properties </a:t>
            </a:r>
            <a:r>
              <a:rPr lang="en-US" sz="2800" b="1" dirty="0"/>
              <a:t>as the continues variables</a:t>
            </a:r>
            <a:r>
              <a:rPr lang="en-US" sz="2800" b="1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214021" name="Rectangle 12"/>
          <p:cNvSpPr>
            <a:spLocks noChangeArrowheads="1"/>
          </p:cNvSpPr>
          <p:nvPr/>
        </p:nvSpPr>
        <p:spPr bwMode="auto">
          <a:xfrm>
            <a:off x="3822700" y="1646135"/>
            <a:ext cx="4277692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2800" b="1" dirty="0">
                <a:solidFill>
                  <a:schemeClr val="tx1"/>
                </a:solidFill>
              </a:rPr>
              <a:t>all are </a:t>
            </a:r>
          </a:p>
          <a:p>
            <a:pPr rtl="0"/>
            <a:r>
              <a:rPr lang="en-US" sz="2800" b="1" dirty="0">
                <a:solidFill>
                  <a:srgbClr val="004821"/>
                </a:solidFill>
              </a:rPr>
              <a:t>discrete</a:t>
            </a:r>
            <a:r>
              <a:rPr lang="en-US" sz="2800" b="1" dirty="0">
                <a:solidFill>
                  <a:schemeClr val="tx1"/>
                </a:solidFill>
              </a:rPr>
              <a:t> metric variable</a:t>
            </a:r>
          </a:p>
        </p:txBody>
      </p:sp>
      <p:sp>
        <p:nvSpPr>
          <p:cNvPr id="214022" name="AutoShape 13"/>
          <p:cNvSpPr>
            <a:spLocks/>
          </p:cNvSpPr>
          <p:nvPr/>
        </p:nvSpPr>
        <p:spPr bwMode="auto">
          <a:xfrm>
            <a:off x="2555776" y="1675454"/>
            <a:ext cx="1266924" cy="956320"/>
          </a:xfrm>
          <a:prstGeom prst="rightBrace">
            <a:avLst>
              <a:gd name="adj1" fmla="val 12228"/>
              <a:gd name="adj2" fmla="val 50000"/>
            </a:avLst>
          </a:prstGeom>
          <a:noFill/>
          <a:ln w="47625">
            <a:solidFill>
              <a:schemeClr val="tx2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452AE4-D494-460F-8CF2-786DC742ABE1}" type="slidenum">
              <a:rPr lang="ar-SA" sz="14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72587" y="260648"/>
            <a:ext cx="2456981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>
              <a:tabLst>
                <a:tab pos="228600" algn="l"/>
              </a:tabLst>
              <a:defRPr/>
            </a:pPr>
            <a:r>
              <a:rPr lang="en-US" sz="1600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2  Metric variable</a:t>
            </a:r>
            <a:endParaRPr lang="en-US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14350" indent="-514350" algn="ctr" rtl="0">
              <a:tabLst>
                <a:tab pos="228600" algn="l"/>
              </a:tabLst>
              <a:defRPr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a-Continuous</a:t>
            </a:r>
          </a:p>
          <a:p>
            <a:pPr marL="514350" indent="-514350" algn="ctr" rtl="0">
              <a:tabLst>
                <a:tab pos="228600" algn="l"/>
              </a:tabLst>
              <a:defRPr/>
            </a:pPr>
            <a:r>
              <a:rPr lang="en-U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b-Discrete</a:t>
            </a:r>
          </a:p>
        </p:txBody>
      </p:sp>
    </p:spTree>
    <p:extLst>
      <p:ext uri="{BB962C8B-B14F-4D97-AF65-F5344CB8AC3E}">
        <p14:creationId xmlns:p14="http://schemas.microsoft.com/office/powerpoint/2010/main" val="19622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AF3E09-CB51-4C6C-95BE-CD15273F9622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04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273AEE0-A9A1-4A43-96AA-6DA7153F572D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5" name="Organization Chart 3"/>
          <p:cNvGrpSpPr>
            <a:grpSpLocks/>
          </p:cNvGrpSpPr>
          <p:nvPr/>
        </p:nvGrpSpPr>
        <p:grpSpPr bwMode="auto">
          <a:xfrm>
            <a:off x="76200" y="566740"/>
            <a:ext cx="8991600" cy="5652864"/>
            <a:chOff x="1807" y="2940"/>
            <a:chExt cx="10079" cy="288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623165670"/>
                </p:ext>
              </p:extLst>
            </p:nvPr>
          </p:nvGraphicFramePr>
          <p:xfrm>
            <a:off x="1807" y="2940"/>
            <a:ext cx="10079" cy="2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8274" y="3660"/>
              <a:ext cx="117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Yes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3811" y="5505"/>
              <a:ext cx="117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Yes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5" name="Rectangle 28"/>
          <p:cNvSpPr>
            <a:spLocks noChangeArrowheads="1"/>
          </p:cNvSpPr>
          <p:nvPr/>
        </p:nvSpPr>
        <p:spPr bwMode="auto">
          <a:xfrm>
            <a:off x="76200" y="6029325"/>
            <a:ext cx="8915400" cy="50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2700" b="1" dirty="0"/>
              <a:t>An important thing is the type of the variable concerned</a:t>
            </a:r>
            <a:r>
              <a:rPr lang="en-US" sz="27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46" name="Rectangle 29"/>
          <p:cNvSpPr>
            <a:spLocks noChangeArrowheads="1"/>
          </p:cNvSpPr>
          <p:nvPr/>
        </p:nvSpPr>
        <p:spPr bwMode="auto">
          <a:xfrm>
            <a:off x="6084168" y="1565275"/>
            <a:ext cx="1012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ja-JP" sz="3600" dirty="0">
                <a:solidFill>
                  <a:srgbClr val="00B050"/>
                </a:solidFill>
                <a:ea typeface="ＭＳ Ｐゴシック" pitchFamily="34" charset="-128"/>
              </a:rPr>
              <a:t>Yes</a:t>
            </a:r>
            <a:endParaRPr lang="en-US" sz="360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1047" name="Rectangle 30"/>
          <p:cNvSpPr>
            <a:spLocks noChangeArrowheads="1"/>
          </p:cNvSpPr>
          <p:nvPr/>
        </p:nvSpPr>
        <p:spPr bwMode="auto">
          <a:xfrm>
            <a:off x="1896531" y="1832876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ja-JP" sz="2800" dirty="0">
                <a:solidFill>
                  <a:srgbClr val="FF0000"/>
                </a:solidFill>
                <a:ea typeface="ＭＳ Ｐゴシック" pitchFamily="34" charset="-128"/>
              </a:rPr>
              <a:t>No</a:t>
            </a:r>
            <a:endParaRPr lang="en-US" sz="28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048" name="Rectangle 31"/>
          <p:cNvSpPr>
            <a:spLocks noChangeArrowheads="1"/>
          </p:cNvSpPr>
          <p:nvPr/>
        </p:nvSpPr>
        <p:spPr bwMode="auto">
          <a:xfrm>
            <a:off x="539750" y="3716338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ja-JP" sz="2400" b="1" dirty="0">
                <a:solidFill>
                  <a:srgbClr val="FF0000"/>
                </a:solidFill>
                <a:ea typeface="ＭＳ Ｐゴシック" pitchFamily="34" charset="-128"/>
              </a:rPr>
              <a:t>No</a:t>
            </a:r>
            <a:endParaRPr lang="en-US" sz="24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0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1F3056-D4B5-444F-AEBB-B18469C95D72}" type="slidenum">
              <a:rPr lang="ar-SA" sz="14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3275856" y="3070007"/>
            <a:ext cx="1012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altLang="ja-JP" sz="3600" dirty="0">
                <a:solidFill>
                  <a:srgbClr val="003399"/>
                </a:solidFill>
                <a:ea typeface="ＭＳ Ｐゴシック" pitchFamily="34" charset="-128"/>
              </a:rPr>
              <a:t>Yes</a:t>
            </a:r>
            <a:endParaRPr lang="en-US" sz="3600" dirty="0">
              <a:solidFill>
                <a:srgbClr val="0033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8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CD60C0-4175-4F7C-B252-968B57216E8B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1504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3A44D57-5702-41A7-A2B6-5DF1811DE855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19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107504" y="670813"/>
            <a:ext cx="885698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rtl="0"/>
            <a:r>
              <a:rPr lang="en-US" sz="2800" b="1" u="sng" dirty="0">
                <a:solidFill>
                  <a:srgbClr val="FF0000"/>
                </a:solidFill>
              </a:rPr>
              <a:t>Quantitative Variable </a:t>
            </a:r>
            <a:endParaRPr lang="en-US" sz="2800" dirty="0">
              <a:solidFill>
                <a:srgbClr val="FF0000"/>
              </a:solidFill>
            </a:endParaRPr>
          </a:p>
          <a:p>
            <a:pPr indent="457200" rtl="0"/>
            <a:r>
              <a:rPr lang="en-US" sz="2800" dirty="0"/>
              <a:t>	The one that  can be measured by the usual sense .</a:t>
            </a:r>
          </a:p>
          <a:p>
            <a:pPr indent="457200" rtl="0"/>
            <a:endParaRPr lang="en-US" sz="2800" b="1" u="sng" dirty="0"/>
          </a:p>
          <a:p>
            <a:pPr indent="457200" rtl="0"/>
            <a:endParaRPr lang="en-US" sz="2800" b="1" u="sng" dirty="0"/>
          </a:p>
          <a:p>
            <a:pPr indent="457200" rtl="0"/>
            <a:endParaRPr lang="en-US" sz="2800" b="1" u="sng" dirty="0"/>
          </a:p>
          <a:p>
            <a:pPr indent="457200" rtl="0"/>
            <a:endParaRPr lang="en-US" sz="2800" b="1" u="sng" dirty="0"/>
          </a:p>
          <a:p>
            <a:pPr indent="457200" rtl="0"/>
            <a:endParaRPr lang="en-US" sz="2800" b="1" u="sng" dirty="0"/>
          </a:p>
          <a:p>
            <a:pPr indent="457200" rtl="0"/>
            <a:r>
              <a:rPr lang="en-US" sz="2800" b="1" u="sng" dirty="0">
                <a:solidFill>
                  <a:srgbClr val="FF0000"/>
                </a:solidFill>
              </a:rPr>
              <a:t>Qualitative Variable </a:t>
            </a:r>
            <a:endParaRPr lang="en-US" sz="2800" dirty="0">
              <a:solidFill>
                <a:srgbClr val="FF0000"/>
              </a:solidFill>
            </a:endParaRPr>
          </a:p>
          <a:p>
            <a:pPr indent="457200" algn="ctr" rtl="0"/>
            <a:r>
              <a:rPr lang="en-US" sz="2800" dirty="0"/>
              <a:t>The one which are not capable of being measured by the usual sense . </a:t>
            </a:r>
          </a:p>
        </p:txBody>
      </p:sp>
    </p:spTree>
    <p:extLst>
      <p:ext uri="{BB962C8B-B14F-4D97-AF65-F5344CB8AC3E}">
        <p14:creationId xmlns:p14="http://schemas.microsoft.com/office/powerpoint/2010/main" val="17292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E5E149-BD70-444C-9E51-6DBE3B5C4085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25AFF63-FFAC-41C7-A8A2-DD8F234FC56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6C89B5-F6A8-4C93-9896-35EF05F260D9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9166" y="980728"/>
            <a:ext cx="360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Biostatistics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720" y="2791671"/>
            <a:ext cx="369484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28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-7-2023</a:t>
            </a:r>
            <a:endParaRPr lang="en-MY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941168"/>
            <a:ext cx="7541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 Dr. WAQAR    AL-KUBAISY  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69444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8B5204-8CC7-4F31-B704-B6E67E2F1F8F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170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30AD231-19E8-41C4-A3C3-71ADD07E9E7D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1524000" y="260648"/>
            <a:ext cx="43986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b="1" u="sng" dirty="0"/>
              <a:t>Biostatistics consist </a:t>
            </a:r>
            <a:r>
              <a:rPr lang="en-US" sz="2800" b="1" u="sng" dirty="0" smtClean="0"/>
              <a:t>of</a:t>
            </a:r>
            <a:endParaRPr lang="en-US" sz="2800" dirty="0"/>
          </a:p>
          <a:p>
            <a:pPr rtl="0"/>
            <a:r>
              <a:rPr lang="en-US" sz="2800" b="1" dirty="0"/>
              <a:t>1-Collection of data 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rtl="0"/>
            <a:r>
              <a:rPr lang="en-US" sz="2800" b="1" dirty="0">
                <a:solidFill>
                  <a:srgbClr val="FF0000"/>
                </a:solidFill>
              </a:rPr>
              <a:t>2-Presentation of data 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rtl="0"/>
            <a:r>
              <a:rPr lang="en-US" sz="2800" b="1" dirty="0"/>
              <a:t>3-  Estimation of </a:t>
            </a:r>
            <a:r>
              <a:rPr lang="en-US" sz="2800" b="1" dirty="0" smtClean="0"/>
              <a:t>data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6" y="2348880"/>
            <a:ext cx="7999413" cy="33202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022984" y="5933615"/>
            <a:ext cx="2421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???????</a:t>
            </a:r>
          </a:p>
        </p:txBody>
      </p:sp>
    </p:spTree>
    <p:extLst>
      <p:ext uri="{BB962C8B-B14F-4D97-AF65-F5344CB8AC3E}">
        <p14:creationId xmlns:p14="http://schemas.microsoft.com/office/powerpoint/2010/main" val="27603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676875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charset="0"/>
                <a:cs typeface="Arial" charset="0"/>
              </a:rPr>
              <a:t>Type of feeding</a:t>
            </a:r>
            <a:r>
              <a:rPr lang="en-US" b="1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endParaRPr lang="en-US" sz="2000" b="1" dirty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marL="342900" lvl="0" indent="-342900" rtl="1" fontAlgn="base">
              <a:spcBef>
                <a:spcPct val="20000"/>
              </a:spcBef>
              <a:spcAft>
                <a:spcPct val="0"/>
              </a:spcAft>
              <a:buAutoNum type="arabicPlain" startAt="600"/>
            </a:pP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Infants </a:t>
            </a:r>
            <a:r>
              <a:rPr lang="en-US" b="1" dirty="0" smtClean="0">
                <a:cs typeface="Arial" charset="0"/>
              </a:rPr>
              <a:t>600</a:t>
            </a:r>
            <a:endParaRPr lang="en-US" b="1" dirty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lvl="0" rtl="1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Arial" charset="0"/>
                <a:cs typeface="Arial" charset="0"/>
              </a:rPr>
              <a:t>Breast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 478 </a:t>
            </a:r>
          </a:p>
          <a:p>
            <a:pPr lvl="0" rtl="1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800080"/>
                </a:solidFill>
                <a:latin typeface="Arial" charset="0"/>
                <a:cs typeface="Arial" charset="0"/>
              </a:rPr>
              <a:t>Bottle 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65 </a:t>
            </a:r>
          </a:p>
          <a:p>
            <a:pPr lvl="0" rtl="1"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800080"/>
                </a:solidFill>
                <a:latin typeface="Arial" charset="0"/>
                <a:cs typeface="Arial" charset="0"/>
              </a:rPr>
              <a:t>Mixed 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57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00506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120 individuals were asked about their level of satisfaction toward the health care given by Hospital  X. The response as follows </a:t>
            </a:r>
          </a:p>
          <a:p>
            <a:r>
              <a:rPr lang="en-US" sz="2800" b="1" dirty="0"/>
              <a:t>29 very satisfied,  39  satisfied,  20 neutral </a:t>
            </a:r>
          </a:p>
          <a:p>
            <a:r>
              <a:rPr lang="en-US" sz="2800" b="1" dirty="0"/>
              <a:t>18  unsatisfied,  14 highly unsatisfied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242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Slide Vari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1" y="3635714"/>
            <a:ext cx="88934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22</a:t>
            </a:fld>
            <a:endParaRPr lang="en-MY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55B3F7-37A2-4CF3-BDB6-A7C531DD07DA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18115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5AF1686-47BA-48CA-B912-2BC554EC96C9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6199" y="319098"/>
            <a:ext cx="888828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rtl="0">
              <a:defRPr/>
            </a:pP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Presentation of Data</a:t>
            </a:r>
          </a:p>
          <a:p>
            <a:pPr rtl="0">
              <a:defRPr/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Data that collected from any source, are   inadequate </a:t>
            </a:r>
            <a:endParaRPr 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rtl="0">
              <a:defRPr/>
            </a:pP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for planning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18117" name="Rectangle 12"/>
          <p:cNvSpPr>
            <a:spLocks noChangeArrowheads="1"/>
          </p:cNvSpPr>
          <p:nvPr/>
        </p:nvSpPr>
        <p:spPr bwMode="auto">
          <a:xfrm>
            <a:off x="234287" y="3324062"/>
            <a:ext cx="861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buClr>
                <a:srgbClr val="990033"/>
              </a:buCl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2"/>
                </a:solidFill>
              </a:rPr>
              <a:t>Arrange it in a simple and useful </a:t>
            </a:r>
            <a:r>
              <a:rPr lang="en-US" sz="2800" b="1" dirty="0"/>
              <a:t>way </a:t>
            </a:r>
          </a:p>
          <a:p>
            <a:pPr rtl="0">
              <a:buClr>
                <a:srgbClr val="990033"/>
              </a:buClr>
              <a:buFont typeface="Wingdings" pitchFamily="2" charset="2"/>
              <a:buNone/>
            </a:pPr>
            <a:r>
              <a:rPr lang="en-US" sz="2800" b="1" dirty="0"/>
              <a:t>                 to </a:t>
            </a:r>
          </a:p>
          <a:p>
            <a:pPr rtl="0">
              <a:buClr>
                <a:srgbClr val="990033"/>
              </a:buClr>
              <a:buFont typeface="Wingdings" pitchFamily="2" charset="2"/>
              <a:buChar char="§"/>
            </a:pPr>
            <a:r>
              <a:rPr lang="en-US" sz="2800" b="1" dirty="0"/>
              <a:t> bring out the </a:t>
            </a:r>
            <a:r>
              <a:rPr lang="en-US" sz="2800" b="1" i="1" dirty="0">
                <a:solidFill>
                  <a:srgbClr val="FF0000"/>
                </a:solidFill>
              </a:rPr>
              <a:t>important point clearly</a:t>
            </a:r>
            <a:r>
              <a:rPr lang="en-US" sz="2800" b="1" i="1" dirty="0">
                <a:solidFill>
                  <a:schemeClr val="tx2"/>
                </a:solidFill>
              </a:rPr>
              <a:t> &amp; </a:t>
            </a:r>
            <a:r>
              <a:rPr lang="en-US" sz="2800" b="1" i="1" dirty="0">
                <a:solidFill>
                  <a:srgbClr val="FF0000"/>
                </a:solidFill>
              </a:rPr>
              <a:t>concise</a:t>
            </a:r>
            <a:r>
              <a:rPr lang="en-US" sz="2800" b="1" dirty="0">
                <a:solidFill>
                  <a:srgbClr val="FF0000"/>
                </a:solidFill>
              </a:rPr>
              <a:t>                </a:t>
            </a:r>
          </a:p>
          <a:p>
            <a:r>
              <a:rPr lang="en-US" sz="2800" b="1" dirty="0"/>
              <a:t>               </a:t>
            </a:r>
          </a:p>
          <a:p>
            <a:r>
              <a:rPr lang="en-US" sz="2800" b="1" dirty="0"/>
              <a:t>                This mean that </a:t>
            </a: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234287" y="5517503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 b="1" dirty="0">
                <a:solidFill>
                  <a:schemeClr val="tx2"/>
                </a:solidFill>
              </a:rPr>
              <a:t>display the important feature of the sample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8119" name="AutoShape 13"/>
          <p:cNvSpPr>
            <a:spLocks noChangeArrowheads="1"/>
          </p:cNvSpPr>
          <p:nvPr/>
        </p:nvSpPr>
        <p:spPr bwMode="auto">
          <a:xfrm>
            <a:off x="5105400" y="5806787"/>
            <a:ext cx="4038600" cy="1222375"/>
          </a:xfrm>
          <a:prstGeom prst="notchedRightArrow">
            <a:avLst>
              <a:gd name="adj1" fmla="val 50000"/>
              <a:gd name="adj2" fmla="val 50262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0"/>
            <a:r>
              <a:rPr lang="en-US" sz="1800" b="1" dirty="0">
                <a:solidFill>
                  <a:schemeClr val="bg1"/>
                </a:solidFill>
              </a:rPr>
              <a:t>This is </a:t>
            </a:r>
            <a:r>
              <a:rPr lang="en-US" sz="1800" b="1" u="sng" dirty="0">
                <a:solidFill>
                  <a:schemeClr val="bg1"/>
                </a:solidFill>
              </a:rPr>
              <a:t>Descriptive Statistics</a:t>
            </a:r>
          </a:p>
          <a:p>
            <a:pPr rtl="0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8120" name="Rectangle 7"/>
          <p:cNvSpPr>
            <a:spLocks noChangeArrowheads="1"/>
          </p:cNvSpPr>
          <p:nvPr/>
        </p:nvSpPr>
        <p:spPr bwMode="auto">
          <a:xfrm>
            <a:off x="5562600" y="-50294"/>
            <a:ext cx="3581400" cy="1015663"/>
          </a:xfrm>
          <a:prstGeom prst="rect">
            <a:avLst/>
          </a:prstGeom>
          <a:noFill/>
          <a:ln w="349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rtl="0"/>
            <a:r>
              <a:rPr lang="en-US" sz="1200" b="1" u="sng" dirty="0"/>
              <a:t>Descriptive Statistics</a:t>
            </a:r>
          </a:p>
          <a:p>
            <a:pPr algn="ctr" rtl="0"/>
            <a:r>
              <a:rPr lang="en-US" sz="1200" b="1" i="1" dirty="0"/>
              <a:t>organizing  and summarizing data          </a:t>
            </a:r>
            <a:r>
              <a:rPr lang="en-US" sz="1200" i="1" dirty="0"/>
              <a:t>and </a:t>
            </a:r>
          </a:p>
          <a:p>
            <a:pPr rtl="0"/>
            <a:r>
              <a:rPr lang="en-US" sz="1200" b="1" i="1" dirty="0"/>
              <a:t>bringing into a focus their essential characteristics</a:t>
            </a:r>
            <a:endParaRPr lang="en-US" sz="1200" dirty="0"/>
          </a:p>
          <a:p>
            <a:pPr rtl="0"/>
            <a:r>
              <a:rPr lang="en-US" sz="1200" b="1" dirty="0"/>
              <a:t>Descriptive </a:t>
            </a:r>
            <a:r>
              <a:rPr lang="en-US" sz="1200" b="1" dirty="0" err="1"/>
              <a:t>statis</a:t>
            </a:r>
            <a:r>
              <a:rPr lang="en-US" sz="1200" b="1" dirty="0"/>
              <a:t>. </a:t>
            </a:r>
          </a:p>
          <a:p>
            <a:pPr algn="ctr" rtl="0"/>
            <a:r>
              <a:rPr lang="en-US" sz="1200" b="1" dirty="0"/>
              <a:t>reduce the information to a manageable size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799" y="1977930"/>
            <a:ext cx="7625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en-US" sz="2800" b="1" dirty="0">
                <a:latin typeface="+mn-lt"/>
                <a:cs typeface="Times New Roman" pitchFamily="18" charset="0"/>
              </a:rPr>
              <a:t>Data need to be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transformed into information</a:t>
            </a:r>
          </a:p>
          <a:p>
            <a:pPr rtl="0">
              <a:buClr>
                <a:srgbClr val="990033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by reducing them, </a:t>
            </a:r>
          </a:p>
          <a:p>
            <a:pPr rtl="0">
              <a:buClr>
                <a:srgbClr val="990033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      by summarization      </a:t>
            </a:r>
            <a:r>
              <a:rPr lang="en-US" sz="2800" b="1" dirty="0">
                <a:latin typeface="+mn-lt"/>
                <a:cs typeface="Times New Roman" pitchFamily="18" charset="0"/>
              </a:rPr>
              <a:t>and </a:t>
            </a:r>
          </a:p>
        </p:txBody>
      </p:sp>
      <p:sp>
        <p:nvSpPr>
          <p:cNvPr id="218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F7F8B0-A6AE-4016-B0E2-1210DF49DB91}" type="slidenum">
              <a:rPr lang="ar-SA" sz="14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240432" y="459264"/>
            <a:ext cx="8436024" cy="59093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97155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Biostatistics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tabLst>
                <a:tab pos="9715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terms/concepts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  <a:tabLst>
                <a:tab pos="97155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Variable</a:t>
            </a:r>
          </a:p>
          <a:p>
            <a:pPr marL="342900" indent="-342900">
              <a:buFont typeface="Wingdings" pitchFamily="2" charset="2"/>
              <a:buChar char="q"/>
              <a:tabLst>
                <a:tab pos="9715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Distinguish between</a:t>
            </a:r>
          </a:p>
          <a:p>
            <a:pPr marL="342900" indent="-342900">
              <a:buFont typeface="Wingdings" pitchFamily="2" charset="2"/>
              <a:buChar char="§"/>
              <a:tabLst>
                <a:tab pos="97155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Nominal</a:t>
            </a:r>
          </a:p>
          <a:p>
            <a:pPr marL="342900" indent="-342900">
              <a:buFont typeface="Wingdings" pitchFamily="2" charset="2"/>
              <a:buChar char="§"/>
              <a:tabLst>
                <a:tab pos="97155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Ordinal</a:t>
            </a:r>
          </a:p>
          <a:p>
            <a:pPr marL="342900" indent="-342900">
              <a:buFont typeface="Wingdings" pitchFamily="2" charset="2"/>
              <a:buChar char="§"/>
              <a:tabLst>
                <a:tab pos="97155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Discrete</a:t>
            </a:r>
          </a:p>
          <a:p>
            <a:pPr marL="342900" indent="-342900">
              <a:buFont typeface="Wingdings" pitchFamily="2" charset="2"/>
              <a:buChar char="§"/>
              <a:tabLst>
                <a:tab pos="971550" algn="l"/>
              </a:tabLst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variable</a:t>
            </a:r>
          </a:p>
          <a:p>
            <a:pPr marL="342900" indent="-342900">
              <a:buFont typeface="Wingdings" pitchFamily="2" charset="2"/>
              <a:buChar char="§"/>
              <a:tabLst>
                <a:tab pos="971550" algn="l"/>
              </a:tabLst>
            </a:pPr>
            <a:r>
              <a:rPr lang="it-IT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Distinguish between quantitative and quantitative data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tabLst>
                <a:tab pos="97155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Frequency distribution</a:t>
            </a:r>
          </a:p>
          <a:p>
            <a:pPr marL="342900" indent="-342900">
              <a:buFont typeface="Wingdings" pitchFamily="2" charset="2"/>
              <a:buChar char="v"/>
              <a:tabLst>
                <a:tab pos="97155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Relative frequency</a:t>
            </a:r>
          </a:p>
          <a:p>
            <a:pPr marL="342900" indent="-342900">
              <a:buFont typeface="Wingdings" pitchFamily="2" charset="2"/>
              <a:buChar char="v"/>
              <a:tabLst>
                <a:tab pos="97155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Cumulative frequency</a:t>
            </a:r>
          </a:p>
          <a:p>
            <a:pPr>
              <a:buFont typeface="Wingdings" pitchFamily="2" charset="2"/>
              <a:buChar char="ü"/>
              <a:tabLst>
                <a:tab pos="9715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set into information in the form of </a:t>
            </a:r>
          </a:p>
          <a:p>
            <a:pPr marL="342900" indent="-342900">
              <a:buFont typeface="Wingdings" pitchFamily="2" charset="2"/>
              <a:buChar char="Ø"/>
              <a:tabLst>
                <a:tab pos="97155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Tables, </a:t>
            </a:r>
          </a:p>
          <a:p>
            <a:pPr marL="342900" indent="-342900">
              <a:buFont typeface="Wingdings" pitchFamily="2" charset="2"/>
              <a:buChar char="Ø"/>
              <a:tabLst>
                <a:tab pos="97155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Graphs</a:t>
            </a:r>
          </a:p>
          <a:p>
            <a:pPr eaLnBrk="0" hangingPunct="0">
              <a:tabLst>
                <a:tab pos="971550" algn="l"/>
              </a:tabLs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DFEE43-1058-4876-AFA3-212603709186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661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7B6FB5-3E66-4787-96E9-60E026ECC5B8}" type="slidenum">
              <a:rPr lang="ar-SA" sz="14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052736"/>
            <a:ext cx="6192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2800" b="1" u="sng" dirty="0" smtClean="0">
                <a:solidFill>
                  <a:srgbClr val="FF0000"/>
                </a:solidFill>
              </a:rPr>
              <a:t>Biostatistics consist of</a:t>
            </a:r>
          </a:p>
          <a:p>
            <a:pPr algn="ctr">
              <a:tabLst>
                <a:tab pos="228600" algn="l"/>
              </a:tabLs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>
              <a:tabLst>
                <a:tab pos="228600" algn="l"/>
              </a:tabLst>
            </a:pPr>
            <a:r>
              <a:rPr lang="en-US" sz="2800" b="1" dirty="0" smtClean="0">
                <a:solidFill>
                  <a:prstClr val="black"/>
                </a:solidFill>
              </a:rPr>
              <a:t>1-Collection of data .</a:t>
            </a:r>
          </a:p>
          <a:p>
            <a:pPr algn="ctr">
              <a:tabLst>
                <a:tab pos="228600" algn="l"/>
              </a:tabLs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>
              <a:tabLst>
                <a:tab pos="228600" algn="l"/>
              </a:tabLst>
            </a:pPr>
            <a:r>
              <a:rPr lang="en-US" sz="2800" b="1" dirty="0" smtClean="0">
                <a:solidFill>
                  <a:prstClr val="black"/>
                </a:solidFill>
              </a:rPr>
              <a:t>   2-Presentation of data </a:t>
            </a:r>
          </a:p>
          <a:p>
            <a:pPr algn="ctr">
              <a:tabLst>
                <a:tab pos="228600" algn="l"/>
              </a:tabLs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algn="ctr">
              <a:tabLst>
                <a:tab pos="228600" algn="l"/>
              </a:tabLst>
            </a:pPr>
            <a:r>
              <a:rPr lang="en-US" sz="2800" b="1" dirty="0" smtClean="0">
                <a:solidFill>
                  <a:prstClr val="black"/>
                </a:solidFill>
              </a:rPr>
              <a:t>3-.Estimation of data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4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D0B708-8BC6-4935-B984-A3670C854EC9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554008"/>
            <a:ext cx="89644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42900" rtl="0"/>
            <a:r>
              <a:rPr lang="en-US" sz="3200" b="1" u="sng" dirty="0">
                <a:solidFill>
                  <a:srgbClr val="C00000"/>
                </a:solidFill>
              </a:rPr>
              <a:t>Statistics</a:t>
            </a:r>
            <a:endParaRPr lang="en-US" sz="3200" dirty="0">
              <a:solidFill>
                <a:srgbClr val="C00000"/>
              </a:solidFill>
            </a:endParaRPr>
          </a:p>
          <a:p>
            <a:pPr indent="342900" rtl="0"/>
            <a:r>
              <a:rPr lang="en-US" sz="2800" b="1" dirty="0"/>
              <a:t>Is a field of study that concern with</a:t>
            </a:r>
            <a:r>
              <a:rPr lang="en-US" sz="2800" dirty="0"/>
              <a:t> </a:t>
            </a:r>
          </a:p>
          <a:p>
            <a:pPr indent="342900" algn="ctr" rtl="0"/>
            <a:r>
              <a:rPr lang="en-US" sz="2800" b="1" dirty="0"/>
              <a:t>The  </a:t>
            </a:r>
            <a:r>
              <a:rPr lang="en-US" sz="2800" b="1" dirty="0">
                <a:solidFill>
                  <a:srgbClr val="FF0000"/>
                </a:solidFill>
              </a:rPr>
              <a:t>Collection </a:t>
            </a:r>
            <a:r>
              <a:rPr lang="en-US" sz="2800" b="1" dirty="0"/>
              <a:t>,</a:t>
            </a:r>
            <a:r>
              <a:rPr lang="en-US" sz="2800" b="1" dirty="0">
                <a:solidFill>
                  <a:schemeClr val="tx2"/>
                </a:solidFill>
              </a:rPr>
              <a:t>Organization </a:t>
            </a:r>
            <a:r>
              <a:rPr lang="en-US" sz="2800" b="1" dirty="0"/>
              <a:t>and </a:t>
            </a:r>
            <a:r>
              <a:rPr lang="en-US" sz="2800" b="1" dirty="0" smtClean="0">
                <a:solidFill>
                  <a:srgbClr val="00B050"/>
                </a:solidFill>
              </a:rPr>
              <a:t>Summarization</a:t>
            </a:r>
            <a:r>
              <a:rPr lang="en-US" sz="2800" b="1" dirty="0" smtClean="0"/>
              <a:t> </a:t>
            </a:r>
            <a:r>
              <a:rPr lang="en-US" sz="2800" b="1" dirty="0"/>
              <a:t>of </a:t>
            </a:r>
            <a:r>
              <a:rPr lang="en-US" sz="2800" b="1" dirty="0" smtClean="0"/>
              <a:t>data</a:t>
            </a:r>
            <a:r>
              <a:rPr lang="en-US" sz="3200" dirty="0" smtClean="0"/>
              <a:t>                      </a:t>
            </a:r>
            <a:r>
              <a:rPr lang="en-US" sz="3200" b="1" dirty="0">
                <a:solidFill>
                  <a:srgbClr val="0070C0"/>
                </a:solidFill>
              </a:rPr>
              <a:t>And</a:t>
            </a:r>
          </a:p>
          <a:p>
            <a:pPr indent="342900" algn="ctr" rtl="0"/>
            <a:r>
              <a:rPr lang="en-US" sz="2800" b="1" dirty="0">
                <a:solidFill>
                  <a:srgbClr val="FF0000"/>
                </a:solidFill>
              </a:rPr>
              <a:t>Drawing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0070C0"/>
                </a:solidFill>
              </a:rPr>
              <a:t>inference</a:t>
            </a:r>
            <a:r>
              <a:rPr lang="en-US" sz="2800" dirty="0"/>
              <a:t> </a:t>
            </a:r>
            <a:r>
              <a:rPr lang="en-US" sz="2800" b="1" dirty="0"/>
              <a:t>about a body of </a:t>
            </a:r>
            <a:r>
              <a:rPr lang="en-US" sz="2800" b="1" dirty="0" smtClean="0"/>
              <a:t> </a:t>
            </a:r>
            <a:r>
              <a:rPr lang="en-US" sz="2800" b="1" dirty="0"/>
              <a:t>data when only part of data are observed </a:t>
            </a:r>
          </a:p>
        </p:txBody>
      </p:sp>
      <p:sp>
        <p:nvSpPr>
          <p:cNvPr id="198661" name="Rectangle 4"/>
          <p:cNvSpPr>
            <a:spLocks noChangeArrowheads="1"/>
          </p:cNvSpPr>
          <p:nvPr/>
        </p:nvSpPr>
        <p:spPr bwMode="auto">
          <a:xfrm>
            <a:off x="177329" y="3933056"/>
            <a:ext cx="82831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3200" b="1" u="sng" dirty="0">
                <a:solidFill>
                  <a:srgbClr val="C00000"/>
                </a:solidFill>
              </a:rPr>
              <a:t>Biostatistics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 rtl="0"/>
            <a:r>
              <a:rPr lang="en-US" dirty="0"/>
              <a:t>	</a:t>
            </a:r>
            <a:r>
              <a:rPr lang="en-US" sz="2800" b="1" dirty="0">
                <a:solidFill>
                  <a:schemeClr val="tx2"/>
                </a:solidFill>
              </a:rPr>
              <a:t>When data being analyzed are derived </a:t>
            </a:r>
            <a:r>
              <a:rPr lang="en-US" sz="2800" b="1" dirty="0" smtClean="0">
                <a:solidFill>
                  <a:schemeClr val="tx2"/>
                </a:solidFill>
              </a:rPr>
              <a:t>from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pPr rtl="0"/>
            <a:r>
              <a:rPr lang="en-US" sz="2800" b="1" dirty="0">
                <a:solidFill>
                  <a:schemeClr val="tx2"/>
                </a:solidFill>
              </a:rPr>
              <a:t>biological </a:t>
            </a:r>
            <a:r>
              <a:rPr lang="en-US" sz="2800" b="1" dirty="0" smtClean="0">
                <a:solidFill>
                  <a:schemeClr val="tx2"/>
                </a:solidFill>
              </a:rPr>
              <a:t>sciences, </a:t>
            </a:r>
            <a:r>
              <a:rPr lang="en-US" sz="2800" b="1" dirty="0">
                <a:solidFill>
                  <a:schemeClr val="tx2"/>
                </a:solidFill>
              </a:rPr>
              <a:t>and Medical observation 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986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A0EE1A-7067-4955-A267-0CB6D7DA23F6}" type="slidenum">
              <a:rPr lang="ar-SA" sz="14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6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80F35A-8A40-465B-A353-76F6CBE2D176}" type="datetime1">
              <a:rPr lang="en-US" sz="1400" smtClean="0">
                <a:solidFill>
                  <a:schemeClr val="tx1"/>
                </a:solidFill>
              </a:rPr>
              <a:pPr eaLnBrk="1" hangingPunct="1"/>
              <a:t>7/8/2023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228600" y="2080101"/>
            <a:ext cx="8915400" cy="267765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rtl="0"/>
            <a:r>
              <a:rPr lang="en-US" sz="2800" b="1" dirty="0"/>
              <a:t>Biostatistics breaks </a:t>
            </a:r>
            <a:r>
              <a:rPr lang="en-US" sz="2800" b="1" u="sng" dirty="0">
                <a:solidFill>
                  <a:srgbClr val="FF0000"/>
                </a:solidFill>
              </a:rPr>
              <a:t>into  two  main </a:t>
            </a:r>
            <a:r>
              <a:rPr lang="en-US" sz="2800" b="1" dirty="0"/>
              <a:t>distinct components </a:t>
            </a:r>
            <a:r>
              <a:rPr lang="en-US" sz="2800" b="1" dirty="0">
                <a:solidFill>
                  <a:srgbClr val="0070C0"/>
                </a:solidFill>
              </a:rPr>
              <a:t>or </a:t>
            </a:r>
          </a:p>
          <a:p>
            <a:pPr rtl="0"/>
            <a:r>
              <a:rPr lang="en-US" sz="2800" b="1" dirty="0">
                <a:solidFill>
                  <a:srgbClr val="003399"/>
                </a:solidFill>
              </a:rPr>
              <a:t>two distinct subcategories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rtl="0"/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rtl="0"/>
            <a:r>
              <a:rPr lang="en-US" sz="2800" b="1" dirty="0" smtClean="0">
                <a:solidFill>
                  <a:srgbClr val="C00000"/>
                </a:solidFill>
              </a:rPr>
              <a:t>I-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</a:rPr>
              <a:t>Descriptive Biostatistics.</a:t>
            </a:r>
          </a:p>
          <a:p>
            <a:pPr rtl="0"/>
            <a:endParaRPr lang="en-US" sz="2800" b="1" dirty="0">
              <a:solidFill>
                <a:srgbClr val="C00000"/>
              </a:solidFill>
            </a:endParaRPr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</a:rPr>
              <a:t>II-     </a:t>
            </a:r>
            <a:r>
              <a:rPr lang="en-US" sz="2800" b="1" dirty="0">
                <a:solidFill>
                  <a:srgbClr val="C00000"/>
                </a:solidFill>
              </a:rPr>
              <a:t>Inferential Biostatistics.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896" y="486769"/>
            <a:ext cx="5508104" cy="1077218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342900" rtl="0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Biostatistics </a:t>
            </a:r>
            <a:r>
              <a:rPr lang="en-US" sz="1600" b="1" dirty="0" smtClean="0">
                <a:latin typeface="Arial" charset="0"/>
                <a:cs typeface="Arial" charset="0"/>
              </a:rPr>
              <a:t>Is </a:t>
            </a:r>
            <a:r>
              <a:rPr lang="en-US" sz="1600" b="1" dirty="0">
                <a:latin typeface="Arial" charset="0"/>
                <a:cs typeface="Arial" charset="0"/>
              </a:rPr>
              <a:t>a field of study that concern with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latin typeface="Arial" charset="0"/>
                <a:cs typeface="Arial" charset="0"/>
              </a:rPr>
              <a:t>the </a:t>
            </a:r>
            <a:r>
              <a:rPr lang="en-US" sz="1600" b="1" dirty="0" smtClean="0">
                <a:solidFill>
                  <a:srgbClr val="FF0000"/>
                </a:solidFill>
              </a:rPr>
              <a:t>Collection </a:t>
            </a:r>
            <a:r>
              <a:rPr lang="en-US" sz="1600" b="1" dirty="0" smtClean="0">
                <a:latin typeface="Arial" charset="0"/>
                <a:cs typeface="Arial" charset="0"/>
              </a:rPr>
              <a:t>Organization </a:t>
            </a:r>
            <a:r>
              <a:rPr lang="en-US" sz="1600" b="1" dirty="0">
                <a:latin typeface="Arial" charset="0"/>
                <a:cs typeface="Arial" charset="0"/>
              </a:rPr>
              <a:t>and Summarization of data</a:t>
            </a:r>
            <a:r>
              <a:rPr lang="en-US" sz="1600" dirty="0" smtClean="0">
                <a:latin typeface="Arial" charset="0"/>
                <a:cs typeface="Arial" charset="0"/>
              </a:rPr>
              <a:t>.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Drawing o</a:t>
            </a:r>
            <a:r>
              <a:rPr lang="en-US" sz="1600" b="1" dirty="0">
                <a:latin typeface="Arial" charset="0"/>
                <a:cs typeface="Arial" charset="0"/>
              </a:rPr>
              <a:t>f inference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b="1" dirty="0">
                <a:latin typeface="Arial" charset="0"/>
                <a:cs typeface="Arial" charset="0"/>
              </a:rPr>
              <a:t>about a body of  data </a:t>
            </a:r>
            <a:r>
              <a:rPr lang="en-US" sz="1600" b="1" dirty="0" smtClean="0">
                <a:latin typeface="Arial" charset="0"/>
                <a:cs typeface="Arial" charset="0"/>
              </a:rPr>
              <a:t>  when </a:t>
            </a:r>
            <a:r>
              <a:rPr lang="en-US" sz="1600" b="1" dirty="0">
                <a:latin typeface="Arial" charset="0"/>
                <a:cs typeface="Arial" charset="0"/>
              </a:rPr>
              <a:t>only part of data are observed </a:t>
            </a:r>
          </a:p>
        </p:txBody>
      </p:sp>
      <p:sp>
        <p:nvSpPr>
          <p:cNvPr id="1996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910329-9058-452D-B417-84C85F9686FB}" type="slidenum">
              <a:rPr lang="ar-SA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654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5D3D72-39B3-48A4-B405-CEDDC1FEABA5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7/8/2023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0070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C303419-AEC5-42D3-AABA-51EC5A3E5E99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0709" name="Rectangle 13"/>
          <p:cNvSpPr>
            <a:spLocks noChangeArrowheads="1"/>
          </p:cNvSpPr>
          <p:nvPr/>
        </p:nvSpPr>
        <p:spPr bwMode="auto">
          <a:xfrm>
            <a:off x="235827" y="2513682"/>
            <a:ext cx="84296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rtl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              </a:t>
            </a:r>
            <a:r>
              <a:rPr lang="en-US" sz="2800" b="1" dirty="0">
                <a:solidFill>
                  <a:srgbClr val="FF0000"/>
                </a:solidFill>
              </a:rPr>
              <a:t>for the purpose of </a:t>
            </a:r>
          </a:p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reaching </a:t>
            </a:r>
            <a:r>
              <a:rPr lang="en-US" sz="2800" b="1" dirty="0">
                <a:solidFill>
                  <a:srgbClr val="0070C0"/>
                </a:solidFill>
              </a:rPr>
              <a:t>conclusion at a late stage.</a:t>
            </a:r>
          </a:p>
        </p:txBody>
      </p:sp>
      <p:sp>
        <p:nvSpPr>
          <p:cNvPr id="200711" name="Rectangle 9"/>
          <p:cNvSpPr>
            <a:spLocks noChangeArrowheads="1"/>
          </p:cNvSpPr>
          <p:nvPr/>
        </p:nvSpPr>
        <p:spPr bwMode="auto">
          <a:xfrm>
            <a:off x="144462" y="543914"/>
            <a:ext cx="87637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buClr>
                <a:srgbClr val="66FF33"/>
              </a:buClr>
            </a:pPr>
            <a:r>
              <a:rPr lang="en-US" sz="2800" b="1" dirty="0">
                <a:solidFill>
                  <a:schemeClr val="tx2"/>
                </a:solidFill>
              </a:rPr>
              <a:t>It is a series of procedures designed </a:t>
            </a:r>
            <a:r>
              <a:rPr lang="en-US" sz="2800" b="1" dirty="0" smtClean="0">
                <a:solidFill>
                  <a:schemeClr val="tx2"/>
                </a:solidFill>
              </a:rPr>
              <a:t>to </a:t>
            </a:r>
            <a:r>
              <a:rPr lang="en-US" sz="2800" b="1" dirty="0">
                <a:solidFill>
                  <a:schemeClr val="tx2"/>
                </a:solidFill>
              </a:rPr>
              <a:t>clarify the data , </a:t>
            </a:r>
          </a:p>
          <a:p>
            <a:pPr rtl="0"/>
            <a:r>
              <a:rPr lang="en-US" sz="2800" b="1" dirty="0">
                <a:solidFill>
                  <a:schemeClr val="tx2"/>
                </a:solidFill>
              </a:rPr>
              <a:t>                     so that</a:t>
            </a:r>
          </a:p>
          <a:p>
            <a:pPr rtl="0"/>
            <a:r>
              <a:rPr lang="en-US" sz="2800" b="1" dirty="0">
                <a:solidFill>
                  <a:schemeClr val="tx2"/>
                </a:solidFill>
              </a:rPr>
              <a:t>its </a:t>
            </a:r>
            <a:r>
              <a:rPr lang="en-US" sz="2800" b="1" dirty="0">
                <a:solidFill>
                  <a:srgbClr val="FF0000"/>
                </a:solidFill>
              </a:rPr>
              <a:t>principal</a:t>
            </a:r>
            <a:r>
              <a:rPr lang="en-US" sz="2800" b="1" dirty="0">
                <a:solidFill>
                  <a:schemeClr val="tx2"/>
                </a:solidFill>
              </a:rPr>
              <a:t> characteristics and</a:t>
            </a:r>
          </a:p>
          <a:p>
            <a:pPr rtl="0"/>
            <a:r>
              <a:rPr lang="en-US" sz="2800" b="1" dirty="0">
                <a:solidFill>
                  <a:schemeClr val="tx2"/>
                </a:solidFill>
              </a:rPr>
              <a:t>           </a:t>
            </a:r>
            <a:r>
              <a:rPr lang="en-US" sz="2800" b="1" dirty="0">
                <a:solidFill>
                  <a:srgbClr val="FF0000"/>
                </a:solidFill>
              </a:rPr>
              <a:t>main </a:t>
            </a:r>
            <a:r>
              <a:rPr lang="en-US" sz="2800" b="1" dirty="0">
                <a:solidFill>
                  <a:schemeClr val="tx2"/>
                </a:solidFill>
              </a:rPr>
              <a:t>features. </a:t>
            </a:r>
          </a:p>
        </p:txBody>
      </p:sp>
      <p:sp>
        <p:nvSpPr>
          <p:cNvPr id="200712" name="Rectangle 6"/>
          <p:cNvSpPr>
            <a:spLocks noChangeArrowheads="1"/>
          </p:cNvSpPr>
          <p:nvPr/>
        </p:nvSpPr>
        <p:spPr bwMode="auto">
          <a:xfrm>
            <a:off x="5508104" y="1823695"/>
            <a:ext cx="2806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are revealed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2007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B3140D-CBD5-46B4-817C-4DB3D04B3B9A}" type="slidenum">
              <a:rPr lang="ar-SA" sz="14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463" y="223123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I  Descriptive Statistics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827" y="3806928"/>
            <a:ext cx="871668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Arial" charset="0"/>
                <a:cs typeface="Arial" charset="0"/>
              </a:rPr>
              <a:t>This one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serve </a:t>
            </a:r>
            <a:r>
              <a:rPr lang="en-US" sz="2400" b="1" dirty="0">
                <a:latin typeface="Arial" charset="0"/>
                <a:cs typeface="Arial" charset="0"/>
              </a:rPr>
              <a:t>as devices   </a:t>
            </a:r>
            <a:r>
              <a:rPr lang="en-US" sz="2400" b="1" dirty="0" smtClean="0">
                <a:latin typeface="Arial" charset="0"/>
                <a:cs typeface="Arial" charset="0"/>
              </a:rPr>
              <a:t>for</a:t>
            </a:r>
            <a:endParaRPr lang="en-US" sz="2400" b="1" dirty="0">
              <a:latin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i="1" dirty="0">
                <a:solidFill>
                  <a:srgbClr val="0070C0"/>
                </a:solidFill>
                <a:cs typeface="Arial" charset="0"/>
              </a:rPr>
              <a:t>organizing  </a:t>
            </a:r>
            <a:r>
              <a:rPr lang="en-US" sz="2800" b="1" i="1" dirty="0">
                <a:cs typeface="Arial" charset="0"/>
              </a:rPr>
              <a:t>and </a:t>
            </a:r>
            <a:r>
              <a:rPr lang="en-US" sz="2800" b="1" i="1" dirty="0">
                <a:solidFill>
                  <a:srgbClr val="0070C0"/>
                </a:solidFill>
                <a:cs typeface="Arial" charset="0"/>
              </a:rPr>
              <a:t>summarizing</a:t>
            </a:r>
            <a:r>
              <a:rPr lang="en-US" sz="2800" b="1" i="1" dirty="0">
                <a:cs typeface="Arial" charset="0"/>
              </a:rPr>
              <a:t> data </a:t>
            </a:r>
          </a:p>
          <a:p>
            <a:pPr>
              <a:defRPr/>
            </a:pPr>
            <a:r>
              <a:rPr lang="en-US" sz="2800" b="1" i="1" dirty="0">
                <a:cs typeface="Arial" charset="0"/>
              </a:rPr>
              <a:t>                       and </a:t>
            </a:r>
            <a:endParaRPr lang="en-US" sz="2800" i="1" dirty="0"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i="1" dirty="0">
                <a:cs typeface="Arial" charset="0"/>
              </a:rPr>
              <a:t>bringing into a focus </a:t>
            </a:r>
            <a:r>
              <a:rPr lang="en-US" sz="2800" b="1" i="1" dirty="0">
                <a:solidFill>
                  <a:srgbClr val="0070C0"/>
                </a:solidFill>
                <a:cs typeface="Arial" charset="0"/>
              </a:rPr>
              <a:t>their </a:t>
            </a:r>
            <a:r>
              <a:rPr lang="en-US" sz="2800" b="1" i="1" dirty="0">
                <a:solidFill>
                  <a:srgbClr val="FF0000"/>
                </a:solidFill>
                <a:cs typeface="Arial" charset="0"/>
              </a:rPr>
              <a:t>essential</a:t>
            </a:r>
            <a:r>
              <a:rPr lang="en-US" sz="2800" b="1" i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cs typeface="Arial" charset="0"/>
              </a:rPr>
              <a:t>characteristics</a:t>
            </a:r>
            <a:endParaRPr lang="en-US" sz="2800" b="1" dirty="0">
              <a:solidFill>
                <a:srgbClr val="00FF00"/>
              </a:solidFill>
              <a:cs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800" b="1" dirty="0">
                <a:cs typeface="Arial" charset="0"/>
              </a:rPr>
              <a:t>Reduce the information to a manageable size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09944" y="6308079"/>
            <a:ext cx="2098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/>
            <a:r>
              <a:rPr lang="en-US" sz="2400" b="1" dirty="0">
                <a:solidFill>
                  <a:srgbClr val="0070C0"/>
                </a:solidFill>
              </a:rPr>
              <a:t>This include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896991" y="1762588"/>
            <a:ext cx="742736" cy="689987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5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908720"/>
            <a:ext cx="83831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dirty="0">
                <a:cs typeface="Arial" charset="0"/>
              </a:rPr>
              <a:t>Presentation of data by </a:t>
            </a:r>
          </a:p>
          <a:p>
            <a:pPr marL="342900" indent="-342900">
              <a:defRPr/>
            </a:pPr>
            <a:endParaRPr lang="en-US" sz="2800" b="1" dirty="0"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   Graph and or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800" b="1" dirty="0">
              <a:solidFill>
                <a:srgbClr val="FF0000"/>
              </a:solidFill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1" dirty="0">
                <a:cs typeface="Arial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Tables</a:t>
            </a: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800" b="1" dirty="0">
              <a:solidFill>
                <a:srgbClr val="CCCC00"/>
              </a:solidFill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cs typeface="Arial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Calculation</a:t>
            </a:r>
            <a:r>
              <a:rPr lang="en-US" sz="2800" b="1" dirty="0">
                <a:solidFill>
                  <a:schemeClr val="accent1"/>
                </a:solidFill>
                <a:cs typeface="Arial" charset="0"/>
              </a:rPr>
              <a:t> or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smtClean="0">
                <a:cs typeface="Arial" charset="0"/>
              </a:rPr>
              <a:t>numerical summaries, </a:t>
            </a:r>
            <a:r>
              <a:rPr lang="en-US" sz="2800" b="1" dirty="0">
                <a:cs typeface="Arial" charset="0"/>
              </a:rPr>
              <a:t>such as</a:t>
            </a:r>
          </a:p>
          <a:p>
            <a:pPr marL="342900" indent="-342900">
              <a:defRPr/>
            </a:pPr>
            <a:r>
              <a:rPr lang="en-US" sz="2800" b="1" dirty="0">
                <a:cs typeface="Arial" charset="0"/>
              </a:rPr>
              <a:t>    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Frequency, Average,  Mean, Median, Mode Percentages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329261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u="sng" dirty="0">
                <a:solidFill>
                  <a:schemeClr val="tx2"/>
                </a:solidFill>
                <a:latin typeface="Arial" charset="0"/>
                <a:cs typeface="Arial" charset="0"/>
              </a:rPr>
              <a:t>This include</a:t>
            </a:r>
            <a:r>
              <a:rPr lang="en-US" sz="2800" dirty="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5400000">
            <a:off x="6827265" y="2152698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/>
            <a:r>
              <a:rPr lang="en-US" b="1" dirty="0">
                <a:solidFill>
                  <a:srgbClr val="FF0000"/>
                </a:solidFill>
              </a:rPr>
              <a:t>Descriptive statistics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4576" y="4739660"/>
            <a:ext cx="3959752" cy="1815882"/>
          </a:xfrm>
          <a:prstGeom prst="rect">
            <a:avLst/>
          </a:prstGeom>
          <a:ln w="15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b="1" u="sng" dirty="0" smtClean="0">
                <a:solidFill>
                  <a:srgbClr val="FF0000"/>
                </a:solidFill>
              </a:rPr>
              <a:t>Biostatistics consist of</a:t>
            </a:r>
            <a:endParaRPr lang="en-US" sz="2800" b="1" dirty="0" smtClean="0"/>
          </a:p>
          <a:p>
            <a:pPr>
              <a:tabLst>
                <a:tab pos="228600" algn="l"/>
              </a:tabLst>
            </a:pPr>
            <a:r>
              <a:rPr lang="en-US" sz="2800" b="1" dirty="0" smtClean="0"/>
              <a:t>1-Collection of </a:t>
            </a:r>
            <a:r>
              <a:rPr lang="en-US" sz="2800" b="1" dirty="0" smtClean="0">
                <a:solidFill>
                  <a:srgbClr val="003399"/>
                </a:solidFill>
              </a:rPr>
              <a:t>data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tabLst>
                <a:tab pos="228600" algn="l"/>
              </a:tabLst>
            </a:pPr>
            <a:r>
              <a:rPr lang="en-US" sz="2800" b="1" dirty="0" smtClean="0"/>
              <a:t>   2-Presentation of </a:t>
            </a:r>
            <a:r>
              <a:rPr lang="en-US" sz="2800" b="1" dirty="0" smtClean="0">
                <a:solidFill>
                  <a:srgbClr val="003399"/>
                </a:solidFill>
              </a:rPr>
              <a:t>data </a:t>
            </a:r>
          </a:p>
          <a:p>
            <a:pPr>
              <a:tabLst>
                <a:tab pos="228600" algn="l"/>
              </a:tabLst>
            </a:pPr>
            <a:r>
              <a:rPr lang="en-US" sz="2800" b="1" dirty="0" smtClean="0"/>
              <a:t>3-.Estimation of </a:t>
            </a:r>
            <a:r>
              <a:rPr lang="en-US" sz="2800" b="1" dirty="0" smtClean="0">
                <a:solidFill>
                  <a:srgbClr val="003399"/>
                </a:solidFill>
              </a:rPr>
              <a:t>data</a:t>
            </a:r>
            <a:r>
              <a:rPr lang="en-US" sz="2800" dirty="0" smtClean="0">
                <a:solidFill>
                  <a:srgbClr val="003399"/>
                </a:solidFill>
              </a:rPr>
              <a:t>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524328" y="6309320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Data??</a:t>
            </a:r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4" y="332656"/>
            <a:ext cx="88995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u="sng" dirty="0" smtClean="0">
                <a:solidFill>
                  <a:srgbClr val="C00000"/>
                </a:solidFill>
                <a:cs typeface="Times New Roman" pitchFamily="18" charset="0"/>
              </a:rPr>
              <a:t>Data </a:t>
            </a:r>
            <a:endParaRPr lang="en-US" sz="3200" b="1" u="sng" dirty="0">
              <a:solidFill>
                <a:srgbClr val="C00000"/>
              </a:solidFill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v"/>
              <a:defRPr/>
            </a:pPr>
            <a:r>
              <a:rPr lang="en-US" sz="2400" b="1" dirty="0">
                <a:cs typeface="Arial" charset="0"/>
              </a:rPr>
              <a:t>Data </a:t>
            </a:r>
            <a:r>
              <a:rPr lang="en-US" sz="2400" b="1" dirty="0">
                <a:cs typeface="Times New Roman" pitchFamily="18" charset="0"/>
              </a:rPr>
              <a:t>are </a:t>
            </a:r>
            <a:r>
              <a:rPr lang="en-US" sz="2400" b="1" u="sng" dirty="0">
                <a:solidFill>
                  <a:srgbClr val="0070C0"/>
                </a:solidFill>
                <a:cs typeface="Times New Roman" pitchFamily="18" charset="0"/>
              </a:rPr>
              <a:t>the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values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you get when you measure a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variable</a:t>
            </a:r>
            <a:r>
              <a:rPr lang="en-US" sz="2400" b="1" dirty="0">
                <a:cs typeface="Times New Roman" pitchFamily="18" charset="0"/>
              </a:rPr>
              <a:t> example </a:t>
            </a:r>
          </a:p>
          <a:p>
            <a:pPr eaLnBrk="0" hangingPunct="0">
              <a:defRPr/>
            </a:pPr>
            <a:r>
              <a:rPr lang="en-US" sz="2400" b="1" dirty="0">
                <a:cs typeface="Times New Roman" pitchFamily="18" charset="0"/>
              </a:rPr>
              <a:t>    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20 years </a:t>
            </a:r>
            <a:r>
              <a:rPr lang="en-US" sz="2400" b="1" dirty="0">
                <a:cs typeface="Times New Roman" pitchFamily="18" charset="0"/>
              </a:rPr>
              <a:t>old, (age) </a:t>
            </a:r>
          </a:p>
          <a:p>
            <a:pPr eaLnBrk="0" hangingPunct="0">
              <a:defRPr/>
            </a:pPr>
            <a:r>
              <a:rPr lang="en-US" sz="2400" b="1" dirty="0">
                <a:cs typeface="Times New Roman" pitchFamily="18" charset="0"/>
              </a:rPr>
              <a:t>     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55</a:t>
            </a:r>
            <a:r>
              <a:rPr lang="en-US" sz="2400" b="1" dirty="0">
                <a:cs typeface="Times New Roman" pitchFamily="18" charset="0"/>
              </a:rPr>
              <a:t> males.   (Sex)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      170   cm </a:t>
            </a:r>
            <a:r>
              <a:rPr lang="en-US" sz="2400" b="1" dirty="0">
                <a:cs typeface="Times New Roman" pitchFamily="18" charset="0"/>
              </a:rPr>
              <a:t>height 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>
              <a:cs typeface="Arial" charset="0"/>
            </a:endParaRPr>
          </a:p>
          <a:p>
            <a:pPr marL="342900" indent="-342900" eaLnBrk="0" hangingPunct="0">
              <a:buFont typeface="Wingdings" pitchFamily="2" charset="2"/>
              <a:buChar char="§"/>
              <a:defRPr/>
            </a:pPr>
            <a:r>
              <a:rPr lang="en-US" sz="2800" b="1" dirty="0">
                <a:cs typeface="Times New Roman" pitchFamily="18" charset="0"/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values </a:t>
            </a:r>
            <a:r>
              <a:rPr lang="en-US" sz="2800" b="1" dirty="0">
                <a:cs typeface="Times New Roman" pitchFamily="18" charset="0"/>
              </a:rPr>
              <a:t>of the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observations</a:t>
            </a:r>
            <a:r>
              <a:rPr lang="en-US" sz="2800" b="1" dirty="0">
                <a:cs typeface="Times New Roman" pitchFamily="18" charset="0"/>
              </a:rPr>
              <a:t> for the variable is known as 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data</a:t>
            </a:r>
            <a:r>
              <a:rPr lang="en-US" sz="2800" b="1" dirty="0"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136" y="3501008"/>
            <a:ext cx="8871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Data</a:t>
            </a:r>
            <a:r>
              <a:rPr lang="en-US" sz="2800" b="1" dirty="0" smtClean="0"/>
              <a:t> are  the </a:t>
            </a:r>
            <a:r>
              <a:rPr lang="en-US" sz="2800" b="1" dirty="0" smtClean="0">
                <a:solidFill>
                  <a:srgbClr val="FF0000"/>
                </a:solidFill>
              </a:rPr>
              <a:t>raw</a:t>
            </a:r>
            <a:r>
              <a:rPr lang="en-US" sz="2800" b="1" dirty="0" smtClean="0"/>
              <a:t> material of statistics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Data</a:t>
            </a:r>
            <a:r>
              <a:rPr lang="en-US" sz="2800" b="1" dirty="0" smtClean="0">
                <a:solidFill>
                  <a:srgbClr val="0070C0"/>
                </a:solidFill>
              </a:rPr>
              <a:t> carry </a:t>
            </a:r>
            <a:r>
              <a:rPr lang="en-US" sz="2800" b="1" dirty="0" smtClean="0">
                <a:solidFill>
                  <a:srgbClr val="003399"/>
                </a:solidFill>
              </a:rPr>
              <a:t>little or no meaning </a:t>
            </a:r>
            <a:r>
              <a:rPr lang="en-US" sz="2800" b="1" dirty="0" smtClean="0"/>
              <a:t>when considered alone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 smtClean="0"/>
              <a:t> needs further steps  to become </a:t>
            </a:r>
            <a:r>
              <a:rPr lang="en-US" sz="2800" b="1" dirty="0" smtClean="0">
                <a:solidFill>
                  <a:srgbClr val="FF0000"/>
                </a:solidFill>
              </a:rPr>
              <a:t>valuable</a:t>
            </a:r>
            <a:r>
              <a:rPr lang="en-US" sz="2800" b="1" dirty="0" smtClean="0"/>
              <a:t> (information)</a:t>
            </a:r>
            <a:endParaRPr lang="en-US" sz="2800" b="1" dirty="0" smtClean="0">
              <a:solidFill>
                <a:srgbClr val="66FF33"/>
              </a:solidFill>
            </a:endParaRPr>
          </a:p>
          <a:p>
            <a:endParaRPr lang="en-US" sz="2800" b="1" dirty="0" smtClean="0">
              <a:solidFill>
                <a:srgbClr val="66FF33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Data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consist</a:t>
            </a:r>
            <a:r>
              <a:rPr lang="en-US" sz="2800" b="1" dirty="0" smtClean="0">
                <a:solidFill>
                  <a:srgbClr val="0070C0"/>
                </a:solidFill>
              </a:rPr>
              <a:t> one or more </a:t>
            </a:r>
            <a:r>
              <a:rPr lang="en-US" sz="2800" b="1" dirty="0" smtClean="0">
                <a:solidFill>
                  <a:srgbClr val="FF0000"/>
                </a:solidFill>
              </a:rPr>
              <a:t>variable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236296" y="5805264"/>
            <a:ext cx="16264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Variable ???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1189</Words>
  <Application>Microsoft Office PowerPoint</Application>
  <PresentationFormat>On-screen Show (4:3)</PresentationFormat>
  <Paragraphs>299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181</cp:revision>
  <dcterms:created xsi:type="dcterms:W3CDTF">2019-06-16T18:57:06Z</dcterms:created>
  <dcterms:modified xsi:type="dcterms:W3CDTF">2023-07-08T20:34:01Z</dcterms:modified>
</cp:coreProperties>
</file>