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3" r:id="rId3"/>
    <p:sldId id="277" r:id="rId4"/>
    <p:sldId id="278" r:id="rId5"/>
    <p:sldId id="264" r:id="rId6"/>
    <p:sldId id="265" r:id="rId7"/>
    <p:sldId id="291" r:id="rId8"/>
    <p:sldId id="266" r:id="rId9"/>
    <p:sldId id="267" r:id="rId10"/>
    <p:sldId id="279" r:id="rId11"/>
    <p:sldId id="281" r:id="rId12"/>
    <p:sldId id="290" r:id="rId13"/>
    <p:sldId id="268" r:id="rId14"/>
    <p:sldId id="287" r:id="rId15"/>
    <p:sldId id="260" r:id="rId16"/>
    <p:sldId id="293" r:id="rId17"/>
    <p:sldId id="269" r:id="rId18"/>
    <p:sldId id="294" r:id="rId19"/>
    <p:sldId id="272" r:id="rId20"/>
    <p:sldId id="29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A50021"/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17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89C40CA-0D03-8411-54DC-4533DC321B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CB1B4D1-064A-3D8B-FE80-AF8CF5F9AB9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B0C7BC3-961F-1F32-002D-5178DC437F0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71C3D7D-9211-2056-44E0-6A4DE70B37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5D603BF-987D-53A0-B418-0FA1A0CEE6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2D4AA4-060B-4D2E-E374-2ECD37429C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D78C3F3-D667-4E77-A0A8-CF283B5C5891}" type="slidenum">
              <a:rPr lang="ar-SA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4C0E9EC-DCB5-EAEA-7C5B-A524FDD83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CA588A-440D-4243-B1E4-A1A7D21AF4AC}" type="slidenum">
              <a:rPr lang="ar-SA" altLang="en-US"/>
              <a:pPr>
                <a:spcBef>
                  <a:spcPct val="0"/>
                </a:spcBef>
              </a:pPr>
              <a:t>1</a:t>
            </a:fld>
            <a:endParaRPr lang="en-AU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3CAFC69-5B67-E371-8F4A-CB048AF98E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1BF0FCE-41D6-DA75-3626-89960992C9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4AFEAD25-C454-F4E7-8629-F1CD6ED6C2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C2A190-DE54-43DD-B6E1-5E04E97E5B13}" type="slidenum">
              <a:rPr lang="ar-SA" altLang="en-US"/>
              <a:pPr>
                <a:spcBef>
                  <a:spcPct val="0"/>
                </a:spcBef>
              </a:pPr>
              <a:t>10</a:t>
            </a:fld>
            <a:endParaRPr lang="en-AU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9BA91B3-26AB-53DE-F79B-D0277346EB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310B59B-500A-3928-7166-560AF102B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038DD972-B594-AF02-CC0C-6B8EA59B6C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4B7AD9-26D3-42D1-B9C2-FA23BDD3B4F1}" type="slidenum">
              <a:rPr lang="ar-SA" altLang="en-US"/>
              <a:pPr>
                <a:spcBef>
                  <a:spcPct val="0"/>
                </a:spcBef>
              </a:pPr>
              <a:t>11</a:t>
            </a:fld>
            <a:endParaRPr lang="en-AU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CD0CC2B-1FF5-F802-7BB8-EF8B0EE18F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A32A6CD-8D73-123E-7CFD-4C5225B14E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7E0E1F81-54B0-CB8F-8E6C-1B5B7E07F1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68CF25-FFBC-4B24-A568-8A7D00122C45}" type="slidenum">
              <a:rPr lang="ar-SA" altLang="en-US"/>
              <a:pPr>
                <a:spcBef>
                  <a:spcPct val="0"/>
                </a:spcBef>
              </a:pPr>
              <a:t>13</a:t>
            </a:fld>
            <a:endParaRPr lang="en-AU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1D3F42E-E451-456F-F69B-1BFDF113C9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5B9A626D-B1A8-D861-364C-1C68C2D47E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6813CCAF-7267-4F8A-CD69-CBE473E91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B5B7D6-44FC-4116-8F24-8A6C04B53DC4}" type="slidenum">
              <a:rPr lang="ar-SA" altLang="en-US"/>
              <a:pPr>
                <a:spcBef>
                  <a:spcPct val="0"/>
                </a:spcBef>
              </a:pPr>
              <a:t>14</a:t>
            </a:fld>
            <a:endParaRPr lang="en-AU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6564DEA-A71B-76F9-E23F-E88CA103ED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E8A0FACF-CB3C-0BB5-841C-CD12B0087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6602C46E-0EA9-D378-DF63-C85D539514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77A83D-76A4-4BEA-97B9-AD1F9B2AD689}" type="slidenum">
              <a:rPr lang="ar-SA" altLang="en-US"/>
              <a:pPr>
                <a:spcBef>
                  <a:spcPct val="0"/>
                </a:spcBef>
              </a:pPr>
              <a:t>15</a:t>
            </a:fld>
            <a:endParaRPr lang="en-AU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1208E7CF-F87A-694E-8983-C9E04EBDA8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7C1043AD-A201-6CC5-8F3D-F6061670B9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3E9639A6-D5FA-1A33-21ED-F49B50BDA6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B05C31-7835-4B48-A0FF-04667299EB00}" type="slidenum">
              <a:rPr lang="ar-SA" altLang="en-US"/>
              <a:pPr>
                <a:spcBef>
                  <a:spcPct val="0"/>
                </a:spcBef>
              </a:pPr>
              <a:t>17</a:t>
            </a:fld>
            <a:endParaRPr lang="en-AU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7495C3E-0DEF-3E85-A469-CF3F277205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34BF99FB-0E67-D4A8-749C-4BDFB3DDB1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95086667-C81F-8322-15FA-56BC2997AA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551F48-F0A9-47DF-9525-123A15EC3A05}" type="slidenum">
              <a:rPr lang="ar-SA" altLang="en-US"/>
              <a:pPr>
                <a:spcBef>
                  <a:spcPct val="0"/>
                </a:spcBef>
              </a:pPr>
              <a:t>19</a:t>
            </a:fld>
            <a:endParaRPr lang="en-AU" altLang="en-U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BC8FB686-5FB5-897E-A19F-EE7E540A50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35297198-3EED-89A2-AD36-385697F04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8CB47BF7-BFC1-912D-4673-23417A2A8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65B487-D58A-43EA-B636-C4C277857C4E}" type="slidenum">
              <a:rPr lang="ar-SA" altLang="en-US"/>
              <a:pPr>
                <a:spcBef>
                  <a:spcPct val="0"/>
                </a:spcBef>
              </a:pPr>
              <a:t>21</a:t>
            </a:fld>
            <a:endParaRPr lang="en-AU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8791C4DD-4957-B922-7C7C-8F940BD7B8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17741C7A-D5DD-8204-06D8-099E195160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91AF79EA-0EA3-CD55-41D3-3144B863F3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639BE9-2696-4922-9724-A9DC00B8C55B}" type="slidenum">
              <a:rPr lang="ar-SA" altLang="en-US"/>
              <a:pPr>
                <a:spcBef>
                  <a:spcPct val="0"/>
                </a:spcBef>
              </a:pPr>
              <a:t>22</a:t>
            </a:fld>
            <a:endParaRPr lang="en-AU" altLang="en-US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13ADCDD-7196-D48A-5816-3E44FD1E5A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7A3BCA69-7D06-037F-F6A3-7870B147DE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3EB94399-8CBD-4AD2-2C3B-7C9452CAFC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8CF074-3264-4A01-A8F2-49BF4A42E7F4}" type="slidenum">
              <a:rPr lang="ar-SA" altLang="en-US"/>
              <a:pPr>
                <a:spcBef>
                  <a:spcPct val="0"/>
                </a:spcBef>
              </a:pPr>
              <a:t>23</a:t>
            </a:fld>
            <a:endParaRPr lang="en-AU" altLang="en-US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B4FD403A-4A60-4400-478C-8360BC63D9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35DFE0AD-E6FC-2F5C-AE7A-1EBDA76340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81AE5C8-77B4-ABEE-0B6A-8D3F7DB7BE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FA590E-0B84-4538-BFA6-F10D99009A28}" type="slidenum">
              <a:rPr lang="ar-SA" altLang="en-US"/>
              <a:pPr>
                <a:spcBef>
                  <a:spcPct val="0"/>
                </a:spcBef>
              </a:pPr>
              <a:t>2</a:t>
            </a:fld>
            <a:endParaRPr lang="en-AU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655A3FE-6F17-DFF9-83B2-CC3C3D6161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629CB6A-BF08-F220-34F4-3965395B6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216BD973-7245-B409-C437-452D56C2B9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B37AFD-A391-49B8-8B24-4485EB9DB678}" type="slidenum">
              <a:rPr lang="ar-SA" altLang="en-US"/>
              <a:pPr>
                <a:spcBef>
                  <a:spcPct val="0"/>
                </a:spcBef>
              </a:pPr>
              <a:t>24</a:t>
            </a:fld>
            <a:endParaRPr lang="en-AU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6A2E56A9-9A90-687A-FE3E-4EEA1349F4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8303C3A5-C97C-3A9E-7F2B-7622E0628C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13FE260C-B4A3-E4FF-37A6-E8361D1105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BE7364-EB32-41BC-8B2E-9369001054A4}" type="slidenum">
              <a:rPr lang="ar-SA" altLang="en-US"/>
              <a:pPr>
                <a:spcBef>
                  <a:spcPct val="0"/>
                </a:spcBef>
              </a:pPr>
              <a:t>3</a:t>
            </a:fld>
            <a:endParaRPr lang="en-AU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87A629DE-4726-B484-ACFF-0E5DF3FB73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DC9EB14-D33E-1C2F-04F4-30D58F2D4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78BB1DC8-12A7-6EF1-CA47-8A763D601B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CC60BFE-1D32-42A6-ABAD-33C1027F0161}" type="slidenum">
              <a:rPr lang="ar-SA" altLang="en-US"/>
              <a:pPr>
                <a:spcBef>
                  <a:spcPct val="0"/>
                </a:spcBef>
              </a:pPr>
              <a:t>4</a:t>
            </a:fld>
            <a:endParaRPr lang="en-AU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8EB1CA1-8B5A-FD65-00F2-7BD1EF2213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A27E8B16-0433-C09F-B18E-B0BB10098D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04D7DF11-F8B2-843A-C7D3-D7F41F342F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4673F5-1575-4195-8B65-E82B7852DBE4}" type="slidenum">
              <a:rPr lang="ar-SA" altLang="en-US"/>
              <a:pPr>
                <a:spcBef>
                  <a:spcPct val="0"/>
                </a:spcBef>
              </a:pPr>
              <a:t>5</a:t>
            </a:fld>
            <a:endParaRPr lang="en-AU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135EB1F-286B-23CB-8B81-3BD100ED28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07A7EC2B-33FC-C086-B8E4-3FD5143458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1C1CCA6-583F-CD55-DFB6-1357DEC831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E0F101-72A1-4B8C-9922-9CA6DBB350D5}" type="slidenum">
              <a:rPr lang="ar-SA" altLang="en-US"/>
              <a:pPr>
                <a:spcBef>
                  <a:spcPct val="0"/>
                </a:spcBef>
              </a:pPr>
              <a:t>6</a:t>
            </a:fld>
            <a:endParaRPr lang="en-AU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35CADD4-3B9F-B011-7242-76E8B148E7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3F24815-D635-D072-43A9-93FDA8A31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A658CA7-A6A7-49DC-80C9-93C1B81F8D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1F9107-5DF7-4B62-961C-CF7C271C7E9C}" type="slidenum">
              <a:rPr lang="ar-SA" altLang="en-US"/>
              <a:pPr>
                <a:spcBef>
                  <a:spcPct val="0"/>
                </a:spcBef>
              </a:pPr>
              <a:t>7</a:t>
            </a:fld>
            <a:endParaRPr lang="en-AU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AFCF6D8-BE5C-4CCE-CF0C-850A5D1CEC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1628777-EF1F-13C5-994C-273EE0D00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6D40984D-417E-3ADF-C39C-94252B07B8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D11A90-B507-4308-A4D5-105646A8E0FA}" type="slidenum">
              <a:rPr lang="ar-SA" altLang="en-US"/>
              <a:pPr>
                <a:spcBef>
                  <a:spcPct val="0"/>
                </a:spcBef>
              </a:pPr>
              <a:t>8</a:t>
            </a:fld>
            <a:endParaRPr lang="en-AU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7BA40C7-8751-3D08-CEB3-D0FFC5D97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C6D07C9-FF46-9AD0-02B0-C99268A58B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9222E5D-EB91-BBF9-7ADD-94E2F82A54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42F371-C5CE-446C-BAD3-166EB7F808B1}" type="slidenum">
              <a:rPr lang="ar-SA" altLang="en-US"/>
              <a:pPr>
                <a:spcBef>
                  <a:spcPct val="0"/>
                </a:spcBef>
              </a:pPr>
              <a:t>9</a:t>
            </a:fld>
            <a:endParaRPr lang="en-AU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C7C9F55-97DF-E0FC-3E90-31EB27D295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ACEFD6A-8921-A456-738F-46C13886F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525310-9693-53C9-87FF-1B022E29A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54431C-6CB7-A161-7B75-1B904B105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1B5FAC-D88C-34A8-3CFC-C8A95177ED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F40D43-0B53-4E79-A809-AE5CFE7D7836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9636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319357-261E-2822-EE75-29B7551BC4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EB763-794B-5570-F4CF-EFAAECFA01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731C5E-26BC-BC7C-4A65-1F06D7ED98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D9A502-61CB-4EBA-A91B-F55062A81ACC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60540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3154F4-493A-55DD-BD89-B237B4878F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F0FDA0-D6E5-38A0-DCF3-FCF9BBD55F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D8DD6F-7F7E-8763-6770-062D116AF0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C8A1FF-0255-4D4E-8215-0636997D0C1B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3147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5225F8-442F-FFFE-E303-8A54A96FCF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FDE54A-34D0-894A-F510-AD01E79B28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847241-EC0A-0450-1F31-22587BB9AE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00A1DB-E823-4168-BD30-7C10DAE6EC09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7261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EDECC4-BBA4-5EDE-21E6-A61C34762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F3260D-6901-AB3A-A12D-DCF7696E8A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0C84E7-46C4-60B6-1014-0262555E27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E95A27-E63F-4DEC-BC32-B9B0A35B46C8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4862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2E602A-A760-910C-3B94-8268364F4B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155FC5-A53C-5F04-672D-03BDD97D0D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297640-B5DA-F558-8BA7-C56F3F9636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BE23B-476C-445B-9598-29477938162F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3413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9776383-F290-C592-10CB-3BDFE09FA9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EE6B71A-4DB6-7EB5-4863-0981FC3BD2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3D2B879-D072-33FA-1240-AA8AF89A5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6173E0-147F-459E-BB1A-5A99526086A7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1982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92C9AD-2D56-B50A-173E-82C79D9E3F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3D24EF-5915-7B5D-2FE0-2D82E69956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3BA5CC-2D51-C014-8841-94C128CB88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6D404-893D-433C-8875-C73EAE8BD39C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0323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9076A32-9C1D-73A5-B8EA-25C16C66ED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BFF6465-ACB3-D2A3-E7B3-8E56F3B7BD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0F5A60D-8D99-37BE-4E01-6C03041159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468C07-A91E-4351-ADEA-1750E571EBB9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0268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B759CC-EDA9-0BE6-CD04-B4A435050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80AE29-E68B-B79F-DCD8-35FBB11128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93EB70-C3EA-2419-A221-0EA62C31B8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77678-55EF-4818-96CD-20BA0D096C73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8899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DC3E23-2D41-C958-214E-27E55E5FB8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80C261-02AE-7281-51D8-C4FCA53738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48DA42-AE7C-ABA8-3907-0802D7D16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B3A1C-9DEF-40AB-9020-999C8A468B67}" type="slidenum">
              <a:rPr lang="ar-SA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6008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30176AC-65A4-6218-08BF-7D2180D1CE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6E8F4E9-CA17-CDCD-53C9-18C869820A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1276138-3405-A9BC-5A52-5026060DE2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9ADBD70-DD7C-8946-FA4B-6C39705F7F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508D20-F314-C0C0-C550-C3C4064213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9E9AC02-ED5F-4400-8636-0EB8FBC78A72}" type="slidenum">
              <a:rPr lang="ar-SA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8.emf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.vml" /><Relationship Id="rId5" Type="http://schemas.openxmlformats.org/officeDocument/2006/relationships/image" Target="../media/image11.wmf" /><Relationship Id="rId4" Type="http://schemas.openxmlformats.org/officeDocument/2006/relationships/oleObject" Target="../embeddings/oleObject2.bin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wmf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5" Type="http://schemas.openxmlformats.org/officeDocument/2006/relationships/image" Target="../media/image5.wmf" /><Relationship Id="rId4" Type="http://schemas.openxmlformats.org/officeDocument/2006/relationships/oleObject" Target="../embeddings/oleObject1.bin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6B64016-C7CE-9F5D-928B-928B6CD4E8E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solidFill>
            <a:srgbClr val="FF0000"/>
          </a:solidFill>
          <a:ln w="889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7200" b="1">
                <a:solidFill>
                  <a:srgbClr val="FFFF00"/>
                </a:solidFill>
              </a:rPr>
              <a:t>Buffer System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C3EDFF0B-42A3-7CF0-0BCD-79B1C499B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825" y="76200"/>
            <a:ext cx="5211763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526A3EE-2A87-3E26-F0EF-BB5570ACEF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>
                <a:solidFill>
                  <a:schemeClr val="bg1"/>
                </a:solidFill>
              </a:rPr>
              <a:t>Organs controlling pH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BBF9B44-69F5-88F8-77EF-E8DD354F25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1054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sz="2800" u="sng" dirty="0">
                <a:solidFill>
                  <a:schemeClr val="bg1"/>
                </a:solidFill>
              </a:rPr>
              <a:t>1. Lungs</a:t>
            </a:r>
            <a:r>
              <a:rPr lang="en-US" altLang="en-US" sz="2800" dirty="0">
                <a:solidFill>
                  <a:schemeClr val="bg1"/>
                </a:solidFill>
              </a:rPr>
              <a:t> function to regulate blood pH through bicarbonate system. </a:t>
            </a:r>
            <a:r>
              <a:rPr lang="en-US" sz="2800" dirty="0">
                <a:solidFill>
                  <a:schemeClr val="bg1"/>
                </a:solidFill>
              </a:rPr>
              <a:t>The respiratory tract can adjust the blood pH upward in minutes by exhaling CO</a:t>
            </a:r>
            <a:r>
              <a:rPr lang="en-US" sz="2800" baseline="-25000" dirty="0">
                <a:solidFill>
                  <a:schemeClr val="bg1"/>
                </a:solidFill>
              </a:rPr>
              <a:t>2</a:t>
            </a:r>
            <a:r>
              <a:rPr lang="en-US" sz="2800" dirty="0">
                <a:solidFill>
                  <a:schemeClr val="bg1"/>
                </a:solidFill>
              </a:rPr>
              <a:t> from the body.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altLang="en-US" sz="2800" u="sng" dirty="0">
                <a:solidFill>
                  <a:schemeClr val="bg1"/>
                </a:solidFill>
              </a:rPr>
              <a:t>2. Kidney</a:t>
            </a:r>
            <a:r>
              <a:rPr lang="en-US" altLang="en-US" sz="2800" dirty="0">
                <a:solidFill>
                  <a:schemeClr val="bg1"/>
                </a:solidFill>
              </a:rPr>
              <a:t> maintain a normal pH through: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A. Reabsorption of filtered bicarbonate.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B. Excretion of acids.</a:t>
            </a:r>
          </a:p>
          <a:p>
            <a:pPr eaLnBrk="1" hangingPunct="1">
              <a:defRPr/>
            </a:pPr>
            <a:r>
              <a:rPr lang="en-US" sz="2800" dirty="0">
                <a:solidFill>
                  <a:schemeClr val="bg1"/>
                </a:solidFill>
              </a:rPr>
              <a:t>The renal system can also adjust blood pH but this process takes hours to days to have an effect.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3E65A5D-4C75-0B92-87BD-D7C62C722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839200" cy="64770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 b="1" u="sng">
                <a:solidFill>
                  <a:schemeClr val="bg1"/>
                </a:solidFill>
              </a:rPr>
              <a:t>Acids in our Body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u="sng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800" u="sng">
                <a:solidFill>
                  <a:schemeClr val="bg1"/>
                </a:solidFill>
              </a:rPr>
              <a:t>Volatile acid</a:t>
            </a:r>
            <a:r>
              <a:rPr lang="en-US" altLang="en-US" sz="2800">
                <a:solidFill>
                  <a:schemeClr val="bg1"/>
                </a:solidFill>
              </a:rPr>
              <a:t>: represented in our body by </a:t>
            </a:r>
            <a:r>
              <a:rPr lang="en-AU" altLang="en-US" sz="2800">
                <a:solidFill>
                  <a:schemeClr val="bg1"/>
                </a:solidFill>
              </a:rPr>
              <a:t>carbonic acid which is originated from CO</a:t>
            </a:r>
            <a:r>
              <a:rPr lang="en-AU" altLang="en-US" sz="2800" baseline="-25000">
                <a:solidFill>
                  <a:schemeClr val="bg1"/>
                </a:solidFill>
              </a:rPr>
              <a:t>2</a:t>
            </a:r>
            <a:r>
              <a:rPr lang="en-AU" altLang="en-US" sz="2800">
                <a:solidFill>
                  <a:schemeClr val="bg1"/>
                </a:solidFill>
              </a:rPr>
              <a:t>. So the main source of volatile acid is CO</a:t>
            </a:r>
            <a:r>
              <a:rPr lang="en-AU" altLang="en-US" sz="2800" baseline="-25000">
                <a:solidFill>
                  <a:schemeClr val="bg1"/>
                </a:solidFill>
              </a:rPr>
              <a:t>2</a:t>
            </a:r>
            <a:r>
              <a:rPr lang="en-AU" altLang="en-US" sz="2800">
                <a:solidFill>
                  <a:schemeClr val="bg1"/>
                </a:solidFill>
              </a:rPr>
              <a:t> which </a:t>
            </a:r>
            <a:r>
              <a:rPr lang="en-US" altLang="en-US" sz="2800">
                <a:solidFill>
                  <a:schemeClr val="bg1"/>
                </a:solidFill>
              </a:rPr>
              <a:t>can evaporate and get rid of it through lungs.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AutoNum type="arabicPeriod"/>
            </a:pPr>
            <a:endParaRPr lang="en-US" altLang="en-US" sz="28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AU" altLang="en-US" sz="2800" u="sng">
                <a:solidFill>
                  <a:schemeClr val="bg1"/>
                </a:solidFill>
              </a:rPr>
              <a:t>Nonvolatile acids</a:t>
            </a:r>
            <a:r>
              <a:rPr lang="en-AU" altLang="en-US" sz="2800">
                <a:solidFill>
                  <a:schemeClr val="bg1"/>
                </a:solidFill>
              </a:rPr>
              <a:t>: include all acids produced in the body except the one that is produced from CO2  example </a:t>
            </a:r>
            <a:r>
              <a:rPr lang="en-US" altLang="en-US" sz="2800">
                <a:solidFill>
                  <a:schemeClr val="bg1"/>
                </a:solidFill>
              </a:rPr>
              <a:t>lactic acid (fermentation), phosphoric acid, sulfuric acid (Protein breakdown), acetoacetic acid and </a:t>
            </a:r>
            <a:r>
              <a:rPr lang="en-US" altLang="en-US" sz="2800" i="1">
                <a:solidFill>
                  <a:schemeClr val="bg1"/>
                </a:solidFill>
              </a:rPr>
              <a:t>beta</a:t>
            </a:r>
            <a:r>
              <a:rPr lang="en-US" altLang="en-US" sz="2800">
                <a:solidFill>
                  <a:schemeClr val="bg1"/>
                </a:solidFill>
              </a:rPr>
              <a:t>-hydroxybutyric acid (ketone bodies).</a:t>
            </a:r>
            <a:endParaRPr lang="en-AU" altLang="en-US" sz="28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AU" altLang="en-US" sz="2800">
                <a:solidFill>
                  <a:schemeClr val="bg1"/>
                </a:solidFill>
              </a:rPr>
              <a:t>Nonvolatile acids elimination is through the kidney.</a:t>
            </a:r>
            <a:endParaRPr lang="en-US" altLang="en-US" sz="2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8B38E5A-A8FE-9EA9-CE89-FD6AD46B2F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579437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 u="sng">
                <a:solidFill>
                  <a:schemeClr val="bg1"/>
                </a:solidFill>
              </a:rPr>
              <a:t>Transport of CO</a:t>
            </a:r>
            <a:r>
              <a:rPr lang="en-US" altLang="en-US" sz="3200" b="1" u="sng" baseline="-25000">
                <a:solidFill>
                  <a:schemeClr val="bg1"/>
                </a:solidFill>
              </a:rPr>
              <a:t>2</a:t>
            </a:r>
            <a:r>
              <a:rPr lang="en-AU" altLang="en-US" sz="32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3283811-0779-10F3-71C5-CD7DA341A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" y="914400"/>
            <a:ext cx="8915400" cy="5638800"/>
          </a:xfrm>
          <a:noFill/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800" b="1" u="sng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CO</a:t>
            </a:r>
            <a:r>
              <a:rPr lang="en-US" altLang="ja-JP" sz="2800" b="1" u="sng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US" altLang="ja-JP" sz="2800" b="1" u="sng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is carried in the blood by 3 ways</a:t>
            </a:r>
            <a:r>
              <a:rPr lang="en-US" altLang="ja-JP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:</a:t>
            </a:r>
            <a:endParaRPr lang="en-AU" altLang="ja-JP" sz="2800" b="1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1- About 10% of the 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in blood is simply dissolved in plasma.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2- About 20% of </a:t>
            </a:r>
            <a:r>
              <a:rPr lang="en-US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CO</a:t>
            </a:r>
            <a:r>
              <a:rPr lang="en-US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US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react </a:t>
            </a:r>
            <a:r>
              <a:rPr lang="en-US" altLang="ja-JP" sz="2800" u="sng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nonenzymaticaly</a:t>
            </a:r>
            <a:r>
              <a:rPr lang="en-US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with 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amino groups (NH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terminal amino group) of hemoglobin to form </a:t>
            </a:r>
            <a:r>
              <a:rPr lang="en-AU" altLang="ja-JP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carbamino hemoglobin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AU" altLang="ja-JP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(</a:t>
            </a:r>
            <a:r>
              <a:rPr lang="en-US" altLang="ja-JP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</a:t>
            </a: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arbamate)</a:t>
            </a:r>
            <a:endParaRPr lang="en-AU" altLang="ja-JP" sz="28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AU" altLang="ja-JP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                HbNH</a:t>
            </a:r>
            <a:r>
              <a:rPr lang="en-AU" altLang="ja-JP" sz="2800" b="1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+ CO</a:t>
            </a:r>
            <a:r>
              <a:rPr lang="en-AU" altLang="ja-JP" sz="2800" b="1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↔ HbNHCOO- + H</a:t>
            </a:r>
            <a:r>
              <a:rPr lang="en-AU" altLang="ja-JP" sz="2800" b="1" baseline="30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+</a:t>
            </a:r>
          </a:p>
          <a:p>
            <a:pPr eaLnBrk="1" hangingPunct="1">
              <a:lnSpc>
                <a:spcPct val="80000"/>
              </a:lnSpc>
            </a:pP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The excess H</a:t>
            </a:r>
            <a:r>
              <a:rPr lang="en-AU" altLang="ja-JP" sz="2800" baseline="30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+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produced binds with Hb and stabilize the deoxy form and promoting the release of 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to cells.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altLang="ja-JP" sz="28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In the lungs the high pO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concentration generates Hb(O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)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4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with dissociation of H+. The increase in H+ forces dissociation of the carbamino group with release of CO2 which is expired from lungs.</a:t>
            </a:r>
            <a:endParaRPr lang="en-AU" altLang="en-US" sz="28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A4EE8536-A40B-4A2A-6F15-08AC94A55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3- The remaining 70% of the 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diffuses into the red blood cells, where the enzyme carbonic anhydrase catalyzes the combination of 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with water (hydration reaction) to form carbonic acid (H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3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80000"/>
              </a:lnSpc>
            </a:pP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Carbonic acid dissociates into bicarbonate (HCO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3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–) and hydrogen (H+) ions. The H+ binds to hemoglobin and force Hb(O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)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4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to dissociate its 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which diffuses out of RBC. While the bicarbonate moves out of the erythrocyte into the plasma via a transporter that exchanges one chloride ion for a bicarbonate (this is called the “chloride shift”).</a:t>
            </a:r>
          </a:p>
          <a:p>
            <a:pPr eaLnBrk="1" hangingPunct="1">
              <a:lnSpc>
                <a:spcPct val="80000"/>
              </a:lnSpc>
            </a:pP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The blood carries bicarbonate to the lungs. The lower pCO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of the air inside the alveoli causes the carbonic anhydrase reaction to proceed in the reverse direction that leads to formation of 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. The CO</a:t>
            </a:r>
            <a:r>
              <a:rPr lang="en-AU" altLang="ja-JP" sz="2800" baseline="-25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2</a:t>
            </a:r>
            <a:r>
              <a:rPr lang="en-AU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diffuses out of the red blood cells and into the alveoli, so that it can leave the body in the next exhalation.</a:t>
            </a:r>
            <a:endParaRPr lang="en-AU" altLang="en-US" sz="28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5D12D33-92CD-FE57-19BA-3620545990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27000"/>
            <a:ext cx="8686800" cy="762000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AU" altLang="ja-JP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Transport of CO</a:t>
            </a:r>
            <a:r>
              <a:rPr lang="en-AU" altLang="ja-JP" b="1" u="sng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</a:t>
            </a:r>
            <a:r>
              <a:rPr lang="en-AU" altLang="ja-JP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 by the blood</a:t>
            </a:r>
            <a:endParaRPr lang="en-AU" altLang="en-US" b="1" u="sng">
              <a:solidFill>
                <a:schemeClr val="bg1"/>
              </a:solidFill>
            </a:endParaRPr>
          </a:p>
        </p:txBody>
      </p:sp>
      <p:pic>
        <p:nvPicPr>
          <p:cNvPr id="30723" name="Picture 5">
            <a:extLst>
              <a:ext uri="{FF2B5EF4-FFF2-40B4-BE49-F238E27FC236}">
                <a16:creationId xmlns:a16="http://schemas.microsoft.com/office/drawing/2014/main" id="{8767BD8A-0F8B-6F1F-CCA0-8555017CD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984250"/>
            <a:ext cx="45720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Rectangle 6">
            <a:extLst>
              <a:ext uri="{FF2B5EF4-FFF2-40B4-BE49-F238E27FC236}">
                <a16:creationId xmlns:a16="http://schemas.microsoft.com/office/drawing/2014/main" id="{ED82B115-98DB-A7AE-DEB8-052D566C8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048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0725" name="Picture 9">
            <a:extLst>
              <a:ext uri="{FF2B5EF4-FFF2-40B4-BE49-F238E27FC236}">
                <a16:creationId xmlns:a16="http://schemas.microsoft.com/office/drawing/2014/main" id="{C1FED499-5949-3A11-5717-D34EB22D4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44958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Text Box 10">
            <a:extLst>
              <a:ext uri="{FF2B5EF4-FFF2-40B4-BE49-F238E27FC236}">
                <a16:creationId xmlns:a16="http://schemas.microsoft.com/office/drawing/2014/main" id="{B3CB39D2-1ED7-AB84-8D00-5E780366B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429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10%</a:t>
            </a:r>
            <a:endParaRPr lang="en-AU" altLang="en-US" sz="1800"/>
          </a:p>
        </p:txBody>
      </p:sp>
      <p:sp>
        <p:nvSpPr>
          <p:cNvPr id="30727" name="Text Box 11">
            <a:extLst>
              <a:ext uri="{FF2B5EF4-FFF2-40B4-BE49-F238E27FC236}">
                <a16:creationId xmlns:a16="http://schemas.microsoft.com/office/drawing/2014/main" id="{C1F955C0-C7A1-A1E6-5473-6DDD1912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9766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20%</a:t>
            </a:r>
            <a:endParaRPr lang="en-AU" altLang="en-US" sz="1800"/>
          </a:p>
        </p:txBody>
      </p:sp>
      <p:sp>
        <p:nvSpPr>
          <p:cNvPr id="30728" name="Text Box 12">
            <a:extLst>
              <a:ext uri="{FF2B5EF4-FFF2-40B4-BE49-F238E27FC236}">
                <a16:creationId xmlns:a16="http://schemas.microsoft.com/office/drawing/2014/main" id="{FD25A0A6-6083-9985-132C-E3B3CF097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191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70%</a:t>
            </a:r>
            <a:endParaRPr lang="en-AU" altLang="en-US" sz="1800"/>
          </a:p>
        </p:txBody>
      </p:sp>
      <p:sp>
        <p:nvSpPr>
          <p:cNvPr id="30729" name="Rectangle 13">
            <a:extLst>
              <a:ext uri="{FF2B5EF4-FFF2-40B4-BE49-F238E27FC236}">
                <a16:creationId xmlns:a16="http://schemas.microsoft.com/office/drawing/2014/main" id="{865413CE-F36E-DFB4-6358-83AB8F227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8438" y="4267200"/>
            <a:ext cx="13255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ja-JP" sz="1400" b="1">
                <a:ea typeface="ＭＳ Ｐゴシック" panose="020B0600070205080204" pitchFamily="34" charset="-128"/>
              </a:rPr>
              <a:t>carbonic acid</a:t>
            </a:r>
            <a:endParaRPr lang="en-AU" altLang="en-US" sz="1400" b="1"/>
          </a:p>
        </p:txBody>
      </p:sp>
      <p:sp>
        <p:nvSpPr>
          <p:cNvPr id="30730" name="Text Box 14">
            <a:extLst>
              <a:ext uri="{FF2B5EF4-FFF2-40B4-BE49-F238E27FC236}">
                <a16:creationId xmlns:a16="http://schemas.microsoft.com/office/drawing/2014/main" id="{90A7D496-D546-9C8F-EE97-EB90EF4CA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287963"/>
            <a:ext cx="19812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en-US" sz="1400" b="1"/>
              <a:t>H+ combines 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en-US" sz="1400" b="1"/>
              <a:t>with Hb</a:t>
            </a:r>
            <a:endParaRPr lang="en-AU" altLang="en-US" sz="1400" b="1"/>
          </a:p>
        </p:txBody>
      </p:sp>
      <p:sp>
        <p:nvSpPr>
          <p:cNvPr id="30731" name="مستطيل 10">
            <a:extLst>
              <a:ext uri="{FF2B5EF4-FFF2-40B4-BE49-F238E27FC236}">
                <a16:creationId xmlns:a16="http://schemas.microsoft.com/office/drawing/2014/main" id="{36C7EEAE-8899-482D-FDA4-EE475BB8A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213" y="5667375"/>
            <a:ext cx="19986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ja-JP" sz="1400" b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carbamino hemoglobin </a:t>
            </a:r>
            <a:endParaRPr lang="en-US" altLang="en-US" sz="140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Content Placeholder 8">
            <a:extLst>
              <a:ext uri="{FF2B5EF4-FFF2-40B4-BE49-F238E27FC236}">
                <a16:creationId xmlns:a16="http://schemas.microsoft.com/office/drawing/2014/main" id="{12681D49-5A96-BB83-9853-0360E4F6D1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47625"/>
            <a:ext cx="8991600" cy="66929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7E116FE-1005-CB83-AF81-07C3FD50F8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15400" cy="762000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b="1" u="sng">
                <a:solidFill>
                  <a:schemeClr val="bg1"/>
                </a:solidFill>
              </a:rPr>
              <a:t>The Bicarbonate Buffer System</a:t>
            </a:r>
            <a:r>
              <a:rPr lang="en-US" altLang="en-US" u="sng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77D87FAC-1215-B8A3-E52D-5933C67736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Bicarbonate and other buffers normally maintain the pH of extracellular fluid in human’s body between 7.35 and 7.45. </a:t>
            </a:r>
          </a:p>
          <a:p>
            <a:r>
              <a:rPr lang="en-US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The major source of metabolic acid in the body is the gas CO</a:t>
            </a:r>
            <a:r>
              <a:rPr lang="en-US" altLang="ja-JP" sz="24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2, </a:t>
            </a:r>
            <a:r>
              <a:rPr lang="en-US" altLang="en-US" sz="2400">
                <a:solidFill>
                  <a:schemeClr val="bg1"/>
                </a:solidFill>
              </a:rPr>
              <a:t>produced principally from fuel oxidation in the TCA cycle.</a:t>
            </a:r>
            <a:endParaRPr lang="en-US" altLang="ja-JP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altLang="ja-JP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pt-BR" altLang="ja-JP" sz="2000" b="1">
                <a:solidFill>
                  <a:schemeClr val="bg1"/>
                </a:solidFill>
                <a:ea typeface="ＭＳ Ｐゴシック" panose="020B0600070205080204" pitchFamily="34" charset="-128"/>
              </a:rPr>
              <a:t>  </a:t>
            </a:r>
            <a:r>
              <a:rPr lang="pt-BR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CO</a:t>
            </a:r>
            <a:r>
              <a:rPr lang="pt-BR" altLang="ja-JP" sz="2400" b="1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</a:t>
            </a:r>
            <a:r>
              <a:rPr lang="pt-BR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 + H</a:t>
            </a:r>
            <a:r>
              <a:rPr lang="pt-BR" altLang="ja-JP" sz="2400" b="1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</a:t>
            </a:r>
            <a:r>
              <a:rPr lang="pt-BR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O                     H</a:t>
            </a:r>
            <a:r>
              <a:rPr lang="pt-BR" altLang="ja-JP" sz="2400" b="1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</a:t>
            </a:r>
            <a:r>
              <a:rPr lang="pt-BR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CO</a:t>
            </a:r>
            <a:r>
              <a:rPr lang="pt-BR" altLang="ja-JP" sz="2400" b="1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3</a:t>
            </a:r>
            <a:r>
              <a:rPr lang="pt-BR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         HCO</a:t>
            </a:r>
            <a:r>
              <a:rPr lang="pt-BR" altLang="ja-JP" sz="2400" b="1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3</a:t>
            </a:r>
            <a:r>
              <a:rPr lang="pt-BR" altLang="ja-JP" sz="2400" b="1" baseline="30000">
                <a:solidFill>
                  <a:schemeClr val="bg1"/>
                </a:solidFill>
                <a:ea typeface="ＭＳ Ｐゴシック" panose="020B0600070205080204" pitchFamily="34" charset="-128"/>
              </a:rPr>
              <a:t>- </a:t>
            </a:r>
            <a:r>
              <a:rPr lang="pt-BR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+ H</a:t>
            </a:r>
            <a:r>
              <a:rPr lang="pt-BR" altLang="ja-JP" sz="2400" b="1" baseline="30000">
                <a:solidFill>
                  <a:schemeClr val="bg1"/>
                </a:solidFill>
                <a:ea typeface="ＭＳ Ｐゴシック" panose="020B0600070205080204" pitchFamily="34" charset="-128"/>
              </a:rPr>
              <a:t>+</a:t>
            </a:r>
            <a:r>
              <a:rPr lang="pt-BR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  <a:endParaRPr lang="en-US" altLang="ja-JP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The pH of a bicarbonate buffer system depends on the concentration of H</a:t>
            </a:r>
            <a:r>
              <a:rPr lang="en-US" altLang="ja-JP" sz="22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CO</a:t>
            </a:r>
            <a:r>
              <a:rPr lang="en-US" altLang="ja-JP" sz="22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3</a:t>
            </a: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 as proton donor and HCO</a:t>
            </a:r>
            <a:r>
              <a:rPr lang="en-US" altLang="ja-JP" sz="22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3</a:t>
            </a:r>
            <a:r>
              <a:rPr lang="en-US" altLang="ja-JP" sz="2200" baseline="30000">
                <a:solidFill>
                  <a:schemeClr val="bg1"/>
                </a:solidFill>
                <a:ea typeface="ＭＳ Ｐゴシック" panose="020B0600070205080204" pitchFamily="34" charset="-128"/>
              </a:rPr>
              <a:t>-</a:t>
            </a: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 as proton acceptor.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The pH of a bicarbonate buffer exposed to a gas phase is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    ultimately determined by the concentration of HCO</a:t>
            </a:r>
            <a:r>
              <a:rPr lang="en-US" altLang="ja-JP" sz="22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3</a:t>
            </a:r>
            <a:r>
              <a:rPr lang="en-US" altLang="ja-JP" sz="2200" b="1" baseline="30000">
                <a:solidFill>
                  <a:schemeClr val="bg1"/>
                </a:solidFill>
                <a:ea typeface="ＭＳ Ｐゴシック" panose="020B0600070205080204" pitchFamily="34" charset="-128"/>
              </a:rPr>
              <a:t>-</a:t>
            </a: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 in the aqueous phase and the partial pressure of CO</a:t>
            </a:r>
            <a:r>
              <a:rPr lang="en-US" altLang="ja-JP" sz="22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ja-JP" sz="2200">
                <a:solidFill>
                  <a:schemeClr val="bg1"/>
                </a:solidFill>
                <a:ea typeface="ＭＳ Ｐゴシック" panose="020B0600070205080204" pitchFamily="34" charset="-128"/>
              </a:rPr>
              <a:t> in the gas phase. </a:t>
            </a:r>
            <a:endParaRPr lang="en-US" altLang="en-US" sz="2200">
              <a:solidFill>
                <a:schemeClr val="bg1"/>
              </a:solidFill>
            </a:endParaRPr>
          </a:p>
        </p:txBody>
      </p:sp>
      <p:sp>
        <p:nvSpPr>
          <p:cNvPr id="33796" name="Line 4">
            <a:extLst>
              <a:ext uri="{FF2B5EF4-FFF2-40B4-BE49-F238E27FC236}">
                <a16:creationId xmlns:a16="http://schemas.microsoft.com/office/drawing/2014/main" id="{BEE705A3-921A-0A1C-9BD6-E086B3F3C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495675"/>
            <a:ext cx="1219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id="{62ADB608-788A-8D66-B3D9-FABFE45784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219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6">
            <a:extLst>
              <a:ext uri="{FF2B5EF4-FFF2-40B4-BE49-F238E27FC236}">
                <a16:creationId xmlns:a16="http://schemas.microsoft.com/office/drawing/2014/main" id="{DBF705D5-3E3D-701A-DBA6-5B039B4996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367088"/>
            <a:ext cx="1219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7">
            <a:extLst>
              <a:ext uri="{FF2B5EF4-FFF2-40B4-BE49-F238E27FC236}">
                <a16:creationId xmlns:a16="http://schemas.microsoft.com/office/drawing/2014/main" id="{8C80E3F6-7E8B-3938-2DB8-CFC794B2F1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3505200"/>
            <a:ext cx="1219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1672684C-6E2A-49F0-23C1-1752ED0B4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200400"/>
            <a:ext cx="2209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b="1">
                <a:solidFill>
                  <a:schemeClr val="bg1"/>
                </a:solidFill>
                <a:ea typeface="ＭＳ Ｐゴシック" panose="020B0600070205080204" pitchFamily="34" charset="-128"/>
              </a:rPr>
              <a:t>carbonic anhydrase</a:t>
            </a:r>
            <a:endParaRPr lang="en-AU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7">
            <a:extLst>
              <a:ext uri="{FF2B5EF4-FFF2-40B4-BE49-F238E27FC236}">
                <a16:creationId xmlns:a16="http://schemas.microsoft.com/office/drawing/2014/main" id="{39B29FE1-2BFD-64CC-C5FC-DF77095BC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3950"/>
            <a:ext cx="9144000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>
            <a:extLst>
              <a:ext uri="{FF2B5EF4-FFF2-40B4-BE49-F238E27FC236}">
                <a16:creationId xmlns:a16="http://schemas.microsoft.com/office/drawing/2014/main" id="{10A5A4C6-CF28-D218-B279-69CDE7A1E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200" b="1" u="sng">
                <a:solidFill>
                  <a:schemeClr val="bg1"/>
                </a:solidFill>
              </a:rPr>
              <a:t>The Buffer Equation(s)</a:t>
            </a:r>
            <a:r>
              <a:rPr lang="en-US" altLang="en-US" sz="2200">
                <a:solidFill>
                  <a:schemeClr val="bg1"/>
                </a:solidFill>
              </a:rPr>
              <a:t>: The Henderson-Hasselbalch equation, is important for understanding buffer action in the blood and tissues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b="1" u="sng">
                <a:solidFill>
                  <a:schemeClr val="bg1"/>
                </a:solidFill>
              </a:rPr>
              <a:t>For bicarbonate system</a:t>
            </a:r>
            <a:r>
              <a:rPr lang="en-US" altLang="en-US" sz="2200">
                <a:solidFill>
                  <a:schemeClr val="bg1"/>
                </a:solidFill>
              </a:rPr>
              <a:t>: the normal average level of plasma bicarbonate of plasma is 24 mmol/litre. The normal  </a:t>
            </a:r>
            <a:r>
              <a:rPr lang="en-AU" altLang="en-US" sz="2200">
                <a:solidFill>
                  <a:schemeClr val="bg1"/>
                </a:solidFill>
              </a:rPr>
              <a:t>CO</a:t>
            </a:r>
            <a:r>
              <a:rPr lang="en-AU" altLang="en-US" sz="2200" baseline="-25000">
                <a:solidFill>
                  <a:schemeClr val="bg1"/>
                </a:solidFill>
              </a:rPr>
              <a:t>2 </a:t>
            </a:r>
            <a:r>
              <a:rPr lang="en-AU" altLang="en-US" sz="2200">
                <a:solidFill>
                  <a:schemeClr val="bg1"/>
                </a:solidFill>
              </a:rPr>
              <a:t>dissolved </a:t>
            </a:r>
            <a:r>
              <a:rPr lang="en-US" altLang="en-US" sz="2200">
                <a:solidFill>
                  <a:schemeClr val="bg1"/>
                </a:solidFill>
              </a:rPr>
              <a:t>concentration in blood is 1.2 mmol/L (therefore the ratio of HCO</a:t>
            </a:r>
            <a:r>
              <a:rPr lang="en-US" altLang="en-US" sz="2200" baseline="-25000">
                <a:solidFill>
                  <a:schemeClr val="bg1"/>
                </a:solidFill>
              </a:rPr>
              <a:t>3</a:t>
            </a:r>
            <a:r>
              <a:rPr lang="en-US" altLang="en-US" sz="2200" b="1" baseline="30000">
                <a:solidFill>
                  <a:schemeClr val="bg1"/>
                </a:solidFill>
              </a:rPr>
              <a:t>-</a:t>
            </a:r>
            <a:r>
              <a:rPr lang="en-US" altLang="en-US" sz="2200">
                <a:solidFill>
                  <a:schemeClr val="bg1"/>
                </a:solidFill>
              </a:rPr>
              <a:t>  to H</a:t>
            </a:r>
            <a:r>
              <a:rPr lang="en-US" altLang="en-US" sz="2200" baseline="-25000">
                <a:solidFill>
                  <a:schemeClr val="bg1"/>
                </a:solidFill>
              </a:rPr>
              <a:t>2</a:t>
            </a:r>
            <a:r>
              <a:rPr lang="en-US" altLang="en-US" sz="2200">
                <a:solidFill>
                  <a:schemeClr val="bg1"/>
                </a:solidFill>
              </a:rPr>
              <a:t>CO</a:t>
            </a:r>
            <a:r>
              <a:rPr lang="en-US" altLang="en-US" sz="2200" baseline="-25000">
                <a:solidFill>
                  <a:schemeClr val="bg1"/>
                </a:solidFill>
              </a:rPr>
              <a:t>3</a:t>
            </a:r>
            <a:r>
              <a:rPr lang="en-US" altLang="en-US" sz="2200">
                <a:solidFill>
                  <a:schemeClr val="bg1"/>
                </a:solidFill>
              </a:rPr>
              <a:t> at pH 7.4 is 20 to 1 because </a:t>
            </a:r>
            <a:r>
              <a:rPr lang="en-US" altLang="en-US" sz="2400">
                <a:solidFill>
                  <a:schemeClr val="bg1"/>
                </a:solidFill>
              </a:rPr>
              <a:t>most of the body’s metabolic wastes, such as lactic acid and ketones, are acids</a:t>
            </a:r>
            <a:r>
              <a:rPr lang="en-US" altLang="en-US" sz="2200">
                <a:solidFill>
                  <a:schemeClr val="bg1"/>
                </a:solidFill>
              </a:rPr>
              <a:t>). The pKa for carbonic acid is 6.1: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solidFill>
                  <a:schemeClr val="bg1"/>
                </a:solidFill>
              </a:rPr>
              <a:t>pH = 6.1 + log 24/1.2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solidFill>
                  <a:schemeClr val="bg1"/>
                </a:solidFill>
              </a:rPr>
              <a:t>      = 6.1 + log20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solidFill>
                  <a:schemeClr val="bg1"/>
                </a:solidFill>
              </a:rPr>
              <a:t>      = 6.1 + 1.3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solidFill>
                  <a:schemeClr val="bg1"/>
                </a:solidFill>
              </a:rPr>
              <a:t>      = 7.4 which is the normal pH of arterial blood.</a:t>
            </a:r>
          </a:p>
          <a:p>
            <a:pPr eaLnBrk="1" hangingPunct="1">
              <a:lnSpc>
                <a:spcPct val="80000"/>
              </a:lnSpc>
            </a:pPr>
            <a:endParaRPr lang="en-US" altLang="en-US" sz="2200" b="1" u="sng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200" b="1" u="sng">
                <a:solidFill>
                  <a:schemeClr val="bg1"/>
                </a:solidFill>
              </a:rPr>
              <a:t>What happen when </a:t>
            </a:r>
            <a:r>
              <a:rPr lang="en-AU" altLang="en-US" sz="2200" b="1" u="sng">
                <a:solidFill>
                  <a:schemeClr val="bg1"/>
                </a:solidFill>
              </a:rPr>
              <a:t>CO</a:t>
            </a:r>
            <a:r>
              <a:rPr lang="en-AU" altLang="en-US" sz="2200" b="1" u="sng" baseline="-25000">
                <a:solidFill>
                  <a:schemeClr val="bg1"/>
                </a:solidFill>
              </a:rPr>
              <a:t>2</a:t>
            </a:r>
            <a:r>
              <a:rPr lang="en-AU" altLang="en-US" sz="2200" b="1" u="sng">
                <a:solidFill>
                  <a:schemeClr val="bg1"/>
                </a:solidFill>
              </a:rPr>
              <a:t> is increased</a:t>
            </a:r>
            <a:r>
              <a:rPr lang="en-AU" altLang="en-US" sz="2200">
                <a:solidFill>
                  <a:schemeClr val="bg1"/>
                </a:solidFill>
              </a:rPr>
              <a:t>? Suppose that the CO</a:t>
            </a:r>
            <a:r>
              <a:rPr lang="en-AU" altLang="en-US" sz="2200" baseline="-25000">
                <a:solidFill>
                  <a:schemeClr val="bg1"/>
                </a:solidFill>
              </a:rPr>
              <a:t>2</a:t>
            </a:r>
            <a:r>
              <a:rPr lang="en-AU" altLang="en-US" sz="2200">
                <a:solidFill>
                  <a:schemeClr val="bg1"/>
                </a:solidFill>
              </a:rPr>
              <a:t> concentration doubled from 1.2 to 2.4. The doubling of CO</a:t>
            </a:r>
            <a:r>
              <a:rPr lang="en-AU" altLang="en-US" sz="2200" baseline="-25000">
                <a:solidFill>
                  <a:schemeClr val="bg1"/>
                </a:solidFill>
              </a:rPr>
              <a:t>2</a:t>
            </a:r>
            <a:r>
              <a:rPr lang="en-AU" altLang="en-US" sz="2200">
                <a:solidFill>
                  <a:schemeClr val="bg1"/>
                </a:solidFill>
              </a:rPr>
              <a:t> is achieved by increasing the PCO</a:t>
            </a:r>
            <a:r>
              <a:rPr lang="en-AU" altLang="en-US" sz="2200" baseline="-25000">
                <a:solidFill>
                  <a:schemeClr val="bg1"/>
                </a:solidFill>
              </a:rPr>
              <a:t>2</a:t>
            </a:r>
            <a:r>
              <a:rPr lang="en-AU" altLang="en-US" sz="2200">
                <a:solidFill>
                  <a:schemeClr val="bg1"/>
                </a:solidFill>
              </a:rPr>
              <a:t> in the atmosphere. Thus calculating pH from the above equation = </a:t>
            </a:r>
            <a:r>
              <a:rPr lang="en-AU" altLang="en-US" sz="2200" b="1" u="sng">
                <a:solidFill>
                  <a:schemeClr val="bg1"/>
                </a:solidFill>
              </a:rPr>
              <a:t>7.1</a:t>
            </a:r>
          </a:p>
          <a:p>
            <a:pPr eaLnBrk="1" hangingPunct="1">
              <a:lnSpc>
                <a:spcPct val="80000"/>
              </a:lnSpc>
            </a:pPr>
            <a:r>
              <a:rPr lang="en-AU" altLang="en-US" sz="2200" b="1" u="sng">
                <a:solidFill>
                  <a:schemeClr val="bg1"/>
                </a:solidFill>
              </a:rPr>
              <a:t>What happen when increasing the concentration of HCO</a:t>
            </a:r>
            <a:r>
              <a:rPr lang="en-AU" altLang="en-US" sz="2200" b="1" u="sng" baseline="-25000">
                <a:solidFill>
                  <a:schemeClr val="bg1"/>
                </a:solidFill>
              </a:rPr>
              <a:t>3</a:t>
            </a:r>
            <a:r>
              <a:rPr lang="en-AU" altLang="en-US" sz="2200" b="1" u="sng" baseline="30000">
                <a:solidFill>
                  <a:schemeClr val="bg1"/>
                </a:solidFill>
              </a:rPr>
              <a:t>-</a:t>
            </a:r>
            <a:r>
              <a:rPr lang="en-AU" altLang="en-US" sz="2200" b="1" u="sng">
                <a:solidFill>
                  <a:schemeClr val="bg1"/>
                </a:solidFill>
              </a:rPr>
              <a:t>.</a:t>
            </a:r>
            <a:r>
              <a:rPr lang="en-AU" altLang="en-US" sz="2200">
                <a:solidFill>
                  <a:schemeClr val="bg1"/>
                </a:solidFill>
              </a:rPr>
              <a:t> Increasing the conc of HCO</a:t>
            </a:r>
            <a:r>
              <a:rPr lang="en-AU" altLang="en-US" sz="2200" baseline="-25000">
                <a:solidFill>
                  <a:schemeClr val="bg1"/>
                </a:solidFill>
              </a:rPr>
              <a:t>3</a:t>
            </a:r>
            <a:r>
              <a:rPr lang="en-AU" altLang="en-US" sz="2200" b="1" baseline="30000">
                <a:solidFill>
                  <a:schemeClr val="bg1"/>
                </a:solidFill>
              </a:rPr>
              <a:t>-</a:t>
            </a:r>
            <a:r>
              <a:rPr lang="en-AU" altLang="en-US" sz="2200">
                <a:solidFill>
                  <a:schemeClr val="bg1"/>
                </a:solidFill>
              </a:rPr>
              <a:t> from 24 to 48 will cause a change in pH from 7.4 to </a:t>
            </a:r>
            <a:r>
              <a:rPr lang="en-AU" altLang="en-US" sz="2200" b="1" u="sng">
                <a:solidFill>
                  <a:schemeClr val="bg1"/>
                </a:solidFill>
              </a:rPr>
              <a:t>7.7</a:t>
            </a:r>
            <a:endParaRPr lang="en-US" altLang="en-US" sz="2200" b="1" u="sng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solidFill>
                  <a:schemeClr val="bg1"/>
                </a:solidFill>
              </a:rPr>
              <a:t>Thus, removing CO</a:t>
            </a:r>
            <a:r>
              <a:rPr lang="en-US" altLang="en-US" sz="2200" baseline="-25000">
                <a:solidFill>
                  <a:schemeClr val="bg1"/>
                </a:solidFill>
              </a:rPr>
              <a:t>2</a:t>
            </a:r>
            <a:r>
              <a:rPr lang="en-US" altLang="en-US" sz="2200">
                <a:solidFill>
                  <a:schemeClr val="bg1"/>
                </a:solidFill>
              </a:rPr>
              <a:t> through lungs from the blood helps increase the pH and removing HCO</a:t>
            </a:r>
            <a:r>
              <a:rPr lang="en-US" altLang="en-US" sz="2200" baseline="-25000">
                <a:solidFill>
                  <a:schemeClr val="bg1"/>
                </a:solidFill>
              </a:rPr>
              <a:t>3</a:t>
            </a:r>
            <a:r>
              <a:rPr lang="en-US" altLang="en-US" sz="2200" b="1" baseline="30000">
                <a:solidFill>
                  <a:schemeClr val="bg1"/>
                </a:solidFill>
              </a:rPr>
              <a:t>-</a:t>
            </a:r>
            <a:r>
              <a:rPr lang="en-US" altLang="en-US" sz="2200">
                <a:solidFill>
                  <a:schemeClr val="bg1"/>
                </a:solidFill>
              </a:rPr>
              <a:t> from the blood helps lower the pH.</a:t>
            </a:r>
          </a:p>
        </p:txBody>
      </p:sp>
      <p:sp>
        <p:nvSpPr>
          <p:cNvPr id="36867" name="Rectangle 5">
            <a:extLst>
              <a:ext uri="{FF2B5EF4-FFF2-40B4-BE49-F238E27FC236}">
                <a16:creationId xmlns:a16="http://schemas.microsoft.com/office/drawing/2014/main" id="{00CA8B38-4162-8628-049D-921BE1A1D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5EF251EC-AA2A-C2C9-B269-2D9BC2463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3025" y="2498725"/>
          <a:ext cx="32004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4" imgW="1600200" imgH="469900" progId="Equation.3">
                  <p:embed/>
                </p:oleObj>
              </mc:Choice>
              <mc:Fallback>
                <p:oleObj name="Equation" r:id="rId4" imgW="1600200" imgH="469900" progId="Equation.3">
                  <p:embed/>
                  <p:pic>
                    <p:nvPicPr>
                      <p:cNvPr id="36868" name="Object 4">
                        <a:extLst>
                          <a:ext uri="{FF2B5EF4-FFF2-40B4-BE49-F238E27FC236}">
                            <a16:creationId xmlns:a16="http://schemas.microsoft.com/office/drawing/2014/main" id="{5EF251EC-AA2A-C2C9-B269-2D9BC24637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5" y="2498725"/>
                        <a:ext cx="3200400" cy="941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Rectangle 6">
            <a:extLst>
              <a:ext uri="{FF2B5EF4-FFF2-40B4-BE49-F238E27FC236}">
                <a16:creationId xmlns:a16="http://schemas.microsoft.com/office/drawing/2014/main" id="{88DCB66C-7EF8-FAE0-4942-A8B5A2363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CE0DFFBE-030C-4837-6C97-E5DCBAB0A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763000" cy="6553200"/>
          </a:xfrm>
        </p:spPr>
        <p:txBody>
          <a:bodyPr/>
          <a:lstStyle/>
          <a:p>
            <a:pPr eaLnBrk="1" hangingPunct="1"/>
            <a:r>
              <a:rPr lang="en-AU" altLang="ja-JP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Acid</a:t>
            </a:r>
            <a:r>
              <a:rPr lang="en-AU" altLang="ja-JP" b="1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  <a:r>
              <a:rPr lang="en-AU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is a substance that can </a:t>
            </a:r>
            <a:r>
              <a:rPr lang="en-AU" altLang="ja-JP" b="1">
                <a:solidFill>
                  <a:schemeClr val="bg1"/>
                </a:solidFill>
                <a:ea typeface="ＭＳ Ｐゴシック" panose="020B0600070205080204" pitchFamily="34" charset="-128"/>
              </a:rPr>
              <a:t>release hydrogen ions </a:t>
            </a:r>
            <a:r>
              <a:rPr lang="en-AU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(protons H</a:t>
            </a:r>
            <a:r>
              <a:rPr lang="en-AU" altLang="ja-JP" baseline="30000">
                <a:solidFill>
                  <a:schemeClr val="bg1"/>
                </a:solidFill>
                <a:ea typeface="ＭＳ Ｐゴシック" panose="020B0600070205080204" pitchFamily="34" charset="-128"/>
              </a:rPr>
              <a:t>+</a:t>
            </a:r>
            <a:r>
              <a:rPr lang="en-AU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). </a:t>
            </a:r>
          </a:p>
          <a:p>
            <a:pPr eaLnBrk="1" hangingPunct="1"/>
            <a:r>
              <a:rPr lang="en-AU" altLang="ja-JP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Base</a:t>
            </a:r>
            <a:r>
              <a:rPr lang="en-AU" altLang="ja-JP" b="1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  <a:r>
              <a:rPr lang="en-AU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is a substance that can </a:t>
            </a:r>
            <a:r>
              <a:rPr lang="en-AU" altLang="ja-JP" b="1">
                <a:solidFill>
                  <a:schemeClr val="bg1"/>
                </a:solidFill>
                <a:ea typeface="ＭＳ Ｐゴシック" panose="020B0600070205080204" pitchFamily="34" charset="-128"/>
              </a:rPr>
              <a:t>accept hydrogen ions.</a:t>
            </a:r>
            <a:endParaRPr lang="en-AU" altLang="ja-JP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AU" altLang="ja-JP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pH</a:t>
            </a:r>
            <a:r>
              <a:rPr lang="en-AU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 is the concentration of hydrogen ions it determines the acidity of the solution</a:t>
            </a:r>
          </a:p>
          <a:p>
            <a:pPr eaLnBrk="1" hangingPunct="1"/>
            <a:r>
              <a:rPr lang="en-US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The pH of a solution is the negative </a:t>
            </a:r>
            <a:r>
              <a:rPr lang="en-AU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base 10 logarithm </a:t>
            </a:r>
            <a:r>
              <a:rPr lang="en-US" altLang="ja-JP">
                <a:solidFill>
                  <a:schemeClr val="bg1"/>
                </a:solidFill>
                <a:ea typeface="ＭＳ Ｐゴシック" panose="020B0600070205080204" pitchFamily="34" charset="-128"/>
              </a:rPr>
              <a:t>of its hydrogen ion concentration </a:t>
            </a:r>
          </a:p>
          <a:p>
            <a:pPr eaLnBrk="1" hangingPunct="1"/>
            <a:r>
              <a:rPr lang="en-US" altLang="ja-JP" sz="4000" b="1">
                <a:solidFill>
                  <a:schemeClr val="bg1"/>
                </a:solidFill>
                <a:ea typeface="ＭＳ Ｐゴシック" panose="020B0600070205080204" pitchFamily="34" charset="-128"/>
              </a:rPr>
              <a:t>           </a:t>
            </a:r>
            <a:r>
              <a:rPr lang="en-US" altLang="ja-JP" sz="4000" b="1">
                <a:solidFill>
                  <a:srgbClr val="FFFF00"/>
                </a:solidFill>
                <a:ea typeface="ＭＳ Ｐゴシック" panose="020B0600070205080204" pitchFamily="34" charset="-128"/>
              </a:rPr>
              <a:t>pH</a:t>
            </a:r>
            <a:r>
              <a:rPr lang="en-US" altLang="ja-JP" sz="4000">
                <a:solidFill>
                  <a:srgbClr val="FFFF00"/>
                </a:solidFill>
                <a:ea typeface="ＭＳ Ｐゴシック" panose="020B0600070205080204" pitchFamily="34" charset="-128"/>
              </a:rPr>
              <a:t> = -log</a:t>
            </a:r>
            <a:r>
              <a:rPr lang="en-US" altLang="ja-JP" sz="4000" baseline="-25000">
                <a:solidFill>
                  <a:srgbClr val="FFFF00"/>
                </a:solidFill>
                <a:ea typeface="ＭＳ Ｐゴシック" panose="020B0600070205080204" pitchFamily="34" charset="-128"/>
              </a:rPr>
              <a:t>10</a:t>
            </a:r>
            <a:r>
              <a:rPr lang="en-US" altLang="ja-JP" sz="4000">
                <a:solidFill>
                  <a:srgbClr val="FFFF00"/>
                </a:solidFill>
                <a:ea typeface="ＭＳ Ｐゴシック" panose="020B0600070205080204" pitchFamily="34" charset="-128"/>
              </a:rPr>
              <a:t>[H</a:t>
            </a:r>
            <a:r>
              <a:rPr lang="en-US" altLang="ja-JP" sz="4000" baseline="30000">
                <a:solidFill>
                  <a:srgbClr val="FFFF00"/>
                </a:solidFill>
                <a:ea typeface="ＭＳ Ｐゴシック" panose="020B0600070205080204" pitchFamily="34" charset="-128"/>
              </a:rPr>
              <a:t>+</a:t>
            </a:r>
            <a:r>
              <a:rPr lang="en-US" altLang="ja-JP" sz="4000">
                <a:solidFill>
                  <a:srgbClr val="FFFF00"/>
                </a:solidFill>
                <a:ea typeface="ＭＳ Ｐゴシック" panose="020B0600070205080204" pitchFamily="34" charset="-128"/>
              </a:rPr>
              <a:t>]</a:t>
            </a:r>
            <a:r>
              <a:rPr lang="en-US" altLang="ja-JP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endParaRPr lang="en-AU" altLang="en-US">
              <a:solidFill>
                <a:schemeClr val="bg1"/>
              </a:solidFill>
            </a:endParaRPr>
          </a:p>
          <a:p>
            <a:pPr eaLnBrk="1" hangingPunct="1"/>
            <a:r>
              <a:rPr lang="en-AU" altLang="en-US">
                <a:solidFill>
                  <a:schemeClr val="bg1"/>
                </a:solidFill>
              </a:rPr>
              <a:t>The “p” in pH or in pKa signifies -log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9EEEE41D-1DFB-B20E-46D8-4F5927CA2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4525963"/>
          </a:xfrm>
        </p:spPr>
        <p:txBody>
          <a:bodyPr/>
          <a:lstStyle/>
          <a:p>
            <a:r>
              <a:rPr lang="en-US" altLang="en-US" sz="2600">
                <a:solidFill>
                  <a:schemeClr val="bg1"/>
                </a:solidFill>
              </a:rPr>
              <a:t>The respiratory center in brain which controls the rate of breathing, is sensitive to changes in pH. </a:t>
            </a:r>
          </a:p>
          <a:p>
            <a:r>
              <a:rPr lang="en-US" altLang="en-US" sz="2600">
                <a:solidFill>
                  <a:schemeClr val="bg1"/>
                </a:solidFill>
              </a:rPr>
              <a:t>As the pH falls, individuals breathe more rapidly and expire more CO2. </a:t>
            </a:r>
          </a:p>
          <a:p>
            <a:r>
              <a:rPr lang="en-US" altLang="en-US" sz="2600">
                <a:solidFill>
                  <a:schemeClr val="bg1"/>
                </a:solidFill>
              </a:rPr>
              <a:t>As the pH rises, they breathe more slowly. </a:t>
            </a:r>
          </a:p>
          <a:p>
            <a:r>
              <a:rPr lang="en-US" altLang="en-US" sz="2600">
                <a:solidFill>
                  <a:schemeClr val="bg1"/>
                </a:solidFill>
              </a:rPr>
              <a:t>Thus, the rate of breathing contributes to regulation of pH through its effects on the dissolved CO2 content of the blood.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00218FE6-DF4F-6011-123C-A2ABCF0B5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100" y="101600"/>
            <a:ext cx="8839200" cy="6629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b="1" u="sng">
                <a:solidFill>
                  <a:schemeClr val="bg1"/>
                </a:solidFill>
              </a:rPr>
              <a:t>Hemoglobin as Protein Buffer</a:t>
            </a:r>
            <a:r>
              <a:rPr lang="en-US" altLang="en-US" u="sng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Hemoglobin in blood is made up of 574 amino acid, </a:t>
            </a:r>
            <a:r>
              <a:rPr lang="en-US" altLang="en-US" sz="26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of them are histidine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pKa of the various histidine residue (imidazole groups) on the different plasma proteins range from about 5.5 to about 8.5 thus providing a broad spectrum of buffer pairs.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stated before, the carbonic acid dissociates into bicarbonate anion</a:t>
            </a:r>
            <a:r>
              <a:rPr lang="en-AU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H+.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H+ released bind the side chain of the amino acid </a:t>
            </a:r>
            <a:r>
              <a:rPr lang="en-US" altLang="en-US" sz="26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histidine (His-146 (β))</a:t>
            </a: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two β chains of hemoglobin.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a small number of hydrogen ions generated in the blood remains free not attached to Hb. This explains why the acidity of venous blood (pH = 7.35) is only slightly greater than that of arterial blood (pH = 7.45).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CA38C7A3-76AB-4C9C-B595-C81276932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686800" cy="655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u="sng">
                <a:solidFill>
                  <a:schemeClr val="bg1"/>
                </a:solidFill>
              </a:rPr>
              <a:t> Phosphate buffer the Intracellular pH </a:t>
            </a:r>
          </a:p>
          <a:p>
            <a:r>
              <a:rPr lang="en-US" altLang="en-US" sz="2400">
                <a:solidFill>
                  <a:schemeClr val="bg1"/>
                </a:solidFill>
              </a:rPr>
              <a:t>Phosphoric acid (H</a:t>
            </a:r>
            <a:r>
              <a:rPr lang="en-US" altLang="en-US" sz="2400" baseline="-25000">
                <a:solidFill>
                  <a:schemeClr val="bg1"/>
                </a:solidFill>
              </a:rPr>
              <a:t>3</a:t>
            </a:r>
            <a:r>
              <a:rPr lang="en-US" altLang="en-US" sz="2400">
                <a:solidFill>
                  <a:schemeClr val="bg1"/>
                </a:solidFill>
              </a:rPr>
              <a:t>PO</a:t>
            </a:r>
            <a:r>
              <a:rPr lang="en-US" altLang="en-US" sz="2400" baseline="-25000">
                <a:solidFill>
                  <a:schemeClr val="bg1"/>
                </a:solidFill>
              </a:rPr>
              <a:t>4</a:t>
            </a:r>
            <a:r>
              <a:rPr lang="en-US" altLang="en-US" sz="2400">
                <a:solidFill>
                  <a:schemeClr val="bg1"/>
                </a:solidFill>
              </a:rPr>
              <a:t>) dissociate to conjugate base dihydrogen phosphate ion (H</a:t>
            </a:r>
            <a:r>
              <a:rPr lang="en-US" altLang="en-US" sz="2400" baseline="-25000">
                <a:solidFill>
                  <a:schemeClr val="bg1"/>
                </a:solidFill>
              </a:rPr>
              <a:t>2</a:t>
            </a:r>
            <a:r>
              <a:rPr lang="en-US" altLang="en-US" sz="2400">
                <a:solidFill>
                  <a:schemeClr val="bg1"/>
                </a:solidFill>
              </a:rPr>
              <a:t>PO</a:t>
            </a:r>
            <a:r>
              <a:rPr lang="en-US" altLang="en-US" sz="2400" baseline="30000">
                <a:solidFill>
                  <a:schemeClr val="bg1"/>
                </a:solidFill>
              </a:rPr>
              <a:t>−</a:t>
            </a:r>
            <a:r>
              <a:rPr lang="en-US" altLang="en-US" sz="2400" baseline="-25000">
                <a:solidFill>
                  <a:schemeClr val="bg1"/>
                </a:solidFill>
              </a:rPr>
              <a:t>4</a:t>
            </a:r>
            <a:r>
              <a:rPr lang="en-US" altLang="en-US" sz="2400">
                <a:solidFill>
                  <a:schemeClr val="bg1"/>
                </a:solidFill>
              </a:rPr>
              <a:t>) and H+</a:t>
            </a:r>
            <a:endParaRPr lang="en-US" altLang="en-US" sz="2400" baseline="-250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Dihydrogen phosphate ion dissociate to conjugate base hydrogen phosphate (HPO</a:t>
            </a:r>
            <a:r>
              <a:rPr lang="en-US" altLang="en-US" sz="2400" baseline="30000">
                <a:solidFill>
                  <a:schemeClr val="bg1"/>
                </a:solidFill>
              </a:rPr>
              <a:t>2−</a:t>
            </a:r>
            <a:r>
              <a:rPr lang="en-US" altLang="en-US" sz="2400" baseline="-25000">
                <a:solidFill>
                  <a:schemeClr val="bg1"/>
                </a:solidFill>
              </a:rPr>
              <a:t>4</a:t>
            </a:r>
            <a:r>
              <a:rPr lang="en-US" altLang="en-US" sz="2400">
                <a:solidFill>
                  <a:schemeClr val="bg1"/>
                </a:solidFill>
              </a:rPr>
              <a:t>) and H+ with a pKa of 7.2 which is very close to physiologcal  pH</a:t>
            </a:r>
            <a:endParaRPr lang="en-AU" altLang="en-US" sz="2400" b="1">
              <a:solidFill>
                <a:schemeClr val="bg1"/>
              </a:solidFill>
            </a:endParaRPr>
          </a:p>
          <a:p>
            <a:pPr eaLnBrk="1" hangingPunct="1"/>
            <a:r>
              <a:rPr lang="en-AU" altLang="en-US" sz="2400" b="1" u="sng">
                <a:solidFill>
                  <a:schemeClr val="bg1"/>
                </a:solidFill>
              </a:rPr>
              <a:t>H</a:t>
            </a:r>
            <a:r>
              <a:rPr lang="en-AU" altLang="en-US" sz="2400" b="1" u="sng" baseline="-25000">
                <a:solidFill>
                  <a:schemeClr val="bg1"/>
                </a:solidFill>
              </a:rPr>
              <a:t>2</a:t>
            </a:r>
            <a:r>
              <a:rPr lang="en-AU" altLang="en-US" sz="2400" b="1" u="sng">
                <a:solidFill>
                  <a:schemeClr val="bg1"/>
                </a:solidFill>
              </a:rPr>
              <a:t>PO</a:t>
            </a:r>
            <a:r>
              <a:rPr lang="en-AU" altLang="en-US" sz="2400" b="1" u="sng" baseline="-25000">
                <a:solidFill>
                  <a:schemeClr val="bg1"/>
                </a:solidFill>
              </a:rPr>
              <a:t>4</a:t>
            </a:r>
            <a:r>
              <a:rPr lang="en-AU" altLang="en-US" sz="2400" b="1" u="sng" baseline="30000">
                <a:solidFill>
                  <a:schemeClr val="bg1"/>
                </a:solidFill>
              </a:rPr>
              <a:t>-</a:t>
            </a:r>
            <a:r>
              <a:rPr lang="en-AU" altLang="en-US" sz="2400" b="1" u="sng">
                <a:solidFill>
                  <a:schemeClr val="bg1"/>
                </a:solidFill>
              </a:rPr>
              <a:t> ↔  HPO</a:t>
            </a:r>
            <a:r>
              <a:rPr lang="en-AU" altLang="en-US" sz="2400" b="1" u="sng" baseline="-25000">
                <a:solidFill>
                  <a:schemeClr val="bg1"/>
                </a:solidFill>
              </a:rPr>
              <a:t>4</a:t>
            </a:r>
            <a:r>
              <a:rPr lang="en-AU" altLang="en-US" sz="2400" b="1" u="sng" baseline="30000">
                <a:solidFill>
                  <a:schemeClr val="bg1"/>
                </a:solidFill>
              </a:rPr>
              <a:t>-2</a:t>
            </a:r>
            <a:r>
              <a:rPr lang="en-AU" altLang="en-US" sz="2400" b="1" u="sng">
                <a:solidFill>
                  <a:schemeClr val="bg1"/>
                </a:solidFill>
              </a:rPr>
              <a:t>+ H</a:t>
            </a:r>
            <a:r>
              <a:rPr lang="en-AU" altLang="en-US" sz="2400" b="1" u="sng" baseline="30000">
                <a:solidFill>
                  <a:schemeClr val="bg1"/>
                </a:solidFill>
              </a:rPr>
              <a:t>+</a:t>
            </a:r>
            <a:endParaRPr lang="en-US" altLang="en-US" sz="2400" u="sng" baseline="300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Thus, phosphate anions play a major role as an intracellular buffer in the red blood cell and in other types of cells, where their concentration is much higher than in blood and interstitial fluid. </a:t>
            </a:r>
          </a:p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Organic phosphate anions, such as glucose 6-phosphate and ATP, also act as buffers.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0EF7E7A5-08F1-0F9F-9EE4-F8A06A9317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763000" cy="6629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3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Respiratory acidosis</a:t>
            </a:r>
            <a:r>
              <a:rPr lang="en-US" altLang="en-US" sz="23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Blood pH reflects changes in pH in tissues and values above or below the normal range 7.35—7.45 indicates a potential pathological condition. Blood pH below 7 or above 7.8 are life threatening and medical intervention is necessary. If the blood pH falls below 7.35 the condition is referred to as an acidosis and above 7.45 as alkalosis.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 of acidosis and alkalosis are divided according to the source into metabolic or respiratory.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Respiratory acidosis is caused by </a:t>
            </a:r>
            <a:r>
              <a:rPr lang="en-US" altLang="en-US" sz="23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hypoventilation</a:t>
            </a:r>
            <a:r>
              <a:rPr lang="en-US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there is retention of CO</a:t>
            </a:r>
            <a:r>
              <a:rPr lang="en-US" altLang="en-US" sz="23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 drop in pH thus the concentration of dissolved CO</a:t>
            </a:r>
            <a:r>
              <a:rPr lang="en-US" altLang="en-US" sz="23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blood increases, making the blood too acidic and is caused by condition restricting the exhaling of CO</a:t>
            </a:r>
            <a:r>
              <a:rPr lang="en-US" altLang="en-US" sz="23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from the lungs such as </a:t>
            </a:r>
            <a:endParaRPr lang="en-AU" altLang="en-US" sz="23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AU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Diseases of the airways (such as asthma and chronic obstructive lung disease)</a:t>
            </a:r>
          </a:p>
          <a:p>
            <a:pPr eaLnBrk="1" hangingPunct="1">
              <a:lnSpc>
                <a:spcPct val="80000"/>
              </a:lnSpc>
            </a:pPr>
            <a:r>
              <a:rPr lang="en-AU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Diseases of the chest (such as sarcoidosis)</a:t>
            </a:r>
          </a:p>
          <a:p>
            <a:pPr eaLnBrk="1" hangingPunct="1">
              <a:lnSpc>
                <a:spcPct val="80000"/>
              </a:lnSpc>
            </a:pPr>
            <a:r>
              <a:rPr lang="en-AU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Diseases affecting the nerves and muscles that "signal" the lungs to inflate or deflate</a:t>
            </a:r>
          </a:p>
          <a:p>
            <a:pPr eaLnBrk="1" hangingPunct="1">
              <a:lnSpc>
                <a:spcPct val="80000"/>
              </a:lnSpc>
            </a:pPr>
            <a:r>
              <a:rPr lang="en-AU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 of the respiratory centres in the medulla by different drugs.</a:t>
            </a:r>
          </a:p>
          <a:p>
            <a:pPr eaLnBrk="1" hangingPunct="1">
              <a:lnSpc>
                <a:spcPct val="80000"/>
              </a:lnSpc>
            </a:pPr>
            <a:r>
              <a:rPr lang="en-AU" altLang="en-US" sz="23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Severe obesity, which restricts how much the lungs can expand</a:t>
            </a:r>
            <a:endParaRPr lang="en-US" altLang="en-US" sz="23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3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>
            <a:extLst>
              <a:ext uri="{FF2B5EF4-FFF2-40B4-BE49-F238E27FC236}">
                <a16:creationId xmlns:a16="http://schemas.microsoft.com/office/drawing/2014/main" id="{D3AF8CAB-9B33-F058-732D-A1EEC0B166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altLang="en-US" b="1" u="sng">
                <a:solidFill>
                  <a:schemeClr val="bg1"/>
                </a:solidFill>
              </a:rPr>
              <a:t>Respiratory alkalosis</a:t>
            </a:r>
            <a:r>
              <a:rPr lang="en-AU" altLang="en-US">
                <a:solidFill>
                  <a:schemeClr val="bg1"/>
                </a:solidFill>
              </a:rPr>
              <a:t> </a:t>
            </a:r>
            <a:endParaRPr lang="en-US" altLang="en-US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Results from </a:t>
            </a:r>
            <a:r>
              <a:rPr lang="en-US" altLang="en-US" u="sng">
                <a:solidFill>
                  <a:schemeClr val="bg1"/>
                </a:solidFill>
              </a:rPr>
              <a:t>hyperventilation</a:t>
            </a:r>
            <a:r>
              <a:rPr lang="en-US" altLang="en-US">
                <a:solidFill>
                  <a:schemeClr val="bg1"/>
                </a:solidFill>
              </a:rPr>
              <a:t> that causes too much dissolved CO</a:t>
            </a:r>
            <a:r>
              <a:rPr lang="en-US" altLang="en-US" baseline="-25000">
                <a:solidFill>
                  <a:schemeClr val="bg1"/>
                </a:solidFill>
              </a:rPr>
              <a:t>2</a:t>
            </a:r>
            <a:r>
              <a:rPr lang="en-US" altLang="en-US">
                <a:solidFill>
                  <a:schemeClr val="bg1"/>
                </a:solidFill>
              </a:rPr>
              <a:t> to be removed from the blood, which decreases the carbonic acid concentration, which raises the blood pH. Often, the body of a hyperventilating person will react by fainting, which slows the breathing.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Respiratory alkalosis may be </a:t>
            </a:r>
            <a:r>
              <a:rPr lang="en-US" altLang="en-US" u="sng">
                <a:solidFill>
                  <a:schemeClr val="bg1"/>
                </a:solidFill>
              </a:rPr>
              <a:t>caused from</a:t>
            </a:r>
            <a:r>
              <a:rPr lang="en-US" altLang="en-US">
                <a:solidFill>
                  <a:schemeClr val="bg1"/>
                </a:solidFill>
              </a:rPr>
              <a:t> hysteria (any psychological dysfunction of unknown cause), central nervous system diseases, overdose of some drugs (e.g salicylate) and fever.</a:t>
            </a:r>
            <a:r>
              <a:rPr lang="en-AU" altLang="en-US">
                <a:solidFill>
                  <a:schemeClr val="bg1"/>
                </a:solidFill>
              </a:rPr>
              <a:t> </a:t>
            </a:r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57500515-139F-89AE-F2AC-A64C6F247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81000"/>
            <a:ext cx="29718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4">
            <a:extLst>
              <a:ext uri="{FF2B5EF4-FFF2-40B4-BE49-F238E27FC236}">
                <a16:creationId xmlns:a16="http://schemas.microsoft.com/office/drawing/2014/main" id="{E50498E4-3919-917C-D199-8C5E94453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" y="381000"/>
            <a:ext cx="4875212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7AE41F4-CE5B-DAF4-764B-748651C6C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763000" cy="4525963"/>
          </a:xfrm>
        </p:spPr>
        <p:txBody>
          <a:bodyPr/>
          <a:lstStyle/>
          <a:p>
            <a:pPr eaLnBrk="1" hangingPunct="1"/>
            <a:r>
              <a:rPr lang="en-AU" altLang="en-US" sz="2800">
                <a:solidFill>
                  <a:schemeClr val="bg1"/>
                </a:solidFill>
              </a:rPr>
              <a:t>The following examples illustrate how to calculate the pH of acidic and basic solutions.</a:t>
            </a:r>
          </a:p>
          <a:p>
            <a:pPr eaLnBrk="1" hangingPunct="1"/>
            <a:r>
              <a:rPr lang="en-AU" altLang="en-US" sz="2800" b="1" i="1">
                <a:solidFill>
                  <a:schemeClr val="bg1"/>
                </a:solidFill>
              </a:rPr>
              <a:t>Example 1: </a:t>
            </a:r>
            <a:r>
              <a:rPr lang="en-AU" altLang="en-US" sz="2800">
                <a:solidFill>
                  <a:schemeClr val="bg1"/>
                </a:solidFill>
              </a:rPr>
              <a:t>What is the pH of a solution whose hydrogen ion concentration is 3.2 X 10</a:t>
            </a:r>
            <a:r>
              <a:rPr lang="en-AU" altLang="en-US" sz="2800" baseline="30000">
                <a:solidFill>
                  <a:schemeClr val="bg1"/>
                </a:solidFill>
              </a:rPr>
              <a:t>−4</a:t>
            </a:r>
            <a:r>
              <a:rPr lang="en-AU" altLang="en-US" sz="2800">
                <a:solidFill>
                  <a:schemeClr val="bg1"/>
                </a:solidFill>
              </a:rPr>
              <a:t> mol/L?</a:t>
            </a:r>
          </a:p>
          <a:p>
            <a:pPr eaLnBrk="1" hangingPunct="1"/>
            <a:r>
              <a:rPr lang="en-AU" altLang="en-US" sz="2800">
                <a:solidFill>
                  <a:schemeClr val="bg1"/>
                </a:solidFill>
              </a:rPr>
              <a:t>pH = -log [H</a:t>
            </a:r>
            <a:r>
              <a:rPr lang="en-AU" altLang="en-US" sz="2800" baseline="30000">
                <a:solidFill>
                  <a:schemeClr val="bg1"/>
                </a:solidFill>
              </a:rPr>
              <a:t>+</a:t>
            </a:r>
            <a:r>
              <a:rPr lang="en-AU" altLang="en-US" sz="2800">
                <a:solidFill>
                  <a:schemeClr val="bg1"/>
                </a:solidFill>
              </a:rPr>
              <a:t>]</a:t>
            </a:r>
          </a:p>
          <a:p>
            <a:pPr eaLnBrk="1" hangingPunct="1">
              <a:buFontTx/>
              <a:buNone/>
            </a:pPr>
            <a:r>
              <a:rPr lang="en-AU" altLang="en-US" sz="2800">
                <a:solidFill>
                  <a:schemeClr val="bg1"/>
                </a:solidFill>
              </a:rPr>
              <a:t>         = -log (3.2 X 10</a:t>
            </a:r>
            <a:r>
              <a:rPr lang="en-AU" altLang="en-US" sz="2800" baseline="30000">
                <a:solidFill>
                  <a:schemeClr val="bg1"/>
                </a:solidFill>
              </a:rPr>
              <a:t>-4</a:t>
            </a:r>
            <a:r>
              <a:rPr lang="en-AU" altLang="en-US" sz="2800">
                <a:solidFill>
                  <a:schemeClr val="bg1"/>
                </a:solidFill>
              </a:rPr>
              <a:t>)</a:t>
            </a:r>
          </a:p>
          <a:p>
            <a:pPr eaLnBrk="1" hangingPunct="1"/>
            <a:r>
              <a:rPr lang="en-AU" altLang="en-US" sz="2800">
                <a:solidFill>
                  <a:schemeClr val="bg1"/>
                </a:solidFill>
              </a:rPr>
              <a:t>     = -log (3.2) - log(10</a:t>
            </a:r>
            <a:r>
              <a:rPr lang="en-AU" altLang="en-US" sz="2800" baseline="30000">
                <a:solidFill>
                  <a:schemeClr val="bg1"/>
                </a:solidFill>
              </a:rPr>
              <a:t>-4</a:t>
            </a:r>
            <a:r>
              <a:rPr lang="en-AU" altLang="en-US" sz="2800">
                <a:solidFill>
                  <a:schemeClr val="bg1"/>
                </a:solidFill>
              </a:rPr>
              <a:t>)</a:t>
            </a:r>
          </a:p>
          <a:p>
            <a:pPr eaLnBrk="1" hangingPunct="1"/>
            <a:r>
              <a:rPr lang="en-AU" altLang="en-US" sz="2800">
                <a:solidFill>
                  <a:schemeClr val="bg1"/>
                </a:solidFill>
              </a:rPr>
              <a:t>     = -0.5 + 4</a:t>
            </a:r>
          </a:p>
          <a:p>
            <a:pPr eaLnBrk="1" hangingPunct="1"/>
            <a:r>
              <a:rPr lang="en-AU" altLang="en-US" sz="2800">
                <a:solidFill>
                  <a:schemeClr val="bg1"/>
                </a:solidFill>
              </a:rPr>
              <a:t>pH = 3.5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7A5802C-BB17-ACE4-ACF0-CCA3A23146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62000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AU" altLang="ja-JP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Dissociation Constants (Ka)</a:t>
            </a:r>
            <a:endParaRPr lang="en-AU" altLang="en-US" b="1" u="sng">
              <a:solidFill>
                <a:schemeClr val="bg1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D28A64A-A89E-E3FA-7D78-154FCA1D2D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9154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When an acid loses a proton, its conjugate base is formed.</a:t>
            </a:r>
            <a:endParaRPr lang="en-AU" altLang="ja-JP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The tendency of any acid (HA) to lose a proton and form its conjugate base (A-) is called </a:t>
            </a:r>
            <a:r>
              <a:rPr lang="en-AU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dissociation constants (Ka) and thus measure the strength of an acid. </a:t>
            </a:r>
          </a:p>
          <a:p>
            <a:pPr eaLnBrk="1" hangingPunct="1">
              <a:lnSpc>
                <a:spcPct val="80000"/>
              </a:lnSpc>
            </a:pPr>
            <a:endParaRPr lang="en-US" altLang="ja-JP" sz="2400" b="1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2400" b="1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AU" altLang="ja-JP" sz="2400" b="1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AU" altLang="ja-JP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The stronger the acid, the greater its tendency to lose its proton. </a:t>
            </a:r>
          </a:p>
          <a:p>
            <a:pPr eaLnBrk="1" hangingPunct="1">
              <a:lnSpc>
                <a:spcPct val="80000"/>
              </a:lnSpc>
            </a:pPr>
            <a:r>
              <a:rPr lang="en-AU" altLang="ja-JP" sz="2400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Strong acids</a:t>
            </a: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: are acids that dissociate completely in solution like HCl.    </a:t>
            </a:r>
            <a:r>
              <a:rPr lang="en-AU" altLang="ja-JP" sz="2400">
                <a:solidFill>
                  <a:srgbClr val="FFFF00"/>
                </a:solidFill>
                <a:ea typeface="ＭＳ Ｐゴシック" panose="020B0600070205080204" pitchFamily="34" charset="-128"/>
              </a:rPr>
              <a:t>HCl             Cl</a:t>
            </a:r>
            <a:r>
              <a:rPr lang="en-AU" altLang="ja-JP" sz="2400" b="1" baseline="30000">
                <a:solidFill>
                  <a:srgbClr val="FFFF00"/>
                </a:solidFill>
                <a:ea typeface="ＭＳ Ｐゴシック" panose="020B0600070205080204" pitchFamily="34" charset="-128"/>
              </a:rPr>
              <a:t>-</a:t>
            </a:r>
            <a:r>
              <a:rPr lang="en-AU" altLang="ja-JP" sz="2400">
                <a:solidFill>
                  <a:srgbClr val="FFFF00"/>
                </a:solidFill>
                <a:ea typeface="ＭＳ Ｐゴシック" panose="020B0600070205080204" pitchFamily="34" charset="-128"/>
              </a:rPr>
              <a:t> + H</a:t>
            </a:r>
            <a:r>
              <a:rPr lang="en-AU" altLang="ja-JP" sz="2400" baseline="30000">
                <a:solidFill>
                  <a:srgbClr val="FFFF00"/>
                </a:solidFill>
                <a:ea typeface="ＭＳ Ｐゴシック" panose="020B0600070205080204" pitchFamily="34" charset="-128"/>
              </a:rPr>
              <a:t>+</a:t>
            </a: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    </a:t>
            </a:r>
          </a:p>
          <a:p>
            <a:pPr eaLnBrk="1" hangingPunct="1">
              <a:lnSpc>
                <a:spcPct val="80000"/>
              </a:lnSpc>
            </a:pPr>
            <a:r>
              <a:rPr lang="en-AU" altLang="ja-JP" sz="2400" b="1" u="sng">
                <a:solidFill>
                  <a:schemeClr val="bg1"/>
                </a:solidFill>
                <a:ea typeface="ＭＳ Ｐゴシック" panose="020B0600070205080204" pitchFamily="34" charset="-128"/>
              </a:rPr>
              <a:t>Weak acids</a:t>
            </a: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: are acids that dissociate only to a limited extent like </a:t>
            </a:r>
            <a:r>
              <a:rPr lang="en-US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H</a:t>
            </a:r>
            <a:r>
              <a:rPr lang="en-US" altLang="ja-JP" sz="24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CO</a:t>
            </a:r>
            <a:r>
              <a:rPr lang="en-US" altLang="ja-JP" sz="2400" baseline="-25000">
                <a:solidFill>
                  <a:schemeClr val="bg1"/>
                </a:solidFill>
                <a:ea typeface="ＭＳ Ｐゴシック" panose="020B0600070205080204" pitchFamily="34" charset="-128"/>
              </a:rPr>
              <a:t>3</a:t>
            </a: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.    </a:t>
            </a:r>
            <a:r>
              <a:rPr lang="en-AU" altLang="ja-JP" sz="2400">
                <a:solidFill>
                  <a:srgbClr val="FFFF00"/>
                </a:solidFill>
                <a:ea typeface="ＭＳ Ｐゴシック" panose="020B0600070205080204" pitchFamily="34" charset="-128"/>
              </a:rPr>
              <a:t>H</a:t>
            </a:r>
            <a:r>
              <a:rPr lang="en-AU" altLang="ja-JP" sz="2400" baseline="-25000">
                <a:solidFill>
                  <a:srgbClr val="FFFF00"/>
                </a:solidFill>
                <a:ea typeface="ＭＳ Ｐゴシック" panose="020B0600070205080204" pitchFamily="34" charset="-128"/>
              </a:rPr>
              <a:t>2</a:t>
            </a:r>
            <a:r>
              <a:rPr lang="en-AU" altLang="ja-JP" sz="2400">
                <a:solidFill>
                  <a:srgbClr val="FFFF00"/>
                </a:solidFill>
                <a:ea typeface="ＭＳ Ｐゴシック" panose="020B0600070205080204" pitchFamily="34" charset="-128"/>
              </a:rPr>
              <a:t>CO</a:t>
            </a:r>
            <a:r>
              <a:rPr lang="en-AU" altLang="ja-JP" sz="2400" baseline="-25000">
                <a:solidFill>
                  <a:srgbClr val="FFFF00"/>
                </a:solidFill>
                <a:ea typeface="ＭＳ Ｐゴシック" panose="020B0600070205080204" pitchFamily="34" charset="-128"/>
              </a:rPr>
              <a:t>3</a:t>
            </a:r>
            <a:r>
              <a:rPr lang="en-AU" altLang="ja-JP" sz="2400">
                <a:solidFill>
                  <a:srgbClr val="FFFF00"/>
                </a:solidFill>
                <a:ea typeface="ＭＳ Ｐゴシック" panose="020B0600070205080204" pitchFamily="34" charset="-128"/>
              </a:rPr>
              <a:t>                HCO</a:t>
            </a:r>
            <a:r>
              <a:rPr lang="en-AU" altLang="ja-JP" sz="2400" baseline="-25000">
                <a:solidFill>
                  <a:srgbClr val="FFFF00"/>
                </a:solidFill>
                <a:ea typeface="ＭＳ Ｐゴシック" panose="020B0600070205080204" pitchFamily="34" charset="-128"/>
              </a:rPr>
              <a:t>3</a:t>
            </a:r>
            <a:r>
              <a:rPr lang="en-AU" altLang="ja-JP" sz="2400" b="1" baseline="30000">
                <a:solidFill>
                  <a:srgbClr val="FFFF00"/>
                </a:solidFill>
                <a:ea typeface="ＭＳ Ｐゴシック" panose="020B0600070205080204" pitchFamily="34" charset="-128"/>
              </a:rPr>
              <a:t>-</a:t>
            </a:r>
            <a:r>
              <a:rPr lang="en-AU" altLang="ja-JP" sz="2400">
                <a:solidFill>
                  <a:srgbClr val="FFFF00"/>
                </a:solidFill>
                <a:ea typeface="ＭＳ Ｐゴシック" panose="020B0600070205080204" pitchFamily="34" charset="-128"/>
              </a:rPr>
              <a:t> + H</a:t>
            </a:r>
            <a:r>
              <a:rPr lang="en-AU" altLang="ja-JP" sz="2400" baseline="30000">
                <a:solidFill>
                  <a:srgbClr val="FFFF00"/>
                </a:solidFill>
                <a:ea typeface="ＭＳ Ｐゴシック" panose="020B0600070205080204" pitchFamily="34" charset="-128"/>
              </a:rPr>
              <a:t>+</a:t>
            </a:r>
          </a:p>
          <a:p>
            <a:pPr eaLnBrk="1" hangingPunct="1">
              <a:lnSpc>
                <a:spcPct val="80000"/>
              </a:lnSpc>
            </a:pPr>
            <a:r>
              <a:rPr lang="en-AU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The weak</a:t>
            </a:r>
            <a:r>
              <a:rPr lang="en-US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acid</a:t>
            </a:r>
            <a:r>
              <a:rPr lang="en-US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 (proton donor) dissociates into a hydrogen ion H+ and an anionic component (A-), called the </a:t>
            </a:r>
            <a:r>
              <a:rPr lang="en-US" altLang="ja-JP" sz="2400" b="1">
                <a:solidFill>
                  <a:schemeClr val="bg1"/>
                </a:solidFill>
                <a:ea typeface="ＭＳ Ｐゴシック" panose="020B0600070205080204" pitchFamily="34" charset="-128"/>
              </a:rPr>
              <a:t>conjugate base</a:t>
            </a:r>
            <a:r>
              <a:rPr lang="en-US" altLang="ja-JP" sz="2400">
                <a:solidFill>
                  <a:schemeClr val="bg1"/>
                </a:solidFill>
                <a:ea typeface="ＭＳ Ｐゴシック" panose="020B0600070205080204" pitchFamily="34" charset="-128"/>
              </a:rPr>
              <a:t> (or salt). </a:t>
            </a:r>
            <a:endParaRPr lang="en-AU" altLang="en-US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DB14C66E-0F57-B6FD-9B81-C70937A91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62200"/>
            <a:ext cx="4876800" cy="1252538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1269" name="Text Box 5">
            <a:extLst>
              <a:ext uri="{FF2B5EF4-FFF2-40B4-BE49-F238E27FC236}">
                <a16:creationId xmlns:a16="http://schemas.microsoft.com/office/drawing/2014/main" id="{0A20C0E0-EAF4-8AFC-4A6A-4969D04BD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667000"/>
            <a:ext cx="903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2400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  = 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DE1CC210-3D58-7E36-AF74-8774EB5C9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438400"/>
            <a:ext cx="1301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[A</a:t>
            </a:r>
            <a:r>
              <a:rPr lang="en-US" altLang="en-US" sz="2400" baseline="300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] [H</a:t>
            </a:r>
            <a:r>
              <a:rPr lang="en-US" altLang="en-US" sz="2400" baseline="300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]</a:t>
            </a: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24349EAA-9B18-E09F-3E3C-990988A9B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3725" y="2895600"/>
            <a:ext cx="828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[HA]</a:t>
            </a:r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EC260020-7D20-7961-3697-67F105863F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895600"/>
            <a:ext cx="12192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10">
            <a:extLst>
              <a:ext uri="{FF2B5EF4-FFF2-40B4-BE49-F238E27FC236}">
                <a16:creationId xmlns:a16="http://schemas.microsoft.com/office/drawing/2014/main" id="{8F461C5E-E148-32BA-F714-F11C334A7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362200"/>
            <a:ext cx="2438400" cy="12192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4" name="Line 11">
            <a:extLst>
              <a:ext uri="{FF2B5EF4-FFF2-40B4-BE49-F238E27FC236}">
                <a16:creationId xmlns:a16="http://schemas.microsoft.com/office/drawing/2014/main" id="{F595C0F0-DC2B-6C28-1902-66ADCAD07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876800"/>
            <a:ext cx="9144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Line 12">
            <a:extLst>
              <a:ext uri="{FF2B5EF4-FFF2-40B4-BE49-F238E27FC236}">
                <a16:creationId xmlns:a16="http://schemas.microsoft.com/office/drawing/2014/main" id="{F99250A8-9201-B7BF-1B6C-38601A6750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562600"/>
            <a:ext cx="11430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05D373C-277D-7278-212D-781AB9A2CD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ja-JP" sz="5400" b="1">
                <a:solidFill>
                  <a:schemeClr val="bg1"/>
                </a:solidFill>
                <a:ea typeface="ＭＳ Ｐゴシック" panose="020B0600070205080204" pitchFamily="34" charset="-128"/>
              </a:rPr>
              <a:t>pKa</a:t>
            </a:r>
            <a:endParaRPr lang="en-AU" altLang="en-US" sz="5400" b="1">
              <a:solidFill>
                <a:schemeClr val="bg1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9FC5DD6-F448-6465-7465-012116ED54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4724400"/>
          </a:xfrm>
        </p:spPr>
        <p:txBody>
          <a:bodyPr/>
          <a:lstStyle/>
          <a:p>
            <a:pPr eaLnBrk="1" hangingPunct="1"/>
            <a:r>
              <a:rPr lang="en-US" altLang="ja-JP" sz="28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pKa = -log Ka    </a:t>
            </a:r>
            <a:r>
              <a:rPr lang="en-US" altLang="en-US" sz="14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 = 10</a:t>
            </a:r>
            <a:r>
              <a:rPr lang="en-US" altLang="en-US" sz="1400" b="1" baseline="30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(-pKa)</a:t>
            </a:r>
            <a:endParaRPr lang="en-US" altLang="en-US" sz="1400" b="1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endParaRPr lang="en-US" altLang="ja-JP" sz="14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ja-JP" sz="26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pKa of an acid is the pH at which 50% dissociation occurs</a:t>
            </a:r>
            <a:r>
              <a:rPr lang="en-AU" altLang="ja-JP" sz="2600" b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endParaRPr lang="en-US" altLang="ja-JP" sz="2600" b="1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ja-JP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pKa value is easier to work with and remember than Ka value as of H  and pH. </a:t>
            </a:r>
          </a:p>
          <a:p>
            <a:pPr eaLnBrk="1" hangingPunct="1">
              <a:buFontTx/>
              <a:buNone/>
            </a:pPr>
            <a:endParaRPr lang="en-AU" altLang="ja-JP" sz="14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AU" altLang="ja-JP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Strong acids has strong tendency to dissociate and thus has high Ka value and low p</a:t>
            </a:r>
            <a:r>
              <a:rPr lang="en-AU" altLang="ja-JP" sz="2600" i="1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</a:t>
            </a:r>
            <a:r>
              <a:rPr lang="en-AU" altLang="ja-JP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 value </a:t>
            </a: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and thus the lower the pH the compound will produce in solution.</a:t>
            </a:r>
            <a:endParaRPr lang="en-AU" altLang="ja-JP" sz="26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endParaRPr lang="en-AU" altLang="ja-JP" sz="14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Example a </a:t>
            </a:r>
            <a:r>
              <a:rPr lang="en-US" altLang="en-US" sz="2600" u="sng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strong acid</a:t>
            </a: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with Ka of 10</a:t>
            </a:r>
            <a:r>
              <a:rPr lang="en-US" altLang="en-US" sz="2600" baseline="30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7</a:t>
            </a: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 has a pKa of -7, while a </a:t>
            </a:r>
            <a:r>
              <a:rPr lang="en-US" altLang="en-US" sz="2600" u="sng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weak acid</a:t>
            </a: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with Ka of 10</a:t>
            </a:r>
            <a:r>
              <a:rPr lang="en-US" altLang="en-US" sz="2600" baseline="300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-12</a:t>
            </a: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 has a pKa of 12</a:t>
            </a:r>
            <a:endParaRPr lang="en-AU" altLang="ja-JP" sz="2600">
              <a:solidFill>
                <a:schemeClr val="bg1"/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>
            <a:extLst>
              <a:ext uri="{FF2B5EF4-FFF2-40B4-BE49-F238E27FC236}">
                <a16:creationId xmlns:a16="http://schemas.microsoft.com/office/drawing/2014/main" id="{4C143014-2F64-348E-5ABC-EBE514BA0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22325"/>
            <a:ext cx="2362200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n-US" sz="2000">
                <a:solidFill>
                  <a:schemeClr val="bg1"/>
                </a:solidFill>
              </a:rPr>
              <a:t>The maximum buffering capacity exists when the pH of the solution equals the pK' of the buffer, [conjugate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n-US" sz="2000">
                <a:solidFill>
                  <a:schemeClr val="bg1"/>
                </a:solidFill>
              </a:rPr>
              <a:t>base] = [acid], the buffer can then respond equally to both added acid and added base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2000">
              <a:solidFill>
                <a:schemeClr val="bg1"/>
              </a:solidFill>
            </a:endParaRPr>
          </a:p>
        </p:txBody>
      </p:sp>
      <p:pic>
        <p:nvPicPr>
          <p:cNvPr id="76804" name="Picture 4" descr="95">
            <a:extLst>
              <a:ext uri="{FF2B5EF4-FFF2-40B4-BE49-F238E27FC236}">
                <a16:creationId xmlns:a16="http://schemas.microsoft.com/office/drawing/2014/main" id="{548DA93B-A20E-CB93-052A-BA8041327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457200"/>
            <a:ext cx="67945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5">
            <a:extLst>
              <a:ext uri="{FF2B5EF4-FFF2-40B4-BE49-F238E27FC236}">
                <a16:creationId xmlns:a16="http://schemas.microsoft.com/office/drawing/2014/main" id="{2B597C78-CF97-4EE2-6CCD-6E755B1B0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982788"/>
            <a:ext cx="1327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n-US" sz="1800"/>
              <a:t>acetic acid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88D3CFB-9DE6-ED13-05F2-FBDC4FE62A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62000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b="1" u="sng">
                <a:solidFill>
                  <a:schemeClr val="bg1"/>
                </a:solidFill>
              </a:rPr>
              <a:t>Buffers</a:t>
            </a:r>
            <a:r>
              <a:rPr lang="en-AU" altLang="en-US" u="sng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7CFA42C-FF99-D9F2-D3D8-62AD16EC5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7630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chemeClr val="bg1"/>
                </a:solidFill>
              </a:rPr>
              <a:t>A buffer is a solution that </a:t>
            </a:r>
            <a:r>
              <a:rPr lang="en-US" altLang="en-US" sz="2500" u="sng">
                <a:solidFill>
                  <a:schemeClr val="bg1"/>
                </a:solidFill>
              </a:rPr>
              <a:t>resists</a:t>
            </a:r>
            <a:r>
              <a:rPr lang="en-US" altLang="en-US" sz="2500">
                <a:solidFill>
                  <a:schemeClr val="bg1"/>
                </a:solidFill>
              </a:rPr>
              <a:t> pH changes when acids or bases are added to the solution.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chemeClr val="bg1"/>
                </a:solidFill>
              </a:rPr>
              <a:t>Buffer solutions consist of a weak acid (undissociated acid) and its conjugate base (the form of the acid having lost its proton).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50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50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chemeClr val="bg1"/>
                </a:solidFill>
              </a:rPr>
              <a:t>A buffer works because added acids (H</a:t>
            </a:r>
            <a:r>
              <a:rPr lang="en-US" altLang="en-US" sz="2500" baseline="30000">
                <a:solidFill>
                  <a:schemeClr val="bg1"/>
                </a:solidFill>
              </a:rPr>
              <a:t>+</a:t>
            </a:r>
            <a:r>
              <a:rPr lang="en-US" altLang="en-US" sz="2500">
                <a:solidFill>
                  <a:schemeClr val="bg1"/>
                </a:solidFill>
              </a:rPr>
              <a:t>) are neutralized by the conjugate base (A</a:t>
            </a:r>
            <a:r>
              <a:rPr lang="en-US" altLang="en-US" sz="2500" b="1" baseline="30000">
                <a:solidFill>
                  <a:schemeClr val="bg1"/>
                </a:solidFill>
              </a:rPr>
              <a:t>-</a:t>
            </a:r>
            <a:r>
              <a:rPr lang="en-US" altLang="en-US" sz="2500">
                <a:solidFill>
                  <a:schemeClr val="bg1"/>
                </a:solidFill>
              </a:rPr>
              <a:t>) which is converted to the acid (HA).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>
                <a:solidFill>
                  <a:schemeClr val="bg1"/>
                </a:solidFill>
              </a:rPr>
              <a:t>Added bases are neutralized by the acid (HA), which is converted to the conjugate base (A</a:t>
            </a:r>
            <a:r>
              <a:rPr lang="en-US" altLang="en-US" sz="2500" b="1" baseline="30000">
                <a:solidFill>
                  <a:schemeClr val="bg1"/>
                </a:solidFill>
              </a:rPr>
              <a:t>-</a:t>
            </a:r>
            <a:r>
              <a:rPr lang="en-US" altLang="en-US" sz="2500">
                <a:solidFill>
                  <a:schemeClr val="bg1"/>
                </a:solidFill>
              </a:rPr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u="sng">
                <a:solidFill>
                  <a:schemeClr val="bg1"/>
                </a:solidFill>
              </a:rPr>
              <a:t>Two factors determine the effectiveness of a buffer</a:t>
            </a:r>
            <a:r>
              <a:rPr lang="en-US" altLang="en-US" sz="2500">
                <a:solidFill>
                  <a:schemeClr val="bg1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500">
                <a:solidFill>
                  <a:schemeClr val="bg1"/>
                </a:solidFill>
              </a:rPr>
              <a:t>1- its pKa relative to the pH of the solution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500">
                <a:solidFill>
                  <a:schemeClr val="bg1"/>
                </a:solidFill>
              </a:rPr>
              <a:t>2- its concentration. </a:t>
            </a:r>
            <a:endParaRPr lang="en-AU" altLang="en-US" sz="2500">
              <a:solidFill>
                <a:schemeClr val="bg1"/>
              </a:solidFill>
            </a:endParaRPr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4688845A-0C6F-CA66-9C6C-11F008C09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514600"/>
            <a:ext cx="4572000" cy="1173163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740DE49-2590-F455-16DC-A1BCE08C5D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762000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u="sng">
                <a:solidFill>
                  <a:schemeClr val="bg1"/>
                </a:solidFill>
              </a:rPr>
              <a:t>Henderson-Hasselbalch Equation</a:t>
            </a:r>
            <a:endParaRPr lang="en-AU" altLang="en-US" u="sng">
              <a:solidFill>
                <a:schemeClr val="bg1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DD86379-0E1E-A9BC-D011-2DBB4B4CB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Henderson-Hasselbalch adjusted equation shown below describe the relationship between the acid and its conjugate base with pH and pKa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AU" altLang="en-US" sz="2800">
                <a:solidFill>
                  <a:schemeClr val="bg1"/>
                </a:solidFill>
              </a:rPr>
              <a:t>The most effective buffers is when pH=pKa means it has equal concentrations of acid [HA] and its conjugate base [A-]</a:t>
            </a:r>
            <a:r>
              <a:rPr lang="en-AU" altLang="en-US" sz="2800" b="1">
                <a:solidFill>
                  <a:schemeClr val="bg1"/>
                </a:solidFill>
              </a:rPr>
              <a:t> (</a:t>
            </a:r>
            <a:r>
              <a:rPr lang="en-AU" altLang="en-US" sz="2800">
                <a:solidFill>
                  <a:schemeClr val="bg1"/>
                </a:solidFill>
              </a:rPr>
              <a:t>50% of both forms AH &amp; A- present in solution).</a:t>
            </a:r>
            <a:endParaRPr lang="en-US" altLang="en-US" sz="280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At pH = p</a:t>
            </a:r>
            <a:r>
              <a:rPr lang="en-US" altLang="en-US" sz="2800" i="1">
                <a:solidFill>
                  <a:schemeClr val="bg1"/>
                </a:solidFill>
              </a:rPr>
              <a:t>K</a:t>
            </a:r>
            <a:r>
              <a:rPr lang="en-US" altLang="en-US" sz="2800">
                <a:solidFill>
                  <a:schemeClr val="bg1"/>
                </a:solidFill>
              </a:rPr>
              <a:t>a ± 1 the buffer capacity falls to 33% of the maximum value. Therefore the buffer is effective one point up or down the pH pKa value.</a:t>
            </a:r>
            <a:r>
              <a:rPr lang="en-AU" altLang="en-US" sz="2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id="{9C90477A-472E-FE82-1691-C1F712B28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19461" name="Object 4">
            <a:extLst>
              <a:ext uri="{FF2B5EF4-FFF2-40B4-BE49-F238E27FC236}">
                <a16:creationId xmlns:a16="http://schemas.microsoft.com/office/drawing/2014/main" id="{535322AC-6631-94E4-3411-CF6573C669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075" y="2362200"/>
          <a:ext cx="3732213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4" imgW="1739900" imgH="482600" progId="Equation.3">
                  <p:embed/>
                </p:oleObj>
              </mc:Choice>
              <mc:Fallback>
                <p:oleObj name="Equation" r:id="rId4" imgW="1739900" imgH="482600" progId="Equation.3">
                  <p:embed/>
                  <p:pic>
                    <p:nvPicPr>
                      <p:cNvPr id="19461" name="Object 4">
                        <a:extLst>
                          <a:ext uri="{FF2B5EF4-FFF2-40B4-BE49-F238E27FC236}">
                            <a16:creationId xmlns:a16="http://schemas.microsoft.com/office/drawing/2014/main" id="{535322AC-6631-94E4-3411-CF6573C669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2362200"/>
                        <a:ext cx="3732213" cy="10366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>
            <a:extLst>
              <a:ext uri="{FF2B5EF4-FFF2-40B4-BE49-F238E27FC236}">
                <a16:creationId xmlns:a16="http://schemas.microsoft.com/office/drawing/2014/main" id="{2D52D430-A905-BA9D-4E29-D1492CBD3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3" name="Text Box 7">
            <a:extLst>
              <a:ext uri="{FF2B5EF4-FFF2-40B4-BE49-F238E27FC236}">
                <a16:creationId xmlns:a16="http://schemas.microsoft.com/office/drawing/2014/main" id="{9739EC97-C309-B680-DFF9-388AEAC3F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25" y="2605088"/>
            <a:ext cx="222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Times New Roman" panose="02020603050405020304" pitchFamily="18" charset="0"/>
              </a:rPr>
              <a:t>pH  =  pK</a:t>
            </a:r>
            <a:r>
              <a:rPr lang="en-US" altLang="en-US" sz="2000" b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>
                <a:solidFill>
                  <a:schemeClr val="bg1"/>
                </a:solidFill>
                <a:latin typeface="Times New Roman" panose="02020603050405020304" pitchFamily="18" charset="0"/>
              </a:rPr>
              <a:t>  +  log</a:t>
            </a:r>
            <a:r>
              <a:rPr lang="en-US" altLang="en-US" sz="2000" b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10</a:t>
            </a:r>
            <a:endParaRPr lang="en-US" altLang="en-US" sz="20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4" name="Text Box 8">
            <a:extLst>
              <a:ext uri="{FF2B5EF4-FFF2-40B4-BE49-F238E27FC236}">
                <a16:creationId xmlns:a16="http://schemas.microsoft.com/office/drawing/2014/main" id="{A858392E-AD70-1A18-CC44-CD85981A3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1788" y="2376488"/>
            <a:ext cx="21796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Times New Roman" panose="02020603050405020304" pitchFamily="18" charset="0"/>
              </a:rPr>
              <a:t>[Conjugate Base]  </a:t>
            </a:r>
          </a:p>
        </p:txBody>
      </p:sp>
      <p:sp>
        <p:nvSpPr>
          <p:cNvPr id="19465" name="Line 9">
            <a:extLst>
              <a:ext uri="{FF2B5EF4-FFF2-40B4-BE49-F238E27FC236}">
                <a16:creationId xmlns:a16="http://schemas.microsoft.com/office/drawing/2014/main" id="{02DD1AC3-ADC6-BD69-7A95-0C5CE4E38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4663" y="2819400"/>
            <a:ext cx="2133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60AFCA5F-D79C-5538-D47D-D5EA969B1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663" y="2944813"/>
            <a:ext cx="1685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Times New Roman" panose="02020603050405020304" pitchFamily="18" charset="0"/>
              </a:rPr>
              <a:t>             [Acid]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6086</TotalTime>
  <Words>1986</Words>
  <Application>Microsoft Office PowerPoint</Application>
  <PresentationFormat>On-screen Show (4:3)</PresentationFormat>
  <Paragraphs>161</Paragraphs>
  <Slides>24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Design</vt:lpstr>
      <vt:lpstr>Buffer System</vt:lpstr>
      <vt:lpstr>PowerPoint Presentation</vt:lpstr>
      <vt:lpstr>PowerPoint Presentation</vt:lpstr>
      <vt:lpstr>PowerPoint Presentation</vt:lpstr>
      <vt:lpstr>Dissociation Constants (Ka)</vt:lpstr>
      <vt:lpstr>pKa</vt:lpstr>
      <vt:lpstr>PowerPoint Presentation</vt:lpstr>
      <vt:lpstr>Buffers </vt:lpstr>
      <vt:lpstr>Henderson-Hasselbalch Equation</vt:lpstr>
      <vt:lpstr>PowerPoint Presentation</vt:lpstr>
      <vt:lpstr>Organs controlling pH </vt:lpstr>
      <vt:lpstr>PowerPoint Presentation</vt:lpstr>
      <vt:lpstr>Transport of CO2 </vt:lpstr>
      <vt:lpstr>PowerPoint Presentation</vt:lpstr>
      <vt:lpstr>Transport of CO2 by the blood</vt:lpstr>
      <vt:lpstr>PowerPoint Presentation</vt:lpstr>
      <vt:lpstr>The Bicarbonate Buffer System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AL-SHUNEIGAT</dc:creator>
  <cp:lastModifiedBy>Hamza Muhammad</cp:lastModifiedBy>
  <cp:revision>110</cp:revision>
  <dcterms:created xsi:type="dcterms:W3CDTF">2010-08-31T10:33:57Z</dcterms:created>
  <dcterms:modified xsi:type="dcterms:W3CDTF">2023-10-08T07:17:57Z</dcterms:modified>
</cp:coreProperties>
</file>