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756" r:id="rId1"/>
  </p:sldMasterIdLst>
  <p:sldIdLst>
    <p:sldId id="306" r:id="rId2"/>
    <p:sldId id="258" r:id="rId3"/>
    <p:sldId id="260" r:id="rId4"/>
    <p:sldId id="259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302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303" r:id="rId22"/>
    <p:sldId id="277" r:id="rId23"/>
    <p:sldId id="279" r:id="rId24"/>
    <p:sldId id="284" r:id="rId25"/>
    <p:sldId id="287" r:id="rId26"/>
    <p:sldId id="288" r:id="rId27"/>
    <p:sldId id="289" r:id="rId28"/>
    <p:sldId id="290" r:id="rId29"/>
    <p:sldId id="291" r:id="rId30"/>
    <p:sldId id="292" r:id="rId31"/>
    <p:sldId id="293" r:id="rId32"/>
    <p:sldId id="294" r:id="rId33"/>
    <p:sldId id="296" r:id="rId34"/>
    <p:sldId id="297" r:id="rId35"/>
    <p:sldId id="304" r:id="rId36"/>
  </p:sldIdLst>
  <p:sldSz cx="9144000" cy="6858000" type="screen4x3"/>
  <p:notesSz cx="6858000" cy="9144000"/>
  <p:defaultTextStyle>
    <a:defPPr>
      <a:defRPr lang="ar-JO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68" d="100"/>
          <a:sy n="68" d="100"/>
        </p:scale>
        <p:origin x="144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Title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9DB1FF-18C6-4255-8F07-1BED4A57923B}" type="datetimeFigureOut">
              <a:rPr lang="ar-JO" smtClean="0"/>
              <a:pPr/>
              <a:t>18/12/1442</a:t>
            </a:fld>
            <a:endParaRPr lang="ar-JO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89E99AFA-A5C3-47D7-BBAF-3D9F8A540CE5}" type="slidenum">
              <a:rPr lang="ar-JO" smtClean="0"/>
              <a:pPr/>
              <a:t>‹#›</a:t>
            </a:fld>
            <a:endParaRPr lang="ar-JO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9DB1FF-18C6-4255-8F07-1BED4A57923B}" type="datetimeFigureOut">
              <a:rPr lang="ar-JO" smtClean="0"/>
              <a:pPr/>
              <a:t>18/12/1442</a:t>
            </a:fld>
            <a:endParaRPr lang="ar-J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99AFA-A5C3-47D7-BBAF-3D9F8A540CE5}" type="slidenum">
              <a:rPr lang="ar-JO" smtClean="0"/>
              <a:pPr/>
              <a:t>‹#›</a:t>
            </a:fld>
            <a:endParaRPr lang="ar-JO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9DB1FF-18C6-4255-8F07-1BED4A57923B}" type="datetimeFigureOut">
              <a:rPr lang="ar-JO" smtClean="0"/>
              <a:pPr/>
              <a:t>18/12/1442</a:t>
            </a:fld>
            <a:endParaRPr lang="ar-J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99AFA-A5C3-47D7-BBAF-3D9F8A540CE5}" type="slidenum">
              <a:rPr lang="ar-JO" smtClean="0"/>
              <a:pPr/>
              <a:t>‹#›</a:t>
            </a:fld>
            <a:endParaRPr lang="ar-JO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9DB1FF-18C6-4255-8F07-1BED4A57923B}" type="datetimeFigureOut">
              <a:rPr lang="ar-JO" smtClean="0"/>
              <a:pPr/>
              <a:t>18/12/1442</a:t>
            </a:fld>
            <a:endParaRPr lang="ar-JO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ar-JO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89E99AFA-A5C3-47D7-BBAF-3D9F8A540CE5}" type="slidenum">
              <a:rPr lang="ar-JO" smtClean="0"/>
              <a:pPr/>
              <a:t>‹#›</a:t>
            </a:fld>
            <a:endParaRPr lang="ar-JO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9DB1FF-18C6-4255-8F07-1BED4A57923B}" type="datetimeFigureOut">
              <a:rPr lang="ar-JO" smtClean="0"/>
              <a:pPr/>
              <a:t>18/12/1442</a:t>
            </a:fld>
            <a:endParaRPr lang="ar-JO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99AFA-A5C3-47D7-BBAF-3D9F8A540CE5}" type="slidenum">
              <a:rPr lang="ar-JO" smtClean="0"/>
              <a:pPr/>
              <a:t>‹#›</a:t>
            </a:fld>
            <a:endParaRPr lang="ar-JO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9DB1FF-18C6-4255-8F07-1BED4A57923B}" type="datetimeFigureOut">
              <a:rPr lang="ar-JO" smtClean="0"/>
              <a:pPr/>
              <a:t>18/12/1442</a:t>
            </a:fld>
            <a:endParaRPr lang="ar-JO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99AFA-A5C3-47D7-BBAF-3D9F8A540CE5}" type="slidenum">
              <a:rPr lang="ar-JO" smtClean="0"/>
              <a:pPr/>
              <a:t>‹#›</a:t>
            </a:fld>
            <a:endParaRPr lang="ar-JO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25" name="Text Placeholder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8" name="Content Placeholder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9DB1FF-18C6-4255-8F07-1BED4A57923B}" type="datetimeFigureOut">
              <a:rPr lang="ar-JO" smtClean="0"/>
              <a:pPr/>
              <a:t>18/12/1442</a:t>
            </a:fld>
            <a:endParaRPr lang="ar-J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89E99AFA-A5C3-47D7-BBAF-3D9F8A540CE5}" type="slidenum">
              <a:rPr lang="ar-JO" smtClean="0"/>
              <a:pPr/>
              <a:t>‹#›</a:t>
            </a:fld>
            <a:endParaRPr lang="ar-JO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9DB1FF-18C6-4255-8F07-1BED4A57923B}" type="datetimeFigureOut">
              <a:rPr lang="ar-JO" smtClean="0"/>
              <a:pPr/>
              <a:t>18/12/1442</a:t>
            </a:fld>
            <a:endParaRPr lang="ar-JO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99AFA-A5C3-47D7-BBAF-3D9F8A540CE5}" type="slidenum">
              <a:rPr lang="ar-JO" smtClean="0"/>
              <a:pPr/>
              <a:t>‹#›</a:t>
            </a:fld>
            <a:endParaRPr lang="ar-JO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9DB1FF-18C6-4255-8F07-1BED4A57923B}" type="datetimeFigureOut">
              <a:rPr lang="ar-JO" smtClean="0"/>
              <a:pPr/>
              <a:t>18/12/1442</a:t>
            </a:fld>
            <a:endParaRPr lang="ar-JO"/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99AFA-A5C3-47D7-BBAF-3D9F8A540CE5}" type="slidenum">
              <a:rPr lang="ar-JO" smtClean="0"/>
              <a:pPr/>
              <a:t>‹#›</a:t>
            </a:fld>
            <a:endParaRPr lang="ar-JO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26" name="Text Placeholder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9DB1FF-18C6-4255-8F07-1BED4A57923B}" type="datetimeFigureOut">
              <a:rPr lang="ar-JO" smtClean="0"/>
              <a:pPr/>
              <a:t>18/12/1442</a:t>
            </a:fld>
            <a:endParaRPr lang="ar-JO"/>
          </a:p>
        </p:txBody>
      </p:sp>
      <p:sp>
        <p:nvSpPr>
          <p:cNvPr id="29" name="Footer Placeholder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99AFA-A5C3-47D7-BBAF-3D9F8A540CE5}" type="slidenum">
              <a:rPr lang="ar-JO" smtClean="0"/>
              <a:pPr/>
              <a:t>‹#›</a:t>
            </a:fld>
            <a:endParaRPr lang="ar-JO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9DB1FF-18C6-4255-8F07-1BED4A57923B}" type="datetimeFigureOut">
              <a:rPr lang="ar-JO" smtClean="0"/>
              <a:pPr/>
              <a:t>18/12/1442</a:t>
            </a:fld>
            <a:endParaRPr lang="ar-J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99AFA-A5C3-47D7-BBAF-3D9F8A540CE5}" type="slidenum">
              <a:rPr lang="ar-JO" smtClean="0"/>
              <a:pPr/>
              <a:t>‹#›</a:t>
            </a:fld>
            <a:endParaRPr lang="ar-JO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26" name="Text Placeholder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7C9DB1FF-18C6-4255-8F07-1BED4A57923B}" type="datetimeFigureOut">
              <a:rPr lang="ar-JO" smtClean="0"/>
              <a:pPr/>
              <a:t>18/12/1442</a:t>
            </a:fld>
            <a:endParaRPr lang="ar-JO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ar-J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89E99AFA-A5C3-47D7-BBAF-3D9F8A540CE5}" type="slidenum">
              <a:rPr lang="ar-JO" smtClean="0"/>
              <a:pPr/>
              <a:t>‹#›</a:t>
            </a:fld>
            <a:endParaRPr lang="ar-JO"/>
          </a:p>
        </p:txBody>
      </p:sp>
      <p:sp>
        <p:nvSpPr>
          <p:cNvPr id="10" name="Title Placeholder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l" rtl="1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r" rtl="1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r" rtl="1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r" rtl="1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r" rtl="1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r" rtl="1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r" rtl="1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r" rtl="1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r" rtl="1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r" rtl="1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3124200" y="2057400"/>
            <a:ext cx="6019800" cy="1470025"/>
          </a:xfrm>
        </p:spPr>
        <p:txBody>
          <a:bodyPr/>
          <a:lstStyle/>
          <a:p>
            <a:r>
              <a:rPr lang="en-US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Sexual</a:t>
            </a:r>
            <a:r>
              <a:rPr lang="en-US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>
                <a:solidFill>
                  <a:schemeClr val="tx1"/>
                </a:solidFill>
              </a:rPr>
              <a:t>disorders</a:t>
            </a:r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3143240" y="3929066"/>
            <a:ext cx="6400800" cy="1752600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  <a:defRPr/>
            </a:pPr>
            <a:r>
              <a:rPr lang="en-US" altLang="ko-KR" b="1" dirty="0" err="1"/>
              <a:t>Amer</a:t>
            </a:r>
            <a:r>
              <a:rPr lang="en-US" altLang="ko-KR" b="1" dirty="0"/>
              <a:t> </a:t>
            </a:r>
            <a:r>
              <a:rPr lang="en-US" altLang="ko-KR" b="1" dirty="0" err="1"/>
              <a:t>Rawajfeh</a:t>
            </a:r>
            <a:r>
              <a:rPr lang="en-US" altLang="ko-KR" b="1" dirty="0"/>
              <a:t>. MD. </a:t>
            </a:r>
            <a:r>
              <a:rPr lang="en-US" altLang="ko-KR" b="1" dirty="0" err="1"/>
              <a:t>JB.Psych</a:t>
            </a:r>
            <a:r>
              <a:rPr lang="en-US" altLang="ko-KR" b="1" dirty="0"/>
              <a:t> </a:t>
            </a:r>
            <a:r>
              <a:rPr lang="en-US" dirty="0"/>
              <a:t> </a:t>
            </a:r>
            <a:br>
              <a:rPr lang="en-US" dirty="0"/>
            </a:br>
            <a:r>
              <a:rPr lang="en-US" dirty="0"/>
              <a:t>National Center for Mental Health</a:t>
            </a:r>
            <a:br>
              <a:rPr lang="en-US" dirty="0"/>
            </a:br>
            <a:r>
              <a:rPr lang="en-US" dirty="0"/>
              <a:t>Ministry of Health</a:t>
            </a:r>
            <a:endParaRPr lang="en-US" altLang="ko-KR" dirty="0"/>
          </a:p>
        </p:txBody>
      </p:sp>
      <p:sp>
        <p:nvSpPr>
          <p:cNvPr id="4" name="Oval 8">
            <a:extLst>
              <a:ext uri="{FF2B5EF4-FFF2-40B4-BE49-F238E27FC236}">
                <a16:creationId xmlns:a16="http://schemas.microsoft.com/office/drawing/2014/main" id="{DE25AF50-FA87-4F55-917E-2C3E09C144FD}"/>
              </a:ext>
            </a:extLst>
          </p:cNvPr>
          <p:cNvSpPr/>
          <p:nvPr/>
        </p:nvSpPr>
        <p:spPr>
          <a:xfrm>
            <a:off x="381000" y="1828800"/>
            <a:ext cx="2857520" cy="3714776"/>
          </a:xfrm>
          <a:custGeom>
            <a:avLst/>
            <a:gdLst/>
            <a:ahLst/>
            <a:cxnLst/>
            <a:rect l="l" t="t" r="r" b="b"/>
            <a:pathLst>
              <a:path w="3068057" h="3083879">
                <a:moveTo>
                  <a:pt x="1943022" y="0"/>
                </a:moveTo>
                <a:cubicBezTo>
                  <a:pt x="2091435" y="0"/>
                  <a:pt x="2214809" y="107202"/>
                  <a:pt x="2232575" y="249298"/>
                </a:cubicBezTo>
                <a:cubicBezTo>
                  <a:pt x="2066806" y="323095"/>
                  <a:pt x="1966497" y="475331"/>
                  <a:pt x="1992863" y="623272"/>
                </a:cubicBezTo>
                <a:lnTo>
                  <a:pt x="2032344" y="614884"/>
                </a:lnTo>
                <a:cubicBezTo>
                  <a:pt x="2007703" y="472429"/>
                  <a:pt x="2119863" y="324636"/>
                  <a:pt x="2294697" y="266187"/>
                </a:cubicBezTo>
                <a:cubicBezTo>
                  <a:pt x="2304190" y="260641"/>
                  <a:pt x="2314409" y="260119"/>
                  <a:pt x="2324748" y="260119"/>
                </a:cubicBezTo>
                <a:cubicBezTo>
                  <a:pt x="2491310" y="260119"/>
                  <a:pt x="2626336" y="395145"/>
                  <a:pt x="2626336" y="561708"/>
                </a:cubicBezTo>
                <a:lnTo>
                  <a:pt x="2609021" y="647481"/>
                </a:lnTo>
                <a:lnTo>
                  <a:pt x="2626336" y="647481"/>
                </a:lnTo>
                <a:lnTo>
                  <a:pt x="2626336" y="656343"/>
                </a:lnTo>
                <a:cubicBezTo>
                  <a:pt x="2762823" y="669742"/>
                  <a:pt x="2867295" y="786613"/>
                  <a:pt x="2867295" y="927882"/>
                </a:cubicBezTo>
                <a:lnTo>
                  <a:pt x="2850464" y="1011252"/>
                </a:lnTo>
                <a:cubicBezTo>
                  <a:pt x="2978255" y="1064152"/>
                  <a:pt x="3068057" y="1190111"/>
                  <a:pt x="3068057" y="1337042"/>
                </a:cubicBezTo>
                <a:cubicBezTo>
                  <a:pt x="3068057" y="1418703"/>
                  <a:pt x="3040320" y="1493884"/>
                  <a:pt x="2992210" y="1551889"/>
                </a:cubicBezTo>
                <a:cubicBezTo>
                  <a:pt x="2909241" y="1651289"/>
                  <a:pt x="2791782" y="1696238"/>
                  <a:pt x="2686704" y="1660749"/>
                </a:cubicBezTo>
                <a:lnTo>
                  <a:pt x="2673794" y="1698968"/>
                </a:lnTo>
                <a:cubicBezTo>
                  <a:pt x="2768232" y="1730865"/>
                  <a:pt x="2870956" y="1707121"/>
                  <a:pt x="2955415" y="1640323"/>
                </a:cubicBezTo>
                <a:cubicBezTo>
                  <a:pt x="2993943" y="1688574"/>
                  <a:pt x="3012247" y="1750635"/>
                  <a:pt x="3012247" y="1816968"/>
                </a:cubicBezTo>
                <a:cubicBezTo>
                  <a:pt x="3012247" y="1986406"/>
                  <a:pt x="2892829" y="2127952"/>
                  <a:pt x="2733451" y="2161496"/>
                </a:cubicBezTo>
                <a:cubicBezTo>
                  <a:pt x="2570803" y="2185843"/>
                  <a:pt x="2422847" y="2122052"/>
                  <a:pt x="2373218" y="2004561"/>
                </a:cubicBezTo>
                <a:cubicBezTo>
                  <a:pt x="2397575" y="1987765"/>
                  <a:pt x="2417022" y="1964396"/>
                  <a:pt x="2431421" y="1936987"/>
                </a:cubicBezTo>
                <a:cubicBezTo>
                  <a:pt x="2469123" y="1865220"/>
                  <a:pt x="2466430" y="1776674"/>
                  <a:pt x="2424327" y="1703750"/>
                </a:cubicBezTo>
                <a:lnTo>
                  <a:pt x="2390880" y="1723060"/>
                </a:lnTo>
                <a:cubicBezTo>
                  <a:pt x="2426033" y="1783948"/>
                  <a:pt x="2428758" y="1857660"/>
                  <a:pt x="2398065" y="1917447"/>
                </a:cubicBezTo>
                <a:cubicBezTo>
                  <a:pt x="2386618" y="1939743"/>
                  <a:pt x="2371177" y="1958844"/>
                  <a:pt x="2348681" y="1969064"/>
                </a:cubicBezTo>
                <a:lnTo>
                  <a:pt x="2314536" y="1978212"/>
                </a:lnTo>
                <a:lnTo>
                  <a:pt x="2320989" y="1994504"/>
                </a:lnTo>
                <a:cubicBezTo>
                  <a:pt x="2292439" y="2010252"/>
                  <a:pt x="2259301" y="2017439"/>
                  <a:pt x="2224883" y="2015050"/>
                </a:cubicBezTo>
                <a:cubicBezTo>
                  <a:pt x="2157880" y="2010397"/>
                  <a:pt x="2096183" y="1970105"/>
                  <a:pt x="2062112" y="1908746"/>
                </a:cubicBezTo>
                <a:lnTo>
                  <a:pt x="2028307" y="1927422"/>
                </a:lnTo>
                <a:cubicBezTo>
                  <a:pt x="2069101" y="2000945"/>
                  <a:pt x="2143517" y="2048870"/>
                  <a:pt x="2224395" y="2053708"/>
                </a:cubicBezTo>
                <a:cubicBezTo>
                  <a:pt x="2263912" y="2056070"/>
                  <a:pt x="2302036" y="2047984"/>
                  <a:pt x="2335071" y="2030056"/>
                </a:cubicBezTo>
                <a:cubicBezTo>
                  <a:pt x="2400196" y="2159379"/>
                  <a:pt x="2567325" y="2230480"/>
                  <a:pt x="2748680" y="2204554"/>
                </a:cubicBezTo>
                <a:cubicBezTo>
                  <a:pt x="2767068" y="2240602"/>
                  <a:pt x="2774723" y="2281713"/>
                  <a:pt x="2774723" y="2324613"/>
                </a:cubicBezTo>
                <a:cubicBezTo>
                  <a:pt x="2774723" y="2444667"/>
                  <a:pt x="2714770" y="2550720"/>
                  <a:pt x="2619461" y="2609132"/>
                </a:cubicBezTo>
                <a:cubicBezTo>
                  <a:pt x="2594093" y="2739763"/>
                  <a:pt x="2496512" y="2844553"/>
                  <a:pt x="2368919" y="2876858"/>
                </a:cubicBezTo>
                <a:cubicBezTo>
                  <a:pt x="2184369" y="2908073"/>
                  <a:pt x="2016372" y="2826285"/>
                  <a:pt x="1978290" y="2684161"/>
                </a:cubicBezTo>
                <a:lnTo>
                  <a:pt x="1939323" y="2694602"/>
                </a:lnTo>
                <a:cubicBezTo>
                  <a:pt x="1970494" y="2810931"/>
                  <a:pt x="2075973" y="2892306"/>
                  <a:pt x="2210223" y="2912307"/>
                </a:cubicBezTo>
                <a:cubicBezTo>
                  <a:pt x="2165434" y="3014618"/>
                  <a:pt x="2062317" y="3083879"/>
                  <a:pt x="1943022" y="3083879"/>
                </a:cubicBezTo>
                <a:cubicBezTo>
                  <a:pt x="1804718" y="3083879"/>
                  <a:pt x="1736151" y="2990782"/>
                  <a:pt x="1657612" y="2862428"/>
                </a:cubicBezTo>
                <a:cubicBezTo>
                  <a:pt x="1632100" y="2775963"/>
                  <a:pt x="1598588" y="2449530"/>
                  <a:pt x="1653064" y="2147091"/>
                </a:cubicBezTo>
                <a:cubicBezTo>
                  <a:pt x="1775302" y="2294672"/>
                  <a:pt x="1947360" y="2360889"/>
                  <a:pt x="2101389" y="2319520"/>
                </a:cubicBezTo>
                <a:lnTo>
                  <a:pt x="2085913" y="2268654"/>
                </a:lnTo>
                <a:cubicBezTo>
                  <a:pt x="1935632" y="2308197"/>
                  <a:pt x="1765039" y="2228547"/>
                  <a:pt x="1652548" y="2065927"/>
                </a:cubicBezTo>
                <a:cubicBezTo>
                  <a:pt x="1594744" y="1988631"/>
                  <a:pt x="1552933" y="1543383"/>
                  <a:pt x="1647107" y="1210118"/>
                </a:cubicBezTo>
                <a:cubicBezTo>
                  <a:pt x="1757451" y="1073526"/>
                  <a:pt x="1924310" y="1023711"/>
                  <a:pt x="2044795" y="1095494"/>
                </a:cubicBezTo>
                <a:lnTo>
                  <a:pt x="2046624" y="1092427"/>
                </a:lnTo>
                <a:cubicBezTo>
                  <a:pt x="2044963" y="1115904"/>
                  <a:pt x="2049817" y="1139574"/>
                  <a:pt x="2059741" y="1162003"/>
                </a:cubicBezTo>
                <a:cubicBezTo>
                  <a:pt x="2085174" y="1219476"/>
                  <a:pt x="2140055" y="1259997"/>
                  <a:pt x="2204060" y="1268556"/>
                </a:cubicBezTo>
                <a:lnTo>
                  <a:pt x="2208020" y="1238949"/>
                </a:lnTo>
                <a:cubicBezTo>
                  <a:pt x="2154665" y="1231814"/>
                  <a:pt x="2108853" y="1198319"/>
                  <a:pt x="2087448" y="1150798"/>
                </a:cubicBezTo>
                <a:cubicBezTo>
                  <a:pt x="2064784" y="1100476"/>
                  <a:pt x="2073123" y="1042569"/>
                  <a:pt x="2109077" y="1000639"/>
                </a:cubicBezTo>
                <a:cubicBezTo>
                  <a:pt x="2142987" y="961090"/>
                  <a:pt x="2196315" y="941798"/>
                  <a:pt x="2249471" y="949847"/>
                </a:cubicBezTo>
                <a:lnTo>
                  <a:pt x="2253988" y="920317"/>
                </a:lnTo>
                <a:cubicBezTo>
                  <a:pt x="2190211" y="910645"/>
                  <a:pt x="2126205" y="934132"/>
                  <a:pt x="2085632" y="982099"/>
                </a:cubicBezTo>
                <a:lnTo>
                  <a:pt x="2052614" y="1055246"/>
                </a:lnTo>
                <a:cubicBezTo>
                  <a:pt x="1928226" y="988072"/>
                  <a:pt x="1765306" y="1028878"/>
                  <a:pt x="1646726" y="1149851"/>
                </a:cubicBezTo>
                <a:cubicBezTo>
                  <a:pt x="1576863" y="1018908"/>
                  <a:pt x="1584053" y="461235"/>
                  <a:pt x="1633436" y="269593"/>
                </a:cubicBezTo>
                <a:cubicBezTo>
                  <a:pt x="1697428" y="119029"/>
                  <a:pt x="1776459" y="0"/>
                  <a:pt x="1943022" y="0"/>
                </a:cubicBezTo>
                <a:close/>
                <a:moveTo>
                  <a:pt x="1125035" y="0"/>
                </a:moveTo>
                <a:cubicBezTo>
                  <a:pt x="1263339" y="0"/>
                  <a:pt x="1331906" y="93097"/>
                  <a:pt x="1410445" y="221451"/>
                </a:cubicBezTo>
                <a:cubicBezTo>
                  <a:pt x="1435957" y="307916"/>
                  <a:pt x="1469469" y="634350"/>
                  <a:pt x="1414993" y="936788"/>
                </a:cubicBezTo>
                <a:cubicBezTo>
                  <a:pt x="1292755" y="789207"/>
                  <a:pt x="1120697" y="722990"/>
                  <a:pt x="966668" y="764359"/>
                </a:cubicBezTo>
                <a:lnTo>
                  <a:pt x="982144" y="815225"/>
                </a:lnTo>
                <a:cubicBezTo>
                  <a:pt x="1132425" y="775682"/>
                  <a:pt x="1303018" y="855332"/>
                  <a:pt x="1415509" y="1017952"/>
                </a:cubicBezTo>
                <a:cubicBezTo>
                  <a:pt x="1473313" y="1095249"/>
                  <a:pt x="1515123" y="1540497"/>
                  <a:pt x="1420950" y="1873762"/>
                </a:cubicBezTo>
                <a:cubicBezTo>
                  <a:pt x="1310606" y="2010353"/>
                  <a:pt x="1143747" y="2060168"/>
                  <a:pt x="1023262" y="1988385"/>
                </a:cubicBezTo>
                <a:lnTo>
                  <a:pt x="1021433" y="1991453"/>
                </a:lnTo>
                <a:cubicBezTo>
                  <a:pt x="1023094" y="1967976"/>
                  <a:pt x="1018240" y="1944306"/>
                  <a:pt x="1008316" y="1921877"/>
                </a:cubicBezTo>
                <a:cubicBezTo>
                  <a:pt x="982883" y="1864403"/>
                  <a:pt x="928002" y="1823883"/>
                  <a:pt x="863997" y="1815323"/>
                </a:cubicBezTo>
                <a:lnTo>
                  <a:pt x="860037" y="1844930"/>
                </a:lnTo>
                <a:cubicBezTo>
                  <a:pt x="913392" y="1852066"/>
                  <a:pt x="959204" y="1885560"/>
                  <a:pt x="980609" y="1933082"/>
                </a:cubicBezTo>
                <a:cubicBezTo>
                  <a:pt x="1003273" y="1983404"/>
                  <a:pt x="994934" y="2041310"/>
                  <a:pt x="958980" y="2083241"/>
                </a:cubicBezTo>
                <a:cubicBezTo>
                  <a:pt x="925070" y="2122789"/>
                  <a:pt x="871742" y="2142082"/>
                  <a:pt x="818586" y="2134033"/>
                </a:cubicBezTo>
                <a:lnTo>
                  <a:pt x="814069" y="2163562"/>
                </a:lnTo>
                <a:cubicBezTo>
                  <a:pt x="877846" y="2173235"/>
                  <a:pt x="941852" y="2149747"/>
                  <a:pt x="982425" y="2101780"/>
                </a:cubicBezTo>
                <a:lnTo>
                  <a:pt x="1015443" y="2028633"/>
                </a:lnTo>
                <a:cubicBezTo>
                  <a:pt x="1139831" y="2095808"/>
                  <a:pt x="1302751" y="2055001"/>
                  <a:pt x="1421331" y="1934029"/>
                </a:cubicBezTo>
                <a:cubicBezTo>
                  <a:pt x="1491194" y="2064971"/>
                  <a:pt x="1484003" y="2622644"/>
                  <a:pt x="1434621" y="2814287"/>
                </a:cubicBezTo>
                <a:cubicBezTo>
                  <a:pt x="1370629" y="2964850"/>
                  <a:pt x="1291598" y="3083879"/>
                  <a:pt x="1125035" y="3083879"/>
                </a:cubicBezTo>
                <a:cubicBezTo>
                  <a:pt x="976622" y="3083879"/>
                  <a:pt x="853248" y="2976677"/>
                  <a:pt x="835482" y="2834581"/>
                </a:cubicBezTo>
                <a:cubicBezTo>
                  <a:pt x="1001251" y="2760784"/>
                  <a:pt x="1101560" y="2608549"/>
                  <a:pt x="1075194" y="2460607"/>
                </a:cubicBezTo>
                <a:lnTo>
                  <a:pt x="1035713" y="2468996"/>
                </a:lnTo>
                <a:cubicBezTo>
                  <a:pt x="1060354" y="2611450"/>
                  <a:pt x="948194" y="2759243"/>
                  <a:pt x="773360" y="2817692"/>
                </a:cubicBezTo>
                <a:cubicBezTo>
                  <a:pt x="763867" y="2823239"/>
                  <a:pt x="753648" y="2823760"/>
                  <a:pt x="743309" y="2823760"/>
                </a:cubicBezTo>
                <a:cubicBezTo>
                  <a:pt x="576747" y="2823760"/>
                  <a:pt x="441721" y="2688734"/>
                  <a:pt x="441721" y="2522172"/>
                </a:cubicBezTo>
                <a:lnTo>
                  <a:pt x="459036" y="2436399"/>
                </a:lnTo>
                <a:lnTo>
                  <a:pt x="441721" y="2436399"/>
                </a:lnTo>
                <a:lnTo>
                  <a:pt x="441721" y="2427537"/>
                </a:lnTo>
                <a:cubicBezTo>
                  <a:pt x="305234" y="2414137"/>
                  <a:pt x="200762" y="2297266"/>
                  <a:pt x="200762" y="2155997"/>
                </a:cubicBezTo>
                <a:lnTo>
                  <a:pt x="217593" y="2072628"/>
                </a:lnTo>
                <a:cubicBezTo>
                  <a:pt x="89802" y="2019727"/>
                  <a:pt x="0" y="1893768"/>
                  <a:pt x="0" y="1746838"/>
                </a:cubicBezTo>
                <a:cubicBezTo>
                  <a:pt x="0" y="1665177"/>
                  <a:pt x="27737" y="1589996"/>
                  <a:pt x="75847" y="1531990"/>
                </a:cubicBezTo>
                <a:cubicBezTo>
                  <a:pt x="158816" y="1432590"/>
                  <a:pt x="276275" y="1387641"/>
                  <a:pt x="381353" y="1423131"/>
                </a:cubicBezTo>
                <a:lnTo>
                  <a:pt x="394263" y="1384911"/>
                </a:lnTo>
                <a:cubicBezTo>
                  <a:pt x="299825" y="1353014"/>
                  <a:pt x="197101" y="1376758"/>
                  <a:pt x="112642" y="1443556"/>
                </a:cubicBezTo>
                <a:cubicBezTo>
                  <a:pt x="74114" y="1395305"/>
                  <a:pt x="55810" y="1333244"/>
                  <a:pt x="55810" y="1266911"/>
                </a:cubicBezTo>
                <a:cubicBezTo>
                  <a:pt x="55810" y="1097473"/>
                  <a:pt x="175228" y="955927"/>
                  <a:pt x="334606" y="922383"/>
                </a:cubicBezTo>
                <a:cubicBezTo>
                  <a:pt x="497254" y="898036"/>
                  <a:pt x="645210" y="961827"/>
                  <a:pt x="694839" y="1079319"/>
                </a:cubicBezTo>
                <a:cubicBezTo>
                  <a:pt x="670482" y="1096114"/>
                  <a:pt x="651035" y="1119484"/>
                  <a:pt x="636636" y="1146893"/>
                </a:cubicBezTo>
                <a:cubicBezTo>
                  <a:pt x="598934" y="1218660"/>
                  <a:pt x="601627" y="1307205"/>
                  <a:pt x="643730" y="1380130"/>
                </a:cubicBezTo>
                <a:lnTo>
                  <a:pt x="677177" y="1360819"/>
                </a:lnTo>
                <a:cubicBezTo>
                  <a:pt x="642024" y="1299932"/>
                  <a:pt x="639299" y="1226219"/>
                  <a:pt x="669992" y="1166433"/>
                </a:cubicBezTo>
                <a:cubicBezTo>
                  <a:pt x="681439" y="1144136"/>
                  <a:pt x="696880" y="1125036"/>
                  <a:pt x="719376" y="1114815"/>
                </a:cubicBezTo>
                <a:lnTo>
                  <a:pt x="753521" y="1105667"/>
                </a:lnTo>
                <a:lnTo>
                  <a:pt x="747068" y="1089375"/>
                </a:lnTo>
                <a:cubicBezTo>
                  <a:pt x="775618" y="1073627"/>
                  <a:pt x="808756" y="1066440"/>
                  <a:pt x="843174" y="1068829"/>
                </a:cubicBezTo>
                <a:cubicBezTo>
                  <a:pt x="910177" y="1073482"/>
                  <a:pt x="971874" y="1113774"/>
                  <a:pt x="1005945" y="1175134"/>
                </a:cubicBezTo>
                <a:lnTo>
                  <a:pt x="1039750" y="1156458"/>
                </a:lnTo>
                <a:cubicBezTo>
                  <a:pt x="998956" y="1082934"/>
                  <a:pt x="924540" y="1035010"/>
                  <a:pt x="843662" y="1030172"/>
                </a:cubicBezTo>
                <a:cubicBezTo>
                  <a:pt x="804145" y="1027809"/>
                  <a:pt x="766021" y="1035895"/>
                  <a:pt x="732986" y="1053824"/>
                </a:cubicBezTo>
                <a:cubicBezTo>
                  <a:pt x="667861" y="924500"/>
                  <a:pt x="500732" y="853399"/>
                  <a:pt x="319377" y="879325"/>
                </a:cubicBezTo>
                <a:cubicBezTo>
                  <a:pt x="300989" y="843277"/>
                  <a:pt x="293334" y="802167"/>
                  <a:pt x="293334" y="759266"/>
                </a:cubicBezTo>
                <a:cubicBezTo>
                  <a:pt x="293334" y="639212"/>
                  <a:pt x="353287" y="533159"/>
                  <a:pt x="448596" y="474747"/>
                </a:cubicBezTo>
                <a:cubicBezTo>
                  <a:pt x="473964" y="344116"/>
                  <a:pt x="571545" y="239326"/>
                  <a:pt x="699138" y="207021"/>
                </a:cubicBezTo>
                <a:cubicBezTo>
                  <a:pt x="883688" y="175806"/>
                  <a:pt x="1051685" y="257594"/>
                  <a:pt x="1089767" y="399718"/>
                </a:cubicBezTo>
                <a:lnTo>
                  <a:pt x="1128734" y="389277"/>
                </a:lnTo>
                <a:cubicBezTo>
                  <a:pt x="1097563" y="272948"/>
                  <a:pt x="992084" y="191573"/>
                  <a:pt x="857834" y="171572"/>
                </a:cubicBezTo>
                <a:cubicBezTo>
                  <a:pt x="902623" y="69261"/>
                  <a:pt x="1005740" y="0"/>
                  <a:pt x="1125035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500042"/>
            <a:ext cx="8686800" cy="5580083"/>
          </a:xfrm>
        </p:spPr>
        <p:txBody>
          <a:bodyPr>
            <a:normAutofit lnSpcReduction="10000"/>
          </a:bodyPr>
          <a:lstStyle/>
          <a:p>
            <a:pPr marL="514350" indent="-514350" algn="l" rtl="0">
              <a:buClrTx/>
              <a:buFont typeface="+mj-lt"/>
              <a:buAutoNum type="alphaUcPeriod" startAt="2"/>
            </a:pPr>
            <a:r>
              <a:rPr lang="en-US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Persists for a minimum duration of approximately 6 months</a:t>
            </a:r>
          </a:p>
          <a:p>
            <a:pPr marL="514350" indent="-514350" algn="l" rtl="0">
              <a:buClrTx/>
              <a:buFont typeface="+mj-lt"/>
              <a:buAutoNum type="alphaUcPeriod" startAt="2"/>
            </a:pPr>
            <a:r>
              <a:rPr lang="en-US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Cause clinically significant distress in individual</a:t>
            </a:r>
          </a:p>
          <a:p>
            <a:pPr marL="514350" indent="-514350" algn="l" rtl="0">
              <a:buClrTx/>
              <a:buFont typeface="+mj-lt"/>
              <a:buAutoNum type="alphaUcPeriod" startAt="2"/>
            </a:pPr>
            <a:r>
              <a:rPr lang="en-US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The sexual dysfunction is not better explained by a nonsexual mental disorder or as a consequence of severe relationship distress (</a:t>
            </a:r>
            <a:r>
              <a:rPr lang="en-US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eg</a:t>
            </a:r>
            <a:r>
              <a:rPr lang="en-US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partner violence) or other significant stressors and is not attributable to the effects of a substance/ medication or another medical condition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500042"/>
            <a:ext cx="8686800" cy="5580083"/>
          </a:xfrm>
        </p:spPr>
        <p:txBody>
          <a:bodyPr/>
          <a:lstStyle/>
          <a:p>
            <a:pPr algn="ctr" rtl="0">
              <a:buClrTx/>
              <a:buNone/>
            </a:pPr>
            <a:r>
              <a:rPr lang="en-US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Orgasmic Disorders</a:t>
            </a:r>
          </a:p>
          <a:p>
            <a:pPr algn="l" rtl="0">
              <a:buClrTx/>
            </a:pPr>
            <a:r>
              <a:rPr lang="en-US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Female Orgasmic Disorder</a:t>
            </a:r>
          </a:p>
          <a:p>
            <a:pPr algn="l" rtl="0">
              <a:buClrTx/>
            </a:pPr>
            <a:r>
              <a:rPr lang="en-US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Delayed ejaculation</a:t>
            </a:r>
          </a:p>
          <a:p>
            <a:pPr algn="l" rtl="0">
              <a:buClrTx/>
            </a:pPr>
            <a:r>
              <a:rPr lang="en-US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Premature ejaculation</a:t>
            </a:r>
          </a:p>
          <a:p>
            <a:pPr algn="l" rtl="0">
              <a:buClrTx/>
            </a:pPr>
            <a:endParaRPr lang="ar-JO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571480"/>
            <a:ext cx="8686800" cy="5508645"/>
          </a:xfrm>
        </p:spPr>
        <p:txBody>
          <a:bodyPr>
            <a:normAutofit lnSpcReduction="10000"/>
          </a:bodyPr>
          <a:lstStyle/>
          <a:p>
            <a:pPr algn="ctr" rtl="0">
              <a:buClrTx/>
              <a:buNone/>
            </a:pPr>
            <a:r>
              <a:rPr lang="en-US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Female Orgasmic Disorder</a:t>
            </a:r>
          </a:p>
          <a:p>
            <a:pPr algn="l" rtl="0">
              <a:buClrTx/>
            </a:pPr>
            <a:r>
              <a:rPr lang="en-US" sz="2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Inability to achieve orgasm after a normal excitement phase</a:t>
            </a:r>
          </a:p>
          <a:p>
            <a:pPr marL="571500" indent="-571500" algn="l" rtl="0">
              <a:buClrTx/>
              <a:buFont typeface="+mj-lt"/>
              <a:buAutoNum type="romanUcPeriod"/>
            </a:pPr>
            <a:r>
              <a:rPr lang="en-US" sz="2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Presence of either of the following symptoms and experienced on almost all occasions of sexual activity</a:t>
            </a:r>
          </a:p>
          <a:p>
            <a:pPr lvl="1" algn="l" rtl="0">
              <a:buClrTx/>
              <a:buFont typeface="Wingdings" panose="05000000000000000000" pitchFamily="2" charset="2"/>
              <a:buChar char="Ø"/>
            </a:pPr>
            <a:r>
              <a:rPr lang="en-US" sz="24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marked delay, marked infrequency, or absence of orgasm</a:t>
            </a:r>
          </a:p>
          <a:p>
            <a:pPr lvl="1" algn="l" rtl="0">
              <a:buClrTx/>
              <a:buFont typeface="Wingdings" panose="05000000000000000000" pitchFamily="2" charset="2"/>
              <a:buChar char="Ø"/>
            </a:pPr>
            <a:r>
              <a:rPr lang="en-US" sz="24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markedly reduced intensity of orgasmic sensations</a:t>
            </a:r>
          </a:p>
          <a:p>
            <a:pPr marL="571500" indent="-571500" algn="l" rtl="0">
              <a:buClrTx/>
              <a:buFont typeface="+mj-lt"/>
              <a:buAutoNum type="romanUcPeriod" startAt="2"/>
            </a:pPr>
            <a:r>
              <a:rPr lang="en-US" sz="2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Persistent for at least 6 months</a:t>
            </a:r>
          </a:p>
          <a:p>
            <a:pPr marL="571500" indent="-571500" algn="l" rtl="0">
              <a:buClrTx/>
              <a:buFont typeface="+mj-lt"/>
              <a:buAutoNum type="romanUcPeriod" startAt="2"/>
            </a:pPr>
            <a:r>
              <a:rPr lang="en-US" sz="2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Cause clinically significant distress </a:t>
            </a:r>
          </a:p>
          <a:p>
            <a:pPr marL="571500" indent="-571500" algn="l" rtl="0">
              <a:buClrTx/>
              <a:buFont typeface="+mj-lt"/>
              <a:buAutoNum type="romanUcPeriod" startAt="2"/>
            </a:pPr>
            <a:r>
              <a:rPr lang="en-US" sz="2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The sexual dysfunction is not better explained by a nonsexual mental disorder or as a consequence of severe relationship distress (</a:t>
            </a:r>
            <a:r>
              <a:rPr lang="en-US" sz="24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eg</a:t>
            </a:r>
            <a:r>
              <a:rPr lang="en-US" sz="2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partner violence) or other significant stressors and is not attributable to the effects of a substance/ medication or another medical condition</a:t>
            </a:r>
          </a:p>
          <a:p>
            <a:pPr algn="l" rtl="0">
              <a:buClrTx/>
            </a:pPr>
            <a:endParaRPr lang="ar-JO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357166"/>
            <a:ext cx="8686800" cy="5722959"/>
          </a:xfrm>
        </p:spPr>
        <p:txBody>
          <a:bodyPr/>
          <a:lstStyle/>
          <a:p>
            <a:pPr algn="ctr" rtl="0">
              <a:buClrTx/>
              <a:buNone/>
            </a:pPr>
            <a:r>
              <a:rPr lang="en-US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Delayed Ejaculation</a:t>
            </a:r>
            <a:endParaRPr lang="ar-JO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514350" indent="-514350" algn="l" rtl="0">
              <a:buClrTx/>
              <a:buFont typeface="+mj-lt"/>
              <a:buAutoNum type="alphaUcPeriod"/>
            </a:pPr>
            <a:endParaRPr lang="en-US" sz="2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514350" indent="-514350" algn="l" rtl="0">
              <a:buClrTx/>
              <a:buFont typeface="+mj-lt"/>
              <a:buAutoNum type="alphaUcPeriod"/>
            </a:pPr>
            <a:r>
              <a:rPr lang="en-US" sz="2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Following symptoms must be experiences on almost all/ all occasions of partner sexual activity, and without the individual desiring delay :</a:t>
            </a:r>
          </a:p>
          <a:p>
            <a:pPr marL="971550" lvl="1" indent="-571500" algn="l" rtl="0">
              <a:buClrTx/>
              <a:buFont typeface="+mj-lt"/>
              <a:buAutoNum type="romanUcPeriod"/>
            </a:pPr>
            <a:r>
              <a:rPr lang="en-US" sz="18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Marked delay in ejaculation</a:t>
            </a:r>
          </a:p>
          <a:p>
            <a:pPr marL="971550" lvl="1" indent="-571500" algn="l" rtl="0">
              <a:buClrTx/>
              <a:buFont typeface="+mj-lt"/>
              <a:buAutoNum type="romanUcPeriod"/>
            </a:pPr>
            <a:r>
              <a:rPr lang="en-US" sz="18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Marked infrequency or absence of ejaculation</a:t>
            </a:r>
          </a:p>
          <a:p>
            <a:pPr marL="514350" indent="-514350" algn="l" rtl="0">
              <a:buClrTx/>
              <a:buFont typeface="+mj-lt"/>
              <a:buAutoNum type="alphaUcPeriod"/>
            </a:pPr>
            <a:r>
              <a:rPr lang="en-US" sz="2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Persist for at least 6 months</a:t>
            </a:r>
          </a:p>
          <a:p>
            <a:pPr marL="514350" indent="-514350" algn="l" rtl="0">
              <a:buClrTx/>
              <a:buFont typeface="+mj-lt"/>
              <a:buAutoNum type="alphaUcPeriod"/>
            </a:pPr>
            <a:r>
              <a:rPr lang="en-US" sz="2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Cause clinically significant distress</a:t>
            </a:r>
          </a:p>
          <a:p>
            <a:pPr marL="514350" indent="-514350" algn="l" rtl="0">
              <a:buClrTx/>
              <a:buFont typeface="+mj-lt"/>
              <a:buAutoNum type="alphaUcPeriod"/>
            </a:pPr>
            <a:r>
              <a:rPr lang="en-US" sz="2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The sexual dysfunction is not better explained by a nonsexual mental disorder or as consequence of severe relationship distress or other significant stressors and is not attributable to the effects of a substance/ medication or another medical condition</a:t>
            </a:r>
          </a:p>
          <a:p>
            <a:pPr marL="571500" indent="-571500" algn="l" rtl="0">
              <a:buClrTx/>
              <a:buFont typeface="+mj-lt"/>
              <a:buAutoNum type="romanLcPeriod"/>
            </a:pPr>
            <a:endParaRPr lang="en-US" sz="2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 rtl="0">
              <a:buClrTx/>
            </a:pPr>
            <a:endParaRPr lang="ar-JO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571480"/>
            <a:ext cx="8686800" cy="5508645"/>
          </a:xfrm>
        </p:spPr>
        <p:txBody>
          <a:bodyPr>
            <a:normAutofit fontScale="77500" lnSpcReduction="20000"/>
          </a:bodyPr>
          <a:lstStyle/>
          <a:p>
            <a:pPr algn="ctr" rtl="0">
              <a:buClrTx/>
              <a:buNone/>
            </a:pPr>
            <a:r>
              <a:rPr lang="en-US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Premature Ejaculation</a:t>
            </a:r>
          </a:p>
          <a:p>
            <a:pPr algn="l" rtl="0">
              <a:buClrTx/>
            </a:pPr>
            <a:r>
              <a:rPr lang="en-US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Ejaculation earlier than desired time.</a:t>
            </a:r>
          </a:p>
          <a:p>
            <a:pPr algn="l" rtl="0">
              <a:buClrTx/>
            </a:pPr>
            <a:r>
              <a:rPr lang="en-US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 persistent or recurrent pattern of ejaculation occurring during partnered sexual activity within approximately 1 minutes following vaginal penetration and before the individual wishes it</a:t>
            </a:r>
          </a:p>
          <a:p>
            <a:pPr algn="l" rtl="0">
              <a:buClrTx/>
            </a:pPr>
            <a:r>
              <a:rPr lang="en-US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Must have been present for at least 6 months and must be experienced on almost all or all occasions of sexual activity</a:t>
            </a:r>
          </a:p>
          <a:p>
            <a:pPr algn="l" rtl="0">
              <a:buClrTx/>
            </a:pPr>
            <a:r>
              <a:rPr lang="en-US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The symptom in Criterion A causes clinically significant distress</a:t>
            </a:r>
          </a:p>
          <a:p>
            <a:pPr algn="l" rtl="0">
              <a:buClrTx/>
            </a:pPr>
            <a:r>
              <a:rPr lang="en-US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The sexual dysfunction is not better explained by a nonsexual mental disorder or as a consequence of severe relationship distress or other significant stressors and is not attributable to the effects of a substance medication or another medical condition</a:t>
            </a:r>
          </a:p>
          <a:p>
            <a:pPr algn="l" rtl="0">
              <a:buClrTx/>
            </a:pPr>
            <a:endParaRPr lang="en-US" sz="28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 rtl="0">
              <a:buClrTx/>
            </a:pPr>
            <a:endParaRPr lang="ar-JO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357166"/>
            <a:ext cx="8686800" cy="5722959"/>
          </a:xfrm>
        </p:spPr>
        <p:txBody>
          <a:bodyPr>
            <a:normAutofit fontScale="85000" lnSpcReduction="20000"/>
          </a:bodyPr>
          <a:lstStyle/>
          <a:p>
            <a:pPr algn="ctr" rtl="0">
              <a:buClrTx/>
              <a:buNone/>
            </a:pPr>
            <a:r>
              <a:rPr lang="en-US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Genito-pelvic Pain/ Penetration Disorder</a:t>
            </a:r>
          </a:p>
          <a:p>
            <a:pPr algn="l" rtl="0">
              <a:buClrTx/>
            </a:pPr>
            <a:r>
              <a:rPr lang="en-US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Persistent or recurrent</a:t>
            </a:r>
            <a:r>
              <a:rPr lang="en-US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difficulties </a:t>
            </a:r>
            <a:r>
              <a:rPr lang="en-US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with one (or more) of the following</a:t>
            </a:r>
          </a:p>
          <a:p>
            <a:pPr marL="571500" indent="-571500" algn="l" rtl="0">
              <a:buClrTx/>
              <a:buFont typeface="+mj-lt"/>
              <a:buAutoNum type="romanUcPeriod"/>
            </a:pP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Vaginal penetration during intercourse</a:t>
            </a:r>
          </a:p>
          <a:p>
            <a:pPr marL="571500" indent="-571500" algn="l" rtl="0">
              <a:buClrTx/>
              <a:buFont typeface="+mj-lt"/>
              <a:buAutoNum type="romanUcPeriod"/>
            </a:pP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Marked </a:t>
            </a:r>
            <a:r>
              <a:rPr lang="en-US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vulvovaginal</a:t>
            </a: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or pelvic pain during vaginal intercourse or penetration attempts</a:t>
            </a:r>
          </a:p>
          <a:p>
            <a:pPr marL="571500" indent="-571500" algn="l" rtl="0">
              <a:buClrTx/>
              <a:buFont typeface="+mj-lt"/>
              <a:buAutoNum type="romanUcPeriod"/>
            </a:pP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Marked fear or anxiety about </a:t>
            </a:r>
            <a:r>
              <a:rPr lang="en-US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vulvovaginal</a:t>
            </a: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or pelvic pain in anticipation of, during, or as a result of vaginal penetration</a:t>
            </a:r>
          </a:p>
          <a:p>
            <a:pPr algn="l" rtl="0">
              <a:buClrTx/>
            </a:pPr>
            <a:r>
              <a:rPr lang="en-US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Persist for at least 6 months</a:t>
            </a:r>
          </a:p>
          <a:p>
            <a:pPr algn="l" rtl="0">
              <a:buClrTx/>
            </a:pPr>
            <a:r>
              <a:rPr lang="en-US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Cause clinically significant distress </a:t>
            </a:r>
          </a:p>
          <a:p>
            <a:pPr algn="l" rtl="0">
              <a:buClrTx/>
            </a:pPr>
            <a:r>
              <a:rPr lang="en-US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The sexual dysfunction is not better explained by a nonsexual mental disorder or as a consequence of a severe relationship distress or other significant stressors and is not attributable to the effects of a substance/ medication or another medical condition</a:t>
            </a:r>
          </a:p>
          <a:p>
            <a:pPr algn="l" rtl="0">
              <a:buClrTx/>
            </a:pPr>
            <a:endParaRPr lang="ar-JO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500042"/>
            <a:ext cx="8686800" cy="5580083"/>
          </a:xfrm>
        </p:spPr>
        <p:txBody>
          <a:bodyPr>
            <a:normAutofit lnSpcReduction="10000"/>
          </a:bodyPr>
          <a:lstStyle/>
          <a:p>
            <a:pPr algn="ctr" rtl="0">
              <a:buClrTx/>
              <a:buNone/>
            </a:pPr>
            <a:r>
              <a:rPr lang="en-US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Substance/Medication-Induced Sexual Dysfunction</a:t>
            </a:r>
          </a:p>
          <a:p>
            <a:pPr marL="514350" indent="-514350" algn="l" rtl="0">
              <a:buClrTx/>
              <a:buFont typeface="+mj-lt"/>
              <a:buAutoNum type="alphaUcPeriod"/>
            </a:pPr>
            <a:r>
              <a:rPr lang="en-US" sz="2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 clinically significant disturbance in sexual function is predominant in the clinical picture</a:t>
            </a:r>
          </a:p>
          <a:p>
            <a:pPr marL="514350" indent="-514350" algn="l" rtl="0">
              <a:buClrTx/>
              <a:buFont typeface="+mj-lt"/>
              <a:buAutoNum type="alphaUcPeriod"/>
            </a:pPr>
            <a:r>
              <a:rPr lang="en-US" sz="2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There is evidence from the history, physical examination, or laboratory findings of both</a:t>
            </a:r>
          </a:p>
          <a:p>
            <a:pPr marL="514350" indent="-514350" algn="l" rtl="0">
              <a:buClrTx/>
              <a:buFont typeface="+mj-lt"/>
              <a:buAutoNum type="alphaUcPeriod"/>
            </a:pPr>
            <a:r>
              <a:rPr lang="en-US" sz="2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(1) and (2):</a:t>
            </a:r>
          </a:p>
          <a:p>
            <a:pPr marL="914400" lvl="1" indent="-514350" algn="l" rtl="0">
              <a:buClrTx/>
              <a:buFont typeface="+mj-lt"/>
              <a:buAutoNum type="arabicPeriod"/>
            </a:pPr>
            <a:r>
              <a:rPr lang="en-US" sz="16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The symptoms in Criterion A developed during or soon after substance intoxication or withdrawal or after exposure to a medication</a:t>
            </a:r>
          </a:p>
          <a:p>
            <a:pPr marL="914400" lvl="1" indent="-514350" algn="l" rtl="0">
              <a:buClrTx/>
              <a:buFont typeface="+mj-lt"/>
              <a:buAutoNum type="arabicPeriod"/>
            </a:pPr>
            <a:r>
              <a:rPr lang="en-US" sz="16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The involved substance medication is capable of producing the symptoms </a:t>
            </a:r>
            <a:r>
              <a:rPr lang="en-US" sz="16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in criterion A</a:t>
            </a:r>
          </a:p>
          <a:p>
            <a:pPr marL="514350" indent="-514350" algn="l" rtl="0">
              <a:buClrTx/>
              <a:buAutoNum type="alphaUcPeriod" startAt="4"/>
            </a:pPr>
            <a:r>
              <a:rPr lang="en-US" sz="2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The disturbance is not better explained by a sexual </a:t>
            </a:r>
          </a:p>
          <a:p>
            <a:pPr marL="0" indent="0" algn="l" rtl="0">
              <a:buClrTx/>
              <a:buNone/>
            </a:pPr>
            <a:r>
              <a:rPr lang="en-US" sz="2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     dysfunction that is not substance/ medication induced</a:t>
            </a:r>
          </a:p>
          <a:p>
            <a:pPr marL="514350" indent="-514350" algn="l" rtl="0">
              <a:buClrTx/>
              <a:buAutoNum type="alphaUcPeriod" startAt="5"/>
            </a:pPr>
            <a:r>
              <a:rPr lang="en-US" sz="2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The disturbance does not occur exclusively during the course of a delirium</a:t>
            </a:r>
          </a:p>
          <a:p>
            <a:pPr marL="0" indent="0" algn="l" rtl="0">
              <a:buClrTx/>
              <a:buNone/>
            </a:pPr>
            <a:r>
              <a:rPr lang="en-US" sz="2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F.     The disturbance causes clinically significant distress </a:t>
            </a:r>
          </a:p>
          <a:p>
            <a:pPr marL="514350" indent="-514350" algn="l" rtl="0">
              <a:buClrTx/>
              <a:buFont typeface="+mj-lt"/>
              <a:buAutoNum type="alphaUcPeriod"/>
            </a:pPr>
            <a:endParaRPr lang="en-US" sz="1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 rtl="0">
              <a:buClrTx/>
            </a:pPr>
            <a:endParaRPr lang="ar-JO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357166"/>
            <a:ext cx="8686800" cy="5722959"/>
          </a:xfrm>
        </p:spPr>
        <p:txBody>
          <a:bodyPr>
            <a:normAutofit fontScale="92500" lnSpcReduction="10000"/>
          </a:bodyPr>
          <a:lstStyle/>
          <a:p>
            <a:pPr algn="ctr" rtl="0">
              <a:buClrTx/>
              <a:buNone/>
            </a:pPr>
            <a:r>
              <a:rPr lang="en-US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Differential Diagnosis of Sexual Dysfunction</a:t>
            </a:r>
          </a:p>
          <a:p>
            <a:pPr algn="l" rtl="0">
              <a:buClrTx/>
            </a:pPr>
            <a:r>
              <a:rPr lang="en-US" sz="4000" u="sng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General medical condition </a:t>
            </a:r>
            <a:r>
              <a:rPr lang="en-US" sz="4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: </a:t>
            </a:r>
            <a:r>
              <a:rPr lang="en-US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Diabetes, atherosclerosis, pelvic adhesions, alcohol neuropathy, traumatic surgical surgery to the lumbar sympathetic ganglia, </a:t>
            </a:r>
            <a:r>
              <a:rPr lang="en-US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abdominoperitoneal</a:t>
            </a:r>
            <a:r>
              <a:rPr lang="en-US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surgery, or lumbar </a:t>
            </a:r>
            <a:r>
              <a:rPr lang="en-US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symphatectomy</a:t>
            </a:r>
            <a:endParaRPr lang="en-US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 rtl="0">
              <a:buClrTx/>
            </a:pPr>
            <a:r>
              <a:rPr lang="en-US" sz="4000" u="sng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Depression &amp; substance abuse </a:t>
            </a:r>
            <a:r>
              <a:rPr lang="en-US" sz="4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: </a:t>
            </a:r>
            <a:r>
              <a:rPr lang="en-US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usage of antidepressants, antipsychotic, alpha </a:t>
            </a:r>
            <a:r>
              <a:rPr lang="en-US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symphathetic</a:t>
            </a:r>
            <a:r>
              <a:rPr lang="en-US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drug, and </a:t>
            </a:r>
            <a:r>
              <a:rPr lang="en-US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opiod</a:t>
            </a:r>
            <a:r>
              <a:rPr lang="en-US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drugs</a:t>
            </a:r>
            <a:endParaRPr lang="en-US" sz="40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 rtl="0">
              <a:buClrTx/>
            </a:pPr>
            <a:r>
              <a:rPr lang="en-US" sz="4000" u="sng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Abnormal </a:t>
            </a:r>
            <a:r>
              <a:rPr lang="en-US" sz="4000" u="sng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gonadal</a:t>
            </a:r>
            <a:r>
              <a:rPr lang="en-US" sz="4000" u="sng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hormone levels </a:t>
            </a:r>
            <a:r>
              <a:rPr lang="en-US" sz="4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: </a:t>
            </a:r>
            <a:r>
              <a:rPr lang="en-US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low estrogen, low testosterone, high progesterone</a:t>
            </a:r>
            <a:endParaRPr lang="en-US" sz="36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 rtl="0">
              <a:buClrTx/>
            </a:pPr>
            <a:endParaRPr lang="ar-JO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571480"/>
            <a:ext cx="8686800" cy="5508645"/>
          </a:xfrm>
        </p:spPr>
        <p:txBody>
          <a:bodyPr>
            <a:normAutofit lnSpcReduction="10000"/>
          </a:bodyPr>
          <a:lstStyle/>
          <a:p>
            <a:pPr algn="ctr" rtl="0">
              <a:buClrTx/>
              <a:buNone/>
            </a:pPr>
            <a:r>
              <a:rPr lang="en-US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Pharmacological Therapy</a:t>
            </a:r>
          </a:p>
          <a:p>
            <a:pPr algn="l" rtl="0">
              <a:buClrTx/>
            </a:pPr>
            <a:r>
              <a:rPr lang="en-US" sz="3500" b="1" u="sng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Erectile disorder </a:t>
            </a:r>
          </a:p>
          <a:p>
            <a:pPr marL="857250" lvl="1" indent="-457200" algn="l" rtl="0">
              <a:buClrTx/>
              <a:buFont typeface="Calibri" panose="020F0502020204030204" pitchFamily="34" charset="0"/>
              <a:buChar char="ᴕ"/>
            </a:pPr>
            <a:r>
              <a:rPr lang="en-US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Phosphodiesterase-5 inhibitor (</a:t>
            </a:r>
            <a:r>
              <a:rPr lang="en-US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sildenafil</a:t>
            </a:r>
            <a:r>
              <a:rPr lang="en-US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)</a:t>
            </a:r>
          </a:p>
          <a:p>
            <a:pPr marL="857250" lvl="1" indent="-457200" algn="l" rtl="0">
              <a:buClrTx/>
              <a:buFont typeface="Calibri" panose="020F0502020204030204" pitchFamily="34" charset="0"/>
              <a:buChar char="ᴕ"/>
            </a:pPr>
            <a:r>
              <a:rPr lang="en-US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Alprostadil</a:t>
            </a:r>
            <a:r>
              <a:rPr lang="en-US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injected locally</a:t>
            </a:r>
          </a:p>
          <a:p>
            <a:pPr algn="l" rtl="0">
              <a:buClrTx/>
            </a:pPr>
            <a:r>
              <a:rPr lang="en-US" sz="3500" b="1" u="sng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Premature ejaculation</a:t>
            </a:r>
          </a:p>
          <a:p>
            <a:pPr lvl="1" algn="l" rtl="0">
              <a:buClrTx/>
              <a:buFont typeface="Calibri" panose="020F0502020204030204" pitchFamily="34" charset="0"/>
              <a:buChar char="ᴕ"/>
            </a:pPr>
            <a:r>
              <a:rPr lang="en-US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SSRIs</a:t>
            </a:r>
          </a:p>
          <a:p>
            <a:pPr lvl="1" algn="l" rtl="0">
              <a:buClrTx/>
              <a:buFont typeface="Calibri" panose="020F0502020204030204" pitchFamily="34" charset="0"/>
              <a:buChar char="ᴕ"/>
            </a:pPr>
            <a:r>
              <a:rPr lang="en-US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TCAs</a:t>
            </a:r>
          </a:p>
          <a:p>
            <a:pPr algn="l" rtl="0">
              <a:buClrTx/>
            </a:pPr>
            <a:r>
              <a:rPr lang="en-US" sz="3500" b="1" u="sng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Hypoactive sexual desire disorder</a:t>
            </a:r>
          </a:p>
          <a:p>
            <a:pPr lvl="1" algn="l" rtl="0">
              <a:buClrTx/>
              <a:buFont typeface="Calibri" panose="020F0502020204030204" pitchFamily="34" charset="0"/>
              <a:buChar char="ᴕ"/>
            </a:pPr>
            <a:r>
              <a:rPr lang="en-US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Testosterone (both men and women)</a:t>
            </a:r>
          </a:p>
          <a:p>
            <a:pPr lvl="1" algn="l" rtl="0">
              <a:buClrTx/>
              <a:buFont typeface="Calibri" panose="020F0502020204030204" pitchFamily="34" charset="0"/>
              <a:buChar char="ᴕ"/>
            </a:pPr>
            <a:r>
              <a:rPr lang="en-US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Estrogen (women only)</a:t>
            </a:r>
          </a:p>
          <a:p>
            <a:pPr algn="l" rtl="0">
              <a:buClrTx/>
            </a:pPr>
            <a:endParaRPr lang="ar-JO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642918"/>
            <a:ext cx="8686800" cy="5437207"/>
          </a:xfrm>
        </p:spPr>
        <p:txBody>
          <a:bodyPr/>
          <a:lstStyle/>
          <a:p>
            <a:pPr algn="ctr" rtl="0">
              <a:buClrTx/>
              <a:buNone/>
            </a:pPr>
            <a:r>
              <a:rPr lang="en-US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Treatment of Sexual Disorder</a:t>
            </a:r>
          </a:p>
          <a:p>
            <a:pPr algn="l" rtl="0">
              <a:buClrTx/>
            </a:pPr>
            <a:r>
              <a:rPr lang="en-US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Dual sex therapy</a:t>
            </a:r>
          </a:p>
          <a:p>
            <a:pPr algn="l" rtl="0">
              <a:buClrTx/>
            </a:pPr>
            <a:r>
              <a:rPr lang="en-US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Behavior therapy</a:t>
            </a:r>
          </a:p>
          <a:p>
            <a:pPr algn="l" rtl="0">
              <a:buClrTx/>
            </a:pPr>
            <a:r>
              <a:rPr lang="en-US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Hypnosis</a:t>
            </a:r>
          </a:p>
          <a:p>
            <a:pPr algn="l" rtl="0">
              <a:buClrTx/>
            </a:pPr>
            <a:r>
              <a:rPr lang="en-US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Group therapy</a:t>
            </a:r>
          </a:p>
          <a:p>
            <a:pPr algn="l" rtl="0">
              <a:buClrTx/>
            </a:pPr>
            <a:r>
              <a:rPr lang="en-US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Analytically oriented psychotherapy</a:t>
            </a:r>
          </a:p>
          <a:p>
            <a:pPr algn="l" rtl="0">
              <a:buClrTx/>
            </a:pPr>
            <a:endParaRPr lang="ar-JO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00042"/>
            <a:ext cx="8686800" cy="5294331"/>
          </a:xfrm>
        </p:spPr>
        <p:txBody>
          <a:bodyPr>
            <a:normAutofit fontScale="70000" lnSpcReduction="20000"/>
          </a:bodyPr>
          <a:lstStyle/>
          <a:p>
            <a:pPr algn="l" rtl="0">
              <a:buNone/>
            </a:pPr>
            <a:r>
              <a:rPr lang="en-US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Normal Sexual Response Cycle</a:t>
            </a:r>
          </a:p>
          <a:p>
            <a:pPr algn="l" rtl="0">
              <a:buClrTx/>
            </a:pPr>
            <a:r>
              <a:rPr lang="en-US" sz="28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Desire</a:t>
            </a:r>
            <a:r>
              <a:rPr lang="en-US" sz="2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– sexual fantasies and the desire to have sexual activity.</a:t>
            </a:r>
          </a:p>
          <a:p>
            <a:pPr algn="l" rtl="0">
              <a:buClrTx/>
            </a:pPr>
            <a:r>
              <a:rPr lang="en-US" sz="28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Excitement/ Arousal </a:t>
            </a:r>
          </a:p>
          <a:p>
            <a:pPr marL="400050" lvl="1" indent="0" algn="l" rtl="0">
              <a:buClrTx/>
              <a:buNone/>
            </a:pPr>
            <a:r>
              <a:rPr lang="en-US" sz="2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Men – erection , increase size of testicle, tightening of scrotal sac, secretion of a few drops of seminal fluid</a:t>
            </a:r>
          </a:p>
          <a:p>
            <a:pPr marL="400050" lvl="1" indent="0" algn="l" rtl="0">
              <a:buClrTx/>
              <a:buNone/>
            </a:pPr>
            <a:r>
              <a:rPr lang="en-US" sz="2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Women – vaginal lubrication, clitoral erection, labial swelling, elevation of uterus , - contraction and relaxation of specific part in vagina.</a:t>
            </a:r>
          </a:p>
          <a:p>
            <a:pPr marL="400050" lvl="1" indent="0" algn="l" rtl="0">
              <a:buClrTx/>
              <a:buNone/>
            </a:pPr>
            <a:r>
              <a:rPr lang="en-US" sz="2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Both men and women experience nipple erection and increased pulse and blood pressure</a:t>
            </a:r>
          </a:p>
          <a:p>
            <a:pPr algn="l" rtl="0">
              <a:buClrTx/>
            </a:pPr>
            <a:r>
              <a:rPr lang="en-US" sz="28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Orgasm</a:t>
            </a:r>
          </a:p>
          <a:p>
            <a:pPr algn="l" rtl="0">
              <a:buClrTx/>
              <a:buNone/>
            </a:pPr>
            <a:r>
              <a:rPr lang="en-US" sz="26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The orgasm phase consists of a peaking of sexual pleasure, with the release of sexual tension</a:t>
            </a:r>
          </a:p>
          <a:p>
            <a:pPr algn="l" rtl="0">
              <a:buClrTx/>
              <a:buNone/>
            </a:pPr>
            <a:r>
              <a:rPr lang="en-US" sz="26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Men ejaculate and women have contractions of the uterus</a:t>
            </a:r>
          </a:p>
          <a:p>
            <a:pPr algn="l" rtl="0">
              <a:buClrTx/>
              <a:buNone/>
            </a:pPr>
            <a:r>
              <a:rPr lang="en-US" sz="26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and lower one third of the vagina.</a:t>
            </a:r>
          </a:p>
          <a:p>
            <a:pPr algn="l" rtl="0">
              <a:buClrTx/>
            </a:pPr>
            <a:r>
              <a:rPr lang="en-US" sz="28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Resolution</a:t>
            </a:r>
          </a:p>
          <a:p>
            <a:pPr algn="l" rtl="0">
              <a:buClrTx/>
              <a:buNone/>
            </a:pPr>
            <a:r>
              <a:rPr lang="en-US" sz="2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the body back to its resting state</a:t>
            </a:r>
          </a:p>
          <a:p>
            <a:pPr algn="l" rtl="0">
              <a:buClrTx/>
              <a:buNone/>
            </a:pPr>
            <a:r>
              <a:rPr lang="en-US" sz="2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After orgasm, men have a refractory period that may last from several minutes to many hours; in that period they cannot be stimulated to further orgasm. Women do not have a refractory period and are capable of multiple and successive orgasms.</a:t>
            </a:r>
          </a:p>
          <a:p>
            <a:pPr marL="0" indent="0" algn="l" rtl="0">
              <a:buNone/>
            </a:pPr>
            <a:r>
              <a:rPr lang="en-US" sz="2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---Dysfunction may occur at one or more of these phases.</a:t>
            </a:r>
          </a:p>
          <a:p>
            <a:pPr algn="l" rtl="0">
              <a:buNone/>
            </a:pPr>
            <a:endParaRPr lang="en-US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 rtl="0">
              <a:buNone/>
            </a:pPr>
            <a:endParaRPr lang="ar-JO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500042"/>
            <a:ext cx="8686800" cy="5580083"/>
          </a:xfrm>
        </p:spPr>
        <p:txBody>
          <a:bodyPr>
            <a:normAutofit lnSpcReduction="10000"/>
          </a:bodyPr>
          <a:lstStyle/>
          <a:p>
            <a:pPr algn="ctr" rtl="0">
              <a:buClrTx/>
              <a:buNone/>
            </a:pPr>
            <a:r>
              <a:rPr lang="en-US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Mechanical therapy</a:t>
            </a:r>
          </a:p>
          <a:p>
            <a:pPr algn="l" rtl="0">
              <a:buClrTx/>
            </a:pPr>
            <a:r>
              <a:rPr lang="en-US" sz="2800" b="1" u="sng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Male erectile disorders</a:t>
            </a:r>
          </a:p>
          <a:p>
            <a:pPr marL="400050" lvl="1" indent="0" algn="l" rtl="0">
              <a:buClrTx/>
              <a:buNone/>
            </a:pPr>
            <a:r>
              <a:rPr lang="en-US" sz="2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Vacuum pumps, rings, surgery</a:t>
            </a:r>
          </a:p>
          <a:p>
            <a:pPr algn="l" rtl="0">
              <a:buClrTx/>
            </a:pPr>
            <a:r>
              <a:rPr lang="en-US" sz="2800" b="1" u="sng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Male orgasmic disorder</a:t>
            </a:r>
          </a:p>
          <a:p>
            <a:pPr marL="400050" lvl="1" indent="0" algn="l" rtl="0">
              <a:buClrTx/>
              <a:buNone/>
            </a:pPr>
            <a:r>
              <a:rPr lang="en-US" sz="2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Gradual progression from </a:t>
            </a:r>
            <a:r>
              <a:rPr lang="en-US" sz="24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extravaginal</a:t>
            </a:r>
            <a:r>
              <a:rPr lang="en-US" sz="2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ejaculation to </a:t>
            </a:r>
            <a:r>
              <a:rPr lang="en-US" sz="24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intravaginal</a:t>
            </a:r>
            <a:r>
              <a:rPr lang="en-US" sz="2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(masturbation)</a:t>
            </a:r>
          </a:p>
          <a:p>
            <a:pPr algn="l" rtl="0">
              <a:buClrTx/>
            </a:pPr>
            <a:r>
              <a:rPr lang="en-US" sz="2800" b="1" u="sng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Female orgasmic disorder </a:t>
            </a:r>
          </a:p>
          <a:p>
            <a:pPr marL="400050" lvl="1" indent="0" algn="l" rtl="0">
              <a:buClrTx/>
              <a:buNone/>
            </a:pPr>
            <a:r>
              <a:rPr lang="en-US" sz="2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masturbation (sometimes with vibrator)</a:t>
            </a:r>
          </a:p>
          <a:p>
            <a:pPr algn="l" rtl="0">
              <a:buClrTx/>
            </a:pPr>
            <a:r>
              <a:rPr lang="en-US" sz="2800" b="1" u="sng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Premature ejaculation </a:t>
            </a:r>
          </a:p>
          <a:p>
            <a:pPr marL="457200" lvl="1" indent="0" algn="l" rtl="0">
              <a:buClrTx/>
              <a:buNone/>
            </a:pPr>
            <a:r>
              <a:rPr lang="en-US" sz="2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Squeezing technique, stop-start technique</a:t>
            </a:r>
          </a:p>
          <a:p>
            <a:pPr algn="l" rtl="0">
              <a:buClrTx/>
            </a:pPr>
            <a:r>
              <a:rPr lang="en-US" sz="2800" b="1" u="sng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Dyspareunia</a:t>
            </a:r>
            <a:r>
              <a:rPr lang="en-US" sz="2800" b="1" u="sng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800" b="1" u="sng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vaginismus</a:t>
            </a:r>
            <a:endParaRPr lang="en-US" sz="2800" b="1" u="sng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400050" lvl="1" indent="0" algn="l" rtl="0">
              <a:buClrTx/>
              <a:buNone/>
            </a:pPr>
            <a:r>
              <a:rPr lang="en-US" sz="2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Gradual desensitization, muscle relaxation, dilators</a:t>
            </a:r>
          </a:p>
          <a:p>
            <a:pPr algn="l" rtl="0">
              <a:buClrTx/>
            </a:pPr>
            <a:endParaRPr lang="ar-JO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algn="l"/>
            <a:r>
              <a:rPr lang="en-US" b="1" dirty="0"/>
              <a:t>Sexual identity</a:t>
            </a:r>
            <a:r>
              <a:rPr lang="en-US" dirty="0"/>
              <a:t> is defined as the pattern of a person’s biological sexual characteristics: chromosomes, external genitalia, internal genitalia, hormonal composition, gonads, and secondary sexual characteristics.</a:t>
            </a:r>
          </a:p>
          <a:p>
            <a:pPr algn="l"/>
            <a:r>
              <a:rPr lang="en-US" dirty="0"/>
              <a:t> </a:t>
            </a:r>
            <a:r>
              <a:rPr lang="en-US" b="1" dirty="0"/>
              <a:t>Gender identity</a:t>
            </a:r>
            <a:r>
              <a:rPr lang="en-US" dirty="0"/>
              <a:t> is defined as the sense of self as being male or female. It may or may not agree with physiological sex or gender role.</a:t>
            </a:r>
          </a:p>
          <a:p>
            <a:pPr algn="l"/>
            <a:r>
              <a:rPr lang="en-US" dirty="0"/>
              <a:t> </a:t>
            </a:r>
            <a:r>
              <a:rPr lang="en-US" b="1" dirty="0"/>
              <a:t>Gender role</a:t>
            </a:r>
            <a:r>
              <a:rPr lang="en-US" dirty="0"/>
              <a:t> is the expression of one’s gender in society.</a:t>
            </a:r>
          </a:p>
          <a:p>
            <a:pPr algn="l"/>
            <a:r>
              <a:rPr lang="en-US" dirty="0"/>
              <a:t> </a:t>
            </a:r>
            <a:r>
              <a:rPr lang="en-US" b="1" dirty="0"/>
              <a:t>Sexual orientation</a:t>
            </a:r>
            <a:r>
              <a:rPr lang="en-US" dirty="0"/>
              <a:t> is the persisting sexual preference for people of the same sex(homosexual) or people of the opposite sex (heterosexual).</a:t>
            </a:r>
          </a:p>
          <a:p>
            <a:pPr algn="l"/>
            <a:endParaRPr lang="en-US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Gender </a:t>
            </a:r>
            <a:r>
              <a:rPr lang="en-US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dysphoria</a:t>
            </a:r>
            <a:endParaRPr lang="ar-JO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algn="l" rtl="0">
              <a:buClrTx/>
            </a:pPr>
            <a:r>
              <a:rPr lang="en-US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marked incongruence between an individual’s experienced or expressed gender and the gender assigned at birth. It was previously known as gender identity disorder.</a:t>
            </a:r>
          </a:p>
          <a:p>
            <a:pPr algn="l" rtl="0">
              <a:buClrTx/>
            </a:pPr>
            <a:r>
              <a:rPr lang="en-US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Gender </a:t>
            </a:r>
            <a:r>
              <a:rPr lang="en-US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dysphoria</a:t>
            </a:r>
            <a:r>
              <a:rPr lang="en-US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is a new diagnostic class in DSM-5, is a unique condition in that it is a diagnosis made by mental health care providers.</a:t>
            </a:r>
          </a:p>
          <a:p>
            <a:pPr algn="l" rtl="0">
              <a:buClrTx/>
            </a:pPr>
            <a:r>
              <a:rPr lang="en-US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People with this disorder have the subjective feeling that they were </a:t>
            </a:r>
            <a:r>
              <a:rPr lang="en-US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born the wrong sex. </a:t>
            </a:r>
            <a:r>
              <a:rPr lang="en-US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They may dress as the opposite sex, take sex hormones, or undergo sex change operations.</a:t>
            </a:r>
          </a:p>
          <a:p>
            <a:pPr algn="l" rtl="0">
              <a:buClrTx/>
            </a:pPr>
            <a:endParaRPr lang="ar-JO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642918"/>
            <a:ext cx="8686800" cy="5437207"/>
          </a:xfrm>
        </p:spPr>
        <p:txBody>
          <a:bodyPr/>
          <a:lstStyle/>
          <a:p>
            <a:pPr lvl="1" algn="l" rtl="0">
              <a:buClrTx/>
              <a:buNone/>
            </a:pPr>
            <a:r>
              <a:rPr lang="en-US" sz="3200" b="1" u="sng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Prevalence  </a:t>
            </a:r>
          </a:p>
          <a:p>
            <a:pPr lvl="1" algn="l" rtl="0">
              <a:buClrTx/>
            </a:pPr>
            <a:endParaRPr lang="en-US" sz="20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lvl="1" algn="l" rtl="0">
              <a:buClrTx/>
            </a:pPr>
            <a:r>
              <a:rPr lang="en-US" sz="2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1 in every 30,000 males</a:t>
            </a:r>
          </a:p>
          <a:p>
            <a:pPr lvl="1" algn="l" rtl="0">
              <a:buClrTx/>
            </a:pPr>
            <a:r>
              <a:rPr lang="en-US" sz="2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1 in every 100,000 females</a:t>
            </a:r>
          </a:p>
          <a:p>
            <a:pPr lvl="1" algn="l" rtl="0">
              <a:buClrTx/>
            </a:pPr>
            <a:endParaRPr lang="en-US" sz="3200" b="1" u="sng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lvl="1" algn="l" rtl="0">
              <a:buClrTx/>
              <a:buNone/>
            </a:pPr>
            <a:r>
              <a:rPr lang="en-US" sz="3200" b="1" u="sng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Differential diagnosis </a:t>
            </a:r>
          </a:p>
          <a:p>
            <a:pPr marL="800100" lvl="1" indent="-342900" algn="l" rtl="0">
              <a:buClrTx/>
              <a:buFont typeface="Arial" panose="020B0604020202020204" pitchFamily="34" charset="0"/>
              <a:buChar char="•"/>
            </a:pPr>
            <a:endParaRPr lang="en-US" sz="20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800100" lvl="1" indent="-342900" algn="l" rtl="0">
              <a:buClrTx/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Non conformity to gender role</a:t>
            </a:r>
          </a:p>
          <a:p>
            <a:pPr marL="800100" lvl="1" indent="-342900" algn="l" rtl="0">
              <a:buClrTx/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Transvestic disorder</a:t>
            </a:r>
          </a:p>
          <a:p>
            <a:pPr marL="800100" lvl="1" indent="-342900" algn="l" rtl="0">
              <a:buClrTx/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Body </a:t>
            </a:r>
            <a:r>
              <a:rPr lang="en-US" sz="20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dysmorphic</a:t>
            </a:r>
            <a:r>
              <a:rPr lang="en-US" sz="2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disorder</a:t>
            </a:r>
          </a:p>
          <a:p>
            <a:pPr marL="800100" lvl="1" indent="-342900" algn="l" rtl="0">
              <a:buClrTx/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Schizophrenia and other psychotic disorders</a:t>
            </a:r>
          </a:p>
          <a:p>
            <a:pPr lvl="1" algn="l" rtl="0">
              <a:buClrTx/>
            </a:pPr>
            <a:endParaRPr lang="en-US" sz="20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 rtl="0">
              <a:buClrTx/>
            </a:pPr>
            <a:endParaRPr lang="ar-JO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642918"/>
            <a:ext cx="8686800" cy="5437207"/>
          </a:xfrm>
        </p:spPr>
        <p:txBody>
          <a:bodyPr/>
          <a:lstStyle/>
          <a:p>
            <a:pPr algn="l" rtl="0">
              <a:buClrTx/>
              <a:buNone/>
            </a:pPr>
            <a:r>
              <a:rPr lang="en-US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Treatment</a:t>
            </a:r>
            <a:r>
              <a:rPr lang="en-US" u="sng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pPr algn="l" rtl="0">
              <a:buClrTx/>
            </a:pPr>
            <a:r>
              <a:rPr lang="en-GB" dirty="0">
                <a:solidFill>
                  <a:schemeClr val="tx1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Psychotherapy.</a:t>
            </a:r>
          </a:p>
          <a:p>
            <a:pPr algn="l" rtl="0">
              <a:buClrTx/>
            </a:pPr>
            <a:r>
              <a:rPr lang="en-GB" dirty="0">
                <a:solidFill>
                  <a:schemeClr val="tx1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Family involvement for young patients.</a:t>
            </a:r>
          </a:p>
          <a:p>
            <a:pPr algn="l" rtl="0">
              <a:buClrTx/>
            </a:pPr>
            <a:r>
              <a:rPr lang="en-GB" dirty="0">
                <a:solidFill>
                  <a:schemeClr val="tx1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Sex reassignments by hormonal and surgical techniques for adults.</a:t>
            </a:r>
          </a:p>
          <a:p>
            <a:pPr algn="l" rtl="0">
              <a:buClrTx/>
            </a:pPr>
            <a:endParaRPr lang="ar-JO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642918"/>
            <a:ext cx="8686800" cy="5437207"/>
          </a:xfrm>
        </p:spPr>
        <p:txBody>
          <a:bodyPr>
            <a:normAutofit fontScale="77500" lnSpcReduction="20000"/>
          </a:bodyPr>
          <a:lstStyle/>
          <a:p>
            <a:pPr algn="ctr" rtl="0">
              <a:buClrTx/>
              <a:buNone/>
            </a:pPr>
            <a:r>
              <a:rPr lang="en-US" sz="5200" b="1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Paraphilic</a:t>
            </a:r>
            <a:r>
              <a:rPr lang="en-US" sz="5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disorders</a:t>
            </a:r>
          </a:p>
          <a:p>
            <a:pPr algn="ctr" rtl="0">
              <a:buClrTx/>
              <a:buNone/>
            </a:pPr>
            <a:endParaRPr lang="ar-JO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 rtl="0">
              <a:buClrTx/>
            </a:pPr>
            <a:r>
              <a:rPr lang="en-US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Paraphilias</a:t>
            </a:r>
            <a:r>
              <a:rPr lang="en-US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are sexual disorder characterized by engagement </a:t>
            </a:r>
            <a:r>
              <a:rPr lang="en-US" sz="38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in unusual sexual activities </a:t>
            </a:r>
            <a:r>
              <a:rPr lang="en-US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and/or preoccupation with unusual sexual urges or fantasies </a:t>
            </a:r>
          </a:p>
          <a:p>
            <a:pPr algn="l" rtl="0">
              <a:buClrTx/>
            </a:pPr>
            <a:r>
              <a:rPr lang="en-US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At least </a:t>
            </a:r>
            <a:r>
              <a:rPr lang="en-US" sz="33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6 months </a:t>
            </a:r>
            <a:r>
              <a:rPr lang="en-US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that cause impairment in daily functioning</a:t>
            </a:r>
          </a:p>
          <a:p>
            <a:pPr algn="l" rtl="0">
              <a:buClrTx/>
            </a:pPr>
            <a:r>
              <a:rPr lang="en-US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Intense, recurrent and interfere with daily life</a:t>
            </a:r>
          </a:p>
          <a:p>
            <a:pPr algn="l" rtl="0">
              <a:buClrTx/>
            </a:pPr>
            <a:r>
              <a:rPr lang="en-US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Occasional fantasies are considered normal</a:t>
            </a:r>
          </a:p>
          <a:p>
            <a:pPr algn="l" rtl="0">
              <a:buClrTx/>
            </a:pPr>
            <a:r>
              <a:rPr lang="en-US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Most </a:t>
            </a:r>
            <a:r>
              <a:rPr lang="en-US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paraphilias</a:t>
            </a:r>
            <a:r>
              <a:rPr lang="en-US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occur only in men, but sadism, masochism and pedophilia may also occur in women</a:t>
            </a:r>
          </a:p>
          <a:p>
            <a:pPr algn="l" rtl="0">
              <a:buClrTx/>
            </a:pPr>
            <a:r>
              <a:rPr lang="en-US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The most common </a:t>
            </a:r>
            <a:r>
              <a:rPr lang="en-US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paraphilias</a:t>
            </a:r>
            <a:r>
              <a:rPr lang="en-US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are pedophilia, voyeurism, and exhibitionism</a:t>
            </a:r>
          </a:p>
          <a:p>
            <a:pPr algn="l" rtl="0">
              <a:buClrTx/>
              <a:buNone/>
            </a:pPr>
            <a:endParaRPr lang="ar-JO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642918"/>
            <a:ext cx="8686800" cy="5437207"/>
          </a:xfrm>
        </p:spPr>
        <p:txBody>
          <a:bodyPr>
            <a:normAutofit fontScale="92500" lnSpcReduction="20000"/>
          </a:bodyPr>
          <a:lstStyle/>
          <a:p>
            <a:pPr algn="ctr" rtl="0">
              <a:buClrTx/>
              <a:buNone/>
            </a:pPr>
            <a:r>
              <a:rPr lang="en-US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Common </a:t>
            </a:r>
            <a:r>
              <a:rPr lang="en-US" b="1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Paraphilias</a:t>
            </a:r>
            <a:endParaRPr lang="en-US" sz="8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457200" indent="-457200" algn="l" rtl="0">
              <a:buClrTx/>
              <a:buFont typeface="Courier New" panose="02070309020205020404" pitchFamily="49" charset="0"/>
              <a:buChar char="o"/>
            </a:pPr>
            <a:r>
              <a:rPr lang="en-US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Pedophilia</a:t>
            </a:r>
          </a:p>
          <a:p>
            <a:pPr marL="457200" indent="-457200" algn="l" rtl="0">
              <a:buClrTx/>
              <a:buFont typeface="Courier New" panose="02070309020205020404" pitchFamily="49" charset="0"/>
              <a:buChar char="o"/>
            </a:pPr>
            <a:r>
              <a:rPr lang="en-US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Frotterurism</a:t>
            </a:r>
            <a:endParaRPr lang="en-US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457200" indent="-457200" algn="l" rtl="0">
              <a:buClrTx/>
              <a:buFont typeface="Courier New" panose="02070309020205020404" pitchFamily="49" charset="0"/>
              <a:buChar char="o"/>
            </a:pPr>
            <a:r>
              <a:rPr lang="en-US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Voyerurism</a:t>
            </a:r>
            <a:endParaRPr lang="en-US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457200" indent="-457200" algn="l" rtl="0">
              <a:buClrTx/>
              <a:buFont typeface="Courier New" panose="02070309020205020404" pitchFamily="49" charset="0"/>
              <a:buChar char="o"/>
            </a:pPr>
            <a:r>
              <a:rPr lang="en-US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Exhibitonism</a:t>
            </a:r>
            <a:r>
              <a:rPr lang="en-US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pPr marL="457200" indent="-457200" algn="l" rtl="0">
              <a:buClrTx/>
              <a:buFont typeface="Courier New" panose="02070309020205020404" pitchFamily="49" charset="0"/>
              <a:buChar char="o"/>
            </a:pPr>
            <a:r>
              <a:rPr lang="en-US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Sadism</a:t>
            </a:r>
          </a:p>
          <a:p>
            <a:pPr marL="457200" indent="-457200" algn="l" rtl="0">
              <a:buClrTx/>
              <a:buFont typeface="Courier New" panose="02070309020205020404" pitchFamily="49" charset="0"/>
              <a:buChar char="o"/>
            </a:pPr>
            <a:r>
              <a:rPr lang="en-US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Fetishism</a:t>
            </a:r>
          </a:p>
          <a:p>
            <a:pPr marL="457200" indent="-457200" algn="l" rtl="0">
              <a:buClrTx/>
              <a:buFont typeface="Courier New" panose="02070309020205020404" pitchFamily="49" charset="0"/>
              <a:buChar char="o"/>
            </a:pPr>
            <a:r>
              <a:rPr lang="en-US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Transvestic </a:t>
            </a:r>
            <a:r>
              <a:rPr lang="en-US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fetischism</a:t>
            </a:r>
            <a:endParaRPr lang="en-US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457200" indent="-457200" algn="l" rtl="0">
              <a:buClrTx/>
              <a:buFont typeface="Courier New" panose="02070309020205020404" pitchFamily="49" charset="0"/>
              <a:buChar char="o"/>
            </a:pPr>
            <a:r>
              <a:rPr lang="en-US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Masochism</a:t>
            </a:r>
          </a:p>
          <a:p>
            <a:pPr marL="457200" indent="-457200" algn="l" rtl="0">
              <a:buClrTx/>
              <a:buFont typeface="Courier New" panose="02070309020205020404" pitchFamily="49" charset="0"/>
              <a:buChar char="o"/>
            </a:pPr>
            <a:r>
              <a:rPr lang="en-US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Necrophilia</a:t>
            </a:r>
          </a:p>
          <a:p>
            <a:pPr marL="457200" indent="-457200" algn="l" rtl="0">
              <a:buClrTx/>
              <a:buFont typeface="Courier New" panose="02070309020205020404" pitchFamily="49" charset="0"/>
              <a:buChar char="o"/>
            </a:pPr>
            <a:r>
              <a:rPr lang="en-US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Telephone </a:t>
            </a:r>
            <a:r>
              <a:rPr lang="en-US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scatologia</a:t>
            </a:r>
            <a:endParaRPr lang="ar-JO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642918"/>
            <a:ext cx="8686800" cy="5437207"/>
          </a:xfrm>
        </p:spPr>
        <p:txBody>
          <a:bodyPr>
            <a:normAutofit fontScale="92500" lnSpcReduction="10000"/>
          </a:bodyPr>
          <a:lstStyle/>
          <a:p>
            <a:pPr algn="ctr" rtl="0">
              <a:buClrTx/>
              <a:buNone/>
            </a:pPr>
            <a:r>
              <a:rPr lang="en-US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Exhibitionism</a:t>
            </a:r>
            <a:endParaRPr lang="en-US" sz="24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lvl="0" algn="l" rtl="0">
              <a:buClrTx/>
              <a:buNone/>
            </a:pPr>
            <a:r>
              <a:rPr lang="en-US" sz="4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Diagnostic criteria : </a:t>
            </a:r>
          </a:p>
          <a:p>
            <a:pPr algn="l" rtl="0">
              <a:buClrTx/>
              <a:buNone/>
            </a:pPr>
            <a:r>
              <a:rPr lang="en-US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 </a:t>
            </a:r>
          </a:p>
          <a:p>
            <a:pPr algn="l" rtl="0">
              <a:buClrTx/>
              <a:buAutoNum type="alphaUcPeriod"/>
            </a:pPr>
            <a:r>
              <a:rPr lang="en-US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Over a period of </a:t>
            </a:r>
            <a:r>
              <a:rPr lang="en-US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at least 6 months</a:t>
            </a:r>
            <a:r>
              <a:rPr lang="en-US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, recurrent, intense sexually arousing fantasies, sexual urges, or behaviors </a:t>
            </a:r>
            <a:r>
              <a:rPr lang="en-US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involving the exposure of one's genitals to an unsuspecting stranger. </a:t>
            </a:r>
          </a:p>
          <a:p>
            <a:pPr algn="l" rtl="0">
              <a:buClrTx/>
              <a:buAutoNum type="alphaUcPeriod"/>
            </a:pPr>
            <a:endParaRPr lang="en-US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 rtl="0">
              <a:buClrTx/>
              <a:buAutoNum type="alphaUcPeriod"/>
            </a:pPr>
            <a:r>
              <a:rPr lang="en-US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The person </a:t>
            </a:r>
            <a:r>
              <a:rPr lang="en-US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has acted </a:t>
            </a:r>
            <a:r>
              <a:rPr lang="en-US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on these sexual urges, or the sexual urges or fantasies </a:t>
            </a:r>
            <a:r>
              <a:rPr lang="en-US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cause marked distress or interpersonal difficulty.</a:t>
            </a:r>
          </a:p>
          <a:p>
            <a:pPr algn="l" rtl="0">
              <a:buClrTx/>
            </a:pPr>
            <a:endParaRPr lang="en-US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 rtl="0">
              <a:buClrTx/>
            </a:pPr>
            <a:endParaRPr lang="en-US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 rtl="0">
              <a:buClrTx/>
            </a:pPr>
            <a:endParaRPr lang="ar-JO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642918"/>
            <a:ext cx="8686800" cy="5437207"/>
          </a:xfrm>
        </p:spPr>
        <p:txBody>
          <a:bodyPr>
            <a:normAutofit fontScale="92500" lnSpcReduction="20000"/>
          </a:bodyPr>
          <a:lstStyle/>
          <a:p>
            <a:pPr algn="ctr" rtl="0">
              <a:buClrTx/>
              <a:buNone/>
            </a:pPr>
            <a:r>
              <a:rPr lang="en-US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Voyeurism</a:t>
            </a:r>
            <a:r>
              <a:rPr lang="en-US" sz="4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pPr algn="l" rtl="0">
              <a:buClrTx/>
              <a:buNone/>
            </a:pPr>
            <a:r>
              <a:rPr lang="en-US" sz="4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Diagnostic criteria : </a:t>
            </a:r>
          </a:p>
          <a:p>
            <a:pPr algn="l" rtl="0">
              <a:buClrTx/>
              <a:buNone/>
            </a:pPr>
            <a:endParaRPr lang="en-US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 rtl="0">
              <a:buClrTx/>
              <a:buAutoNum type="alphaUcPeriod"/>
            </a:pPr>
            <a:r>
              <a:rPr lang="en-US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Over a period of </a:t>
            </a:r>
            <a:r>
              <a:rPr lang="en-US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at least 6 months</a:t>
            </a:r>
            <a:r>
              <a:rPr lang="en-US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, recurrent, intense sexually arousing fantasies, sexual urges, or behaviors </a:t>
            </a:r>
            <a:r>
              <a:rPr lang="en-US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involving the act of watching </a:t>
            </a:r>
            <a:r>
              <a:rPr lang="en-US" b="1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unsespecting</a:t>
            </a:r>
            <a:r>
              <a:rPr lang="en-US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nude individuals (often with binocular) to obtain sexual pleasure.</a:t>
            </a:r>
            <a:endParaRPr lang="en-US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 rtl="0">
              <a:buClrTx/>
              <a:buAutoNum type="alphaUcPeriod"/>
            </a:pPr>
            <a:r>
              <a:rPr lang="en-US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The person </a:t>
            </a:r>
            <a:r>
              <a:rPr lang="en-US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has acted </a:t>
            </a:r>
            <a:r>
              <a:rPr lang="en-US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on these sexual urges, or the sexual urges or fantasies </a:t>
            </a:r>
            <a:r>
              <a:rPr lang="en-US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cause marked distress or interpersonal difficulty.</a:t>
            </a:r>
          </a:p>
          <a:p>
            <a:pPr algn="l" rtl="0">
              <a:buClrTx/>
            </a:pPr>
            <a:endParaRPr lang="en-US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 rtl="0">
              <a:buClrTx/>
            </a:pPr>
            <a:endParaRPr lang="en-US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 rtl="0">
              <a:buClrTx/>
            </a:pPr>
            <a:endParaRPr lang="ar-JO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642918"/>
            <a:ext cx="8686800" cy="5437207"/>
          </a:xfrm>
        </p:spPr>
        <p:txBody>
          <a:bodyPr>
            <a:normAutofit fontScale="92500"/>
          </a:bodyPr>
          <a:lstStyle/>
          <a:p>
            <a:pPr algn="ctr" rtl="0">
              <a:buClrTx/>
              <a:buNone/>
            </a:pPr>
            <a:r>
              <a:rPr lang="en-US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Sadism</a:t>
            </a:r>
          </a:p>
          <a:p>
            <a:pPr lvl="0" algn="l" rtl="0">
              <a:buClrTx/>
              <a:buNone/>
            </a:pPr>
            <a:r>
              <a:rPr lang="en-US" sz="36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Diagnostic criteria : </a:t>
            </a:r>
          </a:p>
          <a:p>
            <a:pPr algn="l" rtl="0">
              <a:buClrTx/>
              <a:buNone/>
            </a:pPr>
            <a:endParaRPr lang="en-US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 rtl="0">
              <a:buClrTx/>
              <a:buAutoNum type="alphaUcPeriod"/>
            </a:pPr>
            <a:r>
              <a:rPr lang="en-US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Over a period of </a:t>
            </a:r>
            <a:r>
              <a:rPr lang="en-US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at least 6 months</a:t>
            </a:r>
            <a:r>
              <a:rPr lang="en-US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, recurrent, intense sexually arousing fantasies, </a:t>
            </a:r>
            <a:r>
              <a:rPr lang="en-US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sexual urges from hurting or humiliating another.</a:t>
            </a:r>
          </a:p>
          <a:p>
            <a:pPr algn="l" rtl="0">
              <a:buClrTx/>
              <a:buAutoNum type="alphaUcPeriod"/>
            </a:pPr>
            <a:endParaRPr lang="en-US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 rtl="0">
              <a:buClrTx/>
              <a:buFontTx/>
              <a:buAutoNum type="alphaUcPeriod"/>
            </a:pPr>
            <a:r>
              <a:rPr lang="en-US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The person </a:t>
            </a:r>
            <a:r>
              <a:rPr lang="en-US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has acted </a:t>
            </a:r>
            <a:r>
              <a:rPr lang="en-US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on these sexual urges, or the sexual urges or fantasies </a:t>
            </a:r>
            <a:r>
              <a:rPr lang="en-US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cause marked distress or interpersonal difficulty.</a:t>
            </a:r>
          </a:p>
          <a:p>
            <a:pPr algn="l" rtl="0">
              <a:buClrTx/>
              <a:buNone/>
            </a:pPr>
            <a:endParaRPr lang="en-US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428604"/>
            <a:ext cx="8686800" cy="5651521"/>
          </a:xfrm>
        </p:spPr>
        <p:txBody>
          <a:bodyPr/>
          <a:lstStyle/>
          <a:p>
            <a:pPr algn="l" rtl="0">
              <a:buNone/>
            </a:pPr>
            <a:br>
              <a:rPr lang="en-US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r>
              <a:rPr lang="en-US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Lifelong</a:t>
            </a:r>
            <a:r>
              <a:rPr lang="en-US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– present from first sexual experiences</a:t>
            </a:r>
          </a:p>
          <a:p>
            <a:pPr algn="l" rtl="0">
              <a:buNone/>
            </a:pPr>
            <a:r>
              <a:rPr lang="en-US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Acquired</a:t>
            </a:r>
            <a:r>
              <a:rPr lang="en-US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– develop after a period of relatively normal sexual function</a:t>
            </a:r>
          </a:p>
          <a:p>
            <a:pPr algn="l" rtl="0">
              <a:buNone/>
            </a:pPr>
            <a:r>
              <a:rPr lang="en-US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Generalized </a:t>
            </a:r>
            <a:r>
              <a:rPr lang="en-US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– not limited to certain types of stimulation, situations, or partners</a:t>
            </a:r>
          </a:p>
          <a:p>
            <a:pPr algn="l" rtl="0">
              <a:buNone/>
            </a:pPr>
            <a:r>
              <a:rPr lang="en-US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Situational </a:t>
            </a:r>
            <a:r>
              <a:rPr lang="en-US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– only occur with certain types of stimulation, situations, or partners</a:t>
            </a:r>
          </a:p>
          <a:p>
            <a:pPr algn="l" rtl="0">
              <a:buNone/>
            </a:pPr>
            <a:endParaRPr lang="ar-JO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642918"/>
            <a:ext cx="8686800" cy="5437207"/>
          </a:xfrm>
        </p:spPr>
        <p:txBody>
          <a:bodyPr>
            <a:normAutofit fontScale="92500" lnSpcReduction="20000"/>
          </a:bodyPr>
          <a:lstStyle/>
          <a:p>
            <a:pPr algn="ctr" rtl="0">
              <a:buClrTx/>
              <a:buNone/>
            </a:pPr>
            <a:r>
              <a:rPr lang="en-US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Masochism</a:t>
            </a:r>
          </a:p>
          <a:p>
            <a:pPr lvl="0" algn="l" rtl="0">
              <a:buClrTx/>
              <a:buNone/>
            </a:pPr>
            <a:r>
              <a:rPr lang="en-US" sz="4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Diagnostic criteria : </a:t>
            </a:r>
          </a:p>
          <a:p>
            <a:pPr algn="l" rtl="0">
              <a:buClrTx/>
              <a:buNone/>
            </a:pPr>
            <a:r>
              <a:rPr lang="en-US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 </a:t>
            </a:r>
          </a:p>
          <a:p>
            <a:pPr algn="l" rtl="0">
              <a:buClrTx/>
              <a:buAutoNum type="alphaUcPeriod"/>
            </a:pPr>
            <a:r>
              <a:rPr lang="en-US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Over a period of </a:t>
            </a:r>
            <a:r>
              <a:rPr lang="en-US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at least 6 months</a:t>
            </a:r>
            <a:r>
              <a:rPr lang="en-US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, recurrent, intense sexually arousing fantasies, sexual urges, or behaviors </a:t>
            </a:r>
            <a:r>
              <a:rPr lang="en-US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involving the act (real, not simulated) </a:t>
            </a:r>
            <a:r>
              <a:rPr lang="en-US" b="1" u="sng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of being</a:t>
            </a:r>
            <a:r>
              <a:rPr lang="en-US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humiliated, beaten, bound, or otherwise made to suffer. </a:t>
            </a:r>
          </a:p>
          <a:p>
            <a:pPr algn="l" rtl="0">
              <a:buClrTx/>
              <a:buAutoNum type="alphaUcPeriod"/>
            </a:pPr>
            <a:endParaRPr lang="en-US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 rtl="0">
              <a:buClrTx/>
              <a:buAutoNum type="alphaUcPeriod"/>
            </a:pPr>
            <a:r>
              <a:rPr lang="en-US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The fantasies, sexual urges, or behaviors </a:t>
            </a:r>
            <a:r>
              <a:rPr lang="en-US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cause clinically significant distress or impairment </a:t>
            </a:r>
            <a:r>
              <a:rPr lang="en-US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in social, occupational, or other important areas of functioning.</a:t>
            </a:r>
          </a:p>
          <a:p>
            <a:pPr algn="l" rtl="0">
              <a:buClrTx/>
            </a:pPr>
            <a:endParaRPr lang="en-US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 rtl="0">
              <a:buClrTx/>
            </a:pPr>
            <a:endParaRPr lang="en-US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 rtl="0">
              <a:buClrTx/>
            </a:pPr>
            <a:endParaRPr lang="ar-JO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642918"/>
            <a:ext cx="8686800" cy="5437207"/>
          </a:xfrm>
        </p:spPr>
        <p:txBody>
          <a:bodyPr>
            <a:normAutofit fontScale="92500" lnSpcReduction="20000"/>
          </a:bodyPr>
          <a:lstStyle/>
          <a:p>
            <a:pPr algn="ctr" rtl="0">
              <a:buClrTx/>
              <a:buNone/>
            </a:pPr>
            <a:r>
              <a:rPr lang="en-US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Frotteurism</a:t>
            </a:r>
          </a:p>
          <a:p>
            <a:pPr lvl="0" algn="l" rtl="0">
              <a:buClrTx/>
              <a:buNone/>
            </a:pPr>
            <a:r>
              <a:rPr lang="en-US" sz="4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Diagnostic criteria : </a:t>
            </a:r>
          </a:p>
          <a:p>
            <a:pPr algn="l" rtl="0">
              <a:buClrTx/>
              <a:buNone/>
            </a:pPr>
            <a:r>
              <a:rPr lang="en-US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 </a:t>
            </a:r>
          </a:p>
          <a:p>
            <a:pPr algn="l" rtl="0">
              <a:buClrTx/>
              <a:buAutoNum type="alphaUcPeriod"/>
            </a:pPr>
            <a:r>
              <a:rPr lang="en-US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Over a period of </a:t>
            </a:r>
            <a:r>
              <a:rPr lang="en-US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at least 6 months</a:t>
            </a:r>
            <a:r>
              <a:rPr lang="en-US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, recurrent, intense sexually arousing fantasies, sexual urges, or behaviors </a:t>
            </a:r>
            <a:r>
              <a:rPr lang="en-US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involving touching and rubbing against a non-consenting person.</a:t>
            </a:r>
          </a:p>
          <a:p>
            <a:pPr algn="l" rtl="0">
              <a:buClrTx/>
              <a:buAutoNum type="alphaUcPeriod"/>
            </a:pPr>
            <a:endParaRPr lang="en-US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 rtl="0">
              <a:buClrTx/>
              <a:buAutoNum type="alphaUcPeriod"/>
            </a:pPr>
            <a:r>
              <a:rPr lang="en-US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The fantasies, sexual urges, or behaviors </a:t>
            </a:r>
            <a:r>
              <a:rPr lang="en-US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cause clinically significant distress or impairment </a:t>
            </a:r>
            <a:r>
              <a:rPr lang="en-US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in social, occupational, or other important areas of functioning.</a:t>
            </a:r>
          </a:p>
          <a:p>
            <a:pPr algn="l" rtl="0">
              <a:buClrTx/>
            </a:pPr>
            <a:endParaRPr lang="ar-JO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642918"/>
            <a:ext cx="8686800" cy="5437207"/>
          </a:xfrm>
        </p:spPr>
        <p:txBody>
          <a:bodyPr>
            <a:normAutofit fontScale="70000" lnSpcReduction="20000"/>
          </a:bodyPr>
          <a:lstStyle/>
          <a:p>
            <a:pPr algn="ctr" rtl="0">
              <a:buClrTx/>
              <a:buNone/>
            </a:pPr>
            <a:r>
              <a:rPr lang="en-US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Pedophilia</a:t>
            </a:r>
          </a:p>
          <a:p>
            <a:pPr lvl="0" algn="l" rtl="0">
              <a:buClrTx/>
              <a:buNone/>
            </a:pPr>
            <a:r>
              <a:rPr lang="en-US" sz="4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Diagnostic criteria : </a:t>
            </a:r>
          </a:p>
          <a:p>
            <a:pPr algn="l" rtl="0">
              <a:buClrTx/>
              <a:buNone/>
            </a:pPr>
            <a:r>
              <a:rPr lang="en-US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 </a:t>
            </a:r>
          </a:p>
          <a:p>
            <a:pPr algn="l" rtl="0">
              <a:buClrTx/>
              <a:buFontTx/>
              <a:buAutoNum type="alphaUcPeriod"/>
            </a:pPr>
            <a:r>
              <a:rPr lang="en-US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Over a period of </a:t>
            </a:r>
            <a:r>
              <a:rPr lang="en-US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at least 6 months</a:t>
            </a:r>
            <a:r>
              <a:rPr lang="en-US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, recurrent, intense sexually arousing fantasies, sexual urges, or behaviors </a:t>
            </a:r>
            <a:r>
              <a:rPr lang="en-US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involving sexual activity with a prepubescent child or children (generally age 13 years or younger). </a:t>
            </a:r>
          </a:p>
          <a:p>
            <a:pPr algn="l" rtl="0">
              <a:buClrTx/>
              <a:buAutoNum type="alphaUcPeriod"/>
            </a:pPr>
            <a:endParaRPr lang="en-US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 rtl="0">
              <a:buClrTx/>
              <a:buAutoNum type="alphaUcPeriod"/>
            </a:pPr>
            <a:endParaRPr lang="en-US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 rtl="0">
              <a:buClrTx/>
              <a:buAutoNum type="alphaUcPeriod"/>
            </a:pPr>
            <a:r>
              <a:rPr lang="en-US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The person </a:t>
            </a:r>
            <a:r>
              <a:rPr lang="en-US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has acted </a:t>
            </a:r>
            <a:r>
              <a:rPr lang="en-US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on these sexual urges, or the sexual urges or fantasies </a:t>
            </a:r>
            <a:r>
              <a:rPr lang="en-US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cause marked distress or interpersonal difficulty</a:t>
            </a:r>
            <a:r>
              <a:rPr lang="en-US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pPr algn="l" rtl="0">
              <a:buClrTx/>
              <a:buAutoNum type="alphaUcPeriod"/>
            </a:pPr>
            <a:endParaRPr lang="en-US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 rtl="0">
              <a:buClrTx/>
              <a:buFont typeface="+mj-lt"/>
              <a:buAutoNum type="alphaUcPeriod"/>
            </a:pPr>
            <a:r>
              <a:rPr lang="en-US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The person is at least age 16 years </a:t>
            </a:r>
            <a:r>
              <a:rPr lang="en-US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and </a:t>
            </a:r>
            <a:r>
              <a:rPr lang="en-US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at least 5 years older than the child</a:t>
            </a:r>
            <a:r>
              <a:rPr lang="en-US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or children in Criterion A. </a:t>
            </a:r>
            <a:br>
              <a:rPr lang="en-US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r>
              <a:rPr lang="en-US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pPr algn="l" rtl="0">
              <a:buClrTx/>
            </a:pPr>
            <a:endParaRPr lang="ar-JO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642918"/>
            <a:ext cx="8686800" cy="5437207"/>
          </a:xfrm>
        </p:spPr>
        <p:txBody>
          <a:bodyPr>
            <a:normAutofit fontScale="92500" lnSpcReduction="20000"/>
          </a:bodyPr>
          <a:lstStyle/>
          <a:p>
            <a:pPr algn="ctr" rtl="0">
              <a:buClrTx/>
              <a:buNone/>
            </a:pPr>
            <a:r>
              <a:rPr lang="en-US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Fetishism</a:t>
            </a:r>
          </a:p>
          <a:p>
            <a:pPr lvl="0" algn="l" rtl="0">
              <a:buClrTx/>
              <a:buNone/>
            </a:pPr>
            <a:r>
              <a:rPr lang="en-US" sz="4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Diagnostic criteria : </a:t>
            </a:r>
          </a:p>
          <a:p>
            <a:pPr algn="l" rtl="0">
              <a:buClrTx/>
              <a:buNone/>
            </a:pPr>
            <a:r>
              <a:rPr lang="en-US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 </a:t>
            </a:r>
          </a:p>
          <a:p>
            <a:pPr algn="l" rtl="0">
              <a:buClrTx/>
              <a:buAutoNum type="alphaUcPeriod"/>
            </a:pPr>
            <a:r>
              <a:rPr lang="en-US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Over a period of </a:t>
            </a:r>
            <a:r>
              <a:rPr lang="en-US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at least 6 months</a:t>
            </a:r>
            <a:r>
              <a:rPr lang="en-US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, recurrent, intense sexually arousing fantasies, sexual urges, or behaviors </a:t>
            </a:r>
            <a:r>
              <a:rPr lang="en-US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involving the use of nonliving objects (e.g., female undergarments). </a:t>
            </a:r>
          </a:p>
          <a:p>
            <a:pPr algn="l" rtl="0">
              <a:buClrTx/>
              <a:buAutoNum type="alphaUcPeriod"/>
            </a:pPr>
            <a:endParaRPr lang="en-US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 rtl="0">
              <a:buClrTx/>
              <a:buAutoNum type="alphaUcPeriod"/>
            </a:pPr>
            <a:r>
              <a:rPr lang="en-US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The fantasies, sexual urges, or behaviors </a:t>
            </a:r>
            <a:r>
              <a:rPr lang="en-US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cause clinically significant distress or impairment </a:t>
            </a:r>
            <a:r>
              <a:rPr lang="en-US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in social, occupational, or other important areas of functioning.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642918"/>
            <a:ext cx="8686800" cy="5437207"/>
          </a:xfrm>
        </p:spPr>
        <p:txBody>
          <a:bodyPr>
            <a:normAutofit fontScale="92500" lnSpcReduction="10000"/>
          </a:bodyPr>
          <a:lstStyle/>
          <a:p>
            <a:pPr algn="ctr" rtl="0">
              <a:buClrTx/>
              <a:buNone/>
            </a:pPr>
            <a:r>
              <a:rPr lang="en-US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Transvestic Fetishism </a:t>
            </a:r>
          </a:p>
          <a:p>
            <a:pPr lvl="0" algn="l" rtl="0">
              <a:buClrTx/>
              <a:buNone/>
            </a:pPr>
            <a:r>
              <a:rPr lang="en-US" sz="4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Diagnostic criteria </a:t>
            </a:r>
          </a:p>
          <a:p>
            <a:pPr algn="l" rtl="0">
              <a:buClrTx/>
              <a:buNone/>
            </a:pPr>
            <a:r>
              <a:rPr lang="en-US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 </a:t>
            </a:r>
          </a:p>
          <a:p>
            <a:pPr algn="l" rtl="0">
              <a:buClrTx/>
              <a:buAutoNum type="alphaUcPeriod"/>
            </a:pPr>
            <a:r>
              <a:rPr lang="en-US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Over a period of </a:t>
            </a:r>
            <a:r>
              <a:rPr lang="en-US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at least 6 months</a:t>
            </a:r>
            <a:r>
              <a:rPr lang="en-US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, recurrent, intense sexually arousing fantasies, sexual urges, or behaviors </a:t>
            </a:r>
            <a:r>
              <a:rPr lang="en-US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involving cross-dressing. </a:t>
            </a:r>
          </a:p>
          <a:p>
            <a:pPr algn="l" rtl="0">
              <a:buClrTx/>
              <a:buAutoNum type="alphaUcPeriod"/>
            </a:pPr>
            <a:endParaRPr lang="en-US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 rtl="0">
              <a:buClrTx/>
              <a:buAutoNum type="alphaUcPeriod"/>
            </a:pPr>
            <a:r>
              <a:rPr lang="en-US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The fantasies, sexual urges, or behaviors </a:t>
            </a:r>
            <a:r>
              <a:rPr lang="en-US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cause clinically significant distress or impairment </a:t>
            </a:r>
            <a:r>
              <a:rPr lang="en-US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in social, occupational, or other important areas of functioning.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en-US" sz="8800" b="1" dirty="0">
                <a:solidFill>
                  <a:schemeClr val="accent3"/>
                </a:solidFill>
              </a:rPr>
              <a:t>Thank you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500042"/>
            <a:ext cx="8686800" cy="5580083"/>
          </a:xfrm>
        </p:spPr>
        <p:txBody>
          <a:bodyPr>
            <a:normAutofit fontScale="70000" lnSpcReduction="20000"/>
          </a:bodyPr>
          <a:lstStyle/>
          <a:p>
            <a:pPr algn="l" rtl="0">
              <a:buNone/>
            </a:pPr>
            <a:r>
              <a:rPr lang="en-US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Number of factors must be considered during the assessment of sexual dysfunction, given that they may be relevant to etiology and/or treatment, and that may contribute, to varying degrees, across individuals:</a:t>
            </a:r>
          </a:p>
          <a:p>
            <a:pPr algn="l" rtl="0">
              <a:buNone/>
            </a:pPr>
            <a:endParaRPr lang="en-US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 rtl="0">
              <a:buNone/>
            </a:pPr>
            <a:r>
              <a:rPr lang="en-US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1) partner factors (e.g., partner's sexual problems; partner's health status);</a:t>
            </a:r>
          </a:p>
          <a:p>
            <a:pPr algn="l" rtl="0">
              <a:buNone/>
            </a:pPr>
            <a:r>
              <a:rPr lang="en-US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2) relationship factors (e.g., poor communication; discrepancies in desire for sexual activity);</a:t>
            </a:r>
          </a:p>
          <a:p>
            <a:pPr algn="l" rtl="0">
              <a:buNone/>
            </a:pPr>
            <a:r>
              <a:rPr lang="en-US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3) individual vulnerability factors (e.g., poor body image; history of sexual or emotional abuse), psychiatric </a:t>
            </a:r>
            <a:r>
              <a:rPr lang="en-US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comorbidity</a:t>
            </a:r>
            <a:r>
              <a:rPr lang="en-US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(e.g., depression, anxiety), or stressors (e.g., job loss, bereavement);</a:t>
            </a:r>
          </a:p>
          <a:p>
            <a:pPr algn="l" rtl="0">
              <a:buNone/>
            </a:pPr>
            <a:r>
              <a:rPr lang="en-US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4) cultural or religious factors (e.g., inhibitions related to prohibitions against sexual activity or pleasure; attitudes toward sexuality); </a:t>
            </a:r>
          </a:p>
          <a:p>
            <a:pPr algn="l" rtl="0">
              <a:buNone/>
            </a:pPr>
            <a:r>
              <a:rPr lang="en-US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5) medical factors relevant to prognosis, course, or treatment.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500042"/>
            <a:ext cx="8686800" cy="5580083"/>
          </a:xfrm>
        </p:spPr>
        <p:txBody>
          <a:bodyPr>
            <a:normAutofit fontScale="92500" lnSpcReduction="10000"/>
          </a:bodyPr>
          <a:lstStyle/>
          <a:p>
            <a:pPr algn="ctr" rtl="0">
              <a:buClrTx/>
              <a:buNone/>
            </a:pPr>
            <a:r>
              <a:rPr lang="en-US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Sexual Changes With Aging</a:t>
            </a:r>
          </a:p>
          <a:p>
            <a:pPr algn="ctr" rtl="0">
              <a:buClrTx/>
              <a:buNone/>
            </a:pPr>
            <a:endParaRPr lang="en-US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 rtl="0">
              <a:buClrTx/>
            </a:pPr>
            <a:r>
              <a:rPr lang="en-US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Aging may be associated with a normative decrease in sexual response</a:t>
            </a:r>
          </a:p>
          <a:p>
            <a:pPr algn="l" rtl="0">
              <a:buClrTx/>
            </a:pPr>
            <a:r>
              <a:rPr lang="en-US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Men usually require more direct stimulation of genitals and more time to achieve orgasm. The intensity of ejaculation usually decrease, and the length of refractory period increase</a:t>
            </a:r>
          </a:p>
          <a:p>
            <a:pPr algn="l" rtl="0">
              <a:buClrTx/>
            </a:pPr>
            <a:r>
              <a:rPr lang="en-US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After menopause, women experience vaginal dryness and thinning due to decrease estrogen. These conditions can be treated with hormone replacement therapy or vaginal creams</a:t>
            </a:r>
          </a:p>
          <a:p>
            <a:pPr algn="l" rtl="0">
              <a:buClrTx/>
              <a:buNone/>
            </a:pPr>
            <a:endParaRPr lang="en-US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 rtl="0">
              <a:buClrTx/>
              <a:buNone/>
            </a:pPr>
            <a:endParaRPr lang="ar-JO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634999"/>
            <a:ext cx="8686800" cy="5437207"/>
          </a:xfrm>
        </p:spPr>
        <p:txBody>
          <a:bodyPr>
            <a:normAutofit lnSpcReduction="10000"/>
          </a:bodyPr>
          <a:lstStyle/>
          <a:p>
            <a:pPr algn="l" rtl="0">
              <a:buClrTx/>
              <a:buNone/>
            </a:pPr>
            <a:r>
              <a:rPr lang="en-US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Type of Dysfunctions:</a:t>
            </a:r>
          </a:p>
          <a:p>
            <a:pPr algn="l" rtl="0">
              <a:buClrTx/>
            </a:pPr>
            <a:r>
              <a:rPr lang="en-US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Male hypoactive sexual desire (desire)</a:t>
            </a:r>
          </a:p>
          <a:p>
            <a:pPr algn="l" rtl="0">
              <a:buClrTx/>
            </a:pPr>
            <a:r>
              <a:rPr lang="en-US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Erectile disorder (excitement)</a:t>
            </a:r>
          </a:p>
          <a:p>
            <a:pPr algn="l" rtl="0">
              <a:buClrTx/>
            </a:pPr>
            <a:r>
              <a:rPr lang="en-US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Female sexual interest arousal disorder (desire &amp; excitement)</a:t>
            </a:r>
          </a:p>
          <a:p>
            <a:pPr algn="l" rtl="0">
              <a:buClrTx/>
            </a:pPr>
            <a:r>
              <a:rPr lang="en-US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Female orgasm disorder (orgasm)</a:t>
            </a:r>
          </a:p>
          <a:p>
            <a:pPr algn="l" rtl="0">
              <a:buClrTx/>
            </a:pPr>
            <a:r>
              <a:rPr lang="en-US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Premature ejaculation (orgasm)</a:t>
            </a:r>
          </a:p>
          <a:p>
            <a:pPr algn="l" rtl="0">
              <a:buClrTx/>
            </a:pPr>
            <a:r>
              <a:rPr lang="en-US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Delayed ejaculation (orgasm)</a:t>
            </a:r>
          </a:p>
          <a:p>
            <a:pPr algn="l" rtl="0">
              <a:buClrTx/>
            </a:pPr>
            <a:r>
              <a:rPr lang="en-US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Genito-pelvic pain penetration disorder</a:t>
            </a:r>
            <a:endParaRPr lang="en-US" strike="sngStrike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 rtl="0">
              <a:buClrTx/>
            </a:pPr>
            <a:r>
              <a:rPr lang="en-US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Substance/ med induced</a:t>
            </a:r>
          </a:p>
          <a:p>
            <a:pPr algn="l" rtl="0">
              <a:buClrTx/>
              <a:buNone/>
            </a:pPr>
            <a:endParaRPr lang="ar-JO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642918"/>
            <a:ext cx="8686800" cy="5437207"/>
          </a:xfrm>
        </p:spPr>
        <p:txBody>
          <a:bodyPr>
            <a:normAutofit fontScale="77500" lnSpcReduction="20000"/>
          </a:bodyPr>
          <a:lstStyle/>
          <a:p>
            <a:pPr algn="ctr" rtl="0">
              <a:buClrTx/>
              <a:buNone/>
            </a:pPr>
            <a:r>
              <a:rPr lang="en-US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Male Hypoactive Sexual Desire Disorder (Desire)</a:t>
            </a:r>
          </a:p>
          <a:p>
            <a:pPr marL="514350" indent="-514350" algn="l" rtl="0">
              <a:buClrTx/>
              <a:buAutoNum type="alphaUcParenR"/>
            </a:pPr>
            <a:r>
              <a:rPr lang="en-US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Persistently or recurrently deficient (or absent) sexual/ erotic thoughts or fantasies and desire for sexual activity. The </a:t>
            </a:r>
            <a:r>
              <a:rPr lang="en-US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judgement</a:t>
            </a:r>
            <a:r>
              <a:rPr lang="en-US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of deficiency is made by the clinician, taking into account factors that affect sexual functioning, such as age and general and </a:t>
            </a:r>
            <a:r>
              <a:rPr lang="en-US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sociocultural</a:t>
            </a:r>
            <a:r>
              <a:rPr lang="en-US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contexts of the individual’s life</a:t>
            </a:r>
          </a:p>
          <a:p>
            <a:pPr marL="514350" indent="-514350" algn="l" rtl="0">
              <a:buClrTx/>
              <a:buAutoNum type="alphaUcParenR"/>
            </a:pPr>
            <a:r>
              <a:rPr lang="en-US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The symptoms in Criterion A have persisted for a minimum duration of approximately 6 months</a:t>
            </a:r>
          </a:p>
          <a:p>
            <a:pPr marL="514350" indent="-514350" algn="l" rtl="0">
              <a:buClrTx/>
              <a:buAutoNum type="alphaUcParenR"/>
            </a:pPr>
            <a:r>
              <a:rPr lang="en-US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The symptoms in Criterion A cause clinically significant distress in the individual</a:t>
            </a:r>
          </a:p>
          <a:p>
            <a:pPr marL="514350" indent="-514350" algn="l" rtl="0">
              <a:buClrTx/>
              <a:buAutoNum type="alphaUcParenR"/>
            </a:pPr>
            <a:r>
              <a:rPr lang="en-US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The sexual dysfunction is not better explained by a nonsexual mental disorder or as a consequence of severe relationship distress or other significant stressors and is not attributable to the effects of a substance/ medication or another medical condition</a:t>
            </a:r>
          </a:p>
          <a:p>
            <a:pPr algn="l" rtl="0">
              <a:buClrTx/>
            </a:pPr>
            <a:endParaRPr lang="ar-JO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571480"/>
            <a:ext cx="8686800" cy="5508645"/>
          </a:xfrm>
        </p:spPr>
        <p:txBody>
          <a:bodyPr>
            <a:normAutofit lnSpcReduction="10000"/>
          </a:bodyPr>
          <a:lstStyle/>
          <a:p>
            <a:pPr algn="ctr" rtl="0">
              <a:buClrTx/>
              <a:buNone/>
            </a:pPr>
            <a:r>
              <a:rPr lang="en-US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Male Erectile Disorder (Arousal)</a:t>
            </a:r>
          </a:p>
          <a:p>
            <a:pPr marL="457200" indent="-457200" algn="l" rtl="0">
              <a:buClrTx/>
              <a:buFont typeface="+mj-lt"/>
              <a:buAutoNum type="alphaUcPeriod"/>
            </a:pPr>
            <a:r>
              <a:rPr lang="en-US" sz="2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At least 1 of the 3 following symptoms must be experienced on almost all or all occasions of sexual activity: </a:t>
            </a:r>
          </a:p>
          <a:p>
            <a:pPr lvl="1" indent="-342900" algn="l" rtl="0">
              <a:buClrTx/>
              <a:buFont typeface="+mj-lt"/>
              <a:buAutoNum type="alphaUcPeriod"/>
            </a:pPr>
            <a:r>
              <a:rPr lang="en-US" sz="18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Marked difficulty in obtaining an erection during sexual activity</a:t>
            </a:r>
          </a:p>
          <a:p>
            <a:pPr lvl="1" indent="-342900" algn="l" rtl="0">
              <a:buClrTx/>
              <a:buFont typeface="+mj-lt"/>
              <a:buAutoNum type="alphaUcPeriod"/>
            </a:pPr>
            <a:r>
              <a:rPr lang="en-US" sz="18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Marked difficulty in maintaining an erection until the completion of sexual activity</a:t>
            </a:r>
          </a:p>
          <a:p>
            <a:pPr lvl="1" indent="-342900" algn="l" rtl="0">
              <a:buClrTx/>
              <a:buFont typeface="+mj-lt"/>
              <a:buAutoNum type="alphaUcPeriod"/>
            </a:pPr>
            <a:r>
              <a:rPr lang="en-US" sz="18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Marked decrease in erectile rigidity</a:t>
            </a:r>
          </a:p>
          <a:p>
            <a:pPr marL="457200" indent="-457200" algn="l" rtl="0">
              <a:buClrTx/>
              <a:buFont typeface="+mj-lt"/>
              <a:buAutoNum type="alphaUcPeriod"/>
            </a:pPr>
            <a:r>
              <a:rPr lang="en-US" sz="2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Symptoms persisted for a minimum duration of approximately 6 months</a:t>
            </a:r>
          </a:p>
          <a:p>
            <a:pPr marL="457200" indent="-457200" algn="l" rtl="0">
              <a:buClrTx/>
              <a:buFont typeface="+mj-lt"/>
              <a:buAutoNum type="alphaUcPeriod"/>
            </a:pPr>
            <a:r>
              <a:rPr lang="en-US" sz="2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Cause clinically significant distress in individual</a:t>
            </a:r>
          </a:p>
          <a:p>
            <a:pPr marL="457200" indent="-457200" algn="l" rtl="0">
              <a:buClrTx/>
              <a:buFont typeface="+mj-lt"/>
              <a:buAutoNum type="alphaUcPeriod"/>
            </a:pPr>
            <a:r>
              <a:rPr lang="en-US" sz="2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The sexual dysfunction is not better explained by a nonsexual mental disorder or as a consequence of severe relationship distress or other significant stressors and is not attributable to the effects of a substances/ medication or another medical condition</a:t>
            </a:r>
            <a:endParaRPr lang="ar-JO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428604"/>
            <a:ext cx="8686800" cy="5651521"/>
          </a:xfrm>
        </p:spPr>
        <p:txBody>
          <a:bodyPr>
            <a:normAutofit fontScale="85000" lnSpcReduction="20000"/>
          </a:bodyPr>
          <a:lstStyle/>
          <a:p>
            <a:pPr algn="ctr" rtl="0">
              <a:buClrTx/>
              <a:buNone/>
            </a:pPr>
            <a:r>
              <a:rPr lang="en-US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Female Sexual Interest/ Arousal Disorder (</a:t>
            </a:r>
            <a:r>
              <a:rPr lang="en-US" b="1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Desire&amp;Arousal</a:t>
            </a:r>
            <a:r>
              <a:rPr lang="en-US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)</a:t>
            </a:r>
          </a:p>
          <a:p>
            <a:pPr marL="514350" indent="-514350" algn="l" rtl="0">
              <a:buClrTx/>
              <a:buFont typeface="+mj-lt"/>
              <a:buAutoNum type="alphaUcPeriod"/>
            </a:pPr>
            <a:r>
              <a:rPr lang="en-US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Lack of, or significantly reduced, sexual interest/ arousal, as manifested by at least 3 of the following :</a:t>
            </a:r>
          </a:p>
          <a:p>
            <a:pPr marL="571500" indent="-571500" algn="l" rtl="0">
              <a:buClrTx/>
              <a:buFont typeface="+mj-lt"/>
              <a:buAutoNum type="romanUcPeriod"/>
            </a:pPr>
            <a:r>
              <a:rPr lang="en-US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Absent/ reduced interest in sexual activity</a:t>
            </a:r>
          </a:p>
          <a:p>
            <a:pPr marL="571500" indent="-571500" algn="l" rtl="0">
              <a:buClrTx/>
              <a:buFont typeface="+mj-lt"/>
              <a:buAutoNum type="romanUcPeriod"/>
            </a:pPr>
            <a:r>
              <a:rPr lang="en-US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Absent/ reduced sexual/ erotic thoughts or fantasies</a:t>
            </a:r>
          </a:p>
          <a:p>
            <a:pPr marL="571500" indent="-571500" algn="l" rtl="0">
              <a:buClrTx/>
              <a:buFont typeface="+mj-lt"/>
              <a:buAutoNum type="romanUcPeriod"/>
            </a:pPr>
            <a:r>
              <a:rPr lang="en-US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No/ reduced initiation of sexual activity, and typically unreceptive to a partner’s attempts to initiate</a:t>
            </a:r>
          </a:p>
          <a:p>
            <a:pPr marL="571500" indent="-571500" algn="l" rtl="0">
              <a:buClrTx/>
              <a:buFont typeface="+mj-lt"/>
              <a:buAutoNum type="romanUcPeriod"/>
            </a:pPr>
            <a:r>
              <a:rPr lang="en-US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Absent/ reduced sexual excitement/ pleasure during sexual activity </a:t>
            </a:r>
          </a:p>
          <a:p>
            <a:pPr marL="571500" indent="-571500" algn="l" rtl="0">
              <a:buClrTx/>
              <a:buFont typeface="+mj-lt"/>
              <a:buAutoNum type="romanUcPeriod"/>
            </a:pPr>
            <a:r>
              <a:rPr lang="en-US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Absent/ reduced sexual interest/ arousal in response to any internal or external sexual/ erotic cues (</a:t>
            </a:r>
            <a:r>
              <a:rPr lang="en-US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eg</a:t>
            </a:r>
            <a:r>
              <a:rPr lang="en-US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written, verbal, visual)</a:t>
            </a:r>
          </a:p>
          <a:p>
            <a:pPr marL="571500" indent="-571500" algn="l" rtl="0">
              <a:buClrTx/>
              <a:buFont typeface="+mj-lt"/>
              <a:buAutoNum type="romanUcPeriod"/>
            </a:pPr>
            <a:r>
              <a:rPr lang="en-US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Absent/ reduced sexual genital or </a:t>
            </a:r>
            <a:r>
              <a:rPr lang="en-US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nongenital</a:t>
            </a:r>
            <a:r>
              <a:rPr lang="en-US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sensations during sexual activity </a:t>
            </a:r>
          </a:p>
          <a:p>
            <a:pPr algn="l" rtl="0">
              <a:buClrTx/>
            </a:pPr>
            <a:endParaRPr lang="ar-JO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rek">
  <a:themeElements>
    <a:clrScheme name="Apex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Trek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1423</TotalTime>
  <Words>2468</Words>
  <Application>Microsoft Office PowerPoint</Application>
  <PresentationFormat>On-screen Show (4:3)</PresentationFormat>
  <Paragraphs>236</Paragraphs>
  <Slides>35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35</vt:i4>
      </vt:variant>
    </vt:vector>
  </HeadingPairs>
  <TitlesOfParts>
    <vt:vector size="43" baseType="lpstr">
      <vt:lpstr>Arial</vt:lpstr>
      <vt:lpstr>Calibri</vt:lpstr>
      <vt:lpstr>Courier New</vt:lpstr>
      <vt:lpstr>Franklin Gothic Book</vt:lpstr>
      <vt:lpstr>Franklin Gothic Medium</vt:lpstr>
      <vt:lpstr>Wingdings</vt:lpstr>
      <vt:lpstr>Wingdings 2</vt:lpstr>
      <vt:lpstr>Trek</vt:lpstr>
      <vt:lpstr>Sexual disorders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Gender dysphoria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User</cp:lastModifiedBy>
  <cp:revision>40</cp:revision>
  <dcterms:created xsi:type="dcterms:W3CDTF">2015-11-14T17:25:16Z</dcterms:created>
  <dcterms:modified xsi:type="dcterms:W3CDTF">2021-07-27T07:01:50Z</dcterms:modified>
</cp:coreProperties>
</file>