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1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7T17:48:06.38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10902 1 24575,'-304'15'96,"71"0"-1178,-63-8-3441,-5-3 3297,-611-5 6835,331-1-4483,534 5-1126,1 2 0,-72 17 0,54-9 0,-52 5 0,-180 4 0,-122-23 0,171-2 0,-1879 2 0,1721-18 0,-15-2 0,-2267 23 0,2637 0 0,-84 16 0,80-9 0,-59 1 0,-85-12 0,-75 4 0,126 16 0,-52 3 0,117-21-1365,48 0-5461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3" name="Google Shape;4506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064" name="Google Shape;4506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065" name="Google Shape;4506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66" name="Google Shape;4506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067" name="Google Shape;4506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068" name="Google Shape;4506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45" name="Google Shape;4514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46" name="Google Shape;4514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29" name="Google Shape;4522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30" name="Google Shape;4523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40" name="Google Shape;4524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41" name="Google Shape;4524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51" name="Google Shape;4525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52" name="Google Shape;4525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59" name="Google Shape;4525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60" name="Google Shape;4526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6" name="Google Shape;4526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67" name="Google Shape;4526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72" name="Google Shape;4527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73" name="Google Shape;4527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79" name="Google Shape;45279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80" name="Google Shape;4528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281" name="Google Shape;4528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8" name="Google Shape;4528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89" name="Google Shape;4528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98" name="Google Shape;4529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99" name="Google Shape;4529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05" name="Google Shape;4530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06" name="Google Shape;4530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3" name="Google Shape;4515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54" name="Google Shape;451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12" name="Google Shape;4531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13" name="Google Shape;4531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18" name="Google Shape;4531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19" name="Google Shape;4531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24" name="Google Shape;4532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25" name="Google Shape;4532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41" name="Google Shape;4534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42" name="Google Shape;4534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52" name="Google Shape;4535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53" name="Google Shape;4535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58" name="Google Shape;45358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59" name="Google Shape;4535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4" name="Google Shape;4536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65" name="Google Shape;4536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71" name="Google Shape;4537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72" name="Google Shape;4537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0" name="Google Shape;4516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61" name="Google Shape;4516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72" name="Google Shape;4517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73" name="Google Shape;451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82" name="Google Shape;4518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83" name="Google Shape;4518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91" name="Google Shape;4519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92" name="Google Shape;4519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01" name="Google Shape;4520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02" name="Google Shape;4520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10" name="Google Shape;4521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11" name="Google Shape;4521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18" name="Google Shape;4521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19" name="Google Shape;4521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5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76" name="Google Shape;45076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77" name="Google Shape;45077;p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5078" name="Google Shape;45078;p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5079" name="Google Shape;45079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0" name="Google Shape;45080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1" name="Google Shape;45081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5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33" name="Google Shape;4513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34" name="Google Shape;45134;p11"/>
          <p:cNvSpPr txBox="1">
            <a:spLocks noGrp="1"/>
          </p:cNvSpPr>
          <p:nvPr>
            <p:ph type="body" idx="1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135" name="Google Shape;4513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36" name="Google Shape;4513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37" name="Google Shape;4513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5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39" name="Google Shape;45139;p12"/>
          <p:cNvSpPr txBox="1">
            <a:spLocks noGrp="1"/>
          </p:cNvSpPr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0" name="Google Shape;45140;p12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141" name="Google Shape;4514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2" name="Google Shape;4514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3" name="Google Shape;4514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5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83" name="Google Shape;45083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4" name="Google Shape;45084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085" name="Google Shape;45085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6" name="Google Shape;45086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7" name="Google Shape;45087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89" name="Google Shape;45089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90" name="Google Shape;45090;p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091" name="Google Shape;45091;p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5092" name="Google Shape;45092;p4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093" name="Google Shape;45093;p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5094" name="Google Shape;4509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95" name="Google Shape;4509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96" name="Google Shape;4509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5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98" name="Google Shape;45098;p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99" name="Google Shape;45099;p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5100" name="Google Shape;4510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1" name="Google Shape;4510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2" name="Google Shape;4510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04" name="Google Shape;45104;p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5" name="Google Shape;45105;p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5106" name="Google Shape;45106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7" name="Google Shape;45107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8" name="Google Shape;45108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10" name="Google Shape;45110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11" name="Google Shape;45111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12" name="Google Shape;45112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13" name="Google Shape;45113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15" name="Google Shape;45115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16" name="Google Shape;45116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17" name="Google Shape;45117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5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19" name="Google Shape;4511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0" name="Google Shape;4512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5121" name="Google Shape;4512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5122" name="Google Shape;4512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3" name="Google Shape;4512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4" name="Google Shape;4512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5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26" name="Google Shape;4512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7" name="Google Shape;4512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5128" name="Google Shape;4512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5129" name="Google Shape;4512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30" name="Google Shape;4513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31" name="Google Shape;4513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70" name="Google Shape;4507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5071" name="Google Shape;4507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072" name="Google Shape;4507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073" name="Google Shape;4507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074" name="Google Shape;4507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g"/><Relationship Id="rId4" Type="http://schemas.openxmlformats.org/officeDocument/2006/relationships/hyperlink" Target="http://missinglink.ucsf.edu/lm/IDS_101_histo_resource/images/basophil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customXml" Target="../ink/ink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48" name="Google Shape;45148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>
                <a:latin typeface="Arial Black"/>
                <a:ea typeface="Arial Black"/>
                <a:cs typeface="Arial Black"/>
                <a:sym typeface="Arial Black"/>
              </a:rPr>
              <a:t>RBCs </a:t>
            </a:r>
            <a:endParaRPr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45149" name="Google Shape;45149;p13" descr="RBC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44008" y="1484784"/>
            <a:ext cx="4320600" cy="460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50" name="Google Shape;45150;p13" descr="C:\Users\MCC\Desktop\صورة1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79403" y="1484784"/>
            <a:ext cx="3994200" cy="5373300"/>
          </a:xfrm>
          <a:prstGeom prst="rect">
            <a:avLst/>
          </a:prstGeom>
          <a:noFill/>
          <a:ln>
            <a:noFill/>
          </a:ln>
        </p:spPr>
      </p:pic>
      <p:sp>
        <p:nvSpPr>
          <p:cNvPr id="45151" name="Google Shape;45151;p13"/>
          <p:cNvSpPr txBox="1"/>
          <p:nvPr/>
        </p:nvSpPr>
        <p:spPr>
          <a:xfrm>
            <a:off x="6096000" y="381000"/>
            <a:ext cx="20364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shape : biconcave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7.5 micron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depressed in center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32" name="Google Shape;45232;p2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>
                <a:latin typeface="Arial Black"/>
                <a:ea typeface="Arial Black"/>
                <a:cs typeface="Arial Black"/>
                <a:sym typeface="Arial Black"/>
              </a:rPr>
              <a:t>Platelets </a:t>
            </a:r>
            <a:endParaRPr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5233" name="Google Shape;45233;p2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/>
                <a:ea typeface="Arial Black"/>
                <a:cs typeface="Arial Black"/>
                <a:sym typeface="Arial Black"/>
              </a:rPr>
              <a:t>Basophils</a:t>
            </a:r>
            <a:endParaRPr/>
          </a:p>
        </p:txBody>
      </p:sp>
      <p:pic>
        <p:nvPicPr>
          <p:cNvPr id="45234" name="Google Shape;45234;p22" descr="sm_platelet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51520" y="2348880"/>
            <a:ext cx="3816300" cy="38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35" name="Google Shape;45235;p22" descr="basophil_small">
            <a:hlinkClick r:id="rId4"/>
          </p:cNvPr>
          <p:cNvPicPr preferRelativeResize="0">
            <a:picLocks noGrp="1"/>
          </p:cNvPicPr>
          <p:nvPr>
            <p:ph type="body" idx="4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4355976" y="2204864"/>
            <a:ext cx="4320600" cy="38883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36" name="Google Shape;45236;p22"/>
          <p:cNvSpPr txBox="1"/>
          <p:nvPr/>
        </p:nvSpPr>
        <p:spPr>
          <a:xfrm>
            <a:off x="5410200" y="1018410"/>
            <a:ext cx="190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large granule 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237" name="Google Shape;45237;p22"/>
          <p:cNvCxnSpPr/>
          <p:nvPr/>
        </p:nvCxnSpPr>
        <p:spPr>
          <a:xfrm flipH="1">
            <a:off x="2286000" y="1203076"/>
            <a:ext cx="304800" cy="16926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45238" name="Google Shape;45238;p22"/>
          <p:cNvSpPr txBox="1"/>
          <p:nvPr/>
        </p:nvSpPr>
        <p:spPr>
          <a:xfrm>
            <a:off x="624872" y="556745"/>
            <a:ext cx="33222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by Hyalomere we can distinguish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between platelets and basophils  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43" name="Google Shape;45243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>
                <a:latin typeface="Arial Black"/>
                <a:ea typeface="Arial Black"/>
                <a:cs typeface="Arial Black"/>
                <a:sym typeface="Arial Black"/>
              </a:rPr>
              <a:t>Bone marrow </a:t>
            </a:r>
            <a:endParaRPr/>
          </a:p>
        </p:txBody>
      </p:sp>
      <p:sp>
        <p:nvSpPr>
          <p:cNvPr id="45244" name="Google Shape;45244;p2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lang="en-US" sz="2800">
                <a:solidFill>
                  <a:srgbClr val="000000"/>
                </a:solidFill>
              </a:rPr>
              <a:t>Red  bone marrow 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45245" name="Google Shape;45245;p2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/>
              <a:t>Yellow bone marrow </a:t>
            </a:r>
            <a:endParaRPr sz="2800"/>
          </a:p>
        </p:txBody>
      </p:sp>
      <p:pic>
        <p:nvPicPr>
          <p:cNvPr id="45246" name="Google Shape;45246;p23" descr="http://farm1.static.flickr.com/158/355316595_d578327bd4.jpg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90268" y="2276872"/>
            <a:ext cx="4301400" cy="404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47" name="Google Shape;45247;p23" descr="http://ctrgenpath.net/static/atlas/mousehistology/Windows/lymphatic/pictures/bone20xleg.jp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2276872"/>
            <a:ext cx="4347600" cy="41238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48" name="Google Shape;45248;p23"/>
          <p:cNvSpPr txBox="1"/>
          <p:nvPr/>
        </p:nvSpPr>
        <p:spPr>
          <a:xfrm>
            <a:off x="1295400" y="1234579"/>
            <a:ext cx="1782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rich in blood cell 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249" name="Google Shape;45249;p23"/>
          <p:cNvCxnSpPr/>
          <p:nvPr/>
        </p:nvCxnSpPr>
        <p:spPr>
          <a:xfrm>
            <a:off x="2286000" y="1603911"/>
            <a:ext cx="457200" cy="13680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54" name="Google Shape;45254;p24"/>
          <p:cNvSpPr txBox="1"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</a:pPr>
            <a:r>
              <a:rPr lang="en-US" sz="3200">
                <a:latin typeface="Arial Black"/>
                <a:ea typeface="Arial Black"/>
                <a:cs typeface="Arial Black"/>
                <a:sym typeface="Arial Black"/>
              </a:rPr>
              <a:t>Prenatal hematopoiesis </a:t>
            </a:r>
            <a:endParaRPr sz="3200"/>
          </a:p>
        </p:txBody>
      </p:sp>
      <p:sp>
        <p:nvSpPr>
          <p:cNvPr id="45255" name="Google Shape;45255;p24"/>
          <p:cNvSpPr txBox="1">
            <a:spLocks noGrp="1"/>
          </p:cNvSpPr>
          <p:nvPr>
            <p:ph type="body" idx="1"/>
          </p:nvPr>
        </p:nvSpPr>
        <p:spPr>
          <a:xfrm>
            <a:off x="0" y="1219200"/>
            <a:ext cx="4648200" cy="3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alibri"/>
              <a:buNone/>
            </a:pPr>
            <a:r>
              <a:rPr lang="en-US" sz="2000" b="1">
                <a:solidFill>
                  <a:srgbClr val="FF0000"/>
                </a:solidFill>
              </a:rPr>
              <a:t>1- </a:t>
            </a:r>
            <a:r>
              <a:rPr lang="en-US" sz="2000" b="1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Yolk Sac Hematopoiesis</a:t>
            </a:r>
            <a:endParaRPr/>
          </a:p>
          <a:p>
            <a:pPr marL="0" lvl="0" indent="0" algn="l" rtl="0">
              <a:spcBef>
                <a:spcPts val="37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 Black"/>
              <a:buNone/>
            </a:pPr>
            <a:r>
              <a:rPr lang="en-US" sz="2000" b="1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 (blood islands) 2-8 weeks:</a:t>
            </a:r>
            <a:endParaRPr/>
          </a:p>
          <a:p>
            <a:pPr marL="342900" lvl="0" indent="-342900" algn="l" rtl="0">
              <a:spcBef>
                <a:spcPts val="37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</a:pPr>
            <a:r>
              <a:rPr lang="en-US" sz="2000" b="1">
                <a:solidFill>
                  <a:srgbClr val="000000"/>
                </a:solidFill>
              </a:rPr>
              <a:t>In the yolk sac, </a:t>
            </a:r>
            <a:r>
              <a:rPr lang="en-US" sz="2000">
                <a:solidFill>
                  <a:srgbClr val="000000"/>
                </a:solidFill>
              </a:rPr>
              <a:t>mesenchymal cells differentiate to clusters of </a:t>
            </a:r>
            <a:r>
              <a:rPr lang="en-US" sz="2000" b="1">
                <a:solidFill>
                  <a:srgbClr val="000000"/>
                </a:solidFill>
              </a:rPr>
              <a:t>hemangioblast </a:t>
            </a:r>
            <a:r>
              <a:rPr lang="en-US" sz="2000">
                <a:solidFill>
                  <a:srgbClr val="000000"/>
                </a:solidFill>
              </a:rPr>
              <a:t>cells. </a:t>
            </a:r>
            <a:r>
              <a:rPr lang="en-US" sz="2000" b="1">
                <a:solidFill>
                  <a:srgbClr val="FF0000"/>
                </a:solidFill>
              </a:rPr>
              <a:t>Mesoblastic phase</a:t>
            </a:r>
            <a:r>
              <a:rPr lang="en-US" sz="2000" b="1">
                <a:solidFill>
                  <a:srgbClr val="000000"/>
                </a:solidFill>
              </a:rPr>
              <a:t> </a:t>
            </a:r>
            <a:endParaRPr/>
          </a:p>
          <a:p>
            <a:pPr marL="342900" lvl="0" indent="-342900" algn="l" rtl="0">
              <a:spcBef>
                <a:spcPts val="37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</a:pPr>
            <a:r>
              <a:rPr lang="en-US" sz="2000" b="1">
                <a:solidFill>
                  <a:srgbClr val="000000"/>
                </a:solidFill>
              </a:rPr>
              <a:t>1-Peripheral hemangioblasts</a:t>
            </a:r>
            <a:r>
              <a:rPr lang="en-US" sz="2000">
                <a:solidFill>
                  <a:srgbClr val="000000"/>
                </a:solidFill>
              </a:rPr>
              <a:t> further differentiate into </a:t>
            </a:r>
            <a:r>
              <a:rPr lang="en-US" sz="2000" b="1">
                <a:solidFill>
                  <a:srgbClr val="000000"/>
                </a:solidFill>
              </a:rPr>
              <a:t>endothelial </a:t>
            </a:r>
            <a:r>
              <a:rPr lang="en-US" sz="2000">
                <a:solidFill>
                  <a:srgbClr val="000000"/>
                </a:solidFill>
              </a:rPr>
              <a:t>cells &amp;</a:t>
            </a:r>
            <a:endParaRPr/>
          </a:p>
          <a:p>
            <a:pPr marL="342900" lvl="0" indent="-342900" algn="l" rtl="0">
              <a:spcBef>
                <a:spcPts val="37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</a:pPr>
            <a:r>
              <a:rPr lang="en-US" sz="2000" b="1">
                <a:solidFill>
                  <a:srgbClr val="000000"/>
                </a:solidFill>
              </a:rPr>
              <a:t>2-Central hemangioblasts</a:t>
            </a:r>
            <a:r>
              <a:rPr lang="en-US" sz="2000">
                <a:solidFill>
                  <a:srgbClr val="000000"/>
                </a:solidFill>
              </a:rPr>
              <a:t> give rise </a:t>
            </a:r>
            <a:r>
              <a:rPr lang="en-US" sz="2000">
                <a:solidFill>
                  <a:srgbClr val="FF0000"/>
                </a:solidFill>
              </a:rPr>
              <a:t>to </a:t>
            </a:r>
            <a:r>
              <a:rPr lang="en-US" sz="2000" b="1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nucleated  red blood </a:t>
            </a:r>
            <a:r>
              <a:rPr lang="en-US" sz="2000" b="1">
                <a:solidFill>
                  <a:srgbClr val="000000"/>
                </a:solidFill>
              </a:rPr>
              <a:t>cells ,</a:t>
            </a:r>
            <a:r>
              <a:rPr lang="en-US" sz="2000" b="1">
                <a:latin typeface="Arial Black"/>
                <a:ea typeface="Arial Black"/>
                <a:cs typeface="Arial Black"/>
                <a:sym typeface="Arial Black"/>
              </a:rPr>
              <a:t>no leukocytes </a:t>
            </a:r>
            <a:r>
              <a:rPr lang="en-US" sz="2000">
                <a:solidFill>
                  <a:srgbClr val="000000"/>
                </a:solidFill>
              </a:rPr>
              <a:t>are formed in this phase. </a:t>
            </a:r>
            <a:endParaRPr/>
          </a:p>
          <a:p>
            <a:pPr marL="342900" lvl="0" indent="-342900" algn="l" rtl="0">
              <a:spcBef>
                <a:spcPts val="37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</a:pPr>
            <a:r>
              <a:rPr lang="en-US" sz="2000">
                <a:solidFill>
                  <a:srgbClr val="000000"/>
                </a:solidFill>
              </a:rPr>
              <a:t> This is the first “blood vessel” like structure in the embryo.</a:t>
            </a:r>
            <a:endParaRPr/>
          </a:p>
          <a:p>
            <a:pPr marL="0" lvl="0" indent="0" algn="l" rtl="0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 sz="2000"/>
          </a:p>
        </p:txBody>
      </p:sp>
      <p:sp>
        <p:nvSpPr>
          <p:cNvPr id="45256" name="Google Shape;45256;p24"/>
          <p:cNvSpPr txBox="1">
            <a:spLocks noGrp="1"/>
          </p:cNvSpPr>
          <p:nvPr>
            <p:ph type="body" idx="2"/>
          </p:nvPr>
        </p:nvSpPr>
        <p:spPr>
          <a:xfrm>
            <a:off x="4648200" y="1143000"/>
            <a:ext cx="4495800" cy="56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ct val="100000"/>
              <a:buChar char="•"/>
            </a:pPr>
            <a:r>
              <a:rPr lang="en-US" sz="2000" b="1">
                <a:solidFill>
                  <a:srgbClr val="FF0066"/>
                </a:solidFill>
              </a:rPr>
              <a:t>2- </a:t>
            </a:r>
            <a:r>
              <a:rPr lang="en-US" sz="2000" b="1">
                <a:solidFill>
                  <a:srgbClr val="FF0066"/>
                </a:solidFill>
                <a:latin typeface="Arial Black"/>
                <a:ea typeface="Arial Black"/>
                <a:cs typeface="Arial Black"/>
                <a:sym typeface="Arial Black"/>
              </a:rPr>
              <a:t>Fetal Liver&amp; spleen ,L.N </a:t>
            </a:r>
            <a:r>
              <a:rPr lang="en-US" sz="1800" b="1">
                <a:solidFill>
                  <a:srgbClr val="FF0066"/>
                </a:solidFill>
                <a:latin typeface="Arial Black"/>
                <a:ea typeface="Arial Black"/>
                <a:cs typeface="Arial Black"/>
                <a:sym typeface="Arial Black"/>
              </a:rPr>
              <a:t>Hemopoiesis:</a:t>
            </a:r>
            <a:r>
              <a:rPr lang="en-US" sz="1800">
                <a:solidFill>
                  <a:srgbClr val="000000"/>
                </a:solidFill>
              </a:rPr>
              <a:t> From </a:t>
            </a:r>
            <a:r>
              <a:rPr lang="en-US" sz="18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8 - 28</a:t>
            </a:r>
            <a:r>
              <a:rPr lang="en-US" sz="1800">
                <a:solidFill>
                  <a:srgbClr val="000000"/>
                </a:solidFill>
              </a:rPr>
              <a:t> wks; </a:t>
            </a:r>
            <a:endParaRPr/>
          </a:p>
          <a:p>
            <a:pPr marL="342900" lvl="0" indent="-342900" algn="l" rtl="0">
              <a:spcBef>
                <a:spcPts val="333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</a:pPr>
            <a:r>
              <a:rPr lang="en-US" sz="1800">
                <a:solidFill>
                  <a:srgbClr val="000000"/>
                </a:solidFill>
              </a:rPr>
              <a:t>*Liver and spleen are colonized by definitive hematopoietic stem cells.</a:t>
            </a:r>
            <a:endParaRPr sz="1800">
              <a:solidFill>
                <a:srgbClr val="000000"/>
              </a:solidFill>
            </a:endParaRPr>
          </a:p>
          <a:p>
            <a:pPr marL="342900" lvl="0" indent="-342900" algn="l" rtl="0">
              <a:spcBef>
                <a:spcPts val="333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</a:pPr>
            <a:r>
              <a:rPr lang="en-US" sz="1800">
                <a:solidFill>
                  <a:srgbClr val="000000"/>
                </a:solidFill>
              </a:rPr>
              <a:t>*</a:t>
            </a:r>
            <a:r>
              <a:rPr lang="en-US" sz="1800" b="1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Erythrocytes still have nuclei</a:t>
            </a:r>
            <a:r>
              <a:rPr lang="en-US" sz="18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, </a:t>
            </a:r>
            <a:r>
              <a:rPr lang="en-US" sz="1800" b="1">
                <a:solidFill>
                  <a:srgbClr val="000000"/>
                </a:solidFill>
              </a:rPr>
              <a:t>leukocytes begin to appear</a:t>
            </a:r>
            <a:r>
              <a:rPr lang="en-US" sz="1800">
                <a:solidFill>
                  <a:srgbClr val="000000"/>
                </a:solidFill>
              </a:rPr>
              <a:t>. All blood cell types </a:t>
            </a:r>
            <a:r>
              <a:rPr lang="en-US" sz="1800" b="1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(except T cells) </a:t>
            </a:r>
            <a:r>
              <a:rPr lang="en-US" sz="1800">
                <a:solidFill>
                  <a:srgbClr val="000000"/>
                </a:solidFill>
              </a:rPr>
              <a:t>can differentiate in the fetal liver &amp; spleen.</a:t>
            </a:r>
            <a:endParaRPr/>
          </a:p>
          <a:p>
            <a:pPr marL="342900" lvl="0" indent="-342900" algn="l" rtl="0">
              <a:spcBef>
                <a:spcPts val="333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</a:pPr>
            <a:r>
              <a:rPr lang="en-US" sz="1800">
                <a:solidFill>
                  <a:srgbClr val="000000"/>
                </a:solidFill>
              </a:rPr>
              <a:t>**extra-medullary hematopoiesis</a:t>
            </a:r>
            <a:endParaRPr/>
          </a:p>
          <a:p>
            <a:pPr marL="342900" lvl="0" indent="-342900" algn="l" rtl="0">
              <a:spcBef>
                <a:spcPts val="370"/>
              </a:spcBef>
              <a:spcAft>
                <a:spcPts val="0"/>
              </a:spcAft>
              <a:buClr>
                <a:srgbClr val="FF0000"/>
              </a:buClr>
              <a:buSzPct val="100000"/>
              <a:buChar char="•"/>
            </a:pPr>
            <a:r>
              <a:rPr lang="en-US" sz="2000" b="1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3- Prenatal Myeloid phase:  </a:t>
            </a:r>
            <a:br>
              <a:rPr lang="en-US" sz="2000" b="1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1800">
                <a:solidFill>
                  <a:srgbClr val="000000"/>
                </a:solidFill>
              </a:rPr>
              <a:t>Bone marrow is colonized late in embryogenesis (after </a:t>
            </a:r>
            <a:r>
              <a:rPr lang="en-US" sz="18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22 weeks</a:t>
            </a:r>
            <a:r>
              <a:rPr lang="en-US" sz="1800">
                <a:solidFill>
                  <a:srgbClr val="000000"/>
                </a:solidFill>
              </a:rPr>
              <a:t>) by definitive hematopoietic stem cells derived from the fetal liver &amp;spleen.</a:t>
            </a:r>
            <a:endParaRPr/>
          </a:p>
          <a:p>
            <a:pPr marL="342900" lvl="0" indent="-342900" algn="l" rtl="0">
              <a:spcBef>
                <a:spcPts val="333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</a:pPr>
            <a:r>
              <a:rPr lang="en-US" sz="1800">
                <a:solidFill>
                  <a:srgbClr val="000000"/>
                </a:solidFill>
              </a:rPr>
              <a:t>All blood cell types </a:t>
            </a:r>
            <a:r>
              <a:rPr lang="en-US" sz="1800" b="1">
                <a:solidFill>
                  <a:srgbClr val="FF0000"/>
                </a:solidFill>
              </a:rPr>
              <a:t>(except T cells) </a:t>
            </a:r>
            <a:r>
              <a:rPr lang="en-US" sz="1800">
                <a:solidFill>
                  <a:srgbClr val="000000"/>
                </a:solidFill>
              </a:rPr>
              <a:t>can differentiate in the bone marrow.</a:t>
            </a:r>
            <a:endParaRPr/>
          </a:p>
        </p:txBody>
      </p:sp>
      <p:pic>
        <p:nvPicPr>
          <p:cNvPr id="45257" name="Google Shape;45257;p24" descr="hemangio.jpg                                                   000B2C03Macintosh HD                   B7C7AF91: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5257800"/>
            <a:ext cx="4572000" cy="1538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2" name="Google Shape;45262;p25"/>
          <p:cNvSpPr txBox="1">
            <a:spLocks noGrp="1"/>
          </p:cNvSpPr>
          <p:nvPr>
            <p:ph type="title"/>
          </p:nvPr>
        </p:nvSpPr>
        <p:spPr>
          <a:xfrm>
            <a:off x="472281" y="-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 Black"/>
              <a:buNone/>
            </a:pPr>
            <a:r>
              <a:rPr lang="en-US" sz="3600">
                <a:latin typeface="Arial Black"/>
                <a:ea typeface="Arial Black"/>
                <a:cs typeface="Arial Black"/>
                <a:sym typeface="Arial Black"/>
              </a:rPr>
              <a:t>Erythropoiesis</a:t>
            </a:r>
            <a:endParaRPr sz="3600"/>
          </a:p>
        </p:txBody>
      </p:sp>
      <p:pic>
        <p:nvPicPr>
          <p:cNvPr id="45263" name="Google Shape;45263;p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4495800"/>
            <a:ext cx="8229600" cy="207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64" name="Google Shape;45264;p25" descr="http://hematologyoutlines.com/images/erythroid_maturation_diagram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762000"/>
            <a:ext cx="8869364" cy="3429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9" name="Google Shape;45269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>
                <a:latin typeface="Arial Black"/>
                <a:ea typeface="Arial Black"/>
                <a:cs typeface="Arial Black"/>
                <a:sym typeface="Arial Black"/>
              </a:rPr>
              <a:t>THROMBOPOIESIS</a:t>
            </a:r>
            <a:endParaRPr/>
          </a:p>
        </p:txBody>
      </p:sp>
      <p:pic>
        <p:nvPicPr>
          <p:cNvPr id="45270" name="Google Shape;45270;p26" descr="http://encyclopedia.lubopitko-bg.com/images/The%20processes%20of%20hemopoiesis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72870" t="16401"/>
          <a:stretch/>
        </p:blipFill>
        <p:spPr>
          <a:xfrm>
            <a:off x="2819400" y="1417638"/>
            <a:ext cx="2971800" cy="528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75" name="Google Shape;45275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DDD9C3"/>
              </a:buClr>
              <a:buSzPts val="4400"/>
              <a:buFont typeface="Aharoni"/>
              <a:buNone/>
            </a:pPr>
            <a:r>
              <a:rPr lang="en-US" b="1">
                <a:solidFill>
                  <a:srgbClr val="DDD9C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haroni"/>
                <a:ea typeface="Aharoni"/>
                <a:cs typeface="Aharoni"/>
                <a:sym typeface="Aharoni"/>
              </a:rPr>
              <a:t>Megakaryocyte</a:t>
            </a:r>
            <a:endParaRPr/>
          </a:p>
        </p:txBody>
      </p:sp>
      <p:pic>
        <p:nvPicPr>
          <p:cNvPr id="45276" name="Google Shape;45276;p27" descr="13x14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-1408" r="-1408"/>
          <a:stretch/>
        </p:blipFill>
        <p:spPr>
          <a:xfrm>
            <a:off x="137160" y="1740077"/>
            <a:ext cx="5577900" cy="45834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77" name="Google Shape;45277;p27"/>
          <p:cNvSpPr/>
          <p:nvPr/>
        </p:nvSpPr>
        <p:spPr>
          <a:xfrm>
            <a:off x="5715000" y="1783080"/>
            <a:ext cx="3200400" cy="17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Lobulated nucleus +numerous cytoplasmic granules (</a:t>
            </a: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Alpha, Delta, Lambda ) </a:t>
            </a:r>
            <a:endParaRPr/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SzPts val="1800"/>
              <a:buFont typeface="Arial"/>
              <a:buChar char="•"/>
            </a:pPr>
            <a:r>
              <a:rPr lang="en-US" sz="1800" b="1">
                <a:solidFill>
                  <a:srgbClr val="CC0099"/>
                </a:solidFill>
                <a:latin typeface="Calibri"/>
                <a:ea typeface="Calibri"/>
                <a:cs typeface="Calibri"/>
                <a:sym typeface="Calibri"/>
              </a:rPr>
              <a:t>Membranous demarcation lines around the granules  </a:t>
            </a: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▼▼</a:t>
            </a:r>
            <a:endParaRPr/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800"/>
              <a:buFont typeface="Arial"/>
              <a:buChar char="•"/>
            </a:pPr>
            <a:r>
              <a:rPr lang="en-US" sz="1800" b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Lines of cleavage.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3" name="Google Shape;45283;p28"/>
          <p:cNvSpPr txBox="1">
            <a:spLocks noGrp="1"/>
          </p:cNvSpPr>
          <p:nvPr>
            <p:ph type="title"/>
          </p:nvPr>
        </p:nvSpPr>
        <p:spPr>
          <a:xfrm>
            <a:off x="2895600" y="-152400"/>
            <a:ext cx="6019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 Black"/>
              <a:buNone/>
            </a:pPr>
            <a:r>
              <a:rPr lang="en-US" sz="36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Granulopoiesis</a:t>
            </a:r>
            <a:endParaRPr/>
          </a:p>
        </p:txBody>
      </p:sp>
      <p:sp>
        <p:nvSpPr>
          <p:cNvPr id="45284" name="Google Shape;45284;p28"/>
          <p:cNvSpPr txBox="1">
            <a:spLocks noGrp="1"/>
          </p:cNvSpPr>
          <p:nvPr>
            <p:ph type="body" idx="1"/>
          </p:nvPr>
        </p:nvSpPr>
        <p:spPr>
          <a:xfrm>
            <a:off x="152400" y="68263"/>
            <a:ext cx="8991600" cy="66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Times New Roman"/>
              <a:buNone/>
            </a:pPr>
            <a:r>
              <a:rPr lang="en-US" sz="2000" b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1-UMC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Times New Roman"/>
              <a:buNone/>
            </a:pPr>
            <a:r>
              <a:rPr lang="en-US" sz="2000" b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2-</a:t>
            </a:r>
            <a:r>
              <a:rPr lang="en-US" sz="200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Pluripotential hemopoietic 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Times New Roman"/>
              <a:buNone/>
            </a:pPr>
            <a:r>
              <a:rPr lang="en-US" sz="200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stem cells </a:t>
            </a:r>
            <a:r>
              <a:rPr lang="en-US" sz="2000" b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(hemocytoblasts)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Times New Roman"/>
              <a:buNone/>
            </a:pPr>
            <a:r>
              <a:rPr lang="en-US" sz="2000" b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-US" sz="200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-Restricted granulocyte progenitor,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Times New Roman"/>
              <a:buNone/>
            </a:pPr>
            <a:r>
              <a:rPr lang="en-US" sz="200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that are called 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Times New Roman"/>
              <a:buNone/>
            </a:pPr>
            <a:r>
              <a:rPr lang="en-US" sz="200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(Colony-forming unit granulocytes </a:t>
            </a:r>
            <a:r>
              <a:rPr lang="en-US" sz="2000" b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(CFU-G</a:t>
            </a:r>
            <a:r>
              <a:rPr lang="en-US" sz="200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))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en-US" sz="2000" b="1" u="sng">
                <a:latin typeface="Times New Roman"/>
                <a:ea typeface="Times New Roman"/>
                <a:cs typeface="Times New Roman"/>
                <a:sym typeface="Times New Roman"/>
              </a:rPr>
              <a:t>4-Myeloblast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en-US" sz="2000" b="1" u="sng">
                <a:latin typeface="Times New Roman"/>
                <a:ea typeface="Times New Roman"/>
                <a:cs typeface="Times New Roman"/>
                <a:sym typeface="Times New Roman"/>
              </a:rPr>
              <a:t>5-Promyelocyte :</a:t>
            </a:r>
            <a:r>
              <a:rPr lang="en-US" sz="2000" u="sng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nonspecific granules)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en-US" sz="2000" b="1" u="sng">
                <a:latin typeface="Times New Roman"/>
                <a:ea typeface="Times New Roman"/>
                <a:cs typeface="Times New Roman"/>
                <a:sym typeface="Times New Roman"/>
              </a:rPr>
              <a:t>6-Myelocyte</a:t>
            </a:r>
            <a:r>
              <a:rPr lang="en-US" sz="2000" u="sng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(specific granules N,E,B…..? )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en-US" sz="2000" b="1" u="sng">
                <a:latin typeface="Times New Roman"/>
                <a:ea typeface="Times New Roman"/>
                <a:cs typeface="Times New Roman"/>
                <a:sym typeface="Times New Roman"/>
              </a:rPr>
              <a:t>7-Metamyelocyte: 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(specific granules N, E,B 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lang="en-US" sz="2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indentation of nucleus)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en-US" sz="2000" b="1" u="sng">
                <a:latin typeface="Times New Roman"/>
                <a:ea typeface="Times New Roman"/>
                <a:cs typeface="Times New Roman"/>
                <a:sym typeface="Times New Roman"/>
              </a:rPr>
              <a:t>8-Band cell</a:t>
            </a:r>
            <a:endParaRPr sz="2000" u="sng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Smaller cells ,curved band 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nuclei ,</a:t>
            </a:r>
            <a:r>
              <a:rPr lang="en-US" sz="2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cannot divide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. May be 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present in peripheral blood.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en-US" sz="2000" b="1" u="sng">
                <a:latin typeface="Times New Roman"/>
                <a:ea typeface="Times New Roman"/>
                <a:cs typeface="Times New Roman"/>
                <a:sym typeface="Times New Roman"/>
              </a:rPr>
              <a:t>9-Mature cells: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 (Neutrophils ,Eosinophils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Basophils )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-US" sz="2000"/>
              <a:t> 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/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/>
          </a:p>
        </p:txBody>
      </p:sp>
      <p:pic>
        <p:nvPicPr>
          <p:cNvPr id="45285" name="Google Shape;45285;p28"/>
          <p:cNvPicPr preferRelativeResize="0"/>
          <p:nvPr/>
        </p:nvPicPr>
        <p:blipFill rotWithShape="1">
          <a:blip r:embed="rId3">
            <a:alphaModFix/>
          </a:blip>
          <a:srcRect t="7850" r="52351" b="9689"/>
          <a:stretch/>
        </p:blipFill>
        <p:spPr>
          <a:xfrm>
            <a:off x="5410200" y="1219200"/>
            <a:ext cx="35814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86" name="Google Shape;45286;p28"/>
          <p:cNvSpPr/>
          <p:nvPr/>
        </p:nvSpPr>
        <p:spPr>
          <a:xfrm>
            <a:off x="5410200" y="838200"/>
            <a:ext cx="3581400" cy="381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Takes about 10-11 days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91" name="Google Shape;45291;p29"/>
          <p:cNvSpPr txBox="1">
            <a:spLocks noGrp="1"/>
          </p:cNvSpPr>
          <p:nvPr>
            <p:ph type="title"/>
          </p:nvPr>
        </p:nvSpPr>
        <p:spPr>
          <a:xfrm>
            <a:off x="25121" y="722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>
                <a:latin typeface="Arial"/>
                <a:ea typeface="Arial"/>
                <a:cs typeface="Arial"/>
                <a:sym typeface="Arial"/>
              </a:rPr>
              <a:t>Thymus gland </a:t>
            </a:r>
            <a:endParaRPr sz="2800"/>
          </a:p>
        </p:txBody>
      </p:sp>
      <p:sp>
        <p:nvSpPr>
          <p:cNvPr id="45292" name="Google Shape;45292;p2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A-Stroma</a:t>
            </a:r>
            <a:endParaRPr/>
          </a:p>
        </p:txBody>
      </p:sp>
      <p:sp>
        <p:nvSpPr>
          <p:cNvPr id="45293" name="Google Shape;45293;p29"/>
          <p:cNvSpPr txBox="1">
            <a:spLocks noGrp="1"/>
          </p:cNvSpPr>
          <p:nvPr>
            <p:ph type="body" idx="2"/>
          </p:nvPr>
        </p:nvSpPr>
        <p:spPr>
          <a:xfrm>
            <a:off x="1524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Capsule</a:t>
            </a:r>
            <a:endParaRPr dirty="0"/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Trabeculae </a:t>
            </a:r>
            <a:r>
              <a:rPr lang="en-US" sz="1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separate it into lobes &amp; incomplete lobules </a:t>
            </a:r>
            <a:endParaRPr dirty="0">
              <a:solidFill>
                <a:srgbClr val="FF0000"/>
              </a:solidFill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NO reticular F </a:t>
            </a:r>
            <a:endParaRPr dirty="0"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45294" name="Google Shape;45294;p2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B-Parenchyma</a:t>
            </a:r>
            <a:endParaRPr/>
          </a:p>
        </p:txBody>
      </p:sp>
      <p:sp>
        <p:nvSpPr>
          <p:cNvPr id="45295" name="Google Shape;45295;p2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1- Cortex </a:t>
            </a:r>
            <a:r>
              <a:rPr lang="en-US" sz="1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contain densely packed T-cells + macrophages + ERCs </a:t>
            </a:r>
            <a:endParaRPr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2- Medulla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Few mature T-cells + few macrophages + numerous ERCs </a:t>
            </a:r>
            <a:endParaRPr sz="1600" dirty="0">
              <a:solidFill>
                <a:srgbClr val="FF0000"/>
              </a:solidFill>
            </a:endParaRPr>
          </a:p>
        </p:txBody>
      </p:sp>
      <p:pic>
        <p:nvPicPr>
          <p:cNvPr id="45296" name="Google Shape;45296;p29" descr="hl5A-65"/>
          <p:cNvPicPr preferRelativeResize="0"/>
          <p:nvPr/>
        </p:nvPicPr>
        <p:blipFill rotWithShape="1">
          <a:blip r:embed="rId3">
            <a:alphaModFix/>
          </a:blip>
          <a:srcRect t="7689" b="11541"/>
          <a:stretch/>
        </p:blipFill>
        <p:spPr>
          <a:xfrm>
            <a:off x="1677900" y="3868614"/>
            <a:ext cx="5334000" cy="2608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01" name="Google Shape;45301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 Black"/>
              <a:buNone/>
            </a:pPr>
            <a:r>
              <a:rPr lang="en-US" sz="3600" b="1">
                <a:latin typeface="Arial Black"/>
                <a:ea typeface="Arial Black"/>
                <a:cs typeface="Arial Black"/>
                <a:sym typeface="Arial Black"/>
              </a:rPr>
              <a:t>Hassall's corpuscles</a:t>
            </a:r>
            <a:endParaRPr sz="3600"/>
          </a:p>
        </p:txBody>
      </p:sp>
      <p:pic>
        <p:nvPicPr>
          <p:cNvPr id="45302" name="Google Shape;45302;p30" descr="C:\Users\MCC\Desktop\صورة2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72197" y="1600200"/>
            <a:ext cx="4157002" cy="3351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03" name="Google Shape;45303;p30" descr="1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 l="60001" t="57008" r="7894" b="6839"/>
          <a:stretch/>
        </p:blipFill>
        <p:spPr>
          <a:xfrm>
            <a:off x="5317588" y="1454236"/>
            <a:ext cx="3673916" cy="359606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212A63-7383-4F68-B6F6-3F0FAB8C31AE}"/>
              </a:ext>
            </a:extLst>
          </p:cNvPr>
          <p:cNvSpPr txBox="1"/>
          <p:nvPr/>
        </p:nvSpPr>
        <p:spPr>
          <a:xfrm>
            <a:off x="872197" y="5257800"/>
            <a:ext cx="739960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-concentric layer with degenerated center &amp; often calcified 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-No known function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-diagnostic structure of the thymus gland 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- Located in the medulla 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08" name="Google Shape;45308;p3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610600" cy="12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Aharoni"/>
                <a:ea typeface="Aharoni"/>
                <a:cs typeface="Aharoni"/>
                <a:sym typeface="Aharoni"/>
              </a:rPr>
              <a:t>Blood thymic barrier </a:t>
            </a:r>
            <a:br>
              <a:rPr lang="en-US" sz="2800">
                <a:latin typeface="Aharoni"/>
                <a:ea typeface="Aharoni"/>
                <a:cs typeface="Aharoni"/>
                <a:sym typeface="Aharoni"/>
              </a:rPr>
            </a:br>
            <a:r>
              <a:rPr lang="en-US" sz="1800">
                <a:solidFill>
                  <a:srgbClr val="000000"/>
                </a:solidFill>
              </a:rPr>
              <a:t>It is a barrier </a:t>
            </a:r>
            <a:r>
              <a:rPr lang="en-US" sz="1800" b="1">
                <a:solidFill>
                  <a:srgbClr val="000000"/>
                </a:solidFill>
              </a:rPr>
              <a:t>between T cells and the lumen of the cortical vessels.</a:t>
            </a:r>
            <a:r>
              <a:rPr lang="en-US">
                <a:solidFill>
                  <a:srgbClr val="000000"/>
                </a:solidFill>
              </a:rPr>
              <a:t> </a:t>
            </a:r>
            <a:endParaRPr sz="1200">
              <a:solidFill>
                <a:srgbClr val="000000"/>
              </a:solidFill>
            </a:endParaRPr>
          </a:p>
        </p:txBody>
      </p:sp>
      <p:sp>
        <p:nvSpPr>
          <p:cNvPr id="45309" name="Google Shape;45309;p31"/>
          <p:cNvSpPr txBox="1">
            <a:spLocks noGrp="1"/>
          </p:cNvSpPr>
          <p:nvPr>
            <p:ph type="body" idx="1"/>
          </p:nvPr>
        </p:nvSpPr>
        <p:spPr>
          <a:xfrm>
            <a:off x="152400" y="1447800"/>
            <a:ext cx="50292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Continuous endothelium with tight junction</a:t>
            </a:r>
            <a:endParaRPr dirty="0"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Thick basal lamina</a:t>
            </a:r>
            <a:endParaRPr dirty="0"/>
          </a:p>
          <a:p>
            <a:pPr marL="457200" lvl="0" indent="-4572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Pericyte</a:t>
            </a:r>
            <a:endParaRPr sz="2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perivascular space with macrophages</a:t>
            </a:r>
            <a:endParaRPr dirty="0"/>
          </a:p>
          <a:p>
            <a:pPr marL="457200" lvl="0" indent="-4572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basal lamina of  </a:t>
            </a:r>
            <a:r>
              <a:rPr lang="en-US" sz="2000" dirty="0">
                <a:solidFill>
                  <a:srgbClr val="006600"/>
                </a:solidFill>
                <a:latin typeface="Arial Black"/>
                <a:ea typeface="Arial Black"/>
                <a:cs typeface="Arial Black"/>
                <a:sym typeface="Arial Black"/>
              </a:rPr>
              <a:t>Epithelial reticular cell 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Epithelial reticular cells with tight junction</a:t>
            </a:r>
            <a:endParaRPr dirty="0"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5310" name="Google Shape;45310;p31" descr="t13_027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b="13666"/>
          <a:stretch/>
        </p:blipFill>
        <p:spPr>
          <a:xfrm>
            <a:off x="5029200" y="1524000"/>
            <a:ext cx="4038600" cy="48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6" name="Google Shape;45156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/>
              <a:t>subplasmalemmal </a:t>
            </a: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cytoskeleton</a:t>
            </a:r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( actin, spectrin &amp; ankyrin)</a:t>
            </a:r>
            <a:r>
              <a:rPr lang="en-US" sz="2800">
                <a:solidFill>
                  <a:srgbClr val="E36C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/>
              <a:t>responsible for the flexibility </a:t>
            </a:r>
            <a:r>
              <a:rPr lang="en-US" sz="2800">
                <a:latin typeface="Arial Black"/>
                <a:ea typeface="Arial Black"/>
                <a:cs typeface="Arial Black"/>
                <a:sym typeface="Arial Black"/>
              </a:rPr>
              <a:t>of RBCs</a:t>
            </a:r>
            <a:r>
              <a:rPr lang="en-US" sz="2800"/>
              <a:t>.</a:t>
            </a:r>
            <a:br>
              <a:rPr lang="en-US" sz="2800"/>
            </a:br>
            <a:endParaRPr sz="2800"/>
          </a:p>
        </p:txBody>
      </p:sp>
      <p:pic>
        <p:nvPicPr>
          <p:cNvPr id="45157" name="Google Shape;45157;p14" descr="https://classconnection.s3.amazonaws.com/81/flashcards/741081/png/s1320518558488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r="2893"/>
          <a:stretch/>
        </p:blipFill>
        <p:spPr>
          <a:xfrm>
            <a:off x="395536" y="1556792"/>
            <a:ext cx="4749900" cy="4310700"/>
          </a:xfrm>
          <a:prstGeom prst="rect">
            <a:avLst/>
          </a:prstGeom>
          <a:noFill/>
          <a:ln>
            <a:noFill/>
          </a:ln>
        </p:spPr>
      </p:pic>
      <p:sp>
        <p:nvSpPr>
          <p:cNvPr id="45158" name="Google Shape;45158;p14"/>
          <p:cNvSpPr txBox="1"/>
          <p:nvPr/>
        </p:nvSpPr>
        <p:spPr>
          <a:xfrm>
            <a:off x="5181600" y="1676400"/>
            <a:ext cx="3884100" cy="28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to adapt its function 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* subplasmalemmal </a:t>
            </a:r>
            <a:r>
              <a:rPr lang="en-US" sz="18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cytoskeleton -- to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enter a small vessel ( smaller than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7.5 micron)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*biconcave shape -- to increase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the surface area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*no organelles -- O2 and Co2 exchange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15" name="Google Shape;45315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 Black"/>
              <a:buNone/>
            </a:pPr>
            <a:r>
              <a:rPr lang="en-US" sz="3600">
                <a:latin typeface="Arial Black"/>
                <a:ea typeface="Arial Black"/>
                <a:cs typeface="Arial Black"/>
                <a:sym typeface="Arial Black"/>
              </a:rPr>
              <a:t>Secondary nodules</a:t>
            </a:r>
            <a:endParaRPr/>
          </a:p>
        </p:txBody>
      </p:sp>
      <p:pic>
        <p:nvPicPr>
          <p:cNvPr id="45316" name="Google Shape;45316;p3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856934" y="1600200"/>
            <a:ext cx="6167859" cy="401280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A195E1A-D4C9-4F18-8CE5-787EC30D53A4}"/>
              </a:ext>
            </a:extLst>
          </p:cNvPr>
          <p:cNvCxnSpPr/>
          <p:nvPr/>
        </p:nvCxnSpPr>
        <p:spPr>
          <a:xfrm flipH="1">
            <a:off x="1392702" y="2433711"/>
            <a:ext cx="731520" cy="6049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E93995D-3265-4983-9169-4D53B9B24B10}"/>
              </a:ext>
            </a:extLst>
          </p:cNvPr>
          <p:cNvSpPr txBox="1"/>
          <p:nvPr/>
        </p:nvSpPr>
        <p:spPr>
          <a:xfrm>
            <a:off x="197773" y="3067295"/>
            <a:ext cx="1842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Capsule of the LN </a:t>
            </a:r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id="{FBB51916-2A5D-4832-ADBF-879732C59EA0}"/>
              </a:ext>
            </a:extLst>
          </p:cNvPr>
          <p:cNvSpPr/>
          <p:nvPr/>
        </p:nvSpPr>
        <p:spPr>
          <a:xfrm rot="12849308">
            <a:off x="4879137" y="4347623"/>
            <a:ext cx="307511" cy="187981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1F6BD-610D-491F-9396-28123E7B08D6}"/>
              </a:ext>
            </a:extLst>
          </p:cNvPr>
          <p:cNvSpPr txBox="1"/>
          <p:nvPr/>
        </p:nvSpPr>
        <p:spPr>
          <a:xfrm>
            <a:off x="3390314" y="6151647"/>
            <a:ext cx="3981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Germinal center, contains :</a:t>
            </a:r>
          </a:p>
          <a:p>
            <a:r>
              <a:rPr lang="en-US" b="1" dirty="0"/>
              <a:t>Lymphoblast / macrophage / plasma cells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22EB76-F829-46D0-84AF-228BE7341782}"/>
              </a:ext>
            </a:extLst>
          </p:cNvPr>
          <p:cNvSpPr txBox="1"/>
          <p:nvPr/>
        </p:nvSpPr>
        <p:spPr>
          <a:xfrm>
            <a:off x="-1" y="5120640"/>
            <a:ext cx="20406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 central artery so its not a lymphatic nodule of spleen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21" name="Google Shape;45321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 dirty="0">
                <a:latin typeface="Arial Black"/>
                <a:ea typeface="Arial Black"/>
                <a:cs typeface="Arial Black"/>
                <a:sym typeface="Arial Black"/>
              </a:rPr>
              <a:t>LN </a:t>
            </a:r>
            <a:endParaRPr dirty="0"/>
          </a:p>
        </p:txBody>
      </p:sp>
      <p:pic>
        <p:nvPicPr>
          <p:cNvPr id="45322" name="Google Shape;45322;p3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1600200"/>
            <a:ext cx="7086600" cy="4876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7C3277C-58EA-4C5B-A5CC-7223AF183763}"/>
              </a:ext>
            </a:extLst>
          </p:cNvPr>
          <p:cNvCxnSpPr/>
          <p:nvPr/>
        </p:nvCxnSpPr>
        <p:spPr>
          <a:xfrm flipV="1">
            <a:off x="5753686" y="1600200"/>
            <a:ext cx="182880" cy="3974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84E50CC-FD6D-465E-926A-05DE24BDC6C3}"/>
              </a:ext>
            </a:extLst>
          </p:cNvPr>
          <p:cNvSpPr txBox="1"/>
          <p:nvPr/>
        </p:nvSpPr>
        <p:spPr>
          <a:xfrm>
            <a:off x="5247249" y="1308295"/>
            <a:ext cx="2039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CT capsule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CF60F32-6D84-4ECD-B839-13BA65BDCBF4}"/>
              </a:ext>
            </a:extLst>
          </p:cNvPr>
          <p:cNvCxnSpPr/>
          <p:nvPr/>
        </p:nvCxnSpPr>
        <p:spPr>
          <a:xfrm flipV="1">
            <a:off x="4403188" y="1616072"/>
            <a:ext cx="168812" cy="10708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8746DCA-CFB4-4DAD-A779-0CBB5DC7784B}"/>
              </a:ext>
            </a:extLst>
          </p:cNvPr>
          <p:cNvCxnSpPr/>
          <p:nvPr/>
        </p:nvCxnSpPr>
        <p:spPr>
          <a:xfrm flipH="1" flipV="1">
            <a:off x="4923692" y="1600200"/>
            <a:ext cx="1125416" cy="778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5CF1810-E0A0-46F4-B7E7-6D7EF09B3DF4}"/>
              </a:ext>
            </a:extLst>
          </p:cNvPr>
          <p:cNvSpPr txBox="1"/>
          <p:nvPr/>
        </p:nvSpPr>
        <p:spPr>
          <a:xfrm>
            <a:off x="4220307" y="1366370"/>
            <a:ext cx="1406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trabeculae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E1E76A2-A6A8-4490-A5B0-0154A99C26A6}"/>
                  </a:ext>
                </a:extLst>
              </p14:cNvPr>
              <p14:cNvContentPartPr/>
              <p14:nvPr/>
            </p14:nvContentPartPr>
            <p14:xfrm>
              <a:off x="661126" y="3305603"/>
              <a:ext cx="3924720" cy="568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E1E76A2-A6A8-4490-A5B0-0154A99C26A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2486" y="3296963"/>
                <a:ext cx="3942360" cy="7452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444D9F48-6FFA-482B-9092-A5999F9BE531}"/>
              </a:ext>
            </a:extLst>
          </p:cNvPr>
          <p:cNvSpPr txBox="1"/>
          <p:nvPr/>
        </p:nvSpPr>
        <p:spPr>
          <a:xfrm>
            <a:off x="1431249" y="2734656"/>
            <a:ext cx="1821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Outer cortex with lymphatic nodules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6B999B-0E09-46B6-ACCA-9B33C9EFD966}"/>
              </a:ext>
            </a:extLst>
          </p:cNvPr>
          <p:cNvSpPr txBox="1"/>
          <p:nvPr/>
        </p:nvSpPr>
        <p:spPr>
          <a:xfrm>
            <a:off x="1712602" y="3495518"/>
            <a:ext cx="2690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Deep cortex</a:t>
            </a:r>
            <a:r>
              <a:rPr lang="en-US" b="1" dirty="0">
                <a:highlight>
                  <a:srgbClr val="FFFF00"/>
                </a:highlight>
              </a:rPr>
              <a:t>(paracortical area) </a:t>
            </a:r>
            <a:r>
              <a:rPr lang="en-US" dirty="0">
                <a:highlight>
                  <a:srgbClr val="FFFF00"/>
                </a:highlight>
              </a:rPr>
              <a:t>with T-lymphocytes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CA34A6-5A62-405F-9CD7-8A656DF83F31}"/>
              </a:ext>
            </a:extLst>
          </p:cNvPr>
          <p:cNvSpPr txBox="1"/>
          <p:nvPr/>
        </p:nvSpPr>
        <p:spPr>
          <a:xfrm>
            <a:off x="4768947" y="4614203"/>
            <a:ext cx="2152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Medullary cords around the lymphatic sinus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114DF5-34FF-4D74-8533-35602994D917}"/>
              </a:ext>
            </a:extLst>
          </p:cNvPr>
          <p:cNvSpPr txBox="1"/>
          <p:nvPr/>
        </p:nvSpPr>
        <p:spPr>
          <a:xfrm>
            <a:off x="0" y="274638"/>
            <a:ext cx="42203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lymphatic nodules &amp; medullary cords contain :</a:t>
            </a:r>
          </a:p>
          <a:p>
            <a:r>
              <a:rPr lang="en-US" b="1" dirty="0"/>
              <a:t>B-lymphocytes // plasma cells // macrophages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27" name="Google Shape;45327;p34"/>
          <p:cNvSpPr txBox="1">
            <a:spLocks noGrp="1"/>
          </p:cNvSpPr>
          <p:nvPr>
            <p:ph type="title"/>
          </p:nvPr>
        </p:nvSpPr>
        <p:spPr>
          <a:xfrm>
            <a:off x="468313" y="127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haroni"/>
              <a:buNone/>
            </a:pPr>
            <a:r>
              <a:rPr lang="en-US">
                <a:latin typeface="Aharoni"/>
                <a:ea typeface="Aharoni"/>
                <a:cs typeface="Aharoni"/>
                <a:sym typeface="Aharoni"/>
              </a:rPr>
              <a:t>Lymphatic circulation</a:t>
            </a:r>
            <a:endParaRPr/>
          </a:p>
        </p:txBody>
      </p:sp>
      <p:pic>
        <p:nvPicPr>
          <p:cNvPr id="45328" name="Google Shape;45328;p3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3068638"/>
            <a:ext cx="4183200" cy="35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29" name="Google Shape;45329;p34" descr="A-18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468813" y="1592263"/>
            <a:ext cx="4495800" cy="36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30" name="Google Shape;45330;p34" descr="C:\Users\MCC\Desktop\image blood\lymph_node_diag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950" y="333375"/>
            <a:ext cx="2951163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331" name="Google Shape;45331;p34"/>
          <p:cNvSpPr/>
          <p:nvPr/>
        </p:nvSpPr>
        <p:spPr>
          <a:xfrm>
            <a:off x="6607175" y="1408113"/>
            <a:ext cx="25368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1800"/>
              <a:buFont typeface="Arial Black"/>
              <a:buNone/>
            </a:pPr>
            <a:r>
              <a:rPr lang="en-US" sz="1800">
                <a:solidFill>
                  <a:srgbClr val="FF3300"/>
                </a:solidFill>
                <a:latin typeface="Arial Black"/>
                <a:ea typeface="Arial Black"/>
                <a:cs typeface="Arial Black"/>
                <a:sym typeface="Arial Black"/>
              </a:rPr>
              <a:t>Afferent lymphatic</a:t>
            </a:r>
            <a:endParaRPr/>
          </a:p>
        </p:txBody>
      </p:sp>
      <p:sp>
        <p:nvSpPr>
          <p:cNvPr id="45332" name="Google Shape;45332;p34"/>
          <p:cNvSpPr/>
          <p:nvPr/>
        </p:nvSpPr>
        <p:spPr>
          <a:xfrm>
            <a:off x="4067175" y="2444750"/>
            <a:ext cx="19416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1800"/>
              <a:buFont typeface="Arial Black"/>
              <a:buNone/>
            </a:pPr>
            <a:r>
              <a:rPr lang="en-US" sz="1800">
                <a:solidFill>
                  <a:srgbClr val="FF3300"/>
                </a:solidFill>
                <a:latin typeface="Arial Black"/>
                <a:ea typeface="Arial Black"/>
                <a:cs typeface="Arial Black"/>
                <a:sym typeface="Arial Black"/>
              </a:rPr>
              <a:t>Cortical sinus</a:t>
            </a:r>
            <a:endParaRPr/>
          </a:p>
        </p:txBody>
      </p:sp>
      <p:sp>
        <p:nvSpPr>
          <p:cNvPr id="45333" name="Google Shape;45333;p34"/>
          <p:cNvSpPr/>
          <p:nvPr/>
        </p:nvSpPr>
        <p:spPr>
          <a:xfrm>
            <a:off x="4138613" y="3243263"/>
            <a:ext cx="21732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1800"/>
              <a:buFont typeface="Arial Black"/>
              <a:buNone/>
            </a:pPr>
            <a:r>
              <a:rPr lang="en-US" sz="1800">
                <a:solidFill>
                  <a:srgbClr val="FF3300"/>
                </a:solidFill>
                <a:latin typeface="Arial Black"/>
                <a:ea typeface="Arial Black"/>
                <a:cs typeface="Arial Black"/>
                <a:sym typeface="Arial Black"/>
              </a:rPr>
              <a:t>Medullary sinus</a:t>
            </a:r>
            <a:endParaRPr/>
          </a:p>
        </p:txBody>
      </p:sp>
      <p:sp>
        <p:nvSpPr>
          <p:cNvPr id="45334" name="Google Shape;45334;p34"/>
          <p:cNvSpPr/>
          <p:nvPr/>
        </p:nvSpPr>
        <p:spPr>
          <a:xfrm>
            <a:off x="5757863" y="5013325"/>
            <a:ext cx="25257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1800"/>
              <a:buFont typeface="Arial Black"/>
              <a:buNone/>
            </a:pPr>
            <a:r>
              <a:rPr lang="en-US" sz="1800">
                <a:solidFill>
                  <a:srgbClr val="FF3300"/>
                </a:solidFill>
                <a:latin typeface="Arial Black"/>
                <a:ea typeface="Arial Black"/>
                <a:cs typeface="Arial Black"/>
                <a:sym typeface="Arial Black"/>
              </a:rPr>
              <a:t>Efferent lymphatic</a:t>
            </a:r>
            <a:endParaRPr/>
          </a:p>
        </p:txBody>
      </p:sp>
      <p:sp>
        <p:nvSpPr>
          <p:cNvPr id="45335" name="Google Shape;45335;p34"/>
          <p:cNvSpPr/>
          <p:nvPr/>
        </p:nvSpPr>
        <p:spPr>
          <a:xfrm>
            <a:off x="3421063" y="1408113"/>
            <a:ext cx="29703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1800"/>
              <a:buFont typeface="Arial Black"/>
              <a:buNone/>
            </a:pPr>
            <a:r>
              <a:rPr lang="en-US" sz="1800">
                <a:solidFill>
                  <a:srgbClr val="FF3300"/>
                </a:solidFill>
                <a:latin typeface="Arial Black"/>
                <a:ea typeface="Arial Black"/>
                <a:cs typeface="Arial Black"/>
                <a:sym typeface="Arial Black"/>
              </a:rPr>
              <a:t>Subcapsula lymphatic</a:t>
            </a:r>
            <a:endParaRPr/>
          </a:p>
        </p:txBody>
      </p:sp>
      <p:cxnSp>
        <p:nvCxnSpPr>
          <p:cNvPr id="45336" name="Google Shape;45336;p34"/>
          <p:cNvCxnSpPr/>
          <p:nvPr/>
        </p:nvCxnSpPr>
        <p:spPr>
          <a:xfrm>
            <a:off x="5405438" y="1662113"/>
            <a:ext cx="706500" cy="298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5337" name="Google Shape;45337;p34"/>
          <p:cNvCxnSpPr>
            <a:stCxn id="45331" idx="2"/>
          </p:cNvCxnSpPr>
          <p:nvPr/>
        </p:nvCxnSpPr>
        <p:spPr>
          <a:xfrm flipH="1">
            <a:off x="6875375" y="1776513"/>
            <a:ext cx="1000200" cy="71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5338" name="Google Shape;45338;p34"/>
          <p:cNvCxnSpPr/>
          <p:nvPr/>
        </p:nvCxnSpPr>
        <p:spPr>
          <a:xfrm rot="10800000" flipH="1">
            <a:off x="5757863" y="2446288"/>
            <a:ext cx="706500" cy="184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5339" name="Google Shape;45339;p34"/>
          <p:cNvCxnSpPr/>
          <p:nvPr/>
        </p:nvCxnSpPr>
        <p:spPr>
          <a:xfrm rot="10800000" flipH="1">
            <a:off x="5873750" y="3357588"/>
            <a:ext cx="354000" cy="441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44" name="Google Shape;45344;p35"/>
          <p:cNvGrpSpPr/>
          <p:nvPr/>
        </p:nvGrpSpPr>
        <p:grpSpPr>
          <a:xfrm>
            <a:off x="76200" y="696824"/>
            <a:ext cx="4054573" cy="4127092"/>
            <a:chOff x="5394" y="7243"/>
            <a:chExt cx="4821" cy="8022"/>
          </a:xfrm>
        </p:grpSpPr>
        <p:pic>
          <p:nvPicPr>
            <p:cNvPr id="45345" name="Google Shape;45345;p35"/>
            <p:cNvPicPr preferRelativeResize="0"/>
            <p:nvPr/>
          </p:nvPicPr>
          <p:blipFill rotWithShape="1">
            <a:blip r:embed="rId3">
              <a:alphaModFix/>
            </a:blip>
            <a:srcRect l="59931" t="5377" r="7542" b="25149"/>
            <a:stretch/>
          </p:blipFill>
          <p:spPr>
            <a:xfrm>
              <a:off x="5394" y="7243"/>
              <a:ext cx="4821" cy="80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346" name="Google Shape;45346;p35"/>
            <p:cNvSpPr txBox="1"/>
            <p:nvPr/>
          </p:nvSpPr>
          <p:spPr>
            <a:xfrm>
              <a:off x="8885" y="14848"/>
              <a:ext cx="300" cy="3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347" name="Google Shape;45347;p35"/>
          <p:cNvSpPr txBox="1">
            <a:spLocks noGrp="1"/>
          </p:cNvSpPr>
          <p:nvPr>
            <p:ph type="title"/>
          </p:nvPr>
        </p:nvSpPr>
        <p:spPr>
          <a:xfrm>
            <a:off x="977955" y="125324"/>
            <a:ext cx="2829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</a:pPr>
            <a:r>
              <a:rPr lang="en-US" sz="28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Spleen</a:t>
            </a:r>
            <a:endParaRPr sz="280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5348" name="Google Shape;45348;p35"/>
          <p:cNvSpPr/>
          <p:nvPr/>
        </p:nvSpPr>
        <p:spPr>
          <a:xfrm>
            <a:off x="1073" y="6114245"/>
            <a:ext cx="1079400" cy="719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LN</a:t>
            </a: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349" name="Google Shape;45349;p35" descr="C:\Users\MCC\Desktop\unnamed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62400" y="131763"/>
            <a:ext cx="5029201" cy="339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50" name="Google Shape;45350;p35" descr="C:\Users\MCC\Desktop\unnamed (1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000" y="3685518"/>
            <a:ext cx="4495800" cy="30200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6CD324-7DE6-4831-B49F-CBDACE5D5EA4}"/>
              </a:ext>
            </a:extLst>
          </p:cNvPr>
          <p:cNvSpPr txBox="1"/>
          <p:nvPr/>
        </p:nvSpPr>
        <p:spPr>
          <a:xfrm>
            <a:off x="5373857" y="1370284"/>
            <a:ext cx="1871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No cortex or medulla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FF77B1-0BBA-40E9-A594-9B7C963C6BE8}"/>
              </a:ext>
            </a:extLst>
          </p:cNvPr>
          <p:cNvSpPr txBox="1"/>
          <p:nvPr/>
        </p:nvSpPr>
        <p:spPr>
          <a:xfrm>
            <a:off x="76201" y="5008098"/>
            <a:ext cx="4495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Between the red &amp; white pulp is the </a:t>
            </a:r>
            <a:r>
              <a:rPr lang="en-US" b="1" dirty="0">
                <a:highlight>
                  <a:srgbClr val="00FF00"/>
                </a:highlight>
              </a:rPr>
              <a:t>marginal zone </a:t>
            </a:r>
          </a:p>
          <a:p>
            <a:r>
              <a:rPr lang="en-US" b="1" dirty="0">
                <a:highlight>
                  <a:srgbClr val="00FF00"/>
                </a:highlight>
              </a:rPr>
              <a:t>Which contain : Ag-presenting cells &amp; macrophages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55" name="Google Shape;45355;p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White pulp </a:t>
            </a:r>
            <a:endParaRPr/>
          </a:p>
        </p:txBody>
      </p:sp>
      <p:pic>
        <p:nvPicPr>
          <p:cNvPr id="45356" name="Google Shape;45356;p3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9837" b="4918"/>
          <a:stretch/>
        </p:blipFill>
        <p:spPr>
          <a:xfrm>
            <a:off x="1253198" y="1417638"/>
            <a:ext cx="63561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DACEC4-FF3F-4EF5-A8D6-93E2C2553376}"/>
              </a:ext>
            </a:extLst>
          </p:cNvPr>
          <p:cNvSpPr txBox="1"/>
          <p:nvPr/>
        </p:nvSpPr>
        <p:spPr>
          <a:xfrm>
            <a:off x="3910818" y="6275585"/>
            <a:ext cx="2278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00FF00"/>
                </a:highlight>
              </a:rPr>
              <a:t>Nodule with central ar.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364BF93-FE82-4B57-9A7B-36E9A3156508}"/>
              </a:ext>
            </a:extLst>
          </p:cNvPr>
          <p:cNvCxnSpPr/>
          <p:nvPr/>
        </p:nvCxnSpPr>
        <p:spPr>
          <a:xfrm flipH="1">
            <a:off x="1055077" y="4065563"/>
            <a:ext cx="1842868" cy="689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DD13A4E-8905-40BF-9BE3-770D28A46F54}"/>
              </a:ext>
            </a:extLst>
          </p:cNvPr>
          <p:cNvSpPr txBox="1"/>
          <p:nvPr/>
        </p:nvSpPr>
        <p:spPr>
          <a:xfrm>
            <a:off x="0" y="4600991"/>
            <a:ext cx="1319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00FF00"/>
                </a:highlight>
              </a:rPr>
              <a:t>Mantle zone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40F82DF-EE7D-41D4-89EA-D08B49BE7777}"/>
              </a:ext>
            </a:extLst>
          </p:cNvPr>
          <p:cNvCxnSpPr/>
          <p:nvPr/>
        </p:nvCxnSpPr>
        <p:spPr>
          <a:xfrm flipH="1" flipV="1">
            <a:off x="1976511" y="1139483"/>
            <a:ext cx="1765495" cy="13504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6E70667-50BB-474F-86FD-F87CC993C73F}"/>
              </a:ext>
            </a:extLst>
          </p:cNvPr>
          <p:cNvSpPr txBox="1"/>
          <p:nvPr/>
        </p:nvSpPr>
        <p:spPr>
          <a:xfrm>
            <a:off x="1002322" y="830904"/>
            <a:ext cx="1856936" cy="30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00FF00"/>
                </a:highlight>
              </a:rPr>
              <a:t>Peripheral zone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0C3C903-7FCC-43C1-B276-2AEAE8192C82}"/>
              </a:ext>
            </a:extLst>
          </p:cNvPr>
          <p:cNvCxnSpPr/>
          <p:nvPr/>
        </p:nvCxnSpPr>
        <p:spPr>
          <a:xfrm flipV="1">
            <a:off x="5430129" y="3953022"/>
            <a:ext cx="2475914" cy="365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4BAA2FF-0F41-4679-A172-8206762C260A}"/>
              </a:ext>
            </a:extLst>
          </p:cNvPr>
          <p:cNvSpPr txBox="1"/>
          <p:nvPr/>
        </p:nvSpPr>
        <p:spPr>
          <a:xfrm>
            <a:off x="7890802" y="3588509"/>
            <a:ext cx="13236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00FF00"/>
                </a:highlight>
              </a:rPr>
              <a:t>Periarterial lymphatic sheath of T-lymphocyte</a:t>
            </a:r>
            <a:r>
              <a:rPr lang="en-US" dirty="0"/>
              <a:t>s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1" name="Google Shape;45361;p37"/>
          <p:cNvSpPr txBox="1">
            <a:spLocks noGrp="1"/>
          </p:cNvSpPr>
          <p:nvPr>
            <p:ph type="title"/>
          </p:nvPr>
        </p:nvSpPr>
        <p:spPr>
          <a:xfrm>
            <a:off x="457200" y="24650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 Black"/>
              <a:buNone/>
            </a:pPr>
            <a:r>
              <a:rPr lang="en-US" sz="3600">
                <a:latin typeface="Arial Black"/>
                <a:ea typeface="Arial Black"/>
                <a:cs typeface="Arial Black"/>
                <a:sym typeface="Arial Black"/>
              </a:rPr>
              <a:t>Red pulp </a:t>
            </a:r>
            <a:endParaRPr/>
          </a:p>
        </p:txBody>
      </p:sp>
      <p:pic>
        <p:nvPicPr>
          <p:cNvPr id="45362" name="Google Shape;45362;p3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10520" y="1628336"/>
            <a:ext cx="7523100" cy="45261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358EF0-DC5F-41A5-901E-3B0795E24435}"/>
              </a:ext>
            </a:extLst>
          </p:cNvPr>
          <p:cNvSpPr txBox="1"/>
          <p:nvPr/>
        </p:nvSpPr>
        <p:spPr>
          <a:xfrm>
            <a:off x="1885070" y="1223889"/>
            <a:ext cx="2883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Blood vessels &amp; blood sinusoids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7" name="Google Shape;45367;p3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 Black"/>
              <a:buNone/>
            </a:pPr>
            <a:r>
              <a:rPr lang="en-US" sz="3600" dirty="0">
                <a:latin typeface="Arial Black"/>
                <a:ea typeface="Arial Black"/>
                <a:cs typeface="Arial Black"/>
                <a:sym typeface="Arial Black"/>
              </a:rPr>
              <a:t>Palatine tonsil </a:t>
            </a:r>
            <a:endParaRPr dirty="0"/>
          </a:p>
        </p:txBody>
      </p:sp>
      <p:pic>
        <p:nvPicPr>
          <p:cNvPr id="45368" name="Google Shape;45368;p38" descr="C:\Users\MCC\Desktop\صورة7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1889" y="1628335"/>
            <a:ext cx="7744911" cy="51845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812B2E-6048-4F8A-B088-C9B84FB1B2B5}"/>
              </a:ext>
            </a:extLst>
          </p:cNvPr>
          <p:cNvSpPr txBox="1"/>
          <p:nvPr/>
        </p:nvSpPr>
        <p:spPr>
          <a:xfrm>
            <a:off x="0" y="274638"/>
            <a:ext cx="40092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tonsils are surrounded by incomplete capsule </a:t>
            </a:r>
          </a:p>
          <a:p>
            <a:pPr marL="285750" indent="-285750">
              <a:buFontTx/>
              <a:buChar char="-"/>
            </a:pPr>
            <a:r>
              <a:rPr lang="en-US" dirty="0"/>
              <a:t>There are solitary nodule &amp; MALT </a:t>
            </a:r>
          </a:p>
          <a:p>
            <a:r>
              <a:rPr lang="en-US" dirty="0"/>
              <a:t>MALT is present in : </a:t>
            </a:r>
          </a:p>
          <a:p>
            <a:r>
              <a:rPr lang="en-US" dirty="0"/>
              <a:t>- Lumen of appendix       - ileum      - tonsils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3F14C1-BD77-4F78-A8F2-A712A96E5704}"/>
              </a:ext>
            </a:extLst>
          </p:cNvPr>
          <p:cNvSpPr txBox="1"/>
          <p:nvPr/>
        </p:nvSpPr>
        <p:spPr>
          <a:xfrm>
            <a:off x="126609" y="1733489"/>
            <a:ext cx="21523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00FFFF"/>
                </a:highlight>
              </a:rPr>
              <a:t>Anteromedially covered with epithelial of the mouth cavity </a:t>
            </a:r>
          </a:p>
          <a:p>
            <a:endParaRPr lang="en-US" dirty="0">
              <a:highlight>
                <a:srgbClr val="00FFFF"/>
              </a:highlight>
            </a:endParaRPr>
          </a:p>
          <a:p>
            <a:r>
              <a:rPr lang="en-US" dirty="0">
                <a:highlight>
                  <a:srgbClr val="00FFFF"/>
                </a:highlight>
              </a:rPr>
              <a:t>Posterolateral covered by CT capsule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74" name="Google Shape;45374;p3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 Black"/>
              <a:buNone/>
            </a:pPr>
            <a:r>
              <a:rPr lang="en-US" sz="3600" b="1">
                <a:latin typeface="Arial Black"/>
                <a:ea typeface="Arial Black"/>
                <a:cs typeface="Arial Black"/>
                <a:sym typeface="Arial Black"/>
              </a:rPr>
              <a:t>Palatine Tonsil (H&amp;E)</a:t>
            </a:r>
            <a:endParaRPr sz="3600"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45375" name="Google Shape;45375;p39" descr="tns02h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60812" y="1484313"/>
            <a:ext cx="4303800" cy="518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76" name="Google Shape;45376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388" y="1484313"/>
            <a:ext cx="4392612" cy="51133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CB2197-419F-4CEB-8DA5-D1EDAC7DE7B4}"/>
              </a:ext>
            </a:extLst>
          </p:cNvPr>
          <p:cNvSpPr txBox="1"/>
          <p:nvPr/>
        </p:nvSpPr>
        <p:spPr>
          <a:xfrm>
            <a:off x="309489" y="1814732"/>
            <a:ext cx="15896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00FFFF"/>
                </a:highlight>
              </a:rPr>
              <a:t>Anteromedially covered with NKSSE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0017A76-A15C-4853-A711-5BADD5BA7591}"/>
              </a:ext>
            </a:extLst>
          </p:cNvPr>
          <p:cNvCxnSpPr/>
          <p:nvPr/>
        </p:nvCxnSpPr>
        <p:spPr>
          <a:xfrm flipH="1">
            <a:off x="1547446" y="2236763"/>
            <a:ext cx="5908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685AE13-CD03-448C-981E-2869E0D59D69}"/>
              </a:ext>
            </a:extLst>
          </p:cNvPr>
          <p:cNvSpPr txBox="1"/>
          <p:nvPr/>
        </p:nvSpPr>
        <p:spPr>
          <a:xfrm>
            <a:off x="6330462" y="1506955"/>
            <a:ext cx="1434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00FFFF"/>
                </a:highlight>
              </a:rPr>
              <a:t>15 – 20 crypts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3" name="Google Shape;45163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 b="1"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Arial Black"/>
                <a:cs typeface="Arial Black"/>
                <a:sym typeface="Arial Black"/>
              </a:rPr>
              <a:t>Platelet</a:t>
            </a:r>
            <a:endParaRPr/>
          </a:p>
        </p:txBody>
      </p:sp>
      <p:sp>
        <p:nvSpPr>
          <p:cNvPr id="45164" name="Google Shape;45164;p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grpSp>
        <p:nvGrpSpPr>
          <p:cNvPr id="45165" name="Google Shape;45165;p15"/>
          <p:cNvGrpSpPr/>
          <p:nvPr/>
        </p:nvGrpSpPr>
        <p:grpSpPr>
          <a:xfrm>
            <a:off x="196260" y="1417638"/>
            <a:ext cx="8750553" cy="5255398"/>
            <a:chOff x="303" y="210"/>
            <a:chExt cx="5071" cy="3900"/>
          </a:xfrm>
        </p:grpSpPr>
        <p:pic>
          <p:nvPicPr>
            <p:cNvPr id="45166" name="Google Shape;45166;p15" descr="normalRBC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3" y="210"/>
              <a:ext cx="5071" cy="39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cxnSp>
          <p:nvCxnSpPr>
            <p:cNvPr id="45167" name="Google Shape;45167;p15"/>
            <p:cNvCxnSpPr/>
            <p:nvPr/>
          </p:nvCxnSpPr>
          <p:spPr>
            <a:xfrm flipH="1">
              <a:off x="2539" y="391"/>
              <a:ext cx="300" cy="1200"/>
            </a:xfrm>
            <a:prstGeom prst="straightConnector1">
              <a:avLst/>
            </a:prstGeom>
            <a:noFill/>
            <a:ln w="571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45168" name="Google Shape;45168;p15"/>
          <p:cNvSpPr/>
          <p:nvPr/>
        </p:nvSpPr>
        <p:spPr>
          <a:xfrm>
            <a:off x="5334000" y="4876800"/>
            <a:ext cx="8382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69" name="Google Shape;45169;p15"/>
          <p:cNvSpPr txBox="1"/>
          <p:nvPr/>
        </p:nvSpPr>
        <p:spPr>
          <a:xfrm>
            <a:off x="5753100" y="181927"/>
            <a:ext cx="36114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RBCs paler in center and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darker in peripheral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(the Hb concentrated in peripheral)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70" name="Google Shape;45170;p15"/>
          <p:cNvSpPr txBox="1"/>
          <p:nvPr/>
        </p:nvSpPr>
        <p:spPr>
          <a:xfrm>
            <a:off x="685800" y="181927"/>
            <a:ext cx="24555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platelet -- (2-3) micron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biconvex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Granulomere in center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Hyalomere in periphery 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75" name="Google Shape;45175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 Black"/>
              <a:buNone/>
            </a:pPr>
            <a:r>
              <a:rPr lang="en-US" sz="3600">
                <a:latin typeface="Arial Black"/>
                <a:ea typeface="Arial Black"/>
                <a:cs typeface="Arial Black"/>
                <a:sym typeface="Arial Black"/>
              </a:rPr>
              <a:t>EM of</a:t>
            </a:r>
            <a:r>
              <a:rPr lang="en-US" sz="3600" b="1"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ea typeface="Arial Black"/>
                <a:cs typeface="Arial Black"/>
                <a:sym typeface="Arial Black"/>
              </a:rPr>
              <a:t> Platelet</a:t>
            </a:r>
            <a:r>
              <a:rPr lang="en-US" sz="3600"/>
              <a:t> </a:t>
            </a:r>
            <a:endParaRPr/>
          </a:p>
        </p:txBody>
      </p:sp>
      <p:pic>
        <p:nvPicPr>
          <p:cNvPr id="45176" name="Google Shape;45176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58668" y="1623218"/>
            <a:ext cx="7226700" cy="452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5177" name="Google Shape;45177;p16"/>
          <p:cNvSpPr/>
          <p:nvPr/>
        </p:nvSpPr>
        <p:spPr>
          <a:xfrm>
            <a:off x="2362200" y="1836420"/>
            <a:ext cx="1219200" cy="3810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Hyalomere</a:t>
            </a: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45178" name="Google Shape;45178;p16"/>
          <p:cNvSpPr/>
          <p:nvPr/>
        </p:nvSpPr>
        <p:spPr>
          <a:xfrm>
            <a:off x="685800" y="3886200"/>
            <a:ext cx="1524000" cy="3810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Granulomere </a:t>
            </a:r>
            <a:endParaRPr/>
          </a:p>
        </p:txBody>
      </p:sp>
      <p:sp>
        <p:nvSpPr>
          <p:cNvPr id="45179" name="Google Shape;45179;p16"/>
          <p:cNvSpPr txBox="1"/>
          <p:nvPr/>
        </p:nvSpPr>
        <p:spPr>
          <a:xfrm>
            <a:off x="381000" y="4800600"/>
            <a:ext cx="2362200" cy="1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few mitochondria &amp; ribosomes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-Alpha (α)granules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-Delta granules: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-Lambda(λ) granules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80" name="Google Shape;45180;p16"/>
          <p:cNvSpPr txBox="1"/>
          <p:nvPr/>
        </p:nvSpPr>
        <p:spPr>
          <a:xfrm>
            <a:off x="3581400" y="1122379"/>
            <a:ext cx="2133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-10-15 microtubules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-Actin &amp; myosin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-Canalicular system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85" name="Google Shape;45185;p17"/>
          <p:cNvSpPr txBox="1">
            <a:spLocks noGrp="1"/>
          </p:cNvSpPr>
          <p:nvPr>
            <p:ph type="title"/>
          </p:nvPr>
        </p:nvSpPr>
        <p:spPr>
          <a:xfrm>
            <a:off x="0" y="188640"/>
            <a:ext cx="9144000" cy="15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 Black"/>
              <a:buNone/>
            </a:pPr>
            <a:r>
              <a:rPr lang="en-US" sz="4000" b="1">
                <a:latin typeface="Arial Black"/>
                <a:ea typeface="Arial Black"/>
                <a:cs typeface="Arial Black"/>
                <a:sym typeface="Arial Black"/>
              </a:rPr>
              <a:t>Neutrophils = </a:t>
            </a:r>
            <a:r>
              <a:rPr lang="en-US" sz="3100" b="1"/>
              <a:t>polymorphonuclear leucocytes = Microphage = pus cell </a:t>
            </a:r>
            <a:r>
              <a:rPr lang="en-US" b="1"/>
              <a:t> </a:t>
            </a:r>
            <a:br>
              <a:rPr lang="en-US" b="1"/>
            </a:br>
            <a:endParaRPr/>
          </a:p>
        </p:txBody>
      </p:sp>
      <p:pic>
        <p:nvPicPr>
          <p:cNvPr id="45186" name="Google Shape;45186;p17" descr="trom"/>
          <p:cNvPicPr preferRelativeResize="0"/>
          <p:nvPr/>
        </p:nvPicPr>
        <p:blipFill rotWithShape="1">
          <a:blip r:embed="rId3">
            <a:alphaModFix/>
          </a:blip>
          <a:srcRect r="12495" b="31119"/>
          <a:stretch/>
        </p:blipFill>
        <p:spPr>
          <a:xfrm>
            <a:off x="381000" y="2400300"/>
            <a:ext cx="8515535" cy="4038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45187" name="Google Shape;45187;p17"/>
          <p:cNvSpPr/>
          <p:nvPr/>
        </p:nvSpPr>
        <p:spPr>
          <a:xfrm>
            <a:off x="4038600" y="4724400"/>
            <a:ext cx="1447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88" name="Google Shape;45188;p17"/>
          <p:cNvSpPr/>
          <p:nvPr/>
        </p:nvSpPr>
        <p:spPr>
          <a:xfrm>
            <a:off x="2438400" y="4583482"/>
            <a:ext cx="1600200" cy="3048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Barr body </a:t>
            </a:r>
            <a:endParaRPr/>
          </a:p>
        </p:txBody>
      </p:sp>
      <p:sp>
        <p:nvSpPr>
          <p:cNvPr id="45189" name="Google Shape;45189;p17"/>
          <p:cNvSpPr txBox="1"/>
          <p:nvPr/>
        </p:nvSpPr>
        <p:spPr>
          <a:xfrm>
            <a:off x="3467914" y="533400"/>
            <a:ext cx="5523600" cy="23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1800" baseline="30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line of defense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barr body </a:t>
            </a:r>
            <a:r>
              <a:rPr lang="en-US" sz="18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Condensed  </a:t>
            </a:r>
            <a:r>
              <a:rPr lang="en-US" sz="18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inactive</a:t>
            </a:r>
            <a:r>
              <a:rPr lang="en-US" sz="18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X- Chromosome in females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multilobulated</a:t>
            </a:r>
            <a:endParaRPr sz="18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(10-12 micron 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have specific (Rice grain ) and non-specific granule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94" name="Google Shape;45194;p18"/>
          <p:cNvSpPr txBox="1">
            <a:spLocks noGrp="1"/>
          </p:cNvSpPr>
          <p:nvPr>
            <p:ph type="title"/>
          </p:nvPr>
        </p:nvSpPr>
        <p:spPr>
          <a:xfrm>
            <a:off x="685800" y="5427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 Black"/>
              <a:buNone/>
            </a:pPr>
            <a:r>
              <a:rPr lang="en-US" sz="3600" b="1"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/>
                <a:ea typeface="Arial Black"/>
                <a:cs typeface="Arial Black"/>
                <a:sym typeface="Arial Black"/>
              </a:rPr>
              <a:t>Eosinophils</a:t>
            </a:r>
            <a:endParaRPr/>
          </a:p>
        </p:txBody>
      </p:sp>
      <p:pic>
        <p:nvPicPr>
          <p:cNvPr id="45195" name="Google Shape;45195;p18" descr="basophil-01a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762500" y="1551248"/>
            <a:ext cx="4114800" cy="47637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45196" name="Google Shape;45196;p18"/>
          <p:cNvSpPr/>
          <p:nvPr/>
        </p:nvSpPr>
        <p:spPr>
          <a:xfrm>
            <a:off x="7499628" y="5638800"/>
            <a:ext cx="1415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/>
                <a:ea typeface="Arial Black"/>
                <a:cs typeface="Arial Black"/>
                <a:sym typeface="Arial Black"/>
              </a:rPr>
              <a:t>Basophils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197" name="Google Shape;45197;p18" descr="eosinophil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t="21278"/>
          <a:stretch/>
        </p:blipFill>
        <p:spPr>
          <a:xfrm>
            <a:off x="228600" y="1551248"/>
            <a:ext cx="4343400" cy="4763700"/>
          </a:xfrm>
          <a:prstGeom prst="rect">
            <a:avLst/>
          </a:prstGeom>
          <a:noFill/>
          <a:ln>
            <a:noFill/>
          </a:ln>
        </p:spPr>
      </p:pic>
      <p:sp>
        <p:nvSpPr>
          <p:cNvPr id="45198" name="Google Shape;45198;p18"/>
          <p:cNvSpPr txBox="1"/>
          <p:nvPr/>
        </p:nvSpPr>
        <p:spPr>
          <a:xfrm>
            <a:off x="1044" y="54279"/>
            <a:ext cx="3580500" cy="20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Eosinophils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-shape : rounded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-bilobulated C- shape nucleus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-Specific granules (large acidophilic ) with crystalloid dense core 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99" name="Google Shape;45199;p18"/>
          <p:cNvSpPr txBox="1"/>
          <p:nvPr/>
        </p:nvSpPr>
        <p:spPr>
          <a:xfrm>
            <a:off x="6248400" y="0"/>
            <a:ext cx="3473700" cy="20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Basophils (Mast cell of the blood)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-bilobulated s- shape nucleus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-specific granules stain red with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toluidine blue = (Metachromasia ).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contain </a:t>
            </a:r>
            <a:r>
              <a:rPr lang="en-US" sz="18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heparin and</a:t>
            </a:r>
            <a:endParaRPr sz="1800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histamine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04" name="Google Shape;45204;p19"/>
          <p:cNvSpPr txBox="1">
            <a:spLocks noGrp="1"/>
          </p:cNvSpPr>
          <p:nvPr>
            <p:ph type="title"/>
          </p:nvPr>
        </p:nvSpPr>
        <p:spPr>
          <a:xfrm>
            <a:off x="0" y="0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5F497A"/>
              </a:buClr>
              <a:buSzPts val="4400"/>
              <a:buFont typeface="Overlock"/>
              <a:buNone/>
            </a:pPr>
            <a:r>
              <a:rPr lang="en-US" b="1">
                <a:solidFill>
                  <a:srgbClr val="5F497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Overlock"/>
                <a:ea typeface="Overlock"/>
                <a:cs typeface="Overlock"/>
                <a:sym typeface="Overlock"/>
              </a:rPr>
              <a:t>lymphocyte</a:t>
            </a:r>
            <a:endParaRPr/>
          </a:p>
        </p:txBody>
      </p:sp>
      <p:pic>
        <p:nvPicPr>
          <p:cNvPr id="45205" name="Google Shape;45205;p19" descr="C:\Users\AL-YARMOUK\Desktop\Picture18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7544" y="1788430"/>
            <a:ext cx="7920900" cy="444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06" name="Google Shape;45206;p19"/>
          <p:cNvSpPr/>
          <p:nvPr/>
        </p:nvSpPr>
        <p:spPr>
          <a:xfrm>
            <a:off x="4283968" y="1916832"/>
            <a:ext cx="288000" cy="6480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07" name="Google Shape;45207;p19"/>
          <p:cNvSpPr/>
          <p:nvPr/>
        </p:nvSpPr>
        <p:spPr>
          <a:xfrm>
            <a:off x="5980896" y="4221088"/>
            <a:ext cx="288000" cy="6480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08" name="Google Shape;45208;p19"/>
          <p:cNvSpPr/>
          <p:nvPr/>
        </p:nvSpPr>
        <p:spPr>
          <a:xfrm>
            <a:off x="0" y="34105"/>
            <a:ext cx="4572000" cy="1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(9-12 microns )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-According to the sizes: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large , Medium-sized and 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Small lymphocytes (most common one 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- Large nucleus, thin cytoplasmic rim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NO specific granule 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13" name="Google Shape;45213;p20"/>
          <p:cNvSpPr txBox="1">
            <a:spLocks noGrp="1"/>
          </p:cNvSpPr>
          <p:nvPr>
            <p:ph type="title"/>
          </p:nvPr>
        </p:nvSpPr>
        <p:spPr>
          <a:xfrm>
            <a:off x="2743200" y="152400"/>
            <a:ext cx="6019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4F0E2"/>
              </a:buClr>
              <a:buSzPts val="4400"/>
              <a:buFont typeface="Overlock"/>
              <a:buNone/>
            </a:pPr>
            <a:r>
              <a:rPr lang="en-US" b="1">
                <a:solidFill>
                  <a:srgbClr val="F4F0E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Overlock"/>
                <a:ea typeface="Overlock"/>
                <a:cs typeface="Overlock"/>
                <a:sym typeface="Overlock"/>
              </a:rPr>
              <a:t>Monocyte</a:t>
            </a:r>
            <a:endParaRPr/>
          </a:p>
        </p:txBody>
      </p:sp>
      <p:pic>
        <p:nvPicPr>
          <p:cNvPr id="45214" name="Google Shape;45214;p20" descr="http://education.vetmed.vt.edu/Curriculum/VM8054/Labs/Lab6/IMAGES/MONOCYTE%20IN%20SMEAR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7544" y="1484784"/>
            <a:ext cx="8352900" cy="52566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15" name="Google Shape;45215;p20"/>
          <p:cNvSpPr/>
          <p:nvPr/>
        </p:nvSpPr>
        <p:spPr>
          <a:xfrm>
            <a:off x="3707904" y="2411564"/>
            <a:ext cx="216000" cy="9453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16" name="Google Shape;45216;p20"/>
          <p:cNvSpPr/>
          <p:nvPr/>
        </p:nvSpPr>
        <p:spPr>
          <a:xfrm>
            <a:off x="0" y="9053"/>
            <a:ext cx="4572000" cy="1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-20 microns ( the largest one ) 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-Nucleus : eccentric Kidney- shaped (Indented )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-Abundant Cytoplasm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non-specific granule only 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21" name="Google Shape;45221;p2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/>
                <a:ea typeface="Arial Black"/>
                <a:cs typeface="Arial Black"/>
                <a:sym typeface="Arial Black"/>
              </a:rPr>
              <a:t>Eosinophils</a:t>
            </a:r>
            <a:endParaRPr/>
          </a:p>
        </p:txBody>
      </p:sp>
      <p:sp>
        <p:nvSpPr>
          <p:cNvPr id="45222" name="Google Shape;45222;p21"/>
          <p:cNvSpPr txBox="1">
            <a:spLocks noGrp="1"/>
          </p:cNvSpPr>
          <p:nvPr>
            <p:ph type="body" idx="3"/>
          </p:nvPr>
        </p:nvSpPr>
        <p:spPr>
          <a:xfrm>
            <a:off x="4881185" y="1761441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>
                <a:latin typeface="Arial Black"/>
                <a:ea typeface="Arial Black"/>
                <a:cs typeface="Arial Black"/>
                <a:sym typeface="Arial Black"/>
              </a:rPr>
              <a:t>Neutrophils</a:t>
            </a:r>
            <a:endParaRPr/>
          </a:p>
        </p:txBody>
      </p:sp>
      <p:pic>
        <p:nvPicPr>
          <p:cNvPr id="45223" name="Google Shape;45223;p21" descr="C:\WINDOWS\TEMP\~AUT0005.bmp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499992" y="2420888"/>
            <a:ext cx="4392600" cy="396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24" name="Google Shape;45224;p21" descr="C:\WINDOWS\TEMP\~AUT0008.bmp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 r="4680"/>
          <a:stretch/>
        </p:blipFill>
        <p:spPr>
          <a:xfrm>
            <a:off x="179512" y="2420888"/>
            <a:ext cx="4104600" cy="38163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25" name="Google Shape;45225;p21"/>
          <p:cNvSpPr txBox="1"/>
          <p:nvPr/>
        </p:nvSpPr>
        <p:spPr>
          <a:xfrm>
            <a:off x="4928136" y="406568"/>
            <a:ext cx="4199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multilobulated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and very small specific granule (</a:t>
            </a:r>
            <a:r>
              <a:rPr lang="en-US" sz="18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Rice grain</a:t>
            </a: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26" name="Google Shape;45226;p21"/>
          <p:cNvSpPr/>
          <p:nvPr/>
        </p:nvSpPr>
        <p:spPr>
          <a:xfrm>
            <a:off x="228600" y="406568"/>
            <a:ext cx="3276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Specific granules with crystalloid dense core </a:t>
            </a:r>
            <a:endParaRPr/>
          </a:p>
        </p:txBody>
      </p:sp>
      <p:cxnSp>
        <p:nvCxnSpPr>
          <p:cNvPr id="45227" name="Google Shape;45227;p21"/>
          <p:cNvCxnSpPr/>
          <p:nvPr/>
        </p:nvCxnSpPr>
        <p:spPr>
          <a:xfrm rot="10800000">
            <a:off x="1752600" y="5867400"/>
            <a:ext cx="152400" cy="6858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914</Words>
  <Application>Microsoft Office PowerPoint</Application>
  <PresentationFormat>On-screen Show (4:3)</PresentationFormat>
  <Paragraphs>188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Aharoni</vt:lpstr>
      <vt:lpstr>Arial</vt:lpstr>
      <vt:lpstr>Arial Black</vt:lpstr>
      <vt:lpstr>Calibri</vt:lpstr>
      <vt:lpstr>Overlock</vt:lpstr>
      <vt:lpstr>Times New Roman</vt:lpstr>
      <vt:lpstr>2_Office Theme</vt:lpstr>
      <vt:lpstr>RBCs </vt:lpstr>
      <vt:lpstr>subplasmalemmal cytoskeleton  ( actin, spectrin &amp; ankyrin) responsible for the flexibility of RBCs. </vt:lpstr>
      <vt:lpstr>Platelet</vt:lpstr>
      <vt:lpstr>EM of Platelet </vt:lpstr>
      <vt:lpstr>Neutrophils = polymorphonuclear leucocytes = Microphage = pus cell   </vt:lpstr>
      <vt:lpstr>Eosinophils</vt:lpstr>
      <vt:lpstr>lymphocyte</vt:lpstr>
      <vt:lpstr>Monocyte</vt:lpstr>
      <vt:lpstr>PowerPoint Presentation</vt:lpstr>
      <vt:lpstr>PowerPoint Presentation</vt:lpstr>
      <vt:lpstr>Bone marrow </vt:lpstr>
      <vt:lpstr>Prenatal hematopoiesis </vt:lpstr>
      <vt:lpstr>Erythropoiesis</vt:lpstr>
      <vt:lpstr>THROMBOPOIESIS</vt:lpstr>
      <vt:lpstr>Megakaryocyte</vt:lpstr>
      <vt:lpstr>Granulopoiesis</vt:lpstr>
      <vt:lpstr>Thymus gland </vt:lpstr>
      <vt:lpstr>Hassall's corpuscles</vt:lpstr>
      <vt:lpstr>Blood thymic barrier  It is a barrier between T cells and the lumen of the cortical vessels. </vt:lpstr>
      <vt:lpstr>Secondary nodules</vt:lpstr>
      <vt:lpstr>LN </vt:lpstr>
      <vt:lpstr>Lymphatic circulation</vt:lpstr>
      <vt:lpstr>Spleen</vt:lpstr>
      <vt:lpstr>White pulp </vt:lpstr>
      <vt:lpstr>Red pulp </vt:lpstr>
      <vt:lpstr>Palatine tonsil </vt:lpstr>
      <vt:lpstr>Palatine Tonsil (H&amp;E)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RBCs </dc:title>
  <cp:lastModifiedBy>Ansam Ibrahim AlZubaidi</cp:lastModifiedBy>
  <cp:revision>1</cp:revision>
  <dcterms:modified xsi:type="dcterms:W3CDTF">2022-04-27T18:18:16Z</dcterms:modified>
</cp:coreProperties>
</file>