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2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jpeg"/><Relationship Id="rId4" Type="http://schemas.openxmlformats.org/officeDocument/2006/relationships/image" Target="../media/image10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7" Type="http://schemas.openxmlformats.org/officeDocument/2006/relationships/image" Target="../media/image123.jpe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jpeg"/><Relationship Id="rId4" Type="http://schemas.openxmlformats.org/officeDocument/2006/relationships/image" Target="../media/image1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51201" y="800100"/>
            <a:ext cx="6134100" cy="571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29043" y="443912"/>
            <a:ext cx="6124575" cy="97334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250" u="none" spc="220" dirty="0">
                <a:solidFill>
                  <a:schemeClr val="tx1">
                    <a:lumMod val="95000"/>
                  </a:schemeClr>
                </a:solidFill>
                <a:latin typeface="Cambria"/>
                <a:cs typeface="Cambria"/>
              </a:rPr>
              <a:t>Mi</a:t>
            </a:r>
            <a:r>
              <a:rPr sz="6250" u="none" spc="530" dirty="0">
                <a:solidFill>
                  <a:schemeClr val="tx1">
                    <a:lumMod val="95000"/>
                  </a:schemeClr>
                </a:solidFill>
                <a:latin typeface="Cambria"/>
                <a:cs typeface="Cambria"/>
              </a:rPr>
              <a:t> </a:t>
            </a:r>
            <a:r>
              <a:rPr sz="6250" u="none" cap="small" spc="585" dirty="0">
                <a:solidFill>
                  <a:schemeClr val="tx1">
                    <a:lumMod val="95000"/>
                  </a:schemeClr>
                </a:solidFill>
                <a:latin typeface="Cambria"/>
                <a:cs typeface="Cambria"/>
              </a:rPr>
              <a:t>management</a:t>
            </a:r>
            <a:endParaRPr sz="6250" dirty="0">
              <a:solidFill>
                <a:schemeClr val="tx1">
                  <a:lumMod val="95000"/>
                </a:schemeClr>
              </a:solidFill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17703" y="2673683"/>
            <a:ext cx="6190324" cy="395571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7874" y="4269703"/>
            <a:ext cx="2826385" cy="14670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Arial"/>
                <a:cs typeface="Arial"/>
              </a:rPr>
              <a:t>Presented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by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:</a:t>
            </a:r>
            <a:endParaRPr lang="en-US"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latin typeface="Arial"/>
                <a:cs typeface="Arial"/>
              </a:rPr>
              <a:t>Mohamed Qadoura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latin typeface="Arial"/>
                <a:cs typeface="Arial"/>
              </a:rPr>
              <a:t>Mosaab qtaishat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latin typeface="Arial"/>
                <a:cs typeface="Arial"/>
              </a:rPr>
              <a:t>Rani almherat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792" y="2100912"/>
            <a:ext cx="4262755" cy="1879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462280">
              <a:lnSpc>
                <a:spcPct val="100699"/>
              </a:lnSpc>
              <a:spcBef>
                <a:spcPts val="80"/>
              </a:spcBef>
            </a:pPr>
            <a:r>
              <a:rPr sz="2400" spc="-35" dirty="0">
                <a:latin typeface="Times New Roman"/>
                <a:cs typeface="Times New Roman"/>
              </a:rPr>
              <a:t>Types </a:t>
            </a:r>
            <a:r>
              <a:rPr sz="2400" dirty="0">
                <a:latin typeface="Times New Roman"/>
                <a:cs typeface="Times New Roman"/>
              </a:rPr>
              <a:t>of MI </a:t>
            </a:r>
            <a:r>
              <a:rPr sz="2400" spc="-5" dirty="0">
                <a:latin typeface="Times New Roman"/>
                <a:cs typeface="Times New Roman"/>
              </a:rPr>
              <a:t>according to ECG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readings 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STEMI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(st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elevation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MI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NSTEMI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(non-st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elevation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MI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0" y="3175"/>
            <a:ext cx="6705600" cy="68548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057400"/>
            <a:ext cx="1879600" cy="4064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659070" y="3419061"/>
            <a:ext cx="5533391" cy="3154680"/>
            <a:chOff x="6659069" y="3419061"/>
            <a:chExt cx="5533390" cy="31546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97417" y="3419061"/>
              <a:ext cx="2694581" cy="31407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9069" y="3419061"/>
              <a:ext cx="2864852" cy="315445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07329" y="1918576"/>
            <a:ext cx="7935595" cy="3763274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35"/>
              </a:spcBef>
              <a:tabLst>
                <a:tab pos="2521585" algn="l"/>
                <a:tab pos="4890135" algn="l"/>
              </a:tabLst>
            </a:pPr>
            <a:r>
              <a:rPr sz="3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NSTEMI </a:t>
            </a:r>
            <a:r>
              <a:rPr sz="1800" dirty="0">
                <a:latin typeface="Times New Roman"/>
                <a:cs typeface="Times New Roman"/>
              </a:rPr>
              <a:t>: </a:t>
            </a:r>
            <a:r>
              <a:rPr sz="2800" b="1" dirty="0">
                <a:latin typeface="Times New Roman"/>
                <a:cs typeface="Times New Roman"/>
              </a:rPr>
              <a:t>you may </a:t>
            </a:r>
            <a:r>
              <a:rPr sz="2800" b="1" spc="-5" dirty="0">
                <a:latin typeface="Times New Roman"/>
                <a:cs typeface="Times New Roman"/>
              </a:rPr>
              <a:t>notice </a:t>
            </a:r>
            <a:r>
              <a:rPr sz="2800" b="1" dirty="0">
                <a:latin typeface="Times New Roman"/>
                <a:cs typeface="Times New Roman"/>
              </a:rPr>
              <a:t>some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ST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segment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depression</a:t>
            </a:r>
            <a:r>
              <a:rPr sz="28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or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T-wave</a:t>
            </a:r>
            <a:r>
              <a:rPr sz="28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inversion	</a:t>
            </a:r>
            <a:r>
              <a:rPr sz="2800" b="1" dirty="0">
                <a:latin typeface="Times New Roman"/>
                <a:cs typeface="Times New Roman"/>
              </a:rPr>
              <a:t>but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it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may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be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due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to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subendocardial	infracts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850">
              <a:latin typeface="Times New Roman"/>
              <a:cs typeface="Times New Roman"/>
            </a:endParaRPr>
          </a:p>
          <a:p>
            <a:pPr marL="383540" marR="3198495" indent="88900">
              <a:lnSpc>
                <a:spcPct val="101200"/>
              </a:lnSpc>
            </a:pPr>
            <a:r>
              <a:rPr sz="2800" b="1" spc="-5" dirty="0">
                <a:latin typeface="Times New Roman"/>
                <a:cs typeface="Times New Roman"/>
              </a:rPr>
              <a:t>positive myocardial injury 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biomarkers (positive cardiac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enzymes).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98601" y="342900"/>
            <a:ext cx="8191500" cy="3810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94200" y="825500"/>
            <a:ext cx="2387600" cy="38100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488319" y="216521"/>
            <a:ext cx="8155940" cy="100540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919730" marR="5080" indent="-2907665">
              <a:lnSpc>
                <a:spcPts val="3800"/>
              </a:lnSpc>
              <a:spcBef>
                <a:spcPts val="240"/>
              </a:spcBef>
            </a:pPr>
            <a:r>
              <a:rPr sz="3200" b="1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3200" b="1" u="none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DIFFERENCE</a:t>
            </a:r>
            <a:r>
              <a:rPr sz="3200" b="1" u="none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u="none" dirty="0">
                <a:solidFill>
                  <a:srgbClr val="000000"/>
                </a:solidFill>
                <a:latin typeface="Times New Roman"/>
                <a:cs typeface="Times New Roman"/>
              </a:rPr>
              <a:t>BETWEEN</a:t>
            </a:r>
            <a:r>
              <a:rPr sz="3200" b="1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 STEMI</a:t>
            </a:r>
            <a:r>
              <a:rPr sz="3200" b="1" u="none" spc="-1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u="none" dirty="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3200" b="1" u="none" spc="-7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NON STEMI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201" y="1562100"/>
            <a:ext cx="215900" cy="2032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601" y="1447800"/>
            <a:ext cx="1689100" cy="4572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8341" y="1303452"/>
            <a:ext cx="5422900" cy="4000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34925" indent="-285750">
              <a:lnSpc>
                <a:spcPct val="102099"/>
              </a:lnSpc>
              <a:buFont typeface="Arial MT"/>
              <a:buChar char="•"/>
              <a:tabLst>
                <a:tab pos="298450" algn="l"/>
              </a:tabLst>
            </a:pPr>
            <a:r>
              <a:rPr sz="4000" b="1" dirty="0">
                <a:solidFill>
                  <a:srgbClr val="C00000"/>
                </a:solidFill>
                <a:latin typeface="Times New Roman"/>
                <a:cs typeface="Times New Roman"/>
              </a:rPr>
              <a:t>STE</a:t>
            </a:r>
            <a:r>
              <a:rPr sz="4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M</a:t>
            </a:r>
            <a:r>
              <a:rPr sz="4000" b="1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4000" b="1" spc="-4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:a</a:t>
            </a:r>
            <a:r>
              <a:rPr sz="2400" b="1" spc="-5" dirty="0">
                <a:latin typeface="Times New Roman"/>
                <a:cs typeface="Times New Roman"/>
              </a:rPr>
              <a:t>c</a:t>
            </a:r>
            <a:r>
              <a:rPr sz="2400" b="1" dirty="0">
                <a:latin typeface="Times New Roman"/>
                <a:cs typeface="Times New Roman"/>
              </a:rPr>
              <a:t>ute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</a:t>
            </a:r>
            <a:r>
              <a:rPr sz="2400" b="1" spc="-5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d</a:t>
            </a:r>
            <a:r>
              <a:rPr sz="2400" b="1" spc="-5" dirty="0">
                <a:latin typeface="Times New Roman"/>
                <a:cs typeface="Times New Roman"/>
              </a:rPr>
              <a:t>ic</a:t>
            </a:r>
            <a:r>
              <a:rPr sz="2400" b="1" dirty="0">
                <a:latin typeface="Times New Roman"/>
                <a:cs typeface="Times New Roman"/>
              </a:rPr>
              <a:t>al</a:t>
            </a:r>
            <a:r>
              <a:rPr sz="2400" b="1" spc="-5" dirty="0">
                <a:latin typeface="Times New Roman"/>
                <a:cs typeface="Times New Roman"/>
              </a:rPr>
              <a:t> e</a:t>
            </a:r>
            <a:r>
              <a:rPr sz="2400" b="1" dirty="0">
                <a:latin typeface="Times New Roman"/>
                <a:cs typeface="Times New Roman"/>
              </a:rPr>
              <a:t>m</a:t>
            </a:r>
            <a:r>
              <a:rPr sz="2400" b="1" spc="-5" dirty="0">
                <a:latin typeface="Times New Roman"/>
                <a:cs typeface="Times New Roman"/>
              </a:rPr>
              <a:t>er</a:t>
            </a:r>
            <a:r>
              <a:rPr sz="2400" b="1" dirty="0">
                <a:latin typeface="Times New Roman"/>
                <a:cs typeface="Times New Roman"/>
              </a:rPr>
              <a:t>g</a:t>
            </a:r>
            <a:r>
              <a:rPr sz="2400" b="1" spc="-5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n</a:t>
            </a:r>
            <a:r>
              <a:rPr sz="2400" b="1" spc="-5" dirty="0">
                <a:latin typeface="Times New Roman"/>
                <a:cs typeface="Times New Roman"/>
              </a:rPr>
              <a:t>c</a:t>
            </a:r>
            <a:r>
              <a:rPr sz="2400" b="1" dirty="0">
                <a:latin typeface="Times New Roman"/>
                <a:cs typeface="Times New Roman"/>
              </a:rPr>
              <a:t>y  </a:t>
            </a:r>
            <a:r>
              <a:rPr sz="2400" b="1" spc="-5" dirty="0">
                <a:latin typeface="Times New Roman"/>
                <a:cs typeface="Times New Roman"/>
              </a:rPr>
              <a:t>caused </a:t>
            </a:r>
            <a:r>
              <a:rPr sz="2400" b="1" dirty="0">
                <a:latin typeface="Times New Roman"/>
                <a:cs typeface="Times New Roman"/>
              </a:rPr>
              <a:t>by </a:t>
            </a:r>
            <a:r>
              <a:rPr sz="2400" b="1" spc="-5" dirty="0">
                <a:latin typeface="Times New Roman"/>
                <a:cs typeface="Times New Roman"/>
              </a:rPr>
              <a:t>complete occlusion</a:t>
            </a:r>
            <a:endParaRPr sz="2400">
              <a:latin typeface="Times New Roman"/>
              <a:cs typeface="Times New Roman"/>
            </a:endParaRPr>
          </a:p>
          <a:p>
            <a:pPr marL="298450" marR="1134745" indent="-285750">
              <a:lnSpc>
                <a:spcPct val="100600"/>
              </a:lnSpc>
              <a:spcBef>
                <a:spcPts val="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2400" b="1" dirty="0">
                <a:latin typeface="Times New Roman"/>
                <a:cs typeface="Times New Roman"/>
              </a:rPr>
              <a:t>of a </a:t>
            </a:r>
            <a:r>
              <a:rPr sz="2400" b="1" spc="-10" dirty="0">
                <a:latin typeface="Times New Roman"/>
                <a:cs typeface="Times New Roman"/>
              </a:rPr>
              <a:t>coronary </a:t>
            </a:r>
            <a:r>
              <a:rPr sz="2400" b="1" spc="-5" dirty="0">
                <a:latin typeface="Times New Roman"/>
                <a:cs typeface="Times New Roman"/>
              </a:rPr>
              <a:t>artery leading </a:t>
            </a:r>
            <a:r>
              <a:rPr sz="2400" b="1" dirty="0">
                <a:latin typeface="Times New Roman"/>
                <a:cs typeface="Times New Roman"/>
              </a:rPr>
              <a:t>to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transmural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ischemia.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298450" marR="5080" indent="-285750">
              <a:lnSpc>
                <a:spcPct val="100699"/>
              </a:lnSpc>
              <a:buFont typeface="Arial MT"/>
              <a:buChar char="•"/>
              <a:tabLst>
                <a:tab pos="450215" algn="l"/>
                <a:tab pos="450850" algn="l"/>
              </a:tabLst>
            </a:pPr>
            <a:r>
              <a:rPr dirty="0"/>
              <a:t>	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ST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segment elevation </a:t>
            </a:r>
            <a:r>
              <a:rPr sz="2400" b="1" dirty="0">
                <a:latin typeface="Times New Roman"/>
                <a:cs typeface="Times New Roman"/>
              </a:rPr>
              <a:t>those </a:t>
            </a:r>
            <a:r>
              <a:rPr sz="2400" b="1" spc="-5" dirty="0">
                <a:latin typeface="Times New Roman"/>
                <a:cs typeface="Times New Roman"/>
              </a:rPr>
              <a:t>patients 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will suffer </a:t>
            </a:r>
            <a:r>
              <a:rPr sz="2400" b="1" spc="-15" dirty="0">
                <a:latin typeface="Times New Roman"/>
                <a:cs typeface="Times New Roman"/>
              </a:rPr>
              <a:t>from </a:t>
            </a:r>
            <a:r>
              <a:rPr sz="2400" b="1" spc="-5" dirty="0">
                <a:latin typeface="Times New Roman"/>
                <a:cs typeface="Times New Roman"/>
              </a:rPr>
              <a:t>significant </a:t>
            </a:r>
            <a:r>
              <a:rPr sz="2400" b="1" dirty="0">
                <a:latin typeface="Times New Roman"/>
                <a:cs typeface="Times New Roman"/>
              </a:rPr>
              <a:t>damage and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worse </a:t>
            </a:r>
            <a:r>
              <a:rPr sz="2400" b="1" spc="-10" dirty="0">
                <a:latin typeface="Times New Roman"/>
                <a:cs typeface="Times New Roman"/>
              </a:rPr>
              <a:t>prognosis</a:t>
            </a:r>
            <a:r>
              <a:rPr sz="2400" b="1" dirty="0">
                <a:latin typeface="Times New Roman"/>
                <a:cs typeface="Times New Roman"/>
              </a:rPr>
              <a:t> as the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infarction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will 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either involve </a:t>
            </a:r>
            <a:r>
              <a:rPr sz="2400" b="1" spc="-10" dirty="0">
                <a:latin typeface="Times New Roman"/>
                <a:cs typeface="Times New Roman"/>
              </a:rPr>
              <a:t>entire </a:t>
            </a:r>
            <a:r>
              <a:rPr sz="2400" b="1" spc="-5" dirty="0">
                <a:latin typeface="Times New Roman"/>
                <a:cs typeface="Times New Roman"/>
              </a:rPr>
              <a:t>thickness </a:t>
            </a:r>
            <a:r>
              <a:rPr sz="2400" b="1" dirty="0">
                <a:latin typeface="Times New Roman"/>
                <a:cs typeface="Times New Roman"/>
              </a:rPr>
              <a:t>of the 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myocardium (transmural </a:t>
            </a:r>
            <a:r>
              <a:rPr sz="2400" b="1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0486" y="4065023"/>
            <a:ext cx="4518991" cy="25253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4170" y="470918"/>
            <a:ext cx="7042151" cy="3429635"/>
            <a:chOff x="434170" y="470916"/>
            <a:chExt cx="7042150" cy="34296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170" y="470916"/>
              <a:ext cx="7042052" cy="34292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079" y="513824"/>
              <a:ext cx="6902352" cy="32895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77079" y="513825"/>
              <a:ext cx="6902450" cy="3289935"/>
            </a:xfrm>
            <a:custGeom>
              <a:avLst/>
              <a:gdLst/>
              <a:ahLst/>
              <a:cxnLst/>
              <a:rect l="l" t="t" r="r" b="b"/>
              <a:pathLst>
                <a:path w="6902450" h="3289935">
                  <a:moveTo>
                    <a:pt x="0" y="0"/>
                  </a:moveTo>
                  <a:lnTo>
                    <a:pt x="6902352" y="0"/>
                  </a:lnTo>
                  <a:lnTo>
                    <a:pt x="6902352" y="3289550"/>
                  </a:lnTo>
                  <a:lnTo>
                    <a:pt x="0" y="3289550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107179" y="3535180"/>
            <a:ext cx="3479800" cy="2737485"/>
            <a:chOff x="8107178" y="3535178"/>
            <a:chExt cx="3479800" cy="273748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07178" y="3535178"/>
              <a:ext cx="3479403" cy="273724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50087" y="3578087"/>
              <a:ext cx="3339547" cy="259742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150087" y="3578086"/>
              <a:ext cx="3340100" cy="2597785"/>
            </a:xfrm>
            <a:custGeom>
              <a:avLst/>
              <a:gdLst/>
              <a:ahLst/>
              <a:cxnLst/>
              <a:rect l="l" t="t" r="r" b="b"/>
              <a:pathLst>
                <a:path w="3340100" h="2597785">
                  <a:moveTo>
                    <a:pt x="0" y="0"/>
                  </a:moveTo>
                  <a:lnTo>
                    <a:pt x="0" y="2597546"/>
                  </a:lnTo>
                  <a:lnTo>
                    <a:pt x="3339703" y="2597546"/>
                  </a:lnTo>
                  <a:lnTo>
                    <a:pt x="3339703" y="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34525" y="225287"/>
              <a:ext cx="6176010" cy="2597785"/>
            </a:xfrm>
            <a:custGeom>
              <a:avLst/>
              <a:gdLst/>
              <a:ahLst/>
              <a:cxnLst/>
              <a:rect l="l" t="t" r="r" b="b"/>
              <a:pathLst>
                <a:path w="6176010" h="2597785">
                  <a:moveTo>
                    <a:pt x="6175513" y="0"/>
                  </a:moveTo>
                  <a:lnTo>
                    <a:pt x="0" y="0"/>
                  </a:lnTo>
                  <a:lnTo>
                    <a:pt x="0" y="2597425"/>
                  </a:lnTo>
                  <a:lnTo>
                    <a:pt x="6175513" y="2597425"/>
                  </a:lnTo>
                  <a:lnTo>
                    <a:pt x="6175513" y="0"/>
                  </a:lnTo>
                  <a:close/>
                </a:path>
              </a:pathLst>
            </a:custGeom>
            <a:solidFill>
              <a:srgbClr val="FAE6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4525" y="225286"/>
              <a:ext cx="6176010" cy="2597785"/>
            </a:xfrm>
            <a:custGeom>
              <a:avLst/>
              <a:gdLst/>
              <a:ahLst/>
              <a:cxnLst/>
              <a:rect l="l" t="t" r="r" b="b"/>
              <a:pathLst>
                <a:path w="6176010" h="2597785">
                  <a:moveTo>
                    <a:pt x="0" y="0"/>
                  </a:moveTo>
                  <a:lnTo>
                    <a:pt x="6175513" y="0"/>
                  </a:lnTo>
                  <a:lnTo>
                    <a:pt x="6175513" y="2597425"/>
                  </a:lnTo>
                  <a:lnTo>
                    <a:pt x="0" y="2597425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AE6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61835" y="497217"/>
            <a:ext cx="114935" cy="21590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000" dirty="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000" dirty="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000" dirty="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000" dirty="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000" dirty="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7584" y="523943"/>
            <a:ext cx="4256405" cy="2170338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spc="-65" dirty="0">
                <a:latin typeface="Lucida Sans Unicode"/>
                <a:cs typeface="Lucida Sans Unicode"/>
              </a:rPr>
              <a:t>ECG</a:t>
            </a:r>
            <a:endParaRPr sz="2000">
              <a:latin typeface="Lucida Sans Unicode"/>
              <a:cs typeface="Lucida Sans Unicode"/>
            </a:endParaRPr>
          </a:p>
          <a:p>
            <a:pPr marL="12700" marR="1508125" indent="127635">
              <a:lnSpc>
                <a:spcPct val="116700"/>
              </a:lnSpc>
              <a:tabLst>
                <a:tab pos="541020" algn="l"/>
                <a:tab pos="1165225" algn="l"/>
                <a:tab pos="1335405" algn="l"/>
                <a:tab pos="2127250" algn="l"/>
              </a:tabLst>
            </a:pPr>
            <a:r>
              <a:rPr sz="2000" spc="-35" dirty="0">
                <a:latin typeface="Lucida Sans Unicode"/>
                <a:cs typeface="Lucida Sans Unicode"/>
              </a:rPr>
              <a:t>Cardiac	</a:t>
            </a:r>
            <a:r>
              <a:rPr sz="2000" spc="-80" dirty="0">
                <a:latin typeface="Lucida Sans Unicode"/>
                <a:cs typeface="Lucida Sans Unicode"/>
              </a:rPr>
              <a:t>biomarkers </a:t>
            </a:r>
            <a:r>
              <a:rPr sz="2000" spc="-75" dirty="0">
                <a:latin typeface="Lucida Sans Unicode"/>
                <a:cs typeface="Lucida Sans Unicode"/>
              </a:rPr>
              <a:t> </a:t>
            </a:r>
            <a:r>
              <a:rPr sz="2000" spc="-95" dirty="0">
                <a:latin typeface="Lucida Sans Unicode"/>
                <a:cs typeface="Lucida Sans Unicode"/>
              </a:rPr>
              <a:t>Fu</a:t>
            </a:r>
            <a:r>
              <a:rPr sz="2000" spc="-55" dirty="0">
                <a:latin typeface="Lucida Sans Unicode"/>
                <a:cs typeface="Lucida Sans Unicode"/>
              </a:rPr>
              <a:t>l</a:t>
            </a:r>
            <a:r>
              <a:rPr sz="2000" spc="-85" dirty="0">
                <a:latin typeface="Lucida Sans Unicode"/>
                <a:cs typeface="Lucida Sans Unicode"/>
              </a:rPr>
              <a:t>l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-110" dirty="0">
                <a:latin typeface="Lucida Sans Unicode"/>
                <a:cs typeface="Lucida Sans Unicode"/>
              </a:rPr>
              <a:t>bl</a:t>
            </a:r>
            <a:r>
              <a:rPr sz="2000" spc="-40" dirty="0">
                <a:latin typeface="Lucida Sans Unicode"/>
                <a:cs typeface="Lucida Sans Unicode"/>
              </a:rPr>
              <a:t>oo</a:t>
            </a:r>
            <a:r>
              <a:rPr sz="2000" spc="-35" dirty="0">
                <a:latin typeface="Lucida Sans Unicode"/>
                <a:cs typeface="Lucida Sans Unicode"/>
              </a:rPr>
              <a:t>d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-55" dirty="0">
                <a:latin typeface="Lucida Sans Unicode"/>
                <a:cs typeface="Lucida Sans Unicode"/>
              </a:rPr>
              <a:t>count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-15" dirty="0">
                <a:latin typeface="Lucida Sans Unicode"/>
                <a:cs typeface="Lucida Sans Unicode"/>
              </a:rPr>
              <a:t>(FBC)  </a:t>
            </a:r>
            <a:r>
              <a:rPr sz="2000" spc="-50" dirty="0">
                <a:latin typeface="Lucida Sans Unicode"/>
                <a:cs typeface="Lucida Sans Unicode"/>
              </a:rPr>
              <a:t>Echocardiography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1550670" algn="l"/>
                <a:tab pos="2264410" algn="l"/>
                <a:tab pos="3542665" algn="l"/>
              </a:tabLst>
            </a:pPr>
            <a:r>
              <a:rPr sz="2000" spc="-10" dirty="0">
                <a:latin typeface="Lucida Sans Unicode"/>
                <a:cs typeface="Lucida Sans Unicode"/>
              </a:rPr>
              <a:t>E</a:t>
            </a:r>
            <a:r>
              <a:rPr sz="2000" spc="-85" dirty="0">
                <a:latin typeface="Lucida Sans Unicode"/>
                <a:cs typeface="Lucida Sans Unicode"/>
              </a:rPr>
              <a:t>l</a:t>
            </a:r>
            <a:r>
              <a:rPr sz="2000" spc="-15" dirty="0">
                <a:latin typeface="Lucida Sans Unicode"/>
                <a:cs typeface="Lucida Sans Unicode"/>
              </a:rPr>
              <a:t>e</a:t>
            </a:r>
            <a:r>
              <a:rPr sz="2000" spc="25" dirty="0">
                <a:latin typeface="Lucida Sans Unicode"/>
                <a:cs typeface="Lucida Sans Unicode"/>
              </a:rPr>
              <a:t>c</a:t>
            </a:r>
            <a:r>
              <a:rPr sz="2000" spc="-70" dirty="0">
                <a:latin typeface="Lucida Sans Unicode"/>
                <a:cs typeface="Lucida Sans Unicode"/>
              </a:rPr>
              <a:t>t</a:t>
            </a:r>
            <a:r>
              <a:rPr sz="2000" spc="-85" dirty="0">
                <a:latin typeface="Lucida Sans Unicode"/>
                <a:cs typeface="Lucida Sans Unicode"/>
              </a:rPr>
              <a:t>r</a:t>
            </a:r>
            <a:r>
              <a:rPr sz="2000" spc="-25" dirty="0">
                <a:latin typeface="Lucida Sans Unicode"/>
                <a:cs typeface="Lucida Sans Unicode"/>
              </a:rPr>
              <a:t>o</a:t>
            </a:r>
            <a:r>
              <a:rPr sz="2000" spc="-85" dirty="0">
                <a:latin typeface="Lucida Sans Unicode"/>
                <a:cs typeface="Lucida Sans Unicode"/>
              </a:rPr>
              <a:t>l</a:t>
            </a:r>
            <a:r>
              <a:rPr sz="2000" spc="-35" dirty="0">
                <a:latin typeface="Lucida Sans Unicode"/>
                <a:cs typeface="Lucida Sans Unicode"/>
              </a:rPr>
              <a:t>y</a:t>
            </a:r>
            <a:r>
              <a:rPr sz="2000" spc="-70" dirty="0">
                <a:latin typeface="Lucida Sans Unicode"/>
                <a:cs typeface="Lucida Sans Unicode"/>
              </a:rPr>
              <a:t>t</a:t>
            </a:r>
            <a:r>
              <a:rPr sz="2000" spc="-15" dirty="0">
                <a:latin typeface="Lucida Sans Unicode"/>
                <a:cs typeface="Lucida Sans Unicode"/>
              </a:rPr>
              <a:t>e</a:t>
            </a:r>
            <a:r>
              <a:rPr sz="2000" spc="-55" dirty="0">
                <a:latin typeface="Lucida Sans Unicode"/>
                <a:cs typeface="Lucida Sans Unicode"/>
              </a:rPr>
              <a:t>s</a:t>
            </a:r>
            <a:r>
              <a:rPr sz="2000" spc="-145" dirty="0">
                <a:latin typeface="Lucida Sans Unicode"/>
                <a:cs typeface="Lucida Sans Unicode"/>
              </a:rPr>
              <a:t>,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-100" dirty="0">
                <a:latin typeface="Lucida Sans Unicode"/>
                <a:cs typeface="Lucida Sans Unicode"/>
              </a:rPr>
              <a:t>u</a:t>
            </a:r>
            <a:r>
              <a:rPr sz="2000" spc="-85" dirty="0">
                <a:latin typeface="Lucida Sans Unicode"/>
                <a:cs typeface="Lucida Sans Unicode"/>
              </a:rPr>
              <a:t>r</a:t>
            </a:r>
            <a:r>
              <a:rPr sz="2000" spc="-15" dirty="0">
                <a:latin typeface="Lucida Sans Unicode"/>
                <a:cs typeface="Lucida Sans Unicode"/>
              </a:rPr>
              <a:t>e</a:t>
            </a:r>
            <a:r>
              <a:rPr sz="2000" spc="35" dirty="0">
                <a:latin typeface="Lucida Sans Unicode"/>
                <a:cs typeface="Lucida Sans Unicode"/>
              </a:rPr>
              <a:t>a</a:t>
            </a:r>
            <a:r>
              <a:rPr sz="2000" spc="-145" dirty="0">
                <a:latin typeface="Lucida Sans Unicode"/>
                <a:cs typeface="Lucida Sans Unicode"/>
              </a:rPr>
              <a:t>,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25" dirty="0">
                <a:latin typeface="Lucida Sans Unicode"/>
                <a:cs typeface="Lucida Sans Unicode"/>
              </a:rPr>
              <a:t>c</a:t>
            </a:r>
            <a:r>
              <a:rPr sz="2000" spc="-85" dirty="0">
                <a:latin typeface="Lucida Sans Unicode"/>
                <a:cs typeface="Lucida Sans Unicode"/>
              </a:rPr>
              <a:t>r</a:t>
            </a:r>
            <a:r>
              <a:rPr sz="2000" spc="-15" dirty="0">
                <a:latin typeface="Lucida Sans Unicode"/>
                <a:cs typeface="Lucida Sans Unicode"/>
              </a:rPr>
              <a:t>e</a:t>
            </a:r>
            <a:r>
              <a:rPr sz="2000" spc="35" dirty="0">
                <a:latin typeface="Lucida Sans Unicode"/>
                <a:cs typeface="Lucida Sans Unicode"/>
              </a:rPr>
              <a:t>a</a:t>
            </a:r>
            <a:r>
              <a:rPr sz="2000" spc="-70" dirty="0">
                <a:latin typeface="Lucida Sans Unicode"/>
                <a:cs typeface="Lucida Sans Unicode"/>
              </a:rPr>
              <a:t>t</a:t>
            </a:r>
            <a:r>
              <a:rPr sz="2000" spc="-105" dirty="0">
                <a:latin typeface="Lucida Sans Unicode"/>
                <a:cs typeface="Lucida Sans Unicode"/>
              </a:rPr>
              <a:t>inin</a:t>
            </a:r>
            <a:r>
              <a:rPr sz="2000" spc="-10" dirty="0">
                <a:latin typeface="Lucida Sans Unicode"/>
                <a:cs typeface="Lucida Sans Unicode"/>
              </a:rPr>
              <a:t>e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-30" dirty="0">
                <a:latin typeface="Lucida Sans Unicode"/>
                <a:cs typeface="Lucida Sans Unicode"/>
              </a:rPr>
              <a:t>(</a:t>
            </a:r>
            <a:r>
              <a:rPr sz="2000" spc="-10" dirty="0">
                <a:latin typeface="Lucida Sans Unicode"/>
                <a:cs typeface="Lucida Sans Unicode"/>
              </a:rPr>
              <a:t>E</a:t>
            </a:r>
            <a:r>
              <a:rPr sz="2000" spc="45" dirty="0">
                <a:latin typeface="Lucida Sans Unicode"/>
                <a:cs typeface="Lucida Sans Unicode"/>
              </a:rPr>
              <a:t>U</a:t>
            </a:r>
            <a:r>
              <a:rPr sz="2000" spc="-60" dirty="0">
                <a:latin typeface="Lucida Sans Unicode"/>
                <a:cs typeface="Lucida Sans Unicode"/>
              </a:rPr>
              <a:t>C</a:t>
            </a:r>
            <a:r>
              <a:rPr sz="2000" spc="-125" dirty="0">
                <a:latin typeface="Lucida Sans Unicode"/>
                <a:cs typeface="Lucida Sans Unicode"/>
              </a:rPr>
              <a:t>).</a:t>
            </a:r>
            <a:endParaRPr sz="2000">
              <a:latin typeface="Lucida Sans Unicode"/>
              <a:cs typeface="Lucida Sans Unicode"/>
            </a:endParaRPr>
          </a:p>
          <a:p>
            <a:pPr marL="140335">
              <a:lnSpc>
                <a:spcPct val="100000"/>
              </a:lnSpc>
              <a:spcBef>
                <a:spcPts val="400"/>
              </a:spcBef>
              <a:tabLst>
                <a:tab pos="1195070" algn="l"/>
                <a:tab pos="1511300" algn="l"/>
                <a:tab pos="2120265" algn="l"/>
              </a:tabLst>
            </a:pPr>
            <a:r>
              <a:rPr sz="2000" spc="-55" dirty="0">
                <a:latin typeface="Lucida Sans Unicode"/>
                <a:cs typeface="Lucida Sans Unicode"/>
              </a:rPr>
              <a:t>Glucose	</a:t>
            </a:r>
            <a:r>
              <a:rPr sz="2000" spc="85" dirty="0">
                <a:latin typeface="Lucida Sans Unicode"/>
                <a:cs typeface="Lucida Sans Unicode"/>
              </a:rPr>
              <a:t>&amp;	</a:t>
            </a:r>
            <a:r>
              <a:rPr sz="2000" spc="-95" dirty="0">
                <a:latin typeface="Lucida Sans Unicode"/>
                <a:cs typeface="Lucida Sans Unicode"/>
              </a:rPr>
              <a:t>lipid	</a:t>
            </a:r>
            <a:r>
              <a:rPr sz="2000" spc="-80" dirty="0">
                <a:latin typeface="Lucida Sans Unicode"/>
                <a:cs typeface="Lucida Sans Unicode"/>
              </a:rPr>
              <a:t>profile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6801" y="723900"/>
            <a:ext cx="6108700" cy="6858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7897" y="642322"/>
            <a:ext cx="5951855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17650" algn="l"/>
                <a:tab pos="2222500" algn="l"/>
              </a:tabLst>
            </a:pPr>
            <a:r>
              <a:rPr b="1" i="1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How	to	diagnosis</a:t>
            </a:r>
            <a:r>
              <a:rPr b="1" i="1" u="heavy" spc="-6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2619" y="1841350"/>
            <a:ext cx="9019540" cy="28571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20" dirty="0">
                <a:solidFill>
                  <a:srgbClr val="002060"/>
                </a:solidFill>
                <a:latin typeface="Verdana"/>
                <a:cs typeface="Verdana"/>
              </a:rPr>
              <a:t>Requi</a:t>
            </a:r>
            <a:r>
              <a:rPr sz="3200" spc="-100" dirty="0">
                <a:solidFill>
                  <a:srgbClr val="002060"/>
                </a:solidFill>
                <a:latin typeface="Verdana"/>
                <a:cs typeface="Verdana"/>
              </a:rPr>
              <a:t>r</a:t>
            </a:r>
            <a:r>
              <a:rPr sz="3200" spc="-130" dirty="0">
                <a:solidFill>
                  <a:srgbClr val="002060"/>
                </a:solidFill>
                <a:latin typeface="Verdana"/>
                <a:cs typeface="Verdana"/>
              </a:rPr>
              <a:t>es</a:t>
            </a:r>
            <a:r>
              <a:rPr sz="3200" spc="-24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3200" spc="45" dirty="0">
                <a:solidFill>
                  <a:srgbClr val="002060"/>
                </a:solidFill>
                <a:latin typeface="Verdana"/>
                <a:cs typeface="Verdana"/>
              </a:rPr>
              <a:t>a</a:t>
            </a:r>
            <a:r>
              <a:rPr sz="3200" spc="30" dirty="0">
                <a:solidFill>
                  <a:srgbClr val="002060"/>
                </a:solidFill>
                <a:latin typeface="Verdana"/>
                <a:cs typeface="Verdana"/>
              </a:rPr>
              <a:t>t</a:t>
            </a:r>
            <a:r>
              <a:rPr sz="3200" spc="-24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3200" spc="-90" dirty="0">
                <a:solidFill>
                  <a:srgbClr val="C00000"/>
                </a:solidFill>
                <a:latin typeface="Verdana"/>
                <a:cs typeface="Verdana"/>
              </a:rPr>
              <a:t>leas</a:t>
            </a:r>
            <a:r>
              <a:rPr sz="3200" spc="-70" dirty="0">
                <a:solidFill>
                  <a:srgbClr val="C00000"/>
                </a:solidFill>
                <a:latin typeface="Verdana"/>
                <a:cs typeface="Verdana"/>
              </a:rPr>
              <a:t>t</a:t>
            </a:r>
            <a:r>
              <a:rPr sz="3200" spc="-24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3200" spc="-265" dirty="0">
                <a:solidFill>
                  <a:srgbClr val="C00000"/>
                </a:solidFill>
                <a:latin typeface="Verdana"/>
                <a:cs typeface="Verdana"/>
              </a:rPr>
              <a:t>2</a:t>
            </a:r>
            <a:r>
              <a:rPr sz="3200" spc="-24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3200" spc="150" dirty="0">
                <a:solidFill>
                  <a:srgbClr val="002060"/>
                </a:solidFill>
                <a:latin typeface="Verdana"/>
                <a:cs typeface="Verdana"/>
              </a:rPr>
              <a:t>o</a:t>
            </a:r>
            <a:r>
              <a:rPr sz="3200" spc="-125" dirty="0">
                <a:solidFill>
                  <a:srgbClr val="002060"/>
                </a:solidFill>
                <a:latin typeface="Verdana"/>
                <a:cs typeface="Verdana"/>
              </a:rPr>
              <a:t>f</a:t>
            </a:r>
            <a:r>
              <a:rPr sz="3200" spc="-24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3200" spc="-180" dirty="0">
                <a:solidFill>
                  <a:srgbClr val="002060"/>
                </a:solidFill>
                <a:latin typeface="Verdana"/>
                <a:cs typeface="Verdana"/>
              </a:rPr>
              <a:t>t</a:t>
            </a:r>
            <a:r>
              <a:rPr sz="3200" spc="-75" dirty="0">
                <a:solidFill>
                  <a:srgbClr val="002060"/>
                </a:solidFill>
                <a:latin typeface="Verdana"/>
                <a:cs typeface="Verdana"/>
              </a:rPr>
              <a:t>h</a:t>
            </a:r>
            <a:r>
              <a:rPr sz="3200" spc="170" dirty="0">
                <a:solidFill>
                  <a:srgbClr val="002060"/>
                </a:solidFill>
                <a:latin typeface="Verdana"/>
                <a:cs typeface="Verdana"/>
              </a:rPr>
              <a:t>e</a:t>
            </a:r>
            <a:r>
              <a:rPr sz="3200" spc="-24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3200" spc="10" dirty="0">
                <a:solidFill>
                  <a:srgbClr val="002060"/>
                </a:solidFill>
                <a:latin typeface="Verdana"/>
                <a:cs typeface="Verdana"/>
              </a:rPr>
              <a:t>f</a:t>
            </a:r>
            <a:r>
              <a:rPr sz="3200" spc="15" dirty="0">
                <a:solidFill>
                  <a:srgbClr val="002060"/>
                </a:solidFill>
                <a:latin typeface="Verdana"/>
                <a:cs typeface="Verdana"/>
              </a:rPr>
              <a:t>o</a:t>
            </a:r>
            <a:r>
              <a:rPr sz="3200" spc="-240" dirty="0">
                <a:solidFill>
                  <a:srgbClr val="002060"/>
                </a:solidFill>
                <a:latin typeface="Verdana"/>
                <a:cs typeface="Verdana"/>
              </a:rPr>
              <a:t>ll</a:t>
            </a:r>
            <a:r>
              <a:rPr sz="3200" spc="150" dirty="0">
                <a:solidFill>
                  <a:srgbClr val="002060"/>
                </a:solidFill>
                <a:latin typeface="Verdana"/>
                <a:cs typeface="Verdana"/>
              </a:rPr>
              <a:t>o</a:t>
            </a:r>
            <a:r>
              <a:rPr sz="3200" spc="40" dirty="0">
                <a:solidFill>
                  <a:srgbClr val="002060"/>
                </a:solidFill>
                <a:latin typeface="Verdana"/>
                <a:cs typeface="Verdana"/>
              </a:rPr>
              <a:t>w</a:t>
            </a:r>
            <a:r>
              <a:rPr sz="3200" spc="-240" dirty="0">
                <a:solidFill>
                  <a:srgbClr val="002060"/>
                </a:solidFill>
                <a:latin typeface="Verdana"/>
                <a:cs typeface="Verdana"/>
              </a:rPr>
              <a:t>i</a:t>
            </a:r>
            <a:r>
              <a:rPr sz="3200" spc="-75" dirty="0">
                <a:solidFill>
                  <a:srgbClr val="002060"/>
                </a:solidFill>
                <a:latin typeface="Verdana"/>
                <a:cs typeface="Verdana"/>
              </a:rPr>
              <a:t>n</a:t>
            </a:r>
            <a:r>
              <a:rPr sz="3200" spc="155" dirty="0">
                <a:solidFill>
                  <a:srgbClr val="002060"/>
                </a:solidFill>
                <a:latin typeface="Verdana"/>
                <a:cs typeface="Verdana"/>
              </a:rPr>
              <a:t>g</a:t>
            </a:r>
            <a:r>
              <a:rPr sz="3200" spc="-24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002060"/>
                </a:solidFill>
                <a:latin typeface="Verdana"/>
                <a:cs typeface="Verdana"/>
              </a:rPr>
              <a:t>c</a:t>
            </a:r>
            <a:r>
              <a:rPr sz="3200" spc="-5" dirty="0">
                <a:solidFill>
                  <a:srgbClr val="002060"/>
                </a:solidFill>
                <a:latin typeface="Verdana"/>
                <a:cs typeface="Verdana"/>
              </a:rPr>
              <a:t>r</a:t>
            </a:r>
            <a:r>
              <a:rPr sz="3200" spc="-240" dirty="0">
                <a:solidFill>
                  <a:srgbClr val="002060"/>
                </a:solidFill>
                <a:latin typeface="Verdana"/>
                <a:cs typeface="Verdana"/>
              </a:rPr>
              <a:t>i</a:t>
            </a:r>
            <a:r>
              <a:rPr sz="3200" spc="-180" dirty="0">
                <a:solidFill>
                  <a:srgbClr val="002060"/>
                </a:solidFill>
                <a:latin typeface="Verdana"/>
                <a:cs typeface="Verdana"/>
              </a:rPr>
              <a:t>t</a:t>
            </a:r>
            <a:r>
              <a:rPr sz="3200" spc="170" dirty="0">
                <a:solidFill>
                  <a:srgbClr val="002060"/>
                </a:solidFill>
                <a:latin typeface="Verdana"/>
                <a:cs typeface="Verdana"/>
              </a:rPr>
              <a:t>e</a:t>
            </a:r>
            <a:r>
              <a:rPr sz="3200" spc="-405" dirty="0">
                <a:solidFill>
                  <a:srgbClr val="002060"/>
                </a:solidFill>
                <a:latin typeface="Verdana"/>
                <a:cs typeface="Verdana"/>
              </a:rPr>
              <a:t>r</a:t>
            </a:r>
            <a:r>
              <a:rPr sz="3200" spc="-240" dirty="0">
                <a:solidFill>
                  <a:srgbClr val="002060"/>
                </a:solidFill>
                <a:latin typeface="Verdana"/>
                <a:cs typeface="Verdana"/>
              </a:rPr>
              <a:t>i</a:t>
            </a:r>
            <a:r>
              <a:rPr sz="3200" spc="260" dirty="0">
                <a:solidFill>
                  <a:srgbClr val="002060"/>
                </a:solidFill>
                <a:latin typeface="Verdana"/>
                <a:cs typeface="Verdana"/>
              </a:rPr>
              <a:t>a</a:t>
            </a:r>
            <a:r>
              <a:rPr sz="3200" spc="170" dirty="0">
                <a:solidFill>
                  <a:srgbClr val="002060"/>
                </a:solidFill>
                <a:latin typeface="Verdana"/>
                <a:cs typeface="Verdana"/>
              </a:rPr>
              <a:t>e</a:t>
            </a:r>
            <a:r>
              <a:rPr sz="3200" spc="-24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3200" spc="-570" dirty="0">
                <a:solidFill>
                  <a:srgbClr val="002060"/>
                </a:solidFill>
                <a:latin typeface="Verdana"/>
                <a:cs typeface="Verdana"/>
              </a:rPr>
              <a:t>:</a:t>
            </a:r>
            <a:endParaRPr sz="3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350">
              <a:latin typeface="Verdana"/>
              <a:cs typeface="Verdana"/>
            </a:endParaRPr>
          </a:p>
          <a:p>
            <a:pPr marL="500380" indent="-488315">
              <a:lnSpc>
                <a:spcPct val="100000"/>
              </a:lnSpc>
              <a:buFont typeface="MS UI Gothic"/>
              <a:buChar char="➢"/>
              <a:tabLst>
                <a:tab pos="501015" algn="l"/>
              </a:tabLst>
            </a:pPr>
            <a:r>
              <a:rPr sz="3200" spc="-40" dirty="0">
                <a:solidFill>
                  <a:srgbClr val="002060"/>
                </a:solidFill>
                <a:latin typeface="Verdana"/>
                <a:cs typeface="Verdana"/>
              </a:rPr>
              <a:t>P</a:t>
            </a:r>
            <a:r>
              <a:rPr sz="3200" spc="-420" dirty="0">
                <a:solidFill>
                  <a:srgbClr val="002060"/>
                </a:solidFill>
                <a:latin typeface="Verdana"/>
                <a:cs typeface="Verdana"/>
              </a:rPr>
              <a:t>r</a:t>
            </a:r>
            <a:r>
              <a:rPr sz="3200" spc="150" dirty="0">
                <a:solidFill>
                  <a:srgbClr val="002060"/>
                </a:solidFill>
                <a:latin typeface="Verdana"/>
                <a:cs typeface="Verdana"/>
              </a:rPr>
              <a:t>o</a:t>
            </a:r>
            <a:r>
              <a:rPr sz="3200" spc="-240" dirty="0">
                <a:solidFill>
                  <a:srgbClr val="002060"/>
                </a:solidFill>
                <a:latin typeface="Verdana"/>
                <a:cs typeface="Verdana"/>
              </a:rPr>
              <a:t>l</a:t>
            </a:r>
            <a:r>
              <a:rPr sz="3200" spc="150" dirty="0">
                <a:solidFill>
                  <a:srgbClr val="002060"/>
                </a:solidFill>
                <a:latin typeface="Verdana"/>
                <a:cs typeface="Verdana"/>
              </a:rPr>
              <a:t>o</a:t>
            </a:r>
            <a:r>
              <a:rPr sz="3200" spc="-75" dirty="0">
                <a:solidFill>
                  <a:srgbClr val="002060"/>
                </a:solidFill>
                <a:latin typeface="Verdana"/>
                <a:cs typeface="Verdana"/>
              </a:rPr>
              <a:t>n</a:t>
            </a:r>
            <a:r>
              <a:rPr sz="3200" spc="155" dirty="0">
                <a:solidFill>
                  <a:srgbClr val="002060"/>
                </a:solidFill>
                <a:latin typeface="Verdana"/>
                <a:cs typeface="Verdana"/>
              </a:rPr>
              <a:t>g</a:t>
            </a:r>
            <a:r>
              <a:rPr sz="3200" spc="170" dirty="0">
                <a:solidFill>
                  <a:srgbClr val="002060"/>
                </a:solidFill>
                <a:latin typeface="Verdana"/>
                <a:cs typeface="Verdana"/>
              </a:rPr>
              <a:t>e</a:t>
            </a:r>
            <a:r>
              <a:rPr sz="3200" spc="195" dirty="0">
                <a:solidFill>
                  <a:srgbClr val="002060"/>
                </a:solidFill>
                <a:latin typeface="Verdana"/>
                <a:cs typeface="Verdana"/>
              </a:rPr>
              <a:t>d</a:t>
            </a:r>
            <a:r>
              <a:rPr sz="3200" spc="-240" dirty="0">
                <a:solidFill>
                  <a:srgbClr val="002060"/>
                </a:solidFill>
                <a:latin typeface="Verdana"/>
                <a:cs typeface="Verdana"/>
              </a:rPr>
              <a:t> i</a:t>
            </a:r>
            <a:r>
              <a:rPr sz="3200" spc="-425" dirty="0">
                <a:solidFill>
                  <a:srgbClr val="002060"/>
                </a:solidFill>
                <a:latin typeface="Verdana"/>
                <a:cs typeface="Verdana"/>
              </a:rPr>
              <a:t>s</a:t>
            </a:r>
            <a:r>
              <a:rPr sz="3200" spc="145" dirty="0">
                <a:solidFill>
                  <a:srgbClr val="002060"/>
                </a:solidFill>
                <a:latin typeface="Verdana"/>
                <a:cs typeface="Verdana"/>
              </a:rPr>
              <a:t>c</a:t>
            </a:r>
            <a:r>
              <a:rPr sz="3200" spc="175" dirty="0">
                <a:solidFill>
                  <a:srgbClr val="002060"/>
                </a:solidFill>
                <a:latin typeface="Verdana"/>
                <a:cs typeface="Verdana"/>
              </a:rPr>
              <a:t>h</a:t>
            </a:r>
            <a:r>
              <a:rPr sz="3200" spc="170" dirty="0">
                <a:solidFill>
                  <a:srgbClr val="002060"/>
                </a:solidFill>
                <a:latin typeface="Verdana"/>
                <a:cs typeface="Verdana"/>
              </a:rPr>
              <a:t>e</a:t>
            </a:r>
            <a:r>
              <a:rPr sz="3200" spc="-175" dirty="0">
                <a:solidFill>
                  <a:srgbClr val="002060"/>
                </a:solidFill>
                <a:latin typeface="Verdana"/>
                <a:cs typeface="Verdana"/>
              </a:rPr>
              <a:t>mi</a:t>
            </a:r>
            <a:r>
              <a:rPr sz="3200" spc="-60" dirty="0">
                <a:solidFill>
                  <a:srgbClr val="002060"/>
                </a:solidFill>
                <a:latin typeface="Verdana"/>
                <a:cs typeface="Verdana"/>
              </a:rPr>
              <a:t>c-</a:t>
            </a:r>
            <a:r>
              <a:rPr sz="3200" spc="-55" dirty="0">
                <a:solidFill>
                  <a:srgbClr val="002060"/>
                </a:solidFill>
                <a:latin typeface="Verdana"/>
                <a:cs typeface="Verdana"/>
              </a:rPr>
              <a:t>t</a:t>
            </a:r>
            <a:r>
              <a:rPr sz="3200" spc="-185" dirty="0">
                <a:solidFill>
                  <a:srgbClr val="002060"/>
                </a:solidFill>
                <a:latin typeface="Verdana"/>
                <a:cs typeface="Verdana"/>
              </a:rPr>
              <a:t>y</a:t>
            </a:r>
            <a:r>
              <a:rPr sz="3200" spc="180" dirty="0">
                <a:solidFill>
                  <a:srgbClr val="002060"/>
                </a:solidFill>
                <a:latin typeface="Verdana"/>
                <a:cs typeface="Verdana"/>
              </a:rPr>
              <a:t>p</a:t>
            </a:r>
            <a:r>
              <a:rPr sz="3200" spc="170" dirty="0">
                <a:solidFill>
                  <a:srgbClr val="002060"/>
                </a:solidFill>
                <a:latin typeface="Verdana"/>
                <a:cs typeface="Verdana"/>
              </a:rPr>
              <a:t>e</a:t>
            </a:r>
            <a:r>
              <a:rPr sz="3200" spc="-24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3200" spc="145" dirty="0">
                <a:solidFill>
                  <a:srgbClr val="002060"/>
                </a:solidFill>
                <a:latin typeface="Verdana"/>
                <a:cs typeface="Verdana"/>
              </a:rPr>
              <a:t>c</a:t>
            </a:r>
            <a:r>
              <a:rPr sz="3200" spc="175" dirty="0">
                <a:solidFill>
                  <a:srgbClr val="002060"/>
                </a:solidFill>
                <a:latin typeface="Verdana"/>
                <a:cs typeface="Verdana"/>
              </a:rPr>
              <a:t>h</a:t>
            </a:r>
            <a:r>
              <a:rPr sz="3200" spc="170" dirty="0">
                <a:solidFill>
                  <a:srgbClr val="002060"/>
                </a:solidFill>
                <a:latin typeface="Verdana"/>
                <a:cs typeface="Verdana"/>
              </a:rPr>
              <a:t>e</a:t>
            </a:r>
            <a:r>
              <a:rPr sz="3200" spc="-425" dirty="0">
                <a:solidFill>
                  <a:srgbClr val="002060"/>
                </a:solidFill>
                <a:latin typeface="Verdana"/>
                <a:cs typeface="Verdana"/>
              </a:rPr>
              <a:t>s</a:t>
            </a:r>
            <a:r>
              <a:rPr sz="3200" spc="-180" dirty="0">
                <a:solidFill>
                  <a:srgbClr val="002060"/>
                </a:solidFill>
                <a:latin typeface="Verdana"/>
                <a:cs typeface="Verdana"/>
              </a:rPr>
              <a:t>t</a:t>
            </a:r>
            <a:r>
              <a:rPr sz="3200" spc="-24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3200" spc="195" dirty="0">
                <a:solidFill>
                  <a:srgbClr val="002060"/>
                </a:solidFill>
                <a:latin typeface="Verdana"/>
                <a:cs typeface="Verdana"/>
              </a:rPr>
              <a:t>d</a:t>
            </a:r>
            <a:r>
              <a:rPr sz="3200" spc="-240" dirty="0">
                <a:solidFill>
                  <a:srgbClr val="002060"/>
                </a:solidFill>
                <a:latin typeface="Verdana"/>
                <a:cs typeface="Verdana"/>
              </a:rPr>
              <a:t>i</a:t>
            </a:r>
            <a:r>
              <a:rPr sz="3200" spc="-425" dirty="0">
                <a:solidFill>
                  <a:srgbClr val="002060"/>
                </a:solidFill>
                <a:latin typeface="Verdana"/>
                <a:cs typeface="Verdana"/>
              </a:rPr>
              <a:t>s</a:t>
            </a:r>
            <a:r>
              <a:rPr sz="3200" spc="254" dirty="0">
                <a:solidFill>
                  <a:srgbClr val="002060"/>
                </a:solidFill>
                <a:latin typeface="Verdana"/>
                <a:cs typeface="Verdana"/>
              </a:rPr>
              <a:t>c</a:t>
            </a:r>
            <a:r>
              <a:rPr sz="3200" spc="290" dirty="0">
                <a:solidFill>
                  <a:srgbClr val="002060"/>
                </a:solidFill>
                <a:latin typeface="Verdana"/>
                <a:cs typeface="Verdana"/>
              </a:rPr>
              <a:t>o</a:t>
            </a:r>
            <a:r>
              <a:rPr sz="3200" spc="-30" dirty="0">
                <a:solidFill>
                  <a:srgbClr val="002060"/>
                </a:solidFill>
                <a:latin typeface="Verdana"/>
                <a:cs typeface="Verdana"/>
              </a:rPr>
              <a:t>mfo</a:t>
            </a:r>
            <a:r>
              <a:rPr sz="3200" spc="-405" dirty="0">
                <a:solidFill>
                  <a:srgbClr val="002060"/>
                </a:solidFill>
                <a:latin typeface="Verdana"/>
                <a:cs typeface="Verdana"/>
              </a:rPr>
              <a:t>r</a:t>
            </a:r>
            <a:r>
              <a:rPr sz="3200" spc="-180" dirty="0">
                <a:solidFill>
                  <a:srgbClr val="002060"/>
                </a:solidFill>
                <a:latin typeface="Verdana"/>
                <a:cs typeface="Verdana"/>
              </a:rPr>
              <a:t>t</a:t>
            </a:r>
            <a:r>
              <a:rPr sz="3200" spc="-280" dirty="0">
                <a:solidFill>
                  <a:srgbClr val="002060"/>
                </a:solidFill>
                <a:latin typeface="Verdana"/>
                <a:cs typeface="Verdana"/>
              </a:rPr>
              <a:t>.</a:t>
            </a:r>
            <a:endParaRPr sz="3200">
              <a:latin typeface="Verdana"/>
              <a:cs typeface="Verdana"/>
            </a:endParaRPr>
          </a:p>
          <a:p>
            <a:pPr marL="500380" indent="-488315">
              <a:lnSpc>
                <a:spcPct val="100000"/>
              </a:lnSpc>
              <a:spcBef>
                <a:spcPts val="830"/>
              </a:spcBef>
              <a:buFont typeface="MS UI Gothic"/>
              <a:buChar char="➢"/>
              <a:tabLst>
                <a:tab pos="501015" algn="l"/>
              </a:tabLst>
            </a:pPr>
            <a:r>
              <a:rPr sz="3200" spc="-220" dirty="0">
                <a:solidFill>
                  <a:srgbClr val="002060"/>
                </a:solidFill>
                <a:latin typeface="Verdana"/>
                <a:cs typeface="Verdana"/>
              </a:rPr>
              <a:t>Se</a:t>
            </a:r>
            <a:r>
              <a:rPr sz="3200" spc="-405" dirty="0">
                <a:solidFill>
                  <a:srgbClr val="002060"/>
                </a:solidFill>
                <a:latin typeface="Verdana"/>
                <a:cs typeface="Verdana"/>
              </a:rPr>
              <a:t>r</a:t>
            </a:r>
            <a:r>
              <a:rPr sz="3200" spc="-240" dirty="0">
                <a:solidFill>
                  <a:srgbClr val="002060"/>
                </a:solidFill>
                <a:latin typeface="Verdana"/>
                <a:cs typeface="Verdana"/>
              </a:rPr>
              <a:t>i</a:t>
            </a:r>
            <a:r>
              <a:rPr sz="3200" spc="260" dirty="0">
                <a:solidFill>
                  <a:srgbClr val="002060"/>
                </a:solidFill>
                <a:latin typeface="Verdana"/>
                <a:cs typeface="Verdana"/>
              </a:rPr>
              <a:t>a</a:t>
            </a:r>
            <a:r>
              <a:rPr sz="3200" spc="-240" dirty="0">
                <a:solidFill>
                  <a:srgbClr val="002060"/>
                </a:solidFill>
                <a:latin typeface="Verdana"/>
                <a:cs typeface="Verdana"/>
              </a:rPr>
              <a:t>l </a:t>
            </a:r>
            <a:r>
              <a:rPr sz="3200" spc="-315" dirty="0">
                <a:solidFill>
                  <a:srgbClr val="002060"/>
                </a:solidFill>
                <a:latin typeface="Verdana"/>
                <a:cs typeface="Verdana"/>
              </a:rPr>
              <a:t>E</a:t>
            </a:r>
            <a:r>
              <a:rPr sz="3200" spc="335" dirty="0">
                <a:solidFill>
                  <a:srgbClr val="002060"/>
                </a:solidFill>
                <a:latin typeface="Verdana"/>
                <a:cs typeface="Verdana"/>
              </a:rPr>
              <a:t>CG</a:t>
            </a:r>
            <a:r>
              <a:rPr sz="3200" spc="-24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3200" spc="145" dirty="0">
                <a:solidFill>
                  <a:srgbClr val="002060"/>
                </a:solidFill>
                <a:latin typeface="Verdana"/>
                <a:cs typeface="Verdana"/>
              </a:rPr>
              <a:t>c</a:t>
            </a:r>
            <a:r>
              <a:rPr sz="3200" spc="175" dirty="0">
                <a:solidFill>
                  <a:srgbClr val="002060"/>
                </a:solidFill>
                <a:latin typeface="Verdana"/>
                <a:cs typeface="Verdana"/>
              </a:rPr>
              <a:t>h</a:t>
            </a:r>
            <a:r>
              <a:rPr sz="3200" spc="260" dirty="0">
                <a:solidFill>
                  <a:srgbClr val="002060"/>
                </a:solidFill>
                <a:latin typeface="Verdana"/>
                <a:cs typeface="Verdana"/>
              </a:rPr>
              <a:t>a</a:t>
            </a:r>
            <a:r>
              <a:rPr sz="3200" spc="-75" dirty="0">
                <a:solidFill>
                  <a:srgbClr val="002060"/>
                </a:solidFill>
                <a:latin typeface="Verdana"/>
                <a:cs typeface="Verdana"/>
              </a:rPr>
              <a:t>n</a:t>
            </a:r>
            <a:r>
              <a:rPr sz="3200" spc="155" dirty="0">
                <a:solidFill>
                  <a:srgbClr val="002060"/>
                </a:solidFill>
                <a:latin typeface="Verdana"/>
                <a:cs typeface="Verdana"/>
              </a:rPr>
              <a:t>g</a:t>
            </a:r>
            <a:r>
              <a:rPr sz="3200" spc="170" dirty="0">
                <a:solidFill>
                  <a:srgbClr val="002060"/>
                </a:solidFill>
                <a:latin typeface="Verdana"/>
                <a:cs typeface="Verdana"/>
              </a:rPr>
              <a:t>e</a:t>
            </a:r>
            <a:r>
              <a:rPr sz="3200" spc="-425" dirty="0">
                <a:solidFill>
                  <a:srgbClr val="002060"/>
                </a:solidFill>
                <a:latin typeface="Verdana"/>
                <a:cs typeface="Verdana"/>
              </a:rPr>
              <a:t>s</a:t>
            </a:r>
            <a:r>
              <a:rPr sz="3200" spc="-280" dirty="0">
                <a:solidFill>
                  <a:srgbClr val="002060"/>
                </a:solidFill>
                <a:latin typeface="Verdana"/>
                <a:cs typeface="Verdana"/>
              </a:rPr>
              <a:t>.</a:t>
            </a:r>
            <a:endParaRPr sz="3200">
              <a:latin typeface="Verdana"/>
              <a:cs typeface="Verdana"/>
            </a:endParaRPr>
          </a:p>
          <a:p>
            <a:pPr marL="500380" indent="-488315">
              <a:lnSpc>
                <a:spcPct val="100000"/>
              </a:lnSpc>
              <a:spcBef>
                <a:spcPts val="825"/>
              </a:spcBef>
              <a:buFont typeface="MS UI Gothic"/>
              <a:buChar char="➢"/>
              <a:tabLst>
                <a:tab pos="501015" algn="l"/>
              </a:tabLst>
            </a:pPr>
            <a:r>
              <a:rPr sz="3200" spc="-65" dirty="0">
                <a:solidFill>
                  <a:srgbClr val="002060"/>
                </a:solidFill>
                <a:latin typeface="Verdana"/>
                <a:cs typeface="Verdana"/>
              </a:rPr>
              <a:t>Elevation</a:t>
            </a:r>
            <a:r>
              <a:rPr sz="3200" spc="-24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3200" spc="15" dirty="0">
                <a:solidFill>
                  <a:srgbClr val="002060"/>
                </a:solidFill>
                <a:latin typeface="Verdana"/>
                <a:cs typeface="Verdana"/>
              </a:rPr>
              <a:t>of</a:t>
            </a:r>
            <a:r>
              <a:rPr sz="3200" spc="-24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3200" spc="120" dirty="0">
                <a:solidFill>
                  <a:srgbClr val="002060"/>
                </a:solidFill>
                <a:latin typeface="Verdana"/>
                <a:cs typeface="Verdana"/>
              </a:rPr>
              <a:t>cardiac</a:t>
            </a:r>
            <a:r>
              <a:rPr sz="3200" spc="-24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3200" spc="-175" dirty="0">
                <a:solidFill>
                  <a:srgbClr val="002060"/>
                </a:solidFill>
                <a:latin typeface="Verdana"/>
                <a:cs typeface="Verdana"/>
              </a:rPr>
              <a:t>markers</a:t>
            </a:r>
            <a:r>
              <a:rPr sz="3200" spc="-24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3200" spc="-160" dirty="0">
                <a:solidFill>
                  <a:srgbClr val="002060"/>
                </a:solidFill>
                <a:latin typeface="Verdana"/>
                <a:cs typeface="Verdana"/>
              </a:rPr>
              <a:t>in</a:t>
            </a:r>
            <a:r>
              <a:rPr sz="3200" spc="-24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3200" spc="-190" dirty="0">
                <a:solidFill>
                  <a:srgbClr val="002060"/>
                </a:solidFill>
                <a:latin typeface="Verdana"/>
                <a:cs typeface="Verdana"/>
              </a:rPr>
              <a:t>serum.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664249" y="4003278"/>
            <a:ext cx="3545204" cy="2854960"/>
            <a:chOff x="8664248" y="4003278"/>
            <a:chExt cx="3545204" cy="28549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64248" y="4003278"/>
              <a:ext cx="3526233" cy="28547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98835" y="4134677"/>
              <a:ext cx="3246781" cy="258417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898835" y="4134676"/>
              <a:ext cx="3247390" cy="2584450"/>
            </a:xfrm>
            <a:custGeom>
              <a:avLst/>
              <a:gdLst/>
              <a:ahLst/>
              <a:cxnLst/>
              <a:rect l="l" t="t" r="r" b="b"/>
              <a:pathLst>
                <a:path w="3247390" h="2584450">
                  <a:moveTo>
                    <a:pt x="0" y="0"/>
                  </a:moveTo>
                  <a:lnTo>
                    <a:pt x="0" y="2584053"/>
                  </a:lnTo>
                  <a:lnTo>
                    <a:pt x="3246833" y="2584053"/>
                  </a:lnTo>
                  <a:lnTo>
                    <a:pt x="3246833" y="0"/>
                  </a:lnTo>
                  <a:lnTo>
                    <a:pt x="0" y="0"/>
                  </a:lnTo>
                  <a:close/>
                </a:path>
              </a:pathLst>
            </a:custGeom>
            <a:ln w="1270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4601" y="4508500"/>
            <a:ext cx="4610100" cy="6096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38376" y="4303647"/>
            <a:ext cx="451548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latin typeface="Times New Roman"/>
                <a:cs typeface="Times New Roman"/>
              </a:rPr>
              <a:t>NORMAL</a:t>
            </a:r>
            <a:r>
              <a:rPr sz="5400" spc="-285" dirty="0">
                <a:latin typeface="Times New Roman"/>
                <a:cs typeface="Times New Roman"/>
              </a:rPr>
              <a:t> </a:t>
            </a:r>
            <a:r>
              <a:rPr sz="5400" spc="-5" dirty="0">
                <a:latin typeface="Times New Roman"/>
                <a:cs typeface="Times New Roman"/>
              </a:rPr>
              <a:t>ECG</a:t>
            </a:r>
            <a:endParaRPr sz="5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1597" y="5698433"/>
            <a:ext cx="3270803" cy="96244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335316" y="526935"/>
            <a:ext cx="9880600" cy="3689985"/>
            <a:chOff x="1335316" y="526933"/>
            <a:chExt cx="9880600" cy="368998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5316" y="526933"/>
              <a:ext cx="9880047" cy="368962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8225" y="569842"/>
              <a:ext cx="9740347" cy="354992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78225" y="569842"/>
              <a:ext cx="9740900" cy="3550285"/>
            </a:xfrm>
            <a:custGeom>
              <a:avLst/>
              <a:gdLst/>
              <a:ahLst/>
              <a:cxnLst/>
              <a:rect l="l" t="t" r="r" b="b"/>
              <a:pathLst>
                <a:path w="9740900" h="3550285">
                  <a:moveTo>
                    <a:pt x="0" y="0"/>
                  </a:moveTo>
                  <a:lnTo>
                    <a:pt x="9740347" y="0"/>
                  </a:lnTo>
                  <a:lnTo>
                    <a:pt x="9740347" y="3549928"/>
                  </a:lnTo>
                  <a:lnTo>
                    <a:pt x="0" y="3549928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3301" y="368300"/>
            <a:ext cx="1409700" cy="584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7759" y="-204588"/>
            <a:ext cx="1315085" cy="157030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50" u="none" spc="10" dirty="0">
                <a:solidFill>
                  <a:srgbClr val="000000"/>
                </a:solidFill>
              </a:rPr>
              <a:t>E</a:t>
            </a:r>
            <a:r>
              <a:rPr sz="5050" u="none" spc="15" dirty="0">
                <a:solidFill>
                  <a:srgbClr val="000000"/>
                </a:solidFill>
              </a:rPr>
              <a:t>CG</a:t>
            </a:r>
            <a:endParaRPr sz="5050"/>
          </a:p>
        </p:txBody>
      </p:sp>
      <p:sp>
        <p:nvSpPr>
          <p:cNvPr id="4" name="object 4"/>
          <p:cNvSpPr txBox="1"/>
          <p:nvPr/>
        </p:nvSpPr>
        <p:spPr>
          <a:xfrm>
            <a:off x="251019" y="1399066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019" y="2008666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1019" y="2923066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1019" y="3532666"/>
            <a:ext cx="11493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768" y="1391711"/>
            <a:ext cx="7410451" cy="33983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C00000"/>
                </a:solidFill>
                <a:latin typeface="Palatino Linotype"/>
                <a:cs typeface="Palatino Linotype"/>
              </a:rPr>
              <a:t>Peaked</a:t>
            </a:r>
            <a:r>
              <a:rPr sz="2000" spc="-1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C00000"/>
                </a:solidFill>
                <a:latin typeface="Palatino Linotype"/>
                <a:cs typeface="Palatino Linotype"/>
              </a:rPr>
              <a:t>T </a:t>
            </a:r>
            <a:r>
              <a:rPr sz="2000" spc="-5" dirty="0">
                <a:solidFill>
                  <a:srgbClr val="C00000"/>
                </a:solidFill>
                <a:latin typeface="Palatino Linotype"/>
                <a:cs typeface="Palatino Linotype"/>
              </a:rPr>
              <a:t>waves </a:t>
            </a:r>
            <a:r>
              <a:rPr sz="2000" dirty="0">
                <a:solidFill>
                  <a:srgbClr val="C00000"/>
                </a:solidFill>
                <a:latin typeface="Palatino Linotype"/>
                <a:cs typeface="Palatino Linotype"/>
              </a:rPr>
              <a:t>( </a:t>
            </a:r>
            <a:r>
              <a:rPr sz="2000" spc="-5" dirty="0">
                <a:solidFill>
                  <a:srgbClr val="C00000"/>
                </a:solidFill>
                <a:latin typeface="Palatino Linotype"/>
                <a:cs typeface="Palatino Linotype"/>
              </a:rPr>
              <a:t>hyper</a:t>
            </a:r>
            <a:r>
              <a:rPr sz="200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Palatino Linotype"/>
                <a:cs typeface="Palatino Linotype"/>
              </a:rPr>
              <a:t>acute</a:t>
            </a:r>
            <a:r>
              <a:rPr sz="2000" dirty="0">
                <a:solidFill>
                  <a:srgbClr val="C00000"/>
                </a:solidFill>
                <a:latin typeface="Palatino Linotype"/>
                <a:cs typeface="Palatino Linotype"/>
              </a:rPr>
              <a:t> T </a:t>
            </a:r>
            <a:r>
              <a:rPr sz="2000" spc="-5" dirty="0">
                <a:solidFill>
                  <a:srgbClr val="C00000"/>
                </a:solidFill>
                <a:latin typeface="Palatino Linotype"/>
                <a:cs typeface="Palatino Linotype"/>
              </a:rPr>
              <a:t>wave</a:t>
            </a:r>
            <a:r>
              <a:rPr sz="2000" dirty="0">
                <a:solidFill>
                  <a:srgbClr val="C00000"/>
                </a:solidFill>
                <a:latin typeface="Palatino Linotype"/>
                <a:cs typeface="Palatino Linotype"/>
              </a:rPr>
              <a:t> ): </a:t>
            </a:r>
            <a:r>
              <a:rPr sz="2000" spc="-5" dirty="0">
                <a:latin typeface="Palatino Linotype"/>
                <a:cs typeface="Palatino Linotype"/>
              </a:rPr>
              <a:t>Occur very</a:t>
            </a:r>
            <a:r>
              <a:rPr sz="2000" dirty="0">
                <a:latin typeface="Palatino Linotype"/>
                <a:cs typeface="Palatino Linotype"/>
              </a:rPr>
              <a:t> early after </a:t>
            </a:r>
            <a:r>
              <a:rPr sz="2000" spc="-5" dirty="0">
                <a:latin typeface="Palatino Linotype"/>
                <a:cs typeface="Palatino Linotype"/>
              </a:rPr>
              <a:t>the </a:t>
            </a:r>
            <a:r>
              <a:rPr sz="2000" spc="-484" dirty="0">
                <a:latin typeface="Palatino Linotype"/>
                <a:cs typeface="Palatino Linotype"/>
              </a:rPr>
              <a:t> </a:t>
            </a:r>
            <a:r>
              <a:rPr sz="2000" spc="-5" dirty="0">
                <a:latin typeface="Palatino Linotype"/>
                <a:cs typeface="Palatino Linotype"/>
              </a:rPr>
              <a:t>onset </a:t>
            </a:r>
            <a:r>
              <a:rPr sz="2000" dirty="0">
                <a:latin typeface="Palatino Linotype"/>
                <a:cs typeface="Palatino Linotype"/>
              </a:rPr>
              <a:t>of MI and</a:t>
            </a:r>
            <a:r>
              <a:rPr sz="2000" spc="-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may be</a:t>
            </a:r>
            <a:r>
              <a:rPr sz="2000" spc="-5" dirty="0">
                <a:latin typeface="Palatino Linotype"/>
                <a:cs typeface="Palatino Linotype"/>
              </a:rPr>
              <a:t> missed.</a:t>
            </a:r>
            <a:endParaRPr sz="2000">
              <a:latin typeface="Palatino Linotype"/>
              <a:cs typeface="Palatino Linotype"/>
            </a:endParaRPr>
          </a:p>
          <a:p>
            <a:pPr marL="12700" marR="541655" indent="63500">
              <a:lnSpc>
                <a:spcPct val="100000"/>
              </a:lnSpc>
            </a:pPr>
            <a:r>
              <a:rPr sz="2000" spc="-15" dirty="0">
                <a:solidFill>
                  <a:srgbClr val="C00000"/>
                </a:solidFill>
                <a:latin typeface="Palatino Linotype"/>
                <a:cs typeface="Palatino Linotype"/>
              </a:rPr>
              <a:t>ST-segment</a:t>
            </a:r>
            <a:r>
              <a:rPr sz="2000" spc="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Palatino Linotype"/>
                <a:cs typeface="Palatino Linotype"/>
              </a:rPr>
              <a:t>elevation</a:t>
            </a:r>
            <a:r>
              <a:rPr sz="2000" spc="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2000" spc="-5" dirty="0">
                <a:latin typeface="Palatino Linotype"/>
                <a:cs typeface="Palatino Linotype"/>
              </a:rPr>
              <a:t>indicates</a:t>
            </a:r>
            <a:r>
              <a:rPr sz="2000" dirty="0">
                <a:latin typeface="Palatino Linotype"/>
                <a:cs typeface="Palatino Linotype"/>
              </a:rPr>
              <a:t> </a:t>
            </a:r>
            <a:r>
              <a:rPr sz="2000" spc="-5" dirty="0">
                <a:latin typeface="Palatino Linotype"/>
                <a:cs typeface="Palatino Linotype"/>
              </a:rPr>
              <a:t>transmural</a:t>
            </a:r>
            <a:r>
              <a:rPr sz="2000" spc="5" dirty="0">
                <a:latin typeface="Palatino Linotype"/>
                <a:cs typeface="Palatino Linotype"/>
              </a:rPr>
              <a:t> </a:t>
            </a:r>
            <a:r>
              <a:rPr sz="2000" spc="-5" dirty="0">
                <a:latin typeface="Palatino Linotype"/>
                <a:cs typeface="Palatino Linotype"/>
              </a:rPr>
              <a:t>injury</a:t>
            </a:r>
            <a:r>
              <a:rPr sz="2000" spc="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and</a:t>
            </a:r>
            <a:r>
              <a:rPr sz="2000" spc="5" dirty="0">
                <a:latin typeface="Palatino Linotype"/>
                <a:cs typeface="Palatino Linotype"/>
              </a:rPr>
              <a:t> </a:t>
            </a:r>
            <a:r>
              <a:rPr sz="2000" spc="-5" dirty="0">
                <a:latin typeface="Palatino Linotype"/>
                <a:cs typeface="Palatino Linotype"/>
              </a:rPr>
              <a:t>can</a:t>
            </a:r>
            <a:r>
              <a:rPr sz="2000" spc="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be </a:t>
            </a:r>
            <a:r>
              <a:rPr sz="2000" spc="-484" dirty="0">
                <a:latin typeface="Palatino Linotype"/>
                <a:cs typeface="Palatino Linotype"/>
              </a:rPr>
              <a:t> </a:t>
            </a:r>
            <a:r>
              <a:rPr sz="2000" spc="-5" dirty="0">
                <a:latin typeface="Palatino Linotype"/>
                <a:cs typeface="Palatino Linotype"/>
              </a:rPr>
              <a:t>diagnostic</a:t>
            </a:r>
            <a:r>
              <a:rPr sz="2000" spc="-10" dirty="0">
                <a:latin typeface="Palatino Linotype"/>
                <a:cs typeface="Palatino Linotype"/>
              </a:rPr>
              <a:t> </a:t>
            </a:r>
            <a:r>
              <a:rPr sz="2000" spc="-5" dirty="0">
                <a:latin typeface="Palatino Linotype"/>
                <a:cs typeface="Palatino Linotype"/>
              </a:rPr>
              <a:t>acute</a:t>
            </a:r>
            <a:r>
              <a:rPr sz="2000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infarct.</a:t>
            </a:r>
            <a:endParaRPr sz="2000">
              <a:latin typeface="Palatino Linotype"/>
              <a:cs typeface="Palatino Linotype"/>
            </a:endParaRPr>
          </a:p>
          <a:p>
            <a:pPr marL="107950">
              <a:lnSpc>
                <a:spcPct val="100000"/>
              </a:lnSpc>
            </a:pPr>
            <a:r>
              <a:rPr sz="2000" spc="-15" dirty="0">
                <a:latin typeface="Palatino Linotype"/>
                <a:cs typeface="Palatino Linotype"/>
              </a:rPr>
              <a:t>ST-segment</a:t>
            </a:r>
            <a:r>
              <a:rPr sz="2000" dirty="0">
                <a:latin typeface="Palatino Linotype"/>
                <a:cs typeface="Palatino Linotype"/>
              </a:rPr>
              <a:t> </a:t>
            </a:r>
            <a:r>
              <a:rPr sz="2000" spc="-5" dirty="0">
                <a:latin typeface="Palatino Linotype"/>
                <a:cs typeface="Palatino Linotype"/>
              </a:rPr>
              <a:t>elevation</a:t>
            </a:r>
            <a:r>
              <a:rPr sz="2000" dirty="0">
                <a:latin typeface="Palatino Linotype"/>
                <a:cs typeface="Palatino Linotype"/>
              </a:rPr>
              <a:t> may</a:t>
            </a:r>
            <a:r>
              <a:rPr sz="2000" spc="5" dirty="0">
                <a:latin typeface="Palatino Linotype"/>
                <a:cs typeface="Palatino Linotype"/>
              </a:rPr>
              <a:t> </a:t>
            </a:r>
            <a:r>
              <a:rPr sz="2000" spc="-5" dirty="0">
                <a:latin typeface="Palatino Linotype"/>
                <a:cs typeface="Palatino Linotype"/>
              </a:rPr>
              <a:t>persist</a:t>
            </a:r>
            <a:r>
              <a:rPr sz="2000" dirty="0">
                <a:latin typeface="Palatino Linotype"/>
                <a:cs typeface="Palatino Linotype"/>
              </a:rPr>
              <a:t> </a:t>
            </a:r>
            <a:r>
              <a:rPr sz="2000" spc="-5" dirty="0">
                <a:latin typeface="Palatino Linotype"/>
                <a:cs typeface="Palatino Linotype"/>
              </a:rPr>
              <a:t>for</a:t>
            </a:r>
            <a:r>
              <a:rPr sz="2000" dirty="0">
                <a:latin typeface="Palatino Linotype"/>
                <a:cs typeface="Palatino Linotype"/>
              </a:rPr>
              <a:t> </a:t>
            </a:r>
            <a:r>
              <a:rPr sz="2000" spc="-5" dirty="0">
                <a:latin typeface="Palatino Linotype"/>
                <a:cs typeface="Palatino Linotype"/>
              </a:rPr>
              <a:t>some</a:t>
            </a:r>
            <a:r>
              <a:rPr sz="2000" spc="5" dirty="0">
                <a:latin typeface="Palatino Linotype"/>
                <a:cs typeface="Palatino Linotype"/>
              </a:rPr>
              <a:t> </a:t>
            </a:r>
            <a:r>
              <a:rPr sz="2000" spc="-5" dirty="0">
                <a:latin typeface="Palatino Linotype"/>
                <a:cs typeface="Palatino Linotype"/>
              </a:rPr>
              <a:t>days</a:t>
            </a:r>
            <a:r>
              <a:rPr sz="2000" dirty="0">
                <a:latin typeface="Palatino Linotype"/>
                <a:cs typeface="Palatino Linotype"/>
              </a:rPr>
              <a:t> .</a:t>
            </a:r>
            <a:endParaRPr sz="2000">
              <a:latin typeface="Palatino Linotype"/>
              <a:cs typeface="Palatino Linotype"/>
            </a:endParaRPr>
          </a:p>
          <a:p>
            <a:pPr marL="12700" marR="188595">
              <a:lnSpc>
                <a:spcPct val="100000"/>
              </a:lnSpc>
            </a:pPr>
            <a:r>
              <a:rPr sz="2000" dirty="0">
                <a:solidFill>
                  <a:srgbClr val="C00000"/>
                </a:solidFill>
                <a:latin typeface="Palatino Linotype"/>
                <a:cs typeface="Palatino Linotype"/>
              </a:rPr>
              <a:t>Q </a:t>
            </a:r>
            <a:r>
              <a:rPr sz="2000" spc="-5" dirty="0">
                <a:solidFill>
                  <a:srgbClr val="C00000"/>
                </a:solidFill>
                <a:latin typeface="Palatino Linotype"/>
                <a:cs typeface="Palatino Linotype"/>
              </a:rPr>
              <a:t>waves</a:t>
            </a:r>
            <a:r>
              <a:rPr sz="2000" spc="-5" dirty="0">
                <a:latin typeface="Palatino Linotype"/>
                <a:cs typeface="Palatino Linotype"/>
              </a:rPr>
              <a:t>:</a:t>
            </a:r>
            <a:r>
              <a:rPr sz="2000" spc="5" dirty="0">
                <a:latin typeface="Palatino Linotype"/>
                <a:cs typeface="Palatino Linotype"/>
              </a:rPr>
              <a:t> </a:t>
            </a:r>
            <a:r>
              <a:rPr sz="2000" spc="-5" dirty="0">
                <a:latin typeface="Palatino Linotype"/>
                <a:cs typeface="Palatino Linotype"/>
              </a:rPr>
              <a:t>Evidence</a:t>
            </a:r>
            <a:r>
              <a:rPr sz="2000" spc="5" dirty="0">
                <a:latin typeface="Palatino Linotype"/>
                <a:cs typeface="Palatino Linotype"/>
              </a:rPr>
              <a:t> </a:t>
            </a:r>
            <a:r>
              <a:rPr sz="2000" spc="-5" dirty="0">
                <a:latin typeface="Palatino Linotype"/>
                <a:cs typeface="Palatino Linotype"/>
              </a:rPr>
              <a:t>for</a:t>
            </a:r>
            <a:r>
              <a:rPr sz="2000" dirty="0">
                <a:latin typeface="Palatino Linotype"/>
                <a:cs typeface="Palatino Linotype"/>
              </a:rPr>
              <a:t> </a:t>
            </a:r>
            <a:r>
              <a:rPr sz="2000" spc="-10" dirty="0">
                <a:latin typeface="Palatino Linotype"/>
                <a:cs typeface="Palatino Linotype"/>
              </a:rPr>
              <a:t>necrosis</a:t>
            </a:r>
            <a:r>
              <a:rPr sz="2000" dirty="0">
                <a:latin typeface="Palatino Linotype"/>
                <a:cs typeface="Palatino Linotype"/>
              </a:rPr>
              <a:t> </a:t>
            </a:r>
            <a:r>
              <a:rPr sz="2000" spc="-5" dirty="0">
                <a:latin typeface="Palatino Linotype"/>
                <a:cs typeface="Palatino Linotype"/>
              </a:rPr>
              <a:t>(specific)</a:t>
            </a:r>
            <a:r>
              <a:rPr sz="2000" spc="10" dirty="0">
                <a:latin typeface="Palatino Linotype"/>
                <a:cs typeface="Palatino Linotype"/>
              </a:rPr>
              <a:t> </a:t>
            </a:r>
            <a:r>
              <a:rPr sz="2000" spc="-5" dirty="0">
                <a:latin typeface="Palatino Linotype"/>
                <a:cs typeface="Palatino Linotype"/>
              </a:rPr>
              <a:t>waves</a:t>
            </a:r>
            <a:r>
              <a:rPr sz="2000" dirty="0">
                <a:latin typeface="Palatino Linotype"/>
                <a:cs typeface="Palatino Linotype"/>
              </a:rPr>
              <a:t> </a:t>
            </a:r>
            <a:r>
              <a:rPr sz="2000" spc="-15" dirty="0">
                <a:latin typeface="Palatino Linotype"/>
                <a:cs typeface="Palatino Linotype"/>
              </a:rPr>
              <a:t>are</a:t>
            </a:r>
            <a:r>
              <a:rPr sz="2000" spc="5" dirty="0">
                <a:latin typeface="Palatino Linotype"/>
                <a:cs typeface="Palatino Linotype"/>
              </a:rPr>
              <a:t> </a:t>
            </a:r>
            <a:r>
              <a:rPr sz="2000" spc="-5" dirty="0">
                <a:latin typeface="Palatino Linotype"/>
                <a:cs typeface="Palatino Linotype"/>
              </a:rPr>
              <a:t>usually</a:t>
            </a:r>
            <a:r>
              <a:rPr sz="2000" spc="5" dirty="0">
                <a:latin typeface="Palatino Linotype"/>
                <a:cs typeface="Palatino Linotype"/>
              </a:rPr>
              <a:t> </a:t>
            </a:r>
            <a:r>
              <a:rPr sz="2000" spc="-5" dirty="0">
                <a:latin typeface="Palatino Linotype"/>
                <a:cs typeface="Palatino Linotype"/>
              </a:rPr>
              <a:t>seen </a:t>
            </a:r>
            <a:r>
              <a:rPr sz="2000" spc="-484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late</a:t>
            </a:r>
            <a:r>
              <a:rPr sz="2000" spc="-5" dirty="0">
                <a:latin typeface="Palatino Linotype"/>
                <a:cs typeface="Palatino Linotype"/>
              </a:rPr>
              <a:t> typically</a:t>
            </a:r>
            <a:r>
              <a:rPr sz="2000" dirty="0">
                <a:latin typeface="Palatino Linotype"/>
                <a:cs typeface="Palatino Linotype"/>
              </a:rPr>
              <a:t> </a:t>
            </a:r>
            <a:r>
              <a:rPr sz="2000" spc="-5" dirty="0">
                <a:latin typeface="Palatino Linotype"/>
                <a:cs typeface="Palatino Linotype"/>
              </a:rPr>
              <a:t>not</a:t>
            </a:r>
            <a:r>
              <a:rPr sz="2000" dirty="0">
                <a:latin typeface="Palatino Linotype"/>
                <a:cs typeface="Palatino Linotype"/>
              </a:rPr>
              <a:t> </a:t>
            </a:r>
            <a:r>
              <a:rPr sz="2000" spc="-5" dirty="0">
                <a:latin typeface="Palatino Linotype"/>
                <a:cs typeface="Palatino Linotype"/>
              </a:rPr>
              <a:t>seen</a:t>
            </a:r>
            <a:r>
              <a:rPr sz="2000" dirty="0">
                <a:latin typeface="Palatino Linotype"/>
                <a:cs typeface="Palatino Linotype"/>
              </a:rPr>
              <a:t> </a:t>
            </a:r>
            <a:r>
              <a:rPr sz="2000" spc="-30" dirty="0">
                <a:latin typeface="Palatino Linotype"/>
                <a:cs typeface="Palatino Linotype"/>
              </a:rPr>
              <a:t>acutely.</a:t>
            </a:r>
            <a:endParaRPr sz="2000">
              <a:latin typeface="Palatino Linotype"/>
              <a:cs typeface="Palatino Linotype"/>
            </a:endParaRPr>
          </a:p>
          <a:p>
            <a:pPr marL="76200" marR="2075814" indent="-63500">
              <a:lnSpc>
                <a:spcPct val="100000"/>
              </a:lnSpc>
            </a:pPr>
            <a:r>
              <a:rPr sz="2000" spc="-20" dirty="0">
                <a:solidFill>
                  <a:srgbClr val="C00000"/>
                </a:solidFill>
                <a:latin typeface="Palatino Linotype"/>
                <a:cs typeface="Palatino Linotype"/>
              </a:rPr>
              <a:t>T-wave</a:t>
            </a:r>
            <a:r>
              <a:rPr sz="200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Palatino Linotype"/>
                <a:cs typeface="Palatino Linotype"/>
              </a:rPr>
              <a:t>inversion</a:t>
            </a:r>
            <a:r>
              <a:rPr sz="200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is</a:t>
            </a:r>
            <a:r>
              <a:rPr sz="2000" spc="-5" dirty="0">
                <a:latin typeface="Palatino Linotype"/>
                <a:cs typeface="Palatino Linotype"/>
              </a:rPr>
              <a:t> sensitive</a:t>
            </a:r>
            <a:r>
              <a:rPr sz="2000" dirty="0">
                <a:latin typeface="Palatino Linotype"/>
                <a:cs typeface="Palatino Linotype"/>
              </a:rPr>
              <a:t> </a:t>
            </a:r>
            <a:r>
              <a:rPr sz="2000" spc="-5" dirty="0">
                <a:latin typeface="Palatino Linotype"/>
                <a:cs typeface="Palatino Linotype"/>
              </a:rPr>
              <a:t>but</a:t>
            </a:r>
            <a:r>
              <a:rPr sz="2000" dirty="0">
                <a:latin typeface="Palatino Linotype"/>
                <a:cs typeface="Palatino Linotype"/>
              </a:rPr>
              <a:t> </a:t>
            </a:r>
            <a:r>
              <a:rPr sz="2000" spc="-5" dirty="0">
                <a:latin typeface="Palatino Linotype"/>
                <a:cs typeface="Palatino Linotype"/>
              </a:rPr>
              <a:t>not</a:t>
            </a:r>
            <a:r>
              <a:rPr sz="2000" dirty="0">
                <a:latin typeface="Palatino Linotype"/>
                <a:cs typeface="Palatino Linotype"/>
              </a:rPr>
              <a:t> </a:t>
            </a:r>
            <a:r>
              <a:rPr sz="2000" spc="-5" dirty="0">
                <a:latin typeface="Palatino Linotype"/>
                <a:cs typeface="Palatino Linotype"/>
              </a:rPr>
              <a:t>specific. </a:t>
            </a:r>
            <a:r>
              <a:rPr sz="2000" dirty="0">
                <a:latin typeface="Palatino Linotype"/>
                <a:cs typeface="Palatino Linotype"/>
              </a:rPr>
              <a:t> </a:t>
            </a:r>
            <a:r>
              <a:rPr sz="2000" spc="-15" dirty="0">
                <a:solidFill>
                  <a:srgbClr val="C00000"/>
                </a:solidFill>
                <a:latin typeface="Palatino Linotype"/>
                <a:cs typeface="Palatino Linotype"/>
              </a:rPr>
              <a:t>ST-segment</a:t>
            </a:r>
            <a:r>
              <a:rPr sz="2000" spc="-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Palatino Linotype"/>
                <a:cs typeface="Palatino Linotype"/>
              </a:rPr>
              <a:t>depression</a:t>
            </a:r>
            <a:r>
              <a:rPr sz="2000" spc="-10" dirty="0">
                <a:latin typeface="Palatino Linotype"/>
                <a:cs typeface="Palatino Linotype"/>
              </a:rPr>
              <a:t>:</a:t>
            </a:r>
            <a:r>
              <a:rPr sz="2000" spc="-5" dirty="0">
                <a:latin typeface="Palatino Linotype"/>
                <a:cs typeface="Palatino Linotype"/>
              </a:rPr>
              <a:t> Subendocardial</a:t>
            </a:r>
            <a:r>
              <a:rPr sz="2000" spc="-10" dirty="0">
                <a:latin typeface="Palatino Linotype"/>
                <a:cs typeface="Palatino Linotype"/>
              </a:rPr>
              <a:t> </a:t>
            </a:r>
            <a:r>
              <a:rPr sz="2000" spc="-35" dirty="0">
                <a:latin typeface="Palatino Linotype"/>
                <a:cs typeface="Palatino Linotype"/>
              </a:rPr>
              <a:t>injury.</a:t>
            </a:r>
            <a:endParaRPr sz="2000">
              <a:latin typeface="Palatino Linotype"/>
              <a:cs typeface="Palatino Linotype"/>
            </a:endParaRPr>
          </a:p>
          <a:p>
            <a:pPr marL="12700" marR="490220">
              <a:lnSpc>
                <a:spcPct val="100000"/>
              </a:lnSpc>
            </a:pPr>
            <a:r>
              <a:rPr sz="2000" dirty="0">
                <a:solidFill>
                  <a:srgbClr val="C00000"/>
                </a:solidFill>
                <a:latin typeface="Palatino Linotype"/>
                <a:cs typeface="Palatino Linotype"/>
              </a:rPr>
              <a:t>T </a:t>
            </a:r>
            <a:r>
              <a:rPr sz="2000" spc="-5" dirty="0">
                <a:solidFill>
                  <a:srgbClr val="C00000"/>
                </a:solidFill>
                <a:latin typeface="Palatino Linotype"/>
                <a:cs typeface="Palatino Linotype"/>
              </a:rPr>
              <a:t>wave</a:t>
            </a:r>
            <a:r>
              <a:rPr sz="200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Palatino Linotype"/>
                <a:cs typeface="Palatino Linotype"/>
              </a:rPr>
              <a:t>inversion </a:t>
            </a:r>
            <a:r>
              <a:rPr sz="2000" dirty="0">
                <a:solidFill>
                  <a:srgbClr val="C00000"/>
                </a:solidFill>
                <a:latin typeface="Palatino Linotype"/>
                <a:cs typeface="Palatino Linotype"/>
              </a:rPr>
              <a:t>and</a:t>
            </a:r>
            <a:r>
              <a:rPr sz="2000" spc="-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C00000"/>
                </a:solidFill>
                <a:latin typeface="Palatino Linotype"/>
                <a:cs typeface="Palatino Linotype"/>
              </a:rPr>
              <a:t>Q</a:t>
            </a:r>
            <a:r>
              <a:rPr sz="2000" spc="-5" dirty="0">
                <a:solidFill>
                  <a:srgbClr val="C00000"/>
                </a:solidFill>
                <a:latin typeface="Palatino Linotype"/>
                <a:cs typeface="Palatino Linotype"/>
              </a:rPr>
              <a:t> wave</a:t>
            </a:r>
            <a:r>
              <a:rPr sz="200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may</a:t>
            </a:r>
            <a:r>
              <a:rPr sz="2000" spc="5" dirty="0">
                <a:latin typeface="Palatino Linotype"/>
                <a:cs typeface="Palatino Linotype"/>
              </a:rPr>
              <a:t> </a:t>
            </a:r>
            <a:r>
              <a:rPr sz="2000" spc="-5" dirty="0">
                <a:latin typeface="Palatino Linotype"/>
                <a:cs typeface="Palatino Linotype"/>
              </a:rPr>
              <a:t>persist</a:t>
            </a:r>
            <a:r>
              <a:rPr sz="2000" dirty="0">
                <a:latin typeface="Palatino Linotype"/>
                <a:cs typeface="Palatino Linotype"/>
              </a:rPr>
              <a:t> </a:t>
            </a:r>
            <a:r>
              <a:rPr sz="2000" spc="-5" dirty="0">
                <a:latin typeface="Palatino Linotype"/>
                <a:cs typeface="Palatino Linotype"/>
              </a:rPr>
              <a:t>for </a:t>
            </a:r>
            <a:r>
              <a:rPr sz="2000" dirty="0">
                <a:latin typeface="Palatino Linotype"/>
                <a:cs typeface="Palatino Linotype"/>
              </a:rPr>
              <a:t>years</a:t>
            </a:r>
            <a:r>
              <a:rPr sz="2000" spc="-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as</a:t>
            </a:r>
            <a:r>
              <a:rPr sz="2000" spc="-5" dirty="0">
                <a:latin typeface="Palatino Linotype"/>
                <a:cs typeface="Palatino Linotype"/>
              </a:rPr>
              <a:t> sign </a:t>
            </a:r>
            <a:r>
              <a:rPr sz="2000" dirty="0">
                <a:latin typeface="Palatino Linotype"/>
                <a:cs typeface="Palatino Linotype"/>
              </a:rPr>
              <a:t>of </a:t>
            </a:r>
            <a:r>
              <a:rPr sz="2000" spc="-484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old</a:t>
            </a:r>
            <a:r>
              <a:rPr sz="2000" spc="-1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MI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1017" y="5628999"/>
            <a:ext cx="6902451" cy="8839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82550">
              <a:lnSpc>
                <a:spcPct val="101200"/>
              </a:lnSpc>
              <a:spcBef>
                <a:spcPts val="60"/>
              </a:spcBef>
            </a:pP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THESE</a:t>
            </a:r>
            <a:r>
              <a:rPr sz="2800" spc="-1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ARE</a:t>
            </a:r>
            <a:r>
              <a:rPr sz="2800" spc="-1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ALL</a:t>
            </a:r>
            <a:r>
              <a:rPr sz="2800" spc="-1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MARKERS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 OF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ISCHEMIA </a:t>
            </a:r>
            <a:r>
              <a:rPr sz="2800" spc="-6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AND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INFRACT</a:t>
            </a:r>
            <a:r>
              <a:rPr sz="2800" spc="-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96555" y="1669776"/>
            <a:ext cx="3795445" cy="510474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8394" y="193316"/>
            <a:ext cx="6925309" cy="4184015"/>
            <a:chOff x="288393" y="193314"/>
            <a:chExt cx="6925309" cy="41840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393" y="193314"/>
              <a:ext cx="6924813" cy="41839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1302" y="236223"/>
              <a:ext cx="6785113" cy="404422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31302" y="236222"/>
              <a:ext cx="6785609" cy="4044315"/>
            </a:xfrm>
            <a:custGeom>
              <a:avLst/>
              <a:gdLst/>
              <a:ahLst/>
              <a:cxnLst/>
              <a:rect l="l" t="t" r="r" b="b"/>
              <a:pathLst>
                <a:path w="6785609" h="4044315">
                  <a:moveTo>
                    <a:pt x="0" y="0"/>
                  </a:moveTo>
                  <a:lnTo>
                    <a:pt x="6785113" y="0"/>
                  </a:lnTo>
                  <a:lnTo>
                    <a:pt x="6785113" y="4044228"/>
                  </a:lnTo>
                  <a:lnTo>
                    <a:pt x="0" y="4044228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9249555" y="1812398"/>
            <a:ext cx="2827655" cy="3686175"/>
            <a:chOff x="9249554" y="1812396"/>
            <a:chExt cx="2827655" cy="368617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49554" y="1812396"/>
              <a:ext cx="2827200" cy="36860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92464" y="1855304"/>
              <a:ext cx="2687500" cy="354635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292464" y="1855304"/>
              <a:ext cx="2687955" cy="3546475"/>
            </a:xfrm>
            <a:custGeom>
              <a:avLst/>
              <a:gdLst/>
              <a:ahLst/>
              <a:cxnLst/>
              <a:rect l="l" t="t" r="r" b="b"/>
              <a:pathLst>
                <a:path w="2687954" h="3546475">
                  <a:moveTo>
                    <a:pt x="0" y="0"/>
                  </a:moveTo>
                  <a:lnTo>
                    <a:pt x="2687500" y="0"/>
                  </a:lnTo>
                  <a:lnTo>
                    <a:pt x="2687500" y="3546359"/>
                  </a:lnTo>
                  <a:lnTo>
                    <a:pt x="0" y="3546359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004013" y="5512558"/>
            <a:ext cx="6885305" cy="895350"/>
            <a:chOff x="1004011" y="5512558"/>
            <a:chExt cx="6885305" cy="89535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4011" y="5512558"/>
              <a:ext cx="6884987" cy="8949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6920" y="5555468"/>
              <a:ext cx="6745358" cy="75537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46920" y="5555467"/>
              <a:ext cx="6745605" cy="755650"/>
            </a:xfrm>
            <a:custGeom>
              <a:avLst/>
              <a:gdLst/>
              <a:ahLst/>
              <a:cxnLst/>
              <a:rect l="l" t="t" r="r" b="b"/>
              <a:pathLst>
                <a:path w="6745605" h="755650">
                  <a:moveTo>
                    <a:pt x="0" y="0"/>
                  </a:moveTo>
                  <a:lnTo>
                    <a:pt x="0" y="755253"/>
                  </a:lnTo>
                  <a:lnTo>
                    <a:pt x="6745287" y="755253"/>
                  </a:lnTo>
                  <a:lnTo>
                    <a:pt x="6745287" y="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63038" y="907520"/>
            <a:ext cx="9668511" cy="5484495"/>
            <a:chOff x="1163038" y="907518"/>
            <a:chExt cx="9668510" cy="5484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3038" y="907518"/>
              <a:ext cx="9668012" cy="54844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5948" y="950427"/>
              <a:ext cx="9528312" cy="53447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05948" y="950428"/>
              <a:ext cx="9528810" cy="5344795"/>
            </a:xfrm>
            <a:custGeom>
              <a:avLst/>
              <a:gdLst/>
              <a:ahLst/>
              <a:cxnLst/>
              <a:rect l="l" t="t" r="r" b="b"/>
              <a:pathLst>
                <a:path w="9528810" h="5344795">
                  <a:moveTo>
                    <a:pt x="0" y="0"/>
                  </a:moveTo>
                  <a:lnTo>
                    <a:pt x="9528312" y="0"/>
                  </a:lnTo>
                  <a:lnTo>
                    <a:pt x="9528312" y="5344787"/>
                  </a:lnTo>
                  <a:lnTo>
                    <a:pt x="0" y="5344787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1" y="850900"/>
            <a:ext cx="3009900" cy="6731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5661" y="449838"/>
            <a:ext cx="4132139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u="none" spc="-5" dirty="0">
                <a:solidFill>
                  <a:srgbClr val="C00000"/>
                </a:solidFill>
              </a:rPr>
              <a:t>Contants</a:t>
            </a:r>
            <a:r>
              <a:rPr sz="6600" u="none" spc="-70" dirty="0">
                <a:solidFill>
                  <a:srgbClr val="C00000"/>
                </a:solidFill>
              </a:rPr>
              <a:t> </a:t>
            </a:r>
            <a:r>
              <a:rPr sz="1800" u="none" dirty="0">
                <a:latin typeface="Impact"/>
                <a:cs typeface="Impact"/>
              </a:rPr>
              <a:t>:</a:t>
            </a:r>
            <a:endParaRPr sz="1800" dirty="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1650" y="2261966"/>
            <a:ext cx="4385311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Definition</a:t>
            </a:r>
            <a:endParaRPr sz="2400" dirty="0">
              <a:latin typeface="Times New Roman"/>
              <a:cs typeface="Times New Roman"/>
            </a:endParaRPr>
          </a:p>
          <a:p>
            <a:pPr marL="546100" indent="-533400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545465" algn="l"/>
                <a:tab pos="546100" algn="l"/>
              </a:tabLst>
            </a:pP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Clinical</a:t>
            </a:r>
            <a:r>
              <a:rPr sz="2400" b="1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findings</a:t>
            </a:r>
            <a:endParaRPr sz="24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Risk</a:t>
            </a:r>
            <a:r>
              <a:rPr sz="24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factor</a:t>
            </a:r>
            <a:r>
              <a:rPr sz="2400" b="1" spc="-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of</a:t>
            </a:r>
            <a:r>
              <a:rPr sz="24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MI</a:t>
            </a:r>
            <a:endParaRPr sz="24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b="1" spc="-45" dirty="0">
                <a:solidFill>
                  <a:srgbClr val="002060"/>
                </a:solidFill>
                <a:latin typeface="Times New Roman"/>
                <a:cs typeface="Times New Roman"/>
              </a:rPr>
              <a:t>Type</a:t>
            </a:r>
            <a:r>
              <a:rPr sz="2400" b="1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of</a:t>
            </a:r>
            <a:r>
              <a:rPr sz="24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infracts</a:t>
            </a:r>
            <a:endParaRPr sz="24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Biomarkers</a:t>
            </a:r>
            <a:r>
              <a:rPr sz="2400" b="1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&amp;</a:t>
            </a:r>
            <a:r>
              <a:rPr sz="24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ECG</a:t>
            </a:r>
            <a:endParaRPr sz="24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Principles</a:t>
            </a:r>
            <a:r>
              <a:rPr sz="24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of</a:t>
            </a:r>
            <a:r>
              <a:rPr sz="24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MI</a:t>
            </a:r>
            <a:r>
              <a:rPr sz="24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Management</a:t>
            </a:r>
            <a:endParaRPr sz="2400" dirty="0">
              <a:latin typeface="Times New Roman"/>
              <a:cs typeface="Times New Roman"/>
            </a:endParaRPr>
          </a:p>
          <a:p>
            <a:pPr marL="546100" indent="-533400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545465" algn="l"/>
                <a:tab pos="546100" algn="l"/>
              </a:tabLst>
            </a:pP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case</a:t>
            </a:r>
            <a:r>
              <a:rPr sz="2400" b="1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scenario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17565" y="3458818"/>
            <a:ext cx="3816625" cy="309065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1700" y="596900"/>
            <a:ext cx="3302000" cy="6223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5070" y="501519"/>
            <a:ext cx="3225165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Biomarkers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8427" y="1688270"/>
            <a:ext cx="5076743" cy="502395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64271" y="1788257"/>
            <a:ext cx="6187440" cy="37878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45" dirty="0">
                <a:solidFill>
                  <a:srgbClr val="C00000"/>
                </a:solidFill>
                <a:latin typeface="Palatino Linotype"/>
                <a:cs typeface="Palatino Linotype"/>
              </a:rPr>
              <a:t>Troponins</a:t>
            </a:r>
            <a:r>
              <a:rPr sz="3200" spc="-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3200" spc="-40" dirty="0">
                <a:solidFill>
                  <a:srgbClr val="C00000"/>
                </a:solidFill>
                <a:latin typeface="Palatino Linotype"/>
                <a:cs typeface="Palatino Linotype"/>
              </a:rPr>
              <a:t>(Troponin</a:t>
            </a:r>
            <a:r>
              <a:rPr sz="3200" spc="-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320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3200" spc="-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3200" dirty="0">
                <a:solidFill>
                  <a:srgbClr val="C00000"/>
                </a:solidFill>
                <a:latin typeface="Palatino Linotype"/>
                <a:cs typeface="Palatino Linotype"/>
              </a:rPr>
              <a:t>and</a:t>
            </a:r>
            <a:r>
              <a:rPr sz="3200" spc="-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3200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3200" spc="-1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3200" dirty="0">
                <a:solidFill>
                  <a:srgbClr val="C00000"/>
                </a:solidFill>
                <a:latin typeface="Palatino Linotype"/>
                <a:cs typeface="Palatino Linotype"/>
              </a:rPr>
              <a:t>)</a:t>
            </a:r>
            <a:r>
              <a:rPr sz="3200" spc="-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610"/>
              </a:spcBef>
            </a:pPr>
            <a:r>
              <a:rPr sz="1800" b="1" dirty="0">
                <a:latin typeface="Times New Roman"/>
                <a:cs typeface="Times New Roman"/>
              </a:rPr>
              <a:t>most</a:t>
            </a:r>
            <a:r>
              <a:rPr sz="1800" b="1" spc="-5" dirty="0">
                <a:latin typeface="Times New Roman"/>
                <a:cs typeface="Times New Roman"/>
              </a:rPr>
              <a:t> important enzyme test </a:t>
            </a:r>
            <a:r>
              <a:rPr sz="1800" b="1" dirty="0">
                <a:latin typeface="Times New Roman"/>
                <a:cs typeface="Times New Roman"/>
              </a:rPr>
              <a:t>to </a:t>
            </a:r>
            <a:r>
              <a:rPr sz="1800" b="1" spc="-5" dirty="0">
                <a:latin typeface="Times New Roman"/>
                <a:cs typeface="Times New Roman"/>
              </a:rPr>
              <a:t>order</a:t>
            </a:r>
            <a:endParaRPr sz="1800">
              <a:latin typeface="Times New Roman"/>
              <a:cs typeface="Times New Roman"/>
            </a:endParaRPr>
          </a:p>
          <a:p>
            <a:pPr marL="12700" marR="5080" indent="57150">
              <a:lnSpc>
                <a:spcPct val="106500"/>
              </a:lnSpc>
              <a:buChar char="•"/>
              <a:tabLst>
                <a:tab pos="207645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Increases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within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3 to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5 </a:t>
            </a:r>
            <a:r>
              <a:rPr sz="1800" b="1" spc="-5" dirty="0">
                <a:latin typeface="Times New Roman"/>
                <a:cs typeface="Times New Roman"/>
              </a:rPr>
              <a:t>hours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and </a:t>
            </a:r>
            <a:r>
              <a:rPr sz="1800" b="1" spc="-10" dirty="0">
                <a:latin typeface="Times New Roman"/>
                <a:cs typeface="Times New Roman"/>
              </a:rPr>
              <a:t>returns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to </a:t>
            </a:r>
            <a:r>
              <a:rPr sz="1800" b="1" spc="-5" dirty="0">
                <a:latin typeface="Times New Roman"/>
                <a:cs typeface="Times New Roman"/>
              </a:rPr>
              <a:t>normal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in</a:t>
            </a:r>
            <a:r>
              <a:rPr sz="1800" b="1" dirty="0">
                <a:latin typeface="Times New Roman"/>
                <a:cs typeface="Times New Roman"/>
              </a:rPr>
              <a:t> 5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to 14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days;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reaches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peak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in</a:t>
            </a:r>
            <a:r>
              <a:rPr sz="1800" b="1" dirty="0">
                <a:latin typeface="Times New Roman"/>
                <a:cs typeface="Times New Roman"/>
              </a:rPr>
              <a:t> 24 to 48 </a:t>
            </a:r>
            <a:r>
              <a:rPr sz="1800" b="1" spc="-5" dirty="0">
                <a:latin typeface="Times New Roman"/>
                <a:cs typeface="Times New Roman"/>
              </a:rPr>
              <a:t>hours.</a:t>
            </a:r>
            <a:endParaRPr sz="1800">
              <a:latin typeface="Times New Roman"/>
              <a:cs typeface="Times New Roman"/>
            </a:endParaRPr>
          </a:p>
          <a:p>
            <a:pPr marL="69850">
              <a:lnSpc>
                <a:spcPct val="100000"/>
              </a:lnSpc>
              <a:spcBef>
                <a:spcPts val="140"/>
              </a:spcBef>
            </a:pPr>
            <a:r>
              <a:rPr sz="1800" b="1" spc="-5" dirty="0">
                <a:latin typeface="Times New Roman"/>
                <a:cs typeface="Times New Roman"/>
              </a:rPr>
              <a:t>Normally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Troponin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</a:t>
            </a:r>
            <a:r>
              <a:rPr sz="1800" b="1" spc="4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is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&lt;14ng/l</a:t>
            </a:r>
            <a:r>
              <a:rPr sz="1800" b="1" spc="45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if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its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14-30ng/l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its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MI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 marR="200025">
              <a:lnSpc>
                <a:spcPct val="106500"/>
              </a:lnSpc>
              <a:buClr>
                <a:srgbClr val="000000"/>
              </a:buClr>
              <a:buChar char="•"/>
              <a:tabLst>
                <a:tab pos="150495" algn="l"/>
              </a:tabLst>
            </a:pPr>
            <a:r>
              <a:rPr sz="18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Greater </a:t>
            </a:r>
            <a:r>
              <a:rPr sz="18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sensitivity </a:t>
            </a:r>
            <a:r>
              <a:rPr sz="1800" b="1" dirty="0">
                <a:latin typeface="Times New Roman"/>
                <a:cs typeface="Times New Roman"/>
              </a:rPr>
              <a:t>and </a:t>
            </a:r>
            <a:r>
              <a:rPr sz="1800" b="1" spc="-5" dirty="0">
                <a:latin typeface="Times New Roman"/>
                <a:cs typeface="Times New Roman"/>
              </a:rPr>
              <a:t>specificity </a:t>
            </a:r>
            <a:r>
              <a:rPr sz="1800" b="1" dirty="0">
                <a:latin typeface="Times New Roman"/>
                <a:cs typeface="Times New Roman"/>
              </a:rPr>
              <a:t>than </a:t>
            </a:r>
            <a:r>
              <a:rPr sz="1800" b="1" spc="-5" dirty="0">
                <a:latin typeface="Times New Roman"/>
                <a:cs typeface="Times New Roman"/>
              </a:rPr>
              <a:t>CK_MB</a:t>
            </a:r>
            <a:r>
              <a:rPr sz="1800" b="1" dirty="0">
                <a:latin typeface="Times New Roman"/>
                <a:cs typeface="Times New Roman"/>
              </a:rPr>
              <a:t> for 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myocardial injury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Obtain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serum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levels</a:t>
            </a:r>
            <a:r>
              <a:rPr sz="1800" b="1" dirty="0">
                <a:latin typeface="Times New Roman"/>
                <a:cs typeface="Times New Roman"/>
              </a:rPr>
              <a:t> of </a:t>
            </a:r>
            <a:r>
              <a:rPr sz="1800" b="1" spc="-5" dirty="0">
                <a:latin typeface="Times New Roman"/>
                <a:cs typeface="Times New Roman"/>
              </a:rPr>
              <a:t>either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troponin</a:t>
            </a:r>
            <a:r>
              <a:rPr sz="1800" b="1" dirty="0">
                <a:latin typeface="Times New Roman"/>
                <a:cs typeface="Times New Roman"/>
              </a:rPr>
              <a:t> I or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troponin </a:t>
            </a:r>
            <a:r>
              <a:rPr sz="1800" b="1" dirty="0">
                <a:latin typeface="Times New Roman"/>
                <a:cs typeface="Times New Roman"/>
              </a:rPr>
              <a:t>T on </a:t>
            </a:r>
            <a:r>
              <a:rPr sz="1800" b="1" spc="-5" dirty="0">
                <a:latin typeface="Times New Roman"/>
                <a:cs typeface="Times New Roman"/>
              </a:rPr>
              <a:t>admission, </a:t>
            </a:r>
            <a:r>
              <a:rPr sz="1800" b="1" dirty="0">
                <a:latin typeface="Times New Roman"/>
                <a:cs typeface="Times New Roman"/>
              </a:rPr>
              <a:t>and </a:t>
            </a:r>
            <a:r>
              <a:rPr sz="1800" b="1" spc="-5" dirty="0">
                <a:latin typeface="Times New Roman"/>
                <a:cs typeface="Times New Roman"/>
              </a:rPr>
              <a:t>again </a:t>
            </a:r>
            <a:r>
              <a:rPr sz="1800" b="1" dirty="0">
                <a:latin typeface="Times New Roman"/>
                <a:cs typeface="Times New Roman"/>
              </a:rPr>
              <a:t>for 18 to 24 </a:t>
            </a:r>
            <a:r>
              <a:rPr sz="1800" b="1" spc="-5" dirty="0">
                <a:latin typeface="Times New Roman"/>
                <a:cs typeface="Times New Roman"/>
              </a:rPr>
              <a:t>hours.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Troponin</a:t>
            </a:r>
            <a:r>
              <a:rPr sz="1800" b="1" dirty="0">
                <a:latin typeface="Times New Roman"/>
                <a:cs typeface="Times New Roman"/>
              </a:rPr>
              <a:t> I </a:t>
            </a:r>
            <a:r>
              <a:rPr sz="1800" b="1" spc="-5" dirty="0">
                <a:latin typeface="Times New Roman"/>
                <a:cs typeface="Times New Roman"/>
              </a:rPr>
              <a:t>can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be</a:t>
            </a:r>
            <a:r>
              <a:rPr sz="1800" b="1" spc="-5" dirty="0">
                <a:latin typeface="Times New Roman"/>
                <a:cs typeface="Times New Roman"/>
              </a:rPr>
              <a:t> falsely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elevated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patients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with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renal 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failure</a:t>
            </a:r>
            <a:r>
              <a:rPr sz="1800" b="1" spc="-5" dirty="0">
                <a:latin typeface="Times New Roman"/>
                <a:cs typeface="Times New Roman"/>
              </a:rPr>
              <a:t> although</a:t>
            </a:r>
            <a:r>
              <a:rPr sz="1800" b="1" dirty="0">
                <a:latin typeface="Times New Roman"/>
                <a:cs typeface="Times New Roman"/>
              </a:rPr>
              <a:t> no </a:t>
            </a:r>
            <a:r>
              <a:rPr sz="1800" b="1" spc="-5" dirty="0">
                <a:latin typeface="Times New Roman"/>
                <a:cs typeface="Times New Roman"/>
              </a:rPr>
              <a:t>definite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explanation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exists</a:t>
            </a:r>
            <a:r>
              <a:rPr sz="1800" b="1" dirty="0">
                <a:latin typeface="Times New Roman"/>
                <a:cs typeface="Times New Roman"/>
              </a:rPr>
              <a:t> 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68801" y="482600"/>
            <a:ext cx="2171700" cy="609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06825" y="377278"/>
            <a:ext cx="2159635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>
                <a:solidFill>
                  <a:srgbClr val="2F5897"/>
                </a:solidFill>
              </a:rPr>
              <a:t>CON…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7765" y="1054541"/>
            <a:ext cx="207137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CK-MB</a:t>
            </a:r>
            <a:r>
              <a:rPr sz="4000" b="1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7765" y="2287711"/>
            <a:ext cx="7264400" cy="358431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less</a:t>
            </a:r>
            <a:r>
              <a:rPr sz="18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commonly</a:t>
            </a:r>
            <a:r>
              <a:rPr sz="18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used</a:t>
            </a:r>
            <a:r>
              <a:rPr sz="18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2700" marR="147955" indent="57150">
              <a:lnSpc>
                <a:spcPct val="106500"/>
              </a:lnSpc>
            </a:pPr>
            <a:r>
              <a:rPr sz="1800" b="1" spc="-10" dirty="0">
                <a:latin typeface="Times New Roman"/>
                <a:cs typeface="Times New Roman"/>
              </a:rPr>
              <a:t>Increases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within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4 to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8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hours</a:t>
            </a:r>
            <a:r>
              <a:rPr sz="1800" b="1" dirty="0">
                <a:latin typeface="Times New Roman"/>
                <a:cs typeface="Times New Roman"/>
              </a:rPr>
              <a:t> and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returns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to </a:t>
            </a:r>
            <a:r>
              <a:rPr sz="1800" b="1" spc="-5" dirty="0">
                <a:latin typeface="Times New Roman"/>
                <a:cs typeface="Times New Roman"/>
              </a:rPr>
              <a:t>normal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in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48 to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72 </a:t>
            </a:r>
            <a:r>
              <a:rPr sz="1800" b="1" spc="-5" dirty="0">
                <a:latin typeface="Times New Roman"/>
                <a:cs typeface="Times New Roman"/>
              </a:rPr>
              <a:t>hours;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reaches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peak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in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24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hours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.CK-MB2/CK-MB1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ratio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is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typically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less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than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1 a </a:t>
            </a:r>
            <a:r>
              <a:rPr sz="1800" b="1" spc="-10" dirty="0">
                <a:latin typeface="Times New Roman"/>
                <a:cs typeface="Times New Roman"/>
              </a:rPr>
              <a:t>result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is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positive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if</a:t>
            </a:r>
            <a:r>
              <a:rPr sz="1800" b="1" dirty="0">
                <a:latin typeface="Times New Roman"/>
                <a:cs typeface="Times New Roman"/>
              </a:rPr>
              <a:t> the </a:t>
            </a:r>
            <a:r>
              <a:rPr sz="1800" b="1" spc="-5" dirty="0">
                <a:latin typeface="Times New Roman"/>
                <a:cs typeface="Times New Roman"/>
              </a:rPr>
              <a:t>CK-MB2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is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elevated</a:t>
            </a:r>
            <a:r>
              <a:rPr sz="1800" b="1" dirty="0">
                <a:latin typeface="Times New Roman"/>
                <a:cs typeface="Times New Roman"/>
              </a:rPr>
              <a:t> and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the</a:t>
            </a:r>
            <a:r>
              <a:rPr sz="1800" b="1" spc="-5" dirty="0">
                <a:latin typeface="Times New Roman"/>
                <a:cs typeface="Times New Roman"/>
              </a:rPr>
              <a:t> ratio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is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greater 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than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1.7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50">
              <a:latin typeface="Times New Roman"/>
              <a:cs typeface="Times New Roman"/>
            </a:endParaRPr>
          </a:p>
          <a:p>
            <a:pPr marL="297815" marR="5080" indent="-285750">
              <a:lnSpc>
                <a:spcPct val="106500"/>
              </a:lnSpc>
              <a:buFont typeface="Arial MT"/>
              <a:buChar char="•"/>
              <a:tabLst>
                <a:tab pos="404495" algn="l"/>
                <a:tab pos="405765" algn="l"/>
              </a:tabLst>
            </a:pPr>
            <a:r>
              <a:rPr dirty="0"/>
              <a:t>	</a:t>
            </a:r>
            <a:r>
              <a:rPr sz="1800" b="1" spc="-5" dirty="0">
                <a:latin typeface="Times New Roman"/>
                <a:cs typeface="Times New Roman"/>
              </a:rPr>
              <a:t>When</a:t>
            </a:r>
            <a:r>
              <a:rPr sz="1800" b="1" spc="39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measured</a:t>
            </a:r>
            <a:r>
              <a:rPr sz="1800" b="1" spc="39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within</a:t>
            </a:r>
            <a:r>
              <a:rPr sz="1800" b="1" spc="3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24</a:t>
            </a:r>
            <a:r>
              <a:rPr sz="1800" b="1" spc="39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to</a:t>
            </a:r>
            <a:r>
              <a:rPr sz="1800" b="1" spc="3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36</a:t>
            </a:r>
            <a:r>
              <a:rPr sz="1800" b="1" spc="39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hours</a:t>
            </a:r>
            <a:r>
              <a:rPr sz="1800" b="1" spc="3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39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onset</a:t>
            </a:r>
            <a:r>
              <a:rPr sz="1800" b="1" spc="3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39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chest</a:t>
            </a:r>
            <a:r>
              <a:rPr sz="1800" b="1" spc="39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pain,</a:t>
            </a:r>
            <a:r>
              <a:rPr sz="1800" b="1" spc="39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has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greater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than 95% </a:t>
            </a:r>
            <a:r>
              <a:rPr sz="1800" b="1" spc="-5" dirty="0">
                <a:latin typeface="Times New Roman"/>
                <a:cs typeface="Times New Roman"/>
              </a:rPr>
              <a:t>sensitivity</a:t>
            </a:r>
            <a:r>
              <a:rPr sz="1800" b="1" dirty="0">
                <a:latin typeface="Times New Roman"/>
                <a:cs typeface="Times New Roman"/>
              </a:rPr>
              <a:t> and </a:t>
            </a:r>
            <a:r>
              <a:rPr sz="1800" b="1" spc="-15" dirty="0">
                <a:latin typeface="Times New Roman"/>
                <a:cs typeface="Times New Roman"/>
              </a:rPr>
              <a:t>specificity.</a:t>
            </a:r>
            <a:endParaRPr sz="1800">
              <a:latin typeface="Times New Roman"/>
              <a:cs typeface="Times New Roman"/>
            </a:endParaRPr>
          </a:p>
          <a:p>
            <a:pPr marL="12700" marR="445770">
              <a:lnSpc>
                <a:spcPct val="106500"/>
              </a:lnSpc>
            </a:pPr>
            <a:r>
              <a:rPr sz="1800" b="1" spc="-5" dirty="0">
                <a:latin typeface="Times New Roman"/>
                <a:cs typeface="Times New Roman"/>
              </a:rPr>
              <a:t>Levels</a:t>
            </a:r>
            <a:r>
              <a:rPr sz="1800" b="1" dirty="0">
                <a:latin typeface="Times New Roman"/>
                <a:cs typeface="Times New Roman"/>
              </a:rPr>
              <a:t> of total CK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and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CK-MB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should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be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measured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on </a:t>
            </a:r>
            <a:r>
              <a:rPr sz="1800" b="1" spc="-5" dirty="0">
                <a:latin typeface="Times New Roman"/>
                <a:cs typeface="Times New Roman"/>
              </a:rPr>
              <a:t>admission</a:t>
            </a:r>
            <a:r>
              <a:rPr sz="1800" b="1" dirty="0">
                <a:latin typeface="Times New Roman"/>
                <a:cs typeface="Times New Roman"/>
              </a:rPr>
              <a:t> and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every </a:t>
            </a:r>
            <a:r>
              <a:rPr sz="1800" b="1" dirty="0">
                <a:latin typeface="Times New Roman"/>
                <a:cs typeface="Times New Roman"/>
              </a:rPr>
              <a:t>8 </a:t>
            </a:r>
            <a:r>
              <a:rPr sz="1800" b="1" spc="-5" dirty="0">
                <a:latin typeface="Times New Roman"/>
                <a:cs typeface="Times New Roman"/>
              </a:rPr>
              <a:t>Hours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thereafter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for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24 </a:t>
            </a:r>
            <a:r>
              <a:rPr sz="1800" b="1" spc="-5" dirty="0">
                <a:latin typeface="Times New Roman"/>
                <a:cs typeface="Times New Roman"/>
              </a:rPr>
              <a:t>hours.</a:t>
            </a:r>
            <a:endParaRPr sz="1800">
              <a:latin typeface="Times New Roman"/>
              <a:cs typeface="Times New Roman"/>
            </a:endParaRPr>
          </a:p>
          <a:p>
            <a:pPr marL="12700" marR="431800" indent="57150">
              <a:lnSpc>
                <a:spcPct val="106500"/>
              </a:lnSpc>
            </a:pPr>
            <a:r>
              <a:rPr sz="1800" b="1" spc="-5" dirty="0">
                <a:latin typeface="Times New Roman"/>
                <a:cs typeface="Times New Roman"/>
              </a:rPr>
              <a:t>Most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helpful in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detecting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recurrent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infarction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given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quicker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return</a:t>
            </a:r>
            <a:r>
              <a:rPr sz="1800" b="1" dirty="0">
                <a:latin typeface="Times New Roman"/>
                <a:cs typeface="Times New Roman"/>
              </a:rPr>
              <a:t> to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baseline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than </a:t>
            </a:r>
            <a:r>
              <a:rPr sz="1800" b="1" spc="-5" dirty="0">
                <a:latin typeface="Times New Roman"/>
                <a:cs typeface="Times New Roman"/>
              </a:rPr>
              <a:t>troponin.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332465" y="2154810"/>
            <a:ext cx="3744595" cy="4352290"/>
            <a:chOff x="8332465" y="2154810"/>
            <a:chExt cx="3744595" cy="435229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32465" y="2154810"/>
              <a:ext cx="3744244" cy="43519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75374" y="2197720"/>
              <a:ext cx="3604544" cy="42122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375374" y="2197719"/>
              <a:ext cx="3604895" cy="4212590"/>
            </a:xfrm>
            <a:custGeom>
              <a:avLst/>
              <a:gdLst/>
              <a:ahLst/>
              <a:cxnLst/>
              <a:rect l="l" t="t" r="r" b="b"/>
              <a:pathLst>
                <a:path w="3604895" h="4212590">
                  <a:moveTo>
                    <a:pt x="0" y="0"/>
                  </a:moveTo>
                  <a:lnTo>
                    <a:pt x="3604544" y="0"/>
                  </a:lnTo>
                  <a:lnTo>
                    <a:pt x="3604544" y="4212244"/>
                  </a:lnTo>
                  <a:lnTo>
                    <a:pt x="0" y="421224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3339" y="5858728"/>
            <a:ext cx="7328452" cy="89043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89501" y="863600"/>
            <a:ext cx="2349500" cy="6096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8011" y="1742364"/>
            <a:ext cx="199391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34" dirty="0">
                <a:solidFill>
                  <a:srgbClr val="C00000"/>
                </a:solidFill>
                <a:latin typeface="MS UI Gothic"/>
                <a:cs typeface="MS UI Gothic"/>
              </a:rPr>
              <a:t>❑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3762" y="580285"/>
            <a:ext cx="7880351" cy="2988190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4459605">
              <a:lnSpc>
                <a:spcPct val="100000"/>
              </a:lnSpc>
              <a:spcBef>
                <a:spcPts val="1425"/>
              </a:spcBef>
            </a:pPr>
            <a:r>
              <a:rPr u="none" dirty="0">
                <a:solidFill>
                  <a:srgbClr val="2F5897"/>
                </a:solidFill>
              </a:rPr>
              <a:t>CON</a:t>
            </a:r>
            <a:r>
              <a:rPr u="none" spc="-45" dirty="0">
                <a:solidFill>
                  <a:srgbClr val="2F5897"/>
                </a:solidFill>
              </a:rPr>
              <a:t> </a:t>
            </a:r>
            <a:r>
              <a:rPr u="none" dirty="0">
                <a:solidFill>
                  <a:srgbClr val="2F5897"/>
                </a:solidFill>
              </a:rPr>
              <a:t>…</a:t>
            </a:r>
          </a:p>
          <a:p>
            <a:pPr marL="12700" marR="5080" indent="57150">
              <a:lnSpc>
                <a:spcPct val="101699"/>
              </a:lnSpc>
              <a:spcBef>
                <a:spcPts val="810"/>
              </a:spcBef>
            </a:pPr>
            <a:r>
              <a:rPr sz="3600" b="1" u="none" spc="-5" dirty="0">
                <a:solidFill>
                  <a:srgbClr val="C00000"/>
                </a:solidFill>
                <a:latin typeface="Palatino Linotype"/>
                <a:cs typeface="Palatino Linotype"/>
              </a:rPr>
              <a:t>Echocardiogram</a:t>
            </a:r>
            <a:r>
              <a:rPr sz="3600" u="none" spc="-5" dirty="0">
                <a:solidFill>
                  <a:srgbClr val="000000"/>
                </a:solidFill>
              </a:rPr>
              <a:t>:</a:t>
            </a:r>
            <a:r>
              <a:rPr sz="3600" u="none" dirty="0">
                <a:solidFill>
                  <a:srgbClr val="000000"/>
                </a:solidFill>
              </a:rPr>
              <a:t> </a:t>
            </a:r>
            <a:r>
              <a:rPr sz="2400" b="1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Using</a:t>
            </a:r>
            <a:r>
              <a:rPr sz="2400" b="1" u="none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ultrasound</a:t>
            </a:r>
            <a:r>
              <a:rPr sz="2400" b="1" u="non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(high- </a:t>
            </a:r>
            <a:r>
              <a:rPr sz="2400" b="1" u="non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u="none" spc="-10" dirty="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2400" b="1" u="none" dirty="0">
                <a:solidFill>
                  <a:srgbClr val="000000"/>
                </a:solidFill>
                <a:latin typeface="Times New Roman"/>
                <a:cs typeface="Times New Roman"/>
              </a:rPr>
              <a:t> sound </a:t>
            </a:r>
            <a:r>
              <a:rPr sz="2400" b="1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waves),</a:t>
            </a:r>
            <a:r>
              <a:rPr sz="2400" b="1" u="none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u="none" dirty="0">
                <a:solidFill>
                  <a:srgbClr val="000000"/>
                </a:solidFill>
                <a:latin typeface="Times New Roman"/>
                <a:cs typeface="Times New Roman"/>
              </a:rPr>
              <a:t>an </a:t>
            </a:r>
            <a:r>
              <a:rPr sz="2400" b="1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echocardiogram</a:t>
            </a:r>
            <a:r>
              <a:rPr sz="2400" b="1" u="non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generates</a:t>
            </a:r>
            <a:r>
              <a:rPr sz="2400" b="1" u="none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u="none" dirty="0">
                <a:solidFill>
                  <a:srgbClr val="000000"/>
                </a:solidFill>
                <a:latin typeface="Times New Roman"/>
                <a:cs typeface="Times New Roman"/>
              </a:rPr>
              <a:t>a </a:t>
            </a:r>
            <a:r>
              <a:rPr sz="2400" b="1" u="none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u="none" spc="-10" dirty="0">
                <a:solidFill>
                  <a:srgbClr val="000000"/>
                </a:solidFill>
                <a:latin typeface="Times New Roman"/>
                <a:cs typeface="Times New Roman"/>
              </a:rPr>
              <a:t>picture </a:t>
            </a:r>
            <a:r>
              <a:rPr sz="2400" b="1" u="none" dirty="0">
                <a:solidFill>
                  <a:srgbClr val="000000"/>
                </a:solidFill>
                <a:latin typeface="Times New Roman"/>
                <a:cs typeface="Times New Roman"/>
              </a:rPr>
              <a:t>of the </a:t>
            </a:r>
            <a:r>
              <a:rPr sz="2400" b="1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inside </a:t>
            </a:r>
            <a:r>
              <a:rPr sz="2400" b="1" u="none" dirty="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2400" b="1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outside </a:t>
            </a:r>
            <a:r>
              <a:rPr sz="2400" b="1" u="none" dirty="0">
                <a:solidFill>
                  <a:srgbClr val="000000"/>
                </a:solidFill>
                <a:latin typeface="Times New Roman"/>
                <a:cs typeface="Times New Roman"/>
              </a:rPr>
              <a:t>of your </a:t>
            </a:r>
            <a:r>
              <a:rPr sz="2400" b="1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heart. </a:t>
            </a:r>
            <a:r>
              <a:rPr sz="2400" b="1" u="none" dirty="0">
                <a:solidFill>
                  <a:srgbClr val="000000"/>
                </a:solidFill>
                <a:latin typeface="Times New Roman"/>
                <a:cs typeface="Times New Roman"/>
              </a:rPr>
              <a:t>It </a:t>
            </a:r>
            <a:r>
              <a:rPr sz="2400" b="1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can </a:t>
            </a:r>
            <a:r>
              <a:rPr sz="2400" b="1" u="none" dirty="0">
                <a:solidFill>
                  <a:srgbClr val="000000"/>
                </a:solidFill>
                <a:latin typeface="Times New Roman"/>
                <a:cs typeface="Times New Roman"/>
              </a:rPr>
              <a:t>show </a:t>
            </a:r>
            <a:r>
              <a:rPr sz="2400" b="1" u="none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u="none" dirty="0">
                <a:solidFill>
                  <a:srgbClr val="000000"/>
                </a:solidFill>
                <a:latin typeface="Times New Roman"/>
                <a:cs typeface="Times New Roman"/>
              </a:rPr>
              <a:t>how </a:t>
            </a:r>
            <a:r>
              <a:rPr sz="2400" b="1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well </a:t>
            </a:r>
            <a:r>
              <a:rPr sz="2400" b="1" u="none" dirty="0">
                <a:solidFill>
                  <a:srgbClr val="000000"/>
                </a:solidFill>
                <a:latin typeface="Times New Roman"/>
                <a:cs typeface="Times New Roman"/>
              </a:rPr>
              <a:t>your </a:t>
            </a:r>
            <a:r>
              <a:rPr sz="2400" b="1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heart is squeezing </a:t>
            </a:r>
            <a:r>
              <a:rPr sz="2400" b="1" u="none" dirty="0">
                <a:solidFill>
                  <a:srgbClr val="000000"/>
                </a:solidFill>
                <a:latin typeface="Times New Roman"/>
                <a:cs typeface="Times New Roman"/>
              </a:rPr>
              <a:t>and how </a:t>
            </a:r>
            <a:r>
              <a:rPr sz="2400" b="1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well </a:t>
            </a:r>
            <a:r>
              <a:rPr sz="2400" b="1" u="none" dirty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2400" b="1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valves </a:t>
            </a:r>
            <a:r>
              <a:rPr sz="2400" b="1" u="none" spc="-15" dirty="0">
                <a:solidFill>
                  <a:srgbClr val="000000"/>
                </a:solidFill>
                <a:latin typeface="Times New Roman"/>
                <a:cs typeface="Times New Roman"/>
              </a:rPr>
              <a:t>are </a:t>
            </a:r>
            <a:r>
              <a:rPr sz="2400" b="1" u="none" spc="-5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working.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3411" y="4434913"/>
            <a:ext cx="457200" cy="4572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98011" y="4361888"/>
            <a:ext cx="7900671" cy="1874103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584200" marR="5080" indent="-571500">
              <a:lnSpc>
                <a:spcPct val="100699"/>
              </a:lnSpc>
              <a:spcBef>
                <a:spcPts val="70"/>
              </a:spcBef>
              <a:buClr>
                <a:srgbClr val="C00000"/>
              </a:buClr>
              <a:buFont typeface="Lucida Sans Unicode"/>
              <a:buChar char="▪"/>
              <a:tabLst>
                <a:tab pos="697865" algn="l"/>
                <a:tab pos="698500" algn="l"/>
              </a:tabLst>
            </a:pPr>
            <a:r>
              <a:rPr dirty="0"/>
              <a:t>	</a:t>
            </a:r>
            <a:r>
              <a:rPr sz="3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Coronary </a:t>
            </a:r>
            <a:r>
              <a:rPr sz="3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angiogram </a:t>
            </a:r>
            <a:r>
              <a:rPr sz="3600" b="1" dirty="0">
                <a:solidFill>
                  <a:srgbClr val="C00000"/>
                </a:solidFill>
                <a:latin typeface="Times New Roman"/>
                <a:cs typeface="Times New Roman"/>
              </a:rPr>
              <a:t>or </a:t>
            </a:r>
            <a:r>
              <a:rPr sz="3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heart </a:t>
            </a:r>
            <a:r>
              <a:rPr sz="36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catheterization:</a:t>
            </a:r>
            <a:r>
              <a:rPr sz="36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This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is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 </a:t>
            </a:r>
            <a:r>
              <a:rPr sz="2400" b="1" spc="-15" dirty="0">
                <a:latin typeface="Times New Roman"/>
                <a:cs typeface="Times New Roman"/>
              </a:rPr>
              <a:t>procedure</a:t>
            </a:r>
            <a:r>
              <a:rPr sz="2400" b="1" dirty="0">
                <a:latin typeface="Times New Roman"/>
                <a:cs typeface="Times New Roman"/>
              </a:rPr>
              <a:t> that </a:t>
            </a:r>
            <a:r>
              <a:rPr sz="2400" b="1" spc="-5" dirty="0">
                <a:latin typeface="Times New Roman"/>
                <a:cs typeface="Times New Roman"/>
              </a:rPr>
              <a:t>uses</a:t>
            </a:r>
            <a:r>
              <a:rPr sz="2400" b="1" dirty="0">
                <a:latin typeface="Times New Roman"/>
                <a:cs typeface="Times New Roman"/>
              </a:rPr>
              <a:t> X-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rays </a:t>
            </a:r>
            <a:r>
              <a:rPr sz="2400" b="1" dirty="0">
                <a:latin typeface="Times New Roman"/>
                <a:cs typeface="Times New Roman"/>
              </a:rPr>
              <a:t>and </a:t>
            </a:r>
            <a:r>
              <a:rPr sz="2400" b="1" spc="-5" dirty="0">
                <a:latin typeface="Times New Roman"/>
                <a:cs typeface="Times New Roman"/>
              </a:rPr>
              <a:t>contrast </a:t>
            </a:r>
            <a:r>
              <a:rPr sz="2400" b="1" dirty="0">
                <a:latin typeface="Times New Roman"/>
                <a:cs typeface="Times New Roman"/>
              </a:rPr>
              <a:t>dye to show the </a:t>
            </a:r>
            <a:r>
              <a:rPr sz="2400" b="1" spc="-5" dirty="0">
                <a:latin typeface="Times New Roman"/>
                <a:cs typeface="Times New Roman"/>
              </a:rPr>
              <a:t>blood vessels </a:t>
            </a:r>
            <a:r>
              <a:rPr sz="2400" b="1" dirty="0">
                <a:latin typeface="Times New Roman"/>
                <a:cs typeface="Times New Roman"/>
              </a:rPr>
              <a:t>to your 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heart</a:t>
            </a:r>
            <a:r>
              <a:rPr sz="2400" b="1" dirty="0">
                <a:latin typeface="Times New Roman"/>
                <a:cs typeface="Times New Roman"/>
              </a:rPr>
              <a:t> and </a:t>
            </a:r>
            <a:r>
              <a:rPr sz="2400" b="1" spc="-5" dirty="0">
                <a:latin typeface="Times New Roman"/>
                <a:cs typeface="Times New Roman"/>
              </a:rPr>
              <a:t>can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help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determine if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there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are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any </a:t>
            </a:r>
            <a:r>
              <a:rPr sz="2400" b="1" spc="-5" dirty="0">
                <a:latin typeface="Times New Roman"/>
                <a:cs typeface="Times New Roman"/>
              </a:rPr>
              <a:t>blockages.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093015" y="3895216"/>
            <a:ext cx="3025140" cy="2954020"/>
            <a:chOff x="9093014" y="3895216"/>
            <a:chExt cx="3025140" cy="295402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93014" y="3895216"/>
              <a:ext cx="3025095" cy="29535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35924" y="3938125"/>
              <a:ext cx="2885395" cy="281385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135924" y="3938125"/>
              <a:ext cx="2885440" cy="2814320"/>
            </a:xfrm>
            <a:custGeom>
              <a:avLst/>
              <a:gdLst/>
              <a:ahLst/>
              <a:cxnLst/>
              <a:rect l="l" t="t" r="r" b="b"/>
              <a:pathLst>
                <a:path w="2885440" h="2814320">
                  <a:moveTo>
                    <a:pt x="0" y="0"/>
                  </a:moveTo>
                  <a:lnTo>
                    <a:pt x="2885395" y="0"/>
                  </a:lnTo>
                  <a:lnTo>
                    <a:pt x="2885395" y="2813857"/>
                  </a:lnTo>
                  <a:lnTo>
                    <a:pt x="0" y="2813857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9093016" y="1198033"/>
            <a:ext cx="2435225" cy="2130425"/>
            <a:chOff x="9093014" y="1198031"/>
            <a:chExt cx="2435225" cy="213042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93014" y="1198031"/>
              <a:ext cx="2435225" cy="21304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35924" y="1240941"/>
              <a:ext cx="2295525" cy="199072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135924" y="1240941"/>
              <a:ext cx="2295525" cy="1990725"/>
            </a:xfrm>
            <a:custGeom>
              <a:avLst/>
              <a:gdLst/>
              <a:ahLst/>
              <a:cxnLst/>
              <a:rect l="l" t="t" r="r" b="b"/>
              <a:pathLst>
                <a:path w="2295525" h="1990725">
                  <a:moveTo>
                    <a:pt x="0" y="0"/>
                  </a:moveTo>
                  <a:lnTo>
                    <a:pt x="2295525" y="0"/>
                  </a:lnTo>
                  <a:lnTo>
                    <a:pt x="2295525" y="1990725"/>
                  </a:lnTo>
                  <a:lnTo>
                    <a:pt x="0" y="199072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8287" y="518788"/>
            <a:ext cx="5472431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u="none" dirty="0">
                <a:latin typeface="Palatino Linotype"/>
                <a:cs typeface="Palatino Linotype"/>
              </a:rPr>
              <a:t>MANAGEMENT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55600" y="1790700"/>
            <a:ext cx="8255000" cy="850900"/>
            <a:chOff x="355600" y="1790700"/>
            <a:chExt cx="8255000" cy="85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6100" y="1790700"/>
              <a:ext cx="8064500" cy="4191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5600" y="2235200"/>
              <a:ext cx="609600" cy="355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1700" y="2247900"/>
              <a:ext cx="177800" cy="39370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98158" y="4426226"/>
            <a:ext cx="1908313" cy="222884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31083" y="1526587"/>
            <a:ext cx="9700260" cy="4664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464945" indent="177800">
              <a:lnSpc>
                <a:spcPct val="141000"/>
              </a:lnSpc>
              <a:spcBef>
                <a:spcPts val="100"/>
              </a:spcBef>
            </a:pPr>
            <a:r>
              <a:rPr sz="2800" dirty="0">
                <a:solidFill>
                  <a:srgbClr val="C00000"/>
                </a:solidFill>
                <a:latin typeface="Arial MT"/>
                <a:cs typeface="Arial MT"/>
              </a:rPr>
              <a:t>Rapid </a:t>
            </a:r>
            <a:r>
              <a:rPr sz="2800" spc="-5" dirty="0">
                <a:solidFill>
                  <a:srgbClr val="C00000"/>
                </a:solidFill>
                <a:latin typeface="Arial MT"/>
                <a:cs typeface="Arial MT"/>
              </a:rPr>
              <a:t>transfer to hospital </a:t>
            </a:r>
            <a:r>
              <a:rPr sz="2800" dirty="0">
                <a:solidFill>
                  <a:srgbClr val="C00000"/>
                </a:solidFill>
                <a:latin typeface="Arial MT"/>
                <a:cs typeface="Arial MT"/>
              </a:rPr>
              <a:t>is a must ( </a:t>
            </a:r>
            <a:r>
              <a:rPr sz="2800" spc="-5" dirty="0">
                <a:solidFill>
                  <a:srgbClr val="C00000"/>
                </a:solidFill>
                <a:latin typeface="Arial MT"/>
                <a:cs typeface="Arial MT"/>
              </a:rPr>
              <a:t>time </a:t>
            </a:r>
            <a:r>
              <a:rPr sz="2800" dirty="0">
                <a:solidFill>
                  <a:srgbClr val="C00000"/>
                </a:solidFill>
                <a:latin typeface="Arial MT"/>
                <a:cs typeface="Arial MT"/>
              </a:rPr>
              <a:t>lost is </a:t>
            </a:r>
            <a:r>
              <a:rPr sz="2800" spc="-5" dirty="0">
                <a:solidFill>
                  <a:srgbClr val="C00000"/>
                </a:solidFill>
                <a:latin typeface="Arial MT"/>
                <a:cs typeface="Arial MT"/>
              </a:rPr>
              <a:t>life </a:t>
            </a:r>
            <a:r>
              <a:rPr sz="2800" spc="-76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4200" baseline="25793" dirty="0">
                <a:solidFill>
                  <a:srgbClr val="C00000"/>
                </a:solidFill>
                <a:latin typeface="Arial MT"/>
                <a:cs typeface="Arial MT"/>
              </a:rPr>
              <a:t>lo</a:t>
            </a:r>
            <a:r>
              <a:rPr sz="4200" spc="-1927" baseline="25793" dirty="0">
                <a:solidFill>
                  <a:srgbClr val="C00000"/>
                </a:solidFill>
                <a:latin typeface="Arial MT"/>
                <a:cs typeface="Arial MT"/>
              </a:rPr>
              <a:t>s</a:t>
            </a:r>
            <a:r>
              <a:rPr sz="3600" spc="-1679" baseline="1157" dirty="0">
                <a:solidFill>
                  <a:srgbClr val="002060"/>
                </a:solidFill>
                <a:latin typeface="MS UI Gothic"/>
                <a:cs typeface="MS UI Gothic"/>
              </a:rPr>
              <a:t>❑</a:t>
            </a:r>
            <a:r>
              <a:rPr sz="4200" spc="-7" baseline="25793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4200" baseline="25793" dirty="0">
                <a:solidFill>
                  <a:srgbClr val="C00000"/>
                </a:solidFill>
                <a:latin typeface="Times New Roman"/>
                <a:cs typeface="Times New Roman"/>
              </a:rPr>
              <a:t>)</a:t>
            </a:r>
            <a:r>
              <a:rPr sz="4200" spc="-142" baseline="25793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Ge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n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er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al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Cons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d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er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at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ons:</a:t>
            </a:r>
            <a:endParaRPr sz="2400">
              <a:latin typeface="Times New Roman"/>
              <a:cs typeface="Times New Roman"/>
            </a:endParaRPr>
          </a:p>
          <a:p>
            <a:pPr marL="316865" marR="17780">
              <a:lnSpc>
                <a:spcPct val="100000"/>
              </a:lnSpc>
              <a:spcBef>
                <a:spcPts val="2840"/>
              </a:spcBef>
            </a:pPr>
            <a:r>
              <a:rPr sz="2000" b="1" dirty="0">
                <a:latin typeface="Times New Roman"/>
                <a:cs typeface="Times New Roman"/>
              </a:rPr>
              <a:t>-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Treatment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high-risk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patients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is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conducted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optimally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in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intensive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cardiac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care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or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coronary</a:t>
            </a:r>
            <a:endParaRPr sz="2000">
              <a:latin typeface="Times New Roman"/>
              <a:cs typeface="Times New Roman"/>
            </a:endParaRPr>
          </a:p>
          <a:p>
            <a:pPr marL="316865" marR="250190">
              <a:lnSpc>
                <a:spcPct val="100000"/>
              </a:lnSpc>
            </a:pPr>
            <a:r>
              <a:rPr sz="2000" b="1" spc="-15" dirty="0">
                <a:latin typeface="Times New Roman"/>
                <a:cs typeface="Times New Roman"/>
              </a:rPr>
              <a:t>care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unit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or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equivalent;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high-risk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patients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can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transferred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to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non–intensive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care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ward</a:t>
            </a:r>
            <a:r>
              <a:rPr sz="2000" b="1" dirty="0">
                <a:latin typeface="Times New Roman"/>
                <a:cs typeface="Times New Roman"/>
              </a:rPr>
              <a:t> &gt;24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hours</a:t>
            </a:r>
            <a:r>
              <a:rPr sz="2000" b="1" dirty="0">
                <a:latin typeface="Times New Roman"/>
                <a:cs typeface="Times New Roman"/>
              </a:rPr>
              <a:t> of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being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free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from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chest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pain,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significant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arrhythmias,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and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hemodynamic </a:t>
            </a:r>
            <a:r>
              <a:rPr sz="2000" b="1" spc="-15" dirty="0">
                <a:latin typeface="Times New Roman"/>
                <a:cs typeface="Times New Roman"/>
              </a:rPr>
              <a:t>instability.</a:t>
            </a:r>
            <a:endParaRPr sz="2000">
              <a:latin typeface="Times New Roman"/>
              <a:cs typeface="Times New Roman"/>
            </a:endParaRPr>
          </a:p>
          <a:p>
            <a:pPr marL="316865" marR="684530">
              <a:lnSpc>
                <a:spcPct val="100000"/>
              </a:lnSpc>
            </a:pPr>
            <a:r>
              <a:rPr sz="2000" b="1" spc="-20" dirty="0">
                <a:latin typeface="Times New Roman"/>
                <a:cs typeface="Times New Roman"/>
              </a:rPr>
              <a:t>·</a:t>
            </a:r>
            <a:r>
              <a:rPr sz="20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Montiring</a:t>
            </a: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Cotinuous</a:t>
            </a:r>
            <a:r>
              <a:rPr sz="20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ECG</a:t>
            </a: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monitoring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for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24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hours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after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admission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and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further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monitoring</a:t>
            </a:r>
            <a:endParaRPr sz="2000">
              <a:latin typeface="Times New Roman"/>
              <a:cs typeface="Times New Roman"/>
            </a:endParaRPr>
          </a:p>
          <a:p>
            <a:pPr marL="316865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depending</a:t>
            </a:r>
            <a:r>
              <a:rPr sz="2000" b="1" dirty="0">
                <a:latin typeface="Times New Roman"/>
                <a:cs typeface="Times New Roman"/>
              </a:rPr>
              <a:t> on </a:t>
            </a:r>
            <a:r>
              <a:rPr sz="2000" b="1" spc="-5" dirty="0">
                <a:latin typeface="Times New Roman"/>
                <a:cs typeface="Times New Roman"/>
              </a:rPr>
              <a:t>clinical </a:t>
            </a:r>
            <a:r>
              <a:rPr sz="2000" b="1" dirty="0">
                <a:latin typeface="Times New Roman"/>
                <a:cs typeface="Times New Roman"/>
              </a:rPr>
              <a:t>status and </a:t>
            </a:r>
            <a:r>
              <a:rPr sz="2000" b="1" spc="-5" dirty="0">
                <a:latin typeface="Times New Roman"/>
                <a:cs typeface="Times New Roman"/>
              </a:rPr>
              <a:t>ongoing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ischemia.</a:t>
            </a:r>
            <a:endParaRPr sz="2000">
              <a:latin typeface="Times New Roman"/>
              <a:cs typeface="Times New Roman"/>
            </a:endParaRPr>
          </a:p>
          <a:p>
            <a:pPr marL="316865">
              <a:lnSpc>
                <a:spcPct val="100000"/>
              </a:lnSpc>
            </a:pPr>
            <a:r>
              <a:rPr sz="2000" b="1" spc="-170" dirty="0">
                <a:solidFill>
                  <a:srgbClr val="C00000"/>
                </a:solidFill>
                <a:latin typeface="Times New Roman"/>
                <a:cs typeface="Times New Roman"/>
              </a:rPr>
              <a:t>·</a:t>
            </a: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Oxygen</a:t>
            </a:r>
            <a:r>
              <a:rPr sz="20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should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administered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to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each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patient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with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hypoxia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(arterial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saturation</a:t>
            </a:r>
            <a:endParaRPr sz="2000">
              <a:latin typeface="Times New Roman"/>
              <a:cs typeface="Times New Roman"/>
            </a:endParaRPr>
          </a:p>
          <a:p>
            <a:pPr marL="316865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&lt;90%).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3201" y="495300"/>
            <a:ext cx="3721100" cy="660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68001" y="387442"/>
            <a:ext cx="3605529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>
                <a:solidFill>
                  <a:srgbClr val="2F5897"/>
                </a:solidFill>
              </a:rPr>
              <a:t>Management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1" y="1714500"/>
            <a:ext cx="342900" cy="3429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6801" y="1727200"/>
            <a:ext cx="7683500" cy="4064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3400" y="2489200"/>
            <a:ext cx="2082800" cy="4064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0701" y="3949700"/>
            <a:ext cx="3213100" cy="40640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20700" y="4089400"/>
            <a:ext cx="10160000" cy="1282700"/>
            <a:chOff x="520700" y="4089400"/>
            <a:chExt cx="10160000" cy="1282700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84600" y="4089400"/>
              <a:ext cx="6286500" cy="3175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0700" y="4445000"/>
              <a:ext cx="10160000" cy="3175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0700" y="4749800"/>
              <a:ext cx="9804400" cy="3175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0700" y="5054600"/>
              <a:ext cx="2082800" cy="317500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33400" y="5791200"/>
            <a:ext cx="127000" cy="12700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516062" y="1394544"/>
            <a:ext cx="10112375" cy="4547270"/>
          </a:xfrm>
          <a:prstGeom prst="rect">
            <a:avLst/>
          </a:prstGeom>
        </p:spPr>
        <p:txBody>
          <a:bodyPr vert="horz" wrap="square" lIns="0" tIns="245110" rIns="0" bIns="0" rtlCol="0">
            <a:spAutoFit/>
          </a:bodyPr>
          <a:lstStyle/>
          <a:p>
            <a:pPr marL="562610" indent="-457834">
              <a:lnSpc>
                <a:spcPct val="100000"/>
              </a:lnSpc>
              <a:spcBef>
                <a:spcPts val="1930"/>
              </a:spcBef>
              <a:buFont typeface="MS UI Gothic"/>
              <a:buChar char="❑"/>
              <a:tabLst>
                <a:tab pos="561975" algn="l"/>
                <a:tab pos="563245" algn="l"/>
              </a:tabLst>
            </a:pPr>
            <a:r>
              <a:rPr sz="28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Anti-Ischemic</a:t>
            </a:r>
            <a:r>
              <a:rPr sz="2800" b="1" spc="-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002060"/>
                </a:solidFill>
                <a:latin typeface="Times New Roman"/>
                <a:cs typeface="Times New Roman"/>
              </a:rPr>
              <a:t>Treatment</a:t>
            </a:r>
            <a:r>
              <a:rPr sz="2800" b="1" dirty="0">
                <a:solidFill>
                  <a:srgbClr val="002060"/>
                </a:solidFill>
                <a:latin typeface="Times New Roman"/>
                <a:cs typeface="Times New Roman"/>
              </a:rPr>
              <a:t> and </a:t>
            </a:r>
            <a:r>
              <a:rPr sz="28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Plaque Stabilization</a:t>
            </a:r>
            <a:endParaRPr sz="2800">
              <a:latin typeface="Times New Roman"/>
              <a:cs typeface="Times New Roman"/>
            </a:endParaRPr>
          </a:p>
          <a:p>
            <a:pPr marL="12700" marR="755650">
              <a:lnSpc>
                <a:spcPct val="101899"/>
              </a:lnSpc>
              <a:spcBef>
                <a:spcPts val="2275"/>
              </a:spcBef>
              <a:buAutoNum type="arabicPeriod"/>
              <a:tabLst>
                <a:tab pos="469900" algn="l"/>
              </a:tabLst>
            </a:pPr>
            <a:r>
              <a:rPr sz="3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Nitrates</a:t>
            </a:r>
            <a:r>
              <a:rPr sz="36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can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be </a:t>
            </a:r>
            <a:r>
              <a:rPr sz="2000" b="1" spc="-5" dirty="0">
                <a:latin typeface="Times New Roman"/>
                <a:cs typeface="Times New Roman"/>
              </a:rPr>
              <a:t>used</a:t>
            </a:r>
            <a:r>
              <a:rPr sz="2000" b="1" dirty="0">
                <a:latin typeface="Times New Roman"/>
                <a:cs typeface="Times New Roman"/>
              </a:rPr>
              <a:t> to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relieve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chest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pain</a:t>
            </a:r>
            <a:r>
              <a:rPr sz="2000" b="1" dirty="0">
                <a:latin typeface="Times New Roman"/>
                <a:cs typeface="Times New Roman"/>
              </a:rPr>
              <a:t> and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are</a:t>
            </a:r>
            <a:r>
              <a:rPr sz="2000" b="1" dirty="0">
                <a:latin typeface="Times New Roman"/>
                <a:cs typeface="Times New Roman"/>
              </a:rPr>
              <a:t> for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symptomatic</a:t>
            </a:r>
            <a:r>
              <a:rPr sz="2000" b="1" dirty="0">
                <a:latin typeface="Times New Roman"/>
                <a:cs typeface="Times New Roman"/>
              </a:rPr>
              <a:t> use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only.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Sublingual /IV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, use </a:t>
            </a:r>
            <a:r>
              <a:rPr sz="2000" b="1" spc="-5" dirty="0">
                <a:latin typeface="Times New Roman"/>
                <a:cs typeface="Times New Roman"/>
              </a:rPr>
              <a:t>opioids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if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pain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refractory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to </a:t>
            </a:r>
            <a:r>
              <a:rPr sz="2000" b="1" spc="-5" dirty="0">
                <a:latin typeface="Times New Roman"/>
                <a:cs typeface="Times New Roman"/>
              </a:rPr>
              <a:t>nitrate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therapy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alone.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Morphine is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controversial </a:t>
            </a:r>
            <a:r>
              <a:rPr sz="2000" b="1" spc="-10" dirty="0">
                <a:latin typeface="Times New Roman"/>
                <a:cs typeface="Times New Roman"/>
              </a:rPr>
              <a:t>provides</a:t>
            </a:r>
            <a:r>
              <a:rPr sz="2000" b="1" dirty="0">
                <a:latin typeface="Times New Roman"/>
                <a:cs typeface="Times New Roman"/>
              </a:rPr>
              <a:t> good </a:t>
            </a:r>
            <a:r>
              <a:rPr sz="2000" b="1" spc="-5" dirty="0">
                <a:latin typeface="Times New Roman"/>
                <a:cs typeface="Times New Roman"/>
              </a:rPr>
              <a:t>pain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relief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but may mask </a:t>
            </a:r>
            <a:r>
              <a:rPr sz="2000" b="1" spc="-5" dirty="0">
                <a:latin typeface="Times New Roman"/>
                <a:cs typeface="Times New Roman"/>
              </a:rPr>
              <a:t>worsening</a:t>
            </a:r>
            <a:r>
              <a:rPr sz="2000" b="1" dirty="0">
                <a:latin typeface="Times New Roman"/>
                <a:cs typeface="Times New Roman"/>
              </a:rPr>
              <a:t> symptoms.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 marR="5080">
              <a:lnSpc>
                <a:spcPct val="101899"/>
              </a:lnSpc>
              <a:spcBef>
                <a:spcPts val="5"/>
              </a:spcBef>
              <a:buAutoNum type="arabicPeriod" startAt="2"/>
              <a:tabLst>
                <a:tab pos="469900" algn="l"/>
              </a:tabLst>
            </a:pPr>
            <a:r>
              <a:rPr sz="3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Beta-blockers</a:t>
            </a:r>
            <a:r>
              <a:rPr sz="36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should</a:t>
            </a:r>
            <a:r>
              <a:rPr sz="2000" b="1" dirty="0">
                <a:latin typeface="Times New Roman"/>
                <a:cs typeface="Times New Roman"/>
              </a:rPr>
              <a:t> be </a:t>
            </a:r>
            <a:r>
              <a:rPr sz="2000" b="1" spc="-5" dirty="0">
                <a:latin typeface="Times New Roman"/>
                <a:cs typeface="Times New Roman"/>
              </a:rPr>
              <a:t>used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in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patients</a:t>
            </a:r>
            <a:r>
              <a:rPr sz="2000" b="1" dirty="0">
                <a:latin typeface="Times New Roman"/>
                <a:cs typeface="Times New Roman"/>
              </a:rPr>
              <a:t> to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relieve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angina</a:t>
            </a:r>
            <a:r>
              <a:rPr sz="2000" b="1" dirty="0">
                <a:latin typeface="Times New Roman"/>
                <a:cs typeface="Times New Roman"/>
              </a:rPr>
              <a:t> and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should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be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considered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in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all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cases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unless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contraindication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exists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(resting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bradycardia,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active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wheezing).</a:t>
            </a:r>
            <a:endParaRPr sz="2000">
              <a:latin typeface="Times New Roman"/>
              <a:cs typeface="Times New Roman"/>
            </a:endParaRPr>
          </a:p>
          <a:p>
            <a:pPr marL="12700" marR="36322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-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Caution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should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exercised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with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use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in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patients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with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evidence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or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at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risk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developing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cardiogenic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shock.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801" y="1435100"/>
            <a:ext cx="4457700" cy="3429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801" y="2768600"/>
            <a:ext cx="8216900" cy="4064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8801" y="3797300"/>
            <a:ext cx="1943100" cy="4064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8800" y="4826000"/>
            <a:ext cx="1676400" cy="3810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55817" y="1332285"/>
            <a:ext cx="9926955" cy="3936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3.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Calcium channel</a:t>
            </a:r>
            <a:r>
              <a:rPr sz="2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blockers:</a:t>
            </a:r>
            <a:endParaRPr sz="2800">
              <a:latin typeface="Times New Roman"/>
              <a:cs typeface="Times New Roman"/>
            </a:endParaRPr>
          </a:p>
          <a:p>
            <a:pPr marL="12700" marR="304800">
              <a:lnSpc>
                <a:spcPct val="100000"/>
              </a:lnSpc>
              <a:spcBef>
                <a:spcPts val="40"/>
              </a:spcBef>
            </a:pPr>
            <a:r>
              <a:rPr sz="2000" b="1" dirty="0">
                <a:latin typeface="Times New Roman"/>
                <a:cs typeface="Times New Roman"/>
              </a:rPr>
              <a:t>-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Especially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non-dihydropyridines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diltiazem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and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verapamil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are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indicated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in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patients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with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persistent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or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recurrent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myocardial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ischemia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in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whom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beta-blockers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are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contraindicated.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348615" indent="-336550">
              <a:lnSpc>
                <a:spcPct val="100000"/>
              </a:lnSpc>
              <a:buAutoNum type="arabicPeriod" startAt="4"/>
              <a:tabLst>
                <a:tab pos="349250" algn="l"/>
              </a:tabLst>
            </a:pP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Angiotensin-converting</a:t>
            </a:r>
            <a:r>
              <a:rPr sz="28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enzyme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inhibitors</a:t>
            </a:r>
            <a:r>
              <a:rPr sz="28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(ACEIs):</a:t>
            </a:r>
            <a:endParaRPr sz="2800">
              <a:latin typeface="Times New Roman"/>
              <a:cs typeface="Times New Roman"/>
            </a:endParaRPr>
          </a:p>
          <a:p>
            <a:pPr marL="69850">
              <a:lnSpc>
                <a:spcPct val="100000"/>
              </a:lnSpc>
              <a:spcBef>
                <a:spcPts val="40"/>
              </a:spcBef>
            </a:pPr>
            <a:r>
              <a:rPr sz="2000" b="1" spc="-5" dirty="0">
                <a:latin typeface="Times New Roman"/>
                <a:cs typeface="Times New Roman"/>
              </a:rPr>
              <a:t>Starting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</a:t>
            </a:r>
            <a:r>
              <a:rPr sz="2000" b="1" spc="-1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ACEI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within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24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hours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is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indicated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in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all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patients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with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no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contraindications.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marR="5080">
              <a:lnSpc>
                <a:spcPct val="101200"/>
              </a:lnSpc>
              <a:buAutoNum type="arabicPeriod" startAt="5"/>
              <a:tabLst>
                <a:tab pos="368300" algn="l"/>
              </a:tabLst>
            </a:pP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Morphine</a:t>
            </a:r>
            <a:r>
              <a:rPr sz="2000" b="1" spc="-5" dirty="0">
                <a:latin typeface="Times New Roman"/>
                <a:cs typeface="Times New Roman"/>
              </a:rPr>
              <a:t>: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In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patients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with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persistent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and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moderate</a:t>
            </a:r>
            <a:r>
              <a:rPr sz="2000" b="1" dirty="0">
                <a:latin typeface="Times New Roman"/>
                <a:cs typeface="Times New Roman"/>
              </a:rPr>
              <a:t> to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severe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pain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despite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the above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treatments.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AutoNum type="arabicPeriod" startAt="5"/>
            </a:pPr>
            <a:endParaRPr sz="1900">
              <a:latin typeface="Times New Roman"/>
              <a:cs typeface="Times New Roman"/>
            </a:endParaRPr>
          </a:p>
          <a:p>
            <a:pPr marL="419100" indent="-406400">
              <a:lnSpc>
                <a:spcPct val="100000"/>
              </a:lnSpc>
              <a:buAutoNum type="arabicPeriod" startAt="5"/>
              <a:tabLst>
                <a:tab pos="419100" algn="l"/>
              </a:tabLst>
            </a:pPr>
            <a:r>
              <a:rPr sz="3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Statins</a:t>
            </a:r>
            <a:r>
              <a:rPr sz="3200" b="1" spc="-3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should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used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in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every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patient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unless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contraindicated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62201" y="406400"/>
            <a:ext cx="1892300" cy="4826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44860" y="244009"/>
            <a:ext cx="191897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u="none" dirty="0">
                <a:latin typeface="Palatino Linotype"/>
                <a:cs typeface="Palatino Linotype"/>
              </a:rPr>
              <a:t>CON…</a:t>
            </a:r>
            <a:endParaRPr sz="44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0701" y="203200"/>
            <a:ext cx="2273300" cy="6223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68819" y="110027"/>
            <a:ext cx="2235835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u="none" dirty="0">
                <a:solidFill>
                  <a:srgbClr val="2F5897"/>
                </a:solidFill>
                <a:latin typeface="Times New Roman"/>
                <a:cs typeface="Times New Roman"/>
              </a:rPr>
              <a:t>CON…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1" y="1600200"/>
            <a:ext cx="342900" cy="3302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001" y="1612900"/>
            <a:ext cx="10147300" cy="4064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04026" y="1504563"/>
            <a:ext cx="10781031" cy="4132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MS UI Gothic"/>
              <a:buChar char="❑"/>
              <a:tabLst>
                <a:tab pos="469265" algn="l"/>
                <a:tab pos="469900" algn="l"/>
              </a:tabLst>
            </a:pPr>
            <a:r>
              <a:rPr sz="2800" b="1" dirty="0">
                <a:solidFill>
                  <a:srgbClr val="002060"/>
                </a:solidFill>
                <a:latin typeface="Times New Roman"/>
                <a:cs typeface="Times New Roman"/>
              </a:rPr>
              <a:t>Anti </a:t>
            </a:r>
            <a:r>
              <a:rPr sz="28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thrombotic</a:t>
            </a:r>
            <a:r>
              <a:rPr sz="2800" b="1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Therapy</a:t>
            </a:r>
            <a:r>
              <a:rPr sz="280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/>
                <a:cs typeface="Times New Roman"/>
              </a:rPr>
              <a:t>(Anti</a:t>
            </a:r>
            <a:r>
              <a:rPr sz="28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platelet</a:t>
            </a:r>
            <a:r>
              <a:rPr sz="2800" b="1" spc="-1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Agents</a:t>
            </a:r>
            <a:r>
              <a:rPr sz="280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/>
                <a:cs typeface="Times New Roman"/>
              </a:rPr>
              <a:t>and</a:t>
            </a:r>
            <a:r>
              <a:rPr sz="2800" b="1" spc="-1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Anticoagulants</a:t>
            </a:r>
            <a:r>
              <a:rPr sz="1800" spc="-5" dirty="0">
                <a:latin typeface="Times New Roman"/>
                <a:cs typeface="Times New Roman"/>
              </a:rPr>
              <a:t>)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500" dirty="0">
              <a:latin typeface="Times New Roman"/>
              <a:cs typeface="Times New Roman"/>
            </a:endParaRPr>
          </a:p>
          <a:p>
            <a:pPr marL="12700" marR="473709">
              <a:lnSpc>
                <a:spcPct val="100699"/>
              </a:lnSpc>
            </a:pPr>
            <a:r>
              <a:rPr sz="2400" b="1" dirty="0">
                <a:latin typeface="Times New Roman"/>
                <a:cs typeface="Times New Roman"/>
              </a:rPr>
              <a:t>The </a:t>
            </a:r>
            <a:r>
              <a:rPr sz="2400" b="1" spc="-5" dirty="0">
                <a:latin typeface="Times New Roman"/>
                <a:cs typeface="Times New Roman"/>
              </a:rPr>
              <a:t>earlier </a:t>
            </a:r>
            <a:r>
              <a:rPr sz="2400" b="1" dirty="0">
                <a:latin typeface="Times New Roman"/>
                <a:cs typeface="Times New Roman"/>
              </a:rPr>
              <a:t>that </a:t>
            </a:r>
            <a:r>
              <a:rPr sz="2400" b="1" spc="-5" dirty="0">
                <a:latin typeface="Times New Roman"/>
                <a:cs typeface="Times New Roman"/>
              </a:rPr>
              <a:t>thrombolytic therapy is given after </a:t>
            </a:r>
            <a:r>
              <a:rPr sz="2400" b="1" dirty="0">
                <a:latin typeface="Times New Roman"/>
                <a:cs typeface="Times New Roman"/>
              </a:rPr>
              <a:t>the </a:t>
            </a:r>
            <a:r>
              <a:rPr sz="2400" b="1" spc="-5" dirty="0">
                <a:latin typeface="Times New Roman"/>
                <a:cs typeface="Times New Roman"/>
              </a:rPr>
              <a:t>onset </a:t>
            </a:r>
            <a:r>
              <a:rPr sz="2400" b="1" dirty="0">
                <a:latin typeface="Times New Roman"/>
                <a:cs typeface="Times New Roman"/>
              </a:rPr>
              <a:t>of </a:t>
            </a:r>
            <a:r>
              <a:rPr sz="2400" b="1" spc="-5" dirty="0">
                <a:latin typeface="Times New Roman"/>
                <a:cs typeface="Times New Roman"/>
              </a:rPr>
              <a:t>chest pain, </a:t>
            </a:r>
            <a:r>
              <a:rPr sz="2400" b="1" dirty="0">
                <a:latin typeface="Times New Roman"/>
                <a:cs typeface="Times New Roman"/>
              </a:rPr>
              <a:t>the 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greater </a:t>
            </a:r>
            <a:r>
              <a:rPr sz="2400" b="1" dirty="0">
                <a:latin typeface="Times New Roman"/>
                <a:cs typeface="Times New Roman"/>
              </a:rPr>
              <a:t>the </a:t>
            </a:r>
            <a:r>
              <a:rPr sz="2400" b="1" spc="-5" dirty="0">
                <a:latin typeface="Times New Roman"/>
                <a:cs typeface="Times New Roman"/>
              </a:rPr>
              <a:t>benefit (thrombolytic therapy is beneficial </a:t>
            </a:r>
            <a:r>
              <a:rPr sz="2400" b="1" dirty="0">
                <a:latin typeface="Times New Roman"/>
                <a:cs typeface="Times New Roman"/>
              </a:rPr>
              <a:t>up to 6 </a:t>
            </a:r>
            <a:r>
              <a:rPr sz="2400" b="1" spc="-5" dirty="0">
                <a:latin typeface="Times New Roman"/>
                <a:cs typeface="Times New Roman"/>
              </a:rPr>
              <a:t>hours </a:t>
            </a:r>
            <a:r>
              <a:rPr sz="2400" b="1" dirty="0">
                <a:latin typeface="Times New Roman"/>
                <a:cs typeface="Times New Roman"/>
              </a:rPr>
              <a:t>but may be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given </a:t>
            </a:r>
            <a:r>
              <a:rPr sz="2400" b="1" dirty="0">
                <a:latin typeface="Times New Roman"/>
                <a:cs typeface="Times New Roman"/>
              </a:rPr>
              <a:t>for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up to 12 </a:t>
            </a:r>
            <a:r>
              <a:rPr sz="2400" b="1" spc="-5" dirty="0">
                <a:latin typeface="Times New Roman"/>
                <a:cs typeface="Times New Roman"/>
              </a:rPr>
              <a:t>hours)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Drugs</a:t>
            </a:r>
            <a:r>
              <a:rPr sz="2400" b="1" dirty="0">
                <a:latin typeface="Times New Roman"/>
                <a:cs typeface="Times New Roman"/>
              </a:rPr>
              <a:t> :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88900" marR="2013585">
              <a:lnSpc>
                <a:spcPct val="100699"/>
              </a:lnSpc>
            </a:pP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Streptokinase </a:t>
            </a:r>
            <a:r>
              <a:rPr sz="2400" b="1" dirty="0">
                <a:latin typeface="Times New Roman"/>
                <a:cs typeface="Times New Roman"/>
              </a:rPr>
              <a:t>: 1.5 </a:t>
            </a:r>
            <a:r>
              <a:rPr sz="2400" b="1" spc="-5" dirty="0">
                <a:latin typeface="Times New Roman"/>
                <a:cs typeface="Times New Roman"/>
              </a:rPr>
              <a:t>m</a:t>
            </a:r>
            <a:r>
              <a:rPr lang="en-US" sz="2400" b="1" spc="-5" dirty="0">
                <a:latin typeface="Times New Roman"/>
                <a:cs typeface="Times New Roman"/>
              </a:rPr>
              <a:t>illion</a:t>
            </a:r>
            <a:r>
              <a:rPr sz="2400" b="1" spc="-5" dirty="0">
                <a:latin typeface="Times New Roman"/>
                <a:cs typeface="Times New Roman"/>
              </a:rPr>
              <a:t> units </a:t>
            </a:r>
            <a:r>
              <a:rPr sz="2400" b="1" dirty="0">
                <a:latin typeface="Times New Roman"/>
                <a:cs typeface="Times New Roman"/>
              </a:rPr>
              <a:t>IV </a:t>
            </a:r>
            <a:r>
              <a:rPr sz="2400" b="1" spc="-5" dirty="0">
                <a:latin typeface="Times New Roman"/>
                <a:cs typeface="Times New Roman"/>
              </a:rPr>
              <a:t>ever </a:t>
            </a:r>
            <a:r>
              <a:rPr sz="2400" b="1" dirty="0">
                <a:latin typeface="Times New Roman"/>
                <a:cs typeface="Times New Roman"/>
              </a:rPr>
              <a:t>60 </a:t>
            </a:r>
            <a:r>
              <a:rPr sz="2400" b="1" spc="-5" dirty="0">
                <a:latin typeface="Times New Roman"/>
                <a:cs typeface="Times New Roman"/>
              </a:rPr>
              <a:t>min. </a:t>
            </a:r>
            <a:r>
              <a:rPr sz="2400" b="1" dirty="0">
                <a:latin typeface="Times New Roman"/>
                <a:cs typeface="Times New Roman"/>
              </a:rPr>
              <a:t>may </a:t>
            </a:r>
            <a:r>
              <a:rPr sz="2400" b="1" spc="-5" dirty="0">
                <a:latin typeface="Times New Roman"/>
                <a:cs typeface="Times New Roman"/>
              </a:rPr>
              <a:t>cause </a:t>
            </a:r>
            <a:r>
              <a:rPr sz="2400" b="1" spc="-20" dirty="0">
                <a:latin typeface="Times New Roman"/>
                <a:cs typeface="Times New Roman"/>
              </a:rPr>
              <a:t>allergy.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Urokinase</a:t>
            </a:r>
            <a:r>
              <a:rPr sz="2400" b="1" spc="-10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699"/>
              </a:lnSpc>
            </a:pP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Alteplase</a:t>
            </a:r>
            <a:r>
              <a:rPr sz="24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(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tissue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plasminogen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activator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-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45" dirty="0">
                <a:latin typeface="Times New Roman"/>
                <a:cs typeface="Times New Roman"/>
              </a:rPr>
              <a:t>tPA)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The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important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issue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in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thrombolytic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therapy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is</a:t>
            </a:r>
            <a:r>
              <a:rPr sz="2400" b="1" dirty="0">
                <a:latin typeface="Times New Roman"/>
                <a:cs typeface="Times New Roman"/>
              </a:rPr>
              <a:t> not </a:t>
            </a:r>
            <a:r>
              <a:rPr sz="2400" b="1" spc="-5" dirty="0">
                <a:latin typeface="Times New Roman"/>
                <a:cs typeface="Times New Roman"/>
              </a:rPr>
              <a:t>which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drug</a:t>
            </a:r>
            <a:r>
              <a:rPr sz="2400" b="1" dirty="0">
                <a:latin typeface="Times New Roman"/>
                <a:cs typeface="Times New Roman"/>
              </a:rPr>
              <a:t> to </a:t>
            </a:r>
            <a:r>
              <a:rPr sz="2400" b="1" spc="-5" dirty="0">
                <a:latin typeface="Times New Roman"/>
                <a:cs typeface="Times New Roman"/>
              </a:rPr>
              <a:t>use,</a:t>
            </a:r>
            <a:r>
              <a:rPr sz="2400" b="1" dirty="0">
                <a:latin typeface="Times New Roman"/>
                <a:cs typeface="Times New Roman"/>
              </a:rPr>
              <a:t> but how </a:t>
            </a:r>
            <a:r>
              <a:rPr sz="2400" b="1" spc="-5" dirty="0">
                <a:latin typeface="Times New Roman"/>
                <a:cs typeface="Times New Roman"/>
              </a:rPr>
              <a:t>quickly</a:t>
            </a:r>
            <a:r>
              <a:rPr sz="2400" b="1" dirty="0">
                <a:latin typeface="Times New Roman"/>
                <a:cs typeface="Times New Roman"/>
              </a:rPr>
              <a:t> to use</a:t>
            </a:r>
            <a:r>
              <a:rPr sz="2400" b="1" spc="-5" dirty="0">
                <a:latin typeface="Times New Roman"/>
                <a:cs typeface="Times New Roman"/>
              </a:rPr>
              <a:t> it</a:t>
            </a:r>
            <a:r>
              <a:rPr sz="2400" b="1" dirty="0">
                <a:latin typeface="Times New Roman"/>
                <a:cs typeface="Times New Roman"/>
              </a:rPr>
              <a:t> 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0301" y="381000"/>
            <a:ext cx="2273300" cy="6223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78419" y="288932"/>
            <a:ext cx="2235835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u="none" dirty="0">
                <a:solidFill>
                  <a:srgbClr val="2F5897"/>
                </a:solidFill>
                <a:latin typeface="Times New Roman"/>
                <a:cs typeface="Times New Roman"/>
              </a:rPr>
              <a:t>CON…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55601" y="1473200"/>
            <a:ext cx="8547100" cy="723900"/>
            <a:chOff x="355600" y="1473200"/>
            <a:chExt cx="8547100" cy="7239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1473200"/>
              <a:ext cx="1282700" cy="355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3700" y="1473200"/>
              <a:ext cx="7239000" cy="3556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5600" y="1841500"/>
              <a:ext cx="8166100" cy="35560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8301" y="2997200"/>
            <a:ext cx="165100" cy="16510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635001" y="2933700"/>
            <a:ext cx="10274300" cy="1104900"/>
            <a:chOff x="635000" y="2933700"/>
            <a:chExt cx="10274300" cy="110490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8500" y="2933700"/>
              <a:ext cx="1066800" cy="3683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9900" y="2933700"/>
              <a:ext cx="9169400" cy="3683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7700" y="3302000"/>
              <a:ext cx="10134600" cy="3683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5000" y="3670300"/>
              <a:ext cx="4279900" cy="36830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57034" y="1381477"/>
            <a:ext cx="10497185" cy="264495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2034539">
              <a:lnSpc>
                <a:spcPct val="100699"/>
              </a:lnSpc>
              <a:spcBef>
                <a:spcPts val="80"/>
              </a:spcBef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.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Heparin</a:t>
            </a:r>
            <a:r>
              <a:rPr sz="24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Initiate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in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all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patients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with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MI;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prevents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progression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thrombus; </a:t>
            </a:r>
            <a:r>
              <a:rPr sz="2400" b="1" spc="-30" dirty="0">
                <a:latin typeface="Times New Roman"/>
                <a:cs typeface="Times New Roman"/>
              </a:rPr>
              <a:t>however,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hasnot </a:t>
            </a:r>
            <a:r>
              <a:rPr sz="2400" b="1" spc="-5" dirty="0">
                <a:latin typeface="Times New Roman"/>
                <a:cs typeface="Times New Roman"/>
              </a:rPr>
              <a:t>been </a:t>
            </a:r>
            <a:r>
              <a:rPr sz="2400" b="1" dirty="0">
                <a:latin typeface="Times New Roman"/>
                <a:cs typeface="Times New Roman"/>
              </a:rPr>
              <a:t>shown to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decrease</a:t>
            </a:r>
            <a:r>
              <a:rPr sz="2400" b="1" spc="-5" dirty="0">
                <a:latin typeface="Times New Roman"/>
                <a:cs typeface="Times New Roman"/>
              </a:rPr>
              <a:t> mortality </a:t>
            </a:r>
            <a:r>
              <a:rPr sz="2400" b="1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298450" marR="5080" indent="-285750">
              <a:lnSpc>
                <a:spcPct val="100699"/>
              </a:lnSpc>
              <a:spcBef>
                <a:spcPts val="5"/>
              </a:spcBef>
              <a:buClr>
                <a:srgbClr val="C00000"/>
              </a:buClr>
              <a:buFont typeface="Arial MT"/>
              <a:buChar char="•"/>
              <a:tabLst>
                <a:tab pos="357505" algn="l"/>
                <a:tab pos="358140" algn="l"/>
              </a:tabLst>
            </a:pPr>
            <a:r>
              <a:rPr dirty="0"/>
              <a:t>	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Aspirin </a:t>
            </a:r>
            <a:r>
              <a:rPr sz="2400" b="1" spc="-5" dirty="0">
                <a:latin typeface="Times New Roman"/>
                <a:cs typeface="Times New Roman"/>
              </a:rPr>
              <a:t>Antiplatelet agent </a:t>
            </a:r>
            <a:r>
              <a:rPr sz="2400" b="1" spc="-10" dirty="0">
                <a:latin typeface="Times New Roman"/>
                <a:cs typeface="Times New Roman"/>
              </a:rPr>
              <a:t>reduces coronary re-occlusion </a:t>
            </a:r>
            <a:r>
              <a:rPr sz="2400" b="1" dirty="0">
                <a:latin typeface="Times New Roman"/>
                <a:cs typeface="Times New Roman"/>
              </a:rPr>
              <a:t>by </a:t>
            </a:r>
            <a:r>
              <a:rPr sz="2400" b="1" spc="-5" dirty="0">
                <a:latin typeface="Times New Roman"/>
                <a:cs typeface="Times New Roman"/>
              </a:rPr>
              <a:t>inhibiting platelet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aggregation</a:t>
            </a:r>
            <a:r>
              <a:rPr sz="2400" b="1" dirty="0">
                <a:latin typeface="Times New Roman"/>
                <a:cs typeface="Times New Roman"/>
              </a:rPr>
              <a:t> on top of the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thrombus</a:t>
            </a:r>
            <a:r>
              <a:rPr sz="2400" b="1" dirty="0">
                <a:latin typeface="Times New Roman"/>
                <a:cs typeface="Times New Roman"/>
              </a:rPr>
              <a:t> ( </a:t>
            </a:r>
            <a:r>
              <a:rPr sz="2400" b="1" spc="-10" dirty="0">
                <a:latin typeface="Times New Roman"/>
                <a:cs typeface="Times New Roman"/>
              </a:rPr>
              <a:t>reduce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mortality</a:t>
            </a:r>
            <a:r>
              <a:rPr sz="2400" b="1" dirty="0">
                <a:latin typeface="Times New Roman"/>
                <a:cs typeface="Times New Roman"/>
              </a:rPr>
              <a:t> ) and </a:t>
            </a:r>
            <a:r>
              <a:rPr sz="2400" b="1" spc="-5" dirty="0">
                <a:latin typeface="Times New Roman"/>
                <a:cs typeface="Times New Roman"/>
              </a:rPr>
              <a:t>should</a:t>
            </a:r>
            <a:r>
              <a:rPr sz="2400" b="1" dirty="0">
                <a:latin typeface="Times New Roman"/>
                <a:cs typeface="Times New Roman"/>
              </a:rPr>
              <a:t> be</a:t>
            </a:r>
            <a:r>
              <a:rPr sz="2400" b="1" spc="-5" dirty="0">
                <a:latin typeface="Times New Roman"/>
                <a:cs typeface="Times New Roman"/>
              </a:rPr>
              <a:t> part</a:t>
            </a:r>
            <a:r>
              <a:rPr sz="2400" b="1" dirty="0">
                <a:latin typeface="Times New Roman"/>
                <a:cs typeface="Times New Roman"/>
              </a:rPr>
              <a:t> of 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long-termmaintenance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therapy</a:t>
            </a:r>
            <a:r>
              <a:rPr sz="2400" b="1" dirty="0">
                <a:latin typeface="Times New Roman"/>
                <a:cs typeface="Times New Roman"/>
              </a:rPr>
              <a:t> 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78294" y="4792454"/>
            <a:ext cx="10583863" cy="84137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492487" y="5791202"/>
            <a:ext cx="7468152" cy="93054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03601" y="876300"/>
            <a:ext cx="5397500" cy="635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35034" y="788097"/>
            <a:ext cx="5321935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u="none" spc="-5" dirty="0">
                <a:solidFill>
                  <a:srgbClr val="2F5897"/>
                </a:solidFill>
                <a:latin typeface="Times New Roman"/>
                <a:cs typeface="Times New Roman"/>
              </a:rPr>
              <a:t>Contraindications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300" y="2057400"/>
            <a:ext cx="5130800" cy="4572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76304" y="1942438"/>
            <a:ext cx="6950075" cy="39754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***the</a:t>
            </a:r>
            <a:r>
              <a:rPr sz="3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major</a:t>
            </a:r>
            <a:r>
              <a:rPr sz="32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risk</a:t>
            </a:r>
            <a:r>
              <a:rPr sz="3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is</a:t>
            </a:r>
            <a:r>
              <a:rPr sz="3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Bleeding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50">
              <a:latin typeface="Times New Roman"/>
              <a:cs typeface="Times New Roman"/>
            </a:endParaRPr>
          </a:p>
          <a:p>
            <a:pPr marL="195580" indent="-183515">
              <a:lnSpc>
                <a:spcPct val="100000"/>
              </a:lnSpc>
              <a:buChar char="•"/>
              <a:tabLst>
                <a:tab pos="19621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Bleeding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disorders.</a:t>
            </a:r>
            <a:endParaRPr sz="2400">
              <a:latin typeface="Times New Roman"/>
              <a:cs typeface="Times New Roman"/>
            </a:endParaRPr>
          </a:p>
          <a:p>
            <a:pPr marL="271780" lvl="1" indent="-183515">
              <a:lnSpc>
                <a:spcPct val="100000"/>
              </a:lnSpc>
              <a:spcBef>
                <a:spcPts val="20"/>
              </a:spcBef>
              <a:buChar char="•"/>
              <a:tabLst>
                <a:tab pos="27241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Major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surgery within </a:t>
            </a:r>
            <a:r>
              <a:rPr sz="2400" b="1" dirty="0">
                <a:latin typeface="Times New Roman"/>
                <a:cs typeface="Times New Roman"/>
              </a:rPr>
              <a:t>past 2</a:t>
            </a:r>
            <a:r>
              <a:rPr sz="2400" b="1" spc="-5" dirty="0">
                <a:latin typeface="Times New Roman"/>
                <a:cs typeface="Times New Roman"/>
              </a:rPr>
              <a:t> weeks </a:t>
            </a:r>
            <a:r>
              <a:rPr sz="2400" b="1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95580" indent="-183515">
              <a:lnSpc>
                <a:spcPct val="100000"/>
              </a:lnSpc>
              <a:spcBef>
                <a:spcPts val="20"/>
              </a:spcBef>
              <a:buChar char="•"/>
              <a:tabLst>
                <a:tab pos="19621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Recent </a:t>
            </a:r>
            <a:r>
              <a:rPr sz="2400" b="1" spc="-10" dirty="0">
                <a:latin typeface="Times New Roman"/>
                <a:cs typeface="Times New Roman"/>
              </a:rPr>
              <a:t>cerebral</a:t>
            </a:r>
            <a:r>
              <a:rPr sz="2400" b="1" spc="-5" dirty="0">
                <a:latin typeface="Times New Roman"/>
                <a:cs typeface="Times New Roman"/>
              </a:rPr>
              <a:t> hemorrhage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within</a:t>
            </a:r>
            <a:r>
              <a:rPr sz="2400" b="1" dirty="0">
                <a:latin typeface="Times New Roman"/>
                <a:cs typeface="Times New Roman"/>
              </a:rPr>
              <a:t> past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12 months.</a:t>
            </a:r>
            <a:endParaRPr sz="2400">
              <a:latin typeface="Times New Roman"/>
              <a:cs typeface="Times New Roman"/>
            </a:endParaRPr>
          </a:p>
          <a:p>
            <a:pPr marL="178435" indent="-166370">
              <a:lnSpc>
                <a:spcPct val="100000"/>
              </a:lnSpc>
              <a:spcBef>
                <a:spcPts val="20"/>
              </a:spcBef>
              <a:buChar char="•"/>
              <a:tabLst>
                <a:tab pos="17907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Active internal bleeding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e.g.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peptic </a:t>
            </a:r>
            <a:r>
              <a:rPr sz="2400" b="1" spc="-40" dirty="0">
                <a:latin typeface="Times New Roman"/>
                <a:cs typeface="Times New Roman"/>
              </a:rPr>
              <a:t>ulcer.</a:t>
            </a:r>
            <a:endParaRPr sz="2400">
              <a:latin typeface="Times New Roman"/>
              <a:cs typeface="Times New Roman"/>
            </a:endParaRPr>
          </a:p>
          <a:p>
            <a:pPr marL="271780" lvl="1" indent="-183515">
              <a:lnSpc>
                <a:spcPct val="100000"/>
              </a:lnSpc>
              <a:spcBef>
                <a:spcPts val="20"/>
              </a:spcBef>
              <a:buChar char="•"/>
              <a:tabLst>
                <a:tab pos="27241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Sever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hypertension.</a:t>
            </a:r>
            <a:endParaRPr sz="2400">
              <a:latin typeface="Times New Roman"/>
              <a:cs typeface="Times New Roman"/>
            </a:endParaRPr>
          </a:p>
          <a:p>
            <a:pPr marL="195580" indent="-183515">
              <a:lnSpc>
                <a:spcPct val="100000"/>
              </a:lnSpc>
              <a:spcBef>
                <a:spcPts val="20"/>
              </a:spcBef>
              <a:buChar char="•"/>
              <a:tabLst>
                <a:tab pos="19621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Diabetic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retinopathy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with</a:t>
            </a:r>
            <a:r>
              <a:rPr sz="2400" b="1" spc="-10" dirty="0">
                <a:latin typeface="Times New Roman"/>
                <a:cs typeface="Times New Roman"/>
              </a:rPr>
              <a:t> recent</a:t>
            </a:r>
            <a:r>
              <a:rPr sz="2400" b="1" spc="-5" dirty="0">
                <a:latin typeface="Times New Roman"/>
                <a:cs typeface="Times New Roman"/>
              </a:rPr>
              <a:t> bleed.</a:t>
            </a:r>
            <a:endParaRPr sz="2400">
              <a:latin typeface="Times New Roman"/>
              <a:cs typeface="Times New Roman"/>
            </a:endParaRPr>
          </a:p>
          <a:p>
            <a:pPr marL="178435" indent="-166370">
              <a:lnSpc>
                <a:spcPct val="100000"/>
              </a:lnSpc>
              <a:spcBef>
                <a:spcPts val="20"/>
              </a:spcBef>
              <a:buChar char="•"/>
              <a:tabLst>
                <a:tab pos="17907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Aortic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dissection.</a:t>
            </a:r>
            <a:endParaRPr sz="2400">
              <a:latin typeface="Times New Roman"/>
              <a:cs typeface="Times New Roman"/>
            </a:endParaRPr>
          </a:p>
          <a:p>
            <a:pPr marL="195580" indent="-183515">
              <a:lnSpc>
                <a:spcPct val="100000"/>
              </a:lnSpc>
              <a:spcBef>
                <a:spcPts val="20"/>
              </a:spcBef>
              <a:buChar char="•"/>
              <a:tabLst>
                <a:tab pos="19621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dry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Pericarditis.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835363" y="4341853"/>
            <a:ext cx="3030220" cy="2084705"/>
            <a:chOff x="8835362" y="4341851"/>
            <a:chExt cx="3030220" cy="208470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35362" y="4341851"/>
              <a:ext cx="3030044" cy="208411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8271" y="4384760"/>
              <a:ext cx="2890344" cy="194441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878271" y="4384761"/>
              <a:ext cx="2890520" cy="1945005"/>
            </a:xfrm>
            <a:custGeom>
              <a:avLst/>
              <a:gdLst/>
              <a:ahLst/>
              <a:cxnLst/>
              <a:rect l="l" t="t" r="r" b="b"/>
              <a:pathLst>
                <a:path w="2890520" h="1945004">
                  <a:moveTo>
                    <a:pt x="0" y="0"/>
                  </a:moveTo>
                  <a:lnTo>
                    <a:pt x="2890344" y="0"/>
                  </a:lnTo>
                  <a:lnTo>
                    <a:pt x="2890344" y="1944414"/>
                  </a:lnTo>
                  <a:lnTo>
                    <a:pt x="0" y="194441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4401" y="431800"/>
            <a:ext cx="2171700" cy="609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0217" y="325927"/>
            <a:ext cx="2159635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>
                <a:solidFill>
                  <a:srgbClr val="2F5897"/>
                </a:solidFill>
              </a:rPr>
              <a:t>CON…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700" y="2095500"/>
            <a:ext cx="406400" cy="4064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0601" y="2120900"/>
            <a:ext cx="8166100" cy="4064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16061" y="1982195"/>
            <a:ext cx="10474960" cy="2382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3709" indent="-461645">
              <a:lnSpc>
                <a:spcPct val="100000"/>
              </a:lnSpc>
              <a:spcBef>
                <a:spcPts val="100"/>
              </a:spcBef>
              <a:buFont typeface="MS UI Gothic"/>
              <a:buChar char="❑"/>
              <a:tabLst>
                <a:tab pos="474345" algn="l"/>
              </a:tabLst>
            </a:pPr>
            <a:r>
              <a:rPr sz="36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Cardiac</a:t>
            </a:r>
            <a:r>
              <a:rPr sz="3600" b="1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catheterization/revascularization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800">
              <a:latin typeface="Times New Roman"/>
              <a:cs typeface="Times New Roman"/>
            </a:endParaRPr>
          </a:p>
          <a:p>
            <a:pPr marL="139700" indent="-127000">
              <a:lnSpc>
                <a:spcPct val="100000"/>
              </a:lnSpc>
              <a:buChar char="·"/>
              <a:tabLst>
                <a:tab pos="139700" algn="l"/>
              </a:tabLst>
            </a:pPr>
            <a:r>
              <a:rPr sz="2000" b="1" spc="-15" dirty="0">
                <a:latin typeface="Times New Roman"/>
                <a:cs typeface="Times New Roman"/>
              </a:rPr>
              <a:t>More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than 90%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 </a:t>
            </a:r>
            <a:r>
              <a:rPr sz="2000" b="1" spc="-5" dirty="0">
                <a:latin typeface="Times New Roman"/>
                <a:cs typeface="Times New Roman"/>
              </a:rPr>
              <a:t>patients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improve</a:t>
            </a:r>
            <a:r>
              <a:rPr sz="2000" b="1" spc="-5" dirty="0">
                <a:latin typeface="Times New Roman"/>
                <a:cs typeface="Times New Roman"/>
              </a:rPr>
              <a:t> with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the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above </a:t>
            </a:r>
            <a:r>
              <a:rPr sz="2000" b="1" spc="-5" dirty="0">
                <a:latin typeface="Times New Roman"/>
                <a:cs typeface="Times New Roman"/>
              </a:rPr>
              <a:t>medical </a:t>
            </a:r>
            <a:r>
              <a:rPr sz="2000" b="1" spc="-10" dirty="0">
                <a:latin typeface="Times New Roman"/>
                <a:cs typeface="Times New Roman"/>
              </a:rPr>
              <a:t>regimen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within</a:t>
            </a:r>
            <a:r>
              <a:rPr sz="2000" b="1" dirty="0">
                <a:latin typeface="Times New Roman"/>
                <a:cs typeface="Times New Roman"/>
              </a:rPr>
              <a:t> 1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to 2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days.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Char char="·"/>
              <a:tabLst>
                <a:tab pos="135255" algn="l"/>
              </a:tabLst>
            </a:pPr>
            <a:r>
              <a:rPr sz="2000" b="1" dirty="0">
                <a:latin typeface="Times New Roman"/>
                <a:cs typeface="Times New Roman"/>
              </a:rPr>
              <a:t>The </a:t>
            </a:r>
            <a:r>
              <a:rPr sz="2000" b="1" spc="-5" dirty="0">
                <a:latin typeface="Times New Roman"/>
                <a:cs typeface="Times New Roman"/>
              </a:rPr>
              <a:t>choice</a:t>
            </a:r>
            <a:r>
              <a:rPr sz="2000" b="1" dirty="0">
                <a:latin typeface="Times New Roman"/>
                <a:cs typeface="Times New Roman"/>
              </a:rPr>
              <a:t> of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invasive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management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(early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catheterization/revascularization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within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48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hours)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versus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conservative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management</a:t>
            </a:r>
            <a:r>
              <a:rPr sz="2000" b="1" spc="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(catheterization/revascularization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only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if</a:t>
            </a:r>
            <a:r>
              <a:rPr sz="2000" b="1" spc="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medical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therapy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fails)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is controversial.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7768" y="471571"/>
            <a:ext cx="11005185" cy="65479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100"/>
              </a:spcBef>
              <a:tabLst>
                <a:tab pos="960755" algn="l"/>
                <a:tab pos="1581785" algn="l"/>
                <a:tab pos="2730500" algn="l"/>
                <a:tab pos="4406265" algn="l"/>
                <a:tab pos="6953884" algn="l"/>
              </a:tabLst>
            </a:pPr>
            <a:r>
              <a:rPr sz="4400" b="1" dirty="0">
                <a:solidFill>
                  <a:srgbClr val="C00000"/>
                </a:solidFill>
                <a:latin typeface="Arial"/>
                <a:cs typeface="Arial"/>
              </a:rPr>
              <a:t>MI	</a:t>
            </a:r>
            <a:r>
              <a:rPr sz="4400" b="1" spc="-5" dirty="0">
                <a:solidFill>
                  <a:srgbClr val="002060"/>
                </a:solidFill>
                <a:latin typeface="Arial"/>
                <a:cs typeface="Arial"/>
              </a:rPr>
              <a:t>is	one	of</a:t>
            </a:r>
            <a:r>
              <a:rPr sz="44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002060"/>
                </a:solidFill>
                <a:latin typeface="Arial"/>
                <a:cs typeface="Arial"/>
              </a:rPr>
              <a:t>the	ischemic	heart</a:t>
            </a:r>
            <a:r>
              <a:rPr sz="4400" b="1"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002060"/>
                </a:solidFill>
                <a:latin typeface="Arial"/>
                <a:cs typeface="Arial"/>
              </a:rPr>
              <a:t>diseases.</a:t>
            </a:r>
            <a:endParaRPr sz="4400">
              <a:latin typeface="Arial"/>
              <a:cs typeface="Arial"/>
            </a:endParaRPr>
          </a:p>
          <a:p>
            <a:pPr marL="12700" marR="3592195">
              <a:lnSpc>
                <a:spcPct val="100400"/>
              </a:lnSpc>
              <a:spcBef>
                <a:spcPts val="3275"/>
              </a:spcBef>
              <a:tabLst>
                <a:tab pos="1099820" algn="l"/>
                <a:tab pos="1721485" algn="l"/>
                <a:tab pos="3801745" algn="l"/>
                <a:tab pos="4330700" algn="l"/>
                <a:tab pos="6503670" algn="l"/>
                <a:tab pos="7093584" algn="l"/>
              </a:tabLst>
            </a:pPr>
            <a:r>
              <a:rPr sz="4400" spc="-5" dirty="0">
                <a:latin typeface="Arial MT"/>
                <a:cs typeface="Arial MT"/>
              </a:rPr>
              <a:t>Ischemic </a:t>
            </a:r>
            <a:r>
              <a:rPr sz="4400" dirty="0">
                <a:latin typeface="Arial MT"/>
                <a:cs typeface="Arial MT"/>
              </a:rPr>
              <a:t>heart diseases is </a:t>
            </a:r>
            <a:r>
              <a:rPr sz="4400" spc="5" dirty="0">
                <a:latin typeface="Arial MT"/>
                <a:cs typeface="Arial MT"/>
              </a:rPr>
              <a:t> </a:t>
            </a:r>
            <a:r>
              <a:rPr sz="4400" dirty="0">
                <a:latin typeface="Arial MT"/>
                <a:cs typeface="Arial MT"/>
              </a:rPr>
              <a:t>due	</a:t>
            </a:r>
            <a:r>
              <a:rPr sz="4400" spc="-5" dirty="0">
                <a:latin typeface="Arial MT"/>
                <a:cs typeface="Arial MT"/>
              </a:rPr>
              <a:t>to	</a:t>
            </a:r>
            <a:r>
              <a:rPr sz="4400" dirty="0">
                <a:latin typeface="Arial MT"/>
                <a:cs typeface="Arial MT"/>
              </a:rPr>
              <a:t>narrowing	or blocking </a:t>
            </a:r>
            <a:r>
              <a:rPr sz="4400" spc="5" dirty="0">
                <a:latin typeface="Arial MT"/>
                <a:cs typeface="Arial MT"/>
              </a:rPr>
              <a:t> </a:t>
            </a:r>
            <a:r>
              <a:rPr sz="4400" dirty="0">
                <a:latin typeface="Arial MT"/>
                <a:cs typeface="Arial MT"/>
              </a:rPr>
              <a:t>of </a:t>
            </a:r>
            <a:r>
              <a:rPr sz="4400" spc="-5" dirty="0">
                <a:latin typeface="Arial MT"/>
                <a:cs typeface="Arial MT"/>
              </a:rPr>
              <a:t>coronary arteries </a:t>
            </a:r>
            <a:r>
              <a:rPr sz="4400" dirty="0">
                <a:latin typeface="Arial MT"/>
                <a:cs typeface="Arial MT"/>
              </a:rPr>
              <a:t>, most </a:t>
            </a:r>
            <a:r>
              <a:rPr sz="4400" spc="5" dirty="0">
                <a:latin typeface="Arial MT"/>
                <a:cs typeface="Arial MT"/>
              </a:rPr>
              <a:t> </a:t>
            </a:r>
            <a:r>
              <a:rPr sz="4400" dirty="0">
                <a:latin typeface="Arial MT"/>
                <a:cs typeface="Arial MT"/>
              </a:rPr>
              <a:t>commonly</a:t>
            </a:r>
            <a:r>
              <a:rPr sz="4400" spc="-5" dirty="0">
                <a:latin typeface="Arial MT"/>
                <a:cs typeface="Arial MT"/>
              </a:rPr>
              <a:t> </a:t>
            </a:r>
            <a:r>
              <a:rPr sz="4400" dirty="0">
                <a:latin typeface="Arial MT"/>
                <a:cs typeface="Arial MT"/>
              </a:rPr>
              <a:t>due	</a:t>
            </a:r>
            <a:r>
              <a:rPr sz="4400" spc="-5" dirty="0">
                <a:latin typeface="Arial MT"/>
                <a:cs typeface="Arial MT"/>
              </a:rPr>
              <a:t>to </a:t>
            </a:r>
            <a:r>
              <a:rPr sz="4400" dirty="0"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4400" spc="-5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4400" dirty="0">
                <a:solidFill>
                  <a:srgbClr val="C00000"/>
                </a:solidFill>
                <a:latin typeface="Arial MT"/>
                <a:cs typeface="Arial MT"/>
              </a:rPr>
              <a:t>herosclerosis</a:t>
            </a:r>
            <a:r>
              <a:rPr sz="4400" spc="-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4400" dirty="0">
                <a:latin typeface="Arial MT"/>
                <a:cs typeface="Arial MT"/>
              </a:rPr>
              <a:t>,</a:t>
            </a:r>
            <a:r>
              <a:rPr sz="4400" spc="-5" dirty="0">
                <a:latin typeface="Arial MT"/>
                <a:cs typeface="Arial MT"/>
              </a:rPr>
              <a:t> </a:t>
            </a:r>
            <a:r>
              <a:rPr sz="4400" dirty="0">
                <a:latin typeface="Arial MT"/>
                <a:cs typeface="Arial MT"/>
              </a:rPr>
              <a:t>resul</a:t>
            </a:r>
            <a:r>
              <a:rPr sz="4400" spc="-5" dirty="0">
                <a:latin typeface="Arial MT"/>
                <a:cs typeface="Arial MT"/>
              </a:rPr>
              <a:t>t</a:t>
            </a:r>
            <a:r>
              <a:rPr sz="4400" dirty="0">
                <a:latin typeface="Arial MT"/>
                <a:cs typeface="Arial MT"/>
              </a:rPr>
              <a:t>ing	in	a  </a:t>
            </a:r>
            <a:r>
              <a:rPr sz="4400" dirty="0">
                <a:solidFill>
                  <a:srgbClr val="C00000"/>
                </a:solidFill>
                <a:latin typeface="Arial MT"/>
                <a:cs typeface="Arial MT"/>
              </a:rPr>
              <a:t>imbalance</a:t>
            </a:r>
            <a:endParaRPr sz="4400">
              <a:latin typeface="Arial MT"/>
              <a:cs typeface="Arial MT"/>
            </a:endParaRPr>
          </a:p>
          <a:p>
            <a:pPr marL="12700" marR="4150360">
              <a:lnSpc>
                <a:spcPts val="5300"/>
              </a:lnSpc>
              <a:spcBef>
                <a:spcPts val="100"/>
              </a:spcBef>
            </a:pPr>
            <a:r>
              <a:rPr sz="4400" spc="-5" dirty="0">
                <a:solidFill>
                  <a:srgbClr val="C00000"/>
                </a:solidFill>
                <a:latin typeface="Arial MT"/>
                <a:cs typeface="Arial MT"/>
              </a:rPr>
              <a:t>between blood </a:t>
            </a:r>
            <a:r>
              <a:rPr sz="440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4400" spc="-5" dirty="0">
                <a:solidFill>
                  <a:srgbClr val="C00000"/>
                </a:solidFill>
                <a:latin typeface="Arial MT"/>
                <a:cs typeface="Arial MT"/>
              </a:rPr>
              <a:t>supply(atherosclerosis)</a:t>
            </a:r>
            <a:r>
              <a:rPr sz="4400" dirty="0">
                <a:solidFill>
                  <a:srgbClr val="C00000"/>
                </a:solidFill>
                <a:latin typeface="Arial MT"/>
                <a:cs typeface="Arial MT"/>
              </a:rPr>
              <a:t> and</a:t>
            </a:r>
            <a:endParaRPr sz="4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48127" y="1850724"/>
            <a:ext cx="3143871" cy="498442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001" y="279400"/>
            <a:ext cx="6819900" cy="50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2078" y="152397"/>
            <a:ext cx="67875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none" spc="-10" dirty="0">
                <a:latin typeface="Times New Roman"/>
                <a:cs typeface="Times New Roman"/>
              </a:rPr>
              <a:t>Coronary </a:t>
            </a:r>
            <a:r>
              <a:rPr sz="3600" b="1" u="none" spc="-5" dirty="0">
                <a:latin typeface="Times New Roman"/>
                <a:cs typeface="Times New Roman"/>
              </a:rPr>
              <a:t>angioplasty </a:t>
            </a:r>
            <a:r>
              <a:rPr sz="3600" b="1" u="none" dirty="0">
                <a:latin typeface="Times New Roman"/>
                <a:cs typeface="Times New Roman"/>
              </a:rPr>
              <a:t>and</a:t>
            </a:r>
            <a:r>
              <a:rPr sz="3600" b="1" u="none" spc="-5" dirty="0">
                <a:latin typeface="Times New Roman"/>
                <a:cs typeface="Times New Roman"/>
              </a:rPr>
              <a:t> stenting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2079" y="1253689"/>
            <a:ext cx="10305415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. </a:t>
            </a:r>
            <a:r>
              <a:rPr sz="2000" b="1" spc="-5" dirty="0">
                <a:latin typeface="Times New Roman"/>
                <a:cs typeface="Times New Roman"/>
              </a:rPr>
              <a:t>This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procedure</a:t>
            </a:r>
            <a:r>
              <a:rPr sz="2000" b="1" spc="-5" dirty="0">
                <a:latin typeface="Times New Roman"/>
                <a:cs typeface="Times New Roman"/>
              </a:rPr>
              <a:t> is</a:t>
            </a:r>
            <a:r>
              <a:rPr sz="2000" b="1" dirty="0">
                <a:latin typeface="Times New Roman"/>
                <a:cs typeface="Times New Roman"/>
              </a:rPr>
              <a:t> done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to </a:t>
            </a:r>
            <a:r>
              <a:rPr sz="2000" b="1" spc="-5" dirty="0">
                <a:latin typeface="Times New Roman"/>
                <a:cs typeface="Times New Roman"/>
              </a:rPr>
              <a:t>open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clogged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heart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arteries.</a:t>
            </a:r>
            <a:r>
              <a:rPr sz="2000" b="1" dirty="0">
                <a:latin typeface="Times New Roman"/>
                <a:cs typeface="Times New Roman"/>
              </a:rPr>
              <a:t> It may </a:t>
            </a:r>
            <a:r>
              <a:rPr sz="2000" b="1" spc="-5" dirty="0">
                <a:latin typeface="Times New Roman"/>
                <a:cs typeface="Times New Roman"/>
              </a:rPr>
              <a:t>also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be</a:t>
            </a:r>
            <a:r>
              <a:rPr sz="2000" b="1" spc="-5" dirty="0">
                <a:latin typeface="Times New Roman"/>
                <a:cs typeface="Times New Roman"/>
              </a:rPr>
              <a:t> called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percutaneous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coronary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intervention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(PCI).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If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you've</a:t>
            </a:r>
            <a:r>
              <a:rPr sz="2000" b="1" dirty="0">
                <a:latin typeface="Times New Roman"/>
                <a:cs typeface="Times New Roman"/>
              </a:rPr>
              <a:t> had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heart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attack,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this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procedure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is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often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done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during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procedure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to </a:t>
            </a:r>
            <a:r>
              <a:rPr sz="2000" b="1" spc="-5" dirty="0">
                <a:latin typeface="Times New Roman"/>
                <a:cs typeface="Times New Roman"/>
              </a:rPr>
              <a:t>find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blockages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(cardiac catheterization).</a:t>
            </a:r>
            <a:endParaRPr sz="2000">
              <a:latin typeface="Times New Roman"/>
              <a:cs typeface="Times New Roman"/>
            </a:endParaRPr>
          </a:p>
          <a:p>
            <a:pPr marL="12700" marR="320675" algn="just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During </a:t>
            </a:r>
            <a:r>
              <a:rPr sz="2000" b="1" spc="-10" dirty="0">
                <a:latin typeface="Times New Roman"/>
                <a:cs typeface="Times New Roman"/>
              </a:rPr>
              <a:t>angioplasty, </a:t>
            </a:r>
            <a:r>
              <a:rPr sz="2000" b="1" dirty="0">
                <a:latin typeface="Times New Roman"/>
                <a:cs typeface="Times New Roman"/>
              </a:rPr>
              <a:t>a </a:t>
            </a:r>
            <a:r>
              <a:rPr sz="2000" b="1" spc="-5" dirty="0">
                <a:latin typeface="Times New Roman"/>
                <a:cs typeface="Times New Roman"/>
              </a:rPr>
              <a:t>heart doctor (cardiologist) guides </a:t>
            </a:r>
            <a:r>
              <a:rPr sz="2000" b="1" dirty="0">
                <a:latin typeface="Times New Roman"/>
                <a:cs typeface="Times New Roman"/>
              </a:rPr>
              <a:t>a </a:t>
            </a:r>
            <a:r>
              <a:rPr sz="2000" b="1" spc="-5" dirty="0">
                <a:latin typeface="Times New Roman"/>
                <a:cs typeface="Times New Roman"/>
              </a:rPr>
              <a:t>thin, flexible </a:t>
            </a:r>
            <a:r>
              <a:rPr sz="2000" b="1" dirty="0">
                <a:latin typeface="Times New Roman"/>
                <a:cs typeface="Times New Roman"/>
              </a:rPr>
              <a:t>tube </a:t>
            </a:r>
            <a:r>
              <a:rPr sz="2000" b="1" spc="-5" dirty="0">
                <a:latin typeface="Times New Roman"/>
                <a:cs typeface="Times New Roman"/>
              </a:rPr>
              <a:t>(catheter) </a:t>
            </a:r>
            <a:r>
              <a:rPr sz="2000" b="1" dirty="0">
                <a:latin typeface="Times New Roman"/>
                <a:cs typeface="Times New Roman"/>
              </a:rPr>
              <a:t>to the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narrowed </a:t>
            </a:r>
            <a:r>
              <a:rPr sz="2000" b="1" spc="-5" dirty="0">
                <a:latin typeface="Times New Roman"/>
                <a:cs typeface="Times New Roman"/>
              </a:rPr>
              <a:t>part </a:t>
            </a:r>
            <a:r>
              <a:rPr sz="2000" b="1" dirty="0">
                <a:latin typeface="Times New Roman"/>
                <a:cs typeface="Times New Roman"/>
              </a:rPr>
              <a:t>of the </a:t>
            </a:r>
            <a:r>
              <a:rPr sz="2000" b="1" spc="-5" dirty="0">
                <a:latin typeface="Times New Roman"/>
                <a:cs typeface="Times New Roman"/>
              </a:rPr>
              <a:t>heart </a:t>
            </a:r>
            <a:r>
              <a:rPr sz="2000" b="1" spc="-20" dirty="0">
                <a:latin typeface="Times New Roman"/>
                <a:cs typeface="Times New Roman"/>
              </a:rPr>
              <a:t>artery. </a:t>
            </a:r>
            <a:r>
              <a:rPr sz="2000" b="1" dirty="0">
                <a:latin typeface="Times New Roman"/>
                <a:cs typeface="Times New Roman"/>
              </a:rPr>
              <a:t>A </a:t>
            </a:r>
            <a:r>
              <a:rPr sz="2000" b="1" spc="-5" dirty="0">
                <a:latin typeface="Times New Roman"/>
                <a:cs typeface="Times New Roman"/>
              </a:rPr>
              <a:t>tiny balloon is inflated </a:t>
            </a:r>
            <a:r>
              <a:rPr sz="2000" b="1" dirty="0">
                <a:latin typeface="Times New Roman"/>
                <a:cs typeface="Times New Roman"/>
              </a:rPr>
              <a:t>to </a:t>
            </a:r>
            <a:r>
              <a:rPr sz="2000" b="1" spc="-5" dirty="0">
                <a:latin typeface="Times New Roman"/>
                <a:cs typeface="Times New Roman"/>
              </a:rPr>
              <a:t>help widen </a:t>
            </a:r>
            <a:r>
              <a:rPr sz="2000" b="1" dirty="0">
                <a:latin typeface="Times New Roman"/>
                <a:cs typeface="Times New Roman"/>
              </a:rPr>
              <a:t>the </a:t>
            </a:r>
            <a:r>
              <a:rPr sz="2000" b="1" spc="-5" dirty="0">
                <a:latin typeface="Times New Roman"/>
                <a:cs typeface="Times New Roman"/>
              </a:rPr>
              <a:t>blocked artery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and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improve</a:t>
            </a:r>
            <a:r>
              <a:rPr sz="2000" b="1" spc="-5" dirty="0">
                <a:latin typeface="Times New Roman"/>
                <a:cs typeface="Times New Roman"/>
              </a:rPr>
              <a:t> blood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flow.</a:t>
            </a:r>
            <a:endParaRPr sz="2000">
              <a:latin typeface="Times New Roman"/>
              <a:cs typeface="Times New Roman"/>
            </a:endParaRPr>
          </a:p>
          <a:p>
            <a:pPr marL="12700" marR="126364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A </a:t>
            </a:r>
            <a:r>
              <a:rPr sz="2000" b="1" spc="-5" dirty="0">
                <a:latin typeface="Times New Roman"/>
                <a:cs typeface="Times New Roman"/>
              </a:rPr>
              <a:t>small </a:t>
            </a:r>
            <a:r>
              <a:rPr sz="2000" b="1" spc="-15" dirty="0">
                <a:latin typeface="Times New Roman"/>
                <a:cs typeface="Times New Roman"/>
              </a:rPr>
              <a:t>wire </a:t>
            </a:r>
            <a:r>
              <a:rPr sz="2000" b="1" spc="-5" dirty="0">
                <a:latin typeface="Times New Roman"/>
                <a:cs typeface="Times New Roman"/>
              </a:rPr>
              <a:t>mesh </a:t>
            </a:r>
            <a:r>
              <a:rPr sz="2000" b="1" dirty="0">
                <a:latin typeface="Times New Roman"/>
                <a:cs typeface="Times New Roman"/>
              </a:rPr>
              <a:t>tube </a:t>
            </a:r>
            <a:r>
              <a:rPr sz="2000" b="1" spc="-5" dirty="0">
                <a:latin typeface="Times New Roman"/>
                <a:cs typeface="Times New Roman"/>
              </a:rPr>
              <a:t>(stent) </a:t>
            </a:r>
            <a:r>
              <a:rPr sz="2000" b="1" dirty="0">
                <a:latin typeface="Times New Roman"/>
                <a:cs typeface="Times New Roman"/>
              </a:rPr>
              <a:t>may be </a:t>
            </a:r>
            <a:r>
              <a:rPr sz="2000" b="1" spc="-5" dirty="0">
                <a:latin typeface="Times New Roman"/>
                <a:cs typeface="Times New Roman"/>
              </a:rPr>
              <a:t>placed in </a:t>
            </a:r>
            <a:r>
              <a:rPr sz="2000" b="1" dirty="0">
                <a:latin typeface="Times New Roman"/>
                <a:cs typeface="Times New Roman"/>
              </a:rPr>
              <a:t>the </a:t>
            </a:r>
            <a:r>
              <a:rPr sz="2000" b="1" spc="-5" dirty="0">
                <a:latin typeface="Times New Roman"/>
                <a:cs typeface="Times New Roman"/>
              </a:rPr>
              <a:t>artery during </a:t>
            </a:r>
            <a:r>
              <a:rPr sz="2000" b="1" spc="-10" dirty="0">
                <a:latin typeface="Times New Roman"/>
                <a:cs typeface="Times New Roman"/>
              </a:rPr>
              <a:t>angioplasty. </a:t>
            </a:r>
            <a:r>
              <a:rPr sz="2000" b="1" dirty="0">
                <a:latin typeface="Times New Roman"/>
                <a:cs typeface="Times New Roman"/>
              </a:rPr>
              <a:t>The </a:t>
            </a:r>
            <a:r>
              <a:rPr sz="2000" b="1" spc="-5" dirty="0">
                <a:latin typeface="Times New Roman"/>
                <a:cs typeface="Times New Roman"/>
              </a:rPr>
              <a:t>stent helps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keep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the </a:t>
            </a:r>
            <a:r>
              <a:rPr sz="2000" b="1" spc="-5" dirty="0">
                <a:latin typeface="Times New Roman"/>
                <a:cs typeface="Times New Roman"/>
              </a:rPr>
              <a:t>artery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open.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It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lowers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the </a:t>
            </a:r>
            <a:r>
              <a:rPr sz="2000" b="1" spc="-5" dirty="0">
                <a:latin typeface="Times New Roman"/>
                <a:cs typeface="Times New Roman"/>
              </a:rPr>
              <a:t>risk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the </a:t>
            </a:r>
            <a:r>
              <a:rPr sz="2000" b="1" spc="-5" dirty="0">
                <a:latin typeface="Times New Roman"/>
                <a:cs typeface="Times New Roman"/>
              </a:rPr>
              <a:t>artery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narrowing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again.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Some </a:t>
            </a:r>
            <a:r>
              <a:rPr sz="2000" b="1" spc="-5" dirty="0">
                <a:latin typeface="Times New Roman"/>
                <a:cs typeface="Times New Roman"/>
              </a:rPr>
              <a:t>stents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are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coated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with</a:t>
            </a:r>
            <a:r>
              <a:rPr sz="2000" b="1" dirty="0">
                <a:latin typeface="Times New Roman"/>
                <a:cs typeface="Times New Roman"/>
              </a:rPr>
              <a:t> a </a:t>
            </a:r>
            <a:r>
              <a:rPr sz="2000" b="1" spc="-5" dirty="0">
                <a:latin typeface="Times New Roman"/>
                <a:cs typeface="Times New Roman"/>
              </a:rPr>
              <a:t>medication</a:t>
            </a:r>
            <a:r>
              <a:rPr sz="2000" b="1" dirty="0">
                <a:latin typeface="Times New Roman"/>
                <a:cs typeface="Times New Roman"/>
              </a:rPr>
              <a:t> that </a:t>
            </a:r>
            <a:r>
              <a:rPr sz="2000" b="1" spc="-5" dirty="0">
                <a:latin typeface="Times New Roman"/>
                <a:cs typeface="Times New Roman"/>
              </a:rPr>
              <a:t>helps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keep</a:t>
            </a:r>
            <a:r>
              <a:rPr sz="2000" b="1" dirty="0">
                <a:latin typeface="Times New Roman"/>
                <a:cs typeface="Times New Roman"/>
              </a:rPr>
              <a:t> the</a:t>
            </a:r>
            <a:r>
              <a:rPr sz="2000" b="1" spc="-5" dirty="0">
                <a:latin typeface="Times New Roman"/>
                <a:cs typeface="Times New Roman"/>
              </a:rPr>
              <a:t> arteries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open.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402657" y="4383318"/>
            <a:ext cx="8475345" cy="2342515"/>
            <a:chOff x="3402655" y="4383316"/>
            <a:chExt cx="8475345" cy="23425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02655" y="4383316"/>
              <a:ext cx="8475317" cy="23419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45564" y="4426226"/>
              <a:ext cx="8335617" cy="2202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445564" y="4426225"/>
              <a:ext cx="8335645" cy="2202815"/>
            </a:xfrm>
            <a:custGeom>
              <a:avLst/>
              <a:gdLst/>
              <a:ahLst/>
              <a:cxnLst/>
              <a:rect l="l" t="t" r="r" b="b"/>
              <a:pathLst>
                <a:path w="8335645" h="2202815">
                  <a:moveTo>
                    <a:pt x="0" y="0"/>
                  </a:moveTo>
                  <a:lnTo>
                    <a:pt x="8335617" y="0"/>
                  </a:lnTo>
                  <a:lnTo>
                    <a:pt x="8335617" y="2202244"/>
                  </a:lnTo>
                  <a:lnTo>
                    <a:pt x="0" y="220224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0301" y="228600"/>
            <a:ext cx="2349500" cy="609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11502" y="125903"/>
            <a:ext cx="2331085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>
                <a:solidFill>
                  <a:srgbClr val="2F5897"/>
                </a:solidFill>
              </a:rPr>
              <a:t>CON</a:t>
            </a:r>
            <a:r>
              <a:rPr u="none" spc="-95" dirty="0">
                <a:solidFill>
                  <a:srgbClr val="2F5897"/>
                </a:solidFill>
              </a:rPr>
              <a:t> </a:t>
            </a:r>
            <a:r>
              <a:rPr u="none" dirty="0">
                <a:solidFill>
                  <a:srgbClr val="2F5897"/>
                </a:solidFill>
              </a:rPr>
              <a:t>…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6435" y="1451874"/>
            <a:ext cx="9568071" cy="499268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8200" y="1143000"/>
            <a:ext cx="4216400" cy="927100"/>
            <a:chOff x="838200" y="1143000"/>
            <a:chExt cx="4216400" cy="927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1143000"/>
              <a:ext cx="4216400" cy="444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" y="1625600"/>
              <a:ext cx="3124200" cy="4445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4116" y="1014552"/>
            <a:ext cx="4172585" cy="100540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40"/>
              </a:spcBef>
            </a:pPr>
            <a:r>
              <a:rPr sz="3200" b="1" u="none" spc="-10" dirty="0">
                <a:latin typeface="Times New Roman"/>
                <a:cs typeface="Times New Roman"/>
              </a:rPr>
              <a:t>Coronary</a:t>
            </a:r>
            <a:r>
              <a:rPr sz="3200" b="1" u="none" spc="-35" dirty="0">
                <a:latin typeface="Times New Roman"/>
                <a:cs typeface="Times New Roman"/>
              </a:rPr>
              <a:t> </a:t>
            </a:r>
            <a:r>
              <a:rPr sz="3200" b="1" u="none" spc="-5" dirty="0">
                <a:latin typeface="Times New Roman"/>
                <a:cs typeface="Times New Roman"/>
              </a:rPr>
              <a:t>artery</a:t>
            </a:r>
            <a:r>
              <a:rPr sz="3200" b="1" u="none" spc="-35" dirty="0">
                <a:latin typeface="Times New Roman"/>
                <a:cs typeface="Times New Roman"/>
              </a:rPr>
              <a:t> </a:t>
            </a:r>
            <a:r>
              <a:rPr sz="3200" b="1" u="none" dirty="0">
                <a:latin typeface="Times New Roman"/>
                <a:cs typeface="Times New Roman"/>
              </a:rPr>
              <a:t>bypass </a:t>
            </a:r>
            <a:r>
              <a:rPr sz="3200" b="1" u="none" spc="-785" dirty="0">
                <a:latin typeface="Times New Roman"/>
                <a:cs typeface="Times New Roman"/>
              </a:rPr>
              <a:t> </a:t>
            </a:r>
            <a:r>
              <a:rPr sz="3200" b="1" u="none" spc="-5" dirty="0">
                <a:latin typeface="Times New Roman"/>
                <a:cs typeface="Times New Roman"/>
              </a:rPr>
              <a:t>grafting (CABG).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4113" y="2479914"/>
            <a:ext cx="4951731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15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/>
                <a:cs typeface="Times New Roman"/>
              </a:rPr>
              <a:t>This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is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open-heart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surgery.</a:t>
            </a:r>
            <a:r>
              <a:rPr sz="2000" b="1" spc="-1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10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surgeon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takes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healthy blood vessel </a:t>
            </a:r>
            <a:r>
              <a:rPr sz="2000" b="1" spc="-10" dirty="0">
                <a:latin typeface="Times New Roman"/>
                <a:cs typeface="Times New Roman"/>
              </a:rPr>
              <a:t>from </a:t>
            </a:r>
            <a:r>
              <a:rPr sz="2000" b="1" spc="-5" dirty="0">
                <a:latin typeface="Times New Roman"/>
                <a:cs typeface="Times New Roman"/>
              </a:rPr>
              <a:t>another part </a:t>
            </a:r>
            <a:r>
              <a:rPr sz="2000" b="1" dirty="0">
                <a:latin typeface="Times New Roman"/>
                <a:cs typeface="Times New Roman"/>
              </a:rPr>
              <a:t>of the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body to </a:t>
            </a:r>
            <a:r>
              <a:rPr sz="2000" b="1" spc="-10" dirty="0">
                <a:latin typeface="Times New Roman"/>
                <a:cs typeface="Times New Roman"/>
              </a:rPr>
              <a:t>create </a:t>
            </a:r>
            <a:r>
              <a:rPr sz="2000" b="1" dirty="0">
                <a:latin typeface="Times New Roman"/>
                <a:cs typeface="Times New Roman"/>
              </a:rPr>
              <a:t>a </a:t>
            </a:r>
            <a:r>
              <a:rPr sz="2000" b="1" spc="-5" dirty="0">
                <a:latin typeface="Times New Roman"/>
                <a:cs typeface="Times New Roman"/>
              </a:rPr>
              <a:t>new </a:t>
            </a:r>
            <a:r>
              <a:rPr sz="2000" b="1" dirty="0">
                <a:latin typeface="Times New Roman"/>
                <a:cs typeface="Times New Roman"/>
              </a:rPr>
              <a:t>path for </a:t>
            </a:r>
            <a:r>
              <a:rPr sz="2000" b="1" spc="-5" dirty="0">
                <a:latin typeface="Times New Roman"/>
                <a:cs typeface="Times New Roman"/>
              </a:rPr>
              <a:t>blood in </a:t>
            </a:r>
            <a:r>
              <a:rPr sz="2000" b="1" dirty="0">
                <a:latin typeface="Times New Roman"/>
                <a:cs typeface="Times New Roman"/>
              </a:rPr>
              <a:t>the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heart.</a:t>
            </a:r>
            <a:endParaRPr sz="2000">
              <a:latin typeface="Times New Roman"/>
              <a:cs typeface="Times New Roman"/>
            </a:endParaRPr>
          </a:p>
          <a:p>
            <a:pPr marL="12700" marR="28956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It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may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be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done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as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</a:t>
            </a:r>
            <a:r>
              <a:rPr sz="2000" b="1" spc="-5" dirty="0">
                <a:latin typeface="Times New Roman"/>
                <a:cs typeface="Times New Roman"/>
              </a:rPr>
              <a:t> emergency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surgery </a:t>
            </a:r>
            <a:r>
              <a:rPr sz="2000" b="1" dirty="0">
                <a:latin typeface="Times New Roman"/>
                <a:cs typeface="Times New Roman"/>
              </a:rPr>
              <a:t>at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the</a:t>
            </a:r>
            <a:r>
              <a:rPr sz="2000" b="1" spc="-5" dirty="0">
                <a:latin typeface="Times New Roman"/>
                <a:cs typeface="Times New Roman"/>
              </a:rPr>
              <a:t> time </a:t>
            </a:r>
            <a:r>
              <a:rPr sz="2000" b="1" dirty="0">
                <a:latin typeface="Times New Roman"/>
                <a:cs typeface="Times New Roman"/>
              </a:rPr>
              <a:t>of a </a:t>
            </a:r>
            <a:r>
              <a:rPr sz="2000" b="1" spc="-5" dirty="0">
                <a:latin typeface="Times New Roman"/>
                <a:cs typeface="Times New Roman"/>
              </a:rPr>
              <a:t>heart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attack.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Sometimes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it's </a:t>
            </a:r>
            <a:r>
              <a:rPr sz="2000" b="1" dirty="0">
                <a:latin typeface="Times New Roman"/>
                <a:cs typeface="Times New Roman"/>
              </a:rPr>
              <a:t> done a </a:t>
            </a:r>
            <a:r>
              <a:rPr sz="2000" b="1" spc="-5" dirty="0">
                <a:latin typeface="Times New Roman"/>
                <a:cs typeface="Times New Roman"/>
              </a:rPr>
              <a:t>few </a:t>
            </a:r>
            <a:r>
              <a:rPr sz="2000" b="1" dirty="0">
                <a:latin typeface="Times New Roman"/>
                <a:cs typeface="Times New Roman"/>
              </a:rPr>
              <a:t>days </a:t>
            </a:r>
            <a:r>
              <a:rPr sz="2000" b="1" spc="-35" dirty="0">
                <a:latin typeface="Times New Roman"/>
                <a:cs typeface="Times New Roman"/>
              </a:rPr>
              <a:t>later, </a:t>
            </a:r>
            <a:r>
              <a:rPr sz="2000" b="1" spc="-5" dirty="0">
                <a:latin typeface="Times New Roman"/>
                <a:cs typeface="Times New Roman"/>
              </a:rPr>
              <a:t>after </a:t>
            </a:r>
            <a:r>
              <a:rPr sz="2000" b="1" dirty="0">
                <a:latin typeface="Times New Roman"/>
                <a:cs typeface="Times New Roman"/>
              </a:rPr>
              <a:t>the </a:t>
            </a:r>
            <a:r>
              <a:rPr sz="2000" b="1" spc="-5" dirty="0">
                <a:latin typeface="Times New Roman"/>
                <a:cs typeface="Times New Roman"/>
              </a:rPr>
              <a:t>heart </a:t>
            </a:r>
            <a:r>
              <a:rPr sz="2000" b="1" dirty="0">
                <a:latin typeface="Times New Roman"/>
                <a:cs typeface="Times New Roman"/>
              </a:rPr>
              <a:t>has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recovered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 </a:t>
            </a:r>
            <a:r>
              <a:rPr sz="2000" b="1" spc="-5" dirty="0">
                <a:latin typeface="Times New Roman"/>
                <a:cs typeface="Times New Roman"/>
              </a:rPr>
              <a:t>bit.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450656" y="592918"/>
            <a:ext cx="3439795" cy="2686050"/>
            <a:chOff x="6450655" y="592918"/>
            <a:chExt cx="3439795" cy="268605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50655" y="592918"/>
              <a:ext cx="3439492" cy="26854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93564" y="635828"/>
              <a:ext cx="3299792" cy="254579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493564" y="635828"/>
              <a:ext cx="3300095" cy="2546350"/>
            </a:xfrm>
            <a:custGeom>
              <a:avLst/>
              <a:gdLst/>
              <a:ahLst/>
              <a:cxnLst/>
              <a:rect l="l" t="t" r="r" b="b"/>
              <a:pathLst>
                <a:path w="3300095" h="2546350">
                  <a:moveTo>
                    <a:pt x="0" y="0"/>
                  </a:moveTo>
                  <a:lnTo>
                    <a:pt x="3299792" y="0"/>
                  </a:lnTo>
                  <a:lnTo>
                    <a:pt x="3299792" y="2545792"/>
                  </a:lnTo>
                  <a:lnTo>
                    <a:pt x="0" y="2545792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372221" y="3839976"/>
            <a:ext cx="3486151" cy="2772410"/>
            <a:chOff x="8372220" y="3839976"/>
            <a:chExt cx="3486150" cy="277241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72220" y="3839976"/>
              <a:ext cx="3485871" cy="277218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15128" y="3882885"/>
              <a:ext cx="3346171" cy="263248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415128" y="3882885"/>
              <a:ext cx="3346450" cy="2632710"/>
            </a:xfrm>
            <a:custGeom>
              <a:avLst/>
              <a:gdLst/>
              <a:ahLst/>
              <a:cxnLst/>
              <a:rect l="l" t="t" r="r" b="b"/>
              <a:pathLst>
                <a:path w="3346450" h="2632709">
                  <a:moveTo>
                    <a:pt x="0" y="0"/>
                  </a:moveTo>
                  <a:lnTo>
                    <a:pt x="3346171" y="0"/>
                  </a:lnTo>
                  <a:lnTo>
                    <a:pt x="3346171" y="2632482"/>
                  </a:lnTo>
                  <a:lnTo>
                    <a:pt x="0" y="2632482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9701" y="889000"/>
            <a:ext cx="9385300" cy="609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524255"/>
            <a:ext cx="10972800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" dirty="0"/>
              <a:t>AFTE</a:t>
            </a:r>
            <a:r>
              <a:rPr dirty="0"/>
              <a:t>R</a:t>
            </a:r>
            <a:r>
              <a:rPr spc="-204" dirty="0"/>
              <a:t> </a:t>
            </a:r>
            <a:r>
              <a:rPr spc="-100" dirty="0"/>
              <a:t>LE</a:t>
            </a:r>
            <a:r>
              <a:rPr spc="-800" dirty="0"/>
              <a:t>A</a:t>
            </a:r>
            <a:r>
              <a:rPr spc="-105" dirty="0"/>
              <a:t>V</a:t>
            </a:r>
            <a:r>
              <a:rPr dirty="0"/>
              <a:t>E</a:t>
            </a:r>
            <a:r>
              <a:rPr spc="-300" dirty="0"/>
              <a:t> </a:t>
            </a:r>
            <a:r>
              <a:rPr spc="-100" dirty="0"/>
              <a:t>TH</a:t>
            </a:r>
            <a:r>
              <a:rPr dirty="0"/>
              <a:t>E</a:t>
            </a:r>
            <a:r>
              <a:rPr spc="-200" dirty="0"/>
              <a:t> </a:t>
            </a:r>
            <a:r>
              <a:rPr spc="-105" dirty="0"/>
              <a:t>HOS</a:t>
            </a:r>
            <a:r>
              <a:rPr spc="-600" dirty="0"/>
              <a:t>P</a:t>
            </a:r>
            <a:r>
              <a:rPr spc="-700" dirty="0"/>
              <a:t>A</a:t>
            </a:r>
            <a:r>
              <a:rPr spc="-535" dirty="0"/>
              <a:t>T</a:t>
            </a:r>
            <a:r>
              <a:rPr spc="-105" dirty="0"/>
              <a:t>AL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701" y="3098800"/>
            <a:ext cx="1562100" cy="4318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42620" y="3009361"/>
            <a:ext cx="1528445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-105" dirty="0">
                <a:solidFill>
                  <a:srgbClr val="C00000"/>
                </a:solidFill>
                <a:latin typeface="Tahoma"/>
                <a:cs typeface="Tahoma"/>
              </a:rPr>
              <a:t>(ABCDE)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2621" y="3887239"/>
            <a:ext cx="123825" cy="1685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25"/>
              </a:lnSpc>
              <a:spcBef>
                <a:spcPts val="100"/>
              </a:spcBef>
            </a:pPr>
            <a:r>
              <a:rPr sz="2200" dirty="0">
                <a:latin typeface="Arial MT"/>
                <a:cs typeface="Arial MT"/>
              </a:rPr>
              <a:t>•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ts val="2610"/>
              </a:lnSpc>
            </a:pPr>
            <a:r>
              <a:rPr sz="2200" dirty="0">
                <a:latin typeface="Arial MT"/>
                <a:cs typeface="Arial MT"/>
              </a:rPr>
              <a:t>•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ts val="2610"/>
              </a:lnSpc>
            </a:pPr>
            <a:r>
              <a:rPr sz="2200" dirty="0">
                <a:latin typeface="Arial MT"/>
                <a:cs typeface="Arial MT"/>
              </a:rPr>
              <a:t>•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ts val="2610"/>
              </a:lnSpc>
            </a:pPr>
            <a:r>
              <a:rPr sz="2200" dirty="0">
                <a:latin typeface="Arial MT"/>
                <a:cs typeface="Arial MT"/>
              </a:rPr>
              <a:t>•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ts val="2625"/>
              </a:lnSpc>
            </a:pPr>
            <a:r>
              <a:rPr sz="2200" dirty="0">
                <a:latin typeface="Arial MT"/>
                <a:cs typeface="Arial MT"/>
              </a:rPr>
              <a:t>•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5521" y="3872164"/>
            <a:ext cx="5518785" cy="16799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25"/>
              </a:lnSpc>
              <a:spcBef>
                <a:spcPts val="100"/>
              </a:spcBef>
            </a:pPr>
            <a:r>
              <a:rPr sz="2200" b="1" dirty="0">
                <a:latin typeface="Palatino Linotype"/>
                <a:cs typeface="Palatino Linotype"/>
              </a:rPr>
              <a:t>A</a:t>
            </a:r>
            <a:r>
              <a:rPr sz="2200" b="1" spc="-20" dirty="0">
                <a:latin typeface="Palatino Linotype"/>
                <a:cs typeface="Palatino Linotype"/>
              </a:rPr>
              <a:t> </a:t>
            </a:r>
            <a:r>
              <a:rPr sz="2200" b="1" dirty="0">
                <a:latin typeface="Palatino Linotype"/>
                <a:cs typeface="Palatino Linotype"/>
              </a:rPr>
              <a:t>:</a:t>
            </a:r>
            <a:r>
              <a:rPr sz="2200" b="1" spc="-10" dirty="0">
                <a:latin typeface="Palatino Linotype"/>
                <a:cs typeface="Palatino Linotype"/>
              </a:rPr>
              <a:t> </a:t>
            </a:r>
            <a:r>
              <a:rPr sz="2200" b="1" spc="-5" dirty="0">
                <a:latin typeface="Palatino Linotype"/>
                <a:cs typeface="Palatino Linotype"/>
              </a:rPr>
              <a:t>Aspirin.</a:t>
            </a:r>
            <a:r>
              <a:rPr sz="2200" b="1" spc="-15" dirty="0">
                <a:latin typeface="Palatino Linotype"/>
                <a:cs typeface="Palatino Linotype"/>
              </a:rPr>
              <a:t> </a:t>
            </a:r>
            <a:r>
              <a:rPr sz="2200" b="1" spc="-5" dirty="0">
                <a:latin typeface="Palatino Linotype"/>
                <a:cs typeface="Palatino Linotype"/>
              </a:rPr>
              <a:t>ACEls.</a:t>
            </a:r>
            <a:endParaRPr sz="2200">
              <a:latin typeface="Palatino Linotype"/>
              <a:cs typeface="Palatino Linotype"/>
            </a:endParaRPr>
          </a:p>
          <a:p>
            <a:pPr marL="12700" marR="2152650">
              <a:lnSpc>
                <a:spcPts val="2610"/>
              </a:lnSpc>
              <a:spcBef>
                <a:spcPts val="95"/>
              </a:spcBef>
            </a:pPr>
            <a:r>
              <a:rPr sz="2200" b="1" spc="10" dirty="0">
                <a:latin typeface="Palatino Linotype"/>
                <a:cs typeface="Palatino Linotype"/>
              </a:rPr>
              <a:t>B</a:t>
            </a:r>
            <a:r>
              <a:rPr sz="2200" b="1" spc="-10" dirty="0">
                <a:latin typeface="Palatino Linotype"/>
                <a:cs typeface="Palatino Linotype"/>
              </a:rPr>
              <a:t> </a:t>
            </a:r>
            <a:r>
              <a:rPr sz="2200" b="1" dirty="0">
                <a:latin typeface="Palatino Linotype"/>
                <a:cs typeface="Palatino Linotype"/>
              </a:rPr>
              <a:t>:</a:t>
            </a:r>
            <a:r>
              <a:rPr sz="2200" b="1" spc="-5" dirty="0">
                <a:latin typeface="Palatino Linotype"/>
                <a:cs typeface="Palatino Linotype"/>
              </a:rPr>
              <a:t> </a:t>
            </a:r>
            <a:r>
              <a:rPr sz="2200" b="1" spc="10" dirty="0">
                <a:latin typeface="Palatino Linotype"/>
                <a:cs typeface="Palatino Linotype"/>
              </a:rPr>
              <a:t>B</a:t>
            </a:r>
            <a:r>
              <a:rPr sz="2200" b="1" spc="-5" dirty="0">
                <a:latin typeface="Palatino Linotype"/>
                <a:cs typeface="Palatino Linotype"/>
              </a:rPr>
              <a:t> blockers., </a:t>
            </a:r>
            <a:r>
              <a:rPr sz="2200" b="1" spc="5" dirty="0">
                <a:latin typeface="Palatino Linotype"/>
                <a:cs typeface="Palatino Linotype"/>
              </a:rPr>
              <a:t>BP</a:t>
            </a:r>
            <a:r>
              <a:rPr sz="2200" b="1" spc="-10" dirty="0">
                <a:latin typeface="Palatino Linotype"/>
                <a:cs typeface="Palatino Linotype"/>
              </a:rPr>
              <a:t> </a:t>
            </a:r>
            <a:r>
              <a:rPr sz="2200" b="1" spc="-5" dirty="0">
                <a:latin typeface="Palatino Linotype"/>
                <a:cs typeface="Palatino Linotype"/>
              </a:rPr>
              <a:t>control. </a:t>
            </a:r>
            <a:r>
              <a:rPr sz="2200" b="1" spc="-535" dirty="0">
                <a:latin typeface="Palatino Linotype"/>
                <a:cs typeface="Palatino Linotype"/>
              </a:rPr>
              <a:t> </a:t>
            </a:r>
            <a:r>
              <a:rPr sz="2200" b="1" dirty="0">
                <a:latin typeface="Palatino Linotype"/>
                <a:cs typeface="Palatino Linotype"/>
              </a:rPr>
              <a:t>C</a:t>
            </a:r>
            <a:r>
              <a:rPr sz="2200" b="1" spc="-5" dirty="0">
                <a:latin typeface="Palatino Linotype"/>
                <a:cs typeface="Palatino Linotype"/>
              </a:rPr>
              <a:t> </a:t>
            </a:r>
            <a:r>
              <a:rPr sz="2200" b="1" dirty="0">
                <a:latin typeface="Palatino Linotype"/>
                <a:cs typeface="Palatino Linotype"/>
              </a:rPr>
              <a:t>:</a:t>
            </a:r>
            <a:r>
              <a:rPr sz="2200" b="1" spc="-5" dirty="0">
                <a:latin typeface="Palatino Linotype"/>
                <a:cs typeface="Palatino Linotype"/>
              </a:rPr>
              <a:t> Cholesterol</a:t>
            </a:r>
            <a:r>
              <a:rPr sz="2200" b="1" dirty="0">
                <a:latin typeface="Palatino Linotype"/>
                <a:cs typeface="Palatino Linotype"/>
              </a:rPr>
              <a:t> </a:t>
            </a:r>
            <a:r>
              <a:rPr sz="2200" b="1" spc="-5" dirty="0">
                <a:latin typeface="Palatino Linotype"/>
                <a:cs typeface="Palatino Linotype"/>
              </a:rPr>
              <a:t>control.</a:t>
            </a:r>
            <a:endParaRPr sz="2200">
              <a:latin typeface="Palatino Linotype"/>
              <a:cs typeface="Palatino Linotype"/>
            </a:endParaRPr>
          </a:p>
          <a:p>
            <a:pPr marL="12700">
              <a:lnSpc>
                <a:spcPts val="2510"/>
              </a:lnSpc>
            </a:pPr>
            <a:r>
              <a:rPr sz="2200" b="1" dirty="0">
                <a:latin typeface="Palatino Linotype"/>
                <a:cs typeface="Palatino Linotype"/>
              </a:rPr>
              <a:t>D</a:t>
            </a:r>
            <a:r>
              <a:rPr sz="2200" b="1" spc="-5" dirty="0">
                <a:latin typeface="Palatino Linotype"/>
                <a:cs typeface="Palatino Linotype"/>
              </a:rPr>
              <a:t> </a:t>
            </a:r>
            <a:r>
              <a:rPr sz="2200" b="1" dirty="0">
                <a:latin typeface="Palatino Linotype"/>
                <a:cs typeface="Palatino Linotype"/>
              </a:rPr>
              <a:t>: </a:t>
            </a:r>
            <a:r>
              <a:rPr sz="2200" b="1" spc="-5" dirty="0">
                <a:latin typeface="Palatino Linotype"/>
                <a:cs typeface="Palatino Linotype"/>
              </a:rPr>
              <a:t>Diabetes control.</a:t>
            </a:r>
            <a:r>
              <a:rPr sz="2200" b="1" dirty="0">
                <a:latin typeface="Palatino Linotype"/>
                <a:cs typeface="Palatino Linotype"/>
              </a:rPr>
              <a:t> </a:t>
            </a:r>
            <a:r>
              <a:rPr sz="2200" b="1" spc="-5" dirty="0">
                <a:latin typeface="Palatino Linotype"/>
                <a:cs typeface="Palatino Linotype"/>
              </a:rPr>
              <a:t>diet.</a:t>
            </a:r>
            <a:endParaRPr sz="2200">
              <a:latin typeface="Palatino Linotype"/>
              <a:cs typeface="Palatino Linotype"/>
            </a:endParaRPr>
          </a:p>
          <a:p>
            <a:pPr marL="12700">
              <a:lnSpc>
                <a:spcPts val="2625"/>
              </a:lnSpc>
            </a:pPr>
            <a:r>
              <a:rPr sz="2200" b="1" spc="10" dirty="0">
                <a:latin typeface="Palatino Linotype"/>
                <a:cs typeface="Palatino Linotype"/>
              </a:rPr>
              <a:t>E</a:t>
            </a:r>
            <a:r>
              <a:rPr sz="2200" b="1" dirty="0">
                <a:latin typeface="Palatino Linotype"/>
                <a:cs typeface="Palatino Linotype"/>
              </a:rPr>
              <a:t> :</a:t>
            </a:r>
            <a:r>
              <a:rPr sz="2200" b="1" spc="5" dirty="0">
                <a:latin typeface="Palatino Linotype"/>
                <a:cs typeface="Palatino Linotype"/>
              </a:rPr>
              <a:t> </a:t>
            </a:r>
            <a:r>
              <a:rPr sz="2200" b="1" spc="-5" dirty="0">
                <a:latin typeface="Palatino Linotype"/>
                <a:cs typeface="Palatino Linotype"/>
              </a:rPr>
              <a:t>Education.,</a:t>
            </a:r>
            <a:r>
              <a:rPr sz="2200" b="1" spc="5" dirty="0">
                <a:latin typeface="Palatino Linotype"/>
                <a:cs typeface="Palatino Linotype"/>
              </a:rPr>
              <a:t> </a:t>
            </a:r>
            <a:r>
              <a:rPr sz="2200" b="1" spc="-5" dirty="0">
                <a:latin typeface="Palatino Linotype"/>
                <a:cs typeface="Palatino Linotype"/>
              </a:rPr>
              <a:t>reassurance</a:t>
            </a:r>
            <a:r>
              <a:rPr sz="2200" b="1" spc="5" dirty="0">
                <a:latin typeface="Palatino Linotype"/>
                <a:cs typeface="Palatino Linotype"/>
              </a:rPr>
              <a:t> </a:t>
            </a:r>
            <a:r>
              <a:rPr sz="2200" b="1" dirty="0">
                <a:latin typeface="Palatino Linotype"/>
                <a:cs typeface="Palatino Linotype"/>
              </a:rPr>
              <a:t>&amp;</a:t>
            </a:r>
            <a:r>
              <a:rPr sz="2200" b="1" spc="5" dirty="0">
                <a:latin typeface="Palatino Linotype"/>
                <a:cs typeface="Palatino Linotype"/>
              </a:rPr>
              <a:t> </a:t>
            </a:r>
            <a:r>
              <a:rPr sz="2200" b="1" spc="-5" dirty="0">
                <a:latin typeface="Palatino Linotype"/>
                <a:cs typeface="Palatino Linotype"/>
              </a:rPr>
              <a:t>rehabilitation</a:t>
            </a:r>
            <a:endParaRPr sz="2200">
              <a:latin typeface="Palatino Linotype"/>
              <a:cs typeface="Palatino Linotype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49203" y="2915476"/>
            <a:ext cx="3418884" cy="358301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586" y="0"/>
            <a:ext cx="12195175" cy="6861175"/>
          </a:xfrm>
          <a:custGeom>
            <a:avLst/>
            <a:gdLst/>
            <a:ahLst/>
            <a:cxnLst/>
            <a:rect l="l" t="t" r="r" b="b"/>
            <a:pathLst>
              <a:path w="12195175" h="6861175">
                <a:moveTo>
                  <a:pt x="0" y="6861175"/>
                </a:moveTo>
                <a:lnTo>
                  <a:pt x="12195175" y="6861175"/>
                </a:lnTo>
                <a:lnTo>
                  <a:pt x="12195175" y="0"/>
                </a:lnTo>
                <a:lnTo>
                  <a:pt x="0" y="0"/>
                </a:lnTo>
                <a:lnTo>
                  <a:pt x="0" y="68611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77014" y="6499385"/>
            <a:ext cx="113031" cy="8477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826" y="6499385"/>
            <a:ext cx="113031" cy="8477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79732" y="230504"/>
            <a:ext cx="7612003" cy="643704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2192000" cy="6858000"/>
            <a:chOff x="0" y="1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00" y="1308100"/>
              <a:ext cx="4711700" cy="635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59401" y="1083421"/>
            <a:ext cx="467550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u="none" spc="-5" dirty="0">
                <a:solidFill>
                  <a:srgbClr val="FFFFFF"/>
                </a:solidFill>
                <a:latin typeface="Times New Roman"/>
                <a:cs typeface="Times New Roman"/>
              </a:rPr>
              <a:t>THANK</a:t>
            </a:r>
            <a:r>
              <a:rPr sz="6000" b="1" u="none" spc="-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0" b="1" u="none" spc="-5" dirty="0">
                <a:solidFill>
                  <a:srgbClr val="FFFFFF"/>
                </a:solidFill>
                <a:latin typeface="Times New Roman"/>
                <a:cs typeface="Times New Roman"/>
              </a:rPr>
              <a:t>YOU</a:t>
            </a:r>
            <a:endParaRPr sz="60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368801" y="5181600"/>
            <a:ext cx="1917700" cy="952500"/>
            <a:chOff x="4368800" y="5181600"/>
            <a:chExt cx="1917700" cy="9525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8800" y="5181600"/>
              <a:ext cx="1435100" cy="2286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68800" y="5422900"/>
              <a:ext cx="1511300" cy="2286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68800" y="5664200"/>
              <a:ext cx="1917700" cy="2286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1500" y="5905500"/>
              <a:ext cx="774700" cy="22860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379070" y="5122407"/>
            <a:ext cx="1840231" cy="9977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b="1" i="1" dirty="0">
                <a:latin typeface="Times New Roman"/>
                <a:cs typeface="Times New Roman"/>
              </a:rPr>
              <a:t>REFERANCE : </a:t>
            </a:r>
            <a:r>
              <a:rPr sz="1600" b="1" i="1" spc="5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STEP </a:t>
            </a:r>
            <a:r>
              <a:rPr sz="1600" b="1" i="1" dirty="0">
                <a:solidFill>
                  <a:srgbClr val="FFFFFF"/>
                </a:solidFill>
                <a:latin typeface="Times New Roman"/>
                <a:cs typeface="Times New Roman"/>
              </a:rPr>
              <a:t>UP BOOK </a:t>
            </a:r>
            <a:r>
              <a:rPr sz="16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DAVIDSONS</a:t>
            </a:r>
            <a:r>
              <a:rPr sz="1600" b="1" i="1" spc="3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Times New Roman"/>
                <a:cs typeface="Times New Roman"/>
              </a:rPr>
              <a:t>BOOK </a:t>
            </a:r>
            <a:r>
              <a:rPr sz="1600" b="1" i="1" spc="-3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1" y="749300"/>
            <a:ext cx="5448300" cy="609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4749" y="642322"/>
            <a:ext cx="5379720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>
                <a:solidFill>
                  <a:srgbClr val="2F5897"/>
                </a:solidFill>
              </a:rPr>
              <a:t>CASE</a:t>
            </a:r>
            <a:r>
              <a:rPr u="none" spc="-65" dirty="0">
                <a:solidFill>
                  <a:srgbClr val="2F5897"/>
                </a:solidFill>
              </a:rPr>
              <a:t> </a:t>
            </a:r>
            <a:r>
              <a:rPr u="none" spc="-5" dirty="0">
                <a:solidFill>
                  <a:srgbClr val="2F5897"/>
                </a:solidFill>
              </a:rPr>
              <a:t>SCENARIO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6547" y="1923277"/>
            <a:ext cx="8056880" cy="29929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83895" indent="44450">
              <a:lnSpc>
                <a:spcPct val="1065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A </a:t>
            </a:r>
            <a:r>
              <a:rPr sz="1800" b="1" spc="-10" dirty="0">
                <a:latin typeface="Times New Roman"/>
                <a:cs typeface="Times New Roman"/>
              </a:rPr>
              <a:t>59-year-old </a:t>
            </a:r>
            <a:r>
              <a:rPr sz="1800" b="1" dirty="0">
                <a:latin typeface="Times New Roman"/>
                <a:cs typeface="Times New Roman"/>
              </a:rPr>
              <a:t>man </a:t>
            </a:r>
            <a:r>
              <a:rPr sz="1800" b="1" spc="-5" dirty="0">
                <a:latin typeface="Times New Roman"/>
                <a:cs typeface="Times New Roman"/>
              </a:rPr>
              <a:t>comes </a:t>
            </a:r>
            <a:r>
              <a:rPr sz="1800" b="1" dirty="0">
                <a:latin typeface="Times New Roman"/>
                <a:cs typeface="Times New Roman"/>
              </a:rPr>
              <a:t>to the </a:t>
            </a:r>
            <a:r>
              <a:rPr sz="1800" b="1" spc="-5" dirty="0">
                <a:latin typeface="Times New Roman"/>
                <a:cs typeface="Times New Roman"/>
              </a:rPr>
              <a:t>emergency department </a:t>
            </a:r>
            <a:r>
              <a:rPr sz="1800" b="1" dirty="0">
                <a:latin typeface="Times New Roman"/>
                <a:cs typeface="Times New Roman"/>
              </a:rPr>
              <a:t>due to </a:t>
            </a:r>
            <a:r>
              <a:rPr sz="1800" b="1" spc="-5" dirty="0">
                <a:latin typeface="Times New Roman"/>
                <a:cs typeface="Times New Roman"/>
              </a:rPr>
              <a:t>chest pain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beginning</a:t>
            </a:r>
            <a:r>
              <a:rPr sz="1800" b="1" dirty="0">
                <a:latin typeface="Times New Roman"/>
                <a:cs typeface="Times New Roman"/>
              </a:rPr>
              <a:t> 2 </a:t>
            </a:r>
            <a:r>
              <a:rPr sz="1800" b="1" spc="-5" dirty="0">
                <a:latin typeface="Times New Roman"/>
                <a:cs typeface="Times New Roman"/>
              </a:rPr>
              <a:t>hours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ago and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profuse sweating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1 hour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ago. </a:t>
            </a:r>
            <a:r>
              <a:rPr sz="1800" b="1" spc="-5" dirty="0">
                <a:latin typeface="Times New Roman"/>
                <a:cs typeface="Times New Roman"/>
              </a:rPr>
              <a:t>He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feels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weak.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Past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medical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history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includes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type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diabetes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mellitus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and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hypercholesterolem.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marR="5080" indent="52705">
              <a:lnSpc>
                <a:spcPct val="106500"/>
              </a:lnSpc>
            </a:pPr>
            <a:r>
              <a:rPr sz="1800" b="1" dirty="0">
                <a:latin typeface="Times New Roman"/>
                <a:cs typeface="Times New Roman"/>
              </a:rPr>
              <a:t>The </a:t>
            </a:r>
            <a:r>
              <a:rPr sz="1800" b="1" spc="-5" dirty="0">
                <a:latin typeface="Times New Roman"/>
                <a:cs typeface="Times New Roman"/>
              </a:rPr>
              <a:t>patient's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medications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include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metformin,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glipizide,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and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simvastatin.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Blood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pressure</a:t>
            </a:r>
            <a:r>
              <a:rPr sz="1800" b="1" spc="-5" dirty="0">
                <a:latin typeface="Times New Roman"/>
                <a:cs typeface="Times New Roman"/>
              </a:rPr>
              <a:t> is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165/98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mm </a:t>
            </a:r>
            <a:r>
              <a:rPr sz="1800" b="1" spc="-5" dirty="0">
                <a:latin typeface="Times New Roman"/>
                <a:cs typeface="Times New Roman"/>
              </a:rPr>
              <a:t>Hg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in</a:t>
            </a:r>
            <a:r>
              <a:rPr sz="1800" b="1" dirty="0">
                <a:latin typeface="Times New Roman"/>
                <a:cs typeface="Times New Roman"/>
              </a:rPr>
              <a:t> the </a:t>
            </a:r>
            <a:r>
              <a:rPr sz="1800" b="1" spc="-5" dirty="0">
                <a:latin typeface="Times New Roman"/>
                <a:cs typeface="Times New Roman"/>
              </a:rPr>
              <a:t>right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arm</a:t>
            </a:r>
            <a:r>
              <a:rPr sz="1800" b="1" dirty="0">
                <a:latin typeface="Times New Roman"/>
                <a:cs typeface="Times New Roman"/>
              </a:rPr>
              <a:t> and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160/90</a:t>
            </a:r>
            <a:r>
              <a:rPr sz="1800" b="1" dirty="0">
                <a:latin typeface="Times New Roman"/>
                <a:cs typeface="Times New Roman"/>
              </a:rPr>
              <a:t> mm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Hg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in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the</a:t>
            </a:r>
            <a:r>
              <a:rPr sz="1800" b="1" spc="-5" dirty="0">
                <a:latin typeface="Times New Roman"/>
                <a:cs typeface="Times New Roman"/>
              </a:rPr>
              <a:t> left,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pulse is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78/min,</a:t>
            </a:r>
            <a:r>
              <a:rPr sz="1800" b="1" dirty="0">
                <a:latin typeface="Times New Roman"/>
                <a:cs typeface="Times New Roman"/>
              </a:rPr>
              <a:t> and </a:t>
            </a:r>
            <a:r>
              <a:rPr sz="1800" b="1" spc="-5" dirty="0">
                <a:latin typeface="Times New Roman"/>
                <a:cs typeface="Times New Roman"/>
              </a:rPr>
              <a:t>oxygen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saturation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is</a:t>
            </a:r>
            <a:r>
              <a:rPr sz="1800" b="1" dirty="0">
                <a:latin typeface="Times New Roman"/>
                <a:cs typeface="Times New Roman"/>
              </a:rPr>
              <a:t> 98% on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room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45" dirty="0">
                <a:latin typeface="Times New Roman"/>
                <a:cs typeface="Times New Roman"/>
              </a:rPr>
              <a:t>air.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He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appears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mildly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uncomfortable.</a:t>
            </a:r>
            <a:r>
              <a:rPr sz="1800" b="1" dirty="0">
                <a:latin typeface="Times New Roman"/>
                <a:cs typeface="Times New Roman"/>
              </a:rPr>
              <a:t> Lungs </a:t>
            </a:r>
            <a:r>
              <a:rPr sz="1800" b="1" spc="-15" dirty="0">
                <a:latin typeface="Times New Roman"/>
                <a:cs typeface="Times New Roman"/>
              </a:rPr>
              <a:t>are</a:t>
            </a:r>
            <a:r>
              <a:rPr sz="1800" b="1" spc="-5" dirty="0">
                <a:latin typeface="Times New Roman"/>
                <a:cs typeface="Times New Roman"/>
              </a:rPr>
              <a:t> clear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to </a:t>
            </a:r>
            <a:r>
              <a:rPr sz="1800" b="1" spc="-5" dirty="0">
                <a:latin typeface="Times New Roman"/>
                <a:cs typeface="Times New Roman"/>
              </a:rPr>
              <a:t>auscultation. 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His</a:t>
            </a:r>
            <a:r>
              <a:rPr sz="18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ECG</a:t>
            </a:r>
            <a:r>
              <a:rPr sz="1800" b="1" spc="4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II</a:t>
            </a:r>
            <a:r>
              <a:rPr sz="18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,III and avf</a:t>
            </a:r>
            <a:r>
              <a:rPr sz="18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lead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 shown ST</a:t>
            </a:r>
            <a:r>
              <a:rPr sz="18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elevation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.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Which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the</a:t>
            </a:r>
            <a:r>
              <a:rPr sz="1800" b="1" spc="-5" dirty="0">
                <a:latin typeface="Times New Roman"/>
                <a:cs typeface="Times New Roman"/>
              </a:rPr>
              <a:t> following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is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the </a:t>
            </a:r>
            <a:r>
              <a:rPr sz="1800" b="1" spc="-5" dirty="0">
                <a:latin typeface="Times New Roman"/>
                <a:cs typeface="Times New Roman"/>
              </a:rPr>
              <a:t>best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next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step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management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this patient?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72867" y="159026"/>
            <a:ext cx="2146852" cy="292873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036" y="987728"/>
            <a:ext cx="6472555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33144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AutoNum type="alphaLcParenR"/>
              <a:tabLst>
                <a:tab pos="27432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Aspirin,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cardiac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enzyme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levels,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and </a:t>
            </a:r>
            <a:r>
              <a:rPr sz="2000" b="1" spc="-5" dirty="0">
                <a:latin typeface="Times New Roman"/>
                <a:cs typeface="Times New Roman"/>
              </a:rPr>
              <a:t>observation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in </a:t>
            </a:r>
            <a:r>
              <a:rPr sz="2000" b="1" dirty="0">
                <a:latin typeface="Times New Roman"/>
                <a:cs typeface="Times New Roman"/>
              </a:rPr>
              <a:t>the</a:t>
            </a:r>
            <a:r>
              <a:rPr sz="2000" b="1" spc="-5" dirty="0">
                <a:latin typeface="Times New Roman"/>
                <a:cs typeface="Times New Roman"/>
              </a:rPr>
              <a:t> intensive </a:t>
            </a:r>
            <a:r>
              <a:rPr sz="2000" b="1" spc="-15" dirty="0">
                <a:latin typeface="Times New Roman"/>
                <a:cs typeface="Times New Roman"/>
              </a:rPr>
              <a:t>care</a:t>
            </a:r>
            <a:r>
              <a:rPr sz="2000" b="1" spc="-5" dirty="0">
                <a:latin typeface="Times New Roman"/>
                <a:cs typeface="Times New Roman"/>
              </a:rPr>
              <a:t> unit.</a:t>
            </a:r>
            <a:endParaRPr sz="2000">
              <a:latin typeface="Times New Roman"/>
              <a:cs typeface="Times New Roman"/>
            </a:endParaRPr>
          </a:p>
          <a:p>
            <a:pPr marL="12700" marR="1080135">
              <a:lnSpc>
                <a:spcPct val="100000"/>
              </a:lnSpc>
              <a:buClr>
                <a:srgbClr val="C00000"/>
              </a:buClr>
              <a:buAutoNum type="alphaLcParenR"/>
              <a:tabLst>
                <a:tab pos="28829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Aspirin,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heparin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infusion,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and </a:t>
            </a:r>
            <a:r>
              <a:rPr sz="2000" b="1" spc="-5" dirty="0">
                <a:latin typeface="Times New Roman"/>
                <a:cs typeface="Times New Roman"/>
              </a:rPr>
              <a:t>admission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to the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telemetry </a:t>
            </a:r>
            <a:r>
              <a:rPr sz="2000" b="1" spc="-35" dirty="0">
                <a:latin typeface="Times New Roman"/>
                <a:cs typeface="Times New Roman"/>
              </a:rPr>
              <a:t>floor.</a:t>
            </a:r>
            <a:endParaRPr sz="2000">
              <a:latin typeface="Times New Roman"/>
              <a:cs typeface="Times New Roman"/>
            </a:endParaRPr>
          </a:p>
          <a:p>
            <a:pPr marL="259079" indent="-247015">
              <a:lnSpc>
                <a:spcPct val="100000"/>
              </a:lnSpc>
              <a:buClr>
                <a:srgbClr val="C00000"/>
              </a:buClr>
              <a:buAutoNum type="alphaLcParenR"/>
              <a:tabLst>
                <a:tab pos="259715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Aspirin</a:t>
            </a:r>
            <a:r>
              <a:rPr sz="2000" b="1" dirty="0">
                <a:latin typeface="Times New Roman"/>
                <a:cs typeface="Times New Roman"/>
              </a:rPr>
              <a:t> and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immediate cardiac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catheterization.</a:t>
            </a:r>
            <a:endParaRPr sz="2000">
              <a:latin typeface="Times New Roman"/>
              <a:cs typeface="Times New Roman"/>
            </a:endParaRPr>
          </a:p>
          <a:p>
            <a:pPr marL="301625" indent="-289560">
              <a:lnSpc>
                <a:spcPct val="100000"/>
              </a:lnSpc>
              <a:buClr>
                <a:srgbClr val="C00000"/>
              </a:buClr>
              <a:buAutoNum type="alphaLcParenR"/>
              <a:tabLst>
                <a:tab pos="302260" algn="l"/>
              </a:tabLst>
            </a:pPr>
            <a:r>
              <a:rPr sz="2000" b="1" dirty="0">
                <a:latin typeface="Times New Roman"/>
                <a:cs typeface="Times New Roman"/>
              </a:rPr>
              <a:t>CT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scan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the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chest.</a:t>
            </a:r>
            <a:endParaRPr sz="2000">
              <a:latin typeface="Times New Roman"/>
              <a:cs typeface="Times New Roman"/>
            </a:endParaRPr>
          </a:p>
          <a:p>
            <a:pPr marL="273050" indent="-260985">
              <a:lnSpc>
                <a:spcPct val="100000"/>
              </a:lnSpc>
              <a:buClr>
                <a:srgbClr val="C00000"/>
              </a:buClr>
              <a:buAutoNum type="alphaLcParenR"/>
              <a:tabLst>
                <a:tab pos="273685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Nonsteroidal anti-inflammatory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drugs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as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needed</a:t>
            </a:r>
            <a:r>
              <a:rPr sz="2000" b="1" dirty="0">
                <a:latin typeface="Times New Roman"/>
                <a:cs typeface="Times New Roman"/>
              </a:rPr>
              <a:t> for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pain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48463" y="384312"/>
            <a:ext cx="1848676" cy="18486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1" y="787400"/>
            <a:ext cx="5676900" cy="698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8751" y="628202"/>
            <a:ext cx="5562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i="1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Myocardial</a:t>
            </a:r>
            <a:r>
              <a:rPr sz="4800" b="1" i="1" u="none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800" b="1" i="1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infarction</a:t>
            </a:r>
            <a:endParaRPr sz="4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5691" y="2323668"/>
            <a:ext cx="355600" cy="355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72991" y="2263345"/>
            <a:ext cx="6682740" cy="131324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469900" marR="5080" indent="-457200">
              <a:lnSpc>
                <a:spcPct val="101200"/>
              </a:lnSpc>
              <a:spcBef>
                <a:spcPts val="60"/>
              </a:spcBef>
              <a:buFont typeface="Lucida Sans Unicode"/>
              <a:buChar char="▪"/>
              <a:tabLst>
                <a:tab pos="469900" algn="l"/>
                <a:tab pos="1082040" algn="l"/>
              </a:tabLst>
            </a:pP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MI	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is the clinical manifestations 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of </a:t>
            </a:r>
            <a:r>
              <a:rPr sz="28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atherosclerotic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plaque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rupture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and</a:t>
            </a:r>
            <a:r>
              <a:rPr sz="28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coronary </a:t>
            </a:r>
            <a:r>
              <a:rPr sz="2800" spc="-6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occlusion.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979" y="4959922"/>
            <a:ext cx="355600" cy="3556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17279" y="4899598"/>
            <a:ext cx="6742431" cy="131324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469900" marR="5080" indent="-457200">
              <a:lnSpc>
                <a:spcPct val="101200"/>
              </a:lnSpc>
              <a:spcBef>
                <a:spcPts val="60"/>
              </a:spcBef>
              <a:buFont typeface="Lucida Sans Unicode"/>
              <a:buChar char="▪"/>
              <a:tabLst>
                <a:tab pos="469900" algn="l"/>
              </a:tabLst>
            </a:pP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MI </a:t>
            </a:r>
            <a:r>
              <a:rPr sz="2800" spc="-5" dirty="0">
                <a:latin typeface="Times New Roman"/>
                <a:cs typeface="Times New Roman"/>
              </a:rPr>
              <a:t>is the irreversible damage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myocardial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tissue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caused</a:t>
            </a:r>
            <a:r>
              <a:rPr sz="2800" dirty="0">
                <a:latin typeface="Times New Roman"/>
                <a:cs typeface="Times New Roman"/>
              </a:rPr>
              <a:t> by 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prolonge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ischaemia</a:t>
            </a:r>
            <a:r>
              <a:rPr sz="28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&amp; </a:t>
            </a:r>
            <a:r>
              <a:rPr sz="28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hypoxia </a:t>
            </a:r>
            <a:r>
              <a:rPr sz="280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59804" y="2935523"/>
            <a:ext cx="3954117" cy="38875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2701" y="406400"/>
            <a:ext cx="5575300" cy="6858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04151" y="324588"/>
            <a:ext cx="5417820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41450" algn="l"/>
                <a:tab pos="4527550" algn="l"/>
              </a:tabLst>
            </a:pPr>
            <a:r>
              <a:rPr b="1" i="1" u="none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b="1" i="1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b="1" i="1" u="none" dirty="0">
                <a:solidFill>
                  <a:srgbClr val="000000"/>
                </a:solidFill>
                <a:latin typeface="Times New Roman"/>
                <a:cs typeface="Times New Roman"/>
              </a:rPr>
              <a:t>sk	Fa</a:t>
            </a:r>
            <a:r>
              <a:rPr b="1" i="1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ct</a:t>
            </a:r>
            <a:r>
              <a:rPr b="1" i="1" u="none" dirty="0">
                <a:solidFill>
                  <a:srgbClr val="000000"/>
                </a:solidFill>
                <a:latin typeface="Times New Roman"/>
                <a:cs typeface="Times New Roman"/>
              </a:rPr>
              <a:t>ors of	MI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511" y="1285406"/>
            <a:ext cx="368300" cy="3683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511" y="4434497"/>
            <a:ext cx="469900" cy="4699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37111" y="1051610"/>
            <a:ext cx="7440931" cy="517257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473075" indent="-460375">
              <a:lnSpc>
                <a:spcPct val="100000"/>
              </a:lnSpc>
              <a:spcBef>
                <a:spcPts val="615"/>
              </a:spcBef>
              <a:buClr>
                <a:srgbClr val="000000"/>
              </a:buClr>
              <a:buSzPct val="72500"/>
              <a:buFont typeface="Lucida Sans Unicode"/>
              <a:buChar char="▪"/>
              <a:tabLst>
                <a:tab pos="473075" algn="l"/>
              </a:tabLst>
            </a:pPr>
            <a:r>
              <a:rPr sz="4000" b="1" spc="-5" dirty="0">
                <a:solidFill>
                  <a:srgbClr val="002060"/>
                </a:solidFill>
                <a:latin typeface="Palatino Linotype"/>
                <a:cs typeface="Palatino Linotype"/>
              </a:rPr>
              <a:t>Modifiable</a:t>
            </a:r>
            <a:r>
              <a:rPr sz="4000" b="1" spc="-35" dirty="0">
                <a:solidFill>
                  <a:srgbClr val="002060"/>
                </a:solidFill>
                <a:latin typeface="Palatino Linotype"/>
                <a:cs typeface="Palatino Linotype"/>
              </a:rPr>
              <a:t> </a:t>
            </a:r>
            <a:r>
              <a:rPr sz="4000" b="1" dirty="0">
                <a:latin typeface="Palatino Linotype"/>
                <a:cs typeface="Palatino Linotype"/>
              </a:rPr>
              <a:t>:</a:t>
            </a:r>
            <a:endParaRPr sz="4000">
              <a:latin typeface="Palatino Linotype"/>
              <a:cs typeface="Palatino Linotype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MS UI Gothic"/>
              <a:buChar char="➢"/>
              <a:tabLst>
                <a:tab pos="355600" algn="l"/>
              </a:tabLst>
            </a:pPr>
            <a:r>
              <a:rPr sz="2500" b="1" spc="-10" dirty="0">
                <a:latin typeface="Times New Roman"/>
                <a:cs typeface="Times New Roman"/>
              </a:rPr>
              <a:t>Stress</a:t>
            </a: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MS UI Gothic"/>
              <a:buChar char="➢"/>
              <a:tabLst>
                <a:tab pos="355600" algn="l"/>
              </a:tabLst>
            </a:pPr>
            <a:r>
              <a:rPr sz="2500" b="1" spc="-5" dirty="0">
                <a:latin typeface="Times New Roman"/>
                <a:cs typeface="Times New Roman"/>
              </a:rPr>
              <a:t>Smoking</a:t>
            </a: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MS UI Gothic"/>
              <a:buChar char="➢"/>
              <a:tabLst>
                <a:tab pos="355600" algn="l"/>
              </a:tabLst>
            </a:pPr>
            <a:r>
              <a:rPr sz="2500" b="1" spc="-5" dirty="0">
                <a:latin typeface="Times New Roman"/>
                <a:cs typeface="Times New Roman"/>
              </a:rPr>
              <a:t>Obesity</a:t>
            </a: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MS UI Gothic"/>
              <a:buChar char="➢"/>
              <a:tabLst>
                <a:tab pos="355600" algn="l"/>
              </a:tabLst>
            </a:pPr>
            <a:r>
              <a:rPr sz="2500" b="1" spc="-5" dirty="0">
                <a:latin typeface="Times New Roman"/>
                <a:cs typeface="Times New Roman"/>
              </a:rPr>
              <a:t>Diabetes</a:t>
            </a:r>
            <a:r>
              <a:rPr sz="2500" b="1" dirty="0">
                <a:latin typeface="Times New Roman"/>
                <a:cs typeface="Times New Roman"/>
              </a:rPr>
              <a:t> ( </a:t>
            </a:r>
            <a:r>
              <a:rPr sz="25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worst</a:t>
            </a:r>
            <a:r>
              <a:rPr sz="25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) and</a:t>
            </a:r>
            <a:r>
              <a:rPr sz="2500" b="1" spc="5" dirty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hypertension</a:t>
            </a:r>
            <a:r>
              <a:rPr sz="2500" b="1" dirty="0">
                <a:latin typeface="Times New Roman"/>
                <a:cs typeface="Times New Roman"/>
              </a:rPr>
              <a:t> (</a:t>
            </a:r>
            <a:r>
              <a:rPr sz="2500" b="1" spc="-5" dirty="0"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C00000"/>
                </a:solidFill>
                <a:latin typeface="Times New Roman"/>
                <a:cs typeface="Times New Roman"/>
              </a:rPr>
              <a:t>most </a:t>
            </a:r>
            <a:r>
              <a:rPr sz="25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common</a:t>
            </a:r>
            <a:r>
              <a:rPr sz="2500" b="1" spc="-5" dirty="0">
                <a:latin typeface="Times New Roman"/>
                <a:cs typeface="Times New Roman"/>
              </a:rPr>
              <a:t>)</a:t>
            </a: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MS UI Gothic"/>
              <a:buChar char="➢"/>
              <a:tabLst>
                <a:tab pos="355600" algn="l"/>
              </a:tabLst>
            </a:pPr>
            <a:r>
              <a:rPr sz="2500" b="1" spc="-5" dirty="0">
                <a:latin typeface="Times New Roman"/>
                <a:cs typeface="Times New Roman"/>
              </a:rPr>
              <a:t>Diet</a:t>
            </a:r>
            <a:r>
              <a:rPr sz="2500" b="1" spc="-10" dirty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(high </a:t>
            </a:r>
            <a:r>
              <a:rPr sz="2500" b="1" spc="-10" dirty="0">
                <a:latin typeface="Times New Roman"/>
                <a:cs typeface="Times New Roman"/>
              </a:rPr>
              <a:t>cholesterol </a:t>
            </a:r>
            <a:r>
              <a:rPr sz="2500" b="1" dirty="0">
                <a:latin typeface="Times New Roman"/>
                <a:cs typeface="Times New Roman"/>
              </a:rPr>
              <a:t>)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00">
              <a:latin typeface="Times New Roman"/>
              <a:cs typeface="Times New Roman"/>
            </a:endParaRPr>
          </a:p>
          <a:p>
            <a:pPr marL="483234" indent="-470534">
              <a:lnSpc>
                <a:spcPct val="100000"/>
              </a:lnSpc>
              <a:spcBef>
                <a:spcPts val="5"/>
              </a:spcBef>
              <a:buSzPct val="97297"/>
              <a:buFont typeface="Lucida Sans Unicode"/>
              <a:buChar char="▪"/>
              <a:tabLst>
                <a:tab pos="483234" algn="l"/>
              </a:tabLst>
            </a:pPr>
            <a:r>
              <a:rPr sz="3700" b="1" dirty="0">
                <a:solidFill>
                  <a:srgbClr val="002060"/>
                </a:solidFill>
                <a:latin typeface="Palatino Linotype"/>
                <a:cs typeface="Palatino Linotype"/>
              </a:rPr>
              <a:t>Non</a:t>
            </a:r>
            <a:r>
              <a:rPr sz="3700" b="1" spc="-25" dirty="0">
                <a:solidFill>
                  <a:srgbClr val="002060"/>
                </a:solidFill>
                <a:latin typeface="Palatino Linotype"/>
                <a:cs typeface="Palatino Linotype"/>
              </a:rPr>
              <a:t> </a:t>
            </a:r>
            <a:r>
              <a:rPr sz="3700" b="1" spc="-5" dirty="0">
                <a:solidFill>
                  <a:srgbClr val="002060"/>
                </a:solidFill>
                <a:latin typeface="Palatino Linotype"/>
                <a:cs typeface="Palatino Linotype"/>
              </a:rPr>
              <a:t>Modifiable</a:t>
            </a:r>
            <a:r>
              <a:rPr sz="3700" b="1" spc="-20" dirty="0">
                <a:solidFill>
                  <a:srgbClr val="002060"/>
                </a:solidFill>
                <a:latin typeface="Palatino Linotype"/>
                <a:cs typeface="Palatino Linotype"/>
              </a:rPr>
              <a:t> </a:t>
            </a:r>
            <a:r>
              <a:rPr sz="3700" b="1" dirty="0">
                <a:solidFill>
                  <a:srgbClr val="002060"/>
                </a:solidFill>
                <a:latin typeface="Palatino Linotype"/>
                <a:cs typeface="Palatino Linotype"/>
              </a:rPr>
              <a:t>:</a:t>
            </a:r>
            <a:endParaRPr sz="3700">
              <a:latin typeface="Palatino Linotype"/>
              <a:cs typeface="Palatino Linotype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MS UI Gothic"/>
              <a:buChar char="➢"/>
              <a:tabLst>
                <a:tab pos="355600" algn="l"/>
              </a:tabLst>
            </a:pPr>
            <a:r>
              <a:rPr sz="2500" b="1" spc="-5" dirty="0">
                <a:latin typeface="Times New Roman"/>
                <a:cs typeface="Times New Roman"/>
              </a:rPr>
              <a:t>Race</a:t>
            </a:r>
            <a:r>
              <a:rPr sz="2500" b="1" spc="-1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( </a:t>
            </a:r>
            <a:r>
              <a:rPr sz="2500" b="1" spc="-5" dirty="0">
                <a:latin typeface="Times New Roman"/>
                <a:cs typeface="Times New Roman"/>
              </a:rPr>
              <a:t>higher</a:t>
            </a:r>
            <a:r>
              <a:rPr sz="2500" b="1" spc="-45" dirty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in</a:t>
            </a:r>
            <a:r>
              <a:rPr sz="2500" b="1" spc="-140" dirty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African</a:t>
            </a:r>
            <a:r>
              <a:rPr sz="2500" b="1" spc="-140" dirty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American</a:t>
            </a:r>
            <a:r>
              <a:rPr sz="2500" b="1" dirty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males</a:t>
            </a:r>
            <a:r>
              <a:rPr sz="2500" b="1" dirty="0">
                <a:latin typeface="Times New Roman"/>
                <a:cs typeface="Times New Roman"/>
              </a:rPr>
              <a:t> )</a:t>
            </a: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MS UI Gothic"/>
              <a:buChar char="➢"/>
              <a:tabLst>
                <a:tab pos="355600" algn="l"/>
              </a:tabLst>
            </a:pPr>
            <a:r>
              <a:rPr sz="2500" b="1" dirty="0">
                <a:latin typeface="Times New Roman"/>
                <a:cs typeface="Times New Roman"/>
              </a:rPr>
              <a:t>Age</a:t>
            </a:r>
            <a:r>
              <a:rPr sz="2500" b="1" spc="-25" dirty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(over</a:t>
            </a:r>
            <a:r>
              <a:rPr sz="2500" b="1" spc="-6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50</a:t>
            </a:r>
            <a:r>
              <a:rPr sz="2500" b="1" spc="-1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)</a:t>
            </a: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MS UI Gothic"/>
              <a:buChar char="➢"/>
              <a:tabLst>
                <a:tab pos="355600" algn="l"/>
              </a:tabLst>
            </a:pPr>
            <a:r>
              <a:rPr sz="2500" b="1" spc="-5" dirty="0">
                <a:latin typeface="Times New Roman"/>
                <a:cs typeface="Times New Roman"/>
              </a:rPr>
              <a:t>Sex</a:t>
            </a:r>
            <a:r>
              <a:rPr sz="2500" b="1" spc="-1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(</a:t>
            </a:r>
            <a:r>
              <a:rPr sz="2500" b="1" spc="-5" dirty="0">
                <a:latin typeface="Times New Roman"/>
                <a:cs typeface="Times New Roman"/>
              </a:rPr>
              <a:t> men</a:t>
            </a:r>
            <a:r>
              <a:rPr sz="2500" b="1" spc="-10" dirty="0">
                <a:latin typeface="Times New Roman"/>
                <a:cs typeface="Times New Roman"/>
              </a:rPr>
              <a:t> </a:t>
            </a:r>
            <a:r>
              <a:rPr sz="2500" b="1" spc="-15" dirty="0">
                <a:latin typeface="Times New Roman"/>
                <a:cs typeface="Times New Roman"/>
              </a:rPr>
              <a:t>more</a:t>
            </a:r>
            <a:r>
              <a:rPr sz="2500" b="1" spc="-10" dirty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women)</a:t>
            </a:r>
            <a:endParaRPr sz="25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81050" y="4020035"/>
            <a:ext cx="2332385" cy="20229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7101" y="1155700"/>
            <a:ext cx="10579100" cy="5461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9588" y="647463"/>
            <a:ext cx="10531475" cy="140230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4500" spc="25" dirty="0">
                <a:solidFill>
                  <a:srgbClr val="182C4B"/>
                </a:solidFill>
              </a:rPr>
              <a:t>Characteristics of </a:t>
            </a:r>
            <a:r>
              <a:rPr sz="4500" u="none" spc="-114" dirty="0">
                <a:solidFill>
                  <a:srgbClr val="182C4B"/>
                </a:solidFill>
              </a:rPr>
              <a:t>PATIENT</a:t>
            </a:r>
            <a:r>
              <a:rPr sz="4500" u="none" spc="-160" dirty="0">
                <a:solidFill>
                  <a:srgbClr val="182C4B"/>
                </a:solidFill>
              </a:rPr>
              <a:t> </a:t>
            </a:r>
            <a:r>
              <a:rPr sz="4500" u="none" spc="20" dirty="0">
                <a:solidFill>
                  <a:srgbClr val="182C4B"/>
                </a:solidFill>
              </a:rPr>
              <a:t>WITH</a:t>
            </a:r>
            <a:r>
              <a:rPr sz="4500" u="none" dirty="0">
                <a:solidFill>
                  <a:srgbClr val="182C4B"/>
                </a:solidFill>
              </a:rPr>
              <a:t> </a:t>
            </a:r>
            <a:r>
              <a:rPr sz="4500" u="none" spc="15" dirty="0">
                <a:solidFill>
                  <a:srgbClr val="182C4B"/>
                </a:solidFill>
              </a:rPr>
              <a:t>MI:</a:t>
            </a:r>
            <a:endParaRPr sz="4500" dirty="0"/>
          </a:p>
        </p:txBody>
      </p:sp>
      <p:sp>
        <p:nvSpPr>
          <p:cNvPr id="4" name="object 4"/>
          <p:cNvSpPr txBox="1"/>
          <p:nvPr/>
        </p:nvSpPr>
        <p:spPr>
          <a:xfrm>
            <a:off x="814899" y="2364286"/>
            <a:ext cx="7914640" cy="3482363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254"/>
              </a:spcBef>
            </a:pPr>
            <a:r>
              <a:rPr sz="2550" b="1" spc="10" dirty="0">
                <a:latin typeface="Times New Roman"/>
                <a:cs typeface="Times New Roman"/>
              </a:rPr>
              <a:t>1- </a:t>
            </a:r>
            <a:r>
              <a:rPr sz="2550" b="1" spc="5" dirty="0">
                <a:latin typeface="Times New Roman"/>
                <a:cs typeface="Times New Roman"/>
              </a:rPr>
              <a:t>chest</a:t>
            </a:r>
            <a:r>
              <a:rPr sz="2550" b="1" spc="10" dirty="0">
                <a:latin typeface="Times New Roman"/>
                <a:cs typeface="Times New Roman"/>
              </a:rPr>
              <a:t> pain</a:t>
            </a:r>
            <a:r>
              <a:rPr sz="2550" b="1" spc="15" dirty="0">
                <a:latin typeface="Times New Roman"/>
                <a:cs typeface="Times New Roman"/>
              </a:rPr>
              <a:t> </a:t>
            </a:r>
            <a:r>
              <a:rPr sz="2550" b="1" spc="5" dirty="0">
                <a:latin typeface="Times New Roman"/>
                <a:cs typeface="Times New Roman"/>
              </a:rPr>
              <a:t>:</a:t>
            </a:r>
            <a:r>
              <a:rPr sz="2550" b="1" spc="10" dirty="0">
                <a:latin typeface="Times New Roman"/>
                <a:cs typeface="Times New Roman"/>
              </a:rPr>
              <a:t> </a:t>
            </a:r>
            <a:r>
              <a:rPr sz="2550" b="1" spc="5" dirty="0">
                <a:latin typeface="Times New Roman"/>
                <a:cs typeface="Times New Roman"/>
              </a:rPr>
              <a:t>intense</a:t>
            </a:r>
            <a:r>
              <a:rPr sz="2550" b="1" spc="15" dirty="0">
                <a:latin typeface="Times New Roman"/>
                <a:cs typeface="Times New Roman"/>
              </a:rPr>
              <a:t> </a:t>
            </a:r>
            <a:r>
              <a:rPr sz="2550" b="1" spc="5" dirty="0">
                <a:latin typeface="Times New Roman"/>
                <a:cs typeface="Times New Roman"/>
              </a:rPr>
              <a:t>substernal</a:t>
            </a:r>
            <a:r>
              <a:rPr sz="2550" b="1" spc="10" dirty="0">
                <a:latin typeface="Times New Roman"/>
                <a:cs typeface="Times New Roman"/>
              </a:rPr>
              <a:t> with </a:t>
            </a:r>
            <a:r>
              <a:rPr sz="2550" b="1" spc="-5" dirty="0">
                <a:latin typeface="Times New Roman"/>
                <a:cs typeface="Times New Roman"/>
              </a:rPr>
              <a:t>pressure</a:t>
            </a:r>
            <a:r>
              <a:rPr sz="2550" b="1" spc="15" dirty="0">
                <a:latin typeface="Times New Roman"/>
                <a:cs typeface="Times New Roman"/>
              </a:rPr>
              <a:t> </a:t>
            </a:r>
            <a:r>
              <a:rPr sz="2550" b="1" spc="5" dirty="0">
                <a:latin typeface="Times New Roman"/>
                <a:cs typeface="Times New Roman"/>
              </a:rPr>
              <a:t>sensation </a:t>
            </a:r>
            <a:r>
              <a:rPr sz="2550" b="1" spc="-625" dirty="0">
                <a:latin typeface="Times New Roman"/>
                <a:cs typeface="Times New Roman"/>
              </a:rPr>
              <a:t> </a:t>
            </a:r>
            <a:r>
              <a:rPr sz="2550" b="1" spc="10" dirty="0">
                <a:latin typeface="Times New Roman"/>
                <a:cs typeface="Times New Roman"/>
              </a:rPr>
              <a:t>2-</a:t>
            </a:r>
            <a:r>
              <a:rPr sz="2550" b="1" dirty="0">
                <a:latin typeface="Times New Roman"/>
                <a:cs typeface="Times New Roman"/>
              </a:rPr>
              <a:t> </a:t>
            </a:r>
            <a:r>
              <a:rPr sz="2550" b="1" spc="5" dirty="0">
                <a:latin typeface="Times New Roman"/>
                <a:cs typeface="Times New Roman"/>
              </a:rPr>
              <a:t>onset : rapid </a:t>
            </a:r>
            <a:r>
              <a:rPr sz="2550" b="1" spc="10" dirty="0">
                <a:latin typeface="Times New Roman"/>
                <a:cs typeface="Times New Roman"/>
              </a:rPr>
              <a:t>over</a:t>
            </a:r>
            <a:r>
              <a:rPr sz="2550" b="1" spc="-45" dirty="0">
                <a:latin typeface="Times New Roman"/>
                <a:cs typeface="Times New Roman"/>
              </a:rPr>
              <a:t> </a:t>
            </a:r>
            <a:r>
              <a:rPr sz="2550" b="1" spc="10" dirty="0">
                <a:latin typeface="Times New Roman"/>
                <a:cs typeface="Times New Roman"/>
              </a:rPr>
              <a:t>a</a:t>
            </a:r>
            <a:r>
              <a:rPr sz="2550" b="1" spc="5" dirty="0">
                <a:latin typeface="Times New Roman"/>
                <a:cs typeface="Times New Roman"/>
              </a:rPr>
              <a:t> </a:t>
            </a:r>
            <a:r>
              <a:rPr sz="2550" b="1" spc="10" dirty="0">
                <a:latin typeface="Times New Roman"/>
                <a:cs typeface="Times New Roman"/>
              </a:rPr>
              <a:t>few</a:t>
            </a:r>
            <a:r>
              <a:rPr sz="2550" b="1" spc="5" dirty="0">
                <a:latin typeface="Times New Roman"/>
                <a:cs typeface="Times New Roman"/>
              </a:rPr>
              <a:t> </a:t>
            </a:r>
            <a:r>
              <a:rPr sz="2550" b="1" spc="10" dirty="0">
                <a:latin typeface="Times New Roman"/>
                <a:cs typeface="Times New Roman"/>
              </a:rPr>
              <a:t>minutes</a:t>
            </a: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ts val="2900"/>
              </a:lnSpc>
            </a:pPr>
            <a:r>
              <a:rPr sz="2550" b="1" spc="10" dirty="0">
                <a:latin typeface="Times New Roman"/>
                <a:cs typeface="Times New Roman"/>
              </a:rPr>
              <a:t>3-</a:t>
            </a:r>
            <a:r>
              <a:rPr sz="2550" b="1" spc="5" dirty="0">
                <a:latin typeface="Times New Roman"/>
                <a:cs typeface="Times New Roman"/>
              </a:rPr>
              <a:t> radiating </a:t>
            </a:r>
            <a:r>
              <a:rPr sz="2550" b="1" spc="10" dirty="0">
                <a:latin typeface="Times New Roman"/>
                <a:cs typeface="Times New Roman"/>
              </a:rPr>
              <a:t>to</a:t>
            </a:r>
            <a:r>
              <a:rPr sz="2550" b="1" spc="5" dirty="0">
                <a:latin typeface="Times New Roman"/>
                <a:cs typeface="Times New Roman"/>
              </a:rPr>
              <a:t> </a:t>
            </a:r>
            <a:r>
              <a:rPr sz="2550" b="1" spc="10" dirty="0">
                <a:latin typeface="Times New Roman"/>
                <a:cs typeface="Times New Roman"/>
              </a:rPr>
              <a:t>the </a:t>
            </a:r>
            <a:r>
              <a:rPr sz="2550" b="1" spc="5" dirty="0">
                <a:latin typeface="Times New Roman"/>
                <a:cs typeface="Times New Roman"/>
              </a:rPr>
              <a:t>neck , </a:t>
            </a:r>
            <a:r>
              <a:rPr sz="2550" b="1" spc="10" dirty="0">
                <a:latin typeface="Times New Roman"/>
                <a:cs typeface="Times New Roman"/>
              </a:rPr>
              <a:t>jaw</a:t>
            </a:r>
            <a:r>
              <a:rPr sz="2550" b="1" spc="5" dirty="0">
                <a:latin typeface="Times New Roman"/>
                <a:cs typeface="Times New Roman"/>
              </a:rPr>
              <a:t> ,</a:t>
            </a:r>
            <a:r>
              <a:rPr sz="2550" b="1" spc="10" dirty="0">
                <a:latin typeface="Times New Roman"/>
                <a:cs typeface="Times New Roman"/>
              </a:rPr>
              <a:t> sometimes</a:t>
            </a:r>
            <a:r>
              <a:rPr sz="2550" b="1" spc="5" dirty="0">
                <a:latin typeface="Times New Roman"/>
                <a:cs typeface="Times New Roman"/>
              </a:rPr>
              <a:t> epigastrium</a:t>
            </a: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ts val="3020"/>
              </a:lnSpc>
            </a:pPr>
            <a:r>
              <a:rPr sz="2550" b="1" spc="10" dirty="0">
                <a:latin typeface="Times New Roman"/>
                <a:cs typeface="Times New Roman"/>
              </a:rPr>
              <a:t>4_nausea</a:t>
            </a:r>
            <a:r>
              <a:rPr sz="2550" b="1" spc="-20" dirty="0">
                <a:latin typeface="Times New Roman"/>
                <a:cs typeface="Times New Roman"/>
              </a:rPr>
              <a:t> </a:t>
            </a:r>
            <a:r>
              <a:rPr sz="2550" b="1" spc="10" dirty="0">
                <a:latin typeface="Times New Roman"/>
                <a:cs typeface="Times New Roman"/>
              </a:rPr>
              <a:t>and</a:t>
            </a:r>
            <a:r>
              <a:rPr sz="2550" b="1" spc="-20" dirty="0">
                <a:latin typeface="Times New Roman"/>
                <a:cs typeface="Times New Roman"/>
              </a:rPr>
              <a:t> </a:t>
            </a:r>
            <a:r>
              <a:rPr sz="2550" b="1" spc="10" dirty="0">
                <a:latin typeface="Times New Roman"/>
                <a:cs typeface="Times New Roman"/>
              </a:rPr>
              <a:t>vomiting</a:t>
            </a: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ts val="3020"/>
              </a:lnSpc>
            </a:pPr>
            <a:r>
              <a:rPr sz="2550" b="1" spc="10" dirty="0">
                <a:latin typeface="Times New Roman"/>
                <a:cs typeface="Times New Roman"/>
              </a:rPr>
              <a:t>5_</a:t>
            </a:r>
            <a:r>
              <a:rPr sz="2550" b="1" spc="5" dirty="0">
                <a:latin typeface="Times New Roman"/>
                <a:cs typeface="Times New Roman"/>
              </a:rPr>
              <a:t> </a:t>
            </a:r>
            <a:r>
              <a:rPr sz="2550" b="1" dirty="0">
                <a:latin typeface="Times New Roman"/>
                <a:cs typeface="Times New Roman"/>
              </a:rPr>
              <a:t>diaphoresis</a:t>
            </a:r>
            <a:r>
              <a:rPr sz="2550" b="1" spc="10" dirty="0">
                <a:latin typeface="Times New Roman"/>
                <a:cs typeface="Times New Roman"/>
              </a:rPr>
              <a:t> </a:t>
            </a:r>
            <a:r>
              <a:rPr sz="2550" b="1" spc="5" dirty="0">
                <a:latin typeface="Times New Roman"/>
                <a:cs typeface="Times New Roman"/>
              </a:rPr>
              <a:t>(</a:t>
            </a:r>
            <a:r>
              <a:rPr sz="2550" b="1" spc="10" dirty="0">
                <a:latin typeface="Times New Roman"/>
                <a:cs typeface="Times New Roman"/>
              </a:rPr>
              <a:t> </a:t>
            </a:r>
            <a:r>
              <a:rPr sz="2550" b="1" spc="5" dirty="0">
                <a:latin typeface="Times New Roman"/>
                <a:cs typeface="Times New Roman"/>
              </a:rPr>
              <a:t>excessive</a:t>
            </a:r>
            <a:r>
              <a:rPr sz="2550" b="1" spc="10" dirty="0">
                <a:latin typeface="Times New Roman"/>
                <a:cs typeface="Times New Roman"/>
              </a:rPr>
              <a:t> </a:t>
            </a:r>
            <a:r>
              <a:rPr sz="2550" b="1" spc="5" dirty="0">
                <a:latin typeface="Times New Roman"/>
                <a:cs typeface="Times New Roman"/>
              </a:rPr>
              <a:t>sweating</a:t>
            </a:r>
            <a:r>
              <a:rPr sz="2550" b="1" spc="10" dirty="0">
                <a:latin typeface="Times New Roman"/>
                <a:cs typeface="Times New Roman"/>
              </a:rPr>
              <a:t> </a:t>
            </a:r>
            <a:r>
              <a:rPr sz="2550" b="1" spc="5" dirty="0">
                <a:latin typeface="Times New Roman"/>
                <a:cs typeface="Times New Roman"/>
              </a:rPr>
              <a:t>)</a:t>
            </a:r>
            <a:endParaRPr sz="2550">
              <a:latin typeface="Times New Roman"/>
              <a:cs typeface="Times New Roman"/>
            </a:endParaRPr>
          </a:p>
          <a:p>
            <a:pPr marL="12700" marR="1670050">
              <a:lnSpc>
                <a:spcPts val="3020"/>
              </a:lnSpc>
              <a:spcBef>
                <a:spcPts val="114"/>
              </a:spcBef>
            </a:pPr>
            <a:r>
              <a:rPr sz="2550" b="1" spc="10" dirty="0">
                <a:latin typeface="Times New Roman"/>
                <a:cs typeface="Times New Roman"/>
              </a:rPr>
              <a:t>7-</a:t>
            </a:r>
            <a:r>
              <a:rPr sz="2550" b="1" spc="-5" dirty="0">
                <a:latin typeface="Times New Roman"/>
                <a:cs typeface="Times New Roman"/>
              </a:rPr>
              <a:t> </a:t>
            </a:r>
            <a:r>
              <a:rPr sz="2550" b="1" spc="5" dirty="0">
                <a:latin typeface="Times New Roman"/>
                <a:cs typeface="Times New Roman"/>
              </a:rPr>
              <a:t>feeling</a:t>
            </a:r>
            <a:r>
              <a:rPr sz="2550" b="1" spc="-5" dirty="0">
                <a:latin typeface="Times New Roman"/>
                <a:cs typeface="Times New Roman"/>
              </a:rPr>
              <a:t> </a:t>
            </a:r>
            <a:r>
              <a:rPr sz="2550" b="1" spc="10" dirty="0">
                <a:latin typeface="Times New Roman"/>
                <a:cs typeface="Times New Roman"/>
              </a:rPr>
              <a:t>of</a:t>
            </a:r>
            <a:r>
              <a:rPr sz="2550" b="1" dirty="0">
                <a:latin typeface="Times New Roman"/>
                <a:cs typeface="Times New Roman"/>
              </a:rPr>
              <a:t> </a:t>
            </a:r>
            <a:r>
              <a:rPr sz="2550" b="1" spc="10" dirty="0">
                <a:latin typeface="Times New Roman"/>
                <a:cs typeface="Times New Roman"/>
              </a:rPr>
              <a:t>impending</a:t>
            </a:r>
            <a:r>
              <a:rPr sz="2550" b="1" spc="-5" dirty="0">
                <a:latin typeface="Times New Roman"/>
                <a:cs typeface="Times New Roman"/>
              </a:rPr>
              <a:t> </a:t>
            </a:r>
            <a:r>
              <a:rPr sz="2550" b="1" spc="10" dirty="0">
                <a:latin typeface="Times New Roman"/>
                <a:cs typeface="Times New Roman"/>
              </a:rPr>
              <a:t>death</a:t>
            </a:r>
            <a:r>
              <a:rPr sz="2550" b="1" dirty="0">
                <a:latin typeface="Times New Roman"/>
                <a:cs typeface="Times New Roman"/>
              </a:rPr>
              <a:t> </a:t>
            </a:r>
            <a:r>
              <a:rPr sz="2550" b="1" spc="5" dirty="0">
                <a:latin typeface="Times New Roman"/>
                <a:cs typeface="Times New Roman"/>
              </a:rPr>
              <a:t>(</a:t>
            </a:r>
            <a:r>
              <a:rPr sz="2550" b="1" spc="-5" dirty="0">
                <a:latin typeface="Times New Roman"/>
                <a:cs typeface="Times New Roman"/>
              </a:rPr>
              <a:t> </a:t>
            </a:r>
            <a:r>
              <a:rPr sz="2550" b="1" spc="10" dirty="0">
                <a:latin typeface="Times New Roman"/>
                <a:cs typeface="Times New Roman"/>
              </a:rPr>
              <a:t>angor</a:t>
            </a:r>
            <a:r>
              <a:rPr sz="2550" b="1" spc="-45" dirty="0">
                <a:latin typeface="Times New Roman"/>
                <a:cs typeface="Times New Roman"/>
              </a:rPr>
              <a:t> </a:t>
            </a:r>
            <a:r>
              <a:rPr sz="2550" b="1" spc="10" dirty="0">
                <a:latin typeface="Times New Roman"/>
                <a:cs typeface="Times New Roman"/>
              </a:rPr>
              <a:t>animi</a:t>
            </a:r>
            <a:r>
              <a:rPr sz="2550" b="1" dirty="0">
                <a:latin typeface="Times New Roman"/>
                <a:cs typeface="Times New Roman"/>
              </a:rPr>
              <a:t> </a:t>
            </a:r>
            <a:r>
              <a:rPr sz="2550" b="1" spc="5" dirty="0">
                <a:latin typeface="Times New Roman"/>
                <a:cs typeface="Times New Roman"/>
              </a:rPr>
              <a:t>) </a:t>
            </a:r>
            <a:r>
              <a:rPr sz="2550" b="1" spc="-625" dirty="0">
                <a:latin typeface="Times New Roman"/>
                <a:cs typeface="Times New Roman"/>
              </a:rPr>
              <a:t> </a:t>
            </a:r>
            <a:r>
              <a:rPr sz="2550" b="1" spc="10" dirty="0">
                <a:latin typeface="Times New Roman"/>
                <a:cs typeface="Times New Roman"/>
              </a:rPr>
              <a:t>8-</a:t>
            </a:r>
            <a:r>
              <a:rPr sz="2550" b="1" dirty="0">
                <a:latin typeface="Times New Roman"/>
                <a:cs typeface="Times New Roman"/>
              </a:rPr>
              <a:t> prolonged</a:t>
            </a:r>
            <a:r>
              <a:rPr sz="2550" b="1" spc="5" dirty="0">
                <a:latin typeface="Times New Roman"/>
                <a:cs typeface="Times New Roman"/>
              </a:rPr>
              <a:t> duration</a:t>
            </a:r>
            <a:endParaRPr sz="2550">
              <a:latin typeface="Times New Roman"/>
              <a:cs typeface="Times New Roman"/>
            </a:endParaRPr>
          </a:p>
          <a:p>
            <a:pPr marL="366395" indent="-354330">
              <a:lnSpc>
                <a:spcPts val="2900"/>
              </a:lnSpc>
              <a:buAutoNum type="arabicPlain" startAt="9"/>
              <a:tabLst>
                <a:tab pos="367030" algn="l"/>
              </a:tabLst>
            </a:pPr>
            <a:r>
              <a:rPr sz="2550" b="1" spc="10" dirty="0">
                <a:latin typeface="Times New Roman"/>
                <a:cs typeface="Times New Roman"/>
              </a:rPr>
              <a:t>not</a:t>
            </a:r>
            <a:r>
              <a:rPr sz="2550" b="1" spc="-5" dirty="0">
                <a:latin typeface="Times New Roman"/>
                <a:cs typeface="Times New Roman"/>
              </a:rPr>
              <a:t> </a:t>
            </a:r>
            <a:r>
              <a:rPr sz="2550" b="1" dirty="0">
                <a:latin typeface="Times New Roman"/>
                <a:cs typeface="Times New Roman"/>
              </a:rPr>
              <a:t>relieved</a:t>
            </a:r>
            <a:r>
              <a:rPr sz="2550" b="1" spc="-5" dirty="0">
                <a:latin typeface="Times New Roman"/>
                <a:cs typeface="Times New Roman"/>
              </a:rPr>
              <a:t> </a:t>
            </a:r>
            <a:r>
              <a:rPr sz="2550" b="1" spc="10" dirty="0">
                <a:latin typeface="Times New Roman"/>
                <a:cs typeface="Times New Roman"/>
              </a:rPr>
              <a:t>by</a:t>
            </a:r>
            <a:r>
              <a:rPr sz="2550" b="1" spc="-5" dirty="0">
                <a:latin typeface="Times New Roman"/>
                <a:cs typeface="Times New Roman"/>
              </a:rPr>
              <a:t> rest</a:t>
            </a:r>
            <a:r>
              <a:rPr sz="2550" b="1" dirty="0">
                <a:latin typeface="Times New Roman"/>
                <a:cs typeface="Times New Roman"/>
              </a:rPr>
              <a:t> </a:t>
            </a:r>
            <a:r>
              <a:rPr sz="2550" b="1" spc="10" dirty="0">
                <a:latin typeface="Times New Roman"/>
                <a:cs typeface="Times New Roman"/>
              </a:rPr>
              <a:t>or</a:t>
            </a:r>
            <a:r>
              <a:rPr sz="2550" b="1" spc="-50" dirty="0">
                <a:latin typeface="Times New Roman"/>
                <a:cs typeface="Times New Roman"/>
              </a:rPr>
              <a:t> </a:t>
            </a:r>
            <a:r>
              <a:rPr sz="2550" b="1" spc="5" dirty="0">
                <a:latin typeface="Times New Roman"/>
                <a:cs typeface="Times New Roman"/>
              </a:rPr>
              <a:t>nitrate</a:t>
            </a:r>
            <a:endParaRPr sz="2550">
              <a:latin typeface="Times New Roman"/>
              <a:cs typeface="Times New Roman"/>
            </a:endParaRPr>
          </a:p>
          <a:p>
            <a:pPr marL="529590" indent="-517525">
              <a:lnSpc>
                <a:spcPts val="3040"/>
              </a:lnSpc>
              <a:buAutoNum type="arabicPlain" startAt="9"/>
              <a:tabLst>
                <a:tab pos="530225" algn="l"/>
              </a:tabLst>
            </a:pPr>
            <a:r>
              <a:rPr sz="2550" b="1" spc="5" dirty="0">
                <a:latin typeface="Times New Roman"/>
                <a:cs typeface="Times New Roman"/>
              </a:rPr>
              <a:t>usually</a:t>
            </a:r>
            <a:r>
              <a:rPr sz="2550" b="1" spc="-15" dirty="0">
                <a:latin typeface="Times New Roman"/>
                <a:cs typeface="Times New Roman"/>
              </a:rPr>
              <a:t> </a:t>
            </a:r>
            <a:r>
              <a:rPr sz="2550" b="1" spc="5" dirty="0">
                <a:latin typeface="Times New Roman"/>
                <a:cs typeface="Times New Roman"/>
              </a:rPr>
              <a:t>very</a:t>
            </a:r>
            <a:r>
              <a:rPr sz="2550" b="1" spc="-10" dirty="0">
                <a:latin typeface="Times New Roman"/>
                <a:cs typeface="Times New Roman"/>
              </a:rPr>
              <a:t> </a:t>
            </a:r>
            <a:r>
              <a:rPr sz="2550" b="1" dirty="0">
                <a:latin typeface="Times New Roman"/>
                <a:cs typeface="Times New Roman"/>
              </a:rPr>
              <a:t>severe</a:t>
            </a:r>
            <a:endParaRPr sz="255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97078" y="3588165"/>
            <a:ext cx="3924231" cy="30710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529" y="132521"/>
            <a:ext cx="11887200" cy="65995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8500" y="660400"/>
            <a:ext cx="3022600" cy="6858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56471" y="494151"/>
            <a:ext cx="292735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01215" algn="l"/>
              </a:tabLst>
            </a:pPr>
            <a:r>
              <a:rPr sz="4800" b="1" u="none" spc="-35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4800" b="1" u="none" dirty="0">
                <a:solidFill>
                  <a:srgbClr val="000000"/>
                </a:solidFill>
                <a:latin typeface="Times New Roman"/>
                <a:cs typeface="Times New Roman"/>
              </a:rPr>
              <a:t>ype</a:t>
            </a:r>
            <a:r>
              <a:rPr sz="4800" b="1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800" b="1" u="none" dirty="0">
                <a:solidFill>
                  <a:srgbClr val="000000"/>
                </a:solidFill>
                <a:latin typeface="Times New Roman"/>
                <a:cs typeface="Times New Roman"/>
              </a:rPr>
              <a:t>of	</a:t>
            </a:r>
            <a:r>
              <a:rPr sz="4800" b="1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4800" b="1" u="none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endParaRPr sz="4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400" y="2552700"/>
            <a:ext cx="304800" cy="3048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08000" y="1778000"/>
            <a:ext cx="8077200" cy="457200"/>
            <a:chOff x="508000" y="1778000"/>
            <a:chExt cx="8077200" cy="4572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8000" y="1790700"/>
              <a:ext cx="609600" cy="3683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5700" y="1778000"/>
              <a:ext cx="7429500" cy="4572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93700" y="2552700"/>
            <a:ext cx="11612880" cy="4208780"/>
            <a:chOff x="393700" y="2552700"/>
            <a:chExt cx="11612880" cy="420878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3600" y="2552700"/>
              <a:ext cx="2273300" cy="3683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3700" y="2921000"/>
              <a:ext cx="9118600" cy="3683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3700" y="3289300"/>
              <a:ext cx="8204200" cy="3683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9900" y="3657600"/>
              <a:ext cx="7556500" cy="3683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46435" y="3697355"/>
              <a:ext cx="3260035" cy="306378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3700" y="4533900"/>
              <a:ext cx="317500" cy="3048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6600" y="4533900"/>
              <a:ext cx="2006600" cy="3556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6400" y="5270500"/>
              <a:ext cx="3416300" cy="3429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3700" y="5638800"/>
              <a:ext cx="4775200" cy="34290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396793" y="1664060"/>
            <a:ext cx="9055735" cy="43431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110">
              <a:lnSpc>
                <a:spcPct val="100000"/>
              </a:lnSpc>
              <a:spcBef>
                <a:spcPts val="100"/>
              </a:spcBef>
              <a:tabLst>
                <a:tab pos="5201285" algn="l"/>
              </a:tabLst>
            </a:pP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MI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latin typeface="Times New Roman"/>
                <a:cs typeface="Times New Roman"/>
              </a:rPr>
              <a:t>are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categories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on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base of	two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parametres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48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Occluded</a:t>
            </a:r>
            <a:r>
              <a:rPr sz="2400" b="1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artery: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699"/>
              </a:lnSpc>
              <a:tabLst>
                <a:tab pos="4849495" algn="l"/>
                <a:tab pos="5865495" algn="l"/>
                <a:tab pos="8077834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anterior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MI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: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caused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by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occlusion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	</a:t>
            </a:r>
            <a:r>
              <a:rPr sz="2400" b="1" spc="-5" dirty="0">
                <a:latin typeface="Times New Roman"/>
                <a:cs typeface="Times New Roman"/>
              </a:rPr>
              <a:t>left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anterior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descending	artery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.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posterior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MI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: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caused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by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an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occlusion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left	</a:t>
            </a:r>
            <a:r>
              <a:rPr sz="2400" b="1" spc="-10" dirty="0">
                <a:latin typeface="Times New Roman"/>
                <a:cs typeface="Times New Roman"/>
              </a:rPr>
              <a:t>circumflex</a:t>
            </a:r>
            <a:r>
              <a:rPr sz="2400" b="1" spc="-5" dirty="0">
                <a:latin typeface="Times New Roman"/>
                <a:cs typeface="Times New Roman"/>
              </a:rPr>
              <a:t> artery 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inferior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MI</a:t>
            </a:r>
            <a:r>
              <a:rPr sz="2400" b="1" dirty="0">
                <a:latin typeface="Times New Roman"/>
                <a:cs typeface="Times New Roman"/>
              </a:rPr>
              <a:t> : </a:t>
            </a:r>
            <a:r>
              <a:rPr sz="2400" b="1" spc="-5" dirty="0">
                <a:latin typeface="Times New Roman"/>
                <a:cs typeface="Times New Roman"/>
              </a:rPr>
              <a:t>caused</a:t>
            </a:r>
            <a:r>
              <a:rPr sz="2400" b="1" dirty="0">
                <a:latin typeface="Times New Roman"/>
                <a:cs typeface="Times New Roman"/>
              </a:rPr>
              <a:t> by </a:t>
            </a:r>
            <a:r>
              <a:rPr sz="2400" b="1" spc="-5" dirty="0">
                <a:latin typeface="Times New Roman"/>
                <a:cs typeface="Times New Roman"/>
              </a:rPr>
              <a:t>occlusion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 </a:t>
            </a:r>
            <a:r>
              <a:rPr sz="2400" b="1" spc="-5" dirty="0">
                <a:latin typeface="Times New Roman"/>
                <a:cs typeface="Times New Roman"/>
              </a:rPr>
              <a:t>right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coronary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artery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 startAt="2"/>
              <a:tabLst>
                <a:tab pos="355600" algn="l"/>
              </a:tabLst>
            </a:pP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ECG</a:t>
            </a:r>
            <a:r>
              <a:rPr sz="2400" b="1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changes</a:t>
            </a:r>
            <a:r>
              <a:rPr sz="24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Times New Roman"/>
                <a:cs typeface="Times New Roman"/>
              </a:rPr>
              <a:t>STEMI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(s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5" dirty="0">
                <a:latin typeface="Times New Roman"/>
                <a:cs typeface="Times New Roman"/>
              </a:rPr>
              <a:t> elevation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MI </a:t>
            </a:r>
            <a:r>
              <a:rPr sz="2400" b="1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b="1" spc="-5" dirty="0">
                <a:latin typeface="Times New Roman"/>
                <a:cs typeface="Times New Roman"/>
              </a:rPr>
              <a:t>NON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STEMI </a:t>
            </a:r>
            <a:r>
              <a:rPr sz="2400" b="1" dirty="0">
                <a:latin typeface="Times New Roman"/>
                <a:cs typeface="Times New Roman"/>
              </a:rPr>
              <a:t>(non-s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5" dirty="0">
                <a:latin typeface="Times New Roman"/>
                <a:cs typeface="Times New Roman"/>
              </a:rPr>
              <a:t> elevation MI </a:t>
            </a:r>
            <a:r>
              <a:rPr sz="2400" b="1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0" y="533400"/>
            <a:ext cx="2362200" cy="609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1066" y="432497"/>
            <a:ext cx="2331085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>
                <a:solidFill>
                  <a:srgbClr val="2F5897"/>
                </a:solidFill>
              </a:rPr>
              <a:t>CON</a:t>
            </a:r>
            <a:r>
              <a:rPr u="none" spc="-95" dirty="0">
                <a:solidFill>
                  <a:srgbClr val="2F5897"/>
                </a:solidFill>
              </a:rPr>
              <a:t> </a:t>
            </a:r>
            <a:r>
              <a:rPr u="none" dirty="0">
                <a:solidFill>
                  <a:srgbClr val="2F5897"/>
                </a:solidFill>
              </a:rPr>
              <a:t>…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202794" y="1799142"/>
            <a:ext cx="8170545" cy="4539615"/>
            <a:chOff x="1202793" y="1799141"/>
            <a:chExt cx="8170545" cy="453961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2793" y="1799141"/>
              <a:ext cx="8170517" cy="453942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5702" y="1842051"/>
              <a:ext cx="8030817" cy="439972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45702" y="1842051"/>
              <a:ext cx="8030845" cy="4399915"/>
            </a:xfrm>
            <a:custGeom>
              <a:avLst/>
              <a:gdLst/>
              <a:ahLst/>
              <a:cxnLst/>
              <a:rect l="l" t="t" r="r" b="b"/>
              <a:pathLst>
                <a:path w="8030845" h="4399915">
                  <a:moveTo>
                    <a:pt x="0" y="0"/>
                  </a:moveTo>
                  <a:lnTo>
                    <a:pt x="8030817" y="0"/>
                  </a:lnTo>
                  <a:lnTo>
                    <a:pt x="8030817" y="4399721"/>
                  </a:lnTo>
                  <a:lnTo>
                    <a:pt x="0" y="4399721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</TotalTime>
  <Words>1486</Words>
  <Application>Microsoft Office PowerPoint</Application>
  <PresentationFormat>Widescreen</PresentationFormat>
  <Paragraphs>198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Apex</vt:lpstr>
      <vt:lpstr>Mi management</vt:lpstr>
      <vt:lpstr>Contants :</vt:lpstr>
      <vt:lpstr>PowerPoint Presentation</vt:lpstr>
      <vt:lpstr>Myocardial infarction</vt:lpstr>
      <vt:lpstr>Risk Factors of MI</vt:lpstr>
      <vt:lpstr>Characteristics of PATIENT WITH MI:</vt:lpstr>
      <vt:lpstr>PowerPoint Presentation</vt:lpstr>
      <vt:lpstr>Type of MI</vt:lpstr>
      <vt:lpstr>CON …</vt:lpstr>
      <vt:lpstr>PowerPoint Presentation</vt:lpstr>
      <vt:lpstr>THE DIFFERENCE BETWEEN STEMI AND  NON STEMI</vt:lpstr>
      <vt:lpstr>PowerPoint Presentation</vt:lpstr>
      <vt:lpstr>PowerPoint Presentation</vt:lpstr>
      <vt:lpstr>PowerPoint Presentation</vt:lpstr>
      <vt:lpstr>How to diagnosis MI</vt:lpstr>
      <vt:lpstr>PowerPoint Presentation</vt:lpstr>
      <vt:lpstr>ECG</vt:lpstr>
      <vt:lpstr>PowerPoint Presentation</vt:lpstr>
      <vt:lpstr>PowerPoint Presentation</vt:lpstr>
      <vt:lpstr>Biomarkers</vt:lpstr>
      <vt:lpstr>CON…</vt:lpstr>
      <vt:lpstr>CON … Echocardiogram: Using ultrasound (high-  frequency sound waves), an echocardiogram generates a  picture of the inside and outside of your heart. It can show  how well your heart is squeezing and how well the valves are  working.</vt:lpstr>
      <vt:lpstr>MANAGEMENT</vt:lpstr>
      <vt:lpstr>Management</vt:lpstr>
      <vt:lpstr>CON…</vt:lpstr>
      <vt:lpstr>CON…</vt:lpstr>
      <vt:lpstr>CON…</vt:lpstr>
      <vt:lpstr>Contraindications</vt:lpstr>
      <vt:lpstr>CON…</vt:lpstr>
      <vt:lpstr>Coronary angioplasty and stenting</vt:lpstr>
      <vt:lpstr>CON …</vt:lpstr>
      <vt:lpstr>Coronary artery bypass  grafting (CABG).</vt:lpstr>
      <vt:lpstr>AFTER LEAVE THE HOSPATAL</vt:lpstr>
      <vt:lpstr>PowerPoint Presentation</vt:lpstr>
      <vt:lpstr>THANK YOU</vt:lpstr>
      <vt:lpstr>CASE SCENARIO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Mi-management JAMEELH 5</dc:title>
  <cp:lastModifiedBy>راني يوسف عبدالكريم المهيرات</cp:lastModifiedBy>
  <cp:revision>4</cp:revision>
  <dcterms:created xsi:type="dcterms:W3CDTF">2024-09-25T18:07:48Z</dcterms:created>
  <dcterms:modified xsi:type="dcterms:W3CDTF">2025-01-28T19:57:41Z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2024-09-25T00:00:00Z</vt:filetime>
  </property>
  <property fmtid="{D5CDD505-2E9C-101B-9397-08002B2CF9AE}" pid="3" name="Creator">
    <vt:lpwstr>Keynote</vt:lpwstr>
  </property>
  <property fmtid="{D5CDD505-2E9C-101B-9397-08002B2CF9AE}" pid="4" name="LastSaved">
    <vt:filetime>2024-09-25T00:00:00Z</vt:filetime>
  </property>
</Properties>
</file>