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3" r:id="rId18"/>
    <p:sldId id="294" r:id="rId19"/>
    <p:sldId id="295" r:id="rId20"/>
    <p:sldId id="267" r:id="rId21"/>
    <p:sldId id="268" r:id="rId22"/>
    <p:sldId id="273" r:id="rId23"/>
    <p:sldId id="269" r:id="rId24"/>
    <p:sldId id="274" r:id="rId25"/>
    <p:sldId id="270" r:id="rId26"/>
    <p:sldId id="275" r:id="rId27"/>
    <p:sldId id="271" r:id="rId28"/>
    <p:sldId id="272" r:id="rId29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31"/>
      <p:bold r:id="rId32"/>
    </p:embeddedFont>
    <p:embeddedFont>
      <p:font typeface="Century Schoolbook" panose="02040604050505020304" pitchFamily="18" charset="0"/>
      <p:regular r:id="rId33"/>
      <p:bold r:id="rId34"/>
      <p:italic r:id="rId35"/>
      <p:boldItalic r:id="rId36"/>
    </p:embeddedFont>
    <p:embeddedFont>
      <p:font typeface="Jim Nightshade" panose="020B0604020202020204" charset="0"/>
      <p:regular r:id="rId37"/>
    </p:embeddedFont>
    <p:embeddedFont>
      <p:font typeface="Ribeye" panose="020B0604020202020204" charset="0"/>
      <p:regular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eGFmcho1Eo87DWyTgs1/dQLEc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34" autoAdjust="0"/>
  </p:normalViewPr>
  <p:slideViewPr>
    <p:cSldViewPr snapToGrid="0">
      <p:cViewPr varScale="1">
        <p:scale>
          <a:sx n="81" d="100"/>
          <a:sy n="81" d="100"/>
        </p:scale>
        <p:origin x="100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0:53:38.1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41 14 6231,'-6'7'726,"4"-1"-142,-4-6-238,6 0 144,-6 0-138,5 0 110,-5 0-74,6 0 545,0 0-438,-6 0-55,4 0-3,-4 0-156,6 0 1606,0 0-1340,6 0-323,2 0 1,5 0 41,1 0 0,-5 0-20,0 0 0,0 0-87,4 0 1,1 0 74,-1 0 1,1 0-46,-1 0 1,1 0 15,-1 0 0,1 0-54,-1 0 1,1-1-60,-1-4 0,5 4 47,0-4 0,0 4-18,-4 1 0,-1 0 65,1 0 0,-1-2-161,1-2 1,-1 2 116,1-2 1,-5 2-109,0 2 1,0 0 144,4 0-88,1 0 1,-1 0 157,1 0-139,-1 0 0,1 0 2,-1 0 1,1 0 7,-1 0 0,1 5 171,-1-1-64,1 1-209,5-5 44,2 0 0,0 0-9,-3 0 1,-3 0-114,-1 0 0,-1 0 132,1 0 0,-5 0-94,0 0 129,0 0 44,4 0-109,1 0 0,-5 0 143,0 0 0,-5 0-130,5 0 1,-4 0 64,4 0 0,-5 0-26,5 0 0,-4 0 71,4 0-24,-6 0 46,9 0-138,-5 0 1,2 0 28,0 0 1,-4 0 19,4 0 39,-6 0-77,9 0 1,-9 0 17,6 0-97,-6 0 0,4 0-126,-2 0 231,-4 0-215,11 0 151,-10 0 0,5 0-59,-2 0 37,-4 0 132,5 0-42,0 0 19,-4 0-110,4 0 1,-5 0 56,4 0-157,-4 0 150,5 0-366,-6 0 79,0 0 284,-6 0-6,5 0-31,-5 0-264,6 0-967,0 0 1194,-6 0-239,4 0 149,-4 0-16,6 0-65,0 0 221,0 6-42,0-5 53,0 5-46,0-6-19,0 0 21,-6 0 32,5 0-18,-5 0 2,6 0-690,0 0 650,-6 0-28,4 0-59,-4 0 52,6 0 99,0 0-23,0 6-254,0-4 224,0 4-7,0-6-415,0 0 372,-6 0 144,5 0-131,-5 0 80,6 0-1912,0 0 1,-6 0-1,-2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20:53:38.1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41 0 8410,'-2'8'-107,"-2"-4"0,2-1-141,-2 2 497,-4-4 19,7 5 231,-5-6 133,0 0-163,4 0 23,-4 0-90,6 6 111,0-4 67,0 4-178,0-6 259,0 0-260,0 6-201,0-5 1,2 5-89,2-6 1,-1 0 101,6 0 0,0 2-142,5 2 0,-1-2 83,1 2 0,-5-2-138,0-2 1,4 1 104,5 4 1,0-4-130,-4 4 1,-1 1 85,1-2 0,-1 5-153,1-4 0,-1 4 156,1-5 1,-5 2 69,0-1-60,0 2-23,4 7 0,-1-5 15,-3 0 1,-1-5 73,-4 5-141,-2-6 1,5 8 150,-2-7-301,-4 1 153,5 1-22,-6-5 1,0 7-14,0-4 68,0-2-69,0 4 0,0-5 56,0 4 0,0-4-17,0 5 1,0-4 190,0 2 60,0-2-190,0 4 280,0 0-244,0-5-57,0 11 1,-6-6 14,-3 3 1,2 2-80,-2-7 0,1 7 79,-1-2 0,-3 1-80,3-1 0,-3 3 80,-1-3 1,-1 3-6,1 2 1,-1-5 38,1 0 0,-1 0-59,1 4 1,-1-4 376,1 0-351,-1 0 0,1 3 120,-1-3 1,5-1-55,0-4 0,5-2-7,-5 2 1,4-2 162,-4-2-34,6 0-5,-3 0 0,6 0 1059,0 0-3534,0 6-629,0-5 0,0 7 490,0-4 2352,0-2 0,0 16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*vitamin K epoxide reductase </a:t>
            </a:r>
            <a:r>
              <a:rPr lang="en-GB" sz="1200" b="1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converts vitamin K to a reduced form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GB" sz="1200" b="1">
                <a:solidFill>
                  <a:srgbClr val="002060"/>
                </a:solidFill>
              </a:rPr>
              <a:t>*Why the PT/INR is the preferred test for monitoring the effects of warfarin? *</a:t>
            </a:r>
            <a:br>
              <a:rPr lang="en-GB" sz="1200" b="1">
                <a:solidFill>
                  <a:srgbClr val="002060"/>
                </a:solidFill>
              </a:rPr>
            </a:br>
            <a:r>
              <a:rPr lang="en-GB" sz="1200">
                <a:solidFill>
                  <a:srgbClr val="002060"/>
                </a:solidFill>
              </a:rPr>
              <a:t> </a:t>
            </a:r>
            <a:r>
              <a:rPr lang="en-GB" sz="1200" b="1">
                <a:solidFill>
                  <a:srgbClr val="002060"/>
                </a:solidFill>
              </a:rPr>
              <a:t>-</a:t>
            </a:r>
            <a:r>
              <a:rPr lang="en-GB" sz="1200">
                <a:solidFill>
                  <a:srgbClr val="002060"/>
                </a:solidFill>
              </a:rPr>
              <a:t> Because </a:t>
            </a:r>
            <a:r>
              <a:rPr lang="en-GB" sz="1200" b="1">
                <a:solidFill>
                  <a:srgbClr val="002060"/>
                </a:solidFill>
              </a:rPr>
              <a:t>factor VII</a:t>
            </a:r>
            <a:r>
              <a:rPr lang="en-GB" sz="1200">
                <a:solidFill>
                  <a:srgbClr val="002060"/>
                </a:solidFill>
              </a:rPr>
              <a:t>, which is part of the extrinsic pathway, has the </a:t>
            </a:r>
            <a:r>
              <a:rPr lang="en-GB" sz="1200" b="1">
                <a:solidFill>
                  <a:srgbClr val="002060"/>
                </a:solidFill>
              </a:rPr>
              <a:t>shortest half-life (4-6 Hours) </a:t>
            </a:r>
            <a:r>
              <a:rPr lang="en-GB" sz="1200">
                <a:solidFill>
                  <a:srgbClr val="002060"/>
                </a:solidFill>
              </a:rPr>
              <a:t>of the four vitamin K dependent factors.</a:t>
            </a:r>
            <a:br>
              <a:rPr lang="en-GB" sz="1200">
                <a:solidFill>
                  <a:srgbClr val="002060"/>
                </a:solidFill>
              </a:rPr>
            </a:br>
            <a:r>
              <a:rPr lang="en-GB" sz="1200">
                <a:solidFill>
                  <a:srgbClr val="002060"/>
                </a:solidFill>
              </a:rPr>
              <a:t> </a:t>
            </a:r>
            <a:r>
              <a:rPr lang="en-GB" sz="1200" b="1">
                <a:solidFill>
                  <a:srgbClr val="002060"/>
                </a:solidFill>
              </a:rPr>
              <a:t>-</a:t>
            </a:r>
            <a:r>
              <a:rPr lang="en-GB" sz="1200">
                <a:solidFill>
                  <a:srgbClr val="002060"/>
                </a:solidFill>
              </a:rPr>
              <a:t> Means that factor VII will be </a:t>
            </a:r>
            <a:r>
              <a:rPr lang="en-GB" sz="1200" u="sng">
                <a:solidFill>
                  <a:srgbClr val="002060"/>
                </a:solidFill>
              </a:rPr>
              <a:t>the first level to fall</a:t>
            </a:r>
            <a:r>
              <a:rPr lang="en-GB" sz="1200">
                <a:solidFill>
                  <a:srgbClr val="002060"/>
                </a:solidFill>
              </a:rPr>
              <a:t> after warfarin administration, therefore the extrinsic pathway in the PT test is much more sensitive to the effects of warfarin. </a:t>
            </a:r>
            <a:r>
              <a:rPr lang="en-GB" sz="1200" b="1">
                <a:solidFill>
                  <a:srgbClr val="002060"/>
                </a:solidFill>
              </a:rPr>
              <a:t>(only PT test captures factor VII activity)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2060"/>
                </a:solidFill>
              </a:rPr>
              <a:t>1- Fresh Frozen Plasma (FFP):</a:t>
            </a:r>
            <a:br>
              <a:rPr lang="en-GB" sz="1200">
                <a:solidFill>
                  <a:srgbClr val="002060"/>
                </a:solidFill>
              </a:rPr>
            </a:br>
            <a:r>
              <a:rPr lang="en-GB" sz="1200">
                <a:solidFill>
                  <a:srgbClr val="002060"/>
                </a:solidFill>
              </a:rPr>
              <a:t>- It’s the plasma after removal of RBCs, WBCs and Platelets, </a:t>
            </a:r>
            <a:r>
              <a:rPr lang="en-GB" sz="1200" u="sng">
                <a:solidFill>
                  <a:srgbClr val="002060"/>
                </a:solidFill>
              </a:rPr>
              <a:t>frozen for storage</a:t>
            </a:r>
            <a:r>
              <a:rPr lang="en-GB" sz="1200">
                <a:solidFill>
                  <a:srgbClr val="002060"/>
                </a:solidFill>
              </a:rPr>
              <a:t>.</a:t>
            </a:r>
            <a:br>
              <a:rPr lang="en-GB" sz="1200">
                <a:solidFill>
                  <a:srgbClr val="002060"/>
                </a:solidFill>
              </a:rPr>
            </a:br>
            <a:r>
              <a:rPr lang="en-GB" sz="1200">
                <a:solidFill>
                  <a:srgbClr val="002060"/>
                </a:solidFill>
              </a:rPr>
              <a:t> - Once thawed, must be used within 24 hours or the clotting factors degrade.</a:t>
            </a:r>
            <a:br>
              <a:rPr lang="en-GB" sz="1200">
                <a:solidFill>
                  <a:srgbClr val="002060"/>
                </a:solidFill>
              </a:rPr>
            </a:br>
            <a:r>
              <a:rPr lang="en-GB" sz="1200">
                <a:solidFill>
                  <a:srgbClr val="002060"/>
                </a:solidFill>
              </a:rPr>
              <a:t> - FFP can be used to reverse the effect of </a:t>
            </a:r>
            <a:r>
              <a:rPr lang="en-GB" sz="1200" u="sng">
                <a:solidFill>
                  <a:srgbClr val="002060"/>
                </a:solidFill>
              </a:rPr>
              <a:t>warfarin very quickly</a:t>
            </a:r>
            <a:r>
              <a:rPr lang="en-GB" sz="1200">
                <a:solidFill>
                  <a:srgbClr val="002060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060"/>
                </a:solidFill>
              </a:rPr>
              <a:t>- </a:t>
            </a:r>
            <a:r>
              <a:rPr lang="en-GB" sz="1200" u="sng">
                <a:solidFill>
                  <a:srgbClr val="002060"/>
                </a:solidFill>
              </a:rPr>
              <a:t>It will correct deficiencies of any clotting factors</a:t>
            </a:r>
            <a:r>
              <a:rPr lang="en-GB" sz="1200">
                <a:solidFill>
                  <a:srgbClr val="002060"/>
                </a:solidFill>
              </a:rPr>
              <a:t>. (other low vitamin K factor levels will be corrected by FFP)</a:t>
            </a:r>
            <a:br>
              <a:rPr lang="en-GB" sz="1200">
                <a:solidFill>
                  <a:srgbClr val="002060"/>
                </a:solidFill>
              </a:rPr>
            </a:br>
            <a:r>
              <a:rPr lang="en-GB" sz="1200">
                <a:solidFill>
                  <a:srgbClr val="002060"/>
                </a:solidFill>
              </a:rPr>
              <a:t> - PT/PTT levels will </a:t>
            </a:r>
            <a:r>
              <a:rPr lang="en-GB" sz="1200" u="sng">
                <a:solidFill>
                  <a:srgbClr val="002060"/>
                </a:solidFill>
              </a:rPr>
              <a:t>normalize after infusion</a:t>
            </a:r>
            <a:r>
              <a:rPr lang="en-GB" sz="1200">
                <a:solidFill>
                  <a:srgbClr val="002060"/>
                </a:solidFill>
              </a:rPr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2060"/>
                </a:solidFill>
              </a:rPr>
              <a:t>2- Vitamin K: </a:t>
            </a:r>
            <a:br>
              <a:rPr lang="en-GB">
                <a:solidFill>
                  <a:srgbClr val="002060"/>
                </a:solidFill>
              </a:rPr>
            </a:b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b="1">
                <a:solidFill>
                  <a:srgbClr val="002060"/>
                </a:solidFill>
              </a:rPr>
              <a:t>-</a:t>
            </a:r>
            <a:r>
              <a:rPr lang="en-GB">
                <a:solidFill>
                  <a:srgbClr val="002060"/>
                </a:solidFill>
              </a:rPr>
              <a:t> Can also be given to reverse the effect of </a:t>
            </a:r>
            <a:r>
              <a:rPr lang="en-GB" b="1">
                <a:solidFill>
                  <a:srgbClr val="002060"/>
                </a:solidFill>
              </a:rPr>
              <a:t>warfarin</a:t>
            </a:r>
            <a:r>
              <a:rPr lang="en-GB">
                <a:solidFill>
                  <a:srgbClr val="002060"/>
                </a:solidFill>
              </a:rPr>
              <a:t>, </a:t>
            </a:r>
            <a:r>
              <a:rPr lang="en-GB" b="1">
                <a:solidFill>
                  <a:srgbClr val="002060"/>
                </a:solidFill>
              </a:rPr>
              <a:t>used when INR is too high (&gt;3) in the absence of serious bleeding.</a:t>
            </a:r>
            <a:br>
              <a:rPr lang="en-GB">
                <a:solidFill>
                  <a:srgbClr val="002060"/>
                </a:solidFill>
              </a:rPr>
            </a:b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 b="1">
                <a:solidFill>
                  <a:srgbClr val="002060"/>
                </a:solidFill>
              </a:rPr>
              <a:t>-</a:t>
            </a:r>
            <a:r>
              <a:rPr lang="en-GB">
                <a:solidFill>
                  <a:srgbClr val="002060"/>
                </a:solidFill>
              </a:rPr>
              <a:t> Given orally or IV. (IV can cause anaphylaxis)</a:t>
            </a:r>
            <a:endParaRPr/>
          </a:p>
        </p:txBody>
      </p:sp>
      <p:sp>
        <p:nvSpPr>
          <p:cNvPr id="223" name="Google Shape;223;p16:notes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Schoolbook"/>
              <a:buNone/>
              <a:defRPr sz="5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320"/>
              <a:buNone/>
              <a:defRPr sz="165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19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946404" y="196795"/>
            <a:ext cx="7269480" cy="107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 rot="5400000">
            <a:off x="2537913" y="-219908"/>
            <a:ext cx="3263503" cy="6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 rot="5400000">
            <a:off x="5203627" y="1568648"/>
            <a:ext cx="4423172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1"/>
          </p:nvPr>
        </p:nvSpPr>
        <p:spPr>
          <a:xfrm rot="5400000">
            <a:off x="1260277" y="-403027"/>
            <a:ext cx="4423172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946404" y="196795"/>
            <a:ext cx="7269480" cy="107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Schoolbook"/>
              <a:buNone/>
              <a:defRPr sz="54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320"/>
              <a:buNone/>
              <a:defRPr sz="165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2" name="Google Shape;32;p21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21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946404" y="196795"/>
            <a:ext cx="7269480" cy="107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336042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200"/>
              <a:buChar char="•"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2pPr>
            <a:lvl3pPr marL="1371600" lvl="2" indent="-3048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5pPr>
            <a:lvl6pPr marL="2743200" lvl="5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4594860" y="1371600"/>
            <a:ext cx="336042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200"/>
              <a:buChar char="•"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2pPr>
            <a:lvl3pPr marL="1371600" lvl="2" indent="-3048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5pPr>
            <a:lvl6pPr marL="2743200" lvl="5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946404" y="196795"/>
            <a:ext cx="7269480" cy="107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946404" y="1291205"/>
            <a:ext cx="33604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946404" y="1880662"/>
            <a:ext cx="3360420" cy="274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080"/>
              <a:buChar char="•"/>
              <a:defRPr sz="1350"/>
            </a:lvl1pPr>
            <a:lvl2pPr marL="914400" lvl="1" indent="-3048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3pPr>
            <a:lvl4pPr marL="1828800" lvl="3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5pPr>
            <a:lvl6pPr marL="2743200" lvl="5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4594860" y="1291205"/>
            <a:ext cx="33604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4594860" y="1880662"/>
            <a:ext cx="3360420" cy="274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080"/>
              <a:buChar char="•"/>
              <a:defRPr sz="1350"/>
            </a:lvl1pPr>
            <a:lvl2pPr marL="914400" lvl="1" indent="-3048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3pPr>
            <a:lvl4pPr marL="1828800" lvl="3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5pPr>
            <a:lvl6pPr marL="2743200" lvl="5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946404" y="196795"/>
            <a:ext cx="7269480" cy="107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Schoolbook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3378200" y="514350"/>
            <a:ext cx="4559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SzPts val="1200"/>
              <a:buChar char="•"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2pPr>
            <a:lvl3pPr marL="1371600" lvl="2" indent="-3048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3pPr>
            <a:lvl4pPr marL="1828800" lvl="3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5pPr>
            <a:lvl6pPr marL="2743200" lvl="5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2"/>
          </p:nvPr>
        </p:nvSpPr>
        <p:spPr>
          <a:xfrm>
            <a:off x="630936" y="1574801"/>
            <a:ext cx="2400300" cy="28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E900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entury Schoolbook"/>
              <a:buNone/>
              <a:defRPr sz="21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>
            <a:spLocks noGrp="1"/>
          </p:cNvSpPr>
          <p:nvPr>
            <p:ph type="pic" idx="2"/>
          </p:nvPr>
        </p:nvSpPr>
        <p:spPr>
          <a:xfrm>
            <a:off x="0" y="1"/>
            <a:ext cx="8469630" cy="384669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685800" y="4581442"/>
            <a:ext cx="7486650" cy="44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FFD7E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946404" y="196795"/>
            <a:ext cx="7269480" cy="107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entury Schoolbook"/>
              <a:buNone/>
              <a:defRPr sz="3300" b="1" i="0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05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 rot="-5400000">
            <a:off x="8098157" y="748903"/>
            <a:ext cx="14287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C1C1C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 rot="-5400000">
            <a:off x="7469506" y="3034903"/>
            <a:ext cx="2686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C1C1C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2700" b="0" i="0" u="none" strike="noStrike" cap="none">
                <a:solidFill>
                  <a:srgbClr val="A3A3A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655320" y="895350"/>
            <a:ext cx="749808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i="0" u="none" strike="noStrike" cap="none">
                <a:solidFill>
                  <a:schemeClr val="accent1"/>
                </a:solidFill>
                <a:latin typeface="Ribeye"/>
                <a:ea typeface="Ribeye"/>
                <a:cs typeface="Ribeye"/>
                <a:sym typeface="Ribeye"/>
              </a:rPr>
              <a:t>Anticoagulant Therapy</a:t>
            </a:r>
            <a:endParaRPr sz="6600" b="1">
              <a:solidFill>
                <a:schemeClr val="accent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800600" y="2657892"/>
            <a:ext cx="33528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rPr lang="en-GB" sz="3000" b="1" u="none" dirty="0">
                <a:solidFill>
                  <a:srgbClr val="595959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Presented By: 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rPr lang="en-GB" sz="3000" b="1" dirty="0">
                <a:solidFill>
                  <a:srgbClr val="595959"/>
                </a:solidFill>
                <a:latin typeface="Jim Nightshade"/>
                <a:sym typeface="Jim Nightshade"/>
              </a:rPr>
              <a:t>Anas Amjad 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rPr lang="en-GB" sz="3000" b="1" dirty="0">
                <a:solidFill>
                  <a:srgbClr val="595959"/>
                </a:solidFill>
                <a:latin typeface="Jim Nightshade"/>
                <a:sym typeface="Jim Nightshade"/>
              </a:rPr>
              <a:t>Othman Ali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1CCD1-E09E-4175-8F6A-10288EAB9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5C2A-6664-4404-863B-E8B9BD7E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502AC-39F6-4B2D-84FA-BEB73ADE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C4F23-0323-4485-A31A-8EC5FFEA6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23BB540-C4BB-4312-A7BD-B062FA03F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" y="0"/>
            <a:ext cx="8225694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F11F85-6DC1-4BFA-96DA-549729D4A913}"/>
              </a:ext>
            </a:extLst>
          </p:cNvPr>
          <p:cNvSpPr txBox="1">
            <a:spLocks/>
          </p:cNvSpPr>
          <p:nvPr/>
        </p:nvSpPr>
        <p:spPr>
          <a:xfrm>
            <a:off x="6063911" y="931998"/>
            <a:ext cx="2658026" cy="29771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anticoagulants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11277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D9CFD-C188-4FC8-A98A-833A5DA218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EFCCBD-8210-437C-8027-2C39552C850A}"/>
              </a:ext>
            </a:extLst>
          </p:cNvPr>
          <p:cNvSpPr txBox="1">
            <a:spLocks/>
          </p:cNvSpPr>
          <p:nvPr/>
        </p:nvSpPr>
        <p:spPr>
          <a:xfrm>
            <a:off x="0" y="-68075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None/>
              <a:defRPr sz="3300" b="1" i="0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1- Heparin 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6A3D6D-5ABD-4E89-9770-B48CC3907608}"/>
              </a:ext>
            </a:extLst>
          </p:cNvPr>
          <p:cNvSpPr txBox="1">
            <a:spLocks/>
          </p:cNvSpPr>
          <p:nvPr/>
        </p:nvSpPr>
        <p:spPr>
          <a:xfrm>
            <a:off x="0" y="828437"/>
            <a:ext cx="8324277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dirty="0"/>
              <a:t>Activates antithrombin III so lower action of factor </a:t>
            </a:r>
            <a:r>
              <a:rPr lang="en-US" dirty="0" err="1"/>
              <a:t>IIa</a:t>
            </a:r>
            <a:r>
              <a:rPr lang="en-US" dirty="0"/>
              <a:t> (thrombin) and factor </a:t>
            </a:r>
            <a:r>
              <a:rPr lang="en-US" dirty="0" err="1"/>
              <a:t>Xa</a:t>
            </a:r>
            <a:endParaRPr lang="en-US" dirty="0"/>
          </a:p>
          <a:p>
            <a:r>
              <a:rPr lang="en-US" dirty="0"/>
              <a:t>Short half-life</a:t>
            </a:r>
          </a:p>
          <a:p>
            <a:r>
              <a:rPr lang="en-US" dirty="0"/>
              <a:t>Monitor PTT </a:t>
            </a:r>
          </a:p>
          <a:p>
            <a:endParaRPr lang="en-US" dirty="0"/>
          </a:p>
          <a:p>
            <a:r>
              <a:rPr lang="en-US" dirty="0"/>
              <a:t>LMWHs (low molecular weight heparins)</a:t>
            </a:r>
          </a:p>
          <a:p>
            <a:r>
              <a:rPr lang="en-US" dirty="0" err="1"/>
              <a:t>Enoxpirin,daltapirin</a:t>
            </a:r>
            <a:endParaRPr lang="en-US" dirty="0"/>
          </a:p>
          <a:p>
            <a:r>
              <a:rPr lang="en-US" dirty="0"/>
              <a:t>LMWHs bind to antithrombin III in a way that cause inhibition of factor </a:t>
            </a:r>
            <a:r>
              <a:rPr lang="en-US" dirty="0" err="1"/>
              <a:t>Xa</a:t>
            </a:r>
            <a:r>
              <a:rPr lang="en-US" dirty="0"/>
              <a:t> (minimal factor </a:t>
            </a:r>
            <a:r>
              <a:rPr lang="en-US" dirty="0" err="1"/>
              <a:t>IIa</a:t>
            </a:r>
            <a:r>
              <a:rPr lang="en-US" dirty="0"/>
              <a:t> inhibition) so decreased fibrin meshwork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819E-6DEB-4D28-B44B-DC9E7548A5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2D7F8F-8BBE-4470-8047-394880A55293}"/>
              </a:ext>
            </a:extLst>
          </p:cNvPr>
          <p:cNvSpPr txBox="1">
            <a:spLocks/>
          </p:cNvSpPr>
          <p:nvPr/>
        </p:nvSpPr>
        <p:spPr>
          <a:xfrm>
            <a:off x="0" y="199713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137160" indent="0">
              <a:buNone/>
            </a:pPr>
            <a:r>
              <a:rPr lang="en-US" dirty="0"/>
              <a:t>* FONDAPARINUX :</a:t>
            </a:r>
          </a:p>
          <a:p>
            <a:r>
              <a:rPr lang="en-US" dirty="0"/>
              <a:t>Is a synthetic heparin </a:t>
            </a:r>
          </a:p>
          <a:p>
            <a:r>
              <a:rPr lang="en-US" dirty="0"/>
              <a:t>Inhibits factor </a:t>
            </a:r>
            <a:r>
              <a:rPr lang="en-US" dirty="0" err="1"/>
              <a:t>Xa</a:t>
            </a:r>
            <a:r>
              <a:rPr lang="en-US" dirty="0"/>
              <a:t> only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Shared characteristics:</a:t>
            </a:r>
          </a:p>
          <a:p>
            <a:r>
              <a:rPr lang="en-US" dirty="0"/>
              <a:t>LMWHs and fondaparinux are Renally excreted </a:t>
            </a:r>
          </a:p>
          <a:p>
            <a:r>
              <a:rPr lang="en-US" dirty="0"/>
              <a:t>LMWHs and fondaparinux have better bioavailability than UFH</a:t>
            </a:r>
          </a:p>
          <a:p>
            <a:r>
              <a:rPr lang="en-US" dirty="0"/>
              <a:t>LMWHs and fondaparinux have longer half-life than UFH(2-4x UFH)</a:t>
            </a:r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4270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25B0-F302-480A-877C-E534F2114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7CD26-7018-44B1-A194-AEE301CD7A4A}"/>
              </a:ext>
            </a:extLst>
          </p:cNvPr>
          <p:cNvSpPr txBox="1">
            <a:spLocks/>
          </p:cNvSpPr>
          <p:nvPr/>
        </p:nvSpPr>
        <p:spPr>
          <a:xfrm>
            <a:off x="0" y="308907"/>
            <a:ext cx="962792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sz="2000" dirty="0"/>
              <a:t>Uses:</a:t>
            </a:r>
          </a:p>
          <a:p>
            <a:r>
              <a:rPr lang="en-US" sz="2000" dirty="0"/>
              <a:t>Immediate anticoagulation for PE </a:t>
            </a:r>
          </a:p>
          <a:p>
            <a:r>
              <a:rPr lang="en-US" sz="2000" dirty="0"/>
              <a:t>Use heparins for acute coronary syndrome</a:t>
            </a:r>
          </a:p>
          <a:p>
            <a:r>
              <a:rPr lang="en-US" sz="2000" dirty="0"/>
              <a:t>Use heparins for DVT</a:t>
            </a:r>
          </a:p>
          <a:p>
            <a:r>
              <a:rPr lang="en-US" sz="2000" dirty="0"/>
              <a:t>Use heparins for MI</a:t>
            </a:r>
          </a:p>
          <a:p>
            <a:r>
              <a:rPr lang="en-US" sz="2000" dirty="0"/>
              <a:t>Use heparins during pregnancy since heparins do not cross </a:t>
            </a:r>
          </a:p>
          <a:p>
            <a:pPr marL="137160" indent="0">
              <a:buNone/>
            </a:pPr>
            <a:r>
              <a:rPr lang="en-US" sz="2000" dirty="0"/>
              <a:t>placenta </a:t>
            </a:r>
          </a:p>
        </p:txBody>
      </p:sp>
    </p:spTree>
    <p:extLst>
      <p:ext uri="{BB962C8B-B14F-4D97-AF65-F5344CB8AC3E}">
        <p14:creationId xmlns:p14="http://schemas.microsoft.com/office/powerpoint/2010/main" val="33137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5818-0F6C-4FE3-AD9E-07F04177E0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7CFE61-90C6-418A-9448-5468587F54B3}"/>
              </a:ext>
            </a:extLst>
          </p:cNvPr>
          <p:cNvSpPr txBox="1">
            <a:spLocks/>
          </p:cNvSpPr>
          <p:nvPr/>
        </p:nvSpPr>
        <p:spPr>
          <a:xfrm>
            <a:off x="-1" y="350322"/>
            <a:ext cx="846963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sz="2000" dirty="0"/>
              <a:t>Adverse effect :</a:t>
            </a:r>
          </a:p>
          <a:p>
            <a:pPr marL="594360" indent="-457200">
              <a:buFont typeface="+mj-lt"/>
              <a:buAutoNum type="arabicPeriod"/>
            </a:pPr>
            <a:r>
              <a:rPr lang="en-US" sz="2000" dirty="0"/>
              <a:t>Cause bleeding </a:t>
            </a:r>
          </a:p>
          <a:p>
            <a:pPr marL="594360" indent="-457200">
              <a:buFont typeface="+mj-lt"/>
              <a:buAutoNum type="arabicPeriod"/>
            </a:pPr>
            <a:r>
              <a:rPr lang="en-US" sz="2000" dirty="0"/>
              <a:t>Can cause thrombocytopenia (HIT) (more common with UFH and less likely with LMWHs and fondaparinux)</a:t>
            </a:r>
          </a:p>
          <a:p>
            <a:endParaRPr lang="en-US" sz="2000" dirty="0"/>
          </a:p>
          <a:p>
            <a:r>
              <a:rPr lang="en-US" sz="2000" dirty="0"/>
              <a:t>Note: heparin treatment requires regular monitoring of platelet counts ,especially for UFH , even before start treatment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80179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E6CB-BF6A-4931-A804-8BA3A999B7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5FD670-1E77-406D-9406-81ABB1B8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004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HIT </a:t>
            </a:r>
            <a:r>
              <a:rPr lang="en-US" sz="2800" dirty="0"/>
              <a:t>(heparin induced thrombocytopenia)</a:t>
            </a:r>
            <a:br>
              <a:rPr lang="en-US" sz="2800" dirty="0"/>
            </a:b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0E8414-3403-4AE6-A6B6-DF36934C798F}"/>
              </a:ext>
            </a:extLst>
          </p:cNvPr>
          <p:cNvSpPr txBox="1">
            <a:spLocks/>
          </p:cNvSpPr>
          <p:nvPr/>
        </p:nvSpPr>
        <p:spPr>
          <a:xfrm>
            <a:off x="0" y="828437"/>
            <a:ext cx="846963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137160" indent="0">
              <a:buNone/>
            </a:pPr>
            <a:r>
              <a:rPr lang="en-US" sz="1800" dirty="0"/>
              <a:t>Pathogenesis : </a:t>
            </a:r>
          </a:p>
          <a:p>
            <a:r>
              <a:rPr lang="en-US" sz="1800" dirty="0"/>
              <a:t>Heparin and platelet factor IV form a complex , the body responses by producing IGG antibodies against this complex.</a:t>
            </a:r>
          </a:p>
          <a:p>
            <a:r>
              <a:rPr lang="en-US" sz="1800" dirty="0"/>
              <a:t>When IGG binds to the heparin platelet complex forming IGG-heparin-platelet factor IV immunocomplex , which bind to the platelet surfaces leads to activation of platelet then form small platelet clots           Consumption of platelet form blood which cause thrombocytopenia and arterial or venous thrombosis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B4B2D7-2A66-4A40-A5D9-8A0B63179CD7}"/>
              </a:ext>
            </a:extLst>
          </p:cNvPr>
          <p:cNvSpPr txBox="1">
            <a:spLocks/>
          </p:cNvSpPr>
          <p:nvPr/>
        </p:nvSpPr>
        <p:spPr>
          <a:xfrm>
            <a:off x="1" y="3332751"/>
            <a:ext cx="981792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sz="1600" dirty="0"/>
              <a:t>Another adverse effects : Cause osteoporosis </a:t>
            </a:r>
          </a:p>
          <a:p>
            <a:endParaRPr lang="en-US" sz="1600" dirty="0"/>
          </a:p>
          <a:p>
            <a:r>
              <a:rPr lang="en-US" sz="1600" dirty="0"/>
              <a:t>Rapidly reverse heparin-induced bleeding using protamine sulfate </a:t>
            </a:r>
          </a:p>
          <a:p>
            <a:endParaRPr lang="en-US" sz="1600" dirty="0"/>
          </a:p>
          <a:p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76024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629A-31CF-4C20-9999-79C511D60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5FC4DB-5C21-4174-8A18-F3171BBF0A31}"/>
              </a:ext>
            </a:extLst>
          </p:cNvPr>
          <p:cNvSpPr txBox="1">
            <a:spLocks/>
          </p:cNvSpPr>
          <p:nvPr/>
        </p:nvSpPr>
        <p:spPr>
          <a:xfrm>
            <a:off x="1" y="205740"/>
            <a:ext cx="846963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137160" indent="0">
              <a:buNone/>
            </a:pPr>
            <a:r>
              <a:rPr lang="en-US" sz="2400" dirty="0"/>
              <a:t>Contraindications:</a:t>
            </a:r>
          </a:p>
          <a:p>
            <a:r>
              <a:rPr lang="en-US" sz="2400" dirty="0"/>
              <a:t>Severe uncontrolled hypertension .</a:t>
            </a:r>
          </a:p>
          <a:p>
            <a:r>
              <a:rPr lang="en-US" sz="2400" dirty="0"/>
              <a:t>Uncontrolled active bleeding .</a:t>
            </a:r>
          </a:p>
          <a:p>
            <a:r>
              <a:rPr lang="en-US" sz="2400" dirty="0"/>
              <a:t>History of HIT.</a:t>
            </a:r>
          </a:p>
          <a:p>
            <a:r>
              <a:rPr lang="en-US" sz="2400" dirty="0"/>
              <a:t>LMWHs and fondaparinux are contraindicated in kidney disease because these are renally excreted.</a:t>
            </a:r>
          </a:p>
          <a:p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30834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AD847-4F29-4840-9F13-BCB5100449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AC2561-6D06-4429-93EA-FB079421018D}"/>
              </a:ext>
            </a:extLst>
          </p:cNvPr>
          <p:cNvSpPr txBox="1">
            <a:spLocks/>
          </p:cNvSpPr>
          <p:nvPr/>
        </p:nvSpPr>
        <p:spPr>
          <a:xfrm>
            <a:off x="142504" y="-749808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None/>
              <a:defRPr sz="3300" b="1" i="0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2-Thrombolytic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52B9B1-9127-49F7-A091-CF234A42ABF6}"/>
              </a:ext>
            </a:extLst>
          </p:cNvPr>
          <p:cNvSpPr txBox="1">
            <a:spLocks/>
          </p:cNvSpPr>
          <p:nvPr/>
        </p:nvSpPr>
        <p:spPr>
          <a:xfrm>
            <a:off x="0" y="749808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137160" indent="0">
              <a:buNone/>
            </a:pPr>
            <a:r>
              <a:rPr lang="en-US" sz="1800" dirty="0" err="1"/>
              <a:t>Eg</a:t>
            </a:r>
            <a:r>
              <a:rPr lang="en-US" sz="1800" dirty="0"/>
              <a:t>: Alteplase , </a:t>
            </a:r>
            <a:r>
              <a:rPr lang="en-US" sz="1800" dirty="0" err="1"/>
              <a:t>retaplase</a:t>
            </a:r>
            <a:r>
              <a:rPr lang="en-US" sz="1800" dirty="0"/>
              <a:t> , streptokinase and Tenecteplase </a:t>
            </a:r>
          </a:p>
          <a:p>
            <a:r>
              <a:rPr lang="en-US" sz="1800" dirty="0"/>
              <a:t>Direct or indirect aid in conversion of plasminogen to plasmin</a:t>
            </a:r>
          </a:p>
          <a:p>
            <a:r>
              <a:rPr lang="en-US" sz="1800" dirty="0"/>
              <a:t>Cleave fibrin clots </a:t>
            </a:r>
          </a:p>
          <a:p>
            <a:r>
              <a:rPr lang="en-US" sz="1800" dirty="0"/>
              <a:t>Increase </a:t>
            </a:r>
            <a:r>
              <a:rPr lang="en-US" sz="1800" dirty="0" err="1"/>
              <a:t>pt</a:t>
            </a:r>
            <a:r>
              <a:rPr lang="en-US" sz="1800" dirty="0"/>
              <a:t> and </a:t>
            </a:r>
            <a:r>
              <a:rPr lang="en-US" sz="1800" dirty="0" err="1"/>
              <a:t>ptt</a:t>
            </a:r>
            <a:endParaRPr lang="en-US" sz="1800" dirty="0"/>
          </a:p>
          <a:p>
            <a:r>
              <a:rPr lang="en-US" sz="1800" dirty="0"/>
              <a:t>No change to platelet counts </a:t>
            </a:r>
          </a:p>
          <a:p>
            <a:pPr marL="137160" indent="0">
              <a:buNone/>
            </a:pPr>
            <a:r>
              <a:rPr lang="en-US" sz="1800" dirty="0"/>
              <a:t>Uses:</a:t>
            </a:r>
          </a:p>
          <a:p>
            <a:r>
              <a:rPr lang="en-US" sz="1800" dirty="0"/>
              <a:t>Early for an MI</a:t>
            </a:r>
          </a:p>
          <a:p>
            <a:r>
              <a:rPr lang="en-US" sz="1800" dirty="0"/>
              <a:t>Early for ischemic stroke</a:t>
            </a:r>
          </a:p>
          <a:p>
            <a:r>
              <a:rPr lang="en-US" sz="1800" dirty="0"/>
              <a:t>Direct thrombolysis of severe PE </a:t>
            </a:r>
          </a:p>
          <a:p>
            <a:r>
              <a:rPr lang="en-US" sz="1800" dirty="0"/>
              <a:t>As alternative to PTCA or PCI in STEMI if PTCA </a:t>
            </a:r>
            <a:r>
              <a:rPr lang="en-US" sz="1800" dirty="0" err="1"/>
              <a:t>connot</a:t>
            </a:r>
            <a:r>
              <a:rPr lang="en-US" sz="1800" dirty="0"/>
              <a:t> be performed within 90-120 minutes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651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7FDE-A81B-420F-8BF1-4B531954E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BEC905-7AC5-4525-988B-A5D220A72C3E}"/>
              </a:ext>
            </a:extLst>
          </p:cNvPr>
          <p:cNvSpPr txBox="1">
            <a:spLocks/>
          </p:cNvSpPr>
          <p:nvPr/>
        </p:nvSpPr>
        <p:spPr>
          <a:xfrm>
            <a:off x="0" y="229491"/>
            <a:ext cx="846963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 lang="en-US" sz="1800" dirty="0"/>
          </a:p>
          <a:p>
            <a:r>
              <a:rPr lang="en-US" sz="1800" dirty="0"/>
              <a:t>Adverse effects : can cause hemorrhage </a:t>
            </a:r>
          </a:p>
          <a:p>
            <a:endParaRPr lang="en-US" sz="1800" dirty="0"/>
          </a:p>
          <a:p>
            <a:pPr marL="137160" indent="0">
              <a:buNone/>
            </a:pPr>
            <a:r>
              <a:rPr lang="en-US" sz="1800" dirty="0"/>
              <a:t>Contraindications:</a:t>
            </a:r>
          </a:p>
          <a:p>
            <a:r>
              <a:rPr lang="en-US" sz="1800" dirty="0"/>
              <a:t>In patients with history of hemorrhagic stroke</a:t>
            </a:r>
          </a:p>
          <a:p>
            <a:r>
              <a:rPr lang="en-US" sz="1800" dirty="0"/>
              <a:t>Also in </a:t>
            </a:r>
            <a:r>
              <a:rPr lang="en-US" sz="1800" dirty="0" err="1"/>
              <a:t>nonhemorrhagic</a:t>
            </a:r>
            <a:r>
              <a:rPr lang="en-US" sz="1800" dirty="0"/>
              <a:t> stroke within 3 months </a:t>
            </a:r>
          </a:p>
          <a:p>
            <a:r>
              <a:rPr lang="en-US" sz="1800" dirty="0"/>
              <a:t>Intracranial neoplasm </a:t>
            </a:r>
            <a:endParaRPr lang="x-none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9D3CFB-CFE5-4A9C-8F4B-860B8792A331}"/>
              </a:ext>
            </a:extLst>
          </p:cNvPr>
          <p:cNvSpPr txBox="1">
            <a:spLocks/>
          </p:cNvSpPr>
          <p:nvPr/>
        </p:nvSpPr>
        <p:spPr>
          <a:xfrm>
            <a:off x="0" y="3062764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sz="1800" dirty="0"/>
              <a:t>Recent surgery </a:t>
            </a:r>
          </a:p>
          <a:p>
            <a:r>
              <a:rPr lang="en-US" sz="1800" dirty="0"/>
              <a:t>A known bleeding disorder </a:t>
            </a:r>
          </a:p>
          <a:p>
            <a:r>
              <a:rPr lang="en-US" sz="1800" dirty="0"/>
              <a:t>Severe hypertension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3110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1BA41-9387-467B-8AD7-11AC5F331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79" y="237506"/>
            <a:ext cx="8315251" cy="4836938"/>
          </a:xfrm>
        </p:spPr>
        <p:txBody>
          <a:bodyPr>
            <a:normAutofit/>
          </a:bodyPr>
          <a:lstStyle/>
          <a:p>
            <a:r>
              <a:rPr lang="en-US" sz="3600" dirty="0"/>
              <a:t>Reverse thrombolytics with antifibrinolytics ( aminocaproic acid and tranexamic acid) or with platelet transfusion or by factor corrections (</a:t>
            </a:r>
            <a:r>
              <a:rPr lang="en-US" sz="3600" dirty="0" err="1"/>
              <a:t>eg</a:t>
            </a:r>
            <a:r>
              <a:rPr lang="en-US" sz="3600" dirty="0"/>
              <a:t>, cryoprecipitate , FFP , PCC)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90B7D-B185-47BC-9947-DB3F764D0E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6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7FA7C-B26D-4785-9E9B-8C6C0CC56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278E8-B1CC-49BB-9CCE-ECC9EBB03E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CDB257-BFC1-4181-AACF-33F34EFD57AB}"/>
              </a:ext>
            </a:extLst>
          </p:cNvPr>
          <p:cNvSpPr txBox="1">
            <a:spLocks/>
          </p:cNvSpPr>
          <p:nvPr/>
        </p:nvSpPr>
        <p:spPr>
          <a:xfrm>
            <a:off x="946403" y="-484623"/>
            <a:ext cx="4064983" cy="146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None/>
              <a:defRPr sz="3300" b="1" i="0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Antiplatelets</a:t>
            </a:r>
            <a:endParaRPr lang="x-none" sz="3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F97BA-5071-419A-8D8A-8618850CFA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4201" r="7050"/>
          <a:stretch/>
        </p:blipFill>
        <p:spPr>
          <a:xfrm>
            <a:off x="190003" y="1066994"/>
            <a:ext cx="8184624" cy="38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0" y="0"/>
            <a:ext cx="4114800" cy="137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n-GB" sz="24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3-Factor </a:t>
            </a:r>
            <a:r>
              <a:rPr lang="en-GB" sz="2400" b="1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Xa</a:t>
            </a:r>
            <a:r>
              <a:rPr lang="en-GB" sz="24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inhibitor </a:t>
            </a:r>
            <a:endParaRPr dirty="0">
              <a:solidFill>
                <a:schemeClr val="accent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rebuchet MS"/>
              <a:buNone/>
            </a:pP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Fondaparinux, Rivaroxaban (oral), Apixaban (oral).</a:t>
            </a:r>
            <a:br>
              <a:rPr lang="en-GB" sz="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4143023" y="0"/>
            <a:ext cx="4318000" cy="168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4-Direct thrombin inhibitor 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Hirudin, </a:t>
            </a:r>
            <a:r>
              <a:rPr lang="en-GB" sz="2000" b="1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Lepirudin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, Bivalirudin, </a:t>
            </a:r>
            <a:r>
              <a:rPr lang="en-GB" sz="2000" b="1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Desirudin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GB" sz="2000" b="1" dirty="0" err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Argatroban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and Dabigatran (oral).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8534400" y="1872307"/>
            <a:ext cx="720725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MOA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 rot="5400000">
            <a:off x="7986953" y="3640857"/>
            <a:ext cx="159321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advantage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43" y="971550"/>
            <a:ext cx="4016022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synthetic heparin compound that inhibits  factor </a:t>
            </a:r>
            <a:r>
              <a:rPr lang="en-GB" sz="1800" b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Xa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indirectly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 antithrombin ,</a:t>
            </a:r>
            <a:r>
              <a:rPr lang="en-GB" sz="18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but does not inhibit  thrombin </a:t>
            </a:r>
            <a:endParaRPr dirty="0"/>
          </a:p>
          <a:p>
            <a:pPr marL="297815" marR="5080" lvl="0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prolong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PT and PTT (</a:t>
            </a:r>
            <a:r>
              <a:rPr lang="en-GB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Xa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both pathways)</a:t>
            </a:r>
            <a:endParaRPr dirty="0"/>
          </a:p>
          <a:p>
            <a:pPr marL="297815" marR="5080" lvl="0" indent="-2857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Thrombin time will not be affected.</a:t>
            </a:r>
            <a:endParaRPr dirty="0"/>
          </a:p>
          <a:p>
            <a:pPr marL="297815" marR="5080" lvl="0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given once a day at a fixed dose without monitoring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5" marR="306705" lvl="0" indent="-285750" algn="l" rtl="0"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Less likely than UFH or  LMWHs to trigger HIT</a:t>
            </a:r>
            <a:r>
              <a:rPr lang="en-GB" sz="11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(heparin induced thrombocytopenia)</a:t>
            </a:r>
            <a:endParaRPr sz="1000" dirty="0"/>
          </a:p>
          <a:p>
            <a:pPr marL="12065" marR="306705" lvl="0" indent="0" algn="l" rtl="0">
              <a:spcBef>
                <a:spcPts val="3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Used in 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atrial fibrillation 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alternatives to warfarin.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065" marR="5080" lvl="0" indent="0" algn="l" rtl="0">
              <a:spcBef>
                <a:spcPts val="34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4052711" y="1356805"/>
            <a:ext cx="4498623" cy="409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rapid and potent </a:t>
            </a:r>
            <a:r>
              <a:rPr lang="en-GB" sz="18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binding to thrombin</a:t>
            </a:r>
          </a:p>
          <a:p>
            <a:pPr marL="12065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065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spcBef>
                <a:spcPts val="35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DTIs are not associated with the  development of thrombocytopenia</a:t>
            </a:r>
            <a:endParaRPr lang="en-US" dirty="0"/>
          </a:p>
          <a:p>
            <a:pPr marL="12700" marR="5080" lvl="0" indent="0" algn="l" rtl="0">
              <a:spcBef>
                <a:spcPts val="355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Uses: </a:t>
            </a:r>
            <a:b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Patients with HIT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stop heparin and start DTI , PTT often monitored.</a:t>
            </a:r>
            <a:b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Acute coronary syndrome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Bivalirudin.</a:t>
            </a:r>
            <a:b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8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Atrial fibrillation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standard dose of Dabigatran (oral) , doesn’t require PT/INR monitoring.</a:t>
            </a:r>
            <a:endParaRPr dirty="0"/>
          </a:p>
          <a:p>
            <a:pPr marL="297815" marR="552450" lvl="0" indent="-158750" algn="l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2" name="Google Shape;192;p12"/>
          <p:cNvCxnSpPr/>
          <p:nvPr/>
        </p:nvCxnSpPr>
        <p:spPr>
          <a:xfrm flipH="1">
            <a:off x="4064000" y="2495550"/>
            <a:ext cx="5080000" cy="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93" name="Google Shape;193;p12"/>
          <p:cNvCxnSpPr/>
          <p:nvPr/>
        </p:nvCxnSpPr>
        <p:spPr>
          <a:xfrm rot="10800000">
            <a:off x="0" y="3333750"/>
            <a:ext cx="4064001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94" name="Google Shape;194;p12"/>
          <p:cNvCxnSpPr/>
          <p:nvPr/>
        </p:nvCxnSpPr>
        <p:spPr>
          <a:xfrm>
            <a:off x="4052711" y="2495550"/>
            <a:ext cx="0" cy="81125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59EC4-9D4F-4F00-9A27-D1DEE64A3A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20000" cy="50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n-GB" sz="2800" dirty="0">
                <a:latin typeface="Trebuchet MS"/>
                <a:ea typeface="Trebuchet MS"/>
                <a:cs typeface="Trebuchet MS"/>
                <a:sym typeface="Trebuchet MS"/>
              </a:rPr>
              <a:t>5-Vitamin K antagonist </a:t>
            </a:r>
            <a:r>
              <a:rPr lang="en-GB" sz="28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coumarins (Warfarin)</a:t>
            </a:r>
            <a:endParaRPr dirty="0"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-1524000" y="508397"/>
            <a:ext cx="9906000" cy="340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844040" marR="3937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Char char="•"/>
            </a:pPr>
            <a:r>
              <a:rPr lang="en-GB" sz="1600" b="1" i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competitively inhibits vitamin K epoxide reductase (decrease synthesis of active vit K reduced Form )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🡪 Vitamin K-dependent factors II, </a:t>
            </a:r>
            <a:r>
              <a:rPr lang="en-GB" sz="16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VII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IX, &amp; X(1972) (as  well as anticoagulant proteins C &amp; S).</a:t>
            </a:r>
          </a:p>
          <a:p>
            <a:pPr marL="1844040" marR="3937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Char char="•"/>
            </a:pPr>
            <a:r>
              <a:rPr lang="en-GB" sz="1600" dirty="0">
                <a:solidFill>
                  <a:schemeClr val="dk1"/>
                </a:solidFill>
                <a:latin typeface="Trebuchet MS"/>
                <a:sym typeface="Trebuchet MS"/>
              </a:rPr>
              <a:t>This lead to decrease Carboxylation of clotting factors .</a:t>
            </a:r>
          </a:p>
          <a:p>
            <a:pPr marL="1844040" marR="3937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Char char="•"/>
            </a:pPr>
            <a:r>
              <a:rPr lang="en-GB" sz="1600" dirty="0">
                <a:solidFill>
                  <a:schemeClr val="dk1"/>
                </a:solidFill>
                <a:latin typeface="Trebuchet MS"/>
                <a:sym typeface="Trebuchet MS"/>
              </a:rPr>
              <a:t>Long half-life (days) BUT Narrow therapeutic index</a:t>
            </a:r>
            <a:r>
              <a:rPr lang="en-GB" sz="1400" dirty="0">
                <a:solidFill>
                  <a:schemeClr val="dk1"/>
                </a:solidFill>
                <a:latin typeface="Trebuchet MS"/>
                <a:sym typeface="Trebuchet MS"/>
              </a:rPr>
              <a:t>(ratio between effective &amp; toxic dose).</a:t>
            </a:r>
            <a:endParaRPr sz="1400" dirty="0"/>
          </a:p>
          <a:p>
            <a:pPr marL="1844040" marR="39370" lvl="0" indent="-2857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80"/>
              <a:buChar char="•"/>
            </a:pP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</a:t>
            </a:r>
            <a:r>
              <a:rPr lang="en-GB" sz="1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have an effect on already-synthesized coagulation factors; therefore,  the therapeutic effects are not seen until these factors are depleted (3-4 days )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844040" marR="39370" lvl="0" indent="-2857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80"/>
              <a:buChar char="•"/>
            </a:pP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effect depends on the amount of vitamin K in the body </a:t>
            </a:r>
            <a:r>
              <a:rPr lang="en-GB" sz="16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which varies with diet, antibiotics (inhibits GI bacteria) or drugs interfere with metabolism.</a:t>
            </a:r>
            <a:endParaRPr dirty="0"/>
          </a:p>
          <a:p>
            <a:pPr marL="1844040" marR="39370" lvl="0" indent="-2857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80"/>
              <a:buChar char="•"/>
            </a:pP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have to check your 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PT/INR 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constantly monitoring (at least </a:t>
            </a:r>
            <a:r>
              <a:rPr lang="en-GB" sz="1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once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month).</a:t>
            </a:r>
          </a:p>
          <a:p>
            <a:pPr marL="1844040" marR="39370" lvl="0" indent="-2857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80"/>
              <a:buChar char="•"/>
            </a:pPr>
            <a:r>
              <a:rPr lang="en-GB" sz="1600" dirty="0">
                <a:solidFill>
                  <a:schemeClr val="dk1"/>
                </a:solidFill>
                <a:latin typeface="Trebuchet MS"/>
                <a:sym typeface="Trebuchet MS"/>
              </a:rPr>
              <a:t>Any Polymorphism in gene for VIT K epoxide reductase complex will affect efficiency &amp; metabolism . </a:t>
            </a:r>
            <a:endParaRPr dirty="0"/>
          </a:p>
          <a:p>
            <a:pPr marL="1558290" lvl="0" indent="-60959" algn="l" rtl="0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202" name="Google Shape;202;p13"/>
          <p:cNvSpPr txBox="1"/>
          <p:nvPr/>
        </p:nvSpPr>
        <p:spPr>
          <a:xfrm>
            <a:off x="8534400" y="1352550"/>
            <a:ext cx="54673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MOA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4" name="Google Shape;204;p13"/>
          <p:cNvCxnSpPr/>
          <p:nvPr/>
        </p:nvCxnSpPr>
        <p:spPr>
          <a:xfrm rot="10800000">
            <a:off x="0" y="36512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A558D7-3126-4F6A-804A-0D282F0FC345}"/>
              </a:ext>
            </a:extLst>
          </p:cNvPr>
          <p:cNvSpPr/>
          <p:nvPr/>
        </p:nvSpPr>
        <p:spPr>
          <a:xfrm>
            <a:off x="795647" y="3779952"/>
            <a:ext cx="7184572" cy="122315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BE278-301D-46C4-B900-E82FD438C716}"/>
              </a:ext>
            </a:extLst>
          </p:cNvPr>
          <p:cNvSpPr txBox="1"/>
          <p:nvPr/>
        </p:nvSpPr>
        <p:spPr>
          <a:xfrm>
            <a:off x="914400" y="3802774"/>
            <a:ext cx="6863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Protein C ,S are the first protein to decrease after start warfarin therapy .</a:t>
            </a:r>
          </a:p>
          <a:p>
            <a:r>
              <a:rPr lang="en-US" sz="1800" b="1" dirty="0"/>
              <a:t>Low protein C ,S can cause initial hypercoagulation &amp; skin necrosis.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7E91F-5949-40CB-9817-ADF0676E5982}"/>
              </a:ext>
            </a:extLst>
          </p:cNvPr>
          <p:cNvSpPr txBox="1"/>
          <p:nvPr/>
        </p:nvSpPr>
        <p:spPr>
          <a:xfrm>
            <a:off x="0" y="423763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4144F-DACF-4143-AFBF-49A8207F5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3;p13">
            <a:extLst>
              <a:ext uri="{FF2B5EF4-FFF2-40B4-BE49-F238E27FC236}">
                <a16:creationId xmlns:a16="http://schemas.microsoft.com/office/drawing/2014/main" id="{A354C52C-B5CC-416B-88D0-6962551C5FAA}"/>
              </a:ext>
            </a:extLst>
          </p:cNvPr>
          <p:cNvSpPr txBox="1"/>
          <p:nvPr/>
        </p:nvSpPr>
        <p:spPr>
          <a:xfrm>
            <a:off x="-34527" y="1856983"/>
            <a:ext cx="8551333" cy="311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</a:pP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-Used as prevention of ischemic stroke (e.g. from embolus)</a:t>
            </a:r>
          </a:p>
          <a:p>
            <a:pPr marL="12065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patients with atrial fibrillation.</a:t>
            </a:r>
            <a:b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patients with mechanical heart valve.</a:t>
            </a:r>
            <a:b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Patients who have DVT/PE. (for at least several months)</a:t>
            </a:r>
            <a:endParaRPr dirty="0"/>
          </a:p>
          <a:p>
            <a:pPr marL="297815" marR="0" lvl="0" indent="-285750" algn="l" rtl="0">
              <a:lnSpc>
                <a:spcPct val="11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you use an IV immediate-acting drug like heparin to anti-coagulate the patient during their initial prothrombotic period on warfarin? *</a:t>
            </a:r>
            <a:b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Yes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for 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clot disorders (DVT/PE)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heparin is used anyway </a:t>
            </a:r>
            <a:r>
              <a:rPr lang="en-GB" sz="16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of its acute onset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This provides anti-coagulation during initial warfarin therapy.</a:t>
            </a:r>
            <a:b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16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</a:t>
            </a:r>
            <a:r>
              <a:rPr lang="en-GB" sz="1600" u="sng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exception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patients with 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atrial fibrillation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b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don’t have an active clot ; they are just at high risk of forming a clot. So we often </a:t>
            </a:r>
            <a:r>
              <a:rPr lang="en-GB" sz="16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start warfarin without heparin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</p:txBody>
      </p:sp>
      <p:sp>
        <p:nvSpPr>
          <p:cNvPr id="5" name="Google Shape;205;p13">
            <a:extLst>
              <a:ext uri="{FF2B5EF4-FFF2-40B4-BE49-F238E27FC236}">
                <a16:creationId xmlns:a16="http://schemas.microsoft.com/office/drawing/2014/main" id="{75BFBB0D-3DAD-4661-93A1-EC364A0700F7}"/>
              </a:ext>
            </a:extLst>
          </p:cNvPr>
          <p:cNvSpPr txBox="1"/>
          <p:nvPr/>
        </p:nvSpPr>
        <p:spPr>
          <a:xfrm>
            <a:off x="8516806" y="2387084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uses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14C3A91-CA57-4E59-8836-86C3772D6463}"/>
              </a:ext>
            </a:extLst>
          </p:cNvPr>
          <p:cNvSpPr/>
          <p:nvPr/>
        </p:nvSpPr>
        <p:spPr>
          <a:xfrm>
            <a:off x="1021278" y="179614"/>
            <a:ext cx="7184572" cy="122315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CCFD4-11B2-430B-B1CD-32C002E9879B}"/>
              </a:ext>
            </a:extLst>
          </p:cNvPr>
          <p:cNvSpPr txBox="1"/>
          <p:nvPr/>
        </p:nvSpPr>
        <p:spPr>
          <a:xfrm>
            <a:off x="1140031" y="202436"/>
            <a:ext cx="6863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Heparin Bridging :</a:t>
            </a:r>
          </a:p>
          <a:p>
            <a:r>
              <a:rPr lang="en-US" sz="1600" b="1" dirty="0"/>
              <a:t>Administer heparin alongside with warfarin regimen .</a:t>
            </a:r>
          </a:p>
          <a:p>
            <a:r>
              <a:rPr lang="en-US" sz="1600" b="1" dirty="0"/>
              <a:t>Reduced risk of skin\tissue necrosis OR recurrent venous thrombosis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C9EA0-D12F-4934-BC4C-6CE3C034C8C0}"/>
              </a:ext>
            </a:extLst>
          </p:cNvPr>
          <p:cNvSpPr txBox="1"/>
          <p:nvPr/>
        </p:nvSpPr>
        <p:spPr>
          <a:xfrm>
            <a:off x="225631" y="6373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EEDB4-D831-4340-9187-B4949728C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458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7815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Wide variation in drug response (non predictable)</a:t>
            </a:r>
            <a:endParaRPr dirty="0"/>
          </a:p>
          <a:p>
            <a:pPr marL="297815" lvl="0" indent="-28575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Narrow therapeutic window.</a:t>
            </a:r>
            <a:endParaRPr dirty="0"/>
          </a:p>
          <a:p>
            <a:pPr marL="297815" lvl="0" indent="-28575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Slow onset of action, so not given in emergency conditions.</a:t>
            </a:r>
            <a:endParaRPr dirty="0"/>
          </a:p>
          <a:p>
            <a:pPr marL="297815" lvl="0" indent="-28575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Bleeding (haemorrhagic blisters &amp; painful purpura).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5" lvl="0" indent="-28575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Polymorphisms in CYT P450 (2C9) isoforms that metabolizes warfarin 🡪 toxicities or under use, Numerous food- &amp; drug-drug interactions.</a:t>
            </a:r>
            <a:endParaRPr dirty="0"/>
          </a:p>
          <a:p>
            <a:pPr marL="297815" lvl="0" indent="-285750" algn="l" rtl="0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Contraindicated in </a:t>
            </a:r>
            <a:r>
              <a:rPr lang="en-GB" sz="18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pregnancy 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GB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fetal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warfarin syndrome) teratogenic .</a:t>
            </a:r>
          </a:p>
          <a:p>
            <a:pPr marL="12065" lvl="0" indent="0" algn="l" rtl="0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None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🡪 give heparin or LMWH instead </a:t>
            </a:r>
            <a:r>
              <a:rPr lang="en-GB" sz="18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-GB" sz="1800" u="sng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Warfarin is safe for lactating mothers</a:t>
            </a:r>
            <a:endParaRPr sz="18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5" lvl="0" indent="-285750" algn="l" rtl="0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Protien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 deficient (first few days)when warfarin is initiated, this briefly creates a prothrombotic state</a:t>
            </a:r>
            <a:r>
              <a:rPr lang="en-GB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(increase tendency of blood the thrombose). 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effect is limited because other factor levels will fall and that is antithrombotic.</a:t>
            </a:r>
            <a:endParaRPr sz="1800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5" lvl="0" indent="-285750" algn="l" rtl="0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Skin necrosis: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None/>
            </a:pPr>
            <a:r>
              <a:rPr lang="en-GB" sz="18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rare complication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therapy presents as </a:t>
            </a: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large dark, purple skin lesions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within a </a:t>
            </a:r>
            <a:r>
              <a:rPr lang="en-GB" sz="1800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few days</a:t>
            </a: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after warfarin administration due to: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None/>
            </a:pPr>
            <a:r>
              <a:rPr lang="en-GB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-protein C deficiency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440"/>
              <a:buNone/>
            </a:pPr>
            <a:r>
              <a:rPr lang="en-GB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-very high doses of Warfarin.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04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 rot="5400000">
            <a:off x="8272145" y="2421890"/>
            <a:ext cx="112903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Limitation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6AB01-2CC5-4A66-9062-F0563B7AB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95B1C-24C1-491E-A863-1D998487D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36205"/>
            <a:ext cx="8478982" cy="3263503"/>
          </a:xfrm>
        </p:spPr>
        <p:txBody>
          <a:bodyPr>
            <a:normAutofit/>
          </a:bodyPr>
          <a:lstStyle/>
          <a:p>
            <a:pPr marL="480060" indent="-342900">
              <a:buFont typeface="+mj-lt"/>
              <a:buAutoNum type="arabicPeriod"/>
            </a:pPr>
            <a:r>
              <a:rPr lang="en-US" sz="2400" dirty="0"/>
              <a:t>Patients with active bleeding , high risk of bleeding Or ulcer related bleeding .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2400" dirty="0"/>
              <a:t>Patients with pericarditis Or endocarditis .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2400" dirty="0"/>
              <a:t>Patients with recent surgery  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2400" dirty="0"/>
              <a:t>Pregnant female unless she has a mechanical heart valve .</a:t>
            </a:r>
          </a:p>
        </p:txBody>
      </p:sp>
      <p:sp>
        <p:nvSpPr>
          <p:cNvPr id="4" name="Google Shape;211;p14">
            <a:extLst>
              <a:ext uri="{FF2B5EF4-FFF2-40B4-BE49-F238E27FC236}">
                <a16:creationId xmlns:a16="http://schemas.microsoft.com/office/drawing/2014/main" id="{C704D617-F26A-4BD3-86F0-C78CE3000FAF}"/>
              </a:ext>
            </a:extLst>
          </p:cNvPr>
          <p:cNvSpPr txBox="1"/>
          <p:nvPr/>
        </p:nvSpPr>
        <p:spPr>
          <a:xfrm rot="5400000">
            <a:off x="7832453" y="1398881"/>
            <a:ext cx="2055916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Contraindication 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B1C7342-B878-4FAF-B60D-6C169462A4DE}"/>
              </a:ext>
            </a:extLst>
          </p:cNvPr>
          <p:cNvSpPr/>
          <p:nvPr/>
        </p:nvSpPr>
        <p:spPr>
          <a:xfrm>
            <a:off x="979714" y="3314699"/>
            <a:ext cx="7184572" cy="122315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FD544-41F6-43EE-8EE4-D3563D5B3EFF}"/>
              </a:ext>
            </a:extLst>
          </p:cNvPr>
          <p:cNvSpPr txBox="1"/>
          <p:nvPr/>
        </p:nvSpPr>
        <p:spPr>
          <a:xfrm>
            <a:off x="1098467" y="3337521"/>
            <a:ext cx="6863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/>
              <a:t>Slow warfarin reversed achieved by VIT K administration .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Rapid warfarin reversed achieved by FFP or PCC (Prothrombin complex concentrate)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D7712-D84E-4583-881D-CE502F0FB7B5}"/>
              </a:ext>
            </a:extLst>
          </p:cNvPr>
          <p:cNvSpPr txBox="1"/>
          <p:nvPr/>
        </p:nvSpPr>
        <p:spPr>
          <a:xfrm>
            <a:off x="184067" y="377238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53460-6090-4020-A675-BEAE3891B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79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0" y="30257"/>
            <a:ext cx="8534400" cy="511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3825" lvl="0" indent="-1117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7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Inadequate diet; malnutrition, dieting, decreased absorption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6525" lvl="0" indent="-124459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467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Impaired synthesis of clotting factors: -</a:t>
            </a: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hepatocellular disorders -hepatic congestion.</a:t>
            </a:r>
            <a:endParaRPr dirty="0"/>
          </a:p>
          <a:p>
            <a:pPr marL="136525" lvl="0" indent="-124459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467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catabolism of clotting factors:  In hypermetabolic states-fever, thyrotoxicosis.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359"/>
              </a:spcBef>
              <a:buSzPts val="1280"/>
            </a:pP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 response:</a:t>
            </a:r>
            <a:endParaRPr dirty="0"/>
          </a:p>
          <a:p>
            <a:pPr marL="170815" lvl="2" indent="-158750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600"/>
              <a:buFont typeface="Calibri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Decreased plasma protein binding: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SzPts val="1280"/>
              <a:buNone/>
            </a:pPr>
            <a:r>
              <a:rPr lang="en-GB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🡪elimination of free drug &amp; shortening of its t1/2 as pts with nephrotic syndrome .</a:t>
            </a:r>
            <a:endParaRPr lang="en-US" dirty="0"/>
          </a:p>
          <a:p>
            <a:pPr marL="136525" lvl="2" indent="-124459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467"/>
              <a:buAutoNum type="arabicPlain"/>
            </a:pPr>
            <a:r>
              <a:rPr lang="en-US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Decreased catabolism of clotting factors: </a:t>
            </a:r>
            <a:r>
              <a:rPr lang="en-US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Hypothyroidism.</a:t>
            </a:r>
            <a:endParaRPr lang="en-US" dirty="0"/>
          </a:p>
          <a:p>
            <a:pPr marL="136525" lvl="2" indent="-124459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SzPts val="1467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Hereditary resistance to oral anticoagulant .</a:t>
            </a:r>
          </a:p>
          <a:p>
            <a:pPr marL="136525" lvl="2" indent="-124459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SzPts val="1467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Gastric acid inhibition(because it is decrease the uptake of </a:t>
            </a:r>
            <a:r>
              <a:rPr lang="en-GB" sz="1600" b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warfarrin</a:t>
            </a: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.</a:t>
            </a:r>
          </a:p>
          <a:p>
            <a:pPr marL="136525" lvl="2" indent="-124459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SzPts val="1467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Foods rich In VIT K .</a:t>
            </a:r>
          </a:p>
          <a:p>
            <a:pPr marL="136525" lvl="2" indent="-124459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SzPts val="1467"/>
              <a:buAutoNum type="arabicPlain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Cytochrome P450 inducers .</a:t>
            </a:r>
          </a:p>
          <a:p>
            <a:pPr marL="12066" lvl="2" indent="0">
              <a:lnSpc>
                <a:spcPct val="100000"/>
              </a:lnSpc>
              <a:spcBef>
                <a:spcPts val="434"/>
              </a:spcBef>
              <a:buSzPts val="1467"/>
              <a:buNone/>
            </a:pPr>
            <a:endParaRPr lang="en-GB" sz="16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6" lvl="2" indent="-285750">
              <a:lnSpc>
                <a:spcPct val="100000"/>
              </a:lnSpc>
              <a:spcBef>
                <a:spcPts val="434"/>
              </a:spcBef>
              <a:buSzPts val="1467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response :</a:t>
            </a:r>
          </a:p>
          <a:p>
            <a:pPr marL="354966" lvl="2">
              <a:lnSpc>
                <a:spcPct val="100000"/>
              </a:lnSpc>
              <a:spcBef>
                <a:spcPts val="434"/>
              </a:spcBef>
              <a:buSzPts val="1467"/>
              <a:buFont typeface="+mj-lt"/>
              <a:buAutoNum type="arabicPeriod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Cytochrome P450 inhibitors .</a:t>
            </a:r>
          </a:p>
          <a:p>
            <a:pPr marL="354966" lvl="2">
              <a:lnSpc>
                <a:spcPct val="100000"/>
              </a:lnSpc>
              <a:spcBef>
                <a:spcPts val="434"/>
              </a:spcBef>
              <a:buSzPts val="1467"/>
              <a:buFont typeface="+mj-lt"/>
              <a:buAutoNum type="arabicPeriod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Acetaminophen .</a:t>
            </a:r>
          </a:p>
          <a:p>
            <a:pPr marL="354966" lvl="2">
              <a:lnSpc>
                <a:spcPct val="100000"/>
              </a:lnSpc>
              <a:spcBef>
                <a:spcPts val="434"/>
              </a:spcBef>
              <a:buSzPts val="1467"/>
              <a:buFont typeface="+mj-lt"/>
              <a:buAutoNum type="arabicPeriod"/>
            </a:pPr>
            <a:r>
              <a:rPr lang="en-GB" sz="1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Damage to gut flora .</a:t>
            </a:r>
          </a:p>
          <a:p>
            <a:pPr marL="354966" lvl="2">
              <a:lnSpc>
                <a:spcPct val="100000"/>
              </a:lnSpc>
              <a:spcBef>
                <a:spcPts val="434"/>
              </a:spcBef>
              <a:buSzPts val="1467"/>
              <a:buFont typeface="+mj-lt"/>
              <a:buAutoNum type="arabicPeriod"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" lvl="0" indent="-6096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sp>
        <p:nvSpPr>
          <p:cNvPr id="217" name="Google Shape;217;p15"/>
          <p:cNvSpPr txBox="1"/>
          <p:nvPr/>
        </p:nvSpPr>
        <p:spPr>
          <a:xfrm rot="5400000">
            <a:off x="7524519" y="977838"/>
            <a:ext cx="25414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Factors altering response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FA46E-4B90-4434-873F-F2E1EF05F2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15">
            <a:extLst>
              <a:ext uri="{FF2B5EF4-FFF2-40B4-BE49-F238E27FC236}">
                <a16:creationId xmlns:a16="http://schemas.microsoft.com/office/drawing/2014/main" id="{7C545DE8-F640-413F-A705-270AC668D2E2}"/>
              </a:ext>
            </a:extLst>
          </p:cNvPr>
          <p:cNvSpPr txBox="1">
            <a:spLocks/>
          </p:cNvSpPr>
          <p:nvPr/>
        </p:nvSpPr>
        <p:spPr>
          <a:xfrm>
            <a:off x="40216" y="69056"/>
            <a:ext cx="8534400" cy="511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12066" indent="0">
              <a:lnSpc>
                <a:spcPct val="100000"/>
              </a:lnSpc>
              <a:spcBef>
                <a:spcPts val="0"/>
              </a:spcBef>
              <a:buSzPts val="1467"/>
              <a:buNone/>
            </a:pPr>
            <a:endParaRPr lang="en-GB"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5" lvl="2" indent="-285750">
              <a:lnSpc>
                <a:spcPct val="100000"/>
              </a:lnSpc>
              <a:spcBef>
                <a:spcPts val="434"/>
              </a:spcBef>
              <a:buSzPts val="1467"/>
              <a:buFont typeface="Noto Sans Symbols"/>
              <a:buChar char="▪"/>
            </a:pPr>
            <a:r>
              <a:rPr lang="en-GB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Inhibition of Vit K synthesis by intestinal flora: 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oral antibiotics</a:t>
            </a:r>
            <a:endParaRPr lang="en-GB" sz="2000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5" indent="-285750">
              <a:lnSpc>
                <a:spcPct val="100000"/>
              </a:lnSpc>
              <a:spcBef>
                <a:spcPts val="434"/>
              </a:spcBef>
              <a:buSzPts val="1280"/>
              <a:buFont typeface="Noto Sans Symbols"/>
              <a:buChar char="▪"/>
            </a:pPr>
            <a:r>
              <a:rPr lang="en-GB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Inhibition of Vit K absorption: 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liquid paraffin</a:t>
            </a:r>
            <a:endParaRPr lang="en-GB" sz="2000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7815" indent="-285750">
              <a:lnSpc>
                <a:spcPct val="100000"/>
              </a:lnSpc>
              <a:spcBef>
                <a:spcPts val="359"/>
              </a:spcBef>
              <a:buSzPts val="1280"/>
              <a:buFont typeface="Noto Sans Symbols"/>
              <a:buChar char="▪"/>
            </a:pPr>
            <a:r>
              <a:rPr lang="en-GB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 in drug metabolism by microsomal enzyme inhibitors(</a:t>
            </a:r>
            <a:r>
              <a:rPr lang="en-GB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its t½)</a:t>
            </a:r>
            <a:r>
              <a:rPr lang="en-GB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chloramphenicol, &amp; cimetidine</a:t>
            </a:r>
            <a:endParaRPr lang="en-GB" sz="1800" dirty="0"/>
          </a:p>
          <a:p>
            <a:pPr marL="298450" indent="-285750">
              <a:lnSpc>
                <a:spcPct val="100000"/>
              </a:lnSpc>
              <a:spcBef>
                <a:spcPts val="359"/>
              </a:spcBef>
              <a:buSzPts val="1280"/>
              <a:buFont typeface="Noto Sans Symbols"/>
              <a:buChar char="▪"/>
            </a:pPr>
            <a:r>
              <a:rPr lang="en-GB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Displacement of the drug from protein binding sites: 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phenylbutazone &amp; salicylates</a:t>
            </a:r>
            <a:endParaRPr lang="en-GB" sz="1800" dirty="0"/>
          </a:p>
          <a:p>
            <a:pPr marL="298450" indent="-285750">
              <a:lnSpc>
                <a:spcPct val="100000"/>
              </a:lnSpc>
              <a:spcBef>
                <a:spcPts val="359"/>
              </a:spcBef>
              <a:buSzPts val="1280"/>
              <a:buFont typeface="Noto Sans Symbols"/>
              <a:buChar char="▪"/>
            </a:pPr>
            <a:r>
              <a:rPr lang="en-GB" sz="2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Co-administration of drugs that increase bleeding tendency by:</a:t>
            </a:r>
            <a:endParaRPr lang="en-GB" sz="1800" dirty="0"/>
          </a:p>
          <a:p>
            <a:pPr marL="12065" indent="0">
              <a:lnSpc>
                <a:spcPct val="100000"/>
              </a:lnSpc>
              <a:spcBef>
                <a:spcPts val="460"/>
              </a:spcBef>
              <a:buSzPts val="128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-inhibiting platelet function; 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NSAIDs</a:t>
            </a:r>
            <a:endParaRPr lang="en-GB" sz="1800" dirty="0"/>
          </a:p>
          <a:p>
            <a:pPr marL="12065" indent="0">
              <a:lnSpc>
                <a:spcPct val="100000"/>
              </a:lnSpc>
              <a:spcBef>
                <a:spcPts val="360"/>
              </a:spcBef>
              <a:buSzPts val="1280"/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-inhibiting coagulation factors; </a:t>
            </a:r>
            <a:r>
              <a:rPr lang="en-GB" sz="2000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heparin</a:t>
            </a:r>
            <a:endParaRPr lang="en-GB" sz="1800" dirty="0"/>
          </a:p>
          <a:p>
            <a:pPr marL="137160" indent="-60960">
              <a:spcBef>
                <a:spcPts val="1200"/>
              </a:spcBef>
              <a:buSzPts val="1200"/>
              <a:buFont typeface="Arial"/>
              <a:buNone/>
            </a:pPr>
            <a:endParaRPr lang="en-GB" sz="1800" dirty="0"/>
          </a:p>
        </p:txBody>
      </p:sp>
      <p:sp>
        <p:nvSpPr>
          <p:cNvPr id="5" name="Google Shape;218;p15">
            <a:extLst>
              <a:ext uri="{FF2B5EF4-FFF2-40B4-BE49-F238E27FC236}">
                <a16:creationId xmlns:a16="http://schemas.microsoft.com/office/drawing/2014/main" id="{77F2CD08-473B-4FE5-948D-6EA409C42436}"/>
              </a:ext>
            </a:extLst>
          </p:cNvPr>
          <p:cNvSpPr txBox="1"/>
          <p:nvPr/>
        </p:nvSpPr>
        <p:spPr>
          <a:xfrm rot="5400000">
            <a:off x="7541235" y="2023736"/>
            <a:ext cx="2620312" cy="55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12700" marR="50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Drugs modulating  </a:t>
            </a:r>
            <a:r>
              <a:rPr lang="en-GB" sz="1800" b="1" dirty="0" err="1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responsee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B2A2A-078A-4494-873A-F44493C8FC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24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body" idx="1"/>
          </p:nvPr>
        </p:nvSpPr>
        <p:spPr>
          <a:xfrm>
            <a:off x="-32657" y="1047750"/>
            <a:ext cx="8483600" cy="379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1- Fresh Frozen Plasma (FFP):</a:t>
            </a:r>
            <a:b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2- Vitamin K: </a:t>
            </a:r>
            <a:b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In the </a:t>
            </a:r>
            <a:r>
              <a:rPr lang="en-GB" sz="2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absence</a:t>
            </a:r>
            <a:r>
              <a:rPr lang="en-GB"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serious bleeding:</a:t>
            </a:r>
            <a:br>
              <a:rPr lang="en-GB"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*INR 3-5: Hold warfarin.</a:t>
            </a:r>
            <a:b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*INR 5-9: Hold warfarin and oral vitamin K.</a:t>
            </a:r>
            <a:b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*INR &gt;9: Consider IV vitamin K or FFP.</a:t>
            </a:r>
            <a:b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GB"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Severe </a:t>
            </a:r>
            <a:r>
              <a:rPr lang="en-GB" sz="2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bleeding</a:t>
            </a:r>
            <a:r>
              <a:rPr lang="en-GB"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with any increase in INR: Administer FFP.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 rot="5400000">
            <a:off x="8329221" y="2313196"/>
            <a:ext cx="97409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EEEEEE"/>
                </a:solidFill>
                <a:latin typeface="Trebuchet MS"/>
                <a:ea typeface="Trebuchet MS"/>
                <a:cs typeface="Trebuchet MS"/>
                <a:sym typeface="Trebuchet MS"/>
              </a:rPr>
              <a:t>Antidote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8F505-123F-4E22-91ED-2E6E7DF83F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1066800" y="1352550"/>
            <a:ext cx="6553200" cy="1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Ribeye"/>
              <a:buNone/>
            </a:pPr>
            <a:r>
              <a:rPr lang="en-GB" sz="9600">
                <a:latin typeface="Ribeye"/>
                <a:ea typeface="Ribeye"/>
                <a:cs typeface="Ribeye"/>
                <a:sym typeface="Ribeye"/>
              </a:rPr>
              <a:t>Thank you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CDD7B-3428-48FD-8263-6B94115CA9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11A67-CA5E-4B98-980A-416618FCA7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3752F4-6E8A-4F6A-9853-C9EB6B6E2F93}"/>
              </a:ext>
            </a:extLst>
          </p:cNvPr>
          <p:cNvSpPr txBox="1">
            <a:spLocks/>
          </p:cNvSpPr>
          <p:nvPr/>
        </p:nvSpPr>
        <p:spPr>
          <a:xfrm>
            <a:off x="228482" y="-68075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None/>
              <a:defRPr sz="3300" b="1" i="0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1-ADP inhibitors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FAFDEE-B9B9-4334-93D3-77E1F2918352}"/>
              </a:ext>
            </a:extLst>
          </p:cNvPr>
          <p:cNvSpPr txBox="1">
            <a:spLocks/>
          </p:cNvSpPr>
          <p:nvPr/>
        </p:nvSpPr>
        <p:spPr>
          <a:xfrm>
            <a:off x="0" y="818864"/>
            <a:ext cx="9720073" cy="425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ADP inhibitors irreversibly block ADP(P2Y12) receptors</a:t>
            </a:r>
          </a:p>
          <a:p>
            <a:r>
              <a:rPr lang="en-US" dirty="0">
                <a:solidFill>
                  <a:schemeClr val="tx1"/>
                </a:solidFill>
              </a:rPr>
              <a:t>Prevent platelets aggregation </a:t>
            </a:r>
          </a:p>
          <a:p>
            <a:r>
              <a:rPr lang="en-US" dirty="0">
                <a:solidFill>
                  <a:schemeClr val="tx1"/>
                </a:solidFill>
              </a:rPr>
              <a:t>Prevent the expression of glycoproteins </a:t>
            </a:r>
            <a:r>
              <a:rPr lang="en-US" dirty="0" err="1">
                <a:solidFill>
                  <a:schemeClr val="tx1"/>
                </a:solidFill>
              </a:rPr>
              <a:t>Iib</a:t>
            </a:r>
            <a:r>
              <a:rPr lang="en-US" dirty="0">
                <a:solidFill>
                  <a:schemeClr val="tx1"/>
                </a:solidFill>
              </a:rPr>
              <a:t>\</a:t>
            </a:r>
            <a:r>
              <a:rPr lang="en-US" dirty="0" err="1">
                <a:solidFill>
                  <a:schemeClr val="tx1"/>
                </a:solidFill>
              </a:rPr>
              <a:t>Iia</a:t>
            </a:r>
            <a:r>
              <a:rPr lang="en-US" dirty="0">
                <a:solidFill>
                  <a:schemeClr val="tx1"/>
                </a:solidFill>
              </a:rPr>
              <a:t> on platelets surface</a:t>
            </a:r>
          </a:p>
          <a:p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: Clopidogrel , prasugrel, Ticagrelor ,Ticlopidine</a:t>
            </a:r>
          </a:p>
          <a:p>
            <a:r>
              <a:rPr lang="en-US" dirty="0">
                <a:solidFill>
                  <a:schemeClr val="tx1"/>
                </a:solidFill>
              </a:rPr>
              <a:t>USES :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for unstable angina/NSTEMI usually in combination with aspirin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for acute coronary artery syndrome 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for symptomatic PAD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as an alternative to aspirin 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Used with coronary stents to prevent platelet clots forming around stent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Can decrease incidence and recurrence of thrombotic stroke</a:t>
            </a:r>
          </a:p>
          <a:p>
            <a:pPr marL="48006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8006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B507C-649B-4560-8C05-FA4556E945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56A337-1FCA-4F89-8B4A-F631D87390C4}"/>
              </a:ext>
            </a:extLst>
          </p:cNvPr>
          <p:cNvSpPr txBox="1">
            <a:spLocks/>
          </p:cNvSpPr>
          <p:nvPr/>
        </p:nvSpPr>
        <p:spPr>
          <a:xfrm>
            <a:off x="0" y="353424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sz="1600" dirty="0"/>
              <a:t>SIDE EFFECTS :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1600" dirty="0"/>
              <a:t>Ticlopidine can cause neutropenia and agranulocytosis 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1600" dirty="0"/>
              <a:t>ADP inhibitors can cause TTP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1600" dirty="0"/>
              <a:t>ADP inhibitors can cause allergic reactions (</a:t>
            </a:r>
            <a:r>
              <a:rPr lang="en-US" sz="1600" dirty="0" err="1"/>
              <a:t>eg</a:t>
            </a:r>
            <a:r>
              <a:rPr lang="en-US" sz="1600" dirty="0"/>
              <a:t>, rash ,pruritis, anaphylaxis) </a:t>
            </a:r>
          </a:p>
          <a:p>
            <a:pPr marL="480060" indent="-342900">
              <a:buFont typeface="+mj-lt"/>
              <a:buAutoNum type="arabicPeriod"/>
            </a:pPr>
            <a:r>
              <a:rPr lang="en-US" sz="1600" dirty="0"/>
              <a:t>ADP inhibitors can cause hemorrhage </a:t>
            </a:r>
          </a:p>
          <a:p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336707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BDAA2-E47D-4FBE-9E43-38BBB76E4A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FD3025-B5E6-4584-82C5-E079F6EC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3212"/>
            <a:ext cx="9720072" cy="1499616"/>
          </a:xfrm>
        </p:spPr>
        <p:txBody>
          <a:bodyPr/>
          <a:lstStyle/>
          <a:p>
            <a:r>
              <a:rPr lang="en-US" dirty="0"/>
              <a:t>2-Platelets aggregation inhibitors 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2D5DE1-A94D-4DF1-985A-7917BED5ADA4}"/>
              </a:ext>
            </a:extLst>
          </p:cNvPr>
          <p:cNvSpPr txBox="1">
            <a:spLocks/>
          </p:cNvSpPr>
          <p:nvPr/>
        </p:nvSpPr>
        <p:spPr>
          <a:xfrm>
            <a:off x="-1" y="1383475"/>
            <a:ext cx="846963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dirty="0"/>
              <a:t>Antiplatelets PDE inhibitors 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/>
              <a:t>Cilostazol : is a PDE 3 inhibitors ,is a direct arterial vasodilator 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/>
              <a:t>Dipyridamole :is a nonspecific PDE inhibitor that inhibits platelets aggregation , increases adenosine (blocks adenosine reuptake into platelets).</a:t>
            </a:r>
          </a:p>
          <a:p>
            <a:r>
              <a:rPr lang="en-US" dirty="0"/>
              <a:t>Dipyridamole causes high adenosine leads to vasodilation </a:t>
            </a:r>
          </a:p>
          <a:p>
            <a:r>
              <a:rPr lang="en-US" dirty="0"/>
              <a:t>Use the previous two to alleviate intermittent claudication</a:t>
            </a:r>
          </a:p>
          <a:p>
            <a:r>
              <a:rPr lang="en-US" dirty="0"/>
              <a:t>Use the previous two with coronary stents to prevent platelets clot to form around stent</a:t>
            </a:r>
          </a:p>
        </p:txBody>
      </p:sp>
    </p:spTree>
    <p:extLst>
      <p:ext uri="{BB962C8B-B14F-4D97-AF65-F5344CB8AC3E}">
        <p14:creationId xmlns:p14="http://schemas.microsoft.com/office/powerpoint/2010/main" val="193840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601BE-B0E9-4178-8965-90860A0664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FBBAF3-C0B9-4D19-BB0F-7853EE05E04B}"/>
              </a:ext>
            </a:extLst>
          </p:cNvPr>
          <p:cNvSpPr txBox="1">
            <a:spLocks/>
          </p:cNvSpPr>
          <p:nvPr/>
        </p:nvSpPr>
        <p:spPr>
          <a:xfrm>
            <a:off x="1" y="341549"/>
            <a:ext cx="808709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sz="1800" dirty="0"/>
              <a:t>USES :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Used in ischemic stroke or TIA prevention (alongside aspirin)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Dipyridamole can be used in cardiac stress testing (due to coronary vasodilation)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Adverse effects: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Nausea and diarrhea 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Abdominal pain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Hypotension 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Facial flushing 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Headaches </a:t>
            </a:r>
          </a:p>
          <a:p>
            <a:pPr marL="480060" indent="-342900">
              <a:buFont typeface="+mj-lt"/>
              <a:buAutoNum type="alphaLcParenR"/>
            </a:pPr>
            <a:r>
              <a:rPr lang="en-US" sz="1800" dirty="0"/>
              <a:t>Tachycardia 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38419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5983F-34C8-48F5-A03B-32DBA45BD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49ABCE-617B-49E2-AACD-6DB003FB4DE0}"/>
              </a:ext>
            </a:extLst>
          </p:cNvPr>
          <p:cNvSpPr txBox="1">
            <a:spLocks/>
          </p:cNvSpPr>
          <p:nvPr/>
        </p:nvSpPr>
        <p:spPr>
          <a:xfrm>
            <a:off x="0" y="60579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dirty="0"/>
              <a:t>SIDE EFFECTS: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/>
              <a:t>Ventricular arrhythmia ( for PDE3 effects)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/>
              <a:t>Dipyridamole can cause neurotoxicity at high levels so seizures 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 err="1"/>
              <a:t>cliostazol</a:t>
            </a:r>
            <a:r>
              <a:rPr lang="en-US" dirty="0"/>
              <a:t> Heart failure </a:t>
            </a:r>
          </a:p>
          <a:p>
            <a:endParaRPr lang="en-US" dirty="0"/>
          </a:p>
          <a:p>
            <a:r>
              <a:rPr lang="en-US" dirty="0"/>
              <a:t>CONTRAINDICATIONS: 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/>
              <a:t>Hypotension 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/>
              <a:t>Caffeine within 12 hours</a:t>
            </a:r>
          </a:p>
          <a:p>
            <a:pPr marL="480060" indent="-342900">
              <a:buFont typeface="+mj-lt"/>
              <a:buAutoNum type="arabicPeriod"/>
            </a:pPr>
            <a:r>
              <a:rPr lang="en-US" dirty="0"/>
              <a:t>Bronchospasm (asthma)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7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84FF6-2DA2-44F8-99D9-A6EB30D8A7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BF9C70-DA58-487C-8272-1DA323A9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67286"/>
            <a:ext cx="9720072" cy="1499616"/>
          </a:xfrm>
        </p:spPr>
        <p:txBody>
          <a:bodyPr/>
          <a:lstStyle/>
          <a:p>
            <a:r>
              <a:rPr lang="en-US" dirty="0"/>
              <a:t>3-Gpiib/</a:t>
            </a:r>
            <a:r>
              <a:rPr lang="en-US" dirty="0" err="1"/>
              <a:t>iiia</a:t>
            </a:r>
            <a:r>
              <a:rPr lang="en-US" dirty="0"/>
              <a:t> receptors inhibitors 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953216-701A-49EC-ACB8-3279E963D12B}"/>
              </a:ext>
            </a:extLst>
          </p:cNvPr>
          <p:cNvSpPr txBox="1">
            <a:spLocks/>
          </p:cNvSpPr>
          <p:nvPr/>
        </p:nvSpPr>
        <p:spPr>
          <a:xfrm>
            <a:off x="-1" y="1120140"/>
            <a:ext cx="846963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r>
              <a:rPr lang="en-US" sz="1800" dirty="0"/>
              <a:t>Mechanism of Action :Block fibrinogen binding to platelets.          Prevents proper platelets aggregation and thrombus formation </a:t>
            </a:r>
          </a:p>
          <a:p>
            <a:pPr marL="137160" indent="0">
              <a:buNone/>
            </a:pPr>
            <a:r>
              <a:rPr lang="en-US" sz="1800" dirty="0"/>
              <a:t>1-Abciximab: is made from monoclonal antibody fab fragments </a:t>
            </a:r>
          </a:p>
          <a:p>
            <a:pPr marL="137160" indent="0">
              <a:buNone/>
            </a:pPr>
            <a:r>
              <a:rPr lang="en-US" sz="1800" dirty="0"/>
              <a:t>2-Eptifibatide,Tirofiban</a:t>
            </a:r>
          </a:p>
          <a:p>
            <a:r>
              <a:rPr lang="en-US" sz="1800" dirty="0"/>
              <a:t>Use for unstable </a:t>
            </a:r>
            <a:r>
              <a:rPr lang="en-US" sz="1800" dirty="0" err="1"/>
              <a:t>angina,PCI</a:t>
            </a:r>
            <a:r>
              <a:rPr lang="en-US" sz="1800" dirty="0"/>
              <a:t> </a:t>
            </a:r>
          </a:p>
          <a:p>
            <a:r>
              <a:rPr lang="en-US" sz="1800" dirty="0"/>
              <a:t>Can cause bleeding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B9025-C581-40C9-BA9A-76E1E2E3BDB0}"/>
              </a:ext>
            </a:extLst>
          </p:cNvPr>
          <p:cNvGrpSpPr/>
          <p:nvPr/>
        </p:nvGrpSpPr>
        <p:grpSpPr>
          <a:xfrm>
            <a:off x="6875813" y="1362364"/>
            <a:ext cx="447390" cy="199530"/>
            <a:chOff x="6057016" y="2146024"/>
            <a:chExt cx="5965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AADE8F-9BF3-4A72-86B7-B462A51A0F76}"/>
                    </a:ext>
                  </a:extLst>
                </p14:cNvPr>
                <p14:cNvContentPartPr/>
                <p14:nvPr/>
              </p14:nvContentPartPr>
              <p14:xfrm>
                <a:off x="6057016" y="2282104"/>
                <a:ext cx="46692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AADE8F-9BF3-4A72-86B7-B462A51A0F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36381" y="2261833"/>
                  <a:ext cx="507710" cy="59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76749B-D43B-490E-8ABF-0D23A16791DB}"/>
                    </a:ext>
                  </a:extLst>
                </p14:cNvPr>
                <p14:cNvContentPartPr/>
                <p14:nvPr/>
              </p14:nvContentPartPr>
              <p14:xfrm>
                <a:off x="6497656" y="2146024"/>
                <a:ext cx="155880" cy="266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3059753C-6966-364F-9D39-B3734B9E2719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482176" y="2130544"/>
                  <a:ext cx="186480" cy="29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385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A51F9-2553-4A8F-AA1E-C575861D44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C3DA72-24CA-4CD3-9560-04A45EC152F2}"/>
              </a:ext>
            </a:extLst>
          </p:cNvPr>
          <p:cNvSpPr txBox="1">
            <a:spLocks/>
          </p:cNvSpPr>
          <p:nvPr/>
        </p:nvSpPr>
        <p:spPr>
          <a:xfrm>
            <a:off x="1" y="828437"/>
            <a:ext cx="846963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95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3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05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137160" indent="0">
              <a:buNone/>
            </a:pPr>
            <a:r>
              <a:rPr lang="en-US" sz="2000" dirty="0"/>
              <a:t>Contraindications </a:t>
            </a:r>
          </a:p>
          <a:p>
            <a:pPr marL="594360" indent="-457200">
              <a:buFont typeface="+mj-lt"/>
              <a:buAutoNum type="alphaLcPeriod"/>
            </a:pPr>
            <a:r>
              <a:rPr lang="en-US" sz="2400" dirty="0"/>
              <a:t>Active bleeding </a:t>
            </a:r>
          </a:p>
          <a:p>
            <a:pPr marL="594360" indent="-457200">
              <a:buFont typeface="+mj-lt"/>
              <a:buAutoNum type="alphaLcPeriod"/>
            </a:pPr>
            <a:r>
              <a:rPr lang="en-US" sz="2400" dirty="0"/>
              <a:t>The patient has high risk of bleeding </a:t>
            </a:r>
          </a:p>
          <a:p>
            <a:pPr marL="594360" indent="-457200">
              <a:buFont typeface="+mj-lt"/>
              <a:buAutoNum type="alphaLcPeriod"/>
            </a:pPr>
            <a:r>
              <a:rPr lang="en-US" sz="2400" dirty="0"/>
              <a:t>If major surgery or severe trauma occurred within the past 30 days</a:t>
            </a:r>
          </a:p>
          <a:p>
            <a:pPr marL="594360" indent="-457200">
              <a:buFont typeface="+mj-lt"/>
              <a:buAutoNum type="alphaLcPeriod"/>
            </a:pPr>
            <a:r>
              <a:rPr lang="en-US" sz="2400" dirty="0"/>
              <a:t>Abciximab and tirofiban With platelet counts below 100,000/mm3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04118623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2034</Words>
  <Application>Microsoft Office PowerPoint</Application>
  <PresentationFormat>On-screen Show (16:9)</PresentationFormat>
  <Paragraphs>246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Century Schoolbook</vt:lpstr>
      <vt:lpstr>Jim Nightshade</vt:lpstr>
      <vt:lpstr>Noto Sans Symbols</vt:lpstr>
      <vt:lpstr>Ribeye</vt:lpstr>
      <vt:lpstr>Trebuchet MS</vt:lpstr>
      <vt:lpstr>Arial</vt:lpstr>
      <vt:lpstr>View</vt:lpstr>
      <vt:lpstr>PowerPoint Presentation</vt:lpstr>
      <vt:lpstr>PowerPoint Presentation</vt:lpstr>
      <vt:lpstr>PowerPoint Presentation</vt:lpstr>
      <vt:lpstr>PowerPoint Presentation</vt:lpstr>
      <vt:lpstr>2-Platelets aggregation inhibitors </vt:lpstr>
      <vt:lpstr>PowerPoint Presentation</vt:lpstr>
      <vt:lpstr>PowerPoint Presentation</vt:lpstr>
      <vt:lpstr>3-Gpiib/iiia receptors inhibitors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HIT (heparin induced thrombocytopenia)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5-Vitamin K antagonist coumarins (Warfarin)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Almuhaisen</dc:creator>
  <cp:lastModifiedBy>othmanali197@gmail.com</cp:lastModifiedBy>
  <cp:revision>12</cp:revision>
  <dcterms:created xsi:type="dcterms:W3CDTF">2021-10-05T17:47:38Z</dcterms:created>
  <dcterms:modified xsi:type="dcterms:W3CDTF">2022-02-10T20:40:55Z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