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rels" ContentType="application/vnd.openxmlformats-package.relationships+xml"/>
  <Default Extension="wmf" ContentType="image/x-wmf"/>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Layouts/slideLayout1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68" r:id="rId3"/>
    <p:sldId id="257" r:id="rId4"/>
    <p:sldId id="258" r:id="rId5"/>
    <p:sldId id="260" r:id="rId6"/>
    <p:sldId id="261" r:id="rId7"/>
    <p:sldId id="262" r:id="rId8"/>
    <p:sldId id="263" r:id="rId9"/>
    <p:sldId id="264" r:id="rId10"/>
    <p:sldId id="265" r:id="rId11"/>
    <p:sldId id="26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1C0F03-4F05-46A0-A0E3-6655C7265BB1}" type="datetimeFigureOut">
              <a:rPr lang="en-US" smtClean="0"/>
              <a:t>10/18/2020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8E5834-D619-4C95-B480-B4B770743B7D}" type="slidenum">
              <a:rPr lang="en-US" smtClean="0"/>
              <a:t>‹#›</a:t>
            </a:fld>
            <a:endParaRPr lang="en-US"/>
          </a:p>
        </p:txBody>
      </p:sp>
    </p:spTree>
    <p:extLst>
      <p:ext uri="{BB962C8B-B14F-4D97-AF65-F5344CB8AC3E}">
        <p14:creationId xmlns:p14="http://schemas.microsoft.com/office/powerpoint/2010/main" val="2683692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63A02A7E-7F6D-4CA5-A5FE-5EF97D3211C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F07F1AC-6723-49C2-810F-5910008EFA36}" type="slidenum">
              <a:rPr lang="en-US" altLang="en-US"/>
              <a:pPr eaLnBrk="1" hangingPunct="1"/>
              <a:t>11</a:t>
            </a:fld>
            <a:endParaRPr lang="en-US" altLang="en-US"/>
          </a:p>
        </p:txBody>
      </p:sp>
      <p:sp>
        <p:nvSpPr>
          <p:cNvPr id="13315" name="Rectangle 2">
            <a:extLst>
              <a:ext uri="{FF2B5EF4-FFF2-40B4-BE49-F238E27FC236}">
                <a16:creationId xmlns:a16="http://schemas.microsoft.com/office/drawing/2014/main" id="{0CCD2E3A-6899-4427-A951-42E3CD18DEA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6" name="Rectangle 3">
            <a:extLst>
              <a:ext uri="{FF2B5EF4-FFF2-40B4-BE49-F238E27FC236}">
                <a16:creationId xmlns:a16="http://schemas.microsoft.com/office/drawing/2014/main" id="{E41F6912-D13F-4326-A494-D066F4AD83F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BE78291-224A-430F-8E1C-C00C08E13487}" type="datetimeFigureOut">
              <a:rPr lang="en-US" smtClean="0"/>
              <a:t>10/18/2020</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F068DB15-3E9E-427C-A300-601D459549AA}" type="slidenum">
              <a:rPr lang="en-US" smtClean="0"/>
              <a:t>‹#›</a:t>
            </a:fld>
            <a:endParaRPr lang="en-US"/>
          </a:p>
        </p:txBody>
      </p:sp>
    </p:spTree>
    <p:extLst>
      <p:ext uri="{BB962C8B-B14F-4D97-AF65-F5344CB8AC3E}">
        <p14:creationId xmlns:p14="http://schemas.microsoft.com/office/powerpoint/2010/main" val="2413468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E78291-224A-430F-8E1C-C00C08E13487}" type="datetimeFigureOut">
              <a:rPr lang="en-US" smtClean="0"/>
              <a:t>10/18/2020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68DB15-3E9E-427C-A300-601D459549AA}" type="slidenum">
              <a:rPr lang="en-US" smtClean="0"/>
              <a:t>‹#›</a:t>
            </a:fld>
            <a:endParaRPr lang="en-US"/>
          </a:p>
        </p:txBody>
      </p:sp>
    </p:spTree>
    <p:extLst>
      <p:ext uri="{BB962C8B-B14F-4D97-AF65-F5344CB8AC3E}">
        <p14:creationId xmlns:p14="http://schemas.microsoft.com/office/powerpoint/2010/main" val="4166884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E78291-224A-430F-8E1C-C00C08E13487}" type="datetimeFigureOut">
              <a:rPr lang="en-US" smtClean="0"/>
              <a:t>10/18/2020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68DB15-3E9E-427C-A300-601D459549AA}" type="slidenum">
              <a:rPr lang="en-US" smtClean="0"/>
              <a:t>‹#›</a:t>
            </a:fld>
            <a:endParaRPr lang="en-US"/>
          </a:p>
        </p:txBody>
      </p:sp>
    </p:spTree>
    <p:extLst>
      <p:ext uri="{BB962C8B-B14F-4D97-AF65-F5344CB8AC3E}">
        <p14:creationId xmlns:p14="http://schemas.microsoft.com/office/powerpoint/2010/main" val="3432064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E78291-224A-430F-8E1C-C00C08E13487}" type="datetimeFigureOut">
              <a:rPr lang="en-US" smtClean="0"/>
              <a:t>10/18/2020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68DB15-3E9E-427C-A300-601D459549AA}" type="slidenum">
              <a:rPr lang="en-US" smtClean="0"/>
              <a:t>‹#›</a:t>
            </a:fld>
            <a:endParaRPr lang="en-US"/>
          </a:p>
        </p:txBody>
      </p:sp>
    </p:spTree>
    <p:extLst>
      <p:ext uri="{BB962C8B-B14F-4D97-AF65-F5344CB8AC3E}">
        <p14:creationId xmlns:p14="http://schemas.microsoft.com/office/powerpoint/2010/main" val="39497074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E78291-224A-430F-8E1C-C00C08E13487}" type="datetimeFigureOut">
              <a:rPr lang="en-US" smtClean="0"/>
              <a:t>10/18/2020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68DB15-3E9E-427C-A300-601D459549AA}" type="slidenum">
              <a:rPr lang="en-US" smtClean="0"/>
              <a:t>‹#›</a:t>
            </a:fld>
            <a:endParaRPr lang="en-US"/>
          </a:p>
        </p:txBody>
      </p:sp>
    </p:spTree>
    <p:extLst>
      <p:ext uri="{BB962C8B-B14F-4D97-AF65-F5344CB8AC3E}">
        <p14:creationId xmlns:p14="http://schemas.microsoft.com/office/powerpoint/2010/main" val="21360536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E78291-224A-430F-8E1C-C00C08E13487}" type="datetimeFigureOut">
              <a:rPr lang="en-US" smtClean="0"/>
              <a:t>10/18/2020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68DB15-3E9E-427C-A300-601D459549AA}" type="slidenum">
              <a:rPr lang="en-US" smtClean="0"/>
              <a:t>‹#›</a:t>
            </a:fld>
            <a:endParaRPr lang="en-US"/>
          </a:p>
        </p:txBody>
      </p:sp>
    </p:spTree>
    <p:extLst>
      <p:ext uri="{BB962C8B-B14F-4D97-AF65-F5344CB8AC3E}">
        <p14:creationId xmlns:p14="http://schemas.microsoft.com/office/powerpoint/2010/main" val="3975563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E78291-224A-430F-8E1C-C00C08E13487}" type="datetimeFigureOut">
              <a:rPr lang="en-US" smtClean="0"/>
              <a:t>10/18/2020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68DB15-3E9E-427C-A300-601D459549AA}" type="slidenum">
              <a:rPr lang="en-US" smtClean="0"/>
              <a:t>‹#›</a:t>
            </a:fld>
            <a:endParaRPr lang="en-US"/>
          </a:p>
        </p:txBody>
      </p:sp>
    </p:spTree>
    <p:extLst>
      <p:ext uri="{BB962C8B-B14F-4D97-AF65-F5344CB8AC3E}">
        <p14:creationId xmlns:p14="http://schemas.microsoft.com/office/powerpoint/2010/main" val="16096510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E78291-224A-430F-8E1C-C00C08E13487}" type="datetimeFigureOut">
              <a:rPr lang="en-US" smtClean="0"/>
              <a:t>10/18/2020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68DB15-3E9E-427C-A300-601D459549AA}" type="slidenum">
              <a:rPr lang="en-US" smtClean="0"/>
              <a:t>‹#›</a:t>
            </a:fld>
            <a:endParaRPr lang="en-US"/>
          </a:p>
        </p:txBody>
      </p:sp>
    </p:spTree>
    <p:extLst>
      <p:ext uri="{BB962C8B-B14F-4D97-AF65-F5344CB8AC3E}">
        <p14:creationId xmlns:p14="http://schemas.microsoft.com/office/powerpoint/2010/main" val="1030285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E78291-224A-430F-8E1C-C00C08E13487}" type="datetimeFigureOut">
              <a:rPr lang="en-US" smtClean="0"/>
              <a:t>10/18/2020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68DB15-3E9E-427C-A300-601D459549AA}" type="slidenum">
              <a:rPr lang="en-US" smtClean="0"/>
              <a:t>‹#›</a:t>
            </a:fld>
            <a:endParaRPr lang="en-US"/>
          </a:p>
        </p:txBody>
      </p:sp>
    </p:spTree>
    <p:extLst>
      <p:ext uri="{BB962C8B-B14F-4D97-AF65-F5344CB8AC3E}">
        <p14:creationId xmlns:p14="http://schemas.microsoft.com/office/powerpoint/2010/main" val="1982050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E78291-224A-430F-8E1C-C00C08E13487}" type="datetimeFigureOut">
              <a:rPr lang="en-US" smtClean="0"/>
              <a:t>10/18/2020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F068DB15-3E9E-427C-A300-601D459549AA}" type="slidenum">
              <a:rPr lang="en-US" smtClean="0"/>
              <a:t>‹#›</a:t>
            </a:fld>
            <a:endParaRPr lang="en-US"/>
          </a:p>
        </p:txBody>
      </p:sp>
    </p:spTree>
    <p:extLst>
      <p:ext uri="{BB962C8B-B14F-4D97-AF65-F5344CB8AC3E}">
        <p14:creationId xmlns:p14="http://schemas.microsoft.com/office/powerpoint/2010/main" val="1253039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E78291-224A-430F-8E1C-C00C08E13487}" type="datetimeFigureOut">
              <a:rPr lang="en-US" smtClean="0"/>
              <a:t>10/18/2020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68DB15-3E9E-427C-A300-601D459549AA}" type="slidenum">
              <a:rPr lang="en-US" smtClean="0"/>
              <a:t>‹#›</a:t>
            </a:fld>
            <a:endParaRPr lang="en-US"/>
          </a:p>
        </p:txBody>
      </p:sp>
    </p:spTree>
    <p:extLst>
      <p:ext uri="{BB962C8B-B14F-4D97-AF65-F5344CB8AC3E}">
        <p14:creationId xmlns:p14="http://schemas.microsoft.com/office/powerpoint/2010/main" val="100598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E78291-224A-430F-8E1C-C00C08E13487}" type="datetimeFigureOut">
              <a:rPr lang="en-US" smtClean="0"/>
              <a:t>10/18/2020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68DB15-3E9E-427C-A300-601D459549AA}" type="slidenum">
              <a:rPr lang="en-US" smtClean="0"/>
              <a:t>‹#›</a:t>
            </a:fld>
            <a:endParaRPr lang="en-US"/>
          </a:p>
        </p:txBody>
      </p:sp>
    </p:spTree>
    <p:extLst>
      <p:ext uri="{BB962C8B-B14F-4D97-AF65-F5344CB8AC3E}">
        <p14:creationId xmlns:p14="http://schemas.microsoft.com/office/powerpoint/2010/main" val="2967809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BE78291-224A-430F-8E1C-C00C08E13487}" type="datetimeFigureOut">
              <a:rPr lang="en-US" smtClean="0"/>
              <a:t>10/18/2020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68DB15-3E9E-427C-A300-601D459549AA}" type="slidenum">
              <a:rPr lang="en-US" smtClean="0"/>
              <a:t>‹#›</a:t>
            </a:fld>
            <a:endParaRPr lang="en-US"/>
          </a:p>
        </p:txBody>
      </p:sp>
    </p:spTree>
    <p:extLst>
      <p:ext uri="{BB962C8B-B14F-4D97-AF65-F5344CB8AC3E}">
        <p14:creationId xmlns:p14="http://schemas.microsoft.com/office/powerpoint/2010/main" val="4173253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BE78291-224A-430F-8E1C-C00C08E13487}" type="datetimeFigureOut">
              <a:rPr lang="en-US" smtClean="0"/>
              <a:t>10/18/2020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68DB15-3E9E-427C-A300-601D459549AA}" type="slidenum">
              <a:rPr lang="en-US" smtClean="0"/>
              <a:t>‹#›</a:t>
            </a:fld>
            <a:endParaRPr lang="en-US"/>
          </a:p>
        </p:txBody>
      </p:sp>
    </p:spTree>
    <p:extLst>
      <p:ext uri="{BB962C8B-B14F-4D97-AF65-F5344CB8AC3E}">
        <p14:creationId xmlns:p14="http://schemas.microsoft.com/office/powerpoint/2010/main" val="1047204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E78291-224A-430F-8E1C-C00C08E13487}" type="datetimeFigureOut">
              <a:rPr lang="en-US" smtClean="0"/>
              <a:t>10/18/2020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68DB15-3E9E-427C-A300-601D459549AA}" type="slidenum">
              <a:rPr lang="en-US" smtClean="0"/>
              <a:t>‹#›</a:t>
            </a:fld>
            <a:endParaRPr lang="en-US"/>
          </a:p>
        </p:txBody>
      </p:sp>
    </p:spTree>
    <p:extLst>
      <p:ext uri="{BB962C8B-B14F-4D97-AF65-F5344CB8AC3E}">
        <p14:creationId xmlns:p14="http://schemas.microsoft.com/office/powerpoint/2010/main" val="4117644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E78291-224A-430F-8E1C-C00C08E13487}" type="datetimeFigureOut">
              <a:rPr lang="en-US" smtClean="0"/>
              <a:t>10/18/2020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68DB15-3E9E-427C-A300-601D459549AA}" type="slidenum">
              <a:rPr lang="en-US" smtClean="0"/>
              <a:t>‹#›</a:t>
            </a:fld>
            <a:endParaRPr lang="en-US"/>
          </a:p>
        </p:txBody>
      </p:sp>
    </p:spTree>
    <p:extLst>
      <p:ext uri="{BB962C8B-B14F-4D97-AF65-F5344CB8AC3E}">
        <p14:creationId xmlns:p14="http://schemas.microsoft.com/office/powerpoint/2010/main" val="1371108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E78291-224A-430F-8E1C-C00C08E13487}" type="datetimeFigureOut">
              <a:rPr lang="en-US" smtClean="0"/>
              <a:t>10/18/2020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68DB15-3E9E-427C-A300-601D459549AA}" type="slidenum">
              <a:rPr lang="en-US" smtClean="0"/>
              <a:t>‹#›</a:t>
            </a:fld>
            <a:endParaRPr lang="en-US"/>
          </a:p>
        </p:txBody>
      </p:sp>
    </p:spTree>
    <p:extLst>
      <p:ext uri="{BB962C8B-B14F-4D97-AF65-F5344CB8AC3E}">
        <p14:creationId xmlns:p14="http://schemas.microsoft.com/office/powerpoint/2010/main" val="1984313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BE78291-224A-430F-8E1C-C00C08E13487}" type="datetimeFigureOut">
              <a:rPr lang="en-US" smtClean="0"/>
              <a:t>10/18/2020</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068DB15-3E9E-427C-A300-601D459549AA}" type="slidenum">
              <a:rPr lang="en-US" smtClean="0"/>
              <a:t>‹#›</a:t>
            </a:fld>
            <a:endParaRPr lang="en-US"/>
          </a:p>
        </p:txBody>
      </p:sp>
    </p:spTree>
    <p:extLst>
      <p:ext uri="{BB962C8B-B14F-4D97-AF65-F5344CB8AC3E}">
        <p14:creationId xmlns:p14="http://schemas.microsoft.com/office/powerpoint/2010/main" val="32544222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png"/><Relationship Id="rId4" Type="http://schemas.openxmlformats.org/officeDocument/2006/relationships/image" Target="../media/image3.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A1A78-0995-466D-A590-089A7C4E3AA2}"/>
              </a:ext>
            </a:extLst>
          </p:cNvPr>
          <p:cNvSpPr>
            <a:spLocks noGrp="1"/>
          </p:cNvSpPr>
          <p:nvPr>
            <p:ph type="ctrTitle"/>
          </p:nvPr>
        </p:nvSpPr>
        <p:spPr/>
        <p:txBody>
          <a:bodyPr/>
          <a:lstStyle/>
          <a:p>
            <a:r>
              <a:rPr lang="en-US"/>
              <a:t>Pulmonary Circulation  </a:t>
            </a:r>
            <a:endParaRPr lang="en-US" dirty="0"/>
          </a:p>
        </p:txBody>
      </p:sp>
      <p:sp>
        <p:nvSpPr>
          <p:cNvPr id="3" name="Subtitle 2">
            <a:extLst>
              <a:ext uri="{FF2B5EF4-FFF2-40B4-BE49-F238E27FC236}">
                <a16:creationId xmlns:a16="http://schemas.microsoft.com/office/drawing/2014/main" id="{5BED985D-B47A-4B61-A48E-80ADE03316C0}"/>
              </a:ext>
            </a:extLst>
          </p:cNvPr>
          <p:cNvSpPr>
            <a:spLocks noGrp="1"/>
          </p:cNvSpPr>
          <p:nvPr>
            <p:ph type="subTitle" idx="1"/>
          </p:nvPr>
        </p:nvSpPr>
        <p:spPr/>
        <p:txBody>
          <a:bodyPr/>
          <a:lstStyle/>
          <a:p>
            <a:r>
              <a:rPr lang="en-US" dirty="0"/>
              <a:t>Dr. Arwa </a:t>
            </a:r>
            <a:r>
              <a:rPr lang="en-US" dirty="0" err="1"/>
              <a:t>Rawashdeh</a:t>
            </a:r>
            <a:r>
              <a:rPr lang="en-US" dirty="0"/>
              <a:t> </a:t>
            </a:r>
          </a:p>
        </p:txBody>
      </p:sp>
    </p:spTree>
    <p:extLst>
      <p:ext uri="{BB962C8B-B14F-4D97-AF65-F5344CB8AC3E}">
        <p14:creationId xmlns:p14="http://schemas.microsoft.com/office/powerpoint/2010/main" val="3733797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B1D6F4-692D-4955-AA56-5BA6FE9F8017}"/>
              </a:ext>
            </a:extLst>
          </p:cNvPr>
          <p:cNvSpPr>
            <a:spLocks noGrp="1"/>
          </p:cNvSpPr>
          <p:nvPr>
            <p:ph idx="1"/>
          </p:nvPr>
        </p:nvSpPr>
        <p:spPr>
          <a:xfrm>
            <a:off x="1428040" y="1105486"/>
            <a:ext cx="6309191" cy="5070231"/>
          </a:xfrm>
        </p:spPr>
        <p:txBody>
          <a:bodyPr>
            <a:normAutofit fontScale="77500" lnSpcReduction="20000"/>
          </a:bodyPr>
          <a:lstStyle/>
          <a:p>
            <a:r>
              <a:rPr lang="en-US" dirty="0"/>
              <a:t>Lung volume has very important effect on pulmonary resistance for example if we reduce lung volume to  a low level the extra alveolar vessels become smaller in caliber the radial traction of alveolar wall around them is reduced because lung volume is reduced and vascular resistances rises </a:t>
            </a:r>
          </a:p>
          <a:p>
            <a:r>
              <a:rPr lang="en-US" dirty="0"/>
              <a:t>It is also true the vascular resistances increases at high lung volumes what is happening that the capillaries become distorted and because the tension in the alveolar wall is very high the capillary become very thin and vascular resistance increases </a:t>
            </a:r>
          </a:p>
          <a:p>
            <a:r>
              <a:rPr lang="en-US" dirty="0"/>
              <a:t>It is rather like taking  a piece of rubber tubing and stretching it across it diameter it is become very thin and that increase vascular resistance </a:t>
            </a:r>
          </a:p>
          <a:p>
            <a:r>
              <a:rPr lang="en-US" b="1" u="sng" dirty="0">
                <a:solidFill>
                  <a:srgbClr val="FF0000"/>
                </a:solidFill>
              </a:rPr>
              <a:t>So we tend to breath at a minimum of vascular resistance which make sense so if lung volume increase greatly above our normal breathing volume we have a high resistance and if we go down to very low volume then resistance increase again </a:t>
            </a:r>
          </a:p>
        </p:txBody>
      </p:sp>
      <p:pic>
        <p:nvPicPr>
          <p:cNvPr id="7" name="Picture 6">
            <a:extLst>
              <a:ext uri="{FF2B5EF4-FFF2-40B4-BE49-F238E27FC236}">
                <a16:creationId xmlns:a16="http://schemas.microsoft.com/office/drawing/2014/main" id="{8DCB08EF-E0FE-4BDC-B6F6-47E8B22626A1}"/>
              </a:ext>
            </a:extLst>
          </p:cNvPr>
          <p:cNvPicPr>
            <a:picLocks noChangeAspect="1"/>
          </p:cNvPicPr>
          <p:nvPr/>
        </p:nvPicPr>
        <p:blipFill>
          <a:blip r:embed="rId2"/>
          <a:stretch>
            <a:fillRect/>
          </a:stretch>
        </p:blipFill>
        <p:spPr>
          <a:xfrm>
            <a:off x="7835705" y="1105486"/>
            <a:ext cx="4356295" cy="4690403"/>
          </a:xfrm>
          <a:prstGeom prst="rect">
            <a:avLst/>
          </a:prstGeom>
        </p:spPr>
      </p:pic>
    </p:spTree>
    <p:extLst>
      <p:ext uri="{BB962C8B-B14F-4D97-AF65-F5344CB8AC3E}">
        <p14:creationId xmlns:p14="http://schemas.microsoft.com/office/powerpoint/2010/main" val="3146569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C0ABBEFC-C77A-46AD-AD28-4ABD42DF6534}"/>
              </a:ext>
            </a:extLst>
          </p:cNvPr>
          <p:cNvSpPr>
            <a:spLocks noGrp="1" noChangeArrowheads="1"/>
          </p:cNvSpPr>
          <p:nvPr>
            <p:ph type="title"/>
          </p:nvPr>
        </p:nvSpPr>
        <p:spPr>
          <a:xfrm>
            <a:off x="2971800" y="0"/>
            <a:ext cx="6324600" cy="685800"/>
          </a:xfrm>
        </p:spPr>
        <p:txBody>
          <a:bodyPr rtlCol="0">
            <a:normAutofit/>
          </a:bodyPr>
          <a:lstStyle/>
          <a:p>
            <a:pPr marL="54864">
              <a:defRPr/>
            </a:pPr>
            <a:r>
              <a:rPr lang="en-US" sz="2800" dirty="0">
                <a:solidFill>
                  <a:srgbClr val="FFFF00"/>
                </a:solidFill>
                <a:effectLst>
                  <a:outerShdw blurRad="38100" dist="38100" dir="2700000" algn="tl">
                    <a:srgbClr val="000000"/>
                  </a:outerShdw>
                </a:effectLst>
              </a:rPr>
              <a:t>Alveolar Gas equation </a:t>
            </a:r>
            <a:endParaRPr sz="2800" dirty="0">
              <a:solidFill>
                <a:srgbClr val="FFFF00"/>
              </a:solidFill>
              <a:effectLst>
                <a:outerShdw blurRad="38100" dist="38100" dir="2700000" algn="tl">
                  <a:srgbClr val="000000"/>
                </a:outerShdw>
              </a:effectLst>
            </a:endParaRPr>
          </a:p>
        </p:txBody>
      </p:sp>
      <p:pic>
        <p:nvPicPr>
          <p:cNvPr id="9219" name="Picture 23" descr="GasExchange2">
            <a:extLst>
              <a:ext uri="{FF2B5EF4-FFF2-40B4-BE49-F238E27FC236}">
                <a16:creationId xmlns:a16="http://schemas.microsoft.com/office/drawing/2014/main" id="{589A3D56-A7A4-4ACE-BE05-CD0BB28913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838200"/>
            <a:ext cx="36576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Rectangle 5">
            <a:extLst>
              <a:ext uri="{FF2B5EF4-FFF2-40B4-BE49-F238E27FC236}">
                <a16:creationId xmlns:a16="http://schemas.microsoft.com/office/drawing/2014/main" id="{391A12F3-C547-43EA-9A92-86B703CFC4A9}"/>
              </a:ext>
            </a:extLst>
          </p:cNvPr>
          <p:cNvSpPr>
            <a:spLocks noChangeArrowheads="1"/>
          </p:cNvSpPr>
          <p:nvPr/>
        </p:nvSpPr>
        <p:spPr bwMode="auto">
          <a:xfrm>
            <a:off x="1524000" y="4114801"/>
            <a:ext cx="4191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dirty="0">
                <a:solidFill>
                  <a:srgbClr val="FF0000"/>
                </a:solidFill>
                <a:latin typeface="Calibri" panose="020F0502020204030204" pitchFamily="34" charset="0"/>
              </a:rPr>
              <a:t>Suppose a patient hypo ventilates, so that the PCO2 rises to 80 mmHg?</a:t>
            </a:r>
          </a:p>
          <a:p>
            <a:pPr eaLnBrk="1" hangingPunct="1"/>
            <a:endParaRPr lang="en-US" altLang="en-US" dirty="0">
              <a:solidFill>
                <a:schemeClr val="bg1"/>
              </a:solidFill>
              <a:latin typeface="Calibri" panose="020F0502020204030204" pitchFamily="34" charset="0"/>
            </a:endParaRPr>
          </a:p>
        </p:txBody>
      </p:sp>
      <p:sp>
        <p:nvSpPr>
          <p:cNvPr id="9221" name="Rectangle 6">
            <a:extLst>
              <a:ext uri="{FF2B5EF4-FFF2-40B4-BE49-F238E27FC236}">
                <a16:creationId xmlns:a16="http://schemas.microsoft.com/office/drawing/2014/main" id="{535C0654-F697-45A4-B147-49075B3FAC43}"/>
              </a:ext>
            </a:extLst>
          </p:cNvPr>
          <p:cNvSpPr>
            <a:spLocks noChangeArrowheads="1"/>
          </p:cNvSpPr>
          <p:nvPr/>
        </p:nvSpPr>
        <p:spPr bwMode="auto">
          <a:xfrm>
            <a:off x="6629400" y="762001"/>
            <a:ext cx="3429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FF0000"/>
                </a:solidFill>
                <a:latin typeface="Calibri" panose="020F0502020204030204" pitchFamily="34" charset="0"/>
              </a:rPr>
              <a:t>In the alveolar space, oxygen diffuses into the blood and CO2 diffuses into the alveolus from the blood </a:t>
            </a:r>
          </a:p>
        </p:txBody>
      </p:sp>
      <p:sp>
        <p:nvSpPr>
          <p:cNvPr id="9222" name="Rectangle 7">
            <a:extLst>
              <a:ext uri="{FF2B5EF4-FFF2-40B4-BE49-F238E27FC236}">
                <a16:creationId xmlns:a16="http://schemas.microsoft.com/office/drawing/2014/main" id="{3CD9CD4B-E83D-4A5C-ADF3-4AC4318624CE}"/>
              </a:ext>
            </a:extLst>
          </p:cNvPr>
          <p:cNvSpPr>
            <a:spLocks noChangeArrowheads="1"/>
          </p:cNvSpPr>
          <p:nvPr/>
        </p:nvSpPr>
        <p:spPr bwMode="auto">
          <a:xfrm>
            <a:off x="1524000" y="4953000"/>
            <a:ext cx="3314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srgbClr val="FFFF00"/>
                </a:solidFill>
                <a:latin typeface="Calibri" panose="020F0502020204030204" pitchFamily="34" charset="0"/>
              </a:rPr>
              <a:t>PAO2 = 150 – 80/0.8 = 50 mmHg </a:t>
            </a:r>
          </a:p>
        </p:txBody>
      </p:sp>
      <p:sp>
        <p:nvSpPr>
          <p:cNvPr id="9223" name="Rectangle 8">
            <a:extLst>
              <a:ext uri="{FF2B5EF4-FFF2-40B4-BE49-F238E27FC236}">
                <a16:creationId xmlns:a16="http://schemas.microsoft.com/office/drawing/2014/main" id="{6E16F458-5D91-482D-8825-38CA39766B47}"/>
              </a:ext>
            </a:extLst>
          </p:cNvPr>
          <p:cNvSpPr>
            <a:spLocks noChangeArrowheads="1"/>
          </p:cNvSpPr>
          <p:nvPr/>
        </p:nvSpPr>
        <p:spPr bwMode="auto">
          <a:xfrm>
            <a:off x="1524000" y="5486400"/>
            <a:ext cx="4038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dirty="0">
                <a:solidFill>
                  <a:srgbClr val="FF0000"/>
                </a:solidFill>
                <a:latin typeface="Calibri" panose="020F0502020204030204" pitchFamily="34" charset="0"/>
              </a:rPr>
              <a:t>Thus even with perfectly efficient lungs, the PAO2 would be 50, and the patient would be severely hypoxemic. Therefore, hypoventilation results in hypoxemia.</a:t>
            </a:r>
          </a:p>
        </p:txBody>
      </p:sp>
      <p:sp>
        <p:nvSpPr>
          <p:cNvPr id="9224" name="Rectangle 9">
            <a:extLst>
              <a:ext uri="{FF2B5EF4-FFF2-40B4-BE49-F238E27FC236}">
                <a16:creationId xmlns:a16="http://schemas.microsoft.com/office/drawing/2014/main" id="{E4093156-5566-4BE9-812F-39ACFA73CA44}"/>
              </a:ext>
            </a:extLst>
          </p:cNvPr>
          <p:cNvSpPr>
            <a:spLocks noChangeArrowheads="1"/>
          </p:cNvSpPr>
          <p:nvPr/>
        </p:nvSpPr>
        <p:spPr bwMode="auto">
          <a:xfrm>
            <a:off x="1524000" y="1152079"/>
            <a:ext cx="5334000" cy="300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pPr>
            <a:r>
              <a:rPr lang="en-US" altLang="en-US" dirty="0">
                <a:solidFill>
                  <a:srgbClr val="FF0000"/>
                </a:solidFill>
                <a:latin typeface="Calibri" panose="020F0502020204030204" pitchFamily="34" charset="0"/>
                <a:cs typeface="Calibri" panose="020F0502020204030204" pitchFamily="34" charset="0"/>
              </a:rPr>
              <a:t>PAO</a:t>
            </a:r>
            <a:r>
              <a:rPr lang="en-US" altLang="en-US" baseline="-25000" dirty="0">
                <a:solidFill>
                  <a:srgbClr val="FF0000"/>
                </a:solidFill>
                <a:latin typeface="Calibri" panose="020F0502020204030204" pitchFamily="34" charset="0"/>
                <a:cs typeface="Calibri" panose="020F0502020204030204" pitchFamily="34" charset="0"/>
              </a:rPr>
              <a:t>2</a:t>
            </a:r>
            <a:r>
              <a:rPr lang="en-US" altLang="en-US" dirty="0">
                <a:solidFill>
                  <a:srgbClr val="FF0000"/>
                </a:solidFill>
                <a:latin typeface="Calibri" panose="020F0502020204030204" pitchFamily="34" charset="0"/>
                <a:cs typeface="Calibri" panose="020F0502020204030204" pitchFamily="34" charset="0"/>
              </a:rPr>
              <a:t> = (PiO</a:t>
            </a:r>
            <a:r>
              <a:rPr lang="en-US" altLang="en-US" baseline="-25000" dirty="0">
                <a:solidFill>
                  <a:srgbClr val="FF0000"/>
                </a:solidFill>
                <a:latin typeface="Calibri" panose="020F0502020204030204" pitchFamily="34" charset="0"/>
                <a:cs typeface="Calibri" panose="020F0502020204030204" pitchFamily="34" charset="0"/>
              </a:rPr>
              <a:t>2</a:t>
            </a:r>
            <a:r>
              <a:rPr lang="en-US" altLang="en-US" dirty="0">
                <a:solidFill>
                  <a:srgbClr val="FF0000"/>
                </a:solidFill>
                <a:latin typeface="Calibri" panose="020F0502020204030204" pitchFamily="34" charset="0"/>
                <a:cs typeface="Calibri" panose="020F0502020204030204" pitchFamily="34" charset="0"/>
              </a:rPr>
              <a:t>) – (PaCO</a:t>
            </a:r>
            <a:r>
              <a:rPr lang="en-US" altLang="en-US" baseline="-25000" dirty="0">
                <a:solidFill>
                  <a:srgbClr val="FF0000"/>
                </a:solidFill>
                <a:latin typeface="Calibri" panose="020F0502020204030204" pitchFamily="34" charset="0"/>
                <a:cs typeface="Calibri" panose="020F0502020204030204" pitchFamily="34" charset="0"/>
              </a:rPr>
              <a:t>2</a:t>
            </a:r>
            <a:r>
              <a:rPr lang="en-US" altLang="en-US" dirty="0">
                <a:solidFill>
                  <a:srgbClr val="FF0000"/>
                </a:solidFill>
                <a:latin typeface="Calibri" panose="020F0502020204030204" pitchFamily="34" charset="0"/>
                <a:cs typeface="Calibri" panose="020F0502020204030204" pitchFamily="34" charset="0"/>
              </a:rPr>
              <a:t>/R).  </a:t>
            </a:r>
          </a:p>
          <a:p>
            <a:pPr eaLnBrk="1" hangingPunct="1">
              <a:lnSpc>
                <a:spcPct val="90000"/>
              </a:lnSpc>
            </a:pPr>
            <a:r>
              <a:rPr lang="en-US" altLang="en-US" dirty="0">
                <a:solidFill>
                  <a:srgbClr val="FF0000"/>
                </a:solidFill>
                <a:latin typeface="Calibri" panose="020F0502020204030204" pitchFamily="34" charset="0"/>
                <a:cs typeface="Calibri" panose="020F0502020204030204" pitchFamily="34" charset="0"/>
              </a:rPr>
              <a:t>R= Respiratory exchange ratio; CO2 production to O2 uptake </a:t>
            </a:r>
          </a:p>
          <a:p>
            <a:pPr eaLnBrk="1" hangingPunct="1">
              <a:lnSpc>
                <a:spcPct val="90000"/>
              </a:lnSpc>
            </a:pPr>
            <a:endParaRPr lang="en-US" altLang="en-US" dirty="0">
              <a:solidFill>
                <a:srgbClr val="FF0000"/>
              </a:solidFill>
              <a:latin typeface="Calibri" panose="020F0502020204030204" pitchFamily="34" charset="0"/>
              <a:cs typeface="Calibri" panose="020F0502020204030204" pitchFamily="34" charset="0"/>
            </a:endParaRPr>
          </a:p>
          <a:p>
            <a:pPr eaLnBrk="1" hangingPunct="1">
              <a:lnSpc>
                <a:spcPct val="90000"/>
              </a:lnSpc>
            </a:pPr>
            <a:r>
              <a:rPr lang="en-US" altLang="en-US" dirty="0">
                <a:solidFill>
                  <a:srgbClr val="FF0000"/>
                </a:solidFill>
                <a:latin typeface="Calibri" panose="020F0502020204030204" pitchFamily="34" charset="0"/>
                <a:cs typeface="Calibri" panose="020F0502020204030204" pitchFamily="34" charset="0"/>
              </a:rPr>
              <a:t>PaCO</a:t>
            </a:r>
            <a:r>
              <a:rPr lang="en-US" altLang="en-US" baseline="-25000" dirty="0">
                <a:solidFill>
                  <a:srgbClr val="FF0000"/>
                </a:solidFill>
                <a:latin typeface="Calibri" panose="020F0502020204030204" pitchFamily="34" charset="0"/>
                <a:cs typeface="Calibri" panose="020F0502020204030204" pitchFamily="34" charset="0"/>
              </a:rPr>
              <a:t>2</a:t>
            </a:r>
            <a:r>
              <a:rPr lang="en-US" altLang="en-US" dirty="0">
                <a:solidFill>
                  <a:srgbClr val="FF0000"/>
                </a:solidFill>
                <a:latin typeface="Calibri" panose="020F0502020204030204" pitchFamily="34" charset="0"/>
                <a:cs typeface="Calibri" panose="020F0502020204030204" pitchFamily="34" charset="0"/>
              </a:rPr>
              <a:t> approximates PACO</a:t>
            </a:r>
            <a:r>
              <a:rPr lang="en-US" altLang="en-US" baseline="-25000" dirty="0">
                <a:solidFill>
                  <a:srgbClr val="FF0000"/>
                </a:solidFill>
                <a:latin typeface="Calibri" panose="020F0502020204030204" pitchFamily="34" charset="0"/>
                <a:cs typeface="Calibri" panose="020F0502020204030204" pitchFamily="34" charset="0"/>
              </a:rPr>
              <a:t>2</a:t>
            </a:r>
            <a:r>
              <a:rPr lang="en-US" altLang="en-US" dirty="0">
                <a:solidFill>
                  <a:srgbClr val="FF0000"/>
                </a:solidFill>
                <a:latin typeface="Calibri" panose="020F0502020204030204" pitchFamily="34" charset="0"/>
                <a:cs typeface="Calibri" panose="020F0502020204030204" pitchFamily="34" charset="0"/>
              </a:rPr>
              <a:t> due to the rapid diffusion of CO</a:t>
            </a:r>
            <a:r>
              <a:rPr lang="en-US" altLang="en-US" baseline="-25000" dirty="0">
                <a:solidFill>
                  <a:srgbClr val="FF0000"/>
                </a:solidFill>
                <a:latin typeface="Calibri" panose="020F0502020204030204" pitchFamily="34" charset="0"/>
                <a:cs typeface="Calibri" panose="020F0502020204030204" pitchFamily="34" charset="0"/>
              </a:rPr>
              <a:t>2</a:t>
            </a:r>
          </a:p>
          <a:p>
            <a:pPr eaLnBrk="1" hangingPunct="1">
              <a:lnSpc>
                <a:spcPct val="90000"/>
              </a:lnSpc>
            </a:pPr>
            <a:endParaRPr lang="en-US" altLang="en-US" baseline="-25000" dirty="0">
              <a:solidFill>
                <a:srgbClr val="FF0000"/>
              </a:solidFill>
              <a:latin typeface="Calibri" panose="020F0502020204030204" pitchFamily="34" charset="0"/>
              <a:cs typeface="Calibri" panose="020F0502020204030204" pitchFamily="34" charset="0"/>
            </a:endParaRPr>
          </a:p>
          <a:p>
            <a:pPr eaLnBrk="1" hangingPunct="1">
              <a:lnSpc>
                <a:spcPct val="90000"/>
              </a:lnSpc>
            </a:pPr>
            <a:r>
              <a:rPr lang="en-US" altLang="en-US" dirty="0">
                <a:solidFill>
                  <a:srgbClr val="FF0000"/>
                </a:solidFill>
                <a:latin typeface="Calibri" panose="020F0502020204030204" pitchFamily="34" charset="0"/>
                <a:cs typeface="Calibri" panose="020F0502020204030204" pitchFamily="34" charset="0"/>
              </a:rPr>
              <a:t>R = Respiratory Quotient (VCO2/V02) = 0.8</a:t>
            </a:r>
          </a:p>
          <a:p>
            <a:pPr eaLnBrk="1" hangingPunct="1">
              <a:lnSpc>
                <a:spcPct val="90000"/>
              </a:lnSpc>
            </a:pPr>
            <a:r>
              <a:rPr lang="en-US" altLang="en-US" dirty="0">
                <a:solidFill>
                  <a:srgbClr val="FF0000"/>
                </a:solidFill>
                <a:latin typeface="Calibri" panose="020F0502020204030204" pitchFamily="34" charset="0"/>
                <a:cs typeface="Calibri" panose="020F0502020204030204" pitchFamily="34" charset="0"/>
              </a:rPr>
              <a:t>		</a:t>
            </a:r>
          </a:p>
          <a:p>
            <a:pPr eaLnBrk="1" hangingPunct="1">
              <a:lnSpc>
                <a:spcPct val="90000"/>
              </a:lnSpc>
            </a:pPr>
            <a:r>
              <a:rPr lang="en-US" altLang="en-US" dirty="0">
                <a:solidFill>
                  <a:srgbClr val="FF0000"/>
                </a:solidFill>
                <a:latin typeface="Calibri" panose="020F0502020204030204" pitchFamily="34" charset="0"/>
                <a:cs typeface="Calibri" panose="020F0502020204030204" pitchFamily="34" charset="0"/>
              </a:rPr>
              <a:t>In a normal individual breathing room air:</a:t>
            </a:r>
          </a:p>
          <a:p>
            <a:pPr eaLnBrk="1" hangingPunct="1">
              <a:lnSpc>
                <a:spcPct val="90000"/>
              </a:lnSpc>
            </a:pPr>
            <a:endParaRPr lang="en-US" altLang="en-US" dirty="0">
              <a:solidFill>
                <a:srgbClr val="FF0000"/>
              </a:solidFill>
              <a:latin typeface="Calibri" panose="020F0502020204030204" pitchFamily="34" charset="0"/>
              <a:cs typeface="Calibri" panose="020F0502020204030204" pitchFamily="34" charset="0"/>
            </a:endParaRPr>
          </a:p>
          <a:p>
            <a:pPr eaLnBrk="1" hangingPunct="1">
              <a:lnSpc>
                <a:spcPct val="90000"/>
              </a:lnSpc>
            </a:pPr>
            <a:r>
              <a:rPr lang="en-US" altLang="en-US" b="1" dirty="0">
                <a:solidFill>
                  <a:srgbClr val="FFFF00"/>
                </a:solidFill>
                <a:latin typeface="Calibri" panose="020F0502020204030204" pitchFamily="34" charset="0"/>
                <a:cs typeface="Calibri" panose="020F0502020204030204" pitchFamily="34" charset="0"/>
              </a:rPr>
              <a:t>PAO</a:t>
            </a:r>
            <a:r>
              <a:rPr lang="en-US" altLang="en-US" b="1" baseline="-25000" dirty="0">
                <a:solidFill>
                  <a:srgbClr val="FFFF00"/>
                </a:solidFill>
                <a:latin typeface="Calibri" panose="020F0502020204030204" pitchFamily="34" charset="0"/>
                <a:cs typeface="Calibri" panose="020F0502020204030204" pitchFamily="34" charset="0"/>
              </a:rPr>
              <a:t>2</a:t>
            </a:r>
            <a:r>
              <a:rPr lang="en-US" altLang="en-US" b="1" dirty="0">
                <a:solidFill>
                  <a:srgbClr val="FFFF00"/>
                </a:solidFill>
                <a:latin typeface="Calibri" panose="020F0502020204030204" pitchFamily="34" charset="0"/>
                <a:cs typeface="Calibri" panose="020F0502020204030204" pitchFamily="34" charset="0"/>
              </a:rPr>
              <a:t> = 150 – 40/0.8 = 100 mmHg</a:t>
            </a:r>
          </a:p>
        </p:txBody>
      </p:sp>
      <p:sp>
        <p:nvSpPr>
          <p:cNvPr id="11" name="Rectangle 10">
            <a:extLst>
              <a:ext uri="{FF2B5EF4-FFF2-40B4-BE49-F238E27FC236}">
                <a16:creationId xmlns:a16="http://schemas.microsoft.com/office/drawing/2014/main" id="{F93D828B-F6A7-43BF-905E-BF9CA545EE53}"/>
              </a:ext>
            </a:extLst>
          </p:cNvPr>
          <p:cNvSpPr/>
          <p:nvPr/>
        </p:nvSpPr>
        <p:spPr>
          <a:xfrm>
            <a:off x="1648618" y="662782"/>
            <a:ext cx="2646363" cy="369888"/>
          </a:xfrm>
          <a:prstGeom prst="rect">
            <a:avLst/>
          </a:prstGeom>
        </p:spPr>
        <p:txBody>
          <a:bodyPr wrap="none">
            <a:spAutoFit/>
          </a:bodyPr>
          <a:lstStyle/>
          <a:p>
            <a:pPr>
              <a:defRPr/>
            </a:pPr>
            <a:r>
              <a:rPr lang="en-US" b="1" dirty="0">
                <a:solidFill>
                  <a:srgbClr val="FFFF00"/>
                </a:solidFill>
                <a:effectLst>
                  <a:outerShdw blurRad="38100" dist="38100" dir="2700000" algn="tl">
                    <a:srgbClr val="000000"/>
                  </a:outerShdw>
                </a:effectLst>
                <a:latin typeface="Arial" charset="0"/>
                <a:cs typeface="Arial" charset="0"/>
              </a:rPr>
              <a:t>Alveolar Gas Equation</a:t>
            </a:r>
            <a:endParaRPr lang="en-US" dirty="0">
              <a:solidFill>
                <a:srgbClr val="FFFF00"/>
              </a:solidFill>
              <a:latin typeface="Arial" charset="0"/>
              <a:cs typeface="Arial" charset="0"/>
            </a:endParaRPr>
          </a:p>
        </p:txBody>
      </p:sp>
      <p:pic>
        <p:nvPicPr>
          <p:cNvPr id="9226" name="Picture 6">
            <a:extLst>
              <a:ext uri="{FF2B5EF4-FFF2-40B4-BE49-F238E27FC236}">
                <a16:creationId xmlns:a16="http://schemas.microsoft.com/office/drawing/2014/main" id="{DDAA9A69-77C1-4255-A8B9-8AFE8CE649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4572000"/>
            <a:ext cx="3810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7" name="Picture 7">
            <a:extLst>
              <a:ext uri="{FF2B5EF4-FFF2-40B4-BE49-F238E27FC236}">
                <a16:creationId xmlns:a16="http://schemas.microsoft.com/office/drawing/2014/main" id="{EC1F8B21-7484-443F-89A0-F7443047AA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4114801"/>
            <a:ext cx="38100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3FB60-AABC-45A7-8AD4-45CFCBD24BE9}"/>
              </a:ext>
            </a:extLst>
          </p:cNvPr>
          <p:cNvSpPr>
            <a:spLocks noGrp="1"/>
          </p:cNvSpPr>
          <p:nvPr>
            <p:ph type="title"/>
          </p:nvPr>
        </p:nvSpPr>
        <p:spPr/>
        <p:txBody>
          <a:bodyPr/>
          <a:lstStyle/>
          <a:p>
            <a:r>
              <a:rPr lang="en-US" dirty="0"/>
              <a:t>Objectives </a:t>
            </a:r>
          </a:p>
        </p:txBody>
      </p:sp>
      <p:sp>
        <p:nvSpPr>
          <p:cNvPr id="3" name="Content Placeholder 2">
            <a:extLst>
              <a:ext uri="{FF2B5EF4-FFF2-40B4-BE49-F238E27FC236}">
                <a16:creationId xmlns:a16="http://schemas.microsoft.com/office/drawing/2014/main" id="{70D6418C-2E50-429B-8E15-A7C8BA5F2805}"/>
              </a:ext>
            </a:extLst>
          </p:cNvPr>
          <p:cNvSpPr>
            <a:spLocks noGrp="1"/>
          </p:cNvSpPr>
          <p:nvPr>
            <p:ph idx="1"/>
          </p:nvPr>
        </p:nvSpPr>
        <p:spPr>
          <a:xfrm>
            <a:off x="1484310" y="2118359"/>
            <a:ext cx="10018713" cy="3124201"/>
          </a:xfrm>
        </p:spPr>
        <p:txBody>
          <a:bodyPr/>
          <a:lstStyle/>
          <a:p>
            <a:r>
              <a:rPr lang="en-US" dirty="0"/>
              <a:t>Physical properties of pulmonary blood flow ; pressure and resistance </a:t>
            </a:r>
          </a:p>
          <a:p>
            <a:r>
              <a:rPr lang="en-US" dirty="0"/>
              <a:t>Alveolar gas equation </a:t>
            </a:r>
          </a:p>
        </p:txBody>
      </p:sp>
    </p:spTree>
    <p:extLst>
      <p:ext uri="{BB962C8B-B14F-4D97-AF65-F5344CB8AC3E}">
        <p14:creationId xmlns:p14="http://schemas.microsoft.com/office/powerpoint/2010/main" val="721480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28A1F-1494-456D-B347-ADDB35AD38DC}"/>
              </a:ext>
            </a:extLst>
          </p:cNvPr>
          <p:cNvSpPr>
            <a:spLocks noGrp="1"/>
          </p:cNvSpPr>
          <p:nvPr>
            <p:ph type="title"/>
          </p:nvPr>
        </p:nvSpPr>
        <p:spPr>
          <a:xfrm>
            <a:off x="1484310" y="0"/>
            <a:ext cx="10018713" cy="1752599"/>
          </a:xfrm>
        </p:spPr>
        <p:txBody>
          <a:bodyPr/>
          <a:lstStyle/>
          <a:p>
            <a:r>
              <a:rPr lang="en-US" b="1" dirty="0"/>
              <a:t>Physical properties of pulmonary blood flow </a:t>
            </a:r>
          </a:p>
        </p:txBody>
      </p:sp>
      <p:sp>
        <p:nvSpPr>
          <p:cNvPr id="3" name="Content Placeholder 2">
            <a:extLst>
              <a:ext uri="{FF2B5EF4-FFF2-40B4-BE49-F238E27FC236}">
                <a16:creationId xmlns:a16="http://schemas.microsoft.com/office/drawing/2014/main" id="{1864263D-6EBA-4E2F-B579-5C5112D3825E}"/>
              </a:ext>
            </a:extLst>
          </p:cNvPr>
          <p:cNvSpPr>
            <a:spLocks noGrp="1"/>
          </p:cNvSpPr>
          <p:nvPr>
            <p:ph idx="1"/>
          </p:nvPr>
        </p:nvSpPr>
        <p:spPr>
          <a:xfrm>
            <a:off x="1484310" y="1364566"/>
            <a:ext cx="4972761" cy="4937759"/>
          </a:xfrm>
        </p:spPr>
        <p:txBody>
          <a:bodyPr>
            <a:normAutofit fontScale="92500" lnSpcReduction="20000"/>
          </a:bodyPr>
          <a:lstStyle/>
          <a:p>
            <a:pPr marL="0" indent="0">
              <a:buNone/>
            </a:pPr>
            <a:r>
              <a:rPr lang="en-US" sz="2800" b="1" dirty="0">
                <a:solidFill>
                  <a:srgbClr val="FF0000"/>
                </a:solidFill>
              </a:rPr>
              <a:t>Pulmonary blood Pressure </a:t>
            </a:r>
          </a:p>
          <a:p>
            <a:r>
              <a:rPr lang="en-US" dirty="0"/>
              <a:t>Notice the big difference between the mean pressure of the pulmonary compared to that on systemic side </a:t>
            </a:r>
          </a:p>
          <a:p>
            <a:r>
              <a:rPr lang="en-US" dirty="0"/>
              <a:t>As you go from the pulmonary artery to the capillary bed to the pulmonary vein there is  a quit drop of pressure </a:t>
            </a:r>
          </a:p>
          <a:p>
            <a:r>
              <a:rPr lang="en-US" dirty="0"/>
              <a:t>On the systemic side is rather different; you started with mean of 100 and by the time  you getting down to the capillary a large amount of pressure is lost rather than systemic side </a:t>
            </a:r>
          </a:p>
          <a:p>
            <a:pPr marL="0" indent="0">
              <a:buNone/>
            </a:pPr>
            <a:r>
              <a:rPr lang="en-US" dirty="0"/>
              <a:t> </a:t>
            </a:r>
          </a:p>
        </p:txBody>
      </p:sp>
      <p:pic>
        <p:nvPicPr>
          <p:cNvPr id="5" name="Picture 4">
            <a:extLst>
              <a:ext uri="{FF2B5EF4-FFF2-40B4-BE49-F238E27FC236}">
                <a16:creationId xmlns:a16="http://schemas.microsoft.com/office/drawing/2014/main" id="{9762A7AA-3D81-48B2-BFD0-F563D0A8EA6A}"/>
              </a:ext>
            </a:extLst>
          </p:cNvPr>
          <p:cNvPicPr>
            <a:picLocks noChangeAspect="1"/>
          </p:cNvPicPr>
          <p:nvPr/>
        </p:nvPicPr>
        <p:blipFill>
          <a:blip r:embed="rId2"/>
          <a:stretch>
            <a:fillRect/>
          </a:stretch>
        </p:blipFill>
        <p:spPr>
          <a:xfrm>
            <a:off x="7455876" y="1561515"/>
            <a:ext cx="4220309" cy="4045488"/>
          </a:xfrm>
          <a:prstGeom prst="rect">
            <a:avLst/>
          </a:prstGeom>
        </p:spPr>
      </p:pic>
    </p:spTree>
    <p:extLst>
      <p:ext uri="{BB962C8B-B14F-4D97-AF65-F5344CB8AC3E}">
        <p14:creationId xmlns:p14="http://schemas.microsoft.com/office/powerpoint/2010/main" val="2537152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3CE665-2AC8-449B-BF3C-F09B93BA7E50}"/>
              </a:ext>
            </a:extLst>
          </p:cNvPr>
          <p:cNvSpPr>
            <a:spLocks noGrp="1"/>
          </p:cNvSpPr>
          <p:nvPr>
            <p:ph idx="1"/>
          </p:nvPr>
        </p:nvSpPr>
        <p:spPr>
          <a:xfrm>
            <a:off x="1456174" y="816844"/>
            <a:ext cx="5648011" cy="3860409"/>
          </a:xfrm>
        </p:spPr>
        <p:txBody>
          <a:bodyPr>
            <a:normAutofit fontScale="85000" lnSpcReduction="10000"/>
          </a:bodyPr>
          <a:lstStyle/>
          <a:p>
            <a:r>
              <a:rPr lang="en-US" dirty="0"/>
              <a:t>On the systemic side we have muscular arteries that can constrict and increases in the diameter and they allow the distribution of blood to different parts in the body for example if you start  running you need blood flow to the exercising leg muscle increases greatly </a:t>
            </a:r>
          </a:p>
          <a:p>
            <a:r>
              <a:rPr lang="en-US" dirty="0"/>
              <a:t> not so on pulmonary side we don’t have a great deal of smooth muscle </a:t>
            </a:r>
          </a:p>
          <a:p>
            <a:r>
              <a:rPr lang="en-US" dirty="0"/>
              <a:t>Vascular resistance that is defined by </a:t>
            </a:r>
          </a:p>
          <a:p>
            <a:pPr marL="0" indent="0">
              <a:buNone/>
            </a:pPr>
            <a:endParaRPr lang="en-US" dirty="0"/>
          </a:p>
          <a:p>
            <a:pPr marL="0" indent="0">
              <a:buNone/>
            </a:pPr>
            <a:r>
              <a:rPr lang="en-US" altLang="en-US" b="1" dirty="0">
                <a:latin typeface="Times New Roman" panose="02020603050405020304" pitchFamily="18" charset="0"/>
                <a:cs typeface="Times New Roman" panose="02020603050405020304" pitchFamily="18" charset="0"/>
              </a:rPr>
              <a:t>Ohm’s Law</a:t>
            </a:r>
            <a:endParaRPr lang="en-US" b="1" dirty="0"/>
          </a:p>
        </p:txBody>
      </p:sp>
      <p:graphicFrame>
        <p:nvGraphicFramePr>
          <p:cNvPr id="6" name="Object 5">
            <a:extLst>
              <a:ext uri="{FF2B5EF4-FFF2-40B4-BE49-F238E27FC236}">
                <a16:creationId xmlns:a16="http://schemas.microsoft.com/office/drawing/2014/main" id="{69EA184F-BD20-4009-A0DD-9CA57961FA1C}"/>
              </a:ext>
            </a:extLst>
          </p:cNvPr>
          <p:cNvGraphicFramePr>
            <a:graphicFrameLocks noChangeAspect="1"/>
          </p:cNvGraphicFramePr>
          <p:nvPr>
            <p:extLst>
              <p:ext uri="{D42A27DB-BD31-4B8C-83A1-F6EECF244321}">
                <p14:modId xmlns:p14="http://schemas.microsoft.com/office/powerpoint/2010/main" val="2245738578"/>
              </p:ext>
            </p:extLst>
          </p:nvPr>
        </p:nvGraphicFramePr>
        <p:xfrm>
          <a:off x="1757542" y="4543864"/>
          <a:ext cx="4572919" cy="1385667"/>
        </p:xfrm>
        <a:graphic>
          <a:graphicData uri="http://schemas.openxmlformats.org/presentationml/2006/ole">
            <mc:AlternateContent xmlns:mc="http://schemas.openxmlformats.org/markup-compatibility/2006">
              <mc:Choice xmlns:v="urn:schemas-microsoft-com:vml" Requires="v">
                <p:oleObj spid="_x0000_s1105" name="Bitmap Image" r:id="rId3" imgW="9144000" imgH="3581280" progId="Paint.Picture">
                  <p:embed/>
                </p:oleObj>
              </mc:Choice>
              <mc:Fallback>
                <p:oleObj name="Bitmap Image" r:id="rId3" imgW="9144000" imgH="3581280" progId="Paint.Picture">
                  <p:embed/>
                  <p:pic>
                    <p:nvPicPr>
                      <p:cNvPr id="0" name=""/>
                      <p:cNvPicPr/>
                      <p:nvPr/>
                    </p:nvPicPr>
                    <p:blipFill>
                      <a:blip r:embed="rId4"/>
                      <a:stretch>
                        <a:fillRect/>
                      </a:stretch>
                    </p:blipFill>
                    <p:spPr>
                      <a:xfrm>
                        <a:off x="1757542" y="4543864"/>
                        <a:ext cx="4572919" cy="1385667"/>
                      </a:xfrm>
                      <a:prstGeom prst="rect">
                        <a:avLst/>
                      </a:prstGeom>
                    </p:spPr>
                  </p:pic>
                </p:oleObj>
              </mc:Fallback>
            </mc:AlternateContent>
          </a:graphicData>
        </a:graphic>
      </p:graphicFrame>
      <p:pic>
        <p:nvPicPr>
          <p:cNvPr id="5" name="Content Placeholder 4">
            <a:extLst>
              <a:ext uri="{FF2B5EF4-FFF2-40B4-BE49-F238E27FC236}">
                <a16:creationId xmlns:a16="http://schemas.microsoft.com/office/drawing/2014/main" id="{91F599DD-AC66-471F-B790-F02D8D55E3C0}"/>
              </a:ext>
            </a:extLst>
          </p:cNvPr>
          <p:cNvPicPr>
            <a:picLocks noChangeAspect="1"/>
          </p:cNvPicPr>
          <p:nvPr/>
        </p:nvPicPr>
        <p:blipFill>
          <a:blip r:embed="rId5"/>
          <a:stretch>
            <a:fillRect/>
          </a:stretch>
        </p:blipFill>
        <p:spPr>
          <a:xfrm>
            <a:off x="7560937" y="956603"/>
            <a:ext cx="4280330" cy="4557932"/>
          </a:xfrm>
          <a:prstGeom prst="rect">
            <a:avLst/>
          </a:prstGeom>
        </p:spPr>
      </p:pic>
    </p:spTree>
    <p:extLst>
      <p:ext uri="{BB962C8B-B14F-4D97-AF65-F5344CB8AC3E}">
        <p14:creationId xmlns:p14="http://schemas.microsoft.com/office/powerpoint/2010/main" val="826119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D0ACC7-5C2B-4CCD-831B-21375FE37411}"/>
              </a:ext>
            </a:extLst>
          </p:cNvPr>
          <p:cNvSpPr>
            <a:spLocks noGrp="1"/>
          </p:cNvSpPr>
          <p:nvPr>
            <p:ph idx="1"/>
          </p:nvPr>
        </p:nvSpPr>
        <p:spPr>
          <a:xfrm>
            <a:off x="1357700" y="1218026"/>
            <a:ext cx="10018713" cy="4648202"/>
          </a:xfrm>
        </p:spPr>
        <p:txBody>
          <a:bodyPr/>
          <a:lstStyle/>
          <a:p>
            <a:r>
              <a:rPr lang="en-US" dirty="0"/>
              <a:t>The flow is identical in systemic and capillary circulation, these are two circulation in series </a:t>
            </a:r>
          </a:p>
          <a:p>
            <a:r>
              <a:rPr lang="en-US" dirty="0"/>
              <a:t>But the pressure drop is 15-5 = 10mmHg on pulmonary side whereas on the systemic side we have got 100-2= 98mmHg. Which means the resistance on the systemic side is 10 times the pulmonary side</a:t>
            </a:r>
          </a:p>
          <a:p>
            <a:r>
              <a:rPr lang="en-US" dirty="0"/>
              <a:t>So the pulmonary circulation is low pressure and low resistance  </a:t>
            </a:r>
          </a:p>
        </p:txBody>
      </p:sp>
    </p:spTree>
    <p:extLst>
      <p:ext uri="{BB962C8B-B14F-4D97-AF65-F5344CB8AC3E}">
        <p14:creationId xmlns:p14="http://schemas.microsoft.com/office/powerpoint/2010/main" val="2316126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3FB467-8C8A-4116-8876-D4FA2758CCF0}"/>
              </a:ext>
            </a:extLst>
          </p:cNvPr>
          <p:cNvSpPr>
            <a:spLocks noGrp="1"/>
          </p:cNvSpPr>
          <p:nvPr>
            <p:ph idx="1"/>
          </p:nvPr>
        </p:nvSpPr>
        <p:spPr>
          <a:xfrm>
            <a:off x="1610920" y="826477"/>
            <a:ext cx="3791075" cy="5711483"/>
          </a:xfrm>
        </p:spPr>
        <p:txBody>
          <a:bodyPr>
            <a:normAutofit fontScale="85000" lnSpcReduction="20000"/>
          </a:bodyPr>
          <a:lstStyle/>
          <a:p>
            <a:r>
              <a:rPr lang="en-US" dirty="0"/>
              <a:t>The pressures within pulmonary capillaries is quit small as we have seen , the pressure around the capillaries as you can see they sitting in the alveolar wall and very close to them is the alveolar gas so the pressure the capillary exposed to is alveolar pressure </a:t>
            </a:r>
          </a:p>
          <a:p>
            <a:endParaRPr lang="en-US" dirty="0"/>
          </a:p>
          <a:p>
            <a:endParaRPr lang="en-US" dirty="0"/>
          </a:p>
          <a:p>
            <a:r>
              <a:rPr lang="en-US" dirty="0"/>
              <a:t>The capillaries are exposed to alveolar pressure and in fact of you raise the alveolar pressure above the capillary pressure or by the same token if you reduce the capillary pressure below the alveolar pressure the capillaries are compressed and collapsed </a:t>
            </a:r>
          </a:p>
        </p:txBody>
      </p:sp>
      <p:pic>
        <p:nvPicPr>
          <p:cNvPr id="7" name="Picture 6">
            <a:extLst>
              <a:ext uri="{FF2B5EF4-FFF2-40B4-BE49-F238E27FC236}">
                <a16:creationId xmlns:a16="http://schemas.microsoft.com/office/drawing/2014/main" id="{7161B317-5153-4ED1-950E-3CC64934A96D}"/>
              </a:ext>
            </a:extLst>
          </p:cNvPr>
          <p:cNvPicPr>
            <a:picLocks noChangeAspect="1"/>
          </p:cNvPicPr>
          <p:nvPr/>
        </p:nvPicPr>
        <p:blipFill>
          <a:blip r:embed="rId2"/>
          <a:stretch>
            <a:fillRect/>
          </a:stretch>
        </p:blipFill>
        <p:spPr>
          <a:xfrm>
            <a:off x="6485207" y="1213411"/>
            <a:ext cx="4496971" cy="1752599"/>
          </a:xfrm>
          <a:prstGeom prst="rect">
            <a:avLst/>
          </a:prstGeom>
        </p:spPr>
      </p:pic>
      <p:pic>
        <p:nvPicPr>
          <p:cNvPr id="9" name="Picture 8">
            <a:extLst>
              <a:ext uri="{FF2B5EF4-FFF2-40B4-BE49-F238E27FC236}">
                <a16:creationId xmlns:a16="http://schemas.microsoft.com/office/drawing/2014/main" id="{9FA62DD4-B638-4379-B5F9-90CF163B5728}"/>
              </a:ext>
            </a:extLst>
          </p:cNvPr>
          <p:cNvPicPr>
            <a:picLocks noChangeAspect="1"/>
          </p:cNvPicPr>
          <p:nvPr/>
        </p:nvPicPr>
        <p:blipFill>
          <a:blip r:embed="rId3"/>
          <a:stretch>
            <a:fillRect/>
          </a:stretch>
        </p:blipFill>
        <p:spPr>
          <a:xfrm>
            <a:off x="6485207" y="4201479"/>
            <a:ext cx="4496971" cy="1752599"/>
          </a:xfrm>
          <a:prstGeom prst="rect">
            <a:avLst/>
          </a:prstGeom>
        </p:spPr>
      </p:pic>
      <p:sp>
        <p:nvSpPr>
          <p:cNvPr id="11" name="TextBox 10">
            <a:extLst>
              <a:ext uri="{FF2B5EF4-FFF2-40B4-BE49-F238E27FC236}">
                <a16:creationId xmlns:a16="http://schemas.microsoft.com/office/drawing/2014/main" id="{56E25D28-4B04-4D90-81BC-96FD6E661EE3}"/>
              </a:ext>
            </a:extLst>
          </p:cNvPr>
          <p:cNvSpPr txBox="1"/>
          <p:nvPr/>
        </p:nvSpPr>
        <p:spPr>
          <a:xfrm>
            <a:off x="3506457" y="-52867"/>
            <a:ext cx="6098344" cy="461665"/>
          </a:xfrm>
          <a:prstGeom prst="rect">
            <a:avLst/>
          </a:prstGeom>
          <a:noFill/>
        </p:spPr>
        <p:txBody>
          <a:bodyPr wrap="square">
            <a:spAutoFit/>
          </a:bodyPr>
          <a:lstStyle/>
          <a:p>
            <a:r>
              <a:rPr lang="en-US" sz="2400" b="1" dirty="0">
                <a:solidFill>
                  <a:srgbClr val="FF0000"/>
                </a:solidFill>
              </a:rPr>
              <a:t>Pressure in the Pulmonary Capillary </a:t>
            </a:r>
          </a:p>
        </p:txBody>
      </p:sp>
    </p:spTree>
    <p:extLst>
      <p:ext uri="{BB962C8B-B14F-4D97-AF65-F5344CB8AC3E}">
        <p14:creationId xmlns:p14="http://schemas.microsoft.com/office/powerpoint/2010/main" val="3585284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6B25A-D8CE-48BE-94F4-F3192B479524}"/>
              </a:ext>
            </a:extLst>
          </p:cNvPr>
          <p:cNvSpPr>
            <a:spLocks noGrp="1"/>
          </p:cNvSpPr>
          <p:nvPr>
            <p:ph type="title"/>
          </p:nvPr>
        </p:nvSpPr>
        <p:spPr>
          <a:xfrm>
            <a:off x="1470243" y="179949"/>
            <a:ext cx="10018713" cy="804789"/>
          </a:xfrm>
        </p:spPr>
        <p:txBody>
          <a:bodyPr>
            <a:normAutofit/>
          </a:bodyPr>
          <a:lstStyle/>
          <a:p>
            <a:r>
              <a:rPr lang="en-US" sz="2400" b="1" dirty="0">
                <a:solidFill>
                  <a:srgbClr val="FF0000"/>
                </a:solidFill>
              </a:rPr>
              <a:t>Pressure in the Pulmonary Veins and Arteries </a:t>
            </a:r>
            <a:endParaRPr lang="en-US" sz="2400" dirty="0"/>
          </a:p>
        </p:txBody>
      </p:sp>
      <p:sp>
        <p:nvSpPr>
          <p:cNvPr id="3" name="Content Placeholder 2">
            <a:extLst>
              <a:ext uri="{FF2B5EF4-FFF2-40B4-BE49-F238E27FC236}">
                <a16:creationId xmlns:a16="http://schemas.microsoft.com/office/drawing/2014/main" id="{2B3654F3-A23F-46FD-B1ED-C7F5C3B6B0CA}"/>
              </a:ext>
            </a:extLst>
          </p:cNvPr>
          <p:cNvSpPr>
            <a:spLocks noGrp="1"/>
          </p:cNvSpPr>
          <p:nvPr>
            <p:ph idx="1"/>
          </p:nvPr>
        </p:nvSpPr>
        <p:spPr>
          <a:xfrm>
            <a:off x="1343634" y="1406769"/>
            <a:ext cx="5943431" cy="5271281"/>
          </a:xfrm>
        </p:spPr>
        <p:txBody>
          <a:bodyPr>
            <a:normAutofit fontScale="70000" lnSpcReduction="20000"/>
          </a:bodyPr>
          <a:lstStyle/>
          <a:p>
            <a:r>
              <a:rPr lang="en-US" dirty="0"/>
              <a:t>The pressure of pulmonary vein is not  equal to the pressure of alveoli although it is close to the alveoli, because the alveolar walls are under tension and they are pulling on this small pulmonary vein so it turns out that the pressure around the pulmonary arteries and veins is rather less than the alveolar pressure </a:t>
            </a:r>
          </a:p>
          <a:p>
            <a:pPr marL="0" indent="0">
              <a:buNone/>
            </a:pPr>
            <a:endParaRPr lang="en-US" dirty="0"/>
          </a:p>
          <a:p>
            <a:r>
              <a:rPr lang="en-US" dirty="0"/>
              <a:t>We often divide the blood vessels in the lung into alveolar vessels which is mainly  the capillaries here exposed to alveolar pressure and imaginary vessels is rather called extra alveolar pressure and those not exposed to alveolar pressure</a:t>
            </a:r>
          </a:p>
          <a:p>
            <a:pPr marL="0" indent="0">
              <a:buNone/>
            </a:pPr>
            <a:r>
              <a:rPr lang="en-US" dirty="0"/>
              <a:t> </a:t>
            </a:r>
          </a:p>
          <a:p>
            <a:r>
              <a:rPr lang="en-US" dirty="0"/>
              <a:t>Extra alveolar vessels have smooth muscle and elastic tissue so they have the tendency to become smaller but there are active radial traction of lung parenchyma around them so you can think of the extra alveolar vessels under dynamic conditions you got the expansion of the lung trying to pull them open and intrinsic natural tendency to get smaller and so that determines the caliber of these vessels so if we increase the lung volume the caliber would increase </a:t>
            </a:r>
          </a:p>
          <a:p>
            <a:pPr marL="0" indent="0">
              <a:buNone/>
            </a:pPr>
            <a:r>
              <a:rPr lang="en-US" dirty="0"/>
              <a:t> </a:t>
            </a:r>
          </a:p>
          <a:p>
            <a:endParaRPr lang="en-US" dirty="0"/>
          </a:p>
        </p:txBody>
      </p:sp>
      <p:pic>
        <p:nvPicPr>
          <p:cNvPr id="5" name="Picture 4">
            <a:extLst>
              <a:ext uri="{FF2B5EF4-FFF2-40B4-BE49-F238E27FC236}">
                <a16:creationId xmlns:a16="http://schemas.microsoft.com/office/drawing/2014/main" id="{CEEED116-2EA0-4875-9681-E3A45C42FD8A}"/>
              </a:ext>
            </a:extLst>
          </p:cNvPr>
          <p:cNvPicPr>
            <a:picLocks noChangeAspect="1"/>
          </p:cNvPicPr>
          <p:nvPr/>
        </p:nvPicPr>
        <p:blipFill>
          <a:blip r:embed="rId2"/>
          <a:stretch>
            <a:fillRect/>
          </a:stretch>
        </p:blipFill>
        <p:spPr>
          <a:xfrm>
            <a:off x="7287064" y="1322363"/>
            <a:ext cx="4487593" cy="2228850"/>
          </a:xfrm>
          <a:prstGeom prst="rect">
            <a:avLst/>
          </a:prstGeom>
        </p:spPr>
      </p:pic>
      <p:pic>
        <p:nvPicPr>
          <p:cNvPr id="7" name="Picture 6">
            <a:extLst>
              <a:ext uri="{FF2B5EF4-FFF2-40B4-BE49-F238E27FC236}">
                <a16:creationId xmlns:a16="http://schemas.microsoft.com/office/drawing/2014/main" id="{E5F4D0B6-5BFB-4293-8A9B-3110B7A6BFDC}"/>
              </a:ext>
            </a:extLst>
          </p:cNvPr>
          <p:cNvPicPr>
            <a:picLocks noChangeAspect="1"/>
          </p:cNvPicPr>
          <p:nvPr/>
        </p:nvPicPr>
        <p:blipFill>
          <a:blip r:embed="rId3"/>
          <a:stretch>
            <a:fillRect/>
          </a:stretch>
        </p:blipFill>
        <p:spPr>
          <a:xfrm>
            <a:off x="7287064" y="3973244"/>
            <a:ext cx="4487593" cy="2620767"/>
          </a:xfrm>
          <a:prstGeom prst="rect">
            <a:avLst/>
          </a:prstGeom>
        </p:spPr>
      </p:pic>
    </p:spTree>
    <p:extLst>
      <p:ext uri="{BB962C8B-B14F-4D97-AF65-F5344CB8AC3E}">
        <p14:creationId xmlns:p14="http://schemas.microsoft.com/office/powerpoint/2010/main" val="3906354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B085B-7DD6-4BBF-9D1D-2DD13CD38261}"/>
              </a:ext>
            </a:extLst>
          </p:cNvPr>
          <p:cNvSpPr>
            <a:spLocks noGrp="1"/>
          </p:cNvSpPr>
          <p:nvPr>
            <p:ph type="title"/>
          </p:nvPr>
        </p:nvSpPr>
        <p:spPr>
          <a:xfrm>
            <a:off x="724655" y="94372"/>
            <a:ext cx="6337327" cy="862231"/>
          </a:xfrm>
        </p:spPr>
        <p:txBody>
          <a:bodyPr>
            <a:normAutofit/>
          </a:bodyPr>
          <a:lstStyle/>
          <a:p>
            <a:r>
              <a:rPr lang="en-US" sz="2800" b="1" dirty="0">
                <a:solidFill>
                  <a:srgbClr val="FF0000"/>
                </a:solidFill>
              </a:rPr>
              <a:t>Pulmonary Resistance </a:t>
            </a:r>
          </a:p>
        </p:txBody>
      </p:sp>
      <p:sp>
        <p:nvSpPr>
          <p:cNvPr id="3" name="Content Placeholder 2">
            <a:extLst>
              <a:ext uri="{FF2B5EF4-FFF2-40B4-BE49-F238E27FC236}">
                <a16:creationId xmlns:a16="http://schemas.microsoft.com/office/drawing/2014/main" id="{EE756E3B-ECDE-4773-94D3-5B8282BBC3D7}"/>
              </a:ext>
            </a:extLst>
          </p:cNvPr>
          <p:cNvSpPr>
            <a:spLocks noGrp="1"/>
          </p:cNvSpPr>
          <p:nvPr>
            <p:ph idx="1"/>
          </p:nvPr>
        </p:nvSpPr>
        <p:spPr>
          <a:xfrm>
            <a:off x="1320188" y="1125417"/>
            <a:ext cx="5136883" cy="5303520"/>
          </a:xfrm>
        </p:spPr>
        <p:txBody>
          <a:bodyPr>
            <a:normAutofit/>
          </a:bodyPr>
          <a:lstStyle/>
          <a:p>
            <a:r>
              <a:rPr lang="en-US" dirty="0"/>
              <a:t>Patients with heart or lung disease have increase pulmonary resistance so we should be clear about that </a:t>
            </a:r>
          </a:p>
          <a:p>
            <a:r>
              <a:rPr lang="en-US" dirty="0"/>
              <a:t>We are only going to change one pressure at a time </a:t>
            </a:r>
          </a:p>
          <a:p>
            <a:r>
              <a:rPr lang="en-US" dirty="0"/>
              <a:t>Increase the veins pressure (down stream ) and held the arterial pressure (up stream )  the pulmonary resistance is going to decrease and by the same token if we increase the up stream and held the down stream again the pulmonary resistance is going to decrease  </a:t>
            </a:r>
            <a:r>
              <a:rPr lang="en-US" dirty="0">
                <a:solidFill>
                  <a:srgbClr val="FF0000"/>
                </a:solidFill>
              </a:rPr>
              <a:t>WHY????????</a:t>
            </a:r>
          </a:p>
          <a:p>
            <a:pPr marL="0" indent="0">
              <a:buNone/>
            </a:pPr>
            <a:endParaRPr lang="en-US" dirty="0"/>
          </a:p>
        </p:txBody>
      </p:sp>
      <p:pic>
        <p:nvPicPr>
          <p:cNvPr id="5" name="Picture 4">
            <a:extLst>
              <a:ext uri="{FF2B5EF4-FFF2-40B4-BE49-F238E27FC236}">
                <a16:creationId xmlns:a16="http://schemas.microsoft.com/office/drawing/2014/main" id="{B824D783-BB3A-4C4C-BFA3-75851D94E4DD}"/>
              </a:ext>
            </a:extLst>
          </p:cNvPr>
          <p:cNvPicPr>
            <a:picLocks noChangeAspect="1"/>
          </p:cNvPicPr>
          <p:nvPr/>
        </p:nvPicPr>
        <p:blipFill>
          <a:blip r:embed="rId2"/>
          <a:stretch>
            <a:fillRect/>
          </a:stretch>
        </p:blipFill>
        <p:spPr>
          <a:xfrm>
            <a:off x="6800985" y="678911"/>
            <a:ext cx="5235358" cy="2363372"/>
          </a:xfrm>
          <a:prstGeom prst="rect">
            <a:avLst/>
          </a:prstGeom>
        </p:spPr>
      </p:pic>
      <p:pic>
        <p:nvPicPr>
          <p:cNvPr id="7" name="Picture 6">
            <a:extLst>
              <a:ext uri="{FF2B5EF4-FFF2-40B4-BE49-F238E27FC236}">
                <a16:creationId xmlns:a16="http://schemas.microsoft.com/office/drawing/2014/main" id="{552D2F73-61F8-456F-B05A-6F12364BAB37}"/>
              </a:ext>
            </a:extLst>
          </p:cNvPr>
          <p:cNvPicPr>
            <a:picLocks noChangeAspect="1"/>
          </p:cNvPicPr>
          <p:nvPr/>
        </p:nvPicPr>
        <p:blipFill>
          <a:blip r:embed="rId3"/>
          <a:stretch>
            <a:fillRect/>
          </a:stretch>
        </p:blipFill>
        <p:spPr>
          <a:xfrm>
            <a:off x="6717667" y="3393246"/>
            <a:ext cx="5401994" cy="3035691"/>
          </a:xfrm>
          <a:prstGeom prst="rect">
            <a:avLst/>
          </a:prstGeom>
        </p:spPr>
      </p:pic>
    </p:spTree>
    <p:extLst>
      <p:ext uri="{BB962C8B-B14F-4D97-AF65-F5344CB8AC3E}">
        <p14:creationId xmlns:p14="http://schemas.microsoft.com/office/powerpoint/2010/main" val="853985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4BA41-B3D5-46EC-9555-B454225EEB00}"/>
              </a:ext>
            </a:extLst>
          </p:cNvPr>
          <p:cNvSpPr>
            <a:spLocks noGrp="1"/>
          </p:cNvSpPr>
          <p:nvPr>
            <p:ph type="title"/>
          </p:nvPr>
        </p:nvSpPr>
        <p:spPr>
          <a:xfrm>
            <a:off x="1484310" y="190501"/>
            <a:ext cx="6140379" cy="1258472"/>
          </a:xfrm>
        </p:spPr>
        <p:txBody>
          <a:bodyPr>
            <a:normAutofit/>
          </a:bodyPr>
          <a:lstStyle/>
          <a:p>
            <a:r>
              <a:rPr lang="en-US" sz="2400" b="1" dirty="0">
                <a:solidFill>
                  <a:srgbClr val="FF0000"/>
                </a:solidFill>
              </a:rPr>
              <a:t>Factors affecting the pulmonary resistance </a:t>
            </a:r>
          </a:p>
        </p:txBody>
      </p:sp>
      <p:sp>
        <p:nvSpPr>
          <p:cNvPr id="3" name="Content Placeholder 2">
            <a:extLst>
              <a:ext uri="{FF2B5EF4-FFF2-40B4-BE49-F238E27FC236}">
                <a16:creationId xmlns:a16="http://schemas.microsoft.com/office/drawing/2014/main" id="{9291C8BC-7E9E-40BE-8BA6-7DED9A5C9F4F}"/>
              </a:ext>
            </a:extLst>
          </p:cNvPr>
          <p:cNvSpPr>
            <a:spLocks noGrp="1"/>
          </p:cNvSpPr>
          <p:nvPr>
            <p:ph idx="1"/>
          </p:nvPr>
        </p:nvSpPr>
        <p:spPr>
          <a:xfrm>
            <a:off x="1086643" y="1330570"/>
            <a:ext cx="10018713" cy="3804138"/>
          </a:xfrm>
        </p:spPr>
        <p:txBody>
          <a:bodyPr/>
          <a:lstStyle/>
          <a:p>
            <a:r>
              <a:rPr lang="en-US" dirty="0"/>
              <a:t>Recruitment of the capillaries </a:t>
            </a:r>
          </a:p>
          <a:p>
            <a:endParaRPr lang="en-US" dirty="0"/>
          </a:p>
          <a:p>
            <a:pPr marL="0" indent="0">
              <a:buNone/>
            </a:pPr>
            <a:endParaRPr lang="en-US" dirty="0"/>
          </a:p>
          <a:p>
            <a:r>
              <a:rPr lang="en-US" dirty="0"/>
              <a:t>Distension  of the capillaries </a:t>
            </a:r>
          </a:p>
        </p:txBody>
      </p:sp>
      <p:pic>
        <p:nvPicPr>
          <p:cNvPr id="5" name="Picture 4">
            <a:extLst>
              <a:ext uri="{FF2B5EF4-FFF2-40B4-BE49-F238E27FC236}">
                <a16:creationId xmlns:a16="http://schemas.microsoft.com/office/drawing/2014/main" id="{D26C0F8C-6B16-4E7E-90B4-253493DC2D4A}"/>
              </a:ext>
            </a:extLst>
          </p:cNvPr>
          <p:cNvPicPr>
            <a:picLocks noChangeAspect="1"/>
          </p:cNvPicPr>
          <p:nvPr/>
        </p:nvPicPr>
        <p:blipFill>
          <a:blip r:embed="rId2"/>
          <a:stretch>
            <a:fillRect/>
          </a:stretch>
        </p:blipFill>
        <p:spPr>
          <a:xfrm>
            <a:off x="6358597" y="1448973"/>
            <a:ext cx="5584873" cy="3685735"/>
          </a:xfrm>
          <a:prstGeom prst="rect">
            <a:avLst/>
          </a:prstGeom>
        </p:spPr>
      </p:pic>
    </p:spTree>
    <p:extLst>
      <p:ext uri="{BB962C8B-B14F-4D97-AF65-F5344CB8AC3E}">
        <p14:creationId xmlns:p14="http://schemas.microsoft.com/office/powerpoint/2010/main" val="28635941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4CE2C4C7B96C94992FCDCD516328081" ma:contentTypeVersion="2" ma:contentTypeDescription="Create a new document." ma:contentTypeScope="" ma:versionID="5eea047ca148aa844cb93a8c99a2675b">
  <xsd:schema xmlns:xsd="http://www.w3.org/2001/XMLSchema" xmlns:xs="http://www.w3.org/2001/XMLSchema" xmlns:p="http://schemas.microsoft.com/office/2006/metadata/properties" xmlns:ns2="e0585ad6-e60d-4dbf-9f0f-7ca5398387e1" targetNamespace="http://schemas.microsoft.com/office/2006/metadata/properties" ma:root="true" ma:fieldsID="9e91d4b2b676e2469954a00a9ec9651c" ns2:_="">
    <xsd:import namespace="e0585ad6-e60d-4dbf-9f0f-7ca5398387e1"/>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585ad6-e60d-4dbf-9f0f-7ca5398387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94F252F-ACF0-44B1-BC6C-7A0287241C17}"/>
</file>

<file path=customXml/itemProps2.xml><?xml version="1.0" encoding="utf-8"?>
<ds:datastoreItem xmlns:ds="http://schemas.openxmlformats.org/officeDocument/2006/customXml" ds:itemID="{B2CE88D4-9517-4156-8A86-B55C02FEDDDD}"/>
</file>

<file path=customXml/itemProps3.xml><?xml version="1.0" encoding="utf-8"?>
<ds:datastoreItem xmlns:ds="http://schemas.openxmlformats.org/officeDocument/2006/customXml" ds:itemID="{E5BFC28F-F5D0-44C8-B3AA-A9F2990E3826}"/>
</file>

<file path=docProps/app.xml><?xml version="1.0" encoding="utf-8"?>
<Properties xmlns="http://schemas.openxmlformats.org/officeDocument/2006/extended-properties" xmlns:vt="http://schemas.openxmlformats.org/officeDocument/2006/docPropsVTypes">
  <Template>Parallax</Template>
  <TotalTime>243</TotalTime>
  <Words>899</Words>
  <Application>Microsoft Office PowerPoint</Application>
  <PresentationFormat>Widescreen</PresentationFormat>
  <Paragraphs>61</Paragraphs>
  <Slides>11</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7" baseType="lpstr">
      <vt:lpstr>Arial</vt:lpstr>
      <vt:lpstr>Calibri</vt:lpstr>
      <vt:lpstr>Corbel</vt:lpstr>
      <vt:lpstr>Times New Roman</vt:lpstr>
      <vt:lpstr>Parallax</vt:lpstr>
      <vt:lpstr>Bitmap Image</vt:lpstr>
      <vt:lpstr>Pulmonary Circulation  </vt:lpstr>
      <vt:lpstr>Objectives </vt:lpstr>
      <vt:lpstr>Physical properties of pulmonary blood flow </vt:lpstr>
      <vt:lpstr>PowerPoint Presentation</vt:lpstr>
      <vt:lpstr>PowerPoint Presentation</vt:lpstr>
      <vt:lpstr>PowerPoint Presentation</vt:lpstr>
      <vt:lpstr>Pressure in the Pulmonary Veins and Arteries </vt:lpstr>
      <vt:lpstr>Pulmonary Resistance </vt:lpstr>
      <vt:lpstr>Factors affecting the pulmonary resistance </vt:lpstr>
      <vt:lpstr>PowerPoint Presentation</vt:lpstr>
      <vt:lpstr>Alveolar Gas equation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Pulmonary Flow </dc:title>
  <dc:creator>rawashdeha@yahoo.com</dc:creator>
  <cp:lastModifiedBy>rawashdeha@yahoo.com</cp:lastModifiedBy>
  <cp:revision>59</cp:revision>
  <dcterms:created xsi:type="dcterms:W3CDTF">2020-10-17T17:10:12Z</dcterms:created>
  <dcterms:modified xsi:type="dcterms:W3CDTF">2020-10-18T11:55:27Z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0x010100A4CE2C4C7B96C94992FCDCD516328081</vt:lpwstr>
  </property>
</Properties>
</file>