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8" r:id="rId6"/>
    <p:sldId id="259" r:id="rId7"/>
    <p:sldId id="260" r:id="rId8"/>
    <p:sldId id="283" r:id="rId9"/>
    <p:sldId id="262" r:id="rId10"/>
    <p:sldId id="257" r:id="rId11"/>
    <p:sldId id="267" r:id="rId12"/>
    <p:sldId id="264" r:id="rId13"/>
    <p:sldId id="265" r:id="rId14"/>
    <p:sldId id="268" r:id="rId15"/>
    <p:sldId id="266" r:id="rId16"/>
    <p:sldId id="263" r:id="rId17"/>
    <p:sldId id="270" r:id="rId18"/>
    <p:sldId id="271" r:id="rId19"/>
    <p:sldId id="269" r:id="rId20"/>
    <p:sldId id="272" r:id="rId21"/>
    <p:sldId id="273" r:id="rId22"/>
    <p:sldId id="278" r:id="rId23"/>
    <p:sldId id="279" r:id="rId24"/>
    <p:sldId id="284" r:id="rId25"/>
    <p:sldId id="280" r:id="rId26"/>
    <p:sldId id="274" r:id="rId27"/>
    <p:sldId id="275" r:id="rId28"/>
    <p:sldId id="276" r:id="rId29"/>
    <p:sldId id="281" r:id="rId30"/>
    <p:sldId id="277" r:id="rId31"/>
    <p:sldId id="2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727" autoAdjust="0"/>
  </p:normalViewPr>
  <p:slideViewPr>
    <p:cSldViewPr snapToGrid="0">
      <p:cViewPr>
        <p:scale>
          <a:sx n="62" d="100"/>
          <a:sy n="62" d="100"/>
        </p:scale>
        <p:origin x="10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4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19E1-43AC-4CED-9500-DF4C100BDBF7}" type="datetimeFigureOut">
              <a:rPr lang="en-US" smtClean="0"/>
              <a:t>18/05/2022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8A85-43CB-4CDC-8FF1-647F52B2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B7A66-B7EB-42C9-B5DD-873741A09959}" type="datetimeFigureOut">
              <a:rPr lang="en-US" smtClean="0"/>
              <a:t>18/05/2022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4569-3B6E-468D-B981-DA515F47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Ketone bodies are water-soluble molecules that contain the ketone groups produced from fatty acids by the liver.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2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34071"/>
            <a:chOff x="-329674" y="-51881"/>
            <a:chExt cx="12515851" cy="6934071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15853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18/05/2022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18/05/2022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Endocrine pathology-3.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Diabetes </a:t>
            </a:r>
            <a:r>
              <a:rPr lang="en-US" dirty="0"/>
              <a:t>mellitus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 smtClean="0"/>
              <a:t>Dr.Eman</a:t>
            </a:r>
            <a:r>
              <a:rPr lang="en-US" dirty="0" smtClean="0"/>
              <a:t> Krieshan, M.D.</a:t>
            </a:r>
          </a:p>
          <a:p>
            <a:pPr algn="r"/>
            <a:r>
              <a:rPr lang="en-US" dirty="0" smtClean="0"/>
              <a:t>18-5-2022.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1 diabetes</a:t>
            </a:r>
            <a:r>
              <a:rPr lang="en-US" dirty="0"/>
              <a:t> (</a:t>
            </a:r>
            <a:r>
              <a:rPr lang="en-US" b="1" dirty="0" smtClean="0"/>
              <a:t>T1D).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Autoimmune </a:t>
            </a:r>
            <a:r>
              <a:rPr lang="en-US" sz="2400" dirty="0">
                <a:latin typeface="+mj-lt"/>
              </a:rPr>
              <a:t>disease in which islet destruction is caused primarily by immune effector cells reacting against endogenous beta cell </a:t>
            </a:r>
            <a:r>
              <a:rPr lang="en-US" sz="2400" dirty="0" smtClean="0">
                <a:latin typeface="+mj-lt"/>
              </a:rPr>
              <a:t>antigens.</a:t>
            </a:r>
          </a:p>
          <a:p>
            <a:r>
              <a:rPr lang="en-US" sz="2400" dirty="0" smtClean="0">
                <a:latin typeface="+mj-lt"/>
              </a:rPr>
              <a:t>formerly </a:t>
            </a:r>
            <a:r>
              <a:rPr lang="en-US" sz="2400" dirty="0">
                <a:latin typeface="+mj-lt"/>
              </a:rPr>
              <a:t>known as juvenile </a:t>
            </a:r>
            <a:r>
              <a:rPr lang="en-US" sz="2400" dirty="0" smtClean="0">
                <a:latin typeface="+mj-lt"/>
              </a:rPr>
              <a:t>diabetes.</a:t>
            </a:r>
          </a:p>
          <a:p>
            <a:r>
              <a:rPr lang="en-US" sz="2400" dirty="0">
                <a:latin typeface="+mj-lt"/>
              </a:rPr>
              <a:t>Most patients with type 1 diabetes depend on exogenous insulin for survival; without insulin they develop serious metabolic complications such as </a:t>
            </a:r>
            <a:r>
              <a:rPr lang="en-US" sz="2400" dirty="0" smtClean="0">
                <a:latin typeface="+mj-lt"/>
              </a:rPr>
              <a:t>ketoacidosis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coma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2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638124" cy="5248622"/>
          </a:xfrm>
        </p:spPr>
        <p:txBody>
          <a:bodyPr/>
          <a:lstStyle/>
          <a:p>
            <a:r>
              <a:rPr lang="en-US" dirty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pathogenesis </a:t>
            </a:r>
            <a:r>
              <a:rPr lang="en-US" dirty="0">
                <a:latin typeface="+mj-lt"/>
              </a:rPr>
              <a:t>of type 1 diabetes </a:t>
            </a:r>
            <a:r>
              <a:rPr lang="en-US" dirty="0" smtClean="0">
                <a:latin typeface="+mj-lt"/>
              </a:rPr>
              <a:t>involves: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genetic susceptibility: HLA-DR3, or DR4, failure of self-tolerance in T cells specific for beta cell antigens.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environmental factors: infection?</a:t>
            </a: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All lead to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production of autoantibodies against a variety of beta cell antigens, including insulin and the beta cell enzyme glutamic acid </a:t>
            </a:r>
            <a:r>
              <a:rPr lang="en-US" dirty="0" smtClean="0">
                <a:latin typeface="+mj-lt"/>
              </a:rPr>
              <a:t>decarboxylase.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41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 2 diabetes</a:t>
            </a:r>
            <a:r>
              <a:rPr lang="en-US" dirty="0"/>
              <a:t> (</a:t>
            </a:r>
            <a:r>
              <a:rPr lang="en-US" b="1" dirty="0"/>
              <a:t>T2D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+mj-lt"/>
              </a:rPr>
              <a:t>heterogeneous and multifactorial complex disease that involves interactions of genetics, environmental risk factors, and inflammation. 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Unlike </a:t>
            </a:r>
            <a:r>
              <a:rPr lang="en-US" sz="2400" dirty="0">
                <a:latin typeface="+mj-lt"/>
              </a:rPr>
              <a:t>type 1 diabetes, however, there is no evidence of an </a:t>
            </a:r>
            <a:r>
              <a:rPr lang="en-US" sz="2400" dirty="0" smtClean="0">
                <a:latin typeface="+mj-lt"/>
              </a:rPr>
              <a:t>autoimmune </a:t>
            </a:r>
            <a:r>
              <a:rPr lang="en-US" sz="2400" dirty="0">
                <a:latin typeface="+mj-lt"/>
              </a:rPr>
              <a:t>basis. 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two defects that characterize type 2 diabetes are: </a:t>
            </a: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(</a:t>
            </a:r>
            <a:r>
              <a:rPr lang="en-US" sz="2400" dirty="0">
                <a:latin typeface="+mj-lt"/>
              </a:rPr>
              <a:t>1) a decreased ability of peripheral tissues to respond to insulin (insulin resistance</a:t>
            </a:r>
            <a:r>
              <a:rPr lang="en-US" sz="2400" dirty="0" smtClean="0">
                <a:latin typeface="+mj-lt"/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j-lt"/>
              </a:rPr>
              <a:t>(2</a:t>
            </a:r>
            <a:r>
              <a:rPr lang="en-US" sz="2400" dirty="0">
                <a:latin typeface="+mj-lt"/>
              </a:rPr>
              <a:t>) beta cell dysfunction that is manifested as inadequate insulin secretion in the face of insulin resistance and hyperglycemia</a:t>
            </a:r>
          </a:p>
        </p:txBody>
      </p:sp>
    </p:spTree>
    <p:extLst>
      <p:ext uri="{BB962C8B-B14F-4D97-AF65-F5344CB8AC3E}">
        <p14:creationId xmlns:p14="http://schemas.microsoft.com/office/powerpoint/2010/main" val="662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29" y="0"/>
            <a:ext cx="8860220" cy="688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468" y="550739"/>
            <a:ext cx="7012710" cy="605481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Insulin resistance is defined as the failure of target tissues to respond normally to insulin.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liver, skeletal muscle, and adipose tissue are the major tissues where insulin resistance manifests as follows</a:t>
            </a:r>
            <a:r>
              <a:rPr lang="en-US" dirty="0" smtClean="0">
                <a:latin typeface="+mj-lt"/>
              </a:rPr>
              <a:t>:</a:t>
            </a:r>
          </a:p>
          <a:p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Failure to inhibit endogenous glucose production (</a:t>
            </a:r>
            <a:r>
              <a:rPr lang="en-US" dirty="0" smtClean="0">
                <a:latin typeface="+mj-lt"/>
              </a:rPr>
              <a:t>gluconeogenesis</a:t>
            </a:r>
            <a:r>
              <a:rPr lang="en-US" dirty="0">
                <a:latin typeface="+mj-lt"/>
              </a:rPr>
              <a:t>) in the liver, which contributes to high fasting blood glucose levels 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Abnormally </a:t>
            </a:r>
            <a:r>
              <a:rPr lang="en-US" dirty="0">
                <a:latin typeface="+mj-lt"/>
              </a:rPr>
              <a:t>low glucose uptake and glycogen synthesis in skeletal muscle following a meal, which contributes to a high postprandial blood glucose </a:t>
            </a:r>
            <a:r>
              <a:rPr lang="en-US" dirty="0" smtClean="0">
                <a:latin typeface="+mj-lt"/>
              </a:rPr>
              <a:t>level.</a:t>
            </a:r>
          </a:p>
          <a:p>
            <a:r>
              <a:rPr lang="en-US" dirty="0" smtClean="0">
                <a:latin typeface="+mj-lt"/>
              </a:rPr>
              <a:t>Failure </a:t>
            </a:r>
            <a:r>
              <a:rPr lang="en-US" dirty="0">
                <a:latin typeface="+mj-lt"/>
              </a:rPr>
              <a:t>to inhibit hormone-sensitive lipase in adipose tissue, leading to excess circulating free fatty acids (FFAs), which, </a:t>
            </a:r>
            <a:r>
              <a:rPr lang="en-US" dirty="0" smtClean="0">
                <a:latin typeface="+mj-lt"/>
              </a:rPr>
              <a:t>exacerbates </a:t>
            </a:r>
            <a:r>
              <a:rPr lang="en-US" dirty="0">
                <a:latin typeface="+mj-lt"/>
              </a:rPr>
              <a:t>the state of insulin resistance</a:t>
            </a:r>
          </a:p>
        </p:txBody>
      </p:sp>
    </p:spTree>
    <p:extLst>
      <p:ext uri="{BB962C8B-B14F-4D97-AF65-F5344CB8AC3E}">
        <p14:creationId xmlns:p14="http://schemas.microsoft.com/office/powerpoint/2010/main" val="41385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Insulin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The association of obesity with type 2 diabetes has been recognized for decades, with visceral obesity being common in a majority of affected patients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1026" name="Picture 2" descr="What's Visceral Fat? - Ashislim Natural and Effective Weight Loss Supp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0" y="3152931"/>
            <a:ext cx="5505187" cy="330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90" t="21428" r="50042" b="14509"/>
          <a:stretch/>
        </p:blipFill>
        <p:spPr>
          <a:xfrm>
            <a:off x="5763986" y="0"/>
            <a:ext cx="5535385" cy="66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Obesity can adversely impact insulin sensitivity in numerous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1. Excess </a:t>
            </a:r>
            <a:r>
              <a:rPr lang="en-US" sz="2400" dirty="0" smtClean="0">
                <a:latin typeface="+mj-lt"/>
              </a:rPr>
              <a:t>FFAs.</a:t>
            </a:r>
          </a:p>
          <a:p>
            <a:r>
              <a:rPr lang="en-US" sz="2400" dirty="0">
                <a:latin typeface="+mj-lt"/>
              </a:rPr>
              <a:t>2. </a:t>
            </a:r>
            <a:r>
              <a:rPr lang="en-US" sz="2400" dirty="0" err="1" smtClean="0">
                <a:latin typeface="+mj-lt"/>
              </a:rPr>
              <a:t>Adipokines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3. Inflammation:</a:t>
            </a:r>
          </a:p>
          <a:p>
            <a:r>
              <a:rPr lang="en-US" sz="2400" dirty="0">
                <a:latin typeface="+mj-lt"/>
              </a:rPr>
              <a:t>inflammatory milieu (mediated by </a:t>
            </a:r>
            <a:r>
              <a:rPr lang="en-US" sz="2400" dirty="0" err="1" smtClean="0">
                <a:latin typeface="+mj-lt"/>
              </a:rPr>
              <a:t>proinflammatory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cytokines that are secreted in response to excess nutrients such as FFAs) results in both </a:t>
            </a:r>
            <a:r>
              <a:rPr lang="en-US" sz="2400" dirty="0" smtClean="0">
                <a:latin typeface="+mj-lt"/>
              </a:rPr>
              <a:t>peripheral </a:t>
            </a:r>
            <a:r>
              <a:rPr lang="en-US" sz="2400" dirty="0">
                <a:latin typeface="+mj-lt"/>
              </a:rPr>
              <a:t>insulin resistance and beta cell dysfunction</a:t>
            </a:r>
          </a:p>
        </p:txBody>
      </p:sp>
    </p:spTree>
    <p:extLst>
      <p:ext uri="{BB962C8B-B14F-4D97-AF65-F5344CB8AC3E}">
        <p14:creationId xmlns:p14="http://schemas.microsoft.com/office/powerpoint/2010/main" val="34381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Cell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beta cell dysfunction is an essential component in the development of overt </a:t>
            </a:r>
            <a:r>
              <a:rPr lang="en-US" sz="2400" dirty="0" smtClean="0">
                <a:latin typeface="+mj-lt"/>
              </a:rPr>
              <a:t>diabetes.</a:t>
            </a:r>
          </a:p>
          <a:p>
            <a:r>
              <a:rPr lang="en-US" sz="2400" dirty="0">
                <a:latin typeface="+mj-lt"/>
              </a:rPr>
              <a:t>Several mechanisms have been </a:t>
            </a:r>
            <a:r>
              <a:rPr lang="en-US" sz="2400" dirty="0" smtClean="0">
                <a:latin typeface="+mj-lt"/>
              </a:rPr>
              <a:t>implicated:</a:t>
            </a: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• Excess free fatty acids that compromise beta cell </a:t>
            </a:r>
            <a:r>
              <a:rPr lang="en-US" sz="2400" dirty="0" smtClean="0">
                <a:latin typeface="+mj-lt"/>
              </a:rPr>
              <a:t>function </a:t>
            </a:r>
            <a:r>
              <a:rPr lang="en-US" sz="2400" dirty="0">
                <a:latin typeface="+mj-lt"/>
              </a:rPr>
              <a:t>and attenuate insulin release (</a:t>
            </a:r>
            <a:r>
              <a:rPr lang="en-US" sz="2400" dirty="0" err="1">
                <a:latin typeface="+mj-lt"/>
              </a:rPr>
              <a:t>lipotoxicity</a:t>
            </a:r>
            <a:r>
              <a:rPr lang="en-US" sz="2400" dirty="0" smtClean="0">
                <a:latin typeface="+mj-lt"/>
              </a:rPr>
              <a:t>).</a:t>
            </a: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• Chronic hyperglycemia (</a:t>
            </a:r>
            <a:r>
              <a:rPr lang="en-US" sz="2400" dirty="0" err="1">
                <a:latin typeface="+mj-lt"/>
              </a:rPr>
              <a:t>glucotoxicity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81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453" y="1609378"/>
            <a:ext cx="6281873" cy="5248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Reduction in the number and size of </a:t>
            </a:r>
            <a:r>
              <a:rPr lang="en-US" sz="2400" dirty="0" smtClean="0">
                <a:latin typeface="+mj-lt"/>
              </a:rPr>
              <a:t>islets.</a:t>
            </a:r>
          </a:p>
          <a:p>
            <a:r>
              <a:rPr lang="en-US" sz="2400" dirty="0" err="1">
                <a:latin typeface="+mj-lt"/>
              </a:rPr>
              <a:t>Leukocytic</a:t>
            </a:r>
            <a:r>
              <a:rPr lang="en-US" sz="2400" dirty="0">
                <a:latin typeface="+mj-lt"/>
              </a:rPr>
              <a:t> infiltrates in the </a:t>
            </a:r>
            <a:r>
              <a:rPr lang="en-US" sz="2400" dirty="0" smtClean="0">
                <a:latin typeface="+mj-lt"/>
              </a:rPr>
              <a:t>islets.</a:t>
            </a:r>
          </a:p>
          <a:p>
            <a:r>
              <a:rPr lang="en-US" sz="2400" dirty="0">
                <a:latin typeface="+mj-lt"/>
              </a:rPr>
              <a:t>Amyloid deposition within islets in type 2 </a:t>
            </a:r>
            <a:r>
              <a:rPr lang="en-US" sz="2400" dirty="0" smtClean="0">
                <a:latin typeface="+mj-lt"/>
              </a:rPr>
              <a:t>diabetes.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914" t="29374" r="21052" b="31519"/>
          <a:stretch/>
        </p:blipFill>
        <p:spPr>
          <a:xfrm>
            <a:off x="4511041" y="3997234"/>
            <a:ext cx="7680959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Pancreas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anatomy.</a:t>
            </a:r>
            <a:endParaRPr lang="en-US" dirty="0"/>
          </a:p>
        </p:txBody>
      </p:sp>
      <p:pic>
        <p:nvPicPr>
          <p:cNvPr id="2050" name="Picture 2" descr="Blausen 0699 PancreasAnatom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707197"/>
            <a:ext cx="4987925" cy="39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Diabetic </a:t>
            </a:r>
            <a:r>
              <a:rPr lang="en-US" sz="2400" dirty="0" err="1">
                <a:latin typeface="+mj-lt"/>
              </a:rPr>
              <a:t>macrovascular</a:t>
            </a:r>
            <a:r>
              <a:rPr lang="en-US" sz="2400" dirty="0">
                <a:latin typeface="+mj-lt"/>
              </a:rPr>
              <a:t> disease. The hallmark of </a:t>
            </a:r>
            <a:r>
              <a:rPr lang="en-US" sz="2400" dirty="0" smtClean="0">
                <a:latin typeface="+mj-lt"/>
              </a:rPr>
              <a:t>diabetic </a:t>
            </a:r>
            <a:r>
              <a:rPr lang="en-US" sz="2400" dirty="0" err="1">
                <a:latin typeface="+mj-lt"/>
              </a:rPr>
              <a:t>macrovascular</a:t>
            </a:r>
            <a:r>
              <a:rPr lang="en-US" sz="2400" dirty="0">
                <a:latin typeface="+mj-lt"/>
              </a:rPr>
              <a:t> disease is accelerated </a:t>
            </a:r>
            <a:r>
              <a:rPr lang="en-US" sz="2400" dirty="0" smtClean="0">
                <a:latin typeface="+mj-lt"/>
              </a:rPr>
              <a:t>atherosclerosis.</a:t>
            </a:r>
          </a:p>
          <a:p>
            <a:r>
              <a:rPr lang="en-US" sz="2400" dirty="0">
                <a:latin typeface="+mj-lt"/>
              </a:rPr>
              <a:t>Hyaline </a:t>
            </a:r>
            <a:r>
              <a:rPr lang="en-US" sz="2400" dirty="0" smtClean="0">
                <a:latin typeface="+mj-lt"/>
              </a:rPr>
              <a:t>arteriolosclerosis.</a:t>
            </a:r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1026" name="Picture 2" descr="Webpathology.com: A Collection of Surgical Pathology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1" y="4187059"/>
            <a:ext cx="3119738" cy="23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134" t="45089" r="21655" b="19554"/>
          <a:stretch/>
        </p:blipFill>
        <p:spPr>
          <a:xfrm>
            <a:off x="8634549" y="4222105"/>
            <a:ext cx="3274299" cy="23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3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for vascular disease in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pathologic </a:t>
            </a:r>
            <a:r>
              <a:rPr lang="en-US" sz="2400" dirty="0">
                <a:latin typeface="+mj-lt"/>
              </a:rPr>
              <a:t>effects of advanced glycation end product </a:t>
            </a:r>
            <a:r>
              <a:rPr lang="en-US" sz="2400" dirty="0" smtClean="0">
                <a:latin typeface="+mj-lt"/>
              </a:rPr>
              <a:t>accumulation.</a:t>
            </a: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impaired </a:t>
            </a:r>
            <a:r>
              <a:rPr lang="en-US" sz="2400" dirty="0" err="1">
                <a:latin typeface="+mj-lt"/>
              </a:rPr>
              <a:t>vasodilatory</a:t>
            </a:r>
            <a:r>
              <a:rPr lang="en-US" sz="2400" dirty="0">
                <a:latin typeface="+mj-lt"/>
              </a:rPr>
              <a:t> response attributable to nitric oxide </a:t>
            </a:r>
            <a:r>
              <a:rPr lang="en-US" sz="2400" dirty="0" smtClean="0">
                <a:latin typeface="+mj-lt"/>
              </a:rPr>
              <a:t>inhibition,.</a:t>
            </a:r>
          </a:p>
          <a:p>
            <a:r>
              <a:rPr lang="en-US" sz="2400" dirty="0" smtClean="0">
                <a:latin typeface="+mj-lt"/>
              </a:rPr>
              <a:t>smooth </a:t>
            </a:r>
            <a:r>
              <a:rPr lang="en-US" sz="2400" dirty="0">
                <a:latin typeface="+mj-lt"/>
              </a:rPr>
              <a:t>muscle cell </a:t>
            </a:r>
            <a:r>
              <a:rPr lang="en-US" sz="2400" dirty="0" smtClean="0">
                <a:latin typeface="+mj-lt"/>
              </a:rPr>
              <a:t>dysfunction.</a:t>
            </a:r>
          </a:p>
          <a:p>
            <a:r>
              <a:rPr lang="en-US" sz="2400" dirty="0" smtClean="0">
                <a:latin typeface="+mj-lt"/>
              </a:rPr>
              <a:t>overproduction </a:t>
            </a:r>
            <a:r>
              <a:rPr lang="en-US" sz="2400" dirty="0">
                <a:latin typeface="+mj-lt"/>
              </a:rPr>
              <a:t>of endothelial growth </a:t>
            </a:r>
            <a:r>
              <a:rPr lang="en-US" sz="2400" dirty="0" smtClean="0">
                <a:latin typeface="+mj-lt"/>
              </a:rPr>
              <a:t>factors.</a:t>
            </a:r>
          </a:p>
          <a:p>
            <a:r>
              <a:rPr lang="en-US" sz="2400" dirty="0" smtClean="0">
                <a:latin typeface="+mj-lt"/>
              </a:rPr>
              <a:t>chronic </a:t>
            </a:r>
            <a:r>
              <a:rPr lang="en-US" sz="2400" dirty="0">
                <a:latin typeface="+mj-lt"/>
              </a:rPr>
              <a:t>inflammation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4799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</a:t>
            </a:r>
            <a:r>
              <a:rPr lang="en-US" dirty="0" smtClean="0"/>
              <a:t>nephropathy.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glomerular lesions.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+mj-lt"/>
              </a:rPr>
              <a:t>renal vascular </a:t>
            </a:r>
            <a:r>
              <a:rPr lang="en-US" sz="2400" dirty="0">
                <a:latin typeface="+mj-lt"/>
              </a:rPr>
              <a:t>lesions, </a:t>
            </a:r>
            <a:r>
              <a:rPr lang="en-US" sz="2400" dirty="0" smtClean="0">
                <a:latin typeface="+mj-lt"/>
              </a:rPr>
              <a:t>principally arteriolosclerosis.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18" t="30268" r="20550" b="35804"/>
          <a:stretch/>
        </p:blipFill>
        <p:spPr>
          <a:xfrm>
            <a:off x="4387610" y="2808514"/>
            <a:ext cx="7615645" cy="2481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6954" y="5379714"/>
            <a:ext cx="313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Nodular </a:t>
            </a:r>
            <a:r>
              <a:rPr lang="en-US" dirty="0" err="1"/>
              <a:t>glomerulosclerosis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45616" y="546703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/>
              <a:t>Renal cortex showing thickening of tubular basement </a:t>
            </a:r>
            <a:r>
              <a:rPr lang="en-US" sz="1600" dirty="0" smtClean="0"/>
              <a:t>membranes 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47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Complications.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Acute Metabolic Complications of </a:t>
            </a:r>
            <a:r>
              <a:rPr lang="en-US" sz="2800" dirty="0" smtClean="0"/>
              <a:t>Diabetes.</a:t>
            </a:r>
          </a:p>
          <a:p>
            <a:r>
              <a:rPr lang="en-US" sz="2800" dirty="0"/>
              <a:t>Chronic Complications of </a:t>
            </a:r>
            <a:r>
              <a:rPr lang="en-US" sz="2800" dirty="0" smtClean="0"/>
              <a:t>Diabetes.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87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47" t="15625" r="28682" b="9197"/>
          <a:stretch/>
        </p:blipFill>
        <p:spPr>
          <a:xfrm>
            <a:off x="3654745" y="0"/>
            <a:ext cx="4966741" cy="4885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047" t="37947" r="25068" b="33125"/>
          <a:stretch/>
        </p:blipFill>
        <p:spPr>
          <a:xfrm>
            <a:off x="3357155" y="4885509"/>
            <a:ext cx="5865222" cy="2034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6745" y="256031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Polyuria.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polydipsia.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Polyphagia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119" y="2073422"/>
            <a:ext cx="3049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classic triad of </a:t>
            </a:r>
            <a:r>
              <a:rPr lang="en-US" sz="2000" dirty="0" smtClean="0">
                <a:solidFill>
                  <a:srgbClr val="FF0000"/>
                </a:solidFill>
              </a:rPr>
              <a:t>diabetes: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839" y="608597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Acute Metabolic Complications </a:t>
            </a:r>
          </a:p>
        </p:txBody>
      </p:sp>
    </p:spTree>
    <p:extLst>
      <p:ext uri="{BB962C8B-B14F-4D97-AF65-F5344CB8AC3E}">
        <p14:creationId xmlns:p14="http://schemas.microsoft.com/office/powerpoint/2010/main" val="42719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damage induced in </a:t>
            </a:r>
            <a:r>
              <a:rPr lang="en-US" dirty="0" smtClean="0">
                <a:latin typeface="+mj-lt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large- and medium-sized muscular arteries (diabetic </a:t>
            </a:r>
            <a:r>
              <a:rPr lang="en-US" dirty="0" err="1">
                <a:latin typeface="+mj-lt"/>
              </a:rPr>
              <a:t>macrovascular</a:t>
            </a:r>
            <a:r>
              <a:rPr lang="en-US" dirty="0">
                <a:latin typeface="+mj-lt"/>
              </a:rPr>
              <a:t> disease</a:t>
            </a:r>
            <a:r>
              <a:rPr lang="en-US" dirty="0" smtClean="0">
                <a:latin typeface="+mj-lt"/>
              </a:rPr>
              <a:t>).</a:t>
            </a:r>
          </a:p>
          <a:p>
            <a:r>
              <a:rPr lang="en-US" dirty="0">
                <a:latin typeface="+mj-lt"/>
              </a:rPr>
              <a:t>causes accelerated atherosclerosis among diabetics, resulting in increased myocardial infarction, stroke, and lower-extremity ischemia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small-vessels (diabetic microvascular disease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effects of microvascular disease are most profound in the retina, kidneys, and peripheral nerves, resulting </a:t>
            </a:r>
            <a:r>
              <a:rPr lang="en-US" dirty="0" smtClean="0">
                <a:latin typeface="+mj-lt"/>
              </a:rPr>
              <a:t>in: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 diabetic retinopathy.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 nephropathy.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 neuropathy</a:t>
            </a:r>
            <a:r>
              <a:rPr lang="en-US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0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retinopathy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384" y="-725168"/>
            <a:ext cx="6281873" cy="52486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Features include: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advanced proliferative </a:t>
            </a:r>
            <a:r>
              <a:rPr lang="en-US" sz="2000" dirty="0" smtClean="0">
                <a:latin typeface="+mj-lt"/>
              </a:rPr>
              <a:t>retinopathy.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retinal hemorrhages.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Exudates.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</a:rPr>
              <a:t> neovascularization.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+mj-lt"/>
              </a:rPr>
              <a:t>tractional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retinal detachment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13" t="28840" r="52075" b="24017"/>
          <a:stretch/>
        </p:blipFill>
        <p:spPr>
          <a:xfrm>
            <a:off x="8408243" y="3409405"/>
            <a:ext cx="3696788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930" t="14911" r="25972" b="7233"/>
          <a:stretch/>
        </p:blipFill>
        <p:spPr>
          <a:xfrm>
            <a:off x="3056709" y="1005840"/>
            <a:ext cx="6518366" cy="5695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620" y="461945"/>
            <a:ext cx="5939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Chronic Complications of Diabetes</a:t>
            </a:r>
          </a:p>
        </p:txBody>
      </p:sp>
    </p:spTree>
    <p:extLst>
      <p:ext uri="{BB962C8B-B14F-4D97-AF65-F5344CB8AC3E}">
        <p14:creationId xmlns:p14="http://schemas.microsoft.com/office/powerpoint/2010/main" val="42586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9" y="497072"/>
            <a:ext cx="9225552" cy="61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parts.</a:t>
            </a:r>
            <a:endParaRPr lang="en-US" dirty="0"/>
          </a:p>
        </p:txBody>
      </p:sp>
      <p:pic>
        <p:nvPicPr>
          <p:cNvPr id="3074" name="Picture 2" descr="https://upload.wikimedia.org/wikipedia/en/2/2e/Pancreatic-Model-of-Exocrine-and-Endocrine-Function-Loc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43" y="1660658"/>
            <a:ext cx="6599407" cy="38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012" y="769567"/>
            <a:ext cx="360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Histology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 descr="Pancreas histology: Exocrine &amp; endocrine parts, function | Kenhu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3"/>
          <a:stretch/>
        </p:blipFill>
        <p:spPr bwMode="auto">
          <a:xfrm>
            <a:off x="2642624" y="2402768"/>
            <a:ext cx="8217881" cy="30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2462" t="4103" r="40615" b="11932"/>
          <a:stretch/>
        </p:blipFill>
        <p:spPr>
          <a:xfrm>
            <a:off x="2658792" y="675250"/>
            <a:ext cx="7849773" cy="4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71" y="400157"/>
            <a:ext cx="5966929" cy="599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071" y="352872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The WHO estimates that diabetes resulted 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endParaRPr lang="en-US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1.5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million deaths in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2012.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making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it the 8th leading cause of death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2.2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million deaths worldwide were attributable to high blood glucose and the increased risks of cardiovascular disease and other associated complications (e.g. kidney failure),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6793" y="9949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Cambria" panose="02040503050406030204" pitchFamily="18" charset="0"/>
              </a:rPr>
              <a:t>Diabetes mellitus (DM) is a global health issue affecting children, adolescents, and </a:t>
            </a:r>
            <a:r>
              <a:rPr lang="en-US" sz="2400" dirty="0" smtClean="0">
                <a:solidFill>
                  <a:srgbClr val="212121"/>
                </a:solidFill>
                <a:latin typeface="Cambria" panose="02040503050406030204" pitchFamily="18" charset="0"/>
              </a:rPr>
              <a:t>adults.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1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Diabetes mellitus is a group of metabolic disorders </a:t>
            </a:r>
            <a:r>
              <a:rPr lang="en-US" sz="2400" dirty="0" smtClean="0"/>
              <a:t>characterized </a:t>
            </a:r>
            <a:r>
              <a:rPr lang="en-US" sz="2400" dirty="0"/>
              <a:t>by hyperglycemia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43" y="4381700"/>
            <a:ext cx="3309257" cy="21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090" t="27009" r="50920" b="13169"/>
          <a:stretch/>
        </p:blipFill>
        <p:spPr>
          <a:xfrm>
            <a:off x="6090558" y="708134"/>
            <a:ext cx="4947556" cy="57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72" y="145209"/>
            <a:ext cx="8354786" cy="64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4" ma:contentTypeDescription="Create a new document." ma:contentTypeScope="" ma:versionID="f379bdb86385d437c40248a7db96be05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3ad48cd864f16927c1f2a7bf6f2fb2e3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239BB0-53B8-40A5-8BB9-15D2ED1AEBC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60F2B88-4ED7-44DA-B9AC-F82EB5901640}"/>
</file>

<file path=customXml/itemProps3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tf16401370_wac</Template>
  <TotalTime>0</TotalTime>
  <Words>724</Words>
  <Application>Microsoft Office PowerPoint</Application>
  <PresentationFormat>Widescreen</PresentationFormat>
  <Paragraphs>115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Rockwell</vt:lpstr>
      <vt:lpstr>Wingdings</vt:lpstr>
      <vt:lpstr>Atlas</vt:lpstr>
      <vt:lpstr> Endocrine pathology-3. Diabetes mellitus</vt:lpstr>
      <vt:lpstr>Pancreas. anatomy.</vt:lpstr>
      <vt:lpstr>Two parts.</vt:lpstr>
      <vt:lpstr>PowerPoint Presentation</vt:lpstr>
      <vt:lpstr>PowerPoint Presentation</vt:lpstr>
      <vt:lpstr>PowerPoint Presentation</vt:lpstr>
      <vt:lpstr>Diabetes mellitus</vt:lpstr>
      <vt:lpstr>Types </vt:lpstr>
      <vt:lpstr>PowerPoint Presentation</vt:lpstr>
      <vt:lpstr>Type 1 diabetes (T1D).</vt:lpstr>
      <vt:lpstr>Pathogenesis </vt:lpstr>
      <vt:lpstr>Type 2 diabetes (T2D)</vt:lpstr>
      <vt:lpstr>PowerPoint Presentation</vt:lpstr>
      <vt:lpstr>Insulin resistance</vt:lpstr>
      <vt:lpstr>Obesity and Insulin Resistance</vt:lpstr>
      <vt:lpstr>Pathogenesis </vt:lpstr>
      <vt:lpstr>Obesity can adversely impact insulin sensitivity in numerous ways</vt:lpstr>
      <vt:lpstr>Beta Cell Dysfunction</vt:lpstr>
      <vt:lpstr>MORPHOLOGY</vt:lpstr>
      <vt:lpstr>Morphology cont.</vt:lpstr>
      <vt:lpstr>Mechanisms for vascular disease in diabetes</vt:lpstr>
      <vt:lpstr>Diabetic nephropathy.</vt:lpstr>
      <vt:lpstr>Metabolic Complications.</vt:lpstr>
      <vt:lpstr>PowerPoint Presentation</vt:lpstr>
      <vt:lpstr>Chronic Complications of Diabetes</vt:lpstr>
      <vt:lpstr>diabetic retinopathy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2022-05-15T16:27:56Z</dcterms:created>
  <dcterms:modified xsi:type="dcterms:W3CDTF">2022-05-18T06:00:51Z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