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sldIdLst>
    <p:sldId id="256" r:id="rId9"/>
    <p:sldId id="257" r:id="rId10"/>
    <p:sldId id="258" r:id="rId11"/>
    <p:sldId id="259" r:id="rId12"/>
    <p:sldId id="276" r:id="rId13"/>
    <p:sldId id="260" r:id="rId14"/>
    <p:sldId id="261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4" r:id="rId24"/>
  </p:sldIdLst>
  <p:sldSz cx="10801350" cy="6480175"/>
  <p:notesSz cx="6858000" cy="9144000"/>
  <p:defaultTextStyle>
    <a:defPPr>
      <a:defRPr lang="en-US"/>
    </a:defPPr>
    <a:lvl1pPr marL="0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03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11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618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823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031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22" y="-84"/>
      </p:cViewPr>
      <p:guideLst>
        <p:guide orient="horz" pos="2041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5.xml" /><Relationship Id="rId18" Type="http://schemas.openxmlformats.org/officeDocument/2006/relationships/slide" Target="slides/slide10.xml" /><Relationship Id="rId26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3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4.xml" /><Relationship Id="rId17" Type="http://schemas.openxmlformats.org/officeDocument/2006/relationships/slide" Target="slides/slide9.xml" /><Relationship Id="rId25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8.xml" /><Relationship Id="rId20" Type="http://schemas.openxmlformats.org/officeDocument/2006/relationships/slide" Target="slides/slide12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3.xml" /><Relationship Id="rId24" Type="http://schemas.openxmlformats.org/officeDocument/2006/relationships/slide" Target="slides/slide16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7.xml" /><Relationship Id="rId23" Type="http://schemas.openxmlformats.org/officeDocument/2006/relationships/slide" Target="slides/slide15.xml" /><Relationship Id="rId28" Type="http://schemas.openxmlformats.org/officeDocument/2006/relationships/tableStyles" Target="tableStyles.xml" /><Relationship Id="rId10" Type="http://schemas.openxmlformats.org/officeDocument/2006/relationships/slide" Target="slides/slide2.xml" /><Relationship Id="rId19" Type="http://schemas.openxmlformats.org/officeDocument/2006/relationships/slide" Target="slides/slide1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1.xml" /><Relationship Id="rId14" Type="http://schemas.openxmlformats.org/officeDocument/2006/relationships/slide" Target="slides/slide6.xml" /><Relationship Id="rId22" Type="http://schemas.openxmlformats.org/officeDocument/2006/relationships/slide" Target="slides/slide14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23" y="2013056"/>
            <a:ext cx="9181147" cy="1389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672108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5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8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59531"/>
            <a:ext cx="2430304" cy="55291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259531"/>
            <a:ext cx="7110889" cy="55291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4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54" y="4164135"/>
            <a:ext cx="9181147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54" y="2746584"/>
            <a:ext cx="9181147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9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12042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7" y="1512042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3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3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18" indent="0">
              <a:buNone/>
              <a:defRPr sz="1600" b="1"/>
            </a:lvl4pPr>
            <a:lvl5pPr marL="1824823" indent="0">
              <a:buNone/>
              <a:defRPr sz="1600" b="1"/>
            </a:lvl5pPr>
            <a:lvl6pPr marL="2281031" indent="0">
              <a:buNone/>
              <a:defRPr sz="1600" b="1"/>
            </a:lvl6pPr>
            <a:lvl7pPr marL="2737234" indent="0">
              <a:buNone/>
              <a:defRPr sz="1600" b="1"/>
            </a:lvl7pPr>
            <a:lvl8pPr marL="3193433" indent="0">
              <a:buNone/>
              <a:defRPr sz="1600" b="1"/>
            </a:lvl8pPr>
            <a:lvl9pPr marL="36496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70" y="2055058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2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3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18" indent="0">
              <a:buNone/>
              <a:defRPr sz="1600" b="1"/>
            </a:lvl4pPr>
            <a:lvl5pPr marL="1824823" indent="0">
              <a:buNone/>
              <a:defRPr sz="1600" b="1"/>
            </a:lvl5pPr>
            <a:lvl6pPr marL="2281031" indent="0">
              <a:buNone/>
              <a:defRPr sz="1600" b="1"/>
            </a:lvl6pPr>
            <a:lvl7pPr marL="2737234" indent="0">
              <a:buNone/>
              <a:defRPr sz="1600" b="1"/>
            </a:lvl7pPr>
            <a:lvl8pPr marL="3193433" indent="0">
              <a:buNone/>
              <a:defRPr sz="1600" b="1"/>
            </a:lvl8pPr>
            <a:lvl9pPr marL="36496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2" y="2055058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6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5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9" y="258008"/>
            <a:ext cx="6038256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70" y="1356038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6203" indent="0">
              <a:buNone/>
              <a:defRPr sz="1200"/>
            </a:lvl2pPr>
            <a:lvl3pPr marL="912411" indent="0">
              <a:buNone/>
              <a:defRPr sz="1000"/>
            </a:lvl3pPr>
            <a:lvl4pPr marL="1368618" indent="0">
              <a:buNone/>
              <a:defRPr sz="900"/>
            </a:lvl4pPr>
            <a:lvl5pPr marL="1824823" indent="0">
              <a:buNone/>
              <a:defRPr sz="900"/>
            </a:lvl5pPr>
            <a:lvl6pPr marL="2281031" indent="0">
              <a:buNone/>
              <a:defRPr sz="900"/>
            </a:lvl6pPr>
            <a:lvl7pPr marL="2737234" indent="0">
              <a:buNone/>
              <a:defRPr sz="900"/>
            </a:lvl7pPr>
            <a:lvl8pPr marL="3193433" indent="0">
              <a:buNone/>
              <a:defRPr sz="900"/>
            </a:lvl8pPr>
            <a:lvl9pPr marL="36496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5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536124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579018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6203" indent="0">
              <a:buNone/>
              <a:defRPr sz="2800"/>
            </a:lvl2pPr>
            <a:lvl3pPr marL="912411" indent="0">
              <a:buNone/>
              <a:defRPr sz="2400"/>
            </a:lvl3pPr>
            <a:lvl4pPr marL="1368618" indent="0">
              <a:buNone/>
              <a:defRPr sz="2000"/>
            </a:lvl4pPr>
            <a:lvl5pPr marL="1824823" indent="0">
              <a:buNone/>
              <a:defRPr sz="2000"/>
            </a:lvl5pPr>
            <a:lvl6pPr marL="2281031" indent="0">
              <a:buNone/>
              <a:defRPr sz="2000"/>
            </a:lvl6pPr>
            <a:lvl7pPr marL="2737234" indent="0">
              <a:buNone/>
              <a:defRPr sz="2000"/>
            </a:lvl7pPr>
            <a:lvl8pPr marL="3193433" indent="0">
              <a:buNone/>
              <a:defRPr sz="2000"/>
            </a:lvl8pPr>
            <a:lvl9pPr marL="364964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071638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6203" indent="0">
              <a:buNone/>
              <a:defRPr sz="1200"/>
            </a:lvl2pPr>
            <a:lvl3pPr marL="912411" indent="0">
              <a:buNone/>
              <a:defRPr sz="1000"/>
            </a:lvl3pPr>
            <a:lvl4pPr marL="1368618" indent="0">
              <a:buNone/>
              <a:defRPr sz="900"/>
            </a:lvl4pPr>
            <a:lvl5pPr marL="1824823" indent="0">
              <a:buNone/>
              <a:defRPr sz="900"/>
            </a:lvl5pPr>
            <a:lvl6pPr marL="2281031" indent="0">
              <a:buNone/>
              <a:defRPr sz="900"/>
            </a:lvl6pPr>
            <a:lvl7pPr marL="2737234" indent="0">
              <a:buNone/>
              <a:defRPr sz="900"/>
            </a:lvl7pPr>
            <a:lvl8pPr marL="3193433" indent="0">
              <a:buNone/>
              <a:defRPr sz="900"/>
            </a:lvl8pPr>
            <a:lvl9pPr marL="36496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0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2.xml" 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13.xml" 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14.xml" 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 /><Relationship Id="rId1" Type="http://schemas.openxmlformats.org/officeDocument/2006/relationships/slideLayout" Target="../slideLayouts/slideLayout15.xml" 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 /><Relationship Id="rId1" Type="http://schemas.openxmlformats.org/officeDocument/2006/relationships/slideLayout" Target="../slideLayouts/slideLayout16.xml" 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 /><Relationship Id="rId1" Type="http://schemas.openxmlformats.org/officeDocument/2006/relationships/slideLayout" Target="../slideLayouts/slideLayout17.xml" 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 /><Relationship Id="rId1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59509"/>
            <a:ext cx="9721215" cy="1080029"/>
          </a:xfrm>
          <a:prstGeom prst="rect">
            <a:avLst/>
          </a:prstGeom>
        </p:spPr>
        <p:txBody>
          <a:bodyPr vert="horz" lIns="91232" tIns="45619" rIns="91232" bIns="456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12042"/>
            <a:ext cx="9721215" cy="4276616"/>
          </a:xfrm>
          <a:prstGeom prst="rect">
            <a:avLst/>
          </a:prstGeom>
        </p:spPr>
        <p:txBody>
          <a:bodyPr vert="horz" lIns="91232" tIns="45619" rIns="91232" bIns="456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006186"/>
            <a:ext cx="2520315" cy="345009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216B-DE27-4A40-81D2-67EAF2B15D7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83" y="6006186"/>
            <a:ext cx="3420427" cy="345009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006186"/>
            <a:ext cx="2520315" cy="345009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6BE53-E6F6-415E-9DA1-02E41669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54" indent="-342154" algn="l" defTabSz="9124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34" indent="-285131" algn="l" defTabSz="9124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17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716" indent="-228103" algn="l" defTabSz="9124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26" indent="-228103" algn="l" defTabSz="9124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131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339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43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749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1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18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82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03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23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3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64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1800049"/>
          </a:xfrm>
          <a:prstGeom prst="rect">
            <a:avLst/>
          </a:prstGeom>
        </p:spPr>
        <p:txBody>
          <a:bodyPr vert="horz" lIns="82762" tIns="41382" rIns="82762" bIns="4138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2" y="2520088"/>
            <a:ext cx="8776095" cy="2952081"/>
          </a:xfrm>
          <a:prstGeom prst="rect">
            <a:avLst/>
          </a:prstGeom>
        </p:spPr>
        <p:txBody>
          <a:bodyPr vert="horz" lIns="82762" tIns="41382" rIns="82762" bIns="41382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6" y="5559172"/>
            <a:ext cx="1417677" cy="345009"/>
          </a:xfrm>
          <a:prstGeom prst="rect">
            <a:avLst/>
          </a:prstGeom>
        </p:spPr>
        <p:txBody>
          <a:bodyPr vert="horz" lIns="82762" tIns="41382" rIns="82762" bIns="41382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647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647"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3" y="5559172"/>
            <a:ext cx="6683335" cy="345009"/>
          </a:xfrm>
          <a:prstGeom prst="rect">
            <a:avLst/>
          </a:prstGeom>
        </p:spPr>
        <p:txBody>
          <a:bodyPr vert="horz" lIns="82762" tIns="41382" rIns="82762" bIns="41382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647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5559172"/>
            <a:ext cx="488300" cy="345009"/>
          </a:xfrm>
          <a:prstGeom prst="rect">
            <a:avLst/>
          </a:prstGeom>
        </p:spPr>
        <p:txBody>
          <a:bodyPr vert="horz" lIns="82762" tIns="41382" rIns="82762" bIns="41382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647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647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13823" rtl="0" eaLnBrk="1" latinLnBrk="0" hangingPunct="1">
        <a:spcBef>
          <a:spcPct val="0"/>
        </a:spcBef>
        <a:buNone/>
        <a:defRPr sz="29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8641" indent="-258641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72465" indent="-258641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6291" indent="-258641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96657" indent="-15518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10481" indent="-15518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76035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89857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103684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517505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823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647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472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295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120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946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769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595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1800049"/>
          </a:xfrm>
          <a:prstGeom prst="rect">
            <a:avLst/>
          </a:prstGeom>
        </p:spPr>
        <p:txBody>
          <a:bodyPr vert="horz" lIns="82762" tIns="41382" rIns="82762" bIns="4138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2" y="2520088"/>
            <a:ext cx="8776095" cy="2952081"/>
          </a:xfrm>
          <a:prstGeom prst="rect">
            <a:avLst/>
          </a:prstGeom>
        </p:spPr>
        <p:txBody>
          <a:bodyPr vert="horz" lIns="82762" tIns="41382" rIns="82762" bIns="41382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6" y="5559172"/>
            <a:ext cx="1417677" cy="345009"/>
          </a:xfrm>
          <a:prstGeom prst="rect">
            <a:avLst/>
          </a:prstGeom>
        </p:spPr>
        <p:txBody>
          <a:bodyPr vert="horz" lIns="82762" tIns="41382" rIns="82762" bIns="41382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647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647"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3" y="5559172"/>
            <a:ext cx="6683335" cy="345009"/>
          </a:xfrm>
          <a:prstGeom prst="rect">
            <a:avLst/>
          </a:prstGeom>
        </p:spPr>
        <p:txBody>
          <a:bodyPr vert="horz" lIns="82762" tIns="41382" rIns="82762" bIns="41382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647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5559172"/>
            <a:ext cx="488300" cy="345009"/>
          </a:xfrm>
          <a:prstGeom prst="rect">
            <a:avLst/>
          </a:prstGeom>
        </p:spPr>
        <p:txBody>
          <a:bodyPr vert="horz" lIns="82762" tIns="41382" rIns="82762" bIns="41382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647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647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13823" rtl="0" eaLnBrk="1" latinLnBrk="0" hangingPunct="1">
        <a:spcBef>
          <a:spcPct val="0"/>
        </a:spcBef>
        <a:buNone/>
        <a:defRPr sz="29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8641" indent="-258641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72465" indent="-258641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6291" indent="-258641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96657" indent="-15518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10481" indent="-15518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76035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89857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103684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517505" indent="-206915" algn="l" defTabSz="41382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823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647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472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295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120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946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769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595" algn="l" defTabSz="4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1800049"/>
          </a:xfrm>
          <a:prstGeom prst="rect">
            <a:avLst/>
          </a:prstGeom>
        </p:spPr>
        <p:txBody>
          <a:bodyPr vert="horz" lIns="82771" tIns="41386" rIns="82771" bIns="4138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2" y="2520087"/>
            <a:ext cx="8776095" cy="2952081"/>
          </a:xfrm>
          <a:prstGeom prst="rect">
            <a:avLst/>
          </a:prstGeom>
        </p:spPr>
        <p:txBody>
          <a:bodyPr vert="horz" lIns="82771" tIns="41386" rIns="82771" bIns="41386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6" y="5559171"/>
            <a:ext cx="1417677" cy="345009"/>
          </a:xfrm>
          <a:prstGeom prst="rect">
            <a:avLst/>
          </a:prstGeom>
        </p:spPr>
        <p:txBody>
          <a:bodyPr vert="horz" lIns="82771" tIns="41386" rIns="82771" bIns="41386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733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733"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3" y="5559171"/>
            <a:ext cx="6683335" cy="345009"/>
          </a:xfrm>
          <a:prstGeom prst="rect">
            <a:avLst/>
          </a:prstGeom>
        </p:spPr>
        <p:txBody>
          <a:bodyPr vert="horz" lIns="82771" tIns="41386" rIns="82771" bIns="41386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733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5559171"/>
            <a:ext cx="488300" cy="345009"/>
          </a:xfrm>
          <a:prstGeom prst="rect">
            <a:avLst/>
          </a:prstGeom>
        </p:spPr>
        <p:txBody>
          <a:bodyPr vert="horz" lIns="82771" tIns="41386" rIns="82771" bIns="41386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733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733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13866" rtl="0" eaLnBrk="1" latinLnBrk="0" hangingPunct="1">
        <a:spcBef>
          <a:spcPct val="0"/>
        </a:spcBef>
        <a:buNone/>
        <a:defRPr sz="29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8667" indent="-258667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72535" indent="-258667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6404" indent="-258667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96802" indent="-155201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10669" indent="-155201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76271" indent="-206936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90136" indent="-206936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104006" indent="-206936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517870" indent="-206936" algn="l" defTabSz="413866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866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733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00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467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335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203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069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938" algn="l" defTabSz="4138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1800049"/>
          </a:xfrm>
          <a:prstGeom prst="rect">
            <a:avLst/>
          </a:prstGeom>
        </p:spPr>
        <p:txBody>
          <a:bodyPr vert="horz" lIns="82789" tIns="41395" rIns="82789" bIns="4139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2" y="2520085"/>
            <a:ext cx="8776095" cy="2952081"/>
          </a:xfrm>
          <a:prstGeom prst="rect">
            <a:avLst/>
          </a:prstGeom>
        </p:spPr>
        <p:txBody>
          <a:bodyPr vert="horz" lIns="82789" tIns="41395" rIns="82789" bIns="41395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6" y="5559169"/>
            <a:ext cx="1417677" cy="345009"/>
          </a:xfrm>
          <a:prstGeom prst="rect">
            <a:avLst/>
          </a:prstGeom>
        </p:spPr>
        <p:txBody>
          <a:bodyPr vert="horz" lIns="82789" tIns="41395" rIns="82789" bIns="41395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905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905"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3" y="5559169"/>
            <a:ext cx="6683335" cy="345009"/>
          </a:xfrm>
          <a:prstGeom prst="rect">
            <a:avLst/>
          </a:prstGeom>
        </p:spPr>
        <p:txBody>
          <a:bodyPr vert="horz" lIns="82789" tIns="41395" rIns="82789" bIns="41395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905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5559169"/>
            <a:ext cx="488300" cy="345009"/>
          </a:xfrm>
          <a:prstGeom prst="rect">
            <a:avLst/>
          </a:prstGeom>
        </p:spPr>
        <p:txBody>
          <a:bodyPr vert="horz" lIns="82789" tIns="41395" rIns="82789" bIns="41395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7905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7905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13952" rtl="0" eaLnBrk="1" latinLnBrk="0" hangingPunct="1">
        <a:spcBef>
          <a:spcPct val="0"/>
        </a:spcBef>
        <a:buNone/>
        <a:defRPr sz="29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8721" indent="-258721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72674" indent="-258721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6629" indent="-258721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97091" indent="-155233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11044" indent="-155233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76743" indent="-206978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90694" indent="-206978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104650" indent="-206978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518599" indent="-206978" algn="l" defTabSz="413952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52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905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858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811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765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718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669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25" algn="l" defTabSz="413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1800049"/>
          </a:xfrm>
          <a:prstGeom prst="rect">
            <a:avLst/>
          </a:prstGeom>
        </p:spPr>
        <p:txBody>
          <a:bodyPr vert="horz" lIns="82816" tIns="41407" rIns="82816" bIns="4140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2" y="2520082"/>
            <a:ext cx="8776095" cy="2952081"/>
          </a:xfrm>
          <a:prstGeom prst="rect">
            <a:avLst/>
          </a:prstGeom>
        </p:spPr>
        <p:txBody>
          <a:bodyPr vert="horz" lIns="82816" tIns="41407" rIns="82816" bIns="41407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6" y="5559166"/>
            <a:ext cx="1417677" cy="345009"/>
          </a:xfrm>
          <a:prstGeom prst="rect">
            <a:avLst/>
          </a:prstGeom>
        </p:spPr>
        <p:txBody>
          <a:bodyPr vert="horz" lIns="82816" tIns="41407" rIns="82816" bIns="41407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163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8163"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3" y="5559166"/>
            <a:ext cx="6683335" cy="345009"/>
          </a:xfrm>
          <a:prstGeom prst="rect">
            <a:avLst/>
          </a:prstGeom>
        </p:spPr>
        <p:txBody>
          <a:bodyPr vert="horz" lIns="82816" tIns="41407" rIns="82816" bIns="41407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163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5559166"/>
            <a:ext cx="488300" cy="345009"/>
          </a:xfrm>
          <a:prstGeom prst="rect">
            <a:avLst/>
          </a:prstGeom>
        </p:spPr>
        <p:txBody>
          <a:bodyPr vert="horz" lIns="82816" tIns="41407" rIns="82816" bIns="41407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163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8163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414081" rtl="0" eaLnBrk="1" latinLnBrk="0" hangingPunct="1">
        <a:spcBef>
          <a:spcPct val="0"/>
        </a:spcBef>
        <a:buNone/>
        <a:defRPr sz="29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8801" indent="-258801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72882" indent="-258801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6966" indent="-258801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97526" indent="-155281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11608" indent="-155281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77451" indent="-207043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91531" indent="-207043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105616" indent="-207043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519694" indent="-207043" algn="l" defTabSz="414081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81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163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244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326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409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490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571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655" algn="l" defTabSz="414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1800049"/>
          </a:xfrm>
          <a:prstGeom prst="rect">
            <a:avLst/>
          </a:prstGeom>
        </p:spPr>
        <p:txBody>
          <a:bodyPr vert="horz" lIns="82849" tIns="41425" rIns="82849" bIns="4142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2" y="2520078"/>
            <a:ext cx="8776095" cy="2952081"/>
          </a:xfrm>
          <a:prstGeom prst="rect">
            <a:avLst/>
          </a:prstGeom>
        </p:spPr>
        <p:txBody>
          <a:bodyPr vert="horz" lIns="82849" tIns="41425" rIns="82849" bIns="41425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6" y="5559162"/>
            <a:ext cx="1417677" cy="345009"/>
          </a:xfrm>
          <a:prstGeom prst="rect">
            <a:avLst/>
          </a:prstGeom>
        </p:spPr>
        <p:txBody>
          <a:bodyPr vert="horz" lIns="82849" tIns="41425" rIns="82849" bIns="41425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506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8506"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3" y="5559162"/>
            <a:ext cx="6683335" cy="345009"/>
          </a:xfrm>
          <a:prstGeom prst="rect">
            <a:avLst/>
          </a:prstGeom>
        </p:spPr>
        <p:txBody>
          <a:bodyPr vert="horz" lIns="82849" tIns="41425" rIns="82849" bIns="41425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506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5559162"/>
            <a:ext cx="488300" cy="345009"/>
          </a:xfrm>
          <a:prstGeom prst="rect">
            <a:avLst/>
          </a:prstGeom>
        </p:spPr>
        <p:txBody>
          <a:bodyPr vert="horz" lIns="82849" tIns="41425" rIns="82849" bIns="41425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506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828506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14253" rtl="0" eaLnBrk="1" latinLnBrk="0" hangingPunct="1">
        <a:spcBef>
          <a:spcPct val="0"/>
        </a:spcBef>
        <a:buNone/>
        <a:defRPr sz="29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8909" indent="-258909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73162" indent="-258909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7416" indent="-258909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98106" indent="-155345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12359" indent="-155345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78395" indent="-207128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92647" indent="-207128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106904" indent="-207128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521154" indent="-207128" algn="l" defTabSz="414253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53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06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759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013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268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520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774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028" algn="l" defTabSz="4142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1800049"/>
          </a:xfrm>
          <a:prstGeom prst="rect">
            <a:avLst/>
          </a:prstGeom>
        </p:spPr>
        <p:txBody>
          <a:bodyPr vert="horz" lIns="82894" tIns="41446" rIns="82894" bIns="4144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2" y="2520073"/>
            <a:ext cx="8776095" cy="2952081"/>
          </a:xfrm>
          <a:prstGeom prst="rect">
            <a:avLst/>
          </a:prstGeom>
        </p:spPr>
        <p:txBody>
          <a:bodyPr vert="horz" lIns="82894" tIns="41446" rIns="82894" bIns="41446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6" y="5559157"/>
            <a:ext cx="1417677" cy="345009"/>
          </a:xfrm>
          <a:prstGeom prst="rect">
            <a:avLst/>
          </a:prstGeom>
        </p:spPr>
        <p:txBody>
          <a:bodyPr vert="horz" lIns="82894" tIns="41446" rIns="82894" bIns="41446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936"/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 defTabSz="828936"/>
              <a:t>10/6/2020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3" y="5559157"/>
            <a:ext cx="6683335" cy="345009"/>
          </a:xfrm>
          <a:prstGeom prst="rect">
            <a:avLst/>
          </a:prstGeom>
        </p:spPr>
        <p:txBody>
          <a:bodyPr vert="horz" lIns="82894" tIns="41446" rIns="82894" bIns="41446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936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5559157"/>
            <a:ext cx="488300" cy="345009"/>
          </a:xfrm>
          <a:prstGeom prst="rect">
            <a:avLst/>
          </a:prstGeom>
        </p:spPr>
        <p:txBody>
          <a:bodyPr vert="horz" lIns="82894" tIns="41446" rIns="82894" bIns="41446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828936"/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 defTabSz="828936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14468" rtl="0" eaLnBrk="1" latinLnBrk="0" hangingPunct="1">
        <a:spcBef>
          <a:spcPct val="0"/>
        </a:spcBef>
        <a:buNone/>
        <a:defRPr sz="29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9043" indent="-259043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73511" indent="-259043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7979" indent="-259043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98831" indent="-155426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13299" indent="-155426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3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79576" indent="-207235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94043" indent="-207235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108514" indent="-207235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522980" indent="-207235" algn="l" defTabSz="414468" rtl="0" eaLnBrk="1" latinLnBrk="0" hangingPunct="1">
        <a:spcBef>
          <a:spcPct val="20000"/>
        </a:spcBef>
        <a:spcAft>
          <a:spcPts val="544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71756"/>
            <a:ext cx="7560945" cy="72011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Agency FB" pitchFamily="34" charset="0"/>
              </a:rPr>
              <a:t>Chronic cough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3158" y="5969673"/>
            <a:ext cx="1728192" cy="523016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  <a:latin typeface="Agency FB" pitchFamily="34" charset="0"/>
              </a:rPr>
              <a:t>Ena’am</a:t>
            </a:r>
            <a:r>
              <a:rPr lang="en-GB" sz="2800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gency FB" pitchFamily="34" charset="0"/>
              </a:rPr>
              <a:t>nawaf</a:t>
            </a:r>
            <a:r>
              <a:rPr lang="en-GB" sz="2800" dirty="0">
                <a:solidFill>
                  <a:srgbClr val="0070C0"/>
                </a:solidFill>
                <a:latin typeface="Agency FB" pitchFamily="34" charset="0"/>
              </a:rPr>
              <a:t> </a:t>
            </a:r>
          </a:p>
        </p:txBody>
      </p:sp>
      <p:pic>
        <p:nvPicPr>
          <p:cNvPr id="1026" name="Picture 2" descr="Premium Vector | Senior man cough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13246" r="13010"/>
          <a:stretch/>
        </p:blipFill>
        <p:spPr bwMode="auto">
          <a:xfrm>
            <a:off x="6624811" y="1583903"/>
            <a:ext cx="3096344" cy="36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147" y="1727935"/>
            <a:ext cx="5976664" cy="3231450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2400" dirty="0">
                <a:latin typeface="Agency FB" pitchFamily="34" charset="0"/>
              </a:rPr>
              <a:t>common problem in patients who visit family physicians,  the fifth most common symptom for which patients seek care.</a:t>
            </a:r>
          </a:p>
          <a:p>
            <a:endParaRPr lang="en-GB" sz="2400" dirty="0">
              <a:latin typeface="Agency FB" pitchFamily="34" charset="0"/>
            </a:endParaRPr>
          </a:p>
          <a:p>
            <a:r>
              <a:rPr lang="en-GB" sz="3600" dirty="0">
                <a:solidFill>
                  <a:srgbClr val="0070C0"/>
                </a:solidFill>
                <a:latin typeface="Agency FB" pitchFamily="34" charset="0"/>
              </a:rPr>
              <a:t>Definition</a:t>
            </a:r>
            <a:r>
              <a:rPr lang="en-GB" sz="2400" dirty="0">
                <a:latin typeface="Agency FB" pitchFamily="34" charset="0"/>
              </a:rPr>
              <a:t> cough that last more than three weeks</a:t>
            </a:r>
            <a:r>
              <a:rPr lang="en-GB" sz="2400" dirty="0">
                <a:solidFill>
                  <a:srgbClr val="0070C0"/>
                </a:solidFill>
                <a:latin typeface="Agency FB" pitchFamily="34" charset="0"/>
              </a:rPr>
              <a:t> or more appropriately </a:t>
            </a:r>
            <a:r>
              <a:rPr lang="en-GB" sz="2400" dirty="0">
                <a:latin typeface="Agency FB" pitchFamily="34" charset="0"/>
              </a:rPr>
              <a:t>last more than</a:t>
            </a:r>
            <a:r>
              <a:rPr lang="en-GB" sz="2400" dirty="0"/>
              <a:t> </a:t>
            </a:r>
            <a:r>
              <a:rPr lang="en-GB" sz="2400" dirty="0">
                <a:latin typeface="Agency FB" pitchFamily="34" charset="0"/>
              </a:rPr>
              <a:t>seven to eight weeks, because it takes seven weeks for bronchial airway hyper-reactivity to return to normal. </a:t>
            </a:r>
            <a:endParaRPr lang="en-GB" sz="2400" dirty="0">
              <a:solidFill>
                <a:srgbClr val="0070C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2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F73CF3-01B4-274D-8D08-D589D67CF7C5}"/>
              </a:ext>
            </a:extLst>
          </p:cNvPr>
          <p:cNvSpPr txBox="1"/>
          <p:nvPr/>
        </p:nvSpPr>
        <p:spPr>
          <a:xfrm flipH="1">
            <a:off x="443026" y="528774"/>
            <a:ext cx="2829025" cy="637570"/>
          </a:xfrm>
          <a:prstGeom prst="rect">
            <a:avLst/>
          </a:prstGeom>
          <a:noFill/>
        </p:spPr>
        <p:txBody>
          <a:bodyPr wrap="square" lIns="82762" tIns="41382" rIns="82762" bIns="41382" rtlCol="0">
            <a:spAutoFit/>
          </a:bodyPr>
          <a:lstStyle/>
          <a:p>
            <a:pPr defTabSz="827647"/>
            <a:r>
              <a:rPr lang="en-US" sz="3600" b="1">
                <a:solidFill>
                  <a:srgbClr val="DCD084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Step 2</a:t>
            </a:r>
            <a:endParaRPr lang="" sz="3600" b="1">
              <a:solidFill>
                <a:srgbClr val="DCD084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5AAAA-2D24-4E48-A09C-77A19913A364}"/>
              </a:ext>
            </a:extLst>
          </p:cNvPr>
          <p:cNvSpPr txBox="1"/>
          <p:nvPr/>
        </p:nvSpPr>
        <p:spPr>
          <a:xfrm>
            <a:off x="443028" y="1197672"/>
            <a:ext cx="4693946" cy="7008729"/>
          </a:xfrm>
          <a:prstGeom prst="rect">
            <a:avLst/>
          </a:prstGeom>
          <a:noFill/>
        </p:spPr>
        <p:txBody>
          <a:bodyPr wrap="square" lIns="82762" tIns="41382" rIns="82762" bIns="41382" rtlCol="0">
            <a:spAutoFit/>
          </a:bodyPr>
          <a:lstStyle/>
          <a:p>
            <a:pPr defTabSz="827647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Treat for postnasal drip for 2 weeks</a:t>
            </a:r>
          </a:p>
          <a:p>
            <a:pPr defTabSz="827647"/>
            <a:endParaRPr lang="en-US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r>
              <a:rPr lang="" b="1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Rhinitis (allergic, perennial nonallergic, postinfectious, environmental irritant and vasomotor)</a:t>
            </a:r>
            <a:r>
              <a:rPr lang="en-US" b="1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:</a:t>
            </a:r>
            <a:r>
              <a:rPr lang="" b="1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Avoidance of environmental irritants</a:t>
            </a:r>
            <a:r>
              <a:rPr lang="en-US" b="1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, </a:t>
            </a:r>
            <a:r>
              <a:rPr lang="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Intranasal steroid </a:t>
            </a:r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spray, </a:t>
            </a:r>
          </a:p>
          <a:p>
            <a:pPr defTabSz="827647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, </a:t>
            </a:r>
            <a:r>
              <a:rPr lang="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Intranasal ipratropium bromide (Atrovent), for nonresponsive vasomotor rhinitis</a:t>
            </a:r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. </a:t>
            </a:r>
          </a:p>
          <a:p>
            <a:pPr defTabSz="827647"/>
            <a:endParaRPr lang="en-US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Sinusitis :  antibiotics, </a:t>
            </a:r>
            <a:r>
              <a:rPr lang="">
                <a:solidFill>
                  <a:prstClr val="white"/>
                </a:solidFill>
                <a:latin typeface="Arial Rounded MT Bold" panose="020F0704030504030204" pitchFamily="34" charset="0"/>
              </a:rPr>
              <a:t>Decongestant nasal </a:t>
            </a:r>
            <a:r>
              <a:rPr lang="en-US">
                <a:solidFill>
                  <a:prstClr val="white"/>
                </a:solidFill>
                <a:latin typeface="Arial Rounded MT Bold" panose="020F0704030504030204" pitchFamily="34" charset="0"/>
              </a:rPr>
              <a:t>spray, </a:t>
            </a:r>
            <a:r>
              <a:rPr lang="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Antihistamine-decongestant </a:t>
            </a:r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combination. </a:t>
            </a:r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647"/>
            <a:endParaRPr lang="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A9E7A-9E1E-604F-9A25-0827C6E10D6A}"/>
              </a:ext>
            </a:extLst>
          </p:cNvPr>
          <p:cNvSpPr txBox="1"/>
          <p:nvPr/>
        </p:nvSpPr>
        <p:spPr>
          <a:xfrm>
            <a:off x="6560978" y="1923815"/>
            <a:ext cx="2415536" cy="2007176"/>
          </a:xfrm>
          <a:prstGeom prst="rect">
            <a:avLst/>
          </a:prstGeom>
          <a:noFill/>
        </p:spPr>
        <p:txBody>
          <a:bodyPr wrap="square" lIns="82762" tIns="41382" rIns="82762" bIns="41382" rtlCol="0">
            <a:spAutoFit/>
          </a:bodyPr>
          <a:lstStyle/>
          <a:p>
            <a:pPr defTabSz="827647"/>
            <a:r>
              <a:rPr lang="" sz="2500">
                <a:solidFill>
                  <a:srgbClr val="E9A039">
                    <a:lumMod val="40000"/>
                    <a:lumOff val="60000"/>
                  </a:srgbClr>
                </a:solidFill>
                <a:latin typeface="Arial Rounded MT Bold" panose="020F0704030504030204" pitchFamily="34" charset="0"/>
              </a:rPr>
              <a:t>If the cough persists after two weeks of treatment for postnasal drip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6899A98-C942-3343-88B4-3936C87FAF28}"/>
              </a:ext>
            </a:extLst>
          </p:cNvPr>
          <p:cNvSpPr/>
          <p:nvPr/>
        </p:nvSpPr>
        <p:spPr>
          <a:xfrm>
            <a:off x="6685698" y="3963437"/>
            <a:ext cx="2290816" cy="15379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2" rIns="82762" bIns="41382" rtlCol="0" anchor="ctr"/>
          <a:lstStyle/>
          <a:p>
            <a:pPr algn="ctr" defTabSz="827647"/>
            <a:endParaRPr lang="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051B8-02AD-984F-8414-9A2234100F43}"/>
              </a:ext>
            </a:extLst>
          </p:cNvPr>
          <p:cNvSpPr txBox="1"/>
          <p:nvPr/>
        </p:nvSpPr>
        <p:spPr>
          <a:xfrm>
            <a:off x="4590595" y="3399848"/>
            <a:ext cx="1620203" cy="360571"/>
          </a:xfrm>
          <a:prstGeom prst="rect">
            <a:avLst/>
          </a:prstGeom>
          <a:noFill/>
        </p:spPr>
        <p:txBody>
          <a:bodyPr wrap="square" lIns="82762" tIns="41382" rIns="82762" bIns="41382" rtlCol="0">
            <a:spAutoFit/>
          </a:bodyPr>
          <a:lstStyle/>
          <a:p>
            <a:pPr defTabSz="827647"/>
            <a:endParaRPr lang="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445BE8-FF08-6541-8AC0-E01F3E8F24CA}"/>
              </a:ext>
            </a:extLst>
          </p:cNvPr>
          <p:cNvSpPr txBox="1"/>
          <p:nvPr/>
        </p:nvSpPr>
        <p:spPr>
          <a:xfrm>
            <a:off x="6873349" y="4513010"/>
            <a:ext cx="1620203" cy="360571"/>
          </a:xfrm>
          <a:prstGeom prst="rect">
            <a:avLst/>
          </a:prstGeom>
          <a:noFill/>
        </p:spPr>
        <p:txBody>
          <a:bodyPr wrap="square" lIns="82762" tIns="41382" rIns="82762" bIns="41382" rtlCol="0">
            <a:spAutoFit/>
          </a:bodyPr>
          <a:lstStyle/>
          <a:p>
            <a:pPr defTabSz="827647"/>
            <a:r>
              <a:rPr lang="en-US">
                <a:solidFill>
                  <a:prstClr val="black"/>
                </a:solidFill>
              </a:rPr>
              <a:t>Go to step 3</a:t>
            </a:r>
            <a:endParaRPr lang="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93BBAE-54AE-5E42-85B2-1BC4382CDF74}"/>
              </a:ext>
            </a:extLst>
          </p:cNvPr>
          <p:cNvSpPr txBox="1"/>
          <p:nvPr/>
        </p:nvSpPr>
        <p:spPr>
          <a:xfrm flipH="1">
            <a:off x="443026" y="528774"/>
            <a:ext cx="2829025" cy="637588"/>
          </a:xfrm>
          <a:prstGeom prst="rect">
            <a:avLst/>
          </a:prstGeom>
          <a:noFill/>
        </p:spPr>
        <p:txBody>
          <a:bodyPr wrap="square" lIns="82780" tIns="41391" rIns="82780" bIns="41391" rtlCol="0">
            <a:spAutoFit/>
          </a:bodyPr>
          <a:lstStyle/>
          <a:p>
            <a:pPr defTabSz="827819"/>
            <a:r>
              <a:rPr lang="en-US" sz="3600" b="1">
                <a:solidFill>
                  <a:srgbClr val="DCD084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Step 3</a:t>
            </a:r>
            <a:endParaRPr lang="" sz="3600" b="1">
              <a:solidFill>
                <a:srgbClr val="DCD084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F5517-2A40-A340-95A6-457DAB840F2D}"/>
              </a:ext>
            </a:extLst>
          </p:cNvPr>
          <p:cNvSpPr txBox="1"/>
          <p:nvPr/>
        </p:nvSpPr>
        <p:spPr>
          <a:xfrm>
            <a:off x="443043" y="1284790"/>
            <a:ext cx="4451337" cy="914587"/>
          </a:xfrm>
          <a:prstGeom prst="rect">
            <a:avLst/>
          </a:prstGeom>
          <a:noFill/>
        </p:spPr>
        <p:txBody>
          <a:bodyPr wrap="square" lIns="82780" tIns="41391" rIns="82780" bIns="41391" rtlCol="0">
            <a:spAutoFit/>
          </a:bodyPr>
          <a:lstStyle/>
          <a:p>
            <a:pPr defTabSz="827819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A</a:t>
            </a:r>
            <a:r>
              <a:rPr lang="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dd therapy for </a:t>
            </a:r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asthma for 2 weeks :</a:t>
            </a:r>
          </a:p>
          <a:p>
            <a:pPr defTabSz="827819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Bronchodilators, Inhaled corticosteroid</a:t>
            </a:r>
            <a:endParaRPr lang="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495B7-CC59-1541-A740-95EF4F1166C5}"/>
              </a:ext>
            </a:extLst>
          </p:cNvPr>
          <p:cNvSpPr txBox="1"/>
          <p:nvPr/>
        </p:nvSpPr>
        <p:spPr>
          <a:xfrm>
            <a:off x="6075763" y="1423129"/>
            <a:ext cx="2742530" cy="2391915"/>
          </a:xfrm>
          <a:prstGeom prst="rect">
            <a:avLst/>
          </a:prstGeom>
          <a:noFill/>
        </p:spPr>
        <p:txBody>
          <a:bodyPr wrap="square" lIns="82780" tIns="41391" rIns="82780" bIns="41391" rtlCol="0">
            <a:spAutoFit/>
          </a:bodyPr>
          <a:lstStyle/>
          <a:p>
            <a:pPr defTabSz="827819"/>
            <a:r>
              <a:rPr lang="" sz="2500" b="1">
                <a:solidFill>
                  <a:srgbClr val="E9A039">
                    <a:lumMod val="40000"/>
                    <a:lumOff val="60000"/>
                  </a:srgbClr>
                </a:solidFill>
                <a:latin typeface="Arial Rounded MT Bold" panose="020F0704030504030204" pitchFamily="34" charset="0"/>
              </a:rPr>
              <a:t>If there is no response to postnasal drip treatment combined with asthma therapy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B3F9AF7-6AD8-6145-8A5B-E2F91BE4222B}"/>
              </a:ext>
            </a:extLst>
          </p:cNvPr>
          <p:cNvSpPr/>
          <p:nvPr/>
        </p:nvSpPr>
        <p:spPr>
          <a:xfrm>
            <a:off x="6411445" y="4288076"/>
            <a:ext cx="2290816" cy="15379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80" tIns="41391" rIns="82780" bIns="41391" rtlCol="0" anchor="ctr"/>
          <a:lstStyle/>
          <a:p>
            <a:pPr algn="ctr" defTabSz="827819"/>
            <a:endParaRPr lang="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D277E-4698-A54F-9F3E-18BB0991969A}"/>
              </a:ext>
            </a:extLst>
          </p:cNvPr>
          <p:cNvSpPr txBox="1"/>
          <p:nvPr/>
        </p:nvSpPr>
        <p:spPr>
          <a:xfrm>
            <a:off x="6636942" y="4882569"/>
            <a:ext cx="1620203" cy="360589"/>
          </a:xfrm>
          <a:prstGeom prst="rect">
            <a:avLst/>
          </a:prstGeom>
          <a:noFill/>
        </p:spPr>
        <p:txBody>
          <a:bodyPr wrap="square" lIns="82780" tIns="41391" rIns="82780" bIns="41391" rtlCol="0">
            <a:spAutoFit/>
          </a:bodyPr>
          <a:lstStyle/>
          <a:p>
            <a:pPr defTabSz="827819"/>
            <a:r>
              <a:rPr lang="en-US">
                <a:solidFill>
                  <a:prstClr val="black"/>
                </a:solidFill>
              </a:rPr>
              <a:t>Go to step 4</a:t>
            </a:r>
            <a:endParaRPr lang="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8F214B-1F44-8F4B-9C5B-693EB713F7D3}"/>
              </a:ext>
            </a:extLst>
          </p:cNvPr>
          <p:cNvSpPr txBox="1"/>
          <p:nvPr/>
        </p:nvSpPr>
        <p:spPr>
          <a:xfrm flipH="1">
            <a:off x="443026" y="528774"/>
            <a:ext cx="2829025" cy="637612"/>
          </a:xfrm>
          <a:prstGeom prst="rect">
            <a:avLst/>
          </a:prstGeom>
          <a:noFill/>
        </p:spPr>
        <p:txBody>
          <a:bodyPr wrap="square" lIns="82807" tIns="41403" rIns="82807" bIns="41403" rtlCol="0">
            <a:spAutoFit/>
          </a:bodyPr>
          <a:lstStyle/>
          <a:p>
            <a:pPr defTabSz="828077"/>
            <a:r>
              <a:rPr lang="en-US" sz="3600" b="1">
                <a:solidFill>
                  <a:srgbClr val="DCD084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Step 4</a:t>
            </a:r>
            <a:endParaRPr lang="" sz="3600" b="1">
              <a:solidFill>
                <a:srgbClr val="DCD084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31A0C-044C-D34F-85A4-815319F30C7A}"/>
              </a:ext>
            </a:extLst>
          </p:cNvPr>
          <p:cNvSpPr txBox="1"/>
          <p:nvPr/>
        </p:nvSpPr>
        <p:spPr>
          <a:xfrm>
            <a:off x="443041" y="1197657"/>
            <a:ext cx="5092667" cy="5932680"/>
          </a:xfrm>
          <a:prstGeom prst="rect">
            <a:avLst/>
          </a:prstGeom>
          <a:noFill/>
        </p:spPr>
        <p:txBody>
          <a:bodyPr wrap="square" lIns="82807" tIns="41403" rIns="82807" bIns="41403" rtlCol="0">
            <a:spAutoFit/>
          </a:bodyPr>
          <a:lstStyle/>
          <a:p>
            <a:pPr defTabSz="828077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Add aggressive treatment for gastroesophageal reflux for 2 weeks:</a:t>
            </a:r>
          </a:p>
          <a:p>
            <a:pPr defTabSz="828077"/>
            <a:endParaRPr lang="en-US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r>
              <a:rPr lang="" sz="1300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High-protein, low-fat, antireflux diet; eating three meals per day; not eating or drinking two to three hours before lying down except for medications; elevating head of </a:t>
            </a:r>
            <a:r>
              <a:rPr lang="en-US" sz="1300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bed, </a:t>
            </a:r>
          </a:p>
          <a:p>
            <a:pPr defTabSz="828077"/>
            <a:r>
              <a:rPr lang="" sz="1300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Histamine H</a:t>
            </a:r>
            <a:r>
              <a:rPr lang="" sz="1300" b="1" baseline="-25000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2</a:t>
            </a:r>
            <a:r>
              <a:rPr lang="" sz="1300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-receptor antagonists: cimetidine (Tagamet), ranitidine (Zantac), famotidine (Pepcid), nizatidine (Axid)</a:t>
            </a:r>
            <a:r>
              <a:rPr lang="en-US" sz="1300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, </a:t>
            </a:r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r>
              <a:rPr lang="" sz="1300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Acid (proton) pump inhibitors: omeprazole (Prilosec), lansoprazole (Prevacid)</a:t>
            </a:r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r>
              <a:rPr lang="" sz="1300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Prokinetic agents: cisapride (Propulsid)</a:t>
            </a:r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b="1">
              <a:solidFill>
                <a:srgbClr val="CF7133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b="1">
              <a:solidFill>
                <a:srgbClr val="CF7133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r>
              <a:rPr lang="" b="1">
                <a:solidFill>
                  <a:srgbClr val="CF7133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it may take several months for GERD to respond to treatment, therapy should be continued in the presence of improvement even if the patient continues to have some symptoms</a:t>
            </a:r>
            <a:endParaRPr lang="en-US" b="1">
              <a:solidFill>
                <a:srgbClr val="CF7133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sz="1300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077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5AD24-ABD6-0D4A-8561-86EB1C523E73}"/>
              </a:ext>
            </a:extLst>
          </p:cNvPr>
          <p:cNvSpPr txBox="1"/>
          <p:nvPr/>
        </p:nvSpPr>
        <p:spPr>
          <a:xfrm>
            <a:off x="6647487" y="1684283"/>
            <a:ext cx="3204541" cy="1483183"/>
          </a:xfrm>
          <a:prstGeom prst="rect">
            <a:avLst/>
          </a:prstGeom>
          <a:noFill/>
        </p:spPr>
        <p:txBody>
          <a:bodyPr wrap="square" lIns="82807" tIns="41403" rIns="82807" bIns="41403" rtlCol="0">
            <a:spAutoFit/>
          </a:bodyPr>
          <a:lstStyle/>
          <a:p>
            <a:pPr defTabSz="828077"/>
            <a:r>
              <a:rPr lang="" sz="2200" b="1">
                <a:solidFill>
                  <a:srgbClr val="E9A039">
                    <a:lumMod val="40000"/>
                    <a:lumOff val="60000"/>
                  </a:srgbClr>
                </a:solidFill>
                <a:latin typeface="Arial Rounded MT Bold" panose="020F0704030504030204" pitchFamily="34" charset="0"/>
              </a:rPr>
              <a:t>If the therapeutic trials for these common causes of chronic cough fail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2E2EDBA-34E9-AA42-9DA8-5169A15C1B59}"/>
              </a:ext>
            </a:extLst>
          </p:cNvPr>
          <p:cNvSpPr/>
          <p:nvPr/>
        </p:nvSpPr>
        <p:spPr>
          <a:xfrm>
            <a:off x="6822825" y="3312709"/>
            <a:ext cx="2290816" cy="15379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7" tIns="41403" rIns="82807" bIns="41403" rtlCol="0" anchor="ctr"/>
          <a:lstStyle/>
          <a:p>
            <a:pPr algn="ctr" defTabSz="828077"/>
            <a:endParaRPr lang="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0E5D6-3C75-E948-BCA8-FF3736A8244E}"/>
              </a:ext>
            </a:extLst>
          </p:cNvPr>
          <p:cNvSpPr txBox="1"/>
          <p:nvPr/>
        </p:nvSpPr>
        <p:spPr>
          <a:xfrm>
            <a:off x="7158146" y="3931367"/>
            <a:ext cx="1620203" cy="360614"/>
          </a:xfrm>
          <a:prstGeom prst="rect">
            <a:avLst/>
          </a:prstGeom>
          <a:noFill/>
        </p:spPr>
        <p:txBody>
          <a:bodyPr wrap="square" lIns="82807" tIns="41403" rIns="82807" bIns="41403" rtlCol="0">
            <a:spAutoFit/>
          </a:bodyPr>
          <a:lstStyle/>
          <a:p>
            <a:pPr defTabSz="828077"/>
            <a:r>
              <a:rPr lang="en-US">
                <a:solidFill>
                  <a:prstClr val="black"/>
                </a:solidFill>
              </a:rPr>
              <a:t>Go to step 5</a:t>
            </a:r>
            <a:endParaRPr lang="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9996F-E2AF-9247-A307-236ECA80C9BE}"/>
              </a:ext>
            </a:extLst>
          </p:cNvPr>
          <p:cNvSpPr txBox="1"/>
          <p:nvPr/>
        </p:nvSpPr>
        <p:spPr>
          <a:xfrm>
            <a:off x="7052270" y="5169257"/>
            <a:ext cx="3749080" cy="959707"/>
          </a:xfrm>
          <a:prstGeom prst="rect">
            <a:avLst/>
          </a:prstGeom>
          <a:noFill/>
        </p:spPr>
        <p:txBody>
          <a:bodyPr wrap="square" lIns="82807" tIns="41403" rIns="82807" bIns="41403" rtlCol="0">
            <a:spAutoFit/>
          </a:bodyPr>
          <a:lstStyle/>
          <a:p>
            <a:pPr defTabSz="828077"/>
            <a:r>
              <a:rPr lang="en-US" sz="1100" b="1">
                <a:solidFill>
                  <a:srgbClr val="CF7133">
                    <a:lumMod val="60000"/>
                    <a:lumOff val="40000"/>
                  </a:srgbClr>
                </a:solidFill>
                <a:latin typeface="Roboto" panose="02000000000000000000" pitchFamily="2" charset="0"/>
              </a:rPr>
              <a:t>Note</a:t>
            </a:r>
          </a:p>
          <a:p>
            <a:pPr defTabSz="828077"/>
            <a:r>
              <a:rPr lang="" sz="1100" b="1">
                <a:solidFill>
                  <a:srgbClr val="CF7133">
                    <a:lumMod val="60000"/>
                    <a:lumOff val="40000"/>
                  </a:srgbClr>
                </a:solidFill>
                <a:latin typeface="Roboto" panose="02000000000000000000" pitchFamily="2" charset="0"/>
              </a:rPr>
              <a:t>If the patient responds to therapy, the medications for asthma and postnasal drip should be stopped, sequentially. If symptoms return, the medications are restarted.</a:t>
            </a:r>
            <a:endParaRPr lang="" sz="1100" b="1">
              <a:solidFill>
                <a:srgbClr val="CF713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B96EA-53B8-CE43-93B1-5FB4C49F458C}"/>
              </a:ext>
            </a:extLst>
          </p:cNvPr>
          <p:cNvSpPr txBox="1"/>
          <p:nvPr/>
        </p:nvSpPr>
        <p:spPr>
          <a:xfrm flipH="1">
            <a:off x="443026" y="528770"/>
            <a:ext cx="2829025" cy="637649"/>
          </a:xfrm>
          <a:prstGeom prst="rect">
            <a:avLst/>
          </a:prstGeom>
          <a:noFill/>
        </p:spPr>
        <p:txBody>
          <a:bodyPr wrap="square" lIns="82840" tIns="41421" rIns="82840" bIns="41421" rtlCol="0">
            <a:spAutoFit/>
          </a:bodyPr>
          <a:lstStyle/>
          <a:p>
            <a:pPr defTabSz="828420"/>
            <a:r>
              <a:rPr lang="en-US" sz="3600" b="1">
                <a:solidFill>
                  <a:srgbClr val="DCD084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Step 5</a:t>
            </a:r>
            <a:endParaRPr lang="" sz="3600" b="1">
              <a:solidFill>
                <a:srgbClr val="DCD084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83EA9-C21A-A645-B388-077B2EEA33D6}"/>
              </a:ext>
            </a:extLst>
          </p:cNvPr>
          <p:cNvSpPr txBox="1"/>
          <p:nvPr/>
        </p:nvSpPr>
        <p:spPr>
          <a:xfrm>
            <a:off x="443037" y="1197655"/>
            <a:ext cx="4797319" cy="3684637"/>
          </a:xfrm>
          <a:prstGeom prst="rect">
            <a:avLst/>
          </a:prstGeom>
          <a:noFill/>
        </p:spPr>
        <p:txBody>
          <a:bodyPr wrap="square" lIns="82840" tIns="41421" rIns="82840" bIns="41421" rtlCol="0">
            <a:spAutoFit/>
          </a:bodyPr>
          <a:lstStyle/>
          <a:p>
            <a:pPr defTabSz="828420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T</a:t>
            </a:r>
            <a:r>
              <a:rPr lang="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he patient is evaluated with additional tests </a:t>
            </a:r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:</a:t>
            </a:r>
          </a:p>
          <a:p>
            <a:pPr defTabSz="828420"/>
            <a:r>
              <a:rPr lang="en-US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CT scan</a:t>
            </a:r>
            <a:r>
              <a:rPr lang="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 of the paranasal sinuses, pulmonary function tests with methacholine challenge, barium swallow, prolonged esophageal pH monitoring, </a:t>
            </a:r>
            <a:r>
              <a:rPr lang="en-US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chest x ray</a:t>
            </a:r>
            <a:r>
              <a:rPr lang="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 </a:t>
            </a:r>
            <a:r>
              <a:rPr lang="en-US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,</a:t>
            </a:r>
            <a:r>
              <a:rPr lang="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 protein derivative skin </a:t>
            </a:r>
            <a:r>
              <a:rPr lang="en-US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testing</a:t>
            </a:r>
          </a:p>
          <a:p>
            <a:pPr defTabSz="828420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Roboto" panose="02000000000000000000" pitchFamily="2" charset="0"/>
            </a:endParaRPr>
          </a:p>
          <a:p>
            <a:pPr defTabSz="828420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Roboto" panose="02000000000000000000" pitchFamily="2" charset="0"/>
            </a:endParaRPr>
          </a:p>
          <a:p>
            <a:pPr defTabSz="828420"/>
            <a:r>
              <a:rPr lang="" b="1">
                <a:solidFill>
                  <a:srgbClr val="363D46">
                    <a:lumMod val="20000"/>
                    <a:lumOff val="80000"/>
                  </a:srgbClr>
                </a:solidFill>
                <a:latin typeface="Roboto" panose="02000000000000000000" pitchFamily="2" charset="0"/>
              </a:rPr>
              <a:t>The average time needed to arrive at a successful treatment varied from 92 to 159 days.</a:t>
            </a:r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8420"/>
            <a:endParaRPr lang="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0E1F7-85F7-6741-B7E9-CF7EA73C61BF}"/>
              </a:ext>
            </a:extLst>
          </p:cNvPr>
          <p:cNvSpPr txBox="1"/>
          <p:nvPr/>
        </p:nvSpPr>
        <p:spPr>
          <a:xfrm>
            <a:off x="5898561" y="2149517"/>
            <a:ext cx="4459777" cy="2453531"/>
          </a:xfrm>
          <a:prstGeom prst="rect">
            <a:avLst/>
          </a:prstGeom>
          <a:noFill/>
        </p:spPr>
        <p:txBody>
          <a:bodyPr wrap="square" lIns="82840" tIns="41421" rIns="82840" bIns="41421" rtlCol="0">
            <a:spAutoFit/>
          </a:bodyPr>
          <a:lstStyle/>
          <a:p>
            <a:pPr defTabSz="828420"/>
            <a:r>
              <a:rPr lang="" sz="2200" b="1">
                <a:solidFill>
                  <a:srgbClr val="E9A039">
                    <a:lumMod val="40000"/>
                    <a:lumOff val="60000"/>
                  </a:srgbClr>
                </a:solidFill>
                <a:latin typeface="Roboto" panose="02000000000000000000" pitchFamily="2" charset="0"/>
              </a:rPr>
              <a:t>If all of the above diagnostic tests are negative or treatment is unsuccessful, or both, referral to a pulmonary specialist or other appropriate subspecialist (step 6) is in order.</a:t>
            </a:r>
            <a:endParaRPr lang="" sz="2200" b="1">
              <a:solidFill>
                <a:srgbClr val="E9A039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6367A39-5440-894D-BC76-D7F9E8EBA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79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1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4D11-A8C0-C84C-A962-2EEE9333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2" y="576015"/>
            <a:ext cx="8776095" cy="859443"/>
          </a:xfrm>
        </p:spPr>
        <p:txBody>
          <a:bodyPr/>
          <a:lstStyle/>
          <a:p>
            <a:r>
              <a:rPr lang="en-US"/>
              <a:t>Key takeaway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48C4-0B07-1347-9585-AC1DB6EB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53" y="1867464"/>
            <a:ext cx="9426032" cy="4036696"/>
          </a:xfrm>
        </p:spPr>
        <p:txBody>
          <a:bodyPr>
            <a:normAutofit lnSpcReduction="10000"/>
          </a:bodyPr>
          <a:lstStyle/>
          <a:p>
            <a:pPr>
              <a:buSzPct val="74000"/>
              <a:buFont typeface="Agency FB" pitchFamily="34" charset="0"/>
              <a:buChar char="∞"/>
            </a:pPr>
            <a:r>
              <a:rPr lang="en-US" sz="2800"/>
              <a:t>The most common causes of chronic cough is post-infectious Bronchial inflammation, postnasal drip, asthma and GERD.</a:t>
            </a:r>
          </a:p>
          <a:p>
            <a:pPr>
              <a:buSzPct val="74000"/>
              <a:buFont typeface="Agency FB" pitchFamily="34" charset="0"/>
              <a:buChar char="∞"/>
            </a:pPr>
            <a:r>
              <a:rPr lang="en-US" sz="2800"/>
              <a:t> Patient presenting with cough should have if either the cause is chronic or associated with red flags or serious pathology.</a:t>
            </a:r>
          </a:p>
          <a:p>
            <a:pPr>
              <a:buSzPct val="74000"/>
              <a:buFont typeface="Agency FB" pitchFamily="34" charset="0"/>
              <a:buChar char="∞"/>
            </a:pPr>
            <a:r>
              <a:rPr lang="en-US" sz="2800"/>
              <a:t>If serious pathology is felt to be unlikely, empirical treatment of the most probable diagnosis is the acceptable alternative.</a:t>
            </a:r>
          </a:p>
          <a:p>
            <a:pPr>
              <a:buSzPct val="74000"/>
              <a:buFont typeface="Agency FB" pitchFamily="34" charset="0"/>
              <a:buChar char="∞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219" y="1954103"/>
            <a:ext cx="8352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Thank you ! </a:t>
            </a:r>
          </a:p>
        </p:txBody>
      </p:sp>
    </p:spTree>
    <p:extLst>
      <p:ext uri="{BB962C8B-B14F-4D97-AF65-F5344CB8AC3E}">
        <p14:creationId xmlns:p14="http://schemas.microsoft.com/office/powerpoint/2010/main" val="239201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0"/>
            <a:ext cx="9721215" cy="1080029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gency FB" pitchFamily="34" charset="0"/>
              </a:rPr>
              <a:t>Causes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4000"/>
              <a:buFont typeface="Agency FB" pitchFamily="34" charset="0"/>
              <a:buChar char="∞"/>
            </a:pPr>
            <a:r>
              <a:rPr lang="en-GB" sz="2400" dirty="0">
                <a:latin typeface="Agency FB" pitchFamily="34" charset="0"/>
              </a:rPr>
              <a:t>Post-infectious bronchial inflammation</a:t>
            </a:r>
          </a:p>
          <a:p>
            <a:pPr>
              <a:buSzPct val="74000"/>
              <a:buFont typeface="Agency FB" pitchFamily="34" charset="0"/>
              <a:buChar char="∞"/>
            </a:pPr>
            <a:r>
              <a:rPr lang="en-GB" sz="2400" dirty="0">
                <a:latin typeface="Agency FB" pitchFamily="34" charset="0"/>
              </a:rPr>
              <a:t> postnasal drip</a:t>
            </a:r>
          </a:p>
          <a:p>
            <a:pPr>
              <a:buSzPct val="74000"/>
              <a:buFont typeface="Agency FB" pitchFamily="34" charset="0"/>
              <a:buChar char="∞"/>
            </a:pPr>
            <a:r>
              <a:rPr lang="en-GB" sz="2400" dirty="0">
                <a:latin typeface="Agency FB" pitchFamily="34" charset="0"/>
              </a:rPr>
              <a:t> asthma </a:t>
            </a:r>
          </a:p>
          <a:p>
            <a:pPr>
              <a:buSzPct val="74000"/>
              <a:buFont typeface="Agency FB" pitchFamily="34" charset="0"/>
              <a:buChar char="∞"/>
            </a:pPr>
            <a:r>
              <a:rPr lang="en-GB" sz="2400" dirty="0">
                <a:latin typeface="Agency FB" pitchFamily="34" charset="0"/>
              </a:rPr>
              <a:t> GERD</a:t>
            </a:r>
          </a:p>
          <a:p>
            <a:pPr>
              <a:buSzPct val="74000"/>
              <a:buFont typeface="Agency FB" pitchFamily="34" charset="0"/>
              <a:buChar char="∞"/>
            </a:pPr>
            <a:endParaRPr lang="en-GB" sz="2400" dirty="0">
              <a:latin typeface="Agency FB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92564" y="1583903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24611" y="1583903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64571" y="3240087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24611" y="259201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4655" y="2346374"/>
            <a:ext cx="936104" cy="47423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95%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6979" y="4176191"/>
            <a:ext cx="1512168" cy="47423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gency FB" pitchFamily="34" charset="0"/>
              </a:rPr>
              <a:t>Rare causes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091" y="3744154"/>
            <a:ext cx="7344816" cy="2585119"/>
          </a:xfrm>
          <a:prstGeom prst="rect">
            <a:avLst/>
          </a:prstGeom>
          <a:noFill/>
          <a:ln>
            <a:noFill/>
          </a:ln>
        </p:spPr>
        <p:txBody>
          <a:bodyPr wrap="square" lIns="91232" tIns="45619" rIns="91232" bIns="45619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Note 1 </a:t>
            </a:r>
            <a:r>
              <a:rPr lang="en-GB" dirty="0">
                <a:latin typeface="Agency FB" pitchFamily="34" charset="0"/>
              </a:rPr>
              <a:t>: the vast majority of patients with lung cancer develop cough at some time during the     course of the disease, </a:t>
            </a:r>
            <a:r>
              <a:rPr lang="en-GB" dirty="0">
                <a:solidFill>
                  <a:srgbClr val="0070C0"/>
                </a:solidFill>
                <a:latin typeface="Agency FB" pitchFamily="34" charset="0"/>
              </a:rPr>
              <a:t>but</a:t>
            </a:r>
            <a:r>
              <a:rPr lang="en-GB" dirty="0">
                <a:latin typeface="Agency FB" pitchFamily="34" charset="0"/>
              </a:rPr>
              <a:t> isolated chronic cough is an infrequent presentation of occult bronchogenic carcinoma.</a:t>
            </a:r>
          </a:p>
          <a:p>
            <a:endParaRPr lang="en-GB" dirty="0">
              <a:latin typeface="Agency FB" pitchFamily="34" charset="0"/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Note 2 </a:t>
            </a:r>
            <a:r>
              <a:rPr lang="en-GB" dirty="0">
                <a:latin typeface="Agency FB" pitchFamily="34" charset="0"/>
              </a:rPr>
              <a:t>: From birth to 18 months &gt;&gt; cough-variant asthma or an aberrant innominate artery.</a:t>
            </a:r>
          </a:p>
          <a:p>
            <a:r>
              <a:rPr lang="en-GB" dirty="0">
                <a:latin typeface="Agency FB" pitchFamily="34" charset="0"/>
              </a:rPr>
              <a:t>            from 18 months to six years &gt;&gt; cough-variant asthma and sinusitis.</a:t>
            </a:r>
          </a:p>
          <a:p>
            <a:r>
              <a:rPr lang="en-GB" dirty="0">
                <a:latin typeface="Agency FB" pitchFamily="34" charset="0"/>
              </a:rPr>
              <a:t>            from six to 16 years &gt;&gt; cough-variant asthma and psychogenic cough.</a:t>
            </a:r>
          </a:p>
          <a:p>
            <a:endParaRPr lang="en-GB" dirty="0">
              <a:latin typeface="Agency FB" pitchFamily="34" charset="0"/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Note 3 </a:t>
            </a:r>
            <a:r>
              <a:rPr lang="en-GB" dirty="0">
                <a:latin typeface="Agency FB" pitchFamily="34" charset="0"/>
              </a:rPr>
              <a:t>: cough could be caused by more than one cause. </a:t>
            </a:r>
          </a:p>
        </p:txBody>
      </p:sp>
      <p:pic>
        <p:nvPicPr>
          <p:cNvPr id="2054" name="Picture 6" descr="Woman with dry cough design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5300" r="13923" b="13912"/>
          <a:stretch/>
        </p:blipFill>
        <p:spPr bwMode="auto">
          <a:xfrm>
            <a:off x="7416899" y="453266"/>
            <a:ext cx="2896617" cy="34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488907" y="4680247"/>
            <a:ext cx="2824609" cy="1512168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Lung cancer </a:t>
            </a:r>
          </a:p>
          <a:p>
            <a:pPr algn="ctr"/>
            <a:r>
              <a:rPr lang="en-GB" sz="1600" dirty="0"/>
              <a:t>Pneumonia &amp; TB</a:t>
            </a:r>
          </a:p>
          <a:p>
            <a:pPr algn="ctr"/>
            <a:r>
              <a:rPr lang="en-GB" sz="1600" dirty="0"/>
              <a:t>Bronchiectasis</a:t>
            </a:r>
          </a:p>
          <a:p>
            <a:pPr algn="ctr"/>
            <a:r>
              <a:rPr lang="en-GB" sz="1600" dirty="0" err="1"/>
              <a:t>Sarcoidosis</a:t>
            </a:r>
            <a:endParaRPr lang="en-GB" sz="1600" dirty="0"/>
          </a:p>
          <a:p>
            <a:pPr algn="ctr"/>
            <a:r>
              <a:rPr lang="en-GB" sz="1600" dirty="0"/>
              <a:t>Interstitial lung disease</a:t>
            </a:r>
          </a:p>
          <a:p>
            <a:pPr algn="ctr"/>
            <a:r>
              <a:rPr lang="en-GB" sz="1600" dirty="0"/>
              <a:t>Occupation induced   </a:t>
            </a:r>
          </a:p>
        </p:txBody>
      </p:sp>
    </p:spTree>
    <p:extLst>
      <p:ext uri="{BB962C8B-B14F-4D97-AF65-F5344CB8AC3E}">
        <p14:creationId xmlns:p14="http://schemas.microsoft.com/office/powerpoint/2010/main" val="33746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143743"/>
            <a:ext cx="9721215" cy="89234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gency FB" pitchFamily="34" charset="0"/>
              </a:rPr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364" y="1367879"/>
            <a:ext cx="7992888" cy="518457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gency FB" pitchFamily="34" charset="0"/>
              </a:rPr>
              <a:t>The history is useful in diagnosing the cause of cough in 70% of cases.</a:t>
            </a:r>
          </a:p>
          <a:p>
            <a:r>
              <a:rPr lang="en-GB" sz="2400" dirty="0">
                <a:latin typeface="Agency FB" pitchFamily="34" charset="0"/>
              </a:rPr>
              <a:t>But still history isn’t sufficient in many cases, as for example post nasal drip signs and symptoms is 100% sensitive but not specific, since they could be identical to those of asthma and GERD. </a:t>
            </a:r>
          </a:p>
          <a:p>
            <a:r>
              <a:rPr lang="en-GB" sz="2400" dirty="0">
                <a:latin typeface="Agency FB" pitchFamily="34" charset="0"/>
              </a:rPr>
              <a:t>Sometimes cough is the only symptom (even in GERD), which makes it harder to depend completely on history.</a:t>
            </a:r>
          </a:p>
          <a:p>
            <a:r>
              <a:rPr lang="en-GB" sz="2400" dirty="0">
                <a:latin typeface="Agency FB" pitchFamily="34" charset="0"/>
              </a:rPr>
              <a:t>Cough Characteristics may help in the diagnosis, as paroxysmal, barking, honking, brassy, self-propagating, loose or productive, and nocturnal, postprandial, or occurring with meals, with consumption of milk products or on awakening were studied.</a:t>
            </a:r>
            <a:r>
              <a:rPr lang="en-GB" sz="2400" dirty="0"/>
              <a:t> </a:t>
            </a:r>
            <a:endParaRPr lang="en-GB" sz="2400" dirty="0">
              <a:latin typeface="Agency FB" pitchFamily="34" charset="0"/>
            </a:endParaRPr>
          </a:p>
          <a:p>
            <a:endParaRPr lang="en-GB" sz="2400" dirty="0">
              <a:latin typeface="Agency FB" pitchFamily="34" charset="0"/>
            </a:endParaRPr>
          </a:p>
          <a:p>
            <a:endParaRPr lang="en-GB" sz="2400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115" y="1367879"/>
            <a:ext cx="201622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spcCol="0" rtlCol="0" anchor="ctr"/>
          <a:lstStyle/>
          <a:p>
            <a:pPr algn="ctr"/>
            <a:r>
              <a:rPr lang="en-GB" sz="4000" dirty="0">
                <a:latin typeface="Agency FB" pitchFamily="34" charset="0"/>
              </a:rPr>
              <a:t>History </a:t>
            </a:r>
            <a:endParaRPr lang="en-GB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52" y="4248199"/>
            <a:ext cx="201622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spcCol="0" rtlCol="0" anchor="ctr"/>
          <a:lstStyle/>
          <a:p>
            <a:pPr algn="ctr"/>
            <a:r>
              <a:rPr lang="en-GB" sz="4000" dirty="0">
                <a:latin typeface="Agency FB" pitchFamily="34" charset="0"/>
              </a:rPr>
              <a:t>tests</a:t>
            </a:r>
            <a:endParaRPr lang="en-GB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480" y="2736031"/>
            <a:ext cx="201622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spcCol="0" rtlCol="0" anchor="ctr"/>
          <a:lstStyle/>
          <a:p>
            <a:pPr algn="ctr"/>
            <a:r>
              <a:rPr lang="en-GB" sz="4000" dirty="0">
                <a:latin typeface="Agency FB" pitchFamily="34" charset="0"/>
              </a:rPr>
              <a:t>P/E</a:t>
            </a:r>
            <a:endParaRPr lang="en-GB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190424"/>
              </p:ext>
            </p:extLst>
          </p:nvPr>
        </p:nvGraphicFramePr>
        <p:xfrm>
          <a:off x="648147" y="503791"/>
          <a:ext cx="5112568" cy="5472611"/>
        </p:xfrm>
        <a:graphic>
          <a:graphicData uri="http://schemas.openxmlformats.org/drawingml/2006/table">
            <a:tbl>
              <a:tblPr/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740">
                <a:tc>
                  <a:txBody>
                    <a:bodyPr/>
                    <a:lstStyle/>
                    <a:p>
                      <a:pPr algn="l" fontAlgn="auto"/>
                      <a:r>
                        <a:rPr lang="en-GB" sz="1000" b="1" i="1" cap="all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INDING</a:t>
                      </a:r>
                      <a:endParaRPr lang="en-GB" sz="1000" b="1" cap="all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42939" marR="51527" marT="25763" marB="25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000" b="1" i="1" cap="all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POSSIBLE DIAGNOSIS</a:t>
                      </a:r>
                      <a:endParaRPr lang="en-GB" sz="1000" b="1" cap="all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42939" marR="51527" marT="25763" marB="25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Infant with cough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Congenital malformations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4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Patient is a smoker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Tobacco-induced bronchitis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Purulent sputum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Pneumonia, bronchitis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4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Patient is taking an ACE inhibitor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ACE inhibitor–induced cough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4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High risk for tuberculosis exposure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Tuberculosis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Wheezing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Asthma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4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Nocturnal wheezing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Asthma, congestive heart failure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4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Cough is worse at work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Occupational environment cause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934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Cough following upper respiratory infection or exposure to allergen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Postnasal drip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54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Sensation of postnasal drip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Postnasal drip, asthma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7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Facial pain, tooth pain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Sinusitis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154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Heartburn or sour taste in mouth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 err="1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Gastroesophageal</a:t>
                      </a:r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 reflux disease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7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History of weight loss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dirty="0">
                          <a:solidFill>
                            <a:srgbClr val="444444"/>
                          </a:solidFill>
                          <a:effectLst/>
                          <a:latin typeface="Roboto"/>
                        </a:rPr>
                        <a:t>Cancer, tuberculosis</a:t>
                      </a:r>
                    </a:p>
                  </a:txBody>
                  <a:tcPr marL="51527" marR="51527" marT="25763" marB="25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6828" y="1245686"/>
            <a:ext cx="65" cy="531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3927" rIns="0" bIns="16785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ow Does Asthma Work? (Animated Video) – UrbanAreas.n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98" y="503791"/>
            <a:ext cx="3316692" cy="3316692"/>
          </a:xfrm>
          <a:prstGeom prst="rect">
            <a:avLst/>
          </a:prstGeom>
          <a:noFill/>
          <a:ln w="98425" cap="flat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2000">
                  <a:srgbClr val="00B0F0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C71897-F61F-7242-A47A-02E9E3AF84DF}"/>
              </a:ext>
            </a:extLst>
          </p:cNvPr>
          <p:cNvSpPr/>
          <p:nvPr/>
        </p:nvSpPr>
        <p:spPr>
          <a:xfrm>
            <a:off x="8042320" y="3098978"/>
            <a:ext cx="2383396" cy="536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Red flags </a:t>
            </a:r>
          </a:p>
          <a:p>
            <a:pPr algn="ctr"/>
            <a:r>
              <a:rPr lang="en-US"/>
              <a:t>Dyspnia </a:t>
            </a:r>
          </a:p>
          <a:p>
            <a:pPr algn="ctr"/>
            <a:r>
              <a:rPr lang="en-US"/>
              <a:t>Hemoptysis</a:t>
            </a:r>
          </a:p>
          <a:p>
            <a:pPr algn="ctr"/>
            <a:r>
              <a:rPr lang="en-US"/>
              <a:t>Chest pain </a:t>
            </a:r>
          </a:p>
          <a:p>
            <a:pPr algn="ctr"/>
            <a:r>
              <a:rPr lang="en-US"/>
              <a:t>Weight loss </a:t>
            </a:r>
          </a:p>
          <a:p>
            <a:pPr algn="ctr"/>
            <a:r>
              <a:rPr lang="en-US"/>
              <a:t>Immunocompression</a:t>
            </a:r>
          </a:p>
          <a:p>
            <a:pPr algn="ctr"/>
            <a:r>
              <a:rPr lang="en-US"/>
              <a:t>Long smoking hx </a:t>
            </a:r>
          </a:p>
          <a:p>
            <a:pPr algn="ctr"/>
            <a:r>
              <a:rPr lang="en-US"/>
              <a:t>Sepsis </a:t>
            </a:r>
          </a:p>
          <a:p>
            <a:pPr algn="ctr"/>
            <a:r>
              <a:rPr lang="en-US"/>
              <a:t>Abnormal cardiac or lung signs 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2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143743"/>
            <a:ext cx="9721215" cy="89234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gency FB" pitchFamily="34" charset="0"/>
              </a:rPr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364" y="1295877"/>
            <a:ext cx="7992888" cy="5184576"/>
          </a:xfrm>
        </p:spPr>
        <p:txBody>
          <a:bodyPr>
            <a:normAutofit/>
          </a:bodyPr>
          <a:lstStyle/>
          <a:p>
            <a:endParaRPr lang="en-GB" sz="2400" dirty="0">
              <a:latin typeface="Agency FB" pitchFamily="34" charset="0"/>
            </a:endParaRPr>
          </a:p>
          <a:p>
            <a:endParaRPr lang="en-GB" sz="2400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115" y="1367879"/>
            <a:ext cx="201622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spcCol="0" rtlCol="0" anchor="ctr"/>
          <a:lstStyle/>
          <a:p>
            <a:pPr algn="ctr"/>
            <a:r>
              <a:rPr lang="en-GB" sz="4000" dirty="0">
                <a:latin typeface="Agency FB" pitchFamily="34" charset="0"/>
              </a:rPr>
              <a:t>History </a:t>
            </a:r>
            <a:endParaRPr lang="en-GB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52" y="4248199"/>
            <a:ext cx="201622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spcCol="0" rtlCol="0" anchor="ctr"/>
          <a:lstStyle/>
          <a:p>
            <a:pPr algn="ctr"/>
            <a:r>
              <a:rPr lang="en-GB" sz="4000" dirty="0">
                <a:latin typeface="Agency FB" pitchFamily="34" charset="0"/>
              </a:rPr>
              <a:t>tests</a:t>
            </a:r>
            <a:endParaRPr lang="en-GB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480" y="2736031"/>
            <a:ext cx="201622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spcCol="0" rtlCol="0" anchor="ctr"/>
          <a:lstStyle/>
          <a:p>
            <a:pPr algn="ctr"/>
            <a:r>
              <a:rPr lang="en-GB" sz="4000" dirty="0">
                <a:latin typeface="Agency FB" pitchFamily="34" charset="0"/>
              </a:rPr>
              <a:t>P/E</a:t>
            </a:r>
            <a:endParaRPr lang="en-GB" dirty="0">
              <a:latin typeface="Agency FB" pitchFamily="34" charset="0"/>
            </a:endParaRPr>
          </a:p>
        </p:txBody>
      </p:sp>
      <p:pic>
        <p:nvPicPr>
          <p:cNvPr id="4101" name="Picture 5" descr="CLS-1435-P - pH PROBES, HAMILTON- Chemglass Life Scienc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r="18954"/>
          <a:stretch/>
        </p:blipFill>
        <p:spPr bwMode="auto">
          <a:xfrm>
            <a:off x="7597629" y="3144925"/>
            <a:ext cx="1763486" cy="31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ile:PH electrode.gif - German brewing and m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9"/>
          <a:stretch/>
        </p:blipFill>
        <p:spPr bwMode="auto">
          <a:xfrm>
            <a:off x="8888662" y="4536234"/>
            <a:ext cx="1552575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13355"/>
              </p:ext>
            </p:extLst>
          </p:nvPr>
        </p:nvGraphicFramePr>
        <p:xfrm>
          <a:off x="3105089" y="1626267"/>
          <a:ext cx="3951770" cy="2981972"/>
        </p:xfrm>
        <a:graphic>
          <a:graphicData uri="http://schemas.openxmlformats.org/drawingml/2006/table">
            <a:tbl>
              <a:tblPr/>
              <a:tblGrid>
                <a:gridCol w="395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996">
                <a:tc>
                  <a:txBody>
                    <a:bodyPr/>
                    <a:lstStyle/>
                    <a:p>
                      <a:pPr marL="342900" indent="-342900" algn="l" fontAlgn="t">
                        <a:buFont typeface="Agency FB" pitchFamily="34" charset="0"/>
                        <a:buChar char="∞"/>
                      </a:pPr>
                      <a:r>
                        <a:rPr lang="en-GB" sz="2400" b="0" i="0" dirty="0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Sinus radiographs</a:t>
                      </a:r>
                    </a:p>
                  </a:txBody>
                  <a:tcPr marL="60236" marR="60236" marT="30118" marB="301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342900" indent="-342900" algn="l" fontAlgn="t">
                        <a:buFont typeface="Agency FB" pitchFamily="34" charset="0"/>
                        <a:buChar char="∞"/>
                      </a:pPr>
                      <a:r>
                        <a:rPr lang="en-GB" sz="2400" b="0" i="0" dirty="0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Chest radiographs</a:t>
                      </a:r>
                    </a:p>
                  </a:txBody>
                  <a:tcPr marL="60236" marR="60236" marT="30118" marB="301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342900" indent="-342900" algn="l" fontAlgn="t">
                        <a:buFont typeface="Agency FB" pitchFamily="34" charset="0"/>
                        <a:buChar char="∞"/>
                      </a:pPr>
                      <a:r>
                        <a:rPr lang="en-GB" sz="2400" b="0" i="0" dirty="0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Barium swallow</a:t>
                      </a:r>
                    </a:p>
                  </a:txBody>
                  <a:tcPr marL="60236" marR="60236" marT="30118" marB="301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342900" indent="-342900" algn="l" fontAlgn="t">
                        <a:buFont typeface="Agency FB" pitchFamily="34" charset="0"/>
                        <a:buChar char="∞"/>
                      </a:pPr>
                      <a:r>
                        <a:rPr lang="en-GB" sz="2400" b="0" i="0" dirty="0" err="1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Spirometry</a:t>
                      </a:r>
                      <a:r>
                        <a:rPr lang="en-GB" sz="2400" b="0" i="0" dirty="0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 and bronchodilator</a:t>
                      </a:r>
                    </a:p>
                  </a:txBody>
                  <a:tcPr marL="60236" marR="60236" marT="30118" marB="301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342900" indent="-342900" algn="l" fontAlgn="t">
                        <a:buFont typeface="Agency FB" pitchFamily="34" charset="0"/>
                        <a:buChar char="∞"/>
                      </a:pPr>
                      <a:r>
                        <a:rPr lang="en-GB" sz="2400" b="0" i="0" dirty="0" err="1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Methacholine</a:t>
                      </a:r>
                      <a:r>
                        <a:rPr lang="en-GB" sz="2400" b="0" i="0" dirty="0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 inhalation challenge</a:t>
                      </a:r>
                    </a:p>
                  </a:txBody>
                  <a:tcPr marL="60236" marR="60236" marT="30118" marB="301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342900" indent="-342900" algn="l" fontAlgn="t">
                        <a:buFont typeface="Agency FB" pitchFamily="34" charset="0"/>
                        <a:buChar char="∞"/>
                      </a:pPr>
                      <a:r>
                        <a:rPr lang="en-GB" sz="2400" b="0" i="0" dirty="0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Bronchoscopy</a:t>
                      </a:r>
                    </a:p>
                  </a:txBody>
                  <a:tcPr marL="60236" marR="60236" marT="30118" marB="301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marL="342900" indent="-342900" algn="l" fontAlgn="t">
                        <a:buFont typeface="Agency FB" pitchFamily="34" charset="0"/>
                        <a:buChar char="∞"/>
                      </a:pPr>
                      <a:r>
                        <a:rPr lang="en-GB" sz="2400" b="0" i="0" dirty="0">
                          <a:solidFill>
                            <a:srgbClr val="444444"/>
                          </a:solidFill>
                          <a:effectLst/>
                          <a:latin typeface="Agency FB" pitchFamily="34" charset="0"/>
                        </a:rPr>
                        <a:t>pH probe</a:t>
                      </a:r>
                    </a:p>
                  </a:txBody>
                  <a:tcPr marL="60236" marR="60236" marT="30118" marB="301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4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sal Bone Stock Photos And Images - 123R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r="15439"/>
          <a:stretch/>
        </p:blipFill>
        <p:spPr bwMode="auto">
          <a:xfrm>
            <a:off x="346201" y="454595"/>
            <a:ext cx="253419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cute sinusitis | Radiology Case | Radiopa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7" y="454595"/>
            <a:ext cx="307205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arium study. Grading of the reflux according to height of the column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03" y="31058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237" y="3643093"/>
            <a:ext cx="1296144" cy="605106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3200" dirty="0">
                <a:latin typeface="Agency FB" pitchFamily="34" charset="0"/>
              </a:rPr>
              <a:t>Sinusitis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8987" y="3600135"/>
            <a:ext cx="864096" cy="523016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2800" dirty="0">
                <a:latin typeface="Agency FB" pitchFamily="34" charset="0"/>
              </a:rPr>
              <a:t>GERD</a:t>
            </a:r>
          </a:p>
        </p:txBody>
      </p:sp>
    </p:spTree>
    <p:extLst>
      <p:ext uri="{BB962C8B-B14F-4D97-AF65-F5344CB8AC3E}">
        <p14:creationId xmlns:p14="http://schemas.microsoft.com/office/powerpoint/2010/main" val="365195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content.famm7-1.fna.fbcdn.net/v/t1.15752-0/p280x280/120666878_719225748746979_8135020562534978463_n.jpg?_nc_cat=105&amp;_nc_sid=ae9488&amp;_nc_ohc=kPBfcWVAsoYAX_TIBCz&amp;_nc_ht=scontent.famm7-1.fna&amp;tp=6&amp;oh=fc3ba856a0fa2729d1d88557b8a3a03f&amp;oe=5FA257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r="25873"/>
          <a:stretch/>
        </p:blipFill>
        <p:spPr bwMode="auto">
          <a:xfrm>
            <a:off x="910500" y="503783"/>
            <a:ext cx="3554071" cy="30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scontent.famm7-1.fna.fbcdn.net/v/t1.15752-0/p280x280/120760790_742200326510782_2373467800587731563_n.png?_nc_cat=110&amp;_nc_sid=ae9488&amp;_nc_ohc=2o31nFlAAe4AX-1QV3Y&amp;_nc_ht=scontent.famm7-1.fna&amp;oh=ac403c5d90bfe4e836406e44d1b681c7&amp;oe=5F9F613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3897"/>
          <a:stretch/>
        </p:blipFill>
        <p:spPr bwMode="auto">
          <a:xfrm>
            <a:off x="6089033" y="501088"/>
            <a:ext cx="3776159" cy="30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8187" y="3888160"/>
            <a:ext cx="3456384" cy="47423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2400" dirty="0">
                <a:latin typeface="Agency FB" pitchFamily="34" charset="0"/>
              </a:rPr>
              <a:t>Lung </a:t>
            </a:r>
            <a:r>
              <a:rPr lang="en-GB" sz="2400" dirty="0" err="1">
                <a:latin typeface="Agency FB" pitchFamily="34" charset="0"/>
              </a:rPr>
              <a:t>mets</a:t>
            </a:r>
            <a:r>
              <a:rPr lang="en-GB" sz="2400" dirty="0">
                <a:latin typeface="Agency FB" pitchFamily="34" charset="0"/>
              </a:rPr>
              <a:t> of colorectal cancer</a:t>
            </a:r>
            <a:r>
              <a:rPr lang="en-GB" sz="2000" dirty="0">
                <a:latin typeface="Agency FB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6821" y="3888160"/>
            <a:ext cx="3240360" cy="47423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en-GB" sz="2400" dirty="0">
                <a:latin typeface="Agency FB" pitchFamily="34" charset="0"/>
              </a:rPr>
              <a:t>Bilateral lung pneumonia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BA5D7-1E5D-7349-AC7A-5D85727371A0}"/>
              </a:ext>
            </a:extLst>
          </p:cNvPr>
          <p:cNvSpPr txBox="1"/>
          <p:nvPr/>
        </p:nvSpPr>
        <p:spPr>
          <a:xfrm>
            <a:off x="4485336" y="232544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BF59B-5018-2143-8A8E-CCF1EB59FD11}"/>
              </a:ext>
            </a:extLst>
          </p:cNvPr>
          <p:cNvSpPr txBox="1"/>
          <p:nvPr/>
        </p:nvSpPr>
        <p:spPr>
          <a:xfrm>
            <a:off x="934410" y="50108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Patient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EC04A-2994-6445-83EB-104E339D33E5}"/>
              </a:ext>
            </a:extLst>
          </p:cNvPr>
          <p:cNvSpPr txBox="1"/>
          <p:nvPr/>
        </p:nvSpPr>
        <p:spPr>
          <a:xfrm>
            <a:off x="6104203" y="57299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Patient B</a:t>
            </a:r>
          </a:p>
        </p:txBody>
      </p:sp>
    </p:spTree>
    <p:extLst>
      <p:ext uri="{BB962C8B-B14F-4D97-AF65-F5344CB8AC3E}">
        <p14:creationId xmlns:p14="http://schemas.microsoft.com/office/powerpoint/2010/main" val="28677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EC898E-7B6B-FA40-A045-D0D9290FE9B0}"/>
              </a:ext>
            </a:extLst>
          </p:cNvPr>
          <p:cNvSpPr txBox="1"/>
          <p:nvPr/>
        </p:nvSpPr>
        <p:spPr>
          <a:xfrm>
            <a:off x="1613897" y="1071026"/>
            <a:ext cx="8185397" cy="1366848"/>
          </a:xfrm>
          <a:prstGeom prst="rect">
            <a:avLst/>
          </a:prstGeom>
          <a:noFill/>
        </p:spPr>
        <p:txBody>
          <a:bodyPr wrap="square" lIns="82754" tIns="41377" rIns="82754" bIns="41377" rtlCol="0">
            <a:spAutoFit/>
          </a:bodyPr>
          <a:lstStyle/>
          <a:p>
            <a:pPr algn="ctr" defTabSz="827561"/>
            <a:r>
              <a:rPr lang="en-US" sz="4000">
                <a:solidFill>
                  <a:srgbClr val="CF7133">
                    <a:lumMod val="60000"/>
                    <a:lumOff val="40000"/>
                  </a:srgbClr>
                </a:solidFill>
                <a:latin typeface="Arial Rounded MT Bold" panose="020F0704030504030204" pitchFamily="34" charset="0"/>
              </a:rPr>
              <a:t>E</a:t>
            </a:r>
            <a:r>
              <a:rPr lang="" sz="4000">
                <a:solidFill>
                  <a:srgbClr val="CF7133">
                    <a:lumMod val="60000"/>
                    <a:lumOff val="40000"/>
                  </a:srgbClr>
                </a:solidFill>
                <a:latin typeface="Arial Rounded MT Bold" panose="020F0704030504030204" pitchFamily="34" charset="0"/>
              </a:rPr>
              <a:t>valuation and treatment of chronic cough in adults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5051" y="589509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Suha</a:t>
            </a:r>
            <a:r>
              <a:rPr lang="en-GB" dirty="0"/>
              <a:t> </a:t>
            </a:r>
            <a:r>
              <a:rPr lang="en-GB" dirty="0" err="1"/>
              <a:t>khalid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910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CE9C3-ADCC-364E-9D46-461E2BDC7137}"/>
              </a:ext>
            </a:extLst>
          </p:cNvPr>
          <p:cNvSpPr txBox="1"/>
          <p:nvPr/>
        </p:nvSpPr>
        <p:spPr>
          <a:xfrm flipH="1">
            <a:off x="443026" y="528774"/>
            <a:ext cx="2829025" cy="637560"/>
          </a:xfrm>
          <a:prstGeom prst="rect">
            <a:avLst/>
          </a:prstGeom>
          <a:noFill/>
        </p:spPr>
        <p:txBody>
          <a:bodyPr wrap="square" lIns="82754" tIns="41377" rIns="82754" bIns="41377" rtlCol="0">
            <a:spAutoFit/>
          </a:bodyPr>
          <a:lstStyle/>
          <a:p>
            <a:pPr defTabSz="827561"/>
            <a:r>
              <a:rPr lang="en-US" sz="3600" b="1">
                <a:solidFill>
                  <a:srgbClr val="DCD084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Step 1</a:t>
            </a:r>
            <a:endParaRPr lang="" sz="3600" b="1">
              <a:solidFill>
                <a:srgbClr val="DCD084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EA9FE-379D-1945-9A10-21C9881D30C5}"/>
              </a:ext>
            </a:extLst>
          </p:cNvPr>
          <p:cNvSpPr txBox="1"/>
          <p:nvPr/>
        </p:nvSpPr>
        <p:spPr>
          <a:xfrm>
            <a:off x="443024" y="1296049"/>
            <a:ext cx="5198150" cy="2853551"/>
          </a:xfrm>
          <a:prstGeom prst="rect">
            <a:avLst/>
          </a:prstGeom>
          <a:noFill/>
        </p:spPr>
        <p:txBody>
          <a:bodyPr wrap="square" lIns="82754" tIns="41377" rIns="82754" bIns="41377" rtlCol="0">
            <a:spAutoFit/>
          </a:bodyPr>
          <a:lstStyle/>
          <a:p>
            <a:pPr defTabSz="827561"/>
            <a:r>
              <a:rPr lang="" b="1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The first step is to obtain a good history and perform a physical examination, with the intent of diagnosing a possible cause of the cough and treating any cause found</a:t>
            </a:r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561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561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561"/>
            <a:endParaRPr lang="en-US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  <a:p>
            <a:pPr defTabSz="827561"/>
            <a:r>
              <a:rPr lang="">
                <a:solidFill>
                  <a:srgbClr val="363D46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</a:rPr>
              <a:t> If a diagnosis is suspected or is indicated by the tests and treatment is successful, there is no need to continue the evaluation.</a:t>
            </a:r>
            <a:endParaRPr lang="" b="1">
              <a:solidFill>
                <a:srgbClr val="363D46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9ADED-BDC0-C344-889D-3D8C421CBE14}"/>
              </a:ext>
            </a:extLst>
          </p:cNvPr>
          <p:cNvSpPr txBox="1"/>
          <p:nvPr/>
        </p:nvSpPr>
        <p:spPr>
          <a:xfrm flipH="1">
            <a:off x="4245650" y="2486329"/>
            <a:ext cx="265814" cy="360561"/>
          </a:xfrm>
          <a:prstGeom prst="rect">
            <a:avLst/>
          </a:prstGeom>
          <a:noFill/>
        </p:spPr>
        <p:txBody>
          <a:bodyPr wrap="square" lIns="82754" tIns="41377" rIns="82754" bIns="41377" rtlCol="0">
            <a:spAutoFit/>
          </a:bodyPr>
          <a:lstStyle/>
          <a:p>
            <a:pPr defTabSz="827561"/>
            <a:endParaRPr lang="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A794A-0114-0840-943B-1C69EC0EF268}"/>
              </a:ext>
            </a:extLst>
          </p:cNvPr>
          <p:cNvSpPr txBox="1"/>
          <p:nvPr/>
        </p:nvSpPr>
        <p:spPr>
          <a:xfrm>
            <a:off x="6373240" y="1975027"/>
            <a:ext cx="3204541" cy="2391886"/>
          </a:xfrm>
          <a:prstGeom prst="rect">
            <a:avLst/>
          </a:prstGeom>
          <a:noFill/>
        </p:spPr>
        <p:txBody>
          <a:bodyPr wrap="square" lIns="82754" tIns="41377" rIns="82754" bIns="41377" rtlCol="0">
            <a:spAutoFit/>
          </a:bodyPr>
          <a:lstStyle/>
          <a:p>
            <a:pPr defTabSz="827561"/>
            <a:r>
              <a:rPr lang="en-US" sz="2500">
                <a:solidFill>
                  <a:srgbClr val="E9A039">
                    <a:lumMod val="40000"/>
                    <a:lumOff val="60000"/>
                  </a:srgbClr>
                </a:solidFill>
                <a:latin typeface="Roboto" panose="02000000000000000000" pitchFamily="2" charset="0"/>
              </a:rPr>
              <a:t>If t</a:t>
            </a:r>
            <a:r>
              <a:rPr lang="" sz="2500">
                <a:solidFill>
                  <a:srgbClr val="E9A039">
                    <a:lumMod val="40000"/>
                    <a:lumOff val="60000"/>
                  </a:srgbClr>
                </a:solidFill>
                <a:latin typeface="Roboto" panose="02000000000000000000" pitchFamily="2" charset="0"/>
              </a:rPr>
              <a:t>he history and physical examination do not suggest a cause or if the treatment instituted is not successful</a:t>
            </a:r>
            <a:endParaRPr lang="" sz="2500">
              <a:solidFill>
                <a:srgbClr val="E9A03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314FD2-7C36-F94D-A4F5-FF2BA23D4C45}"/>
              </a:ext>
            </a:extLst>
          </p:cNvPr>
          <p:cNvSpPr/>
          <p:nvPr/>
        </p:nvSpPr>
        <p:spPr>
          <a:xfrm>
            <a:off x="6717341" y="4728457"/>
            <a:ext cx="2290816" cy="15379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54" tIns="41377" rIns="82754" bIns="41377" rtlCol="0" anchor="ctr"/>
          <a:lstStyle/>
          <a:p>
            <a:pPr algn="ctr" defTabSz="827561"/>
            <a:endParaRPr lang="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5E1E8-7030-0342-945D-AA16D4D33FA9}"/>
              </a:ext>
            </a:extLst>
          </p:cNvPr>
          <p:cNvSpPr txBox="1"/>
          <p:nvPr/>
        </p:nvSpPr>
        <p:spPr>
          <a:xfrm>
            <a:off x="7052669" y="5322955"/>
            <a:ext cx="1620203" cy="360561"/>
          </a:xfrm>
          <a:prstGeom prst="rect">
            <a:avLst/>
          </a:prstGeom>
          <a:noFill/>
        </p:spPr>
        <p:txBody>
          <a:bodyPr wrap="square" lIns="82754" tIns="41377" rIns="82754" bIns="41377" rtlCol="0">
            <a:spAutoFit/>
          </a:bodyPr>
          <a:lstStyle/>
          <a:p>
            <a:pPr defTabSz="827561"/>
            <a:r>
              <a:rPr lang="en-US">
                <a:solidFill>
                  <a:prstClr val="black"/>
                </a:solidFill>
              </a:rPr>
              <a:t>Go to step 2</a:t>
            </a:r>
            <a:endParaRPr lang="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2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3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6.xml><?xml version="1.0" encoding="utf-8"?>
<a:theme xmlns:a="http://schemas.openxmlformats.org/drawingml/2006/main" name="4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7.xml><?xml version="1.0" encoding="utf-8"?>
<a:theme xmlns:a="http://schemas.openxmlformats.org/drawingml/2006/main" name="5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8.xml><?xml version="1.0" encoding="utf-8"?>
<a:theme xmlns:a="http://schemas.openxmlformats.org/drawingml/2006/main" name="6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759</Words>
  <Application>Microsoft Office PowerPoint</Application>
  <PresentationFormat>Custom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Mesh</vt:lpstr>
      <vt:lpstr>1_Mesh</vt:lpstr>
      <vt:lpstr>2_Mesh</vt:lpstr>
      <vt:lpstr>3_Mesh</vt:lpstr>
      <vt:lpstr>4_Mesh</vt:lpstr>
      <vt:lpstr>5_Mesh</vt:lpstr>
      <vt:lpstr>6_Mesh</vt:lpstr>
      <vt:lpstr>PowerPoint Presentation</vt:lpstr>
      <vt:lpstr>Causes </vt:lpstr>
      <vt:lpstr>Diagnosis </vt:lpstr>
      <vt:lpstr>PowerPoint Presentation</vt:lpstr>
      <vt:lpstr>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 points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ebda3</dc:creator>
  <cp:lastModifiedBy>enaam domi</cp:lastModifiedBy>
  <cp:revision>21</cp:revision>
  <dcterms:created xsi:type="dcterms:W3CDTF">2020-10-05T09:22:42Z</dcterms:created>
  <dcterms:modified xsi:type="dcterms:W3CDTF">2020-10-06T09:56:15Z</dcterms:modified>
</cp:coreProperties>
</file>