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sldIdLst>
    <p:sldId id="256" r:id="rId2"/>
    <p:sldId id="291" r:id="rId3"/>
    <p:sldId id="270" r:id="rId4"/>
    <p:sldId id="271" r:id="rId5"/>
    <p:sldId id="292" r:id="rId6"/>
    <p:sldId id="259" r:id="rId7"/>
    <p:sldId id="260" r:id="rId8"/>
    <p:sldId id="262" r:id="rId9"/>
    <p:sldId id="295" r:id="rId10"/>
    <p:sldId id="263" r:id="rId11"/>
    <p:sldId id="294" r:id="rId12"/>
    <p:sldId id="265" r:id="rId13"/>
    <p:sldId id="266" r:id="rId14"/>
    <p:sldId id="267" r:id="rId15"/>
    <p:sldId id="272" r:id="rId16"/>
    <p:sldId id="275" r:id="rId17"/>
    <p:sldId id="276" r:id="rId18"/>
    <p:sldId id="273" r:id="rId19"/>
    <p:sldId id="274"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7" r:id="rId34"/>
    <p:sldId id="29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37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7/20/2024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pPr/>
              <a:t>7/20/2024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pPr/>
              <a:t>7/20/2024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7/20/2024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96DFF08F-DC6B-4601-B491-B0F83F6DD2DA}" type="datetimeFigureOut">
              <a:rPr lang="en-US" smtClean="0"/>
              <a:pPr/>
              <a:t>7/20/2024</a:t>
            </a:fld>
            <a:endParaRPr lang="en-US" dirty="0"/>
          </a:p>
        </p:txBody>
      </p:sp>
      <p:sp>
        <p:nvSpPr>
          <p:cNvPr id="8" name="Slide Number Placeholder 7"/>
          <p:cNvSpPr>
            <a:spLocks noGrp="1"/>
          </p:cNvSpPr>
          <p:nvPr>
            <p:ph type="sldNum" sz="quarter" idx="11"/>
          </p:nvPr>
        </p:nvSpPr>
        <p:spPr/>
        <p:txBody>
          <a:bodyPr/>
          <a:lstStyle/>
          <a:p>
            <a:fld id="{4FAB73BC-B049-4115-A692-8D63A059BFB8}"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pPr/>
              <a:t>7/20/2024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7/20/2024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pPr/>
              <a:t>7/20/2024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7/20/2024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6DFF08F-DC6B-4601-B491-B0F83F6DD2DA}" type="datetimeFigureOut">
              <a:rPr lang="en-US" smtClean="0"/>
              <a:pPr/>
              <a:t>7/20/2024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6DFF08F-DC6B-4601-B491-B0F83F6DD2DA}" type="datetimeFigureOut">
              <a:rPr lang="en-US" smtClean="0"/>
              <a:pPr/>
              <a:t>7/20/2024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96DFF08F-DC6B-4601-B491-B0F83F6DD2DA}" type="datetimeFigureOut">
              <a:rPr lang="en-US" smtClean="0"/>
              <a:pPr/>
              <a:t>7/20/2024</a:t>
            </a:fld>
            <a:endParaRPr lang="en-US" dirty="0"/>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4FAB73BC-B049-4115-A692-8D63A059BFB8}" type="slidenum">
              <a:rPr lang="en-US" smtClean="0"/>
              <a:pPr/>
              <a:t>‹#›</a:t>
            </a:fld>
            <a:endParaRPr lang="en-US" dirty="0"/>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86248" y="1134119"/>
            <a:ext cx="10354961" cy="1120775"/>
          </a:xfrm>
          <a:solidFill>
            <a:srgbClr val="FFFFFF"/>
          </a:solidFill>
          <a:effectLst>
            <a:softEdge rad="63500"/>
          </a:effectLst>
        </p:spPr>
        <p:txBody>
          <a:bodyPr>
            <a:normAutofit/>
          </a:bodyPr>
          <a:lstStyle/>
          <a:p>
            <a:r>
              <a:rPr lang="en-US" sz="4400" dirty="0"/>
              <a:t>IMPULSE CONTROL DISORDERS </a:t>
            </a:r>
          </a:p>
        </p:txBody>
      </p:sp>
      <p:sp>
        <p:nvSpPr>
          <p:cNvPr id="3" name="TextBox 2">
            <a:extLst>
              <a:ext uri="{FF2B5EF4-FFF2-40B4-BE49-F238E27FC236}">
                <a16:creationId xmlns="" xmlns:a16="http://schemas.microsoft.com/office/drawing/2014/main" id="{38B990ED-2F30-BBC5-6074-022639D275D2}"/>
              </a:ext>
            </a:extLst>
          </p:cNvPr>
          <p:cNvSpPr txBox="1"/>
          <p:nvPr/>
        </p:nvSpPr>
        <p:spPr>
          <a:xfrm>
            <a:off x="716692" y="3489688"/>
            <a:ext cx="5324764" cy="1200329"/>
          </a:xfrm>
          <a:prstGeom prst="rect">
            <a:avLst/>
          </a:prstGeom>
          <a:noFill/>
        </p:spPr>
        <p:txBody>
          <a:bodyPr wrap="square" rtlCol="0">
            <a:spAutoFit/>
          </a:bodyPr>
          <a:lstStyle/>
          <a:p>
            <a:r>
              <a:rPr lang="en-US" dirty="0"/>
              <a:t>Done by</a:t>
            </a:r>
            <a:r>
              <a:rPr lang="en-US" dirty="0" smtClean="0"/>
              <a:t>:</a:t>
            </a:r>
          </a:p>
          <a:p>
            <a:endParaRPr lang="en-US" dirty="0" smtClean="0"/>
          </a:p>
          <a:p>
            <a:r>
              <a:rPr lang="en-US" dirty="0" smtClean="0"/>
              <a:t>Amen </a:t>
            </a:r>
            <a:r>
              <a:rPr lang="en-US" dirty="0" err="1" smtClean="0"/>
              <a:t>maaitah</a:t>
            </a:r>
            <a:endParaRPr lang="en-US" dirty="0" smtClean="0"/>
          </a:p>
          <a:p>
            <a:r>
              <a:rPr lang="en-US" dirty="0" err="1" smtClean="0"/>
              <a:t>Abdallah</a:t>
            </a:r>
            <a:r>
              <a:rPr lang="en-US" dirty="0" smtClean="0"/>
              <a:t> </a:t>
            </a:r>
            <a:r>
              <a:rPr lang="en-US" dirty="0" err="1" smtClean="0"/>
              <a:t>alshobak</a:t>
            </a:r>
            <a:endParaRPr lang="en-US" dirty="0" smtClean="0"/>
          </a:p>
        </p:txBody>
      </p:sp>
      <p:sp>
        <p:nvSpPr>
          <p:cNvPr id="5" name="مربع نص 4"/>
          <p:cNvSpPr txBox="1"/>
          <p:nvPr/>
        </p:nvSpPr>
        <p:spPr>
          <a:xfrm>
            <a:off x="8513805" y="3489688"/>
            <a:ext cx="2298357" cy="923330"/>
          </a:xfrm>
          <a:prstGeom prst="rect">
            <a:avLst/>
          </a:prstGeom>
          <a:noFill/>
        </p:spPr>
        <p:txBody>
          <a:bodyPr wrap="square" rtlCol="1">
            <a:spAutoFit/>
          </a:bodyPr>
          <a:lstStyle/>
          <a:p>
            <a:r>
              <a:rPr lang="en-US" dirty="0"/>
              <a:t>Supervised by</a:t>
            </a:r>
            <a:r>
              <a:rPr lang="en-US" dirty="0" smtClean="0"/>
              <a:t>:</a:t>
            </a:r>
          </a:p>
          <a:p>
            <a:endParaRPr lang="en-US" dirty="0"/>
          </a:p>
          <a:p>
            <a:r>
              <a:rPr lang="en-US" dirty="0" err="1"/>
              <a:t>Dr.Najeeb</a:t>
            </a:r>
            <a:r>
              <a:rPr lang="en-US" dirty="0"/>
              <a:t> </a:t>
            </a:r>
            <a:r>
              <a:rPr lang="en-US" dirty="0" err="1" smtClean="0"/>
              <a:t>Qsous</a:t>
            </a:r>
            <a:endParaRPr lang="ar-SA" dirty="0"/>
          </a:p>
        </p:txBody>
      </p:sp>
    </p:spTree>
    <p:extLst>
      <p:ext uri="{BB962C8B-B14F-4D97-AF65-F5344CB8AC3E}">
        <p14:creationId xmlns:p14="http://schemas.microsoft.com/office/powerpoint/2010/main" val="2571533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1346A9-5155-4630-A7EB-F6658FEB6605}"/>
              </a:ext>
            </a:extLst>
          </p:cNvPr>
          <p:cNvSpPr>
            <a:spLocks noGrp="1"/>
          </p:cNvSpPr>
          <p:nvPr>
            <p:ph type="title"/>
          </p:nvPr>
        </p:nvSpPr>
        <p:spPr>
          <a:xfrm>
            <a:off x="1097280" y="843194"/>
            <a:ext cx="10058400" cy="1450757"/>
          </a:xfrm>
        </p:spPr>
        <p:txBody>
          <a:bodyPr>
            <a:noAutofit/>
          </a:bodyPr>
          <a:lstStyle/>
          <a:p>
            <a:r>
              <a:rPr lang="en-US" sz="5400" dirty="0"/>
              <a:t>TREATMENT </a:t>
            </a:r>
            <a:br>
              <a:rPr lang="en-US" sz="5400" dirty="0"/>
            </a:br>
            <a:endParaRPr lang="en-US" sz="5400" dirty="0"/>
          </a:p>
        </p:txBody>
      </p:sp>
      <p:sp>
        <p:nvSpPr>
          <p:cNvPr id="3" name="Content Placeholder 2">
            <a:extLst>
              <a:ext uri="{FF2B5EF4-FFF2-40B4-BE49-F238E27FC236}">
                <a16:creationId xmlns="" xmlns:a16="http://schemas.microsoft.com/office/drawing/2014/main" id="{E4E75D6C-0F4B-1774-9F42-835C051D6033}"/>
              </a:ext>
            </a:extLst>
          </p:cNvPr>
          <p:cNvSpPr>
            <a:spLocks noGrp="1"/>
          </p:cNvSpPr>
          <p:nvPr>
            <p:ph idx="1"/>
          </p:nvPr>
        </p:nvSpPr>
        <p:spPr>
          <a:xfrm>
            <a:off x="597243" y="1764958"/>
            <a:ext cx="10160000" cy="4373563"/>
          </a:xfrm>
        </p:spPr>
        <p:txBody>
          <a:bodyPr>
            <a:normAutofit lnSpcReduction="10000"/>
          </a:bodyPr>
          <a:lstStyle/>
          <a:p>
            <a:pPr algn="l"/>
            <a:r>
              <a:rPr lang="en-US" sz="2800" dirty="0"/>
              <a:t>■ Treatment involves use of SSRIs, anticonvulsants, or lithium.</a:t>
            </a:r>
          </a:p>
          <a:p>
            <a:pPr algn="l"/>
            <a:endParaRPr lang="en-US" sz="2800" dirty="0"/>
          </a:p>
          <a:p>
            <a:pPr algn="l"/>
            <a:r>
              <a:rPr lang="en-US" sz="2800" dirty="0"/>
              <a:t>■ CBT (cognitive behavioral therapy)has been shown to be effective and is often used in combination with medications.</a:t>
            </a:r>
          </a:p>
          <a:p>
            <a:pPr algn="l"/>
            <a:endParaRPr lang="en-US" sz="2800" dirty="0"/>
          </a:p>
          <a:p>
            <a:pPr algn="l"/>
            <a:r>
              <a:rPr lang="en-US" sz="2800" dirty="0"/>
              <a:t>■ Group therapy and/or family therapy may be useful to create behavior plans to help manage episodes</a:t>
            </a:r>
          </a:p>
          <a:p>
            <a:endParaRPr lang="en-US" sz="2800" dirty="0"/>
          </a:p>
        </p:txBody>
      </p:sp>
    </p:spTree>
    <p:extLst>
      <p:ext uri="{BB962C8B-B14F-4D97-AF65-F5344CB8AC3E}">
        <p14:creationId xmlns:p14="http://schemas.microsoft.com/office/powerpoint/2010/main" val="3735666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46886" y="0"/>
            <a:ext cx="9172575" cy="1120775"/>
          </a:xfrm>
          <a:solidFill>
            <a:srgbClr val="FFFFFF"/>
          </a:solidFill>
          <a:effectLst>
            <a:softEdge rad="63500"/>
          </a:effectLst>
        </p:spPr>
        <p:txBody>
          <a:bodyPr>
            <a:normAutofit fontScale="90000"/>
          </a:bodyPr>
          <a:lstStyle/>
          <a:p>
            <a:pPr algn="ctr"/>
            <a:r>
              <a:rPr lang="en-US" dirty="0"/>
              <a:t>Kleptomania</a:t>
            </a:r>
            <a:br>
              <a:rPr lang="en-US" dirty="0"/>
            </a:br>
            <a:r>
              <a:rPr lang="en-US" dirty="0"/>
              <a:t>(</a:t>
            </a:r>
            <a:r>
              <a:rPr lang="en-US" dirty="0" smtClean="0"/>
              <a:t>an </a:t>
            </a:r>
            <a:r>
              <a:rPr lang="en-US" dirty="0"/>
              <a:t>impulse to steal) </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1" y="2544868"/>
            <a:ext cx="7229557" cy="3362528"/>
          </a:xfrm>
          <a:prstGeom prst="rect">
            <a:avLst/>
          </a:prstGeom>
          <a:effectLst>
            <a:softEdge rad="317500"/>
          </a:effectLst>
        </p:spPr>
      </p:pic>
      <p:sp>
        <p:nvSpPr>
          <p:cNvPr id="6" name="Rectangle 5"/>
          <p:cNvSpPr/>
          <p:nvPr/>
        </p:nvSpPr>
        <p:spPr>
          <a:xfrm>
            <a:off x="2276669" y="4684241"/>
            <a:ext cx="1948178"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286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33DF31-9542-CF00-BD46-844FFA6F6BCB}"/>
              </a:ext>
            </a:extLst>
          </p:cNvPr>
          <p:cNvSpPr>
            <a:spLocks noGrp="1"/>
          </p:cNvSpPr>
          <p:nvPr>
            <p:ph type="title"/>
          </p:nvPr>
        </p:nvSpPr>
        <p:spPr>
          <a:xfrm>
            <a:off x="938254" y="392593"/>
            <a:ext cx="10058400" cy="1450757"/>
          </a:xfrm>
        </p:spPr>
        <p:txBody>
          <a:bodyPr>
            <a:normAutofit fontScale="90000"/>
          </a:bodyPr>
          <a:lstStyle/>
          <a:p>
            <a:r>
              <a:rPr lang="en-US" sz="4800" dirty="0"/>
              <a:t>DIAGNOSIS AND DSM-5 CRITERIA </a:t>
            </a:r>
            <a:br>
              <a:rPr lang="en-US" sz="4800" dirty="0"/>
            </a:br>
            <a:endParaRPr lang="en-US" dirty="0"/>
          </a:p>
        </p:txBody>
      </p:sp>
      <p:sp>
        <p:nvSpPr>
          <p:cNvPr id="5" name="Content Placeholder 4">
            <a:extLst>
              <a:ext uri="{FF2B5EF4-FFF2-40B4-BE49-F238E27FC236}">
                <a16:creationId xmlns="" xmlns:a16="http://schemas.microsoft.com/office/drawing/2014/main" id="{4F880571-1C97-40C6-7889-7F89ED223108}"/>
              </a:ext>
            </a:extLst>
          </p:cNvPr>
          <p:cNvSpPr>
            <a:spLocks noGrp="1"/>
          </p:cNvSpPr>
          <p:nvPr>
            <p:ph idx="1"/>
          </p:nvPr>
        </p:nvSpPr>
        <p:spPr>
          <a:xfrm>
            <a:off x="652407" y="1384267"/>
            <a:ext cx="10382959" cy="4596404"/>
          </a:xfrm>
        </p:spPr>
        <p:txBody>
          <a:bodyPr>
            <a:normAutofit fontScale="77500" lnSpcReduction="20000"/>
          </a:bodyPr>
          <a:lstStyle/>
          <a:p>
            <a:pPr algn="l"/>
            <a:r>
              <a:rPr lang="en-US" sz="2900" dirty="0" smtClean="0"/>
              <a:t>1-</a:t>
            </a:r>
            <a:r>
              <a:rPr lang="en-US" sz="1700" dirty="0" smtClean="0"/>
              <a:t> </a:t>
            </a:r>
            <a:r>
              <a:rPr lang="en-US" sz="2900" dirty="0" smtClean="0"/>
              <a:t>Failure</a:t>
            </a:r>
            <a:r>
              <a:rPr lang="en-US" sz="3400" dirty="0" smtClean="0"/>
              <a:t> </a:t>
            </a:r>
            <a:r>
              <a:rPr lang="en-US" sz="3400" dirty="0"/>
              <a:t>to resist uncontrollable urges to steal objects that are not needed for personal use or monetary value.</a:t>
            </a:r>
          </a:p>
          <a:p>
            <a:pPr algn="l"/>
            <a:r>
              <a:rPr lang="en-US" sz="3400" dirty="0"/>
              <a:t> </a:t>
            </a:r>
            <a:r>
              <a:rPr lang="en-US" sz="3400" dirty="0" smtClean="0"/>
              <a:t>2-Increasing </a:t>
            </a:r>
            <a:r>
              <a:rPr lang="en-US" sz="3400" dirty="0"/>
              <a:t>internal tension immediately prior to the theft.</a:t>
            </a:r>
          </a:p>
          <a:p>
            <a:pPr algn="l"/>
            <a:r>
              <a:rPr lang="en-US" sz="3400" dirty="0"/>
              <a:t> </a:t>
            </a:r>
            <a:r>
              <a:rPr lang="en-US" sz="3400" dirty="0" smtClean="0"/>
              <a:t>3-pleasure </a:t>
            </a:r>
            <a:r>
              <a:rPr lang="en-US" sz="3400" dirty="0"/>
              <a:t>or relief is experienced while stealing; however, those with the disorder often report intense guilt and depression.</a:t>
            </a:r>
          </a:p>
          <a:p>
            <a:pPr algn="l"/>
            <a:r>
              <a:rPr lang="en-US" sz="3400" dirty="0" smtClean="0"/>
              <a:t>4-Stealing </a:t>
            </a:r>
            <a:r>
              <a:rPr lang="en-US" sz="3400" dirty="0"/>
              <a:t>is not committed to express anger/vengeance and does not occur in response to a delusion or hallucination.</a:t>
            </a:r>
          </a:p>
          <a:p>
            <a:pPr algn="l"/>
            <a:r>
              <a:rPr lang="en-US" sz="3400" dirty="0" smtClean="0"/>
              <a:t>5-Objects </a:t>
            </a:r>
            <a:r>
              <a:rPr lang="en-US" sz="3400" dirty="0"/>
              <a:t>stolen are typically given or thrown away, returned, or hoarded</a:t>
            </a:r>
            <a:r>
              <a:rPr lang="en-US" sz="3800" dirty="0"/>
              <a:t>.</a:t>
            </a:r>
            <a:endParaRPr lang="x-none" sz="3800" dirty="0"/>
          </a:p>
        </p:txBody>
      </p:sp>
    </p:spTree>
    <p:extLst>
      <p:ext uri="{BB962C8B-B14F-4D97-AF65-F5344CB8AC3E}">
        <p14:creationId xmlns:p14="http://schemas.microsoft.com/office/powerpoint/2010/main" val="2226996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278881-8C25-26D6-612A-658B91D9ADA6}"/>
              </a:ext>
            </a:extLst>
          </p:cNvPr>
          <p:cNvSpPr>
            <a:spLocks noGrp="1"/>
          </p:cNvSpPr>
          <p:nvPr>
            <p:ph type="title"/>
          </p:nvPr>
        </p:nvSpPr>
        <p:spPr>
          <a:xfrm>
            <a:off x="1264508" y="890052"/>
            <a:ext cx="10058400" cy="1450757"/>
          </a:xfrm>
        </p:spPr>
        <p:txBody>
          <a:bodyPr>
            <a:noAutofit/>
          </a:bodyPr>
          <a:lstStyle/>
          <a:p>
            <a:r>
              <a:rPr lang="en-US" sz="4800" dirty="0" smtClean="0"/>
              <a:t>EPIDEMIOLOGY</a:t>
            </a:r>
            <a:r>
              <a:rPr lang="ar-JO" sz="4800" dirty="0" smtClean="0"/>
              <a:t>/</a:t>
            </a:r>
            <a:r>
              <a:rPr lang="en-US" sz="4800" dirty="0" smtClean="0"/>
              <a:t>ETIOLOGY</a:t>
            </a:r>
            <a:r>
              <a:rPr lang="en-US" sz="5400" dirty="0" smtClean="0"/>
              <a:t> </a:t>
            </a:r>
            <a:r>
              <a:rPr lang="en-US" sz="5400" dirty="0"/>
              <a:t/>
            </a:r>
            <a:br>
              <a:rPr lang="en-US" sz="5400" dirty="0"/>
            </a:br>
            <a:endParaRPr lang="en-US" sz="5400" dirty="0"/>
          </a:p>
        </p:txBody>
      </p:sp>
      <p:sp>
        <p:nvSpPr>
          <p:cNvPr id="3" name="Content Placeholder 2">
            <a:extLst>
              <a:ext uri="{FF2B5EF4-FFF2-40B4-BE49-F238E27FC236}">
                <a16:creationId xmlns="" xmlns:a16="http://schemas.microsoft.com/office/drawing/2014/main" id="{3A7DEF6E-9855-5DDF-A001-C7720B63105C}"/>
              </a:ext>
            </a:extLst>
          </p:cNvPr>
          <p:cNvSpPr>
            <a:spLocks noGrp="1"/>
          </p:cNvSpPr>
          <p:nvPr>
            <p:ph idx="1"/>
          </p:nvPr>
        </p:nvSpPr>
        <p:spPr>
          <a:xfrm>
            <a:off x="622852" y="2782957"/>
            <a:ext cx="9338012" cy="2957070"/>
          </a:xfrm>
        </p:spPr>
        <p:txBody>
          <a:bodyPr>
            <a:normAutofit fontScale="85000" lnSpcReduction="20000"/>
          </a:bodyPr>
          <a:lstStyle/>
          <a:p>
            <a:pPr algn="l"/>
            <a:r>
              <a:rPr lang="en-US" sz="2000" dirty="0"/>
              <a:t>■ Three times more common in women than men, though rare in the general population.</a:t>
            </a:r>
          </a:p>
          <a:p>
            <a:pPr algn="l"/>
            <a:endParaRPr lang="en-US" sz="2000" dirty="0"/>
          </a:p>
          <a:p>
            <a:pPr algn="l"/>
            <a:endParaRPr lang="en-US" sz="2000" dirty="0"/>
          </a:p>
          <a:p>
            <a:pPr algn="l"/>
            <a:r>
              <a:rPr lang="en-US" sz="2000" dirty="0"/>
              <a:t>■ Higher incidence of comorbid mood disorders, eating disorders (especially bulimia nervosa), anxiety disorders, substance use disorders, and personality disorders.</a:t>
            </a:r>
          </a:p>
          <a:p>
            <a:pPr algn="l"/>
            <a:endParaRPr lang="en-US" sz="2000" dirty="0"/>
          </a:p>
          <a:p>
            <a:pPr algn="l"/>
            <a:r>
              <a:rPr lang="en-US" sz="2000" dirty="0"/>
              <a:t>■ Higher risk of OCD and substance use disorders in family members.</a:t>
            </a:r>
          </a:p>
          <a:p>
            <a:pPr algn="l"/>
            <a:endParaRPr lang="en-US" sz="2000" dirty="0"/>
          </a:p>
          <a:p>
            <a:pPr algn="l"/>
            <a:r>
              <a:rPr lang="en-US" sz="2000" dirty="0"/>
              <a:t>■ Illness usually begins in adolescence and course is episodic.</a:t>
            </a:r>
          </a:p>
          <a:p>
            <a:pPr algn="l"/>
            <a:endParaRPr lang="en-US" dirty="0"/>
          </a:p>
        </p:txBody>
      </p:sp>
      <p:sp>
        <p:nvSpPr>
          <p:cNvPr id="4" name="Rectangle 3">
            <a:extLst>
              <a:ext uri="{FF2B5EF4-FFF2-40B4-BE49-F238E27FC236}">
                <a16:creationId xmlns="" xmlns:a16="http://schemas.microsoft.com/office/drawing/2014/main" id="{81DD6637-5168-0BBF-D401-4CA7ACEA900D}"/>
              </a:ext>
            </a:extLst>
          </p:cNvPr>
          <p:cNvSpPr/>
          <p:nvPr/>
        </p:nvSpPr>
        <p:spPr>
          <a:xfrm>
            <a:off x="9064487" y="4465983"/>
            <a:ext cx="2504661" cy="1722782"/>
          </a:xfrm>
          <a:prstGeom prst="rect">
            <a:avLst/>
          </a:prstGeom>
          <a:solidFill>
            <a:schemeClr val="bg1">
              <a:lumMod val="75000"/>
            </a:schemeClr>
          </a:solidFill>
          <a:ln>
            <a:solidFill>
              <a:srgbClr val="FFFFFF"/>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400" dirty="0">
                <a:solidFill>
                  <a:srgbClr val="FF0000"/>
                </a:solidFill>
              </a:rPr>
              <a:t>65% of patients with kleptomania suﬀer from bulimia nervosa.</a:t>
            </a:r>
          </a:p>
        </p:txBody>
      </p:sp>
    </p:spTree>
    <p:extLst>
      <p:ext uri="{BB962C8B-B14F-4D97-AF65-F5344CB8AC3E}">
        <p14:creationId xmlns:p14="http://schemas.microsoft.com/office/powerpoint/2010/main" val="164668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542073-0C7C-7731-B541-36DF0A5A82C9}"/>
              </a:ext>
            </a:extLst>
          </p:cNvPr>
          <p:cNvSpPr>
            <a:spLocks noGrp="1"/>
          </p:cNvSpPr>
          <p:nvPr>
            <p:ph type="title"/>
          </p:nvPr>
        </p:nvSpPr>
        <p:spPr/>
        <p:txBody>
          <a:bodyPr/>
          <a:lstStyle/>
          <a:p>
            <a:r>
              <a:rPr lang="en-US" dirty="0">
                <a:latin typeface="Arial Black" panose="020B0A04020102020204" pitchFamily="34" charset="0"/>
              </a:rPr>
              <a:t>Treatment</a:t>
            </a:r>
          </a:p>
        </p:txBody>
      </p:sp>
      <p:sp>
        <p:nvSpPr>
          <p:cNvPr id="3" name="Content Placeholder 2">
            <a:extLst>
              <a:ext uri="{FF2B5EF4-FFF2-40B4-BE49-F238E27FC236}">
                <a16:creationId xmlns="" xmlns:a16="http://schemas.microsoft.com/office/drawing/2014/main" id="{F87559BE-4ADA-F328-7652-BAC6DF5AE2F2}"/>
              </a:ext>
            </a:extLst>
          </p:cNvPr>
          <p:cNvSpPr>
            <a:spLocks noGrp="1"/>
          </p:cNvSpPr>
          <p:nvPr>
            <p:ph idx="1"/>
          </p:nvPr>
        </p:nvSpPr>
        <p:spPr/>
        <p:txBody>
          <a:bodyPr/>
          <a:lstStyle/>
          <a:p>
            <a:pPr algn="l"/>
            <a:r>
              <a:rPr lang="en-US" sz="2000" dirty="0"/>
              <a:t>Treatment may include </a:t>
            </a:r>
            <a:r>
              <a:rPr lang="en-US" sz="2000" dirty="0">
                <a:solidFill>
                  <a:schemeClr val="tx2"/>
                </a:solidFill>
              </a:rPr>
              <a:t>CBT</a:t>
            </a:r>
            <a:r>
              <a:rPr lang="en-US" sz="2000" dirty="0"/>
              <a:t> (including systematic desensitization and aversive conditioning) and </a:t>
            </a:r>
            <a:r>
              <a:rPr lang="en-US" sz="2000" dirty="0">
                <a:solidFill>
                  <a:schemeClr val="tx2"/>
                </a:solidFill>
              </a:rPr>
              <a:t>SSRIs</a:t>
            </a:r>
            <a:r>
              <a:rPr lang="en-US" sz="2000" dirty="0"/>
              <a:t>. </a:t>
            </a:r>
          </a:p>
          <a:p>
            <a:pPr algn="l"/>
            <a:endParaRPr lang="en-US" sz="2000" dirty="0"/>
          </a:p>
          <a:p>
            <a:pPr algn="l"/>
            <a:r>
              <a:rPr lang="en-US" sz="2000" dirty="0"/>
              <a:t>There is also some anecdotal evidence for the use of </a:t>
            </a:r>
            <a:r>
              <a:rPr lang="en-US" sz="2000" dirty="0">
                <a:solidFill>
                  <a:schemeClr val="tx2"/>
                </a:solidFill>
              </a:rPr>
              <a:t>naltrexone</a:t>
            </a:r>
            <a:r>
              <a:rPr lang="en-US" sz="2000" dirty="0"/>
              <a:t>, which blocks reward pathways mediated by endogenous opioids.</a:t>
            </a:r>
          </a:p>
          <a:p>
            <a:endParaRPr lang="en-US" dirty="0"/>
          </a:p>
        </p:txBody>
      </p:sp>
    </p:spTree>
    <p:extLst>
      <p:ext uri="{BB962C8B-B14F-4D97-AF65-F5344CB8AC3E}">
        <p14:creationId xmlns:p14="http://schemas.microsoft.com/office/powerpoint/2010/main" val="1863147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489075"/>
            <a:ext cx="9170988" cy="1120775"/>
          </a:xfrm>
          <a:solidFill>
            <a:srgbClr val="FFFFFF"/>
          </a:solidFill>
          <a:effectLst>
            <a:softEdge rad="63500"/>
          </a:effectLst>
        </p:spPr>
        <p:txBody>
          <a:bodyPr>
            <a:normAutofit/>
          </a:bodyPr>
          <a:lstStyle/>
          <a:p>
            <a:pPr algn="ctr"/>
            <a:r>
              <a:rPr lang="en-US" dirty="0"/>
              <a:t>Pyromania</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1" y="2609507"/>
            <a:ext cx="6982743" cy="3233221"/>
          </a:xfrm>
          <a:prstGeom prst="rect">
            <a:avLst/>
          </a:prstGeom>
          <a:effectLst>
            <a:softEdge rad="330200"/>
          </a:effectLst>
        </p:spPr>
      </p:pic>
    </p:spTree>
    <p:extLst>
      <p:ext uri="{BB962C8B-B14F-4D97-AF65-F5344CB8AC3E}">
        <p14:creationId xmlns:p14="http://schemas.microsoft.com/office/powerpoint/2010/main" val="486188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9927" y="2689513"/>
            <a:ext cx="11408899" cy="1323439"/>
          </a:xfrm>
          <a:prstGeom prst="rect">
            <a:avLst/>
          </a:prstGeom>
          <a:solidFill>
            <a:schemeClr val="accent6">
              <a:lumMod val="40000"/>
              <a:lumOff val="60000"/>
            </a:schemeClr>
          </a:solidFill>
        </p:spPr>
        <p:txBody>
          <a:bodyPr wrap="square" rtlCol="0">
            <a:spAutoFit/>
          </a:bodyPr>
          <a:lstStyle/>
          <a:p>
            <a:pPr marL="571500" indent="-571500">
              <a:buFont typeface="Wingdings" panose="05000000000000000000" pitchFamily="2" charset="2"/>
              <a:buChar char="Ø"/>
            </a:pPr>
            <a:r>
              <a:rPr lang="en-US" sz="4000" dirty="0"/>
              <a:t>Pyromania is the impulse to start fires, typically with feelings of gratification or relief afterward.</a:t>
            </a:r>
          </a:p>
        </p:txBody>
      </p:sp>
    </p:spTree>
    <p:extLst>
      <p:ext uri="{BB962C8B-B14F-4D97-AF65-F5344CB8AC3E}">
        <p14:creationId xmlns:p14="http://schemas.microsoft.com/office/powerpoint/2010/main" val="825585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573" y="1364566"/>
            <a:ext cx="11451102" cy="4401205"/>
          </a:xfrm>
          <a:prstGeom prst="rect">
            <a:avLst/>
          </a:prstGeom>
          <a:solidFill>
            <a:schemeClr val="accent6">
              <a:lumMod val="40000"/>
              <a:lumOff val="60000"/>
            </a:schemeClr>
          </a:solidFill>
        </p:spPr>
        <p:txBody>
          <a:bodyPr wrap="square" rtlCol="0">
            <a:spAutoFit/>
          </a:bodyPr>
          <a:lstStyle/>
          <a:p>
            <a:r>
              <a:rPr lang="en-US" sz="2000" dirty="0"/>
              <a:t>■ At least two episodes of deliberate fire setting.</a:t>
            </a:r>
          </a:p>
          <a:p>
            <a:endParaRPr lang="en-US" sz="2000" dirty="0"/>
          </a:p>
          <a:p>
            <a:r>
              <a:rPr lang="en-US" sz="2000" dirty="0"/>
              <a:t>■ Tension or arousal experienced before the act; pleasure, gratification, or relief experienced when setting fires or witnessing/participating in their aftermath.</a:t>
            </a:r>
          </a:p>
          <a:p>
            <a:endParaRPr lang="en-US" sz="2000" dirty="0"/>
          </a:p>
          <a:p>
            <a:r>
              <a:rPr lang="en-US" sz="2000" dirty="0"/>
              <a:t>■ Fascination with, interest in, curiosity about, or attraction to fire and contexts.</a:t>
            </a:r>
          </a:p>
          <a:p>
            <a:endParaRPr lang="en-US" sz="2000" dirty="0"/>
          </a:p>
          <a:p>
            <a:r>
              <a:rPr lang="en-US" sz="2000" dirty="0"/>
              <a:t>■ Purpose of fire setting is not for monetary gain, for expression of anger or vengeance, to conceal criminal activity, or as an expression of sociopolitical ideology. It is not in response to a hallucination, delusion, or impaired judgment (intoxication, neurocognitive disorder).</a:t>
            </a:r>
          </a:p>
          <a:p>
            <a:endParaRPr lang="en-US" sz="2000" dirty="0"/>
          </a:p>
          <a:p>
            <a:r>
              <a:rPr lang="en-US" sz="2000" dirty="0"/>
              <a:t>■ Fire setting is not better explained by conduct disorder, a manic episode, or antisocial personality disorder.</a:t>
            </a:r>
          </a:p>
          <a:p>
            <a:endParaRPr lang="en-US" sz="2000" dirty="0"/>
          </a:p>
        </p:txBody>
      </p:sp>
      <p:sp>
        <p:nvSpPr>
          <p:cNvPr id="2" name="TextBox 1"/>
          <p:cNvSpPr txBox="1"/>
          <p:nvPr/>
        </p:nvSpPr>
        <p:spPr>
          <a:xfrm>
            <a:off x="534571" y="562707"/>
            <a:ext cx="11451103" cy="646331"/>
          </a:xfrm>
          <a:prstGeom prst="rect">
            <a:avLst/>
          </a:prstGeom>
          <a:solidFill>
            <a:schemeClr val="bg1"/>
          </a:solidFill>
          <a:ln w="57150">
            <a:solidFill>
              <a:schemeClr val="accent6">
                <a:lumMod val="40000"/>
                <a:lumOff val="60000"/>
              </a:schemeClr>
            </a:solidFill>
          </a:ln>
        </p:spPr>
        <p:txBody>
          <a:bodyPr wrap="square" rtlCol="0">
            <a:spAutoFit/>
          </a:bodyPr>
          <a:lstStyle/>
          <a:p>
            <a:r>
              <a:rPr lang="en-US" sz="3600" dirty="0"/>
              <a:t>DIAGNOSIS AND DSM-5 CRITERIA </a:t>
            </a:r>
          </a:p>
        </p:txBody>
      </p:sp>
      <p:sp>
        <p:nvSpPr>
          <p:cNvPr id="4" name="TextBox 3"/>
          <p:cNvSpPr txBox="1"/>
          <p:nvPr/>
        </p:nvSpPr>
        <p:spPr>
          <a:xfrm>
            <a:off x="534572" y="6229075"/>
            <a:ext cx="11451102" cy="523220"/>
          </a:xfrm>
          <a:prstGeom prst="rect">
            <a:avLst/>
          </a:prstGeom>
          <a:solidFill>
            <a:schemeClr val="accent6">
              <a:lumMod val="40000"/>
              <a:lumOff val="60000"/>
            </a:schemeClr>
          </a:solidFill>
        </p:spPr>
        <p:txBody>
          <a:bodyPr wrap="square" rtlCol="0">
            <a:spAutoFit/>
          </a:bodyPr>
          <a:lstStyle/>
          <a:p>
            <a:r>
              <a:rPr lang="en-US" sz="2800" dirty="0"/>
              <a:t>Must rule out </a:t>
            </a:r>
            <a:r>
              <a:rPr lang="en-US" sz="2800" dirty="0">
                <a:solidFill>
                  <a:srgbClr val="FF0000"/>
                </a:solidFill>
              </a:rPr>
              <a:t>arson. </a:t>
            </a:r>
            <a:r>
              <a:rPr lang="en-US" sz="2000" dirty="0"/>
              <a:t>( criminal act</a:t>
            </a:r>
            <a:r>
              <a:rPr lang="ar-JO" sz="2000" dirty="0"/>
              <a:t>/</a:t>
            </a:r>
            <a:r>
              <a:rPr lang="en-US" sz="2000" dirty="0"/>
              <a:t>set fires with CRIMINAL intent )</a:t>
            </a:r>
            <a:endParaRPr lang="en-US" sz="2800" dirty="0">
              <a:solidFill>
                <a:srgbClr val="FF0000"/>
              </a:solidFill>
            </a:endParaRPr>
          </a:p>
        </p:txBody>
      </p:sp>
    </p:spTree>
    <p:extLst>
      <p:ext uri="{BB962C8B-B14F-4D97-AF65-F5344CB8AC3E}">
        <p14:creationId xmlns:p14="http://schemas.microsoft.com/office/powerpoint/2010/main" val="744417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573" y="1364566"/>
            <a:ext cx="11451102" cy="3539430"/>
          </a:xfrm>
          <a:prstGeom prst="rect">
            <a:avLst/>
          </a:prstGeom>
          <a:solidFill>
            <a:schemeClr val="accent6">
              <a:lumMod val="40000"/>
              <a:lumOff val="60000"/>
            </a:schemeClr>
          </a:solidFill>
        </p:spPr>
        <p:txBody>
          <a:bodyPr wrap="square" rtlCol="0">
            <a:spAutoFit/>
          </a:bodyPr>
          <a:lstStyle/>
          <a:p>
            <a:r>
              <a:rPr lang="en-US" sz="2800" dirty="0"/>
              <a:t>■ Rare disorder but much more common in men.</a:t>
            </a:r>
          </a:p>
          <a:p>
            <a:endParaRPr lang="en-US" sz="2800" dirty="0"/>
          </a:p>
          <a:p>
            <a:r>
              <a:rPr lang="en-US" sz="2800" dirty="0"/>
              <a:t>■ Most begin to set fires in adolescence or early adulthood.</a:t>
            </a:r>
          </a:p>
          <a:p>
            <a:endParaRPr lang="en-US" sz="2800" dirty="0"/>
          </a:p>
          <a:p>
            <a:r>
              <a:rPr lang="en-US" sz="2800" dirty="0"/>
              <a:t>■ High comorbidity with mood disorders, substance use disorders, gambling disorder, and conduct disorder.</a:t>
            </a:r>
          </a:p>
          <a:p>
            <a:endParaRPr lang="en-US" sz="2800" dirty="0"/>
          </a:p>
          <a:p>
            <a:r>
              <a:rPr lang="en-US" sz="2800" dirty="0"/>
              <a:t>■ Episodes are episodic and wax and wane in frequency.</a:t>
            </a:r>
          </a:p>
        </p:txBody>
      </p:sp>
      <p:sp>
        <p:nvSpPr>
          <p:cNvPr id="2" name="TextBox 1"/>
          <p:cNvSpPr txBox="1"/>
          <p:nvPr/>
        </p:nvSpPr>
        <p:spPr>
          <a:xfrm>
            <a:off x="534571" y="562707"/>
            <a:ext cx="11451103" cy="646331"/>
          </a:xfrm>
          <a:prstGeom prst="rect">
            <a:avLst/>
          </a:prstGeom>
          <a:solidFill>
            <a:schemeClr val="bg1"/>
          </a:solidFill>
          <a:ln w="57150">
            <a:solidFill>
              <a:schemeClr val="accent6">
                <a:lumMod val="40000"/>
                <a:lumOff val="60000"/>
              </a:schemeClr>
            </a:solidFill>
          </a:ln>
        </p:spPr>
        <p:txBody>
          <a:bodyPr wrap="square" rtlCol="0">
            <a:spAutoFit/>
          </a:bodyPr>
          <a:lstStyle/>
          <a:p>
            <a:r>
              <a:rPr lang="en-US" sz="3600" dirty="0"/>
              <a:t>EPIDEMIOLOGY</a:t>
            </a:r>
            <a:r>
              <a:rPr lang="ar-JO" sz="3600" dirty="0"/>
              <a:t>/</a:t>
            </a:r>
            <a:r>
              <a:rPr lang="en-US" sz="3600" dirty="0"/>
              <a:t>ETIOLOGY </a:t>
            </a:r>
          </a:p>
        </p:txBody>
      </p:sp>
    </p:spTree>
    <p:extLst>
      <p:ext uri="{BB962C8B-B14F-4D97-AF65-F5344CB8AC3E}">
        <p14:creationId xmlns:p14="http://schemas.microsoft.com/office/powerpoint/2010/main" val="2628156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573" y="1364566"/>
            <a:ext cx="11451102" cy="3108543"/>
          </a:xfrm>
          <a:prstGeom prst="rect">
            <a:avLst/>
          </a:prstGeom>
          <a:solidFill>
            <a:schemeClr val="accent6">
              <a:lumMod val="40000"/>
              <a:lumOff val="60000"/>
            </a:schemeClr>
          </a:solidFill>
        </p:spPr>
        <p:txBody>
          <a:bodyPr wrap="square" rtlCol="0">
            <a:spAutoFit/>
          </a:bodyPr>
          <a:lstStyle/>
          <a:p>
            <a:pPr marL="457200" indent="-457200">
              <a:buFont typeface="Wingdings" panose="05000000000000000000" pitchFamily="2" charset="2"/>
              <a:buChar char="§"/>
            </a:pPr>
            <a:r>
              <a:rPr lang="en-US" sz="2800" dirty="0"/>
              <a:t>Many watch fires in their neighborhood and/or set off fires alarms.</a:t>
            </a:r>
          </a:p>
          <a:p>
            <a:endParaRPr lang="en-US" sz="2800" dirty="0"/>
          </a:p>
          <a:p>
            <a:pPr marL="457200" indent="-457200">
              <a:buFont typeface="Wingdings" panose="05000000000000000000" pitchFamily="2" charset="2"/>
              <a:buChar char="§"/>
            </a:pPr>
            <a:r>
              <a:rPr lang="en-US" sz="2800" dirty="0"/>
              <a:t>Lack </a:t>
            </a:r>
            <a:r>
              <a:rPr lang="en-US" sz="2800" dirty="0">
                <a:solidFill>
                  <a:srgbClr val="FF0000"/>
                </a:solidFill>
              </a:rPr>
              <a:t>remorse</a:t>
            </a:r>
            <a:r>
              <a:rPr lang="en-US" sz="2800" dirty="0"/>
              <a:t> for the consequences of their action, and show resentment toward authority figures.</a:t>
            </a:r>
          </a:p>
          <a:p>
            <a:endParaRPr lang="en-US" sz="2800" dirty="0"/>
          </a:p>
          <a:p>
            <a:pPr marL="457200" indent="-457200">
              <a:buFont typeface="Wingdings" panose="05000000000000000000" pitchFamily="2" charset="2"/>
              <a:buChar char="§"/>
            </a:pPr>
            <a:r>
              <a:rPr lang="en-US" sz="2800" dirty="0"/>
              <a:t>May become </a:t>
            </a:r>
            <a:r>
              <a:rPr lang="en-US" sz="2800" dirty="0">
                <a:solidFill>
                  <a:srgbClr val="FF0000"/>
                </a:solidFill>
              </a:rPr>
              <a:t>sexually</a:t>
            </a:r>
            <a:r>
              <a:rPr lang="en-US" sz="2800" dirty="0"/>
              <a:t> aroused by the fire. </a:t>
            </a:r>
          </a:p>
          <a:p>
            <a:r>
              <a:rPr lang="en-US" sz="2800" dirty="0"/>
              <a:t> </a:t>
            </a:r>
            <a:endParaRPr lang="ar-JO" sz="2800" dirty="0"/>
          </a:p>
        </p:txBody>
      </p:sp>
      <p:sp>
        <p:nvSpPr>
          <p:cNvPr id="2" name="TextBox 1"/>
          <p:cNvSpPr txBox="1"/>
          <p:nvPr/>
        </p:nvSpPr>
        <p:spPr>
          <a:xfrm>
            <a:off x="534571" y="562707"/>
            <a:ext cx="11451103" cy="584775"/>
          </a:xfrm>
          <a:prstGeom prst="rect">
            <a:avLst/>
          </a:prstGeom>
          <a:solidFill>
            <a:schemeClr val="bg1"/>
          </a:solidFill>
          <a:ln w="57150">
            <a:solidFill>
              <a:schemeClr val="accent6">
                <a:lumMod val="40000"/>
                <a:lumOff val="60000"/>
              </a:schemeClr>
            </a:solidFill>
          </a:ln>
        </p:spPr>
        <p:txBody>
          <a:bodyPr wrap="square" rtlCol="0">
            <a:spAutoFit/>
          </a:bodyPr>
          <a:lstStyle/>
          <a:p>
            <a:r>
              <a:rPr lang="en-US" sz="3200" dirty="0"/>
              <a:t>PHYSICAL AND PSYCHIATRIC PRESENTING SYMPTOMS </a:t>
            </a:r>
          </a:p>
        </p:txBody>
      </p:sp>
    </p:spTree>
    <p:extLst>
      <p:ext uri="{BB962C8B-B14F-4D97-AF65-F5344CB8AC3E}">
        <p14:creationId xmlns:p14="http://schemas.microsoft.com/office/powerpoint/2010/main" val="4238174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8019" y="1041837"/>
            <a:ext cx="11218157" cy="6001643"/>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en-US" sz="3200" dirty="0"/>
              <a:t>Impulse control disorders are characterized by problems in the self-regulation of emotions and behaviors.</a:t>
            </a:r>
          </a:p>
          <a:p>
            <a:endParaRPr lang="en-US" sz="2000" dirty="0">
              <a:latin typeface="Algerian" panose="04020705040A02060702" pitchFamily="82" charset="0"/>
            </a:endParaRPr>
          </a:p>
          <a:p>
            <a:endParaRPr lang="en-US" sz="3200" dirty="0"/>
          </a:p>
          <a:p>
            <a:pPr marL="285750" indent="-285750">
              <a:buFont typeface="Wingdings" panose="05000000000000000000" pitchFamily="2" charset="2"/>
              <a:buChar char="Ø"/>
            </a:pPr>
            <a:r>
              <a:rPr lang="en-US" sz="3200" dirty="0"/>
              <a:t>The behaviors violate the rights of others and/or conflict with societal norms.</a:t>
            </a:r>
          </a:p>
          <a:p>
            <a:r>
              <a:rPr lang="en-US" sz="3200" dirty="0"/>
              <a:t> </a:t>
            </a:r>
          </a:p>
          <a:p>
            <a:pPr marL="285750" indent="-285750">
              <a:buFont typeface="Wingdings" panose="05000000000000000000" pitchFamily="2" charset="2"/>
              <a:buChar char="Ø"/>
            </a:pPr>
            <a:r>
              <a:rPr lang="en-US" sz="3200" dirty="0"/>
              <a:t>Impulse control disorders are not caused by another mental disorder, medical condition, or substance use.</a:t>
            </a:r>
          </a:p>
          <a:p>
            <a:pPr marL="285750" indent="-285750">
              <a:buFont typeface="Wingdings" panose="05000000000000000000" pitchFamily="2" charset="2"/>
              <a:buChar char="Ø"/>
            </a:pPr>
            <a:endParaRPr lang="en-US" sz="3200" dirty="0"/>
          </a:p>
          <a:p>
            <a:pPr marL="285750" indent="-285750">
              <a:buFont typeface="Wingdings" panose="05000000000000000000" pitchFamily="2" charset="2"/>
              <a:buChar char="Ø"/>
            </a:pPr>
            <a:r>
              <a:rPr lang="en-US" sz="3200" dirty="0">
                <a:solidFill>
                  <a:srgbClr val="FF0000"/>
                </a:solidFill>
              </a:rPr>
              <a:t>OCD is a big differential diagnosis </a:t>
            </a:r>
          </a:p>
          <a:p>
            <a:pPr marL="285750" indent="-285750">
              <a:buFont typeface="Wingdings" panose="05000000000000000000" pitchFamily="2" charset="2"/>
              <a:buChar char="Ø"/>
            </a:pPr>
            <a:endParaRPr lang="en-US" sz="3200" dirty="0"/>
          </a:p>
        </p:txBody>
      </p:sp>
    </p:spTree>
    <p:extLst>
      <p:ext uri="{BB962C8B-B14F-4D97-AF65-F5344CB8AC3E}">
        <p14:creationId xmlns:p14="http://schemas.microsoft.com/office/powerpoint/2010/main" val="991601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573" y="1364566"/>
            <a:ext cx="11451102" cy="3539430"/>
          </a:xfrm>
          <a:prstGeom prst="rect">
            <a:avLst/>
          </a:prstGeom>
          <a:solidFill>
            <a:schemeClr val="accent6">
              <a:lumMod val="40000"/>
              <a:lumOff val="60000"/>
            </a:schemeClr>
          </a:solidFill>
        </p:spPr>
        <p:txBody>
          <a:bodyPr wrap="square" rtlCol="0">
            <a:spAutoFit/>
          </a:bodyPr>
          <a:lstStyle/>
          <a:p>
            <a:r>
              <a:rPr lang="en-US" sz="2800" dirty="0"/>
              <a:t>Most don’t go into treatment and symptoms will remain chronic. </a:t>
            </a:r>
          </a:p>
          <a:p>
            <a:endParaRPr lang="en-US" sz="2800" dirty="0"/>
          </a:p>
          <a:p>
            <a:r>
              <a:rPr lang="en-US" sz="2800" dirty="0"/>
              <a:t>While there is no standard treatment, CBT, SSRIs, mood stabilizers, and antipsychotics have all been used.</a:t>
            </a:r>
          </a:p>
          <a:p>
            <a:endParaRPr lang="en-US" sz="2800" dirty="0"/>
          </a:p>
          <a:p>
            <a:r>
              <a:rPr lang="en-US" sz="2800" dirty="0"/>
              <a:t>Because no treatment has been proven to be beneficial</a:t>
            </a:r>
            <a:r>
              <a:rPr lang="en-US" sz="2800" dirty="0">
                <a:solidFill>
                  <a:srgbClr val="FF0000"/>
                </a:solidFill>
              </a:rPr>
              <a:t>, incarceration </a:t>
            </a:r>
            <a:r>
              <a:rPr lang="en-US" sz="2800" dirty="0"/>
              <a:t>may be indicated. </a:t>
            </a:r>
            <a:endParaRPr lang="ar-JO" sz="2800" dirty="0"/>
          </a:p>
          <a:p>
            <a:endParaRPr lang="en-US" sz="2800" dirty="0"/>
          </a:p>
        </p:txBody>
      </p:sp>
      <p:sp>
        <p:nvSpPr>
          <p:cNvPr id="2" name="TextBox 1"/>
          <p:cNvSpPr txBox="1"/>
          <p:nvPr/>
        </p:nvSpPr>
        <p:spPr>
          <a:xfrm>
            <a:off x="534571" y="562707"/>
            <a:ext cx="11451103" cy="646331"/>
          </a:xfrm>
          <a:prstGeom prst="rect">
            <a:avLst/>
          </a:prstGeom>
          <a:solidFill>
            <a:schemeClr val="bg1"/>
          </a:solidFill>
          <a:ln w="57150">
            <a:solidFill>
              <a:schemeClr val="accent6">
                <a:lumMod val="40000"/>
                <a:lumOff val="60000"/>
              </a:schemeClr>
            </a:solidFill>
          </a:ln>
        </p:spPr>
        <p:txBody>
          <a:bodyPr wrap="square" rtlCol="0">
            <a:spAutoFit/>
          </a:bodyPr>
          <a:lstStyle/>
          <a:p>
            <a:r>
              <a:rPr lang="en-US" sz="3600" dirty="0"/>
              <a:t>TREATMENT </a:t>
            </a:r>
          </a:p>
        </p:txBody>
      </p:sp>
    </p:spTree>
    <p:extLst>
      <p:ext uri="{BB962C8B-B14F-4D97-AF65-F5344CB8AC3E}">
        <p14:creationId xmlns:p14="http://schemas.microsoft.com/office/powerpoint/2010/main" val="1619536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489075"/>
            <a:ext cx="9170988" cy="1120775"/>
          </a:xfrm>
          <a:solidFill>
            <a:srgbClr val="FFFFFF"/>
          </a:solidFill>
          <a:effectLst>
            <a:softEdge rad="63500"/>
          </a:effectLst>
        </p:spPr>
        <p:txBody>
          <a:bodyPr>
            <a:normAutofit/>
          </a:bodyPr>
          <a:lstStyle/>
          <a:p>
            <a:pPr algn="ctr"/>
            <a:r>
              <a:rPr lang="en-US" dirty="0"/>
              <a:t>Gambling Disorder</a:t>
            </a:r>
            <a:endParaRPr lang="en-US"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1" y="2437232"/>
            <a:ext cx="7907919" cy="3459715"/>
          </a:xfrm>
          <a:prstGeom prst="rect">
            <a:avLst/>
          </a:prstGeom>
          <a:effectLst>
            <a:softEdge rad="317500"/>
          </a:effectLst>
        </p:spPr>
      </p:pic>
    </p:spTree>
    <p:extLst>
      <p:ext uri="{BB962C8B-B14F-4D97-AF65-F5344CB8AC3E}">
        <p14:creationId xmlns:p14="http://schemas.microsoft.com/office/powerpoint/2010/main" val="3313032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2604" y="1943064"/>
            <a:ext cx="11408899" cy="3539430"/>
          </a:xfrm>
          <a:prstGeom prst="rect">
            <a:avLst/>
          </a:prstGeom>
          <a:solidFill>
            <a:schemeClr val="accent6">
              <a:lumMod val="40000"/>
              <a:lumOff val="60000"/>
            </a:schemeClr>
          </a:solidFill>
        </p:spPr>
        <p:txBody>
          <a:bodyPr wrap="square" rtlCol="0">
            <a:spAutoFit/>
          </a:bodyPr>
          <a:lstStyle/>
          <a:p>
            <a:pPr marL="457200" indent="-457200">
              <a:buFont typeface="Wingdings" panose="05000000000000000000" pitchFamily="2" charset="2"/>
              <a:buChar char="Ø"/>
            </a:pPr>
            <a:r>
              <a:rPr lang="en-US" sz="2800" dirty="0"/>
              <a:t>A disorder characterized by persistent and recurrent gambling behavior that includes a preoccupation with gambling, a need to gamble with more money, attempts to stop gambling and/or to win back losses, illegal acts to finance the gambling, or loss of relationships due to gambling. </a:t>
            </a:r>
          </a:p>
          <a:p>
            <a:endParaRPr lang="ar-JO" sz="2800" dirty="0"/>
          </a:p>
          <a:p>
            <a:pPr marL="457200" indent="-457200">
              <a:buFont typeface="Wingdings" panose="05000000000000000000" pitchFamily="2" charset="2"/>
              <a:buChar char="Ø"/>
            </a:pPr>
            <a:r>
              <a:rPr lang="en-US" sz="2800" dirty="0">
                <a:solidFill>
                  <a:srgbClr val="FF0000"/>
                </a:solidFill>
              </a:rPr>
              <a:t>In DSM-5 </a:t>
            </a:r>
            <a:r>
              <a:rPr lang="en-US" sz="2800" dirty="0"/>
              <a:t>this is now included under </a:t>
            </a:r>
            <a:r>
              <a:rPr lang="en-US" sz="2800" dirty="0">
                <a:solidFill>
                  <a:srgbClr val="FF0000"/>
                </a:solidFill>
              </a:rPr>
              <a:t>substance –related and addictive disorders</a:t>
            </a:r>
          </a:p>
          <a:p>
            <a:r>
              <a:rPr lang="en-US" sz="2800" dirty="0"/>
              <a:t> </a:t>
            </a:r>
            <a:endParaRPr lang="ar-JO" sz="2800" dirty="0"/>
          </a:p>
        </p:txBody>
      </p:sp>
    </p:spTree>
    <p:extLst>
      <p:ext uri="{BB962C8B-B14F-4D97-AF65-F5344CB8AC3E}">
        <p14:creationId xmlns:p14="http://schemas.microsoft.com/office/powerpoint/2010/main" val="3613242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573" y="1364566"/>
            <a:ext cx="11451102" cy="4524315"/>
          </a:xfrm>
          <a:prstGeom prst="rect">
            <a:avLst/>
          </a:prstGeom>
          <a:solidFill>
            <a:schemeClr val="accent6">
              <a:lumMod val="40000"/>
              <a:lumOff val="60000"/>
            </a:schemeClr>
          </a:solidFill>
        </p:spPr>
        <p:txBody>
          <a:bodyPr wrap="square" rtlCol="0">
            <a:spAutoFit/>
          </a:bodyPr>
          <a:lstStyle/>
          <a:p>
            <a:pPr marL="342900" indent="-342900">
              <a:buFont typeface="Wingdings" panose="05000000000000000000" pitchFamily="2" charset="2"/>
              <a:buChar char="§"/>
            </a:pPr>
            <a:r>
              <a:rPr lang="en-US" sz="2400" dirty="0"/>
              <a:t>Persistent and recurrent problematic gambling behavior, as evidenced by four or more of the following in a 12-month period:</a:t>
            </a:r>
          </a:p>
          <a:p>
            <a:endParaRPr lang="en-US" sz="2400" dirty="0"/>
          </a:p>
          <a:p>
            <a:pPr marL="457200" indent="-457200">
              <a:buAutoNum type="arabicPeriod"/>
            </a:pPr>
            <a:r>
              <a:rPr lang="arn-CL" sz="2400" dirty="0"/>
              <a:t>Preoccupation with gambling</a:t>
            </a:r>
          </a:p>
          <a:p>
            <a:r>
              <a:rPr lang="en-US" sz="2400" b="1" dirty="0"/>
              <a:t>2. </a:t>
            </a:r>
            <a:r>
              <a:rPr lang="en-US" sz="2400" dirty="0"/>
              <a:t>Need to gamble with increasing amount of money to achieve pleasure</a:t>
            </a:r>
          </a:p>
          <a:p>
            <a:r>
              <a:rPr lang="en-US" sz="2400" b="1" dirty="0"/>
              <a:t>3. </a:t>
            </a:r>
            <a:r>
              <a:rPr lang="en-US" sz="2400" dirty="0"/>
              <a:t>Repeated and unsuccessful attempts to cut down on or stop gambling</a:t>
            </a:r>
          </a:p>
          <a:p>
            <a:r>
              <a:rPr lang="en-US" sz="2400" b="1" dirty="0"/>
              <a:t>4. </a:t>
            </a:r>
            <a:r>
              <a:rPr lang="en-US" sz="2400" dirty="0"/>
              <a:t>Restlessness or irritability when attempting to stop gambling</a:t>
            </a:r>
          </a:p>
          <a:p>
            <a:r>
              <a:rPr lang="en-US" sz="2400" b="1" dirty="0"/>
              <a:t>5. </a:t>
            </a:r>
            <a:r>
              <a:rPr lang="en-US" sz="2400" dirty="0"/>
              <a:t>Gambling when feeling distressed (depressed, anxious, etc.)</a:t>
            </a:r>
          </a:p>
          <a:p>
            <a:r>
              <a:rPr lang="en-US" sz="2400" b="1" dirty="0"/>
              <a:t>6. </a:t>
            </a:r>
            <a:r>
              <a:rPr lang="en-US" sz="2400" dirty="0"/>
              <a:t>Returning to reclaim losses after gambling (“get even”)</a:t>
            </a:r>
          </a:p>
          <a:p>
            <a:r>
              <a:rPr lang="en-US" sz="2400" b="1" dirty="0"/>
              <a:t>7. </a:t>
            </a:r>
            <a:r>
              <a:rPr lang="en-US" sz="2400" dirty="0"/>
              <a:t>Lying to hide level of gambling</a:t>
            </a:r>
          </a:p>
          <a:p>
            <a:r>
              <a:rPr lang="en-US" sz="2400" b="1" dirty="0"/>
              <a:t>8. </a:t>
            </a:r>
            <a:r>
              <a:rPr lang="en-US" sz="2400" dirty="0"/>
              <a:t>Jeopardizing relationships or job because of gambling</a:t>
            </a:r>
          </a:p>
          <a:p>
            <a:r>
              <a:rPr lang="en-US" sz="2400" b="1" dirty="0"/>
              <a:t>9. </a:t>
            </a:r>
            <a:r>
              <a:rPr lang="en-US" sz="2400" dirty="0"/>
              <a:t>Relying on others to financially support gambling</a:t>
            </a:r>
            <a:endParaRPr lang="ar-JO" sz="2400" dirty="0"/>
          </a:p>
        </p:txBody>
      </p:sp>
      <p:sp>
        <p:nvSpPr>
          <p:cNvPr id="2" name="TextBox 1"/>
          <p:cNvSpPr txBox="1"/>
          <p:nvPr/>
        </p:nvSpPr>
        <p:spPr>
          <a:xfrm>
            <a:off x="534571" y="562707"/>
            <a:ext cx="11451103" cy="646331"/>
          </a:xfrm>
          <a:prstGeom prst="rect">
            <a:avLst/>
          </a:prstGeom>
          <a:solidFill>
            <a:schemeClr val="bg1"/>
          </a:solidFill>
          <a:ln w="57150">
            <a:solidFill>
              <a:schemeClr val="accent6">
                <a:lumMod val="40000"/>
                <a:lumOff val="60000"/>
              </a:schemeClr>
            </a:solidFill>
          </a:ln>
        </p:spPr>
        <p:txBody>
          <a:bodyPr wrap="square" rtlCol="0">
            <a:spAutoFit/>
          </a:bodyPr>
          <a:lstStyle/>
          <a:p>
            <a:r>
              <a:rPr lang="en-US" sz="3600" dirty="0"/>
              <a:t>DIAGNOSIS AND DSM-5 CRITERIA </a:t>
            </a:r>
          </a:p>
        </p:txBody>
      </p:sp>
    </p:spTree>
    <p:extLst>
      <p:ext uri="{BB962C8B-B14F-4D97-AF65-F5344CB8AC3E}">
        <p14:creationId xmlns:p14="http://schemas.microsoft.com/office/powerpoint/2010/main" val="2143134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573" y="1364566"/>
            <a:ext cx="11451102" cy="4401205"/>
          </a:xfrm>
          <a:prstGeom prst="rect">
            <a:avLst/>
          </a:prstGeom>
          <a:solidFill>
            <a:schemeClr val="accent6">
              <a:lumMod val="40000"/>
              <a:lumOff val="60000"/>
            </a:schemeClr>
          </a:solidFill>
        </p:spPr>
        <p:txBody>
          <a:bodyPr wrap="square" rtlCol="0">
            <a:spAutoFit/>
          </a:bodyPr>
          <a:lstStyle/>
          <a:p>
            <a:r>
              <a:rPr lang="en-US" sz="2000" dirty="0"/>
              <a:t>■ Prevalence: 0.4–1.0% of adults in the United States.</a:t>
            </a:r>
          </a:p>
          <a:p>
            <a:endParaRPr lang="en-US" sz="2000" dirty="0"/>
          </a:p>
          <a:p>
            <a:r>
              <a:rPr lang="en-US" sz="2000" dirty="0"/>
              <a:t>■ Men represent most of the cases.</a:t>
            </a:r>
          </a:p>
          <a:p>
            <a:endParaRPr lang="en-US" sz="2000" dirty="0"/>
          </a:p>
          <a:p>
            <a:r>
              <a:rPr lang="en-US" sz="2000" dirty="0"/>
              <a:t>■ More common in young adults and middle-aged, and lower rates in older adults.</a:t>
            </a:r>
          </a:p>
          <a:p>
            <a:endParaRPr lang="en-US" sz="2000" dirty="0"/>
          </a:p>
          <a:p>
            <a:r>
              <a:rPr lang="en-US" sz="2000" dirty="0"/>
              <a:t>■ Similar to substance use disorders, the course is marked by periods of abstinence and relapse.</a:t>
            </a:r>
          </a:p>
          <a:p>
            <a:endParaRPr lang="en-US" sz="2000" dirty="0"/>
          </a:p>
          <a:p>
            <a:r>
              <a:rPr lang="en-US" sz="2000" dirty="0"/>
              <a:t>■ Increased incidence of mood disorders, anxiety disorders, substance use disorders, and personality disorders.</a:t>
            </a:r>
          </a:p>
          <a:p>
            <a:endParaRPr lang="en-US" sz="2000" dirty="0"/>
          </a:p>
          <a:p>
            <a:r>
              <a:rPr lang="en-US" sz="2000" dirty="0"/>
              <a:t>■ Etiology may involve genetic, temperamental, environmental, and neurochemical factors.</a:t>
            </a:r>
          </a:p>
          <a:p>
            <a:endParaRPr lang="en-US" sz="2000" dirty="0"/>
          </a:p>
          <a:p>
            <a:r>
              <a:rPr lang="en-US" sz="2000" dirty="0"/>
              <a:t>■ One-third may achieve recovery without treatment.</a:t>
            </a:r>
          </a:p>
        </p:txBody>
      </p:sp>
      <p:sp>
        <p:nvSpPr>
          <p:cNvPr id="2" name="TextBox 1"/>
          <p:cNvSpPr txBox="1"/>
          <p:nvPr/>
        </p:nvSpPr>
        <p:spPr>
          <a:xfrm>
            <a:off x="534571" y="562707"/>
            <a:ext cx="11451103" cy="646331"/>
          </a:xfrm>
          <a:prstGeom prst="rect">
            <a:avLst/>
          </a:prstGeom>
          <a:solidFill>
            <a:schemeClr val="bg1"/>
          </a:solidFill>
          <a:ln w="57150">
            <a:solidFill>
              <a:schemeClr val="accent6">
                <a:lumMod val="40000"/>
                <a:lumOff val="60000"/>
              </a:schemeClr>
            </a:solidFill>
          </a:ln>
        </p:spPr>
        <p:txBody>
          <a:bodyPr wrap="square" rtlCol="0">
            <a:spAutoFit/>
          </a:bodyPr>
          <a:lstStyle/>
          <a:p>
            <a:r>
              <a:rPr lang="en-US" sz="3600" dirty="0"/>
              <a:t>EPIDEMIOLOGY</a:t>
            </a:r>
            <a:r>
              <a:rPr lang="ar-JO" sz="3600" dirty="0"/>
              <a:t>/</a:t>
            </a:r>
            <a:r>
              <a:rPr lang="en-US" sz="3600" dirty="0"/>
              <a:t>ETIOLOGY </a:t>
            </a:r>
          </a:p>
        </p:txBody>
      </p:sp>
    </p:spTree>
    <p:extLst>
      <p:ext uri="{BB962C8B-B14F-4D97-AF65-F5344CB8AC3E}">
        <p14:creationId xmlns:p14="http://schemas.microsoft.com/office/powerpoint/2010/main" val="3158077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573" y="1364566"/>
            <a:ext cx="11451102" cy="3539430"/>
          </a:xfrm>
          <a:prstGeom prst="rect">
            <a:avLst/>
          </a:prstGeom>
          <a:solidFill>
            <a:schemeClr val="accent6">
              <a:lumMod val="40000"/>
              <a:lumOff val="60000"/>
            </a:schemeClr>
          </a:solidFill>
        </p:spPr>
        <p:txBody>
          <a:bodyPr wrap="square" rtlCol="0">
            <a:spAutoFit/>
          </a:bodyPr>
          <a:lstStyle/>
          <a:p>
            <a:pPr marL="457200" indent="-457200">
              <a:buFont typeface="Wingdings" panose="05000000000000000000" pitchFamily="2" charset="2"/>
              <a:buChar char="§"/>
            </a:pPr>
            <a:r>
              <a:rPr lang="en-US" sz="2800" dirty="0"/>
              <a:t>May engage in antisocial behavior to obtain money for gambling.</a:t>
            </a:r>
          </a:p>
          <a:p>
            <a:r>
              <a:rPr lang="en-US" sz="2800" dirty="0"/>
              <a:t> </a:t>
            </a:r>
          </a:p>
          <a:p>
            <a:pPr marL="457200" indent="-457200">
              <a:buFont typeface="Wingdings" panose="05000000000000000000" pitchFamily="2" charset="2"/>
              <a:buChar char="§"/>
            </a:pPr>
            <a:r>
              <a:rPr lang="en-US" sz="2800" dirty="0"/>
              <a:t>Appear overconfident. </a:t>
            </a:r>
          </a:p>
          <a:p>
            <a:endParaRPr lang="en-US" sz="2800" dirty="0"/>
          </a:p>
          <a:p>
            <a:pPr marL="457200" indent="-457200">
              <a:buFont typeface="Wingdings" panose="05000000000000000000" pitchFamily="2" charset="2"/>
              <a:buChar char="§"/>
            </a:pPr>
            <a:r>
              <a:rPr lang="en-US" sz="2800" dirty="0"/>
              <a:t>Suicide attempts. </a:t>
            </a:r>
          </a:p>
          <a:p>
            <a:endParaRPr lang="en-US" sz="2800" dirty="0"/>
          </a:p>
          <a:p>
            <a:pPr marL="457200" indent="-457200">
              <a:buFont typeface="Wingdings" panose="05000000000000000000" pitchFamily="2" charset="2"/>
              <a:buChar char="§"/>
            </a:pPr>
            <a:r>
              <a:rPr lang="en-US" sz="2800" dirty="0"/>
              <a:t>Multiple arrest and/or incarceration. </a:t>
            </a:r>
          </a:p>
          <a:p>
            <a:endParaRPr lang="en-US" sz="2800" dirty="0"/>
          </a:p>
        </p:txBody>
      </p:sp>
      <p:sp>
        <p:nvSpPr>
          <p:cNvPr id="2" name="TextBox 1"/>
          <p:cNvSpPr txBox="1"/>
          <p:nvPr/>
        </p:nvSpPr>
        <p:spPr>
          <a:xfrm>
            <a:off x="534571" y="562707"/>
            <a:ext cx="11451103" cy="584775"/>
          </a:xfrm>
          <a:prstGeom prst="rect">
            <a:avLst/>
          </a:prstGeom>
          <a:solidFill>
            <a:schemeClr val="bg1"/>
          </a:solidFill>
          <a:ln w="57150">
            <a:solidFill>
              <a:schemeClr val="accent6">
                <a:lumMod val="40000"/>
                <a:lumOff val="60000"/>
              </a:schemeClr>
            </a:solidFill>
          </a:ln>
        </p:spPr>
        <p:txBody>
          <a:bodyPr wrap="square" rtlCol="0">
            <a:spAutoFit/>
          </a:bodyPr>
          <a:lstStyle/>
          <a:p>
            <a:r>
              <a:rPr lang="en-US" sz="3200" dirty="0"/>
              <a:t>PHYSICAL AND PSYCHIATRIC PRESENTING SYMPTOMS </a:t>
            </a:r>
          </a:p>
        </p:txBody>
      </p:sp>
    </p:spTree>
    <p:extLst>
      <p:ext uri="{BB962C8B-B14F-4D97-AF65-F5344CB8AC3E}">
        <p14:creationId xmlns:p14="http://schemas.microsoft.com/office/powerpoint/2010/main" val="2564273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573" y="1364566"/>
            <a:ext cx="11451102" cy="3539430"/>
          </a:xfrm>
          <a:prstGeom prst="rect">
            <a:avLst/>
          </a:prstGeom>
          <a:solidFill>
            <a:schemeClr val="accent6">
              <a:lumMod val="40000"/>
              <a:lumOff val="60000"/>
            </a:schemeClr>
          </a:solidFill>
        </p:spPr>
        <p:txBody>
          <a:bodyPr wrap="square" rtlCol="0">
            <a:spAutoFit/>
          </a:bodyPr>
          <a:lstStyle/>
          <a:p>
            <a:r>
              <a:rPr lang="en-US" sz="2800" dirty="0"/>
              <a:t>■ Participation in Gamblers Anonymous (a 12-step program) is the most common treatment.</a:t>
            </a:r>
          </a:p>
          <a:p>
            <a:endParaRPr lang="en-US" sz="2800" dirty="0"/>
          </a:p>
          <a:p>
            <a:r>
              <a:rPr lang="en-US" sz="2800" dirty="0"/>
              <a:t>■ Cognitive behavioral therapy has been shown to be effective, particularly when combined with Gamblers Anonymous.</a:t>
            </a:r>
          </a:p>
          <a:p>
            <a:endParaRPr lang="en-US" sz="2800" dirty="0"/>
          </a:p>
          <a:p>
            <a:r>
              <a:rPr lang="en-US" sz="2800" dirty="0"/>
              <a:t>■ Important to treat comorbid mood disorders, anxiety disorders, and substance use disorders where appropriate.</a:t>
            </a:r>
          </a:p>
        </p:txBody>
      </p:sp>
      <p:sp>
        <p:nvSpPr>
          <p:cNvPr id="2" name="TextBox 1"/>
          <p:cNvSpPr txBox="1"/>
          <p:nvPr/>
        </p:nvSpPr>
        <p:spPr>
          <a:xfrm>
            <a:off x="534571" y="562707"/>
            <a:ext cx="11451103" cy="646331"/>
          </a:xfrm>
          <a:prstGeom prst="rect">
            <a:avLst/>
          </a:prstGeom>
          <a:solidFill>
            <a:schemeClr val="bg1"/>
          </a:solidFill>
          <a:ln w="57150">
            <a:solidFill>
              <a:schemeClr val="accent6">
                <a:lumMod val="40000"/>
                <a:lumOff val="60000"/>
              </a:schemeClr>
            </a:solidFill>
          </a:ln>
        </p:spPr>
        <p:txBody>
          <a:bodyPr wrap="square" rtlCol="0">
            <a:spAutoFit/>
          </a:bodyPr>
          <a:lstStyle/>
          <a:p>
            <a:r>
              <a:rPr lang="en-US" sz="3600" dirty="0"/>
              <a:t>TREATMENT </a:t>
            </a:r>
          </a:p>
        </p:txBody>
      </p:sp>
    </p:spTree>
    <p:extLst>
      <p:ext uri="{BB962C8B-B14F-4D97-AF65-F5344CB8AC3E}">
        <p14:creationId xmlns:p14="http://schemas.microsoft.com/office/powerpoint/2010/main" val="2458146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489075"/>
            <a:ext cx="9170988" cy="1120775"/>
          </a:xfrm>
          <a:solidFill>
            <a:srgbClr val="FFFFFF"/>
          </a:solidFill>
          <a:effectLst>
            <a:softEdge rad="63500"/>
          </a:effectLst>
        </p:spPr>
        <p:txBody>
          <a:bodyPr>
            <a:normAutofit/>
          </a:bodyPr>
          <a:lstStyle/>
          <a:p>
            <a:pPr algn="ctr"/>
            <a:r>
              <a:rPr lang="en-US" sz="4800" dirty="0"/>
              <a:t>Trichotillomania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1" y="2345811"/>
            <a:ext cx="6913206" cy="3760641"/>
          </a:xfrm>
          <a:prstGeom prst="rect">
            <a:avLst/>
          </a:prstGeom>
          <a:effectLst>
            <a:softEdge rad="317500"/>
          </a:effectLst>
        </p:spPr>
      </p:pic>
    </p:spTree>
    <p:extLst>
      <p:ext uri="{BB962C8B-B14F-4D97-AF65-F5344CB8AC3E}">
        <p14:creationId xmlns:p14="http://schemas.microsoft.com/office/powerpoint/2010/main" val="2628351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2604" y="1943064"/>
            <a:ext cx="11408899" cy="3108543"/>
          </a:xfrm>
          <a:prstGeom prst="rect">
            <a:avLst/>
          </a:prstGeom>
          <a:solidFill>
            <a:schemeClr val="accent6">
              <a:lumMod val="40000"/>
              <a:lumOff val="60000"/>
            </a:schemeClr>
          </a:solidFill>
        </p:spPr>
        <p:txBody>
          <a:bodyPr wrap="square" rtlCol="0">
            <a:spAutoFit/>
          </a:bodyPr>
          <a:lstStyle/>
          <a:p>
            <a:pPr marL="457200" indent="-457200">
              <a:buFont typeface="Wingdings" panose="05000000000000000000" pitchFamily="2" charset="2"/>
              <a:buChar char="Ø"/>
            </a:pPr>
            <a:r>
              <a:rPr lang="en-US" sz="2800" dirty="0"/>
              <a:t>A disorder characterized by pulling one’s own hair, resulting in hair loss.</a:t>
            </a:r>
          </a:p>
          <a:p>
            <a:endParaRPr lang="en-US" sz="2800" dirty="0"/>
          </a:p>
          <a:p>
            <a:pPr marL="457200" indent="-457200">
              <a:buFont typeface="Wingdings" panose="05000000000000000000" pitchFamily="2" charset="2"/>
              <a:buChar char="Ø"/>
            </a:pPr>
            <a:r>
              <a:rPr lang="en-US" sz="2800" dirty="0"/>
              <a:t>There is </a:t>
            </a:r>
            <a:r>
              <a:rPr lang="en-US" sz="2800" dirty="0">
                <a:solidFill>
                  <a:srgbClr val="FF0000"/>
                </a:solidFill>
              </a:rPr>
              <a:t>anxiety </a:t>
            </a:r>
            <a:r>
              <a:rPr lang="en-US" sz="2800" dirty="0"/>
              <a:t>before the act and a release of anxiety after the act. </a:t>
            </a:r>
          </a:p>
          <a:p>
            <a:pPr marL="457200" indent="-457200">
              <a:buFont typeface="Wingdings" panose="05000000000000000000" pitchFamily="2" charset="2"/>
              <a:buChar char="Ø"/>
            </a:pPr>
            <a:endParaRPr lang="ar-JO" sz="2800" dirty="0"/>
          </a:p>
          <a:p>
            <a:pPr marL="457200" indent="-457200">
              <a:buFont typeface="Wingdings" panose="05000000000000000000" pitchFamily="2" charset="2"/>
              <a:buChar char="Ø"/>
            </a:pPr>
            <a:r>
              <a:rPr lang="en-US" sz="2800" dirty="0">
                <a:solidFill>
                  <a:srgbClr val="FF0000"/>
                </a:solidFill>
              </a:rPr>
              <a:t>In DSM-5 </a:t>
            </a:r>
            <a:r>
              <a:rPr lang="en-US" sz="2800" dirty="0"/>
              <a:t>this is now included under </a:t>
            </a:r>
            <a:r>
              <a:rPr lang="en-US" sz="2800" dirty="0">
                <a:solidFill>
                  <a:srgbClr val="FF0000"/>
                </a:solidFill>
              </a:rPr>
              <a:t>obsessive compulsive and related disorder</a:t>
            </a:r>
          </a:p>
          <a:p>
            <a:pPr marL="457200" indent="-457200">
              <a:buFont typeface="Wingdings" panose="05000000000000000000" pitchFamily="2" charset="2"/>
              <a:buChar char="Ø"/>
            </a:pPr>
            <a:endParaRPr lang="ar-JO" sz="2800" dirty="0"/>
          </a:p>
        </p:txBody>
      </p:sp>
    </p:spTree>
    <p:extLst>
      <p:ext uri="{BB962C8B-B14F-4D97-AF65-F5344CB8AC3E}">
        <p14:creationId xmlns:p14="http://schemas.microsoft.com/office/powerpoint/2010/main" val="1891830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573" y="1364566"/>
            <a:ext cx="11451102" cy="4832092"/>
          </a:xfrm>
          <a:prstGeom prst="rect">
            <a:avLst/>
          </a:prstGeom>
          <a:solidFill>
            <a:schemeClr val="accent6">
              <a:lumMod val="40000"/>
              <a:lumOff val="60000"/>
            </a:schemeClr>
          </a:solidFill>
        </p:spPr>
        <p:txBody>
          <a:bodyPr wrap="square" rtlCol="0">
            <a:spAutoFit/>
          </a:bodyPr>
          <a:lstStyle/>
          <a:p>
            <a:r>
              <a:rPr lang="en-US" sz="2800" dirty="0"/>
              <a:t>■ Recurrent pulling out of one’s hair, resulting in hair loss.</a:t>
            </a:r>
          </a:p>
          <a:p>
            <a:endParaRPr lang="en-US" sz="2800" dirty="0"/>
          </a:p>
          <a:p>
            <a:r>
              <a:rPr lang="en-US" sz="2800" dirty="0"/>
              <a:t>■ Repeated attempts to decrease or stop hair pulling.</a:t>
            </a:r>
          </a:p>
          <a:p>
            <a:endParaRPr lang="en-US" sz="2800" dirty="0"/>
          </a:p>
          <a:p>
            <a:r>
              <a:rPr lang="en-US" sz="2800" dirty="0"/>
              <a:t>■ Causes significant distress or impairment in daily functioning.</a:t>
            </a:r>
          </a:p>
          <a:p>
            <a:endParaRPr lang="en-US" sz="2800" dirty="0"/>
          </a:p>
          <a:p>
            <a:r>
              <a:rPr lang="en-US" sz="2800" dirty="0"/>
              <a:t>■ Hair pulling or hair loss is not due to another medical condition or psychiatric disorder.</a:t>
            </a:r>
          </a:p>
          <a:p>
            <a:endParaRPr lang="en-US" sz="2800" dirty="0"/>
          </a:p>
          <a:p>
            <a:r>
              <a:rPr lang="en-US" sz="2800" dirty="0"/>
              <a:t>■ Usually involves the scalp, eyebrows, or eyelashes. May include facial, axillary, and pubic hair.</a:t>
            </a:r>
            <a:endParaRPr lang="ar-JO" sz="2800" dirty="0"/>
          </a:p>
        </p:txBody>
      </p:sp>
      <p:sp>
        <p:nvSpPr>
          <p:cNvPr id="2" name="TextBox 1"/>
          <p:cNvSpPr txBox="1"/>
          <p:nvPr/>
        </p:nvSpPr>
        <p:spPr>
          <a:xfrm>
            <a:off x="534571" y="562707"/>
            <a:ext cx="11451103" cy="646331"/>
          </a:xfrm>
          <a:prstGeom prst="rect">
            <a:avLst/>
          </a:prstGeom>
          <a:solidFill>
            <a:schemeClr val="bg1"/>
          </a:solidFill>
          <a:ln w="57150">
            <a:solidFill>
              <a:schemeClr val="accent6">
                <a:lumMod val="40000"/>
                <a:lumOff val="60000"/>
              </a:schemeClr>
            </a:solidFill>
          </a:ln>
        </p:spPr>
        <p:txBody>
          <a:bodyPr wrap="square" rtlCol="0">
            <a:spAutoFit/>
          </a:bodyPr>
          <a:lstStyle/>
          <a:p>
            <a:r>
              <a:rPr lang="en-US" sz="3600" dirty="0"/>
              <a:t>DIAGNOSIS AND DSM-5 CRITERIA </a:t>
            </a:r>
          </a:p>
        </p:txBody>
      </p:sp>
    </p:spTree>
    <p:extLst>
      <p:ext uri="{BB962C8B-B14F-4D97-AF65-F5344CB8AC3E}">
        <p14:creationId xmlns:p14="http://schemas.microsoft.com/office/powerpoint/2010/main" val="186100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DEC7AC-17C1-2706-03C4-C7628E0EF4D3}"/>
              </a:ext>
            </a:extLst>
          </p:cNvPr>
          <p:cNvSpPr>
            <a:spLocks noGrp="1"/>
          </p:cNvSpPr>
          <p:nvPr>
            <p:ph type="title"/>
          </p:nvPr>
        </p:nvSpPr>
        <p:spPr/>
        <p:txBody>
          <a:bodyPr>
            <a:normAutofit fontScale="90000"/>
          </a:bodyPr>
          <a:lstStyle/>
          <a:p>
            <a:r>
              <a:rPr lang="en-US" dirty="0"/>
              <a:t>Core qualities of the impulse control disorders are as follows:</a:t>
            </a:r>
          </a:p>
        </p:txBody>
      </p:sp>
      <p:sp>
        <p:nvSpPr>
          <p:cNvPr id="5" name="Content Placeholder 4">
            <a:extLst>
              <a:ext uri="{FF2B5EF4-FFF2-40B4-BE49-F238E27FC236}">
                <a16:creationId xmlns="" xmlns:a16="http://schemas.microsoft.com/office/drawing/2014/main" id="{668FC6D2-F74D-1502-DDD7-4FB716AF4D1E}"/>
              </a:ext>
            </a:extLst>
          </p:cNvPr>
          <p:cNvSpPr>
            <a:spLocks noGrp="1"/>
          </p:cNvSpPr>
          <p:nvPr>
            <p:ph idx="1"/>
          </p:nvPr>
        </p:nvSpPr>
        <p:spPr/>
        <p:txBody>
          <a:bodyPr/>
          <a:lstStyle/>
          <a:p>
            <a:pPr algn="l"/>
            <a:r>
              <a:rPr lang="en-US" dirty="0" smtClean="0"/>
              <a:t>1-Repetitive </a:t>
            </a:r>
            <a:r>
              <a:rPr lang="en-US" dirty="0"/>
              <a:t>or compulsive engagement in behavior despite adverse consequences.</a:t>
            </a:r>
          </a:p>
          <a:p>
            <a:pPr algn="l"/>
            <a:endParaRPr lang="en-US" dirty="0"/>
          </a:p>
          <a:p>
            <a:pPr algn="l"/>
            <a:r>
              <a:rPr lang="en-US" dirty="0"/>
              <a:t> </a:t>
            </a:r>
            <a:r>
              <a:rPr lang="en-US" dirty="0" smtClean="0"/>
              <a:t>2-Little </a:t>
            </a:r>
            <a:r>
              <a:rPr lang="en-US" dirty="0"/>
              <a:t>control over the negative </a:t>
            </a:r>
            <a:r>
              <a:rPr lang="en-US" dirty="0" smtClean="0"/>
              <a:t>behavior.</a:t>
            </a:r>
            <a:endParaRPr lang="en-US" dirty="0"/>
          </a:p>
          <a:p>
            <a:pPr algn="l"/>
            <a:endParaRPr lang="en-US" dirty="0"/>
          </a:p>
          <a:p>
            <a:pPr algn="l"/>
            <a:r>
              <a:rPr lang="en-US" dirty="0" smtClean="0"/>
              <a:t>3-Anxiety </a:t>
            </a:r>
            <a:r>
              <a:rPr lang="en-US" dirty="0"/>
              <a:t>or craving experienced prior to engagement in impulsive behavior.</a:t>
            </a:r>
          </a:p>
          <a:p>
            <a:endParaRPr lang="en-US" dirty="0"/>
          </a:p>
          <a:p>
            <a:pPr algn="l"/>
            <a:r>
              <a:rPr lang="en-US" dirty="0"/>
              <a:t> </a:t>
            </a:r>
            <a:r>
              <a:rPr lang="en-US" dirty="0" smtClean="0"/>
              <a:t>4-Relief </a:t>
            </a:r>
            <a:r>
              <a:rPr lang="en-US" dirty="0"/>
              <a:t>or satisfaction during or after completion of the behavior.</a:t>
            </a:r>
            <a:endParaRPr lang="x-none" dirty="0"/>
          </a:p>
        </p:txBody>
      </p:sp>
    </p:spTree>
    <p:extLst>
      <p:ext uri="{BB962C8B-B14F-4D97-AF65-F5344CB8AC3E}">
        <p14:creationId xmlns:p14="http://schemas.microsoft.com/office/powerpoint/2010/main" val="80859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573" y="1364566"/>
            <a:ext cx="11451102" cy="4893647"/>
          </a:xfrm>
          <a:prstGeom prst="rect">
            <a:avLst/>
          </a:prstGeom>
          <a:solidFill>
            <a:schemeClr val="accent6">
              <a:lumMod val="40000"/>
              <a:lumOff val="60000"/>
            </a:schemeClr>
          </a:solidFill>
        </p:spPr>
        <p:txBody>
          <a:bodyPr wrap="square" rtlCol="0">
            <a:spAutoFit/>
          </a:bodyPr>
          <a:lstStyle/>
          <a:p>
            <a:r>
              <a:rPr lang="en-US" sz="2400" dirty="0"/>
              <a:t>■ Lifetime prevalence: 1–2% of the adult population.</a:t>
            </a:r>
          </a:p>
          <a:p>
            <a:endParaRPr lang="en-US" sz="2400" dirty="0"/>
          </a:p>
          <a:p>
            <a:r>
              <a:rPr lang="en-US" sz="2400" dirty="0"/>
              <a:t>■ More common in women than in men (10:1 ratio).</a:t>
            </a:r>
          </a:p>
          <a:p>
            <a:endParaRPr lang="en-US" sz="2400" dirty="0"/>
          </a:p>
          <a:p>
            <a:r>
              <a:rPr lang="en-US" sz="2400" dirty="0"/>
              <a:t>■ Onset usually at puberty. Frequently associated with a stressful event.</a:t>
            </a:r>
          </a:p>
          <a:p>
            <a:endParaRPr lang="en-US" sz="2400" dirty="0"/>
          </a:p>
          <a:p>
            <a:r>
              <a:rPr lang="en-US" sz="2400" dirty="0"/>
              <a:t>■ Etiology may involve biological, genetic, and environmental factors.</a:t>
            </a:r>
          </a:p>
          <a:p>
            <a:endParaRPr lang="en-US" sz="2400" dirty="0"/>
          </a:p>
          <a:p>
            <a:r>
              <a:rPr lang="en-US" sz="2400" dirty="0"/>
              <a:t>■ Increased incidence of comorbid OCD, major depressive disorder, and excoriation (skin-picking) disorder.</a:t>
            </a:r>
          </a:p>
          <a:p>
            <a:endParaRPr lang="en-US" sz="2400" dirty="0"/>
          </a:p>
          <a:p>
            <a:r>
              <a:rPr lang="en-US" sz="2400" dirty="0"/>
              <a:t>■ Course may be chronic with waxing and waning periods. Adult onset is generally more difficult to treat.</a:t>
            </a:r>
          </a:p>
        </p:txBody>
      </p:sp>
      <p:sp>
        <p:nvSpPr>
          <p:cNvPr id="2" name="TextBox 1"/>
          <p:cNvSpPr txBox="1"/>
          <p:nvPr/>
        </p:nvSpPr>
        <p:spPr>
          <a:xfrm>
            <a:off x="534571" y="562707"/>
            <a:ext cx="11451103" cy="646331"/>
          </a:xfrm>
          <a:prstGeom prst="rect">
            <a:avLst/>
          </a:prstGeom>
          <a:solidFill>
            <a:schemeClr val="bg1"/>
          </a:solidFill>
          <a:ln w="57150">
            <a:solidFill>
              <a:schemeClr val="accent6">
                <a:lumMod val="40000"/>
                <a:lumOff val="60000"/>
              </a:schemeClr>
            </a:solidFill>
          </a:ln>
        </p:spPr>
        <p:txBody>
          <a:bodyPr wrap="square" rtlCol="0">
            <a:spAutoFit/>
          </a:bodyPr>
          <a:lstStyle/>
          <a:p>
            <a:r>
              <a:rPr lang="en-US" sz="3600" dirty="0"/>
              <a:t>EPIDEMIOLOGY</a:t>
            </a:r>
            <a:r>
              <a:rPr lang="ar-JO" sz="3600" dirty="0"/>
              <a:t>/</a:t>
            </a:r>
            <a:r>
              <a:rPr lang="en-US" sz="3600" dirty="0"/>
              <a:t>ETIOLOGY </a:t>
            </a:r>
          </a:p>
        </p:txBody>
      </p:sp>
    </p:spTree>
    <p:extLst>
      <p:ext uri="{BB962C8B-B14F-4D97-AF65-F5344CB8AC3E}">
        <p14:creationId xmlns:p14="http://schemas.microsoft.com/office/powerpoint/2010/main" val="1563074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573" y="1364566"/>
            <a:ext cx="11451102" cy="4401205"/>
          </a:xfrm>
          <a:prstGeom prst="rect">
            <a:avLst/>
          </a:prstGeom>
          <a:solidFill>
            <a:schemeClr val="accent6">
              <a:lumMod val="40000"/>
              <a:lumOff val="60000"/>
            </a:schemeClr>
          </a:solidFill>
        </p:spPr>
        <p:txBody>
          <a:bodyPr wrap="square" rtlCol="0">
            <a:spAutoFit/>
          </a:bodyPr>
          <a:lstStyle/>
          <a:p>
            <a:pPr marL="457200" indent="-457200">
              <a:buFont typeface="Wingdings" panose="05000000000000000000" pitchFamily="2" charset="2"/>
              <a:buChar char="§"/>
            </a:pPr>
            <a:r>
              <a:rPr lang="en-US" sz="2800" dirty="0"/>
              <a:t>Hair loss is significant over all areas of the body. </a:t>
            </a:r>
          </a:p>
          <a:p>
            <a:endParaRPr lang="en-US" sz="2800" dirty="0"/>
          </a:p>
          <a:p>
            <a:pPr marL="457200" indent="-457200">
              <a:buFont typeface="Wingdings" panose="05000000000000000000" pitchFamily="2" charset="2"/>
              <a:buChar char="§"/>
            </a:pPr>
            <a:r>
              <a:rPr lang="en-US" sz="2800" dirty="0"/>
              <a:t>Area most affected is the scalp. </a:t>
            </a:r>
          </a:p>
          <a:p>
            <a:endParaRPr lang="en-US" sz="2800" dirty="0"/>
          </a:p>
          <a:p>
            <a:pPr marL="457200" indent="-457200">
              <a:buFont typeface="Wingdings" panose="05000000000000000000" pitchFamily="2" charset="2"/>
              <a:buChar char="§"/>
            </a:pPr>
            <a:r>
              <a:rPr lang="en-US" sz="2800" dirty="0"/>
              <a:t>May eat the hair, resulting in bezoars, obstruction, and malnutrition. </a:t>
            </a:r>
          </a:p>
          <a:p>
            <a:endParaRPr lang="en-US" sz="2800" dirty="0"/>
          </a:p>
          <a:p>
            <a:pPr marL="457200" indent="-457200">
              <a:buFont typeface="Wingdings" panose="05000000000000000000" pitchFamily="2" charset="2"/>
              <a:buChar char="§"/>
            </a:pPr>
            <a:r>
              <a:rPr lang="en-US" sz="2800" dirty="0"/>
              <a:t>Head-banging, nail-biting, and gnawing may be present. </a:t>
            </a:r>
          </a:p>
          <a:p>
            <a:endParaRPr lang="en-US" sz="2800" dirty="0"/>
          </a:p>
          <a:p>
            <a:pPr marL="457200" indent="-457200">
              <a:buFont typeface="Wingdings" panose="05000000000000000000" pitchFamily="2" charset="2"/>
              <a:buChar char="§"/>
            </a:pPr>
            <a:r>
              <a:rPr lang="en-US" sz="2800" dirty="0"/>
              <a:t>Examination of the scalp reveals short, broken hairs along with long hairs. </a:t>
            </a:r>
          </a:p>
          <a:p>
            <a:endParaRPr lang="ar-JO" sz="2800" dirty="0"/>
          </a:p>
        </p:txBody>
      </p:sp>
      <p:sp>
        <p:nvSpPr>
          <p:cNvPr id="2" name="TextBox 1"/>
          <p:cNvSpPr txBox="1"/>
          <p:nvPr/>
        </p:nvSpPr>
        <p:spPr>
          <a:xfrm>
            <a:off x="534571" y="562707"/>
            <a:ext cx="11451103" cy="584775"/>
          </a:xfrm>
          <a:prstGeom prst="rect">
            <a:avLst/>
          </a:prstGeom>
          <a:solidFill>
            <a:schemeClr val="bg1"/>
          </a:solidFill>
          <a:ln w="57150">
            <a:solidFill>
              <a:schemeClr val="accent6">
                <a:lumMod val="40000"/>
                <a:lumOff val="60000"/>
              </a:schemeClr>
            </a:solidFill>
          </a:ln>
        </p:spPr>
        <p:txBody>
          <a:bodyPr wrap="square" rtlCol="0">
            <a:spAutoFit/>
          </a:bodyPr>
          <a:lstStyle/>
          <a:p>
            <a:r>
              <a:rPr lang="en-US" sz="3200" dirty="0"/>
              <a:t>PHYSICAL AND PSYCHIATRIC PRESENTING SYMPTOMS </a:t>
            </a:r>
          </a:p>
        </p:txBody>
      </p:sp>
    </p:spTree>
    <p:extLst>
      <p:ext uri="{BB962C8B-B14F-4D97-AF65-F5344CB8AC3E}">
        <p14:creationId xmlns:p14="http://schemas.microsoft.com/office/powerpoint/2010/main" val="1373250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573" y="1364566"/>
            <a:ext cx="11451102" cy="2554545"/>
          </a:xfrm>
          <a:prstGeom prst="rect">
            <a:avLst/>
          </a:prstGeom>
          <a:solidFill>
            <a:schemeClr val="accent6">
              <a:lumMod val="40000"/>
              <a:lumOff val="60000"/>
            </a:schemeClr>
          </a:solidFill>
        </p:spPr>
        <p:txBody>
          <a:bodyPr wrap="square" rtlCol="0">
            <a:spAutoFit/>
          </a:bodyPr>
          <a:lstStyle/>
          <a:p>
            <a:r>
              <a:rPr lang="en-US" sz="3200" dirty="0"/>
              <a:t>■ Treatment includes SSRIs, second-generation antipsychotics, lithium, or </a:t>
            </a:r>
            <a:r>
              <a:rPr lang="en-US" sz="3200" i="1" dirty="0"/>
              <a:t>N</a:t>
            </a:r>
            <a:r>
              <a:rPr lang="en-US" sz="3200" dirty="0"/>
              <a:t>-acetylcysteine.</a:t>
            </a:r>
          </a:p>
          <a:p>
            <a:endParaRPr lang="en-US" sz="3200" dirty="0"/>
          </a:p>
          <a:p>
            <a:r>
              <a:rPr lang="en-US" sz="3200" dirty="0"/>
              <a:t>■ Specialized types of cognitive-behavior therapy (e.g., habit reversal training).</a:t>
            </a:r>
          </a:p>
        </p:txBody>
      </p:sp>
      <p:sp>
        <p:nvSpPr>
          <p:cNvPr id="2" name="TextBox 1"/>
          <p:cNvSpPr txBox="1"/>
          <p:nvPr/>
        </p:nvSpPr>
        <p:spPr>
          <a:xfrm>
            <a:off x="534571" y="562707"/>
            <a:ext cx="11451103" cy="646331"/>
          </a:xfrm>
          <a:prstGeom prst="rect">
            <a:avLst/>
          </a:prstGeom>
          <a:solidFill>
            <a:schemeClr val="bg1"/>
          </a:solidFill>
          <a:ln w="57150">
            <a:solidFill>
              <a:schemeClr val="accent6">
                <a:lumMod val="40000"/>
                <a:lumOff val="60000"/>
              </a:schemeClr>
            </a:solidFill>
          </a:ln>
        </p:spPr>
        <p:txBody>
          <a:bodyPr wrap="square" rtlCol="0">
            <a:spAutoFit/>
          </a:bodyPr>
          <a:lstStyle/>
          <a:p>
            <a:r>
              <a:rPr lang="en-US" sz="3600" dirty="0"/>
              <a:t>TREATMENT </a:t>
            </a:r>
          </a:p>
        </p:txBody>
      </p:sp>
    </p:spTree>
    <p:extLst>
      <p:ext uri="{BB962C8B-B14F-4D97-AF65-F5344CB8AC3E}">
        <p14:creationId xmlns:p14="http://schemas.microsoft.com/office/powerpoint/2010/main" val="1822682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31989" y="2903838"/>
            <a:ext cx="6462584" cy="1200329"/>
          </a:xfrm>
          <a:prstGeom prst="rect">
            <a:avLst/>
          </a:prstGeom>
          <a:noFill/>
        </p:spPr>
        <p:txBody>
          <a:bodyPr wrap="square" rtlCol="1">
            <a:spAutoFit/>
          </a:bodyPr>
          <a:lstStyle/>
          <a:p>
            <a:pPr algn="ctr"/>
            <a:r>
              <a:rPr lang="en-US" sz="7200" dirty="0"/>
              <a:t>THANK </a:t>
            </a:r>
            <a:r>
              <a:rPr lang="en-US" sz="7200" dirty="0" smtClean="0"/>
              <a:t>YOU</a:t>
            </a:r>
            <a:endParaRPr lang="ar-SA" sz="7200" dirty="0"/>
          </a:p>
        </p:txBody>
      </p:sp>
    </p:spTree>
    <p:extLst>
      <p:ext uri="{BB962C8B-B14F-4D97-AF65-F5344CB8AC3E}">
        <p14:creationId xmlns:p14="http://schemas.microsoft.com/office/powerpoint/2010/main" val="2423525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026" name="Picture 2" descr="D:\download in D\photo_5827740080998040652_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18" y="1537951"/>
            <a:ext cx="2292742" cy="39912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2595" y="2277640"/>
            <a:ext cx="3223691" cy="317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937" y="2883744"/>
            <a:ext cx="2870888" cy="287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098" y="1961576"/>
            <a:ext cx="1760631" cy="314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1331722" y="702216"/>
            <a:ext cx="9297895" cy="523220"/>
          </a:xfrm>
          <a:prstGeom prst="rect">
            <a:avLst/>
          </a:prstGeom>
          <a:noFill/>
        </p:spPr>
        <p:txBody>
          <a:bodyPr wrap="square" rtlCol="1">
            <a:spAutoFit/>
          </a:bodyPr>
          <a:lstStyle/>
          <a:p>
            <a:r>
              <a:rPr lang="ar-SA" sz="2800" dirty="0"/>
              <a:t>"وَلَا تَحْسَبَنَّ اللَّهَ غَافِلًا عَمَّا يَعْمَلُ الظَّالِمُونَ إِنَّمَا يُؤَخِّرُهُمْ لِيَوْمٍ تَشْخَصُ فِيهِ الْأَبْصَارُ"</a:t>
            </a:r>
          </a:p>
        </p:txBody>
      </p:sp>
      <p:sp>
        <p:nvSpPr>
          <p:cNvPr id="4" name="مربع نص 3"/>
          <p:cNvSpPr txBox="1"/>
          <p:nvPr/>
        </p:nvSpPr>
        <p:spPr>
          <a:xfrm>
            <a:off x="4826644" y="6010127"/>
            <a:ext cx="2974125" cy="461665"/>
          </a:xfrm>
          <a:prstGeom prst="rect">
            <a:avLst/>
          </a:prstGeom>
          <a:noFill/>
        </p:spPr>
        <p:txBody>
          <a:bodyPr wrap="square" rtlCol="1">
            <a:spAutoFit/>
          </a:bodyPr>
          <a:lstStyle/>
          <a:p>
            <a:pPr algn="r"/>
            <a:r>
              <a:rPr lang="ar-JO" sz="2400" dirty="0" smtClean="0"/>
              <a:t>من اعتاد خان ...!!!</a:t>
            </a:r>
            <a:endParaRPr lang="ar-SA" sz="2400" dirty="0"/>
          </a:p>
        </p:txBody>
      </p:sp>
    </p:spTree>
    <p:extLst>
      <p:ext uri="{BB962C8B-B14F-4D97-AF65-F5344CB8AC3E}">
        <p14:creationId xmlns:p14="http://schemas.microsoft.com/office/powerpoint/2010/main" val="1497292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F8414-A3F4-0942-0261-2BA10F38568A}"/>
              </a:ext>
            </a:extLst>
          </p:cNvPr>
          <p:cNvSpPr>
            <a:spLocks noGrp="1"/>
          </p:cNvSpPr>
          <p:nvPr>
            <p:ph type="title"/>
          </p:nvPr>
        </p:nvSpPr>
        <p:spPr>
          <a:xfrm>
            <a:off x="2557670" y="662609"/>
            <a:ext cx="6811617" cy="920960"/>
          </a:xfrm>
          <a:solidFill>
            <a:schemeClr val="bg1">
              <a:lumMod val="95000"/>
            </a:schemeClr>
          </a:solidFill>
        </p:spPr>
        <p:txBody>
          <a:bodyPr>
            <a:normAutofit/>
          </a:bodyPr>
          <a:lstStyle/>
          <a:p>
            <a:pPr algn="ctr"/>
            <a:r>
              <a:rPr lang="en-US" sz="4400" dirty="0">
                <a:solidFill>
                  <a:schemeClr val="tx1"/>
                </a:solidFill>
              </a:rPr>
              <a:t>Process:</a:t>
            </a:r>
          </a:p>
        </p:txBody>
      </p:sp>
      <p:sp>
        <p:nvSpPr>
          <p:cNvPr id="3" name="Content Placeholder 2">
            <a:extLst>
              <a:ext uri="{FF2B5EF4-FFF2-40B4-BE49-F238E27FC236}">
                <a16:creationId xmlns="" xmlns:a16="http://schemas.microsoft.com/office/drawing/2014/main" id="{CFFB45DC-2DE9-084D-1147-9BCFE11F4081}"/>
              </a:ext>
            </a:extLst>
          </p:cNvPr>
          <p:cNvSpPr>
            <a:spLocks noGrp="1"/>
          </p:cNvSpPr>
          <p:nvPr>
            <p:ph idx="1"/>
          </p:nvPr>
        </p:nvSpPr>
        <p:spPr>
          <a:xfrm>
            <a:off x="556591" y="1709466"/>
            <a:ext cx="10515600" cy="4976256"/>
          </a:xfrm>
        </p:spPr>
        <p:txBody>
          <a:bodyPr>
            <a:normAutofit fontScale="85000" lnSpcReduction="20000"/>
            <a:scene3d>
              <a:camera prst="obliqueBottomRight"/>
              <a:lightRig rig="threePt" dir="t"/>
            </a:scene3d>
          </a:bodyPr>
          <a:lstStyle/>
          <a:p>
            <a:pPr algn="ct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Impulse</a:t>
            </a:r>
            <a:r>
              <a:rPr 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a:p>
            <a:pPr algn="ctr"/>
            <a:r>
              <a:rPr lang="en-US" dirty="0"/>
              <a:t>They feel an impulse that driving them to do </a:t>
            </a:r>
            <a:r>
              <a:rPr lang="en-US" dirty="0" err="1"/>
              <a:t>Sth</a:t>
            </a:r>
            <a:endParaRPr lang="en-US" dirty="0"/>
          </a:p>
          <a:p>
            <a:pPr algn="ct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Tension :</a:t>
            </a:r>
          </a:p>
          <a:p>
            <a:pPr algn="ctr"/>
            <a:r>
              <a:rPr lang="en-US" dirty="0"/>
              <a:t>They know they should not be doing it </a:t>
            </a:r>
          </a:p>
          <a:p>
            <a:pPr algn="ct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Pleasure:</a:t>
            </a:r>
          </a:p>
          <a:p>
            <a:pPr algn="ctr"/>
            <a:endParaRPr lang="en-US" dirty="0"/>
          </a:p>
          <a:p>
            <a:pPr algn="ct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Relief</a:t>
            </a:r>
            <a:r>
              <a:rPr lang="en-US" sz="2600" b="1" dirty="0">
                <a:ln w="13462">
                  <a:solidFill>
                    <a:schemeClr val="bg1"/>
                  </a:solidFill>
                  <a:prstDash val="solid"/>
                </a:ln>
                <a:effectLst>
                  <a:outerShdw dist="38100" dir="2700000" algn="bl" rotWithShape="0">
                    <a:schemeClr val="accent5"/>
                  </a:outerShdw>
                </a:effectLst>
              </a:rPr>
              <a:t>:</a:t>
            </a:r>
          </a:p>
          <a:p>
            <a:pPr algn="ctr"/>
            <a:r>
              <a:rPr lang="en-US" dirty="0" err="1"/>
              <a:t>Ok,I</a:t>
            </a:r>
            <a:r>
              <a:rPr lang="en-US" dirty="0"/>
              <a:t> have done it</a:t>
            </a:r>
          </a:p>
          <a:p>
            <a:pPr algn="ctr"/>
            <a:endParaRPr lang="en-US" dirty="0"/>
          </a:p>
          <a:p>
            <a:pPr algn="ctr"/>
            <a:r>
              <a:rPr lang="en-US" sz="4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Guilt/no guilt:</a:t>
            </a:r>
          </a:p>
        </p:txBody>
      </p:sp>
    </p:spTree>
    <p:extLst>
      <p:ext uri="{BB962C8B-B14F-4D97-AF65-F5344CB8AC3E}">
        <p14:creationId xmlns:p14="http://schemas.microsoft.com/office/powerpoint/2010/main" val="3062352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573" y="1364566"/>
            <a:ext cx="9326880" cy="5016758"/>
          </a:xfrm>
          <a:prstGeom prst="rect">
            <a:avLst/>
          </a:prstGeom>
          <a:solidFill>
            <a:schemeClr val="bg1">
              <a:lumMod val="95000"/>
            </a:schemeClr>
          </a:solidFill>
        </p:spPr>
        <p:txBody>
          <a:bodyPr wrap="square" rtlCol="0">
            <a:spAutoFit/>
          </a:bodyPr>
          <a:lstStyle/>
          <a:p>
            <a:r>
              <a:rPr lang="en-US" sz="3200" dirty="0">
                <a:solidFill>
                  <a:schemeClr val="accent3">
                    <a:lumMod val="50000"/>
                  </a:schemeClr>
                </a:solidFill>
              </a:rPr>
              <a:t>1-Intermittent explosive disorder</a:t>
            </a:r>
          </a:p>
          <a:p>
            <a:endParaRPr lang="en-US" sz="3200" dirty="0">
              <a:solidFill>
                <a:schemeClr val="accent3">
                  <a:lumMod val="50000"/>
                </a:schemeClr>
              </a:solidFill>
            </a:endParaRPr>
          </a:p>
          <a:p>
            <a:r>
              <a:rPr lang="en-US" sz="3200" dirty="0">
                <a:solidFill>
                  <a:schemeClr val="accent3">
                    <a:lumMod val="50000"/>
                  </a:schemeClr>
                </a:solidFill>
              </a:rPr>
              <a:t>2-Kleptomania</a:t>
            </a:r>
          </a:p>
          <a:p>
            <a:endParaRPr lang="en-US" sz="3200" dirty="0">
              <a:solidFill>
                <a:schemeClr val="accent3">
                  <a:lumMod val="50000"/>
                </a:schemeClr>
              </a:solidFill>
            </a:endParaRPr>
          </a:p>
          <a:p>
            <a:r>
              <a:rPr lang="en-US" sz="3200" dirty="0">
                <a:solidFill>
                  <a:schemeClr val="accent3">
                    <a:lumMod val="50000"/>
                  </a:schemeClr>
                </a:solidFill>
              </a:rPr>
              <a:t>3-Pyromania</a:t>
            </a:r>
          </a:p>
          <a:p>
            <a:endParaRPr lang="en-US" sz="3200" dirty="0">
              <a:solidFill>
                <a:schemeClr val="accent3">
                  <a:lumMod val="50000"/>
                </a:schemeClr>
              </a:solidFill>
            </a:endParaRPr>
          </a:p>
          <a:p>
            <a:r>
              <a:rPr lang="en-US" sz="3200" dirty="0">
                <a:solidFill>
                  <a:schemeClr val="accent3">
                    <a:lumMod val="50000"/>
                  </a:schemeClr>
                </a:solidFill>
              </a:rPr>
              <a:t>4-Gambling disorder</a:t>
            </a:r>
          </a:p>
          <a:p>
            <a:endParaRPr lang="en-US" sz="3200" dirty="0">
              <a:solidFill>
                <a:schemeClr val="accent3">
                  <a:lumMod val="50000"/>
                </a:schemeClr>
              </a:solidFill>
            </a:endParaRPr>
          </a:p>
          <a:p>
            <a:r>
              <a:rPr lang="en-US" sz="3200" dirty="0">
                <a:solidFill>
                  <a:schemeClr val="accent3">
                    <a:lumMod val="50000"/>
                  </a:schemeClr>
                </a:solidFill>
              </a:rPr>
              <a:t>5-Trichotillomania</a:t>
            </a:r>
          </a:p>
          <a:p>
            <a:endParaRPr lang="en-US" sz="3200" dirty="0">
              <a:solidFill>
                <a:schemeClr val="accent3">
                  <a:lumMod val="50000"/>
                </a:schemeClr>
              </a:solidFill>
            </a:endParaRPr>
          </a:p>
        </p:txBody>
      </p:sp>
      <p:sp>
        <p:nvSpPr>
          <p:cNvPr id="2" name="TextBox 1"/>
          <p:cNvSpPr txBox="1"/>
          <p:nvPr/>
        </p:nvSpPr>
        <p:spPr>
          <a:xfrm>
            <a:off x="534571" y="562707"/>
            <a:ext cx="10154023" cy="646331"/>
          </a:xfrm>
          <a:prstGeom prst="rect">
            <a:avLst/>
          </a:prstGeom>
          <a:solidFill>
            <a:schemeClr val="bg1"/>
          </a:solidFill>
          <a:ln w="57150">
            <a:solidFill>
              <a:schemeClr val="accent6">
                <a:lumMod val="40000"/>
                <a:lumOff val="60000"/>
              </a:schemeClr>
            </a:solidFill>
          </a:ln>
        </p:spPr>
        <p:txBody>
          <a:bodyPr wrap="square" rtlCol="0">
            <a:spAutoFit/>
          </a:bodyPr>
          <a:lstStyle/>
          <a:p>
            <a:r>
              <a:rPr lang="en-US" sz="3600" dirty="0"/>
              <a:t>TYPES OF IMPULSE </a:t>
            </a:r>
            <a:r>
              <a:rPr lang="en-US" sz="3600" dirty="0" smtClean="0"/>
              <a:t>CONTROL DISORDERS </a:t>
            </a:r>
            <a:endParaRPr lang="en-US" sz="3600" dirty="0"/>
          </a:p>
        </p:txBody>
      </p:sp>
    </p:spTree>
    <p:extLst>
      <p:ext uri="{BB962C8B-B14F-4D97-AF65-F5344CB8AC3E}">
        <p14:creationId xmlns:p14="http://schemas.microsoft.com/office/powerpoint/2010/main" val="1451099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A43C33-D10D-16B8-7324-15B24AC1FBF8}"/>
              </a:ext>
            </a:extLst>
          </p:cNvPr>
          <p:cNvSpPr>
            <a:spLocks noGrp="1"/>
          </p:cNvSpPr>
          <p:nvPr>
            <p:ph type="title"/>
          </p:nvPr>
        </p:nvSpPr>
        <p:spPr>
          <a:xfrm>
            <a:off x="1054443" y="296562"/>
            <a:ext cx="10486768" cy="988540"/>
          </a:xfrm>
        </p:spPr>
        <p:txBody>
          <a:bodyPr>
            <a:normAutofit/>
          </a:bodyPr>
          <a:lstStyle/>
          <a:p>
            <a:r>
              <a:rPr lang="en-US" b="1" dirty="0" smtClean="0"/>
              <a:t>Intermittent Explosive Disorder</a:t>
            </a:r>
            <a:endParaRPr lang="en-US" b="1" dirty="0"/>
          </a:p>
        </p:txBody>
      </p:sp>
      <p:pic>
        <p:nvPicPr>
          <p:cNvPr id="1026" name="Picture 2" descr="See the source image">
            <a:extLst>
              <a:ext uri="{FF2B5EF4-FFF2-40B4-BE49-F238E27FC236}">
                <a16:creationId xmlns="" xmlns:a16="http://schemas.microsoft.com/office/drawing/2014/main" id="{7CA7D152-8281-F2EE-47C4-4CB49AF68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216" y="2107096"/>
            <a:ext cx="4306957" cy="4015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8F8C56A8-37F2-77D4-5DB2-7282E50864C4}"/>
              </a:ext>
            </a:extLst>
          </p:cNvPr>
          <p:cNvSpPr txBox="1"/>
          <p:nvPr/>
        </p:nvSpPr>
        <p:spPr>
          <a:xfrm>
            <a:off x="1510747" y="2160105"/>
            <a:ext cx="4585253" cy="1815882"/>
          </a:xfrm>
          <a:prstGeom prst="rect">
            <a:avLst/>
          </a:prstGeom>
          <a:noFill/>
        </p:spPr>
        <p:txBody>
          <a:bodyPr wrap="square">
            <a:spAutoFit/>
          </a:bodyPr>
          <a:lstStyle/>
          <a:p>
            <a:pPr marL="342900" indent="-342900">
              <a:buFont typeface="Wingdings" panose="05000000000000000000" pitchFamily="2" charset="2"/>
              <a:buChar char="ü"/>
            </a:pPr>
            <a:r>
              <a:rPr lang="en-US" sz="2800" dirty="0"/>
              <a:t> Recurrent behavioral outbursts resulting in verbal and/or physical aggression against people or property.</a:t>
            </a:r>
          </a:p>
        </p:txBody>
      </p:sp>
    </p:spTree>
    <p:extLst>
      <p:ext uri="{BB962C8B-B14F-4D97-AF65-F5344CB8AC3E}">
        <p14:creationId xmlns:p14="http://schemas.microsoft.com/office/powerpoint/2010/main" val="2197351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528F68F-8C2C-F589-A55F-C6E0598C48F2}"/>
              </a:ext>
            </a:extLst>
          </p:cNvPr>
          <p:cNvSpPr txBox="1"/>
          <p:nvPr/>
        </p:nvSpPr>
        <p:spPr>
          <a:xfrm>
            <a:off x="2418520" y="378466"/>
            <a:ext cx="7354957" cy="584775"/>
          </a:xfrm>
          <a:prstGeom prst="rect">
            <a:avLst/>
          </a:prstGeom>
          <a:noFill/>
        </p:spPr>
        <p:txBody>
          <a:bodyPr wrap="square">
            <a:spAutoFit/>
          </a:bodyPr>
          <a:lstStyle/>
          <a:p>
            <a:pPr algn="l"/>
            <a:r>
              <a:rPr lang="en-US" sz="3200" b="1" i="0" dirty="0">
                <a:solidFill>
                  <a:srgbClr val="000000"/>
                </a:solidFill>
                <a:effectLst/>
                <a:latin typeface="Arial" panose="020B0604020202020204" pitchFamily="34" charset="0"/>
              </a:rPr>
              <a:t>DSM-5 diagnosis and criteria</a:t>
            </a:r>
          </a:p>
        </p:txBody>
      </p:sp>
      <p:sp>
        <p:nvSpPr>
          <p:cNvPr id="4" name="Content Placeholder 3">
            <a:extLst>
              <a:ext uri="{FF2B5EF4-FFF2-40B4-BE49-F238E27FC236}">
                <a16:creationId xmlns="" xmlns:a16="http://schemas.microsoft.com/office/drawing/2014/main" id="{3F308EE7-03CE-87CA-CB26-A5C7FA7A6473}"/>
              </a:ext>
            </a:extLst>
          </p:cNvPr>
          <p:cNvSpPr>
            <a:spLocks noGrp="1"/>
          </p:cNvSpPr>
          <p:nvPr>
            <p:ph idx="1"/>
          </p:nvPr>
        </p:nvSpPr>
        <p:spPr>
          <a:xfrm>
            <a:off x="318179" y="1870364"/>
            <a:ext cx="10973275" cy="4403637"/>
          </a:xfrm>
        </p:spPr>
        <p:txBody>
          <a:bodyPr>
            <a:noAutofit/>
          </a:bodyPr>
          <a:lstStyle/>
          <a:p>
            <a:pPr algn="l"/>
            <a:r>
              <a:rPr lang="en-US" sz="1900" dirty="0" smtClean="0">
                <a:solidFill>
                  <a:srgbClr val="FF0000"/>
                </a:solidFill>
              </a:rPr>
              <a:t>Either</a:t>
            </a:r>
            <a:r>
              <a:rPr lang="en-US" sz="1900" dirty="0" smtClean="0"/>
              <a:t>:</a:t>
            </a:r>
          </a:p>
          <a:p>
            <a:pPr algn="l"/>
            <a:r>
              <a:rPr lang="en-US" sz="1900" dirty="0" smtClean="0"/>
              <a:t>Frequent verbal/physical outbursts (that do not result in physical damage to people, animals, or property) twice weekly for 3 months</a:t>
            </a:r>
          </a:p>
          <a:p>
            <a:pPr algn="l"/>
            <a:r>
              <a:rPr lang="en-US" sz="1900" dirty="0" smtClean="0">
                <a:solidFill>
                  <a:srgbClr val="FF0000"/>
                </a:solidFill>
              </a:rPr>
              <a:t>Or</a:t>
            </a:r>
            <a:r>
              <a:rPr lang="en-US" sz="1900" dirty="0" smtClean="0"/>
              <a:t>:</a:t>
            </a:r>
          </a:p>
          <a:p>
            <a:pPr algn="l"/>
            <a:r>
              <a:rPr lang="en-US" sz="1900" dirty="0" smtClean="0"/>
              <a:t>Rare (more than three times per year) outbursts resulting in physical damage to others, animals, or property.</a:t>
            </a:r>
          </a:p>
          <a:p>
            <a:pPr algn="l"/>
            <a:r>
              <a:rPr lang="en-US" sz="1900" dirty="0" smtClean="0"/>
              <a:t>Outbursts and aggression are grossly out of proportion to the triggering event or stressor.</a:t>
            </a:r>
          </a:p>
          <a:p>
            <a:pPr algn="l"/>
            <a:r>
              <a:rPr lang="en-US" sz="1900" dirty="0" smtClean="0"/>
              <a:t>Outbursts </a:t>
            </a:r>
            <a:r>
              <a:rPr lang="en-US" sz="1900" dirty="0"/>
              <a:t>are not premeditated and not committed to obtain a desired reward.</a:t>
            </a:r>
          </a:p>
          <a:p>
            <a:pPr algn="l"/>
            <a:r>
              <a:rPr lang="en-US" sz="1900" dirty="0"/>
              <a:t>Aggressive outbursts cause either marked distress or impairment in occupational/interpersonal functioning, or are associated with financial/legal consequences.</a:t>
            </a:r>
          </a:p>
          <a:p>
            <a:pPr algn="l"/>
            <a:r>
              <a:rPr lang="en-US" sz="1900" dirty="0"/>
              <a:t>Aggression is not better explained by another mental disorder, medical condition, or due to the effects of a substance (drug or medication).</a:t>
            </a:r>
            <a:endParaRPr lang="x-none" sz="1900" dirty="0"/>
          </a:p>
        </p:txBody>
      </p:sp>
    </p:spTree>
    <p:extLst>
      <p:ext uri="{BB962C8B-B14F-4D97-AF65-F5344CB8AC3E}">
        <p14:creationId xmlns:p14="http://schemas.microsoft.com/office/powerpoint/2010/main" val="2487213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11ABCA-CCE4-4936-EAE2-DF2AE73523F4}"/>
              </a:ext>
            </a:extLst>
          </p:cNvPr>
          <p:cNvSpPr>
            <a:spLocks noGrp="1"/>
          </p:cNvSpPr>
          <p:nvPr>
            <p:ph type="title"/>
          </p:nvPr>
        </p:nvSpPr>
        <p:spPr>
          <a:xfrm>
            <a:off x="1464365" y="357809"/>
            <a:ext cx="10058400" cy="1450757"/>
          </a:xfrm>
        </p:spPr>
        <p:txBody>
          <a:bodyPr/>
          <a:lstStyle/>
          <a:p>
            <a:r>
              <a:rPr lang="en-US" sz="4800" b="1" dirty="0"/>
              <a:t>EPIDEMIOLOGY</a:t>
            </a:r>
            <a:r>
              <a:rPr lang="ar-JO" sz="4800" b="1" dirty="0"/>
              <a:t>/</a:t>
            </a:r>
            <a:r>
              <a:rPr lang="en-US" sz="4800" b="1" dirty="0"/>
              <a:t>ETIOLOGY </a:t>
            </a:r>
            <a:br>
              <a:rPr lang="en-US" sz="4800" b="1" dirty="0"/>
            </a:br>
            <a:endParaRPr lang="en-US" b="1" dirty="0"/>
          </a:p>
        </p:txBody>
      </p:sp>
      <p:sp>
        <p:nvSpPr>
          <p:cNvPr id="3" name="Content Placeholder 2">
            <a:extLst>
              <a:ext uri="{FF2B5EF4-FFF2-40B4-BE49-F238E27FC236}">
                <a16:creationId xmlns="" xmlns:a16="http://schemas.microsoft.com/office/drawing/2014/main" id="{ECD6AAD8-C76C-8894-5A8A-58CD7D45F580}"/>
              </a:ext>
            </a:extLst>
          </p:cNvPr>
          <p:cNvSpPr>
            <a:spLocks noGrp="1"/>
          </p:cNvSpPr>
          <p:nvPr>
            <p:ph idx="1"/>
          </p:nvPr>
        </p:nvSpPr>
        <p:spPr>
          <a:xfrm>
            <a:off x="284922" y="2019147"/>
            <a:ext cx="11622156" cy="4159564"/>
          </a:xfrm>
        </p:spPr>
        <p:txBody>
          <a:bodyPr>
            <a:noAutofit/>
          </a:bodyPr>
          <a:lstStyle/>
          <a:p>
            <a:pPr algn="l"/>
            <a:r>
              <a:rPr lang="en-US" b="1" dirty="0"/>
              <a:t>■More common in men than women.</a:t>
            </a:r>
          </a:p>
          <a:p>
            <a:pPr algn="l"/>
            <a:endParaRPr lang="en-US" b="1" dirty="0"/>
          </a:p>
          <a:p>
            <a:pPr algn="l"/>
            <a:r>
              <a:rPr lang="en-US" b="1" dirty="0"/>
              <a:t>■ Onset usually in late childhood or adolescence.</a:t>
            </a:r>
          </a:p>
          <a:p>
            <a:pPr algn="l"/>
            <a:endParaRPr lang="en-US" b="1" dirty="0"/>
          </a:p>
          <a:p>
            <a:pPr algn="l"/>
            <a:r>
              <a:rPr lang="en-US" b="1" dirty="0"/>
              <a:t>■ May be episodic, but course is generally chronic and persistent.</a:t>
            </a:r>
          </a:p>
          <a:p>
            <a:pPr algn="l"/>
            <a:endParaRPr lang="en-US" b="1" dirty="0"/>
          </a:p>
          <a:p>
            <a:pPr algn="l"/>
            <a:r>
              <a:rPr lang="en-US" b="1" dirty="0"/>
              <a:t>■ Genetic, perinatal, environmental, and neurobiological factors may play a role in etiology.</a:t>
            </a:r>
          </a:p>
          <a:p>
            <a:pPr marL="0" indent="0" algn="l">
              <a:buNone/>
            </a:pPr>
            <a:endParaRPr lang="en-US" b="1" dirty="0"/>
          </a:p>
          <a:p>
            <a:pPr algn="l"/>
            <a:r>
              <a:rPr lang="en-US" b="1" dirty="0"/>
              <a:t>Low levels of </a:t>
            </a:r>
            <a:r>
              <a:rPr lang="en-US" b="1" dirty="0">
                <a:solidFill>
                  <a:srgbClr val="FF0000"/>
                </a:solidFill>
              </a:rPr>
              <a:t>serotonin</a:t>
            </a:r>
            <a:r>
              <a:rPr lang="en-US" b="1" dirty="0"/>
              <a:t> in the CSF have been shown to be associated with impulsiveness and aggression.</a:t>
            </a:r>
          </a:p>
          <a:p>
            <a:endParaRPr lang="en-US" b="1" dirty="0"/>
          </a:p>
        </p:txBody>
      </p:sp>
    </p:spTree>
    <p:extLst>
      <p:ext uri="{BB962C8B-B14F-4D97-AF65-F5344CB8AC3E}">
        <p14:creationId xmlns:p14="http://schemas.microsoft.com/office/powerpoint/2010/main" val="2698874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FAAF34-83B7-F066-9C96-EBB5A695EC27}"/>
              </a:ext>
            </a:extLst>
          </p:cNvPr>
          <p:cNvSpPr>
            <a:spLocks noGrp="1"/>
          </p:cNvSpPr>
          <p:nvPr>
            <p:ph type="title"/>
          </p:nvPr>
        </p:nvSpPr>
        <p:spPr/>
        <p:txBody>
          <a:bodyPr/>
          <a:lstStyle/>
          <a:p>
            <a:r>
              <a:rPr lang="en-US" dirty="0"/>
              <a:t>DIFFERENTIAL DIAGNOSIS</a:t>
            </a:r>
            <a:endParaRPr lang="x-none" dirty="0"/>
          </a:p>
        </p:txBody>
      </p:sp>
      <p:sp>
        <p:nvSpPr>
          <p:cNvPr id="3" name="Content Placeholder 2">
            <a:extLst>
              <a:ext uri="{FF2B5EF4-FFF2-40B4-BE49-F238E27FC236}">
                <a16:creationId xmlns="" xmlns:a16="http://schemas.microsoft.com/office/drawing/2014/main" id="{8DEEC7C1-F612-2609-2844-91D8A4BCC611}"/>
              </a:ext>
            </a:extLst>
          </p:cNvPr>
          <p:cNvSpPr>
            <a:spLocks noGrp="1"/>
          </p:cNvSpPr>
          <p:nvPr>
            <p:ph idx="1"/>
          </p:nvPr>
        </p:nvSpPr>
        <p:spPr>
          <a:xfrm>
            <a:off x="587222" y="2217914"/>
            <a:ext cx="9992034" cy="4009859"/>
          </a:xfrm>
        </p:spPr>
        <p:txBody>
          <a:bodyPr>
            <a:normAutofit/>
          </a:bodyPr>
          <a:lstStyle/>
          <a:p>
            <a:pPr algn="l"/>
            <a:r>
              <a:rPr lang="en-US" sz="2300" dirty="0">
                <a:solidFill>
                  <a:schemeClr val="tx2"/>
                </a:solidFill>
              </a:rPr>
              <a:t>Medical</a:t>
            </a:r>
            <a:r>
              <a:rPr lang="en-US" sz="2300" dirty="0"/>
              <a:t>: Brain tumors, endocrine disorders, degenerative disorders </a:t>
            </a:r>
          </a:p>
          <a:p>
            <a:pPr algn="l"/>
            <a:r>
              <a:rPr lang="en-US" sz="2300" dirty="0" err="1">
                <a:solidFill>
                  <a:schemeClr val="tx2"/>
                </a:solidFill>
              </a:rPr>
              <a:t>Psychatric</a:t>
            </a:r>
            <a:r>
              <a:rPr lang="en-US" sz="2300" dirty="0">
                <a:solidFill>
                  <a:schemeClr val="tx2"/>
                </a:solidFill>
              </a:rPr>
              <a:t> </a:t>
            </a:r>
            <a:r>
              <a:rPr lang="en-US" sz="2300" dirty="0"/>
              <a:t>: Antisocial personality disorder, Borderline </a:t>
            </a:r>
            <a:r>
              <a:rPr lang="en-US" sz="2300" dirty="0" err="1"/>
              <a:t>presonality</a:t>
            </a:r>
            <a:r>
              <a:rPr lang="en-US" sz="2300" dirty="0"/>
              <a:t> disorder, schizophrenia, substance intoxication</a:t>
            </a:r>
            <a:endParaRPr lang="x-none" sz="2300" dirty="0"/>
          </a:p>
        </p:txBody>
      </p:sp>
    </p:spTree>
    <p:extLst>
      <p:ext uri="{BB962C8B-B14F-4D97-AF65-F5344CB8AC3E}">
        <p14:creationId xmlns:p14="http://schemas.microsoft.com/office/powerpoint/2010/main" val="2123031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6849</TotalTime>
  <Words>1641</Words>
  <Application>Microsoft Office PowerPoint</Application>
  <PresentationFormat>مخصص</PresentationFormat>
  <Paragraphs>220</Paragraphs>
  <Slides>34</Slides>
  <Notes>0</Notes>
  <HiddenSlides>0</HiddenSlides>
  <MMClips>0</MMClips>
  <ScaleCrop>false</ScaleCrop>
  <HeadingPairs>
    <vt:vector size="4" baseType="variant">
      <vt:variant>
        <vt:lpstr>نسق</vt:lpstr>
      </vt:variant>
      <vt:variant>
        <vt:i4>1</vt:i4>
      </vt:variant>
      <vt:variant>
        <vt:lpstr>عناوين الشرائح</vt:lpstr>
      </vt:variant>
      <vt:variant>
        <vt:i4>34</vt:i4>
      </vt:variant>
    </vt:vector>
  </HeadingPairs>
  <TitlesOfParts>
    <vt:vector size="35" baseType="lpstr">
      <vt:lpstr>أساسية</vt:lpstr>
      <vt:lpstr>IMPULSE CONTROL DISORDERS </vt:lpstr>
      <vt:lpstr>عرض تقديمي في PowerPoint</vt:lpstr>
      <vt:lpstr>Core qualities of the impulse control disorders are as follows:</vt:lpstr>
      <vt:lpstr>Process:</vt:lpstr>
      <vt:lpstr>عرض تقديمي في PowerPoint</vt:lpstr>
      <vt:lpstr>Intermittent Explosive Disorder</vt:lpstr>
      <vt:lpstr>عرض تقديمي في PowerPoint</vt:lpstr>
      <vt:lpstr>EPIDEMIOLOGY/ETIOLOGY  </vt:lpstr>
      <vt:lpstr>DIFFERENTIAL DIAGNOSIS</vt:lpstr>
      <vt:lpstr>TREATMENT  </vt:lpstr>
      <vt:lpstr>Kleptomania (an impulse to steal) </vt:lpstr>
      <vt:lpstr>DIAGNOSIS AND DSM-5 CRITERIA  </vt:lpstr>
      <vt:lpstr>EPIDEMIOLOGY/ETIOLOGY  </vt:lpstr>
      <vt:lpstr>Treatment</vt:lpstr>
      <vt:lpstr>Pyromania</vt:lpstr>
      <vt:lpstr>عرض تقديمي في PowerPoint</vt:lpstr>
      <vt:lpstr>عرض تقديمي في PowerPoint</vt:lpstr>
      <vt:lpstr>عرض تقديمي في PowerPoint</vt:lpstr>
      <vt:lpstr>عرض تقديمي في PowerPoint</vt:lpstr>
      <vt:lpstr>عرض تقديمي في PowerPoint</vt:lpstr>
      <vt:lpstr>Gambling Disorder</vt:lpstr>
      <vt:lpstr>عرض تقديمي في PowerPoint</vt:lpstr>
      <vt:lpstr>عرض تقديمي في PowerPoint</vt:lpstr>
      <vt:lpstr>عرض تقديمي في PowerPoint</vt:lpstr>
      <vt:lpstr>عرض تقديمي في PowerPoint</vt:lpstr>
      <vt:lpstr>عرض تقديمي في PowerPoint</vt:lpstr>
      <vt:lpstr>Trichotillomania</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IMPULSE CONTROL DISORDERS</dc:title>
  <dc:creator>odai for computer</dc:creator>
  <cp:lastModifiedBy>al-monther</cp:lastModifiedBy>
  <cp:revision>15</cp:revision>
  <dcterms:created xsi:type="dcterms:W3CDTF">2022-07-13T11:52:25Z</dcterms:created>
  <dcterms:modified xsi:type="dcterms:W3CDTF">2024-07-20T15:19:21Z</dcterms:modified>
</cp:coreProperties>
</file>