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259" r:id="rId4"/>
    <p:sldId id="260" r:id="rId5"/>
    <p:sldId id="295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96" r:id="rId16"/>
    <p:sldId id="272" r:id="rId17"/>
    <p:sldId id="273" r:id="rId18"/>
    <p:sldId id="278" r:id="rId19"/>
    <p:sldId id="282" r:id="rId20"/>
    <p:sldId id="275" r:id="rId21"/>
    <p:sldId id="280" r:id="rId22"/>
    <p:sldId id="283" r:id="rId23"/>
    <p:sldId id="281" r:id="rId24"/>
    <p:sldId id="284" r:id="rId25"/>
    <p:sldId id="285" r:id="rId26"/>
    <p:sldId id="286" r:id="rId27"/>
    <p:sldId id="297" r:id="rId28"/>
    <p:sldId id="288" r:id="rId29"/>
    <p:sldId id="290" r:id="rId30"/>
    <p:sldId id="291" r:id="rId31"/>
    <p:sldId id="292" r:id="rId32"/>
    <p:sldId id="293" r:id="rId33"/>
    <p:sldId id="2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FFEFF0"/>
    <a:srgbClr val="F83E50"/>
    <a:srgbClr val="FBABE4"/>
    <a:srgbClr val="FEDADD"/>
    <a:srgbClr val="FEE8F8"/>
    <a:srgbClr val="FEDAF4"/>
    <a:srgbClr val="FDC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2" autoAdjust="0"/>
    <p:restoredTop sz="95179" autoAdjust="0"/>
  </p:normalViewPr>
  <p:slideViewPr>
    <p:cSldViewPr snapToGrid="0">
      <p:cViewPr varScale="1">
        <p:scale>
          <a:sx n="70" d="100"/>
          <a:sy n="70" d="100"/>
        </p:scale>
        <p:origin x="8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5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80824A-A09C-4A98-8291-D21C7610D7E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1E5E70-4020-4ECC-98B2-50D9C0ADF64C}">
      <dgm:prSet phldrT="[Text]" custT="1"/>
      <dgm:spPr>
        <a:solidFill>
          <a:srgbClr val="FEE8F8"/>
        </a:solidFill>
      </dgm:spPr>
      <dgm:t>
        <a:bodyPr/>
        <a:lstStyle/>
        <a:p>
          <a:r>
            <a: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Thromboembolism</a:t>
          </a:r>
          <a:endParaRPr lang="en-US" sz="32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B8C0EA2-23FF-444D-A33B-E4DB258E34DC}" type="parTrans" cxnId="{94948B09-6F16-451C-9FDC-65F2AEDCC009}">
      <dgm:prSet/>
      <dgm:spPr/>
      <dgm:t>
        <a:bodyPr/>
        <a:lstStyle/>
        <a:p>
          <a:endParaRPr lang="en-US"/>
        </a:p>
      </dgm:t>
    </dgm:pt>
    <dgm:pt modelId="{CE098511-E5EC-45EE-A154-F568519D923C}" type="sibTrans" cxnId="{94948B09-6F16-451C-9FDC-65F2AEDCC009}">
      <dgm:prSet/>
      <dgm:spPr/>
      <dgm:t>
        <a:bodyPr/>
        <a:lstStyle/>
        <a:p>
          <a:endParaRPr lang="en-US"/>
        </a:p>
      </dgm:t>
    </dgm:pt>
    <dgm:pt modelId="{FD28E4CB-8287-4CE3-AE3C-E2CCACF8E3F8}">
      <dgm:prSet/>
      <dgm:spPr>
        <a:solidFill>
          <a:srgbClr val="FEE8F8"/>
        </a:solidFill>
      </dgm:spPr>
      <dgm:t>
        <a:bodyPr/>
        <a:lstStyle/>
        <a:p>
          <a:r>
            <a:rPr lang="en-U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Venous thromboembolism</a:t>
          </a:r>
        </a:p>
        <a:p>
          <a:r>
            <a:rPr lang="en-U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VTE </a:t>
          </a:r>
          <a:endParaRPr lang="en-US" b="1" dirty="0" smtClean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96C3F8D-7FE7-44CD-B5CF-B5635C8B830B}" type="parTrans" cxnId="{B337C179-4EF7-4567-858A-9F2E48C938EF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b="0" cap="none" spc="0">
            <a:ln w="0">
              <a:solidFill>
                <a:sysClr val="windowText" lastClr="000000"/>
              </a:solidFill>
            </a:ln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74F6B03-6D74-41B3-914E-5B6A8F6ADE92}" type="sibTrans" cxnId="{B337C179-4EF7-4567-858A-9F2E48C938EF}">
      <dgm:prSet/>
      <dgm:spPr/>
      <dgm:t>
        <a:bodyPr/>
        <a:lstStyle/>
        <a:p>
          <a:endParaRPr lang="en-US"/>
        </a:p>
      </dgm:t>
    </dgm:pt>
    <dgm:pt modelId="{2FF02B6E-F5A5-400D-AB62-FF64E84A46BA}">
      <dgm:prSet/>
      <dgm:spPr>
        <a:solidFill>
          <a:srgbClr val="FEE8F8"/>
        </a:solidFill>
      </dgm:spPr>
      <dgm:t>
        <a:bodyPr/>
        <a:lstStyle/>
        <a:p>
          <a:r>
            <a:rPr lang="en-U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Arterial – systemic thromboembolism 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5BA16A3-FCD4-4DBD-AE74-90A2E14D94AA}" type="parTrans" cxnId="{03822827-7948-46BB-AB46-7285AB08F008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b="0" cap="none" spc="0">
            <a:ln w="0">
              <a:solidFill>
                <a:sysClr val="windowText" lastClr="000000"/>
              </a:solidFill>
            </a:ln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F8D3343-A3AE-44D7-BD2E-28744FFC3272}" type="sibTrans" cxnId="{03822827-7948-46BB-AB46-7285AB08F008}">
      <dgm:prSet/>
      <dgm:spPr/>
      <dgm:t>
        <a:bodyPr/>
        <a:lstStyle/>
        <a:p>
          <a:endParaRPr lang="en-US"/>
        </a:p>
      </dgm:t>
    </dgm:pt>
    <dgm:pt modelId="{8E994396-87A0-4728-A281-24AC8EE6B386}" type="pres">
      <dgm:prSet presAssocID="{5280824A-A09C-4A98-8291-D21C7610D7E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31284F0-2373-4136-8596-03EF175934A3}" type="pres">
      <dgm:prSet presAssocID="{A41E5E70-4020-4ECC-98B2-50D9C0ADF64C}" presName="root1" presStyleCnt="0"/>
      <dgm:spPr/>
    </dgm:pt>
    <dgm:pt modelId="{E38286FA-CCE1-487E-B9A0-8AF0289F904F}" type="pres">
      <dgm:prSet presAssocID="{A41E5E70-4020-4ECC-98B2-50D9C0ADF64C}" presName="LevelOneTextNode" presStyleLbl="node0" presStyleIdx="0" presStyleCnt="1" custScaleX="116783" custLinFactNeighborY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855297-06EF-47B8-9F3C-EC2DE79BD2F1}" type="pres">
      <dgm:prSet presAssocID="{A41E5E70-4020-4ECC-98B2-50D9C0ADF64C}" presName="level2hierChild" presStyleCnt="0"/>
      <dgm:spPr/>
    </dgm:pt>
    <dgm:pt modelId="{4F55B9AD-7A99-4503-AF52-8A4AA6A88C8C}" type="pres">
      <dgm:prSet presAssocID="{096C3F8D-7FE7-44CD-B5CF-B5635C8B830B}" presName="conn2-1" presStyleLbl="parChTrans1D2" presStyleIdx="0" presStyleCnt="2"/>
      <dgm:spPr/>
    </dgm:pt>
    <dgm:pt modelId="{6B096CBE-09C7-4E4F-961E-51F6ADF0DAEA}" type="pres">
      <dgm:prSet presAssocID="{096C3F8D-7FE7-44CD-B5CF-B5635C8B830B}" presName="connTx" presStyleLbl="parChTrans1D2" presStyleIdx="0" presStyleCnt="2"/>
      <dgm:spPr/>
    </dgm:pt>
    <dgm:pt modelId="{A7A1DCF6-1959-439F-B2DB-A7CCE36FD6D7}" type="pres">
      <dgm:prSet presAssocID="{FD28E4CB-8287-4CE3-AE3C-E2CCACF8E3F8}" presName="root2" presStyleCnt="0"/>
      <dgm:spPr/>
    </dgm:pt>
    <dgm:pt modelId="{C886E351-69D3-47A7-A1A6-55AF76F6291D}" type="pres">
      <dgm:prSet presAssocID="{FD28E4CB-8287-4CE3-AE3C-E2CCACF8E3F8}" presName="LevelTwoTextNode" presStyleLbl="node2" presStyleIdx="0" presStyleCnt="2" custLinFactNeighborX="2746" custLinFactNeighborY="-26880">
        <dgm:presLayoutVars>
          <dgm:chPref val="3"/>
        </dgm:presLayoutVars>
      </dgm:prSet>
      <dgm:spPr/>
    </dgm:pt>
    <dgm:pt modelId="{7C4307C4-C9F1-4B34-A39C-BEB31A61CD22}" type="pres">
      <dgm:prSet presAssocID="{FD28E4CB-8287-4CE3-AE3C-E2CCACF8E3F8}" presName="level3hierChild" presStyleCnt="0"/>
      <dgm:spPr/>
    </dgm:pt>
    <dgm:pt modelId="{BD6A7445-1A11-49A4-B7FB-2376F7931D0B}" type="pres">
      <dgm:prSet presAssocID="{85BA16A3-FCD4-4DBD-AE74-90A2E14D94AA}" presName="conn2-1" presStyleLbl="parChTrans1D2" presStyleIdx="1" presStyleCnt="2"/>
      <dgm:spPr/>
    </dgm:pt>
    <dgm:pt modelId="{DB48B29B-FFF5-4148-AAD2-B093000F8F33}" type="pres">
      <dgm:prSet presAssocID="{85BA16A3-FCD4-4DBD-AE74-90A2E14D94AA}" presName="connTx" presStyleLbl="parChTrans1D2" presStyleIdx="1" presStyleCnt="2"/>
      <dgm:spPr/>
    </dgm:pt>
    <dgm:pt modelId="{66EFACDA-B41E-4BA4-9209-6AC5D9226D6A}" type="pres">
      <dgm:prSet presAssocID="{2FF02B6E-F5A5-400D-AB62-FF64E84A46BA}" presName="root2" presStyleCnt="0"/>
      <dgm:spPr/>
    </dgm:pt>
    <dgm:pt modelId="{C6640DB5-74C0-4A9F-8243-2D5C8DB0B097}" type="pres">
      <dgm:prSet presAssocID="{2FF02B6E-F5A5-400D-AB62-FF64E84A46BA}" presName="LevelTwoTextNode" presStyleLbl="node2" presStyleIdx="1" presStyleCnt="2" custLinFactNeighborX="451" custLinFactNeighborY="45829">
        <dgm:presLayoutVars>
          <dgm:chPref val="3"/>
        </dgm:presLayoutVars>
      </dgm:prSet>
      <dgm:spPr/>
    </dgm:pt>
    <dgm:pt modelId="{E44BE6B8-991C-4073-8C9E-6049D04263F8}" type="pres">
      <dgm:prSet presAssocID="{2FF02B6E-F5A5-400D-AB62-FF64E84A46BA}" presName="level3hierChild" presStyleCnt="0"/>
      <dgm:spPr/>
    </dgm:pt>
  </dgm:ptLst>
  <dgm:cxnLst>
    <dgm:cxn modelId="{94948B09-6F16-451C-9FDC-65F2AEDCC009}" srcId="{5280824A-A09C-4A98-8291-D21C7610D7E7}" destId="{A41E5E70-4020-4ECC-98B2-50D9C0ADF64C}" srcOrd="0" destOrd="0" parTransId="{8B8C0EA2-23FF-444D-A33B-E4DB258E34DC}" sibTransId="{CE098511-E5EC-45EE-A154-F568519D923C}"/>
    <dgm:cxn modelId="{2F92A0C1-0462-48CF-9C4E-B69E054D566A}" type="presOf" srcId="{5280824A-A09C-4A98-8291-D21C7610D7E7}" destId="{8E994396-87A0-4728-A281-24AC8EE6B386}" srcOrd="0" destOrd="0" presId="urn:microsoft.com/office/officeart/2005/8/layout/hierarchy2"/>
    <dgm:cxn modelId="{550A07E1-4D87-43C6-8868-65FE9F341559}" type="presOf" srcId="{096C3F8D-7FE7-44CD-B5CF-B5635C8B830B}" destId="{6B096CBE-09C7-4E4F-961E-51F6ADF0DAEA}" srcOrd="1" destOrd="0" presId="urn:microsoft.com/office/officeart/2005/8/layout/hierarchy2"/>
    <dgm:cxn modelId="{0439EDB5-1660-4360-B967-663AAB798912}" type="presOf" srcId="{85BA16A3-FCD4-4DBD-AE74-90A2E14D94AA}" destId="{DB48B29B-FFF5-4148-AAD2-B093000F8F33}" srcOrd="1" destOrd="0" presId="urn:microsoft.com/office/officeart/2005/8/layout/hierarchy2"/>
    <dgm:cxn modelId="{2B59E061-1C57-4764-98C1-A5DAFA6CDFE5}" type="presOf" srcId="{A41E5E70-4020-4ECC-98B2-50D9C0ADF64C}" destId="{E38286FA-CCE1-487E-B9A0-8AF0289F904F}" srcOrd="0" destOrd="0" presId="urn:microsoft.com/office/officeart/2005/8/layout/hierarchy2"/>
    <dgm:cxn modelId="{03822827-7948-46BB-AB46-7285AB08F008}" srcId="{A41E5E70-4020-4ECC-98B2-50D9C0ADF64C}" destId="{2FF02B6E-F5A5-400D-AB62-FF64E84A46BA}" srcOrd="1" destOrd="0" parTransId="{85BA16A3-FCD4-4DBD-AE74-90A2E14D94AA}" sibTransId="{CF8D3343-A3AE-44D7-BD2E-28744FFC3272}"/>
    <dgm:cxn modelId="{B337C179-4EF7-4567-858A-9F2E48C938EF}" srcId="{A41E5E70-4020-4ECC-98B2-50D9C0ADF64C}" destId="{FD28E4CB-8287-4CE3-AE3C-E2CCACF8E3F8}" srcOrd="0" destOrd="0" parTransId="{096C3F8D-7FE7-44CD-B5CF-B5635C8B830B}" sibTransId="{274F6B03-6D74-41B3-914E-5B6A8F6ADE92}"/>
    <dgm:cxn modelId="{AC71D09E-BD17-415B-A0C8-E57E8514BBEF}" type="presOf" srcId="{85BA16A3-FCD4-4DBD-AE74-90A2E14D94AA}" destId="{BD6A7445-1A11-49A4-B7FB-2376F7931D0B}" srcOrd="0" destOrd="0" presId="urn:microsoft.com/office/officeart/2005/8/layout/hierarchy2"/>
    <dgm:cxn modelId="{73406C64-B211-497C-B104-64B50402D21C}" type="presOf" srcId="{096C3F8D-7FE7-44CD-B5CF-B5635C8B830B}" destId="{4F55B9AD-7A99-4503-AF52-8A4AA6A88C8C}" srcOrd="0" destOrd="0" presId="urn:microsoft.com/office/officeart/2005/8/layout/hierarchy2"/>
    <dgm:cxn modelId="{8F489A57-E963-42B3-A931-941D5FCCA08B}" type="presOf" srcId="{2FF02B6E-F5A5-400D-AB62-FF64E84A46BA}" destId="{C6640DB5-74C0-4A9F-8243-2D5C8DB0B097}" srcOrd="0" destOrd="0" presId="urn:microsoft.com/office/officeart/2005/8/layout/hierarchy2"/>
    <dgm:cxn modelId="{73557738-28B2-46EE-AD36-767C626E3E60}" type="presOf" srcId="{FD28E4CB-8287-4CE3-AE3C-E2CCACF8E3F8}" destId="{C886E351-69D3-47A7-A1A6-55AF76F6291D}" srcOrd="0" destOrd="0" presId="urn:microsoft.com/office/officeart/2005/8/layout/hierarchy2"/>
    <dgm:cxn modelId="{D538BE5B-6A86-46BB-B03D-208EC4AC6FDC}" type="presParOf" srcId="{8E994396-87A0-4728-A281-24AC8EE6B386}" destId="{931284F0-2373-4136-8596-03EF175934A3}" srcOrd="0" destOrd="0" presId="urn:microsoft.com/office/officeart/2005/8/layout/hierarchy2"/>
    <dgm:cxn modelId="{751155E5-0B75-4EC6-80B6-C8A8536857DB}" type="presParOf" srcId="{931284F0-2373-4136-8596-03EF175934A3}" destId="{E38286FA-CCE1-487E-B9A0-8AF0289F904F}" srcOrd="0" destOrd="0" presId="urn:microsoft.com/office/officeart/2005/8/layout/hierarchy2"/>
    <dgm:cxn modelId="{C18AAD96-93E2-4BE9-8EBB-0105BB8800E5}" type="presParOf" srcId="{931284F0-2373-4136-8596-03EF175934A3}" destId="{9C855297-06EF-47B8-9F3C-EC2DE79BD2F1}" srcOrd="1" destOrd="0" presId="urn:microsoft.com/office/officeart/2005/8/layout/hierarchy2"/>
    <dgm:cxn modelId="{F31C210F-72B7-464F-93FA-C92BF41845A6}" type="presParOf" srcId="{9C855297-06EF-47B8-9F3C-EC2DE79BD2F1}" destId="{4F55B9AD-7A99-4503-AF52-8A4AA6A88C8C}" srcOrd="0" destOrd="0" presId="urn:microsoft.com/office/officeart/2005/8/layout/hierarchy2"/>
    <dgm:cxn modelId="{B6F0DAC0-9F37-4A1B-8F10-A6B9D71903BC}" type="presParOf" srcId="{4F55B9AD-7A99-4503-AF52-8A4AA6A88C8C}" destId="{6B096CBE-09C7-4E4F-961E-51F6ADF0DAEA}" srcOrd="0" destOrd="0" presId="urn:microsoft.com/office/officeart/2005/8/layout/hierarchy2"/>
    <dgm:cxn modelId="{7E3FAC3F-D48F-4B78-A185-1B12076DD8CB}" type="presParOf" srcId="{9C855297-06EF-47B8-9F3C-EC2DE79BD2F1}" destId="{A7A1DCF6-1959-439F-B2DB-A7CCE36FD6D7}" srcOrd="1" destOrd="0" presId="urn:microsoft.com/office/officeart/2005/8/layout/hierarchy2"/>
    <dgm:cxn modelId="{55A15D5F-24C2-4D97-A75C-C13B072A1820}" type="presParOf" srcId="{A7A1DCF6-1959-439F-B2DB-A7CCE36FD6D7}" destId="{C886E351-69D3-47A7-A1A6-55AF76F6291D}" srcOrd="0" destOrd="0" presId="urn:microsoft.com/office/officeart/2005/8/layout/hierarchy2"/>
    <dgm:cxn modelId="{9A7FD3D6-2BB1-4BCF-A415-0A2459C6FE58}" type="presParOf" srcId="{A7A1DCF6-1959-439F-B2DB-A7CCE36FD6D7}" destId="{7C4307C4-C9F1-4B34-A39C-BEB31A61CD22}" srcOrd="1" destOrd="0" presId="urn:microsoft.com/office/officeart/2005/8/layout/hierarchy2"/>
    <dgm:cxn modelId="{3FE10259-7857-41FF-BAC7-1180BB22D25A}" type="presParOf" srcId="{9C855297-06EF-47B8-9F3C-EC2DE79BD2F1}" destId="{BD6A7445-1A11-49A4-B7FB-2376F7931D0B}" srcOrd="2" destOrd="0" presId="urn:microsoft.com/office/officeart/2005/8/layout/hierarchy2"/>
    <dgm:cxn modelId="{840745FA-0D83-488A-8E3B-1618C212F22B}" type="presParOf" srcId="{BD6A7445-1A11-49A4-B7FB-2376F7931D0B}" destId="{DB48B29B-FFF5-4148-AAD2-B093000F8F33}" srcOrd="0" destOrd="0" presId="urn:microsoft.com/office/officeart/2005/8/layout/hierarchy2"/>
    <dgm:cxn modelId="{AA474185-9F02-4356-8B26-CFF52106646E}" type="presParOf" srcId="{9C855297-06EF-47B8-9F3C-EC2DE79BD2F1}" destId="{66EFACDA-B41E-4BA4-9209-6AC5D9226D6A}" srcOrd="3" destOrd="0" presId="urn:microsoft.com/office/officeart/2005/8/layout/hierarchy2"/>
    <dgm:cxn modelId="{B6C304BE-9820-4729-85B4-E79E0C03F22B}" type="presParOf" srcId="{66EFACDA-B41E-4BA4-9209-6AC5D9226D6A}" destId="{C6640DB5-74C0-4A9F-8243-2D5C8DB0B097}" srcOrd="0" destOrd="0" presId="urn:microsoft.com/office/officeart/2005/8/layout/hierarchy2"/>
    <dgm:cxn modelId="{EEC2AEC5-8CA3-4AE4-8D1B-904D14E1FD70}" type="presParOf" srcId="{66EFACDA-B41E-4BA4-9209-6AC5D9226D6A}" destId="{E44BE6B8-991C-4073-8C9E-6049D04263F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1DC970-4D5E-4AA4-B116-A1B469082C1C}" type="doc">
      <dgm:prSet loTypeId="urn:microsoft.com/office/officeart/2005/8/layout/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2917D8B-84E5-4669-ABC0-D67D0F108BAC}">
      <dgm:prSet/>
      <dgm:spPr/>
      <dgm:t>
        <a:bodyPr/>
        <a:lstStyle/>
        <a:p>
          <a:pPr rtl="0"/>
          <a:r>
            <a:rPr lang="en-US" smtClean="0">
              <a:latin typeface="Calibri"/>
              <a:ea typeface="Calibri"/>
              <a:cs typeface="Calibri"/>
              <a:sym typeface="Calibri"/>
            </a:rPr>
            <a:t>Emboli block a portion of pulmonary vasculature</a:t>
          </a:r>
          <a:endParaRPr lang="en-US" dirty="0">
            <a:latin typeface="Calibri"/>
            <a:ea typeface="Calibri"/>
            <a:cs typeface="Calibri"/>
            <a:sym typeface="Calibri"/>
          </a:endParaRPr>
        </a:p>
      </dgm:t>
    </dgm:pt>
    <dgm:pt modelId="{E11255CF-066D-44CE-B35B-A5385B960F91}" type="parTrans" cxnId="{E12574A4-A31B-4672-866A-D249DB0D1CE4}">
      <dgm:prSet/>
      <dgm:spPr/>
      <dgm:t>
        <a:bodyPr/>
        <a:lstStyle/>
        <a:p>
          <a:endParaRPr lang="en-US"/>
        </a:p>
      </dgm:t>
    </dgm:pt>
    <dgm:pt modelId="{E3121B55-AF4E-49E2-8C34-A75D684ECA6A}" type="sibTrans" cxnId="{E12574A4-A31B-4672-866A-D249DB0D1CE4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89D85BDF-25C1-42AD-947B-173E96E5BCEA}">
      <dgm:prSet/>
      <dgm:spPr/>
      <dgm:t>
        <a:bodyPr/>
        <a:lstStyle/>
        <a:p>
          <a:pPr rtl="0"/>
          <a:r>
            <a:rPr lang="en-GB" b="1" dirty="0" smtClean="0">
              <a:latin typeface="Calibri"/>
              <a:ea typeface="Calibri"/>
              <a:cs typeface="Calibri"/>
              <a:sym typeface="Calibri"/>
            </a:rPr>
            <a:t>increased</a:t>
          </a:r>
          <a:r>
            <a:rPr lang="en-GB" dirty="0" smtClean="0">
              <a:latin typeface="Calibri"/>
              <a:ea typeface="Calibri"/>
              <a:cs typeface="Calibri"/>
              <a:sym typeface="Calibri"/>
            </a:rPr>
            <a:t> pulmonary vascular resistance </a:t>
          </a:r>
          <a:endParaRPr lang="en-GB" dirty="0">
            <a:latin typeface="Calibri"/>
            <a:ea typeface="Calibri"/>
            <a:cs typeface="Calibri"/>
            <a:sym typeface="Calibri"/>
          </a:endParaRPr>
        </a:p>
      </dgm:t>
    </dgm:pt>
    <dgm:pt modelId="{B9A3C5BF-E117-4C06-AF30-8962A17BA905}" type="parTrans" cxnId="{910C8912-3E79-4A46-A62C-5691570CFBC2}">
      <dgm:prSet/>
      <dgm:spPr/>
      <dgm:t>
        <a:bodyPr/>
        <a:lstStyle/>
        <a:p>
          <a:endParaRPr lang="en-US"/>
        </a:p>
      </dgm:t>
    </dgm:pt>
    <dgm:pt modelId="{2E9F9ECD-C765-41CE-9CC8-8588576C00CF}" type="sibTrans" cxnId="{910C8912-3E79-4A46-A62C-5691570CFBC2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9C47E47D-EE83-4CC6-9548-A372D1404BE2}">
      <dgm:prSet/>
      <dgm:spPr/>
      <dgm:t>
        <a:bodyPr/>
        <a:lstStyle/>
        <a:p>
          <a:pPr rtl="0"/>
          <a:r>
            <a:rPr lang="en-GB" b="1" smtClean="0">
              <a:latin typeface="Calibri"/>
              <a:ea typeface="Calibri"/>
              <a:cs typeface="Calibri"/>
              <a:sym typeface="Calibri"/>
            </a:rPr>
            <a:t>increased  </a:t>
          </a:r>
          <a:r>
            <a:rPr lang="en-GB" smtClean="0">
              <a:latin typeface="Calibri"/>
              <a:ea typeface="Calibri"/>
              <a:cs typeface="Calibri"/>
              <a:sym typeface="Calibri"/>
            </a:rPr>
            <a:t>pulmonary artery pressure </a:t>
          </a:r>
          <a:endParaRPr lang="en-GB" dirty="0">
            <a:latin typeface="Calibri"/>
            <a:ea typeface="Calibri"/>
            <a:cs typeface="Calibri"/>
            <a:sym typeface="Calibri"/>
          </a:endParaRPr>
        </a:p>
      </dgm:t>
    </dgm:pt>
    <dgm:pt modelId="{09CE71DC-FF9C-4320-9CB6-522C8A39F67F}" type="parTrans" cxnId="{1B123D44-108F-4900-AA0F-410B284B6947}">
      <dgm:prSet/>
      <dgm:spPr/>
      <dgm:t>
        <a:bodyPr/>
        <a:lstStyle/>
        <a:p>
          <a:endParaRPr lang="en-US"/>
        </a:p>
      </dgm:t>
    </dgm:pt>
    <dgm:pt modelId="{65BA5FF4-625B-404F-83FB-C883D76B42A7}" type="sibTrans" cxnId="{1B123D44-108F-4900-AA0F-410B284B6947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9F5C9B5F-114C-4D32-9D64-1EEA4B989F27}">
      <dgm:prSet/>
      <dgm:spPr/>
      <dgm:t>
        <a:bodyPr/>
        <a:lstStyle/>
        <a:p>
          <a:pPr rtl="0"/>
          <a:r>
            <a:rPr lang="en-GB" b="1" smtClean="0">
              <a:latin typeface="Calibri"/>
              <a:ea typeface="Calibri"/>
              <a:cs typeface="Calibri"/>
              <a:sym typeface="Calibri"/>
            </a:rPr>
            <a:t>increased  </a:t>
          </a:r>
          <a:r>
            <a:rPr lang="en-GB" smtClean="0">
              <a:latin typeface="Calibri"/>
              <a:ea typeface="Calibri"/>
              <a:cs typeface="Calibri"/>
              <a:sym typeface="Calibri"/>
            </a:rPr>
            <a:t>right ventricular pressure</a:t>
          </a:r>
          <a:endParaRPr lang="en-GB" dirty="0">
            <a:latin typeface="Calibri"/>
            <a:ea typeface="Calibri"/>
            <a:cs typeface="Calibri"/>
            <a:sym typeface="Calibri"/>
          </a:endParaRPr>
        </a:p>
      </dgm:t>
    </dgm:pt>
    <dgm:pt modelId="{17B025F0-39EF-4A1C-9027-E7C70CD89E0F}" type="parTrans" cxnId="{241F4096-5EA4-401A-961F-AC912AC47095}">
      <dgm:prSet/>
      <dgm:spPr/>
      <dgm:t>
        <a:bodyPr/>
        <a:lstStyle/>
        <a:p>
          <a:endParaRPr lang="en-US"/>
        </a:p>
      </dgm:t>
    </dgm:pt>
    <dgm:pt modelId="{40E8EBEF-AB78-4465-840E-6182AF7B9679}" type="sibTrans" cxnId="{241F4096-5EA4-401A-961F-AC912AC47095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4DC6D900-1338-45CF-898F-04BFAF9AD9C1}">
      <dgm:prSet/>
      <dgm:spPr/>
      <dgm:t>
        <a:bodyPr/>
        <a:lstStyle/>
        <a:p>
          <a:pPr rtl="0"/>
          <a:r>
            <a:rPr lang="en-GB" smtClean="0">
              <a:latin typeface="Calibri"/>
              <a:ea typeface="Calibri"/>
              <a:cs typeface="Calibri"/>
              <a:sym typeface="Calibri"/>
            </a:rPr>
            <a:t>Regional decrease in lung perfusion</a:t>
          </a:r>
          <a:endParaRPr lang="en-GB" dirty="0">
            <a:latin typeface="Calibri"/>
            <a:ea typeface="Calibri"/>
            <a:cs typeface="Calibri"/>
            <a:sym typeface="Calibri"/>
          </a:endParaRPr>
        </a:p>
      </dgm:t>
    </dgm:pt>
    <dgm:pt modelId="{A7C416CC-1E6D-43EB-9CDD-CF2FA34452AF}" type="parTrans" cxnId="{525D30FE-3CD7-49C5-9A55-F8A9361C106D}">
      <dgm:prSet/>
      <dgm:spPr/>
      <dgm:t>
        <a:bodyPr/>
        <a:lstStyle/>
        <a:p>
          <a:endParaRPr lang="en-US"/>
        </a:p>
      </dgm:t>
    </dgm:pt>
    <dgm:pt modelId="{ABA0AC5C-6BA2-4825-96CB-F7626C69E0C0}" type="sibTrans" cxnId="{525D30FE-3CD7-49C5-9A55-F8A9361C106D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D286AE6D-65B9-476A-8582-F830F8A8A045}">
      <dgm:prSet/>
      <dgm:spPr/>
      <dgm:t>
        <a:bodyPr/>
        <a:lstStyle/>
        <a:p>
          <a:pPr rtl="0"/>
          <a:r>
            <a:rPr lang="en-GB" b="1" smtClean="0">
              <a:latin typeface="Calibri"/>
              <a:ea typeface="Calibri"/>
              <a:cs typeface="Calibri"/>
              <a:sym typeface="Calibri"/>
            </a:rPr>
            <a:t>Dead space             (in areas in which there is ventilation , but no perfusion)</a:t>
          </a:r>
          <a:endParaRPr lang="en-GB" dirty="0">
            <a:latin typeface="Calibri"/>
            <a:ea typeface="Calibri"/>
            <a:cs typeface="Calibri"/>
            <a:sym typeface="Calibri"/>
          </a:endParaRPr>
        </a:p>
      </dgm:t>
    </dgm:pt>
    <dgm:pt modelId="{F8AC3C4B-59F3-48A5-8105-18AD46CFE71B}" type="parTrans" cxnId="{B97E87ED-DBAA-43EF-A053-104A02AA33E0}">
      <dgm:prSet/>
      <dgm:spPr/>
      <dgm:t>
        <a:bodyPr/>
        <a:lstStyle/>
        <a:p>
          <a:endParaRPr lang="en-US"/>
        </a:p>
      </dgm:t>
    </dgm:pt>
    <dgm:pt modelId="{71A36FD1-959D-4326-8E36-F34772808DF6}" type="sibTrans" cxnId="{B97E87ED-DBAA-43EF-A053-104A02AA33E0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033C23C6-85AC-4CC1-8C88-C749E868A6EE}">
      <dgm:prSet/>
      <dgm:spPr/>
      <dgm:t>
        <a:bodyPr/>
        <a:lstStyle/>
        <a:p>
          <a:pPr rtl="0"/>
          <a:r>
            <a:rPr lang="en-GB" b="1" smtClean="0">
              <a:latin typeface="Calibri"/>
              <a:ea typeface="Calibri"/>
              <a:cs typeface="Calibri"/>
              <a:sym typeface="Calibri"/>
            </a:rPr>
            <a:t>Hypoxemia &amp; Hypercarbia</a:t>
          </a:r>
          <a:endParaRPr lang="en-GB" dirty="0">
            <a:latin typeface="Calibri"/>
            <a:ea typeface="Calibri"/>
            <a:cs typeface="Calibri"/>
            <a:sym typeface="Calibri"/>
          </a:endParaRPr>
        </a:p>
      </dgm:t>
    </dgm:pt>
    <dgm:pt modelId="{B7A7B9AC-F828-49B7-87E6-AD3EB717FD9B}" type="parTrans" cxnId="{E14091E1-780C-419C-B442-835E9E7547F5}">
      <dgm:prSet/>
      <dgm:spPr/>
      <dgm:t>
        <a:bodyPr/>
        <a:lstStyle/>
        <a:p>
          <a:endParaRPr lang="en-US"/>
        </a:p>
      </dgm:t>
    </dgm:pt>
    <dgm:pt modelId="{81EC63BC-0EDC-4093-943A-69421C35E556}" type="sibTrans" cxnId="{E14091E1-780C-419C-B442-835E9E7547F5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D1CC5A57-2A2E-4648-95B1-362830C3EC18}">
      <dgm:prSet/>
      <dgm:spPr/>
      <dgm:t>
        <a:bodyPr/>
        <a:lstStyle/>
        <a:p>
          <a:pPr rtl="0"/>
          <a:r>
            <a:rPr lang="en-US" smtClean="0">
              <a:latin typeface="Calibri"/>
              <a:ea typeface="Calibri"/>
              <a:cs typeface="Calibri"/>
              <a:sym typeface="Calibri"/>
            </a:rPr>
            <a:t>drive respiratory effort, which leads to </a:t>
          </a:r>
          <a:r>
            <a:rPr lang="en-US" b="1" smtClean="0">
              <a:latin typeface="Calibri"/>
              <a:ea typeface="Calibri"/>
              <a:cs typeface="Calibri"/>
              <a:sym typeface="Calibri"/>
            </a:rPr>
            <a:t>Tachypnea</a:t>
          </a:r>
          <a:endParaRPr lang="en-US" b="1" dirty="0">
            <a:latin typeface="Calibri"/>
            <a:ea typeface="Calibri"/>
            <a:cs typeface="Calibri"/>
            <a:sym typeface="Calibri"/>
          </a:endParaRPr>
        </a:p>
      </dgm:t>
    </dgm:pt>
    <dgm:pt modelId="{FDFFF0D3-9B07-4E29-8C28-A076DB5F0F04}" type="parTrans" cxnId="{24B3BB57-91CA-4AD4-96EC-C8A0E495FFA3}">
      <dgm:prSet/>
      <dgm:spPr/>
      <dgm:t>
        <a:bodyPr/>
        <a:lstStyle/>
        <a:p>
          <a:endParaRPr lang="en-US"/>
        </a:p>
      </dgm:t>
    </dgm:pt>
    <dgm:pt modelId="{907FA04B-662B-46B3-AED5-F961592FE6C9}" type="sibTrans" cxnId="{24B3BB57-91CA-4AD4-96EC-C8A0E495FFA3}">
      <dgm:prSet/>
      <dgm:spPr/>
      <dgm:t>
        <a:bodyPr/>
        <a:lstStyle/>
        <a:p>
          <a:endParaRPr lang="en-US"/>
        </a:p>
      </dgm:t>
    </dgm:pt>
    <dgm:pt modelId="{6F552BA3-3B1F-4FBE-9717-5A7A9B1AF8C2}" type="pres">
      <dgm:prSet presAssocID="{7B1DC970-4D5E-4AA4-B116-A1B469082C1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0194A7-FF9B-4A61-B725-14F2BADD6CE1}" type="pres">
      <dgm:prSet presAssocID="{A2917D8B-84E5-4669-ABC0-D67D0F108BAC}" presName="node" presStyleLbl="node1" presStyleIdx="0" presStyleCnt="8" custLinFactNeighborY="164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E0B35-1EBD-458F-9301-8FA7A7ABE1C0}" type="pres">
      <dgm:prSet presAssocID="{E3121B55-AF4E-49E2-8C34-A75D684ECA6A}" presName="sibTrans" presStyleLbl="sibTrans2D1" presStyleIdx="0" presStyleCnt="7"/>
      <dgm:spPr/>
      <dgm:t>
        <a:bodyPr/>
        <a:lstStyle/>
        <a:p>
          <a:endParaRPr lang="en-US"/>
        </a:p>
      </dgm:t>
    </dgm:pt>
    <dgm:pt modelId="{8C76347E-178A-479D-8BB3-8750505CC255}" type="pres">
      <dgm:prSet presAssocID="{E3121B55-AF4E-49E2-8C34-A75D684ECA6A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FD36EB20-BE7A-4BAC-BA12-3483EEED8B5E}" type="pres">
      <dgm:prSet presAssocID="{89D85BDF-25C1-42AD-947B-173E96E5BCEA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B0D791-0100-4CEC-8997-D65BC3DEB868}" type="pres">
      <dgm:prSet presAssocID="{2E9F9ECD-C765-41CE-9CC8-8588576C00CF}" presName="sibTrans" presStyleLbl="sibTrans2D1" presStyleIdx="1" presStyleCnt="7"/>
      <dgm:spPr/>
      <dgm:t>
        <a:bodyPr/>
        <a:lstStyle/>
        <a:p>
          <a:endParaRPr lang="en-US"/>
        </a:p>
      </dgm:t>
    </dgm:pt>
    <dgm:pt modelId="{5CB60FFC-F0E0-4A63-8623-9CE779EF713F}" type="pres">
      <dgm:prSet presAssocID="{2E9F9ECD-C765-41CE-9CC8-8588576C00CF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CEA67612-C5AB-48CD-9E51-CBEF954E4720}" type="pres">
      <dgm:prSet presAssocID="{9C47E47D-EE83-4CC6-9548-A372D1404BE2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F99D76-7FBA-4673-B424-0C334D4547CF}" type="pres">
      <dgm:prSet presAssocID="{65BA5FF4-625B-404F-83FB-C883D76B42A7}" presName="sibTrans" presStyleLbl="sibTrans2D1" presStyleIdx="2" presStyleCnt="7"/>
      <dgm:spPr/>
      <dgm:t>
        <a:bodyPr/>
        <a:lstStyle/>
        <a:p>
          <a:endParaRPr lang="en-US"/>
        </a:p>
      </dgm:t>
    </dgm:pt>
    <dgm:pt modelId="{40A2C8EF-0243-440B-8D74-BB4755C142DA}" type="pres">
      <dgm:prSet presAssocID="{65BA5FF4-625B-404F-83FB-C883D76B42A7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B7732572-0F61-45DD-A397-072FD1213452}" type="pres">
      <dgm:prSet presAssocID="{9F5C9B5F-114C-4D32-9D64-1EEA4B989F27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33CB30-7560-423A-9A98-516558896A72}" type="pres">
      <dgm:prSet presAssocID="{40E8EBEF-AB78-4465-840E-6182AF7B9679}" presName="sibTrans" presStyleLbl="sibTrans2D1" presStyleIdx="3" presStyleCnt="7"/>
      <dgm:spPr/>
      <dgm:t>
        <a:bodyPr/>
        <a:lstStyle/>
        <a:p>
          <a:endParaRPr lang="en-US"/>
        </a:p>
      </dgm:t>
    </dgm:pt>
    <dgm:pt modelId="{D4E0BAF3-A7DE-4203-897A-147DF30B5A49}" type="pres">
      <dgm:prSet presAssocID="{40E8EBEF-AB78-4465-840E-6182AF7B9679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5FD26A2E-C180-416D-AB2B-2CF9FD1DC3DE}" type="pres">
      <dgm:prSet presAssocID="{4DC6D900-1338-45CF-898F-04BFAF9AD9C1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78331B-F89E-4311-9B41-0ED03B202310}" type="pres">
      <dgm:prSet presAssocID="{ABA0AC5C-6BA2-4825-96CB-F7626C69E0C0}" presName="sibTrans" presStyleLbl="sibTrans2D1" presStyleIdx="4" presStyleCnt="7"/>
      <dgm:spPr/>
      <dgm:t>
        <a:bodyPr/>
        <a:lstStyle/>
        <a:p>
          <a:endParaRPr lang="en-US"/>
        </a:p>
      </dgm:t>
    </dgm:pt>
    <dgm:pt modelId="{245760B1-2CA2-4242-AF25-EAD8A1D6A05D}" type="pres">
      <dgm:prSet presAssocID="{ABA0AC5C-6BA2-4825-96CB-F7626C69E0C0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E192E05A-73A3-4446-9C31-FB51E0EB7059}" type="pres">
      <dgm:prSet presAssocID="{D286AE6D-65B9-476A-8582-F830F8A8A045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CA1533-9E00-4EAA-87AC-50B0BBDBF825}" type="pres">
      <dgm:prSet presAssocID="{71A36FD1-959D-4326-8E36-F34772808DF6}" presName="sibTrans" presStyleLbl="sibTrans2D1" presStyleIdx="5" presStyleCnt="7"/>
      <dgm:spPr/>
      <dgm:t>
        <a:bodyPr/>
        <a:lstStyle/>
        <a:p>
          <a:endParaRPr lang="en-US"/>
        </a:p>
      </dgm:t>
    </dgm:pt>
    <dgm:pt modelId="{F8CE2744-AA5E-4701-9F88-7CCAA78C246E}" type="pres">
      <dgm:prSet presAssocID="{71A36FD1-959D-4326-8E36-F34772808DF6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57C93637-A492-4C65-9FCC-314F3C6BF504}" type="pres">
      <dgm:prSet presAssocID="{033C23C6-85AC-4CC1-8C88-C749E868A6E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036936-D85A-4377-A2AA-FDAA9813FDCF}" type="pres">
      <dgm:prSet presAssocID="{81EC63BC-0EDC-4093-943A-69421C35E556}" presName="sibTrans" presStyleLbl="sibTrans2D1" presStyleIdx="6" presStyleCnt="7"/>
      <dgm:spPr/>
      <dgm:t>
        <a:bodyPr/>
        <a:lstStyle/>
        <a:p>
          <a:endParaRPr lang="en-US"/>
        </a:p>
      </dgm:t>
    </dgm:pt>
    <dgm:pt modelId="{7BA02138-D66C-4897-BC22-226A37444CB0}" type="pres">
      <dgm:prSet presAssocID="{81EC63BC-0EDC-4093-943A-69421C35E556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3CF72107-C5C7-4618-A8AC-7CA7A6CF38E4}" type="pres">
      <dgm:prSet presAssocID="{D1CC5A57-2A2E-4648-95B1-362830C3EC18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29AD2D-4878-4144-B55D-00DA7DEB0188}" type="presOf" srcId="{71A36FD1-959D-4326-8E36-F34772808DF6}" destId="{F8CE2744-AA5E-4701-9F88-7CCAA78C246E}" srcOrd="1" destOrd="0" presId="urn:microsoft.com/office/officeart/2005/8/layout/process5"/>
    <dgm:cxn modelId="{F8474C1E-C03F-4EA5-B51F-A4814D445742}" type="presOf" srcId="{A2917D8B-84E5-4669-ABC0-D67D0F108BAC}" destId="{4C0194A7-FF9B-4A61-B725-14F2BADD6CE1}" srcOrd="0" destOrd="0" presId="urn:microsoft.com/office/officeart/2005/8/layout/process5"/>
    <dgm:cxn modelId="{A34D58EF-DD2A-4142-9EDA-20591E0C6ECB}" type="presOf" srcId="{033C23C6-85AC-4CC1-8C88-C749E868A6EE}" destId="{57C93637-A492-4C65-9FCC-314F3C6BF504}" srcOrd="0" destOrd="0" presId="urn:microsoft.com/office/officeart/2005/8/layout/process5"/>
    <dgm:cxn modelId="{5DB3554E-4939-466E-A341-70CECC1CE3EE}" type="presOf" srcId="{40E8EBEF-AB78-4465-840E-6182AF7B9679}" destId="{5533CB30-7560-423A-9A98-516558896A72}" srcOrd="0" destOrd="0" presId="urn:microsoft.com/office/officeart/2005/8/layout/process5"/>
    <dgm:cxn modelId="{DA4655B8-DF74-455F-AAE4-593BE3954E49}" type="presOf" srcId="{ABA0AC5C-6BA2-4825-96CB-F7626C69E0C0}" destId="{245760B1-2CA2-4242-AF25-EAD8A1D6A05D}" srcOrd="1" destOrd="0" presId="urn:microsoft.com/office/officeart/2005/8/layout/process5"/>
    <dgm:cxn modelId="{C96554C7-2B4D-4BC3-8358-54A13E20BBF4}" type="presOf" srcId="{81EC63BC-0EDC-4093-943A-69421C35E556}" destId="{23036936-D85A-4377-A2AA-FDAA9813FDCF}" srcOrd="0" destOrd="0" presId="urn:microsoft.com/office/officeart/2005/8/layout/process5"/>
    <dgm:cxn modelId="{910C8912-3E79-4A46-A62C-5691570CFBC2}" srcId="{7B1DC970-4D5E-4AA4-B116-A1B469082C1C}" destId="{89D85BDF-25C1-42AD-947B-173E96E5BCEA}" srcOrd="1" destOrd="0" parTransId="{B9A3C5BF-E117-4C06-AF30-8962A17BA905}" sibTransId="{2E9F9ECD-C765-41CE-9CC8-8588576C00CF}"/>
    <dgm:cxn modelId="{FF25F926-7027-4B58-B33F-F1B2FFCE9703}" type="presOf" srcId="{65BA5FF4-625B-404F-83FB-C883D76B42A7}" destId="{40A2C8EF-0243-440B-8D74-BB4755C142DA}" srcOrd="1" destOrd="0" presId="urn:microsoft.com/office/officeart/2005/8/layout/process5"/>
    <dgm:cxn modelId="{9037A183-01A1-4453-9749-1C3BAB366E6F}" type="presOf" srcId="{E3121B55-AF4E-49E2-8C34-A75D684ECA6A}" destId="{68DE0B35-1EBD-458F-9301-8FA7A7ABE1C0}" srcOrd="0" destOrd="0" presId="urn:microsoft.com/office/officeart/2005/8/layout/process5"/>
    <dgm:cxn modelId="{5BF27FCF-B7B9-4D87-A105-A145B961C434}" type="presOf" srcId="{9C47E47D-EE83-4CC6-9548-A372D1404BE2}" destId="{CEA67612-C5AB-48CD-9E51-CBEF954E4720}" srcOrd="0" destOrd="0" presId="urn:microsoft.com/office/officeart/2005/8/layout/process5"/>
    <dgm:cxn modelId="{DFB640C7-80D7-48F9-9BE5-85D54D647BB7}" type="presOf" srcId="{9F5C9B5F-114C-4D32-9D64-1EEA4B989F27}" destId="{B7732572-0F61-45DD-A397-072FD1213452}" srcOrd="0" destOrd="0" presId="urn:microsoft.com/office/officeart/2005/8/layout/process5"/>
    <dgm:cxn modelId="{2E0A289C-6A8E-4D95-A08B-A3C6D2639278}" type="presOf" srcId="{4DC6D900-1338-45CF-898F-04BFAF9AD9C1}" destId="{5FD26A2E-C180-416D-AB2B-2CF9FD1DC3DE}" srcOrd="0" destOrd="0" presId="urn:microsoft.com/office/officeart/2005/8/layout/process5"/>
    <dgm:cxn modelId="{24B3BB57-91CA-4AD4-96EC-C8A0E495FFA3}" srcId="{7B1DC970-4D5E-4AA4-B116-A1B469082C1C}" destId="{D1CC5A57-2A2E-4648-95B1-362830C3EC18}" srcOrd="7" destOrd="0" parTransId="{FDFFF0D3-9B07-4E29-8C28-A076DB5F0F04}" sibTransId="{907FA04B-662B-46B3-AED5-F961592FE6C9}"/>
    <dgm:cxn modelId="{886F5364-39B8-47D4-B16A-FEF08EF6BD55}" type="presOf" srcId="{89D85BDF-25C1-42AD-947B-173E96E5BCEA}" destId="{FD36EB20-BE7A-4BAC-BA12-3483EEED8B5E}" srcOrd="0" destOrd="0" presId="urn:microsoft.com/office/officeart/2005/8/layout/process5"/>
    <dgm:cxn modelId="{E14091E1-780C-419C-B442-835E9E7547F5}" srcId="{7B1DC970-4D5E-4AA4-B116-A1B469082C1C}" destId="{033C23C6-85AC-4CC1-8C88-C749E868A6EE}" srcOrd="6" destOrd="0" parTransId="{B7A7B9AC-F828-49B7-87E6-AD3EB717FD9B}" sibTransId="{81EC63BC-0EDC-4093-943A-69421C35E556}"/>
    <dgm:cxn modelId="{B3ADDBA7-17A7-424B-AD21-54A191A8CBE8}" type="presOf" srcId="{D286AE6D-65B9-476A-8582-F830F8A8A045}" destId="{E192E05A-73A3-4446-9C31-FB51E0EB7059}" srcOrd="0" destOrd="0" presId="urn:microsoft.com/office/officeart/2005/8/layout/process5"/>
    <dgm:cxn modelId="{B97E87ED-DBAA-43EF-A053-104A02AA33E0}" srcId="{7B1DC970-4D5E-4AA4-B116-A1B469082C1C}" destId="{D286AE6D-65B9-476A-8582-F830F8A8A045}" srcOrd="5" destOrd="0" parTransId="{F8AC3C4B-59F3-48A5-8105-18AD46CFE71B}" sibTransId="{71A36FD1-959D-4326-8E36-F34772808DF6}"/>
    <dgm:cxn modelId="{525D30FE-3CD7-49C5-9A55-F8A9361C106D}" srcId="{7B1DC970-4D5E-4AA4-B116-A1B469082C1C}" destId="{4DC6D900-1338-45CF-898F-04BFAF9AD9C1}" srcOrd="4" destOrd="0" parTransId="{A7C416CC-1E6D-43EB-9CDD-CF2FA34452AF}" sibTransId="{ABA0AC5C-6BA2-4825-96CB-F7626C69E0C0}"/>
    <dgm:cxn modelId="{4E78C569-01D1-4333-B449-370C5E55582A}" type="presOf" srcId="{2E9F9ECD-C765-41CE-9CC8-8588576C00CF}" destId="{5CB60FFC-F0E0-4A63-8623-9CE779EF713F}" srcOrd="1" destOrd="0" presId="urn:microsoft.com/office/officeart/2005/8/layout/process5"/>
    <dgm:cxn modelId="{241F4096-5EA4-401A-961F-AC912AC47095}" srcId="{7B1DC970-4D5E-4AA4-B116-A1B469082C1C}" destId="{9F5C9B5F-114C-4D32-9D64-1EEA4B989F27}" srcOrd="3" destOrd="0" parTransId="{17B025F0-39EF-4A1C-9027-E7C70CD89E0F}" sibTransId="{40E8EBEF-AB78-4465-840E-6182AF7B9679}"/>
    <dgm:cxn modelId="{E5A2E049-6ECA-409F-ABE9-8669205E2B20}" type="presOf" srcId="{40E8EBEF-AB78-4465-840E-6182AF7B9679}" destId="{D4E0BAF3-A7DE-4203-897A-147DF30B5A49}" srcOrd="1" destOrd="0" presId="urn:microsoft.com/office/officeart/2005/8/layout/process5"/>
    <dgm:cxn modelId="{6ED6F20B-1868-438A-A30C-77A84B5A4336}" type="presOf" srcId="{ABA0AC5C-6BA2-4825-96CB-F7626C69E0C0}" destId="{FF78331B-F89E-4311-9B41-0ED03B202310}" srcOrd="0" destOrd="0" presId="urn:microsoft.com/office/officeart/2005/8/layout/process5"/>
    <dgm:cxn modelId="{239750A0-5089-453D-A5BF-25741B1B62D6}" type="presOf" srcId="{7B1DC970-4D5E-4AA4-B116-A1B469082C1C}" destId="{6F552BA3-3B1F-4FBE-9717-5A7A9B1AF8C2}" srcOrd="0" destOrd="0" presId="urn:microsoft.com/office/officeart/2005/8/layout/process5"/>
    <dgm:cxn modelId="{1B123D44-108F-4900-AA0F-410B284B6947}" srcId="{7B1DC970-4D5E-4AA4-B116-A1B469082C1C}" destId="{9C47E47D-EE83-4CC6-9548-A372D1404BE2}" srcOrd="2" destOrd="0" parTransId="{09CE71DC-FF9C-4320-9CB6-522C8A39F67F}" sibTransId="{65BA5FF4-625B-404F-83FB-C883D76B42A7}"/>
    <dgm:cxn modelId="{AF7079C4-AE55-45E1-9A05-EA5E94D0A2C4}" type="presOf" srcId="{E3121B55-AF4E-49E2-8C34-A75D684ECA6A}" destId="{8C76347E-178A-479D-8BB3-8750505CC255}" srcOrd="1" destOrd="0" presId="urn:microsoft.com/office/officeart/2005/8/layout/process5"/>
    <dgm:cxn modelId="{0B744592-617D-451B-B2E9-B84019F6CA26}" type="presOf" srcId="{65BA5FF4-625B-404F-83FB-C883D76B42A7}" destId="{92F99D76-7FBA-4673-B424-0C334D4547CF}" srcOrd="0" destOrd="0" presId="urn:microsoft.com/office/officeart/2005/8/layout/process5"/>
    <dgm:cxn modelId="{CBCCF5D2-F7FC-4EAF-8FA7-F3F365CCC1CC}" type="presOf" srcId="{71A36FD1-959D-4326-8E36-F34772808DF6}" destId="{0FCA1533-9E00-4EAA-87AC-50B0BBDBF825}" srcOrd="0" destOrd="0" presId="urn:microsoft.com/office/officeart/2005/8/layout/process5"/>
    <dgm:cxn modelId="{35D959AD-CCB8-4A5C-B0A5-95534DED85B9}" type="presOf" srcId="{D1CC5A57-2A2E-4648-95B1-362830C3EC18}" destId="{3CF72107-C5C7-4618-A8AC-7CA7A6CF38E4}" srcOrd="0" destOrd="0" presId="urn:microsoft.com/office/officeart/2005/8/layout/process5"/>
    <dgm:cxn modelId="{27965FDB-B0F9-422C-8217-8FD2CE8A545A}" type="presOf" srcId="{2E9F9ECD-C765-41CE-9CC8-8588576C00CF}" destId="{56B0D791-0100-4CEC-8997-D65BC3DEB868}" srcOrd="0" destOrd="0" presId="urn:microsoft.com/office/officeart/2005/8/layout/process5"/>
    <dgm:cxn modelId="{E12574A4-A31B-4672-866A-D249DB0D1CE4}" srcId="{7B1DC970-4D5E-4AA4-B116-A1B469082C1C}" destId="{A2917D8B-84E5-4669-ABC0-D67D0F108BAC}" srcOrd="0" destOrd="0" parTransId="{E11255CF-066D-44CE-B35B-A5385B960F91}" sibTransId="{E3121B55-AF4E-49E2-8C34-A75D684ECA6A}"/>
    <dgm:cxn modelId="{81EFF2CE-0815-4D1A-B9E1-725C4251F8C8}" type="presOf" srcId="{81EC63BC-0EDC-4093-943A-69421C35E556}" destId="{7BA02138-D66C-4897-BC22-226A37444CB0}" srcOrd="1" destOrd="0" presId="urn:microsoft.com/office/officeart/2005/8/layout/process5"/>
    <dgm:cxn modelId="{439A42BF-17B8-498A-9B37-A4094983C3CE}" type="presParOf" srcId="{6F552BA3-3B1F-4FBE-9717-5A7A9B1AF8C2}" destId="{4C0194A7-FF9B-4A61-B725-14F2BADD6CE1}" srcOrd="0" destOrd="0" presId="urn:microsoft.com/office/officeart/2005/8/layout/process5"/>
    <dgm:cxn modelId="{9A6C6466-E059-46DB-A4AB-FB93139CBB59}" type="presParOf" srcId="{6F552BA3-3B1F-4FBE-9717-5A7A9B1AF8C2}" destId="{68DE0B35-1EBD-458F-9301-8FA7A7ABE1C0}" srcOrd="1" destOrd="0" presId="urn:microsoft.com/office/officeart/2005/8/layout/process5"/>
    <dgm:cxn modelId="{B8DC1EE7-8DEF-4F7E-A8E6-7402D639A16C}" type="presParOf" srcId="{68DE0B35-1EBD-458F-9301-8FA7A7ABE1C0}" destId="{8C76347E-178A-479D-8BB3-8750505CC255}" srcOrd="0" destOrd="0" presId="urn:microsoft.com/office/officeart/2005/8/layout/process5"/>
    <dgm:cxn modelId="{C968BA73-CAB7-429D-AA2E-93C045D3D517}" type="presParOf" srcId="{6F552BA3-3B1F-4FBE-9717-5A7A9B1AF8C2}" destId="{FD36EB20-BE7A-4BAC-BA12-3483EEED8B5E}" srcOrd="2" destOrd="0" presId="urn:microsoft.com/office/officeart/2005/8/layout/process5"/>
    <dgm:cxn modelId="{EE35968C-C2C2-44F8-8084-F4FC43A85C50}" type="presParOf" srcId="{6F552BA3-3B1F-4FBE-9717-5A7A9B1AF8C2}" destId="{56B0D791-0100-4CEC-8997-D65BC3DEB868}" srcOrd="3" destOrd="0" presId="urn:microsoft.com/office/officeart/2005/8/layout/process5"/>
    <dgm:cxn modelId="{459009AE-77A8-4B4E-B5A7-CF481392D58F}" type="presParOf" srcId="{56B0D791-0100-4CEC-8997-D65BC3DEB868}" destId="{5CB60FFC-F0E0-4A63-8623-9CE779EF713F}" srcOrd="0" destOrd="0" presId="urn:microsoft.com/office/officeart/2005/8/layout/process5"/>
    <dgm:cxn modelId="{ABAD543D-BED2-4715-9438-563AC6F281B1}" type="presParOf" srcId="{6F552BA3-3B1F-4FBE-9717-5A7A9B1AF8C2}" destId="{CEA67612-C5AB-48CD-9E51-CBEF954E4720}" srcOrd="4" destOrd="0" presId="urn:microsoft.com/office/officeart/2005/8/layout/process5"/>
    <dgm:cxn modelId="{A31D5730-392C-4DDF-B13A-04E5B73765EC}" type="presParOf" srcId="{6F552BA3-3B1F-4FBE-9717-5A7A9B1AF8C2}" destId="{92F99D76-7FBA-4673-B424-0C334D4547CF}" srcOrd="5" destOrd="0" presId="urn:microsoft.com/office/officeart/2005/8/layout/process5"/>
    <dgm:cxn modelId="{58868775-B9AE-4161-8F1D-05E18A38F569}" type="presParOf" srcId="{92F99D76-7FBA-4673-B424-0C334D4547CF}" destId="{40A2C8EF-0243-440B-8D74-BB4755C142DA}" srcOrd="0" destOrd="0" presId="urn:microsoft.com/office/officeart/2005/8/layout/process5"/>
    <dgm:cxn modelId="{49188869-D075-4CE0-9F9E-B9145F352028}" type="presParOf" srcId="{6F552BA3-3B1F-4FBE-9717-5A7A9B1AF8C2}" destId="{B7732572-0F61-45DD-A397-072FD1213452}" srcOrd="6" destOrd="0" presId="urn:microsoft.com/office/officeart/2005/8/layout/process5"/>
    <dgm:cxn modelId="{4ACA9BF6-FBBF-4E9F-8C41-3719EA584E01}" type="presParOf" srcId="{6F552BA3-3B1F-4FBE-9717-5A7A9B1AF8C2}" destId="{5533CB30-7560-423A-9A98-516558896A72}" srcOrd="7" destOrd="0" presId="urn:microsoft.com/office/officeart/2005/8/layout/process5"/>
    <dgm:cxn modelId="{B1E60724-C16E-4EDB-907D-82897A566392}" type="presParOf" srcId="{5533CB30-7560-423A-9A98-516558896A72}" destId="{D4E0BAF3-A7DE-4203-897A-147DF30B5A49}" srcOrd="0" destOrd="0" presId="urn:microsoft.com/office/officeart/2005/8/layout/process5"/>
    <dgm:cxn modelId="{A09CA777-9A67-467C-ABCA-874078F5E3BA}" type="presParOf" srcId="{6F552BA3-3B1F-4FBE-9717-5A7A9B1AF8C2}" destId="{5FD26A2E-C180-416D-AB2B-2CF9FD1DC3DE}" srcOrd="8" destOrd="0" presId="urn:microsoft.com/office/officeart/2005/8/layout/process5"/>
    <dgm:cxn modelId="{BBFB87C7-CA28-4579-A9D3-27EA0F385BCA}" type="presParOf" srcId="{6F552BA3-3B1F-4FBE-9717-5A7A9B1AF8C2}" destId="{FF78331B-F89E-4311-9B41-0ED03B202310}" srcOrd="9" destOrd="0" presId="urn:microsoft.com/office/officeart/2005/8/layout/process5"/>
    <dgm:cxn modelId="{A3B8BE5C-03BE-4406-8D3C-0FC285D85F7B}" type="presParOf" srcId="{FF78331B-F89E-4311-9B41-0ED03B202310}" destId="{245760B1-2CA2-4242-AF25-EAD8A1D6A05D}" srcOrd="0" destOrd="0" presId="urn:microsoft.com/office/officeart/2005/8/layout/process5"/>
    <dgm:cxn modelId="{E2F2BDAD-44BC-4A06-BE30-CEF1D52DC0AB}" type="presParOf" srcId="{6F552BA3-3B1F-4FBE-9717-5A7A9B1AF8C2}" destId="{E192E05A-73A3-4446-9C31-FB51E0EB7059}" srcOrd="10" destOrd="0" presId="urn:microsoft.com/office/officeart/2005/8/layout/process5"/>
    <dgm:cxn modelId="{821F27F2-C85E-4493-9D3E-FAE4340BB1E3}" type="presParOf" srcId="{6F552BA3-3B1F-4FBE-9717-5A7A9B1AF8C2}" destId="{0FCA1533-9E00-4EAA-87AC-50B0BBDBF825}" srcOrd="11" destOrd="0" presId="urn:microsoft.com/office/officeart/2005/8/layout/process5"/>
    <dgm:cxn modelId="{4BE8DF1E-FC2C-42C7-8D36-8A244B9C0D89}" type="presParOf" srcId="{0FCA1533-9E00-4EAA-87AC-50B0BBDBF825}" destId="{F8CE2744-AA5E-4701-9F88-7CCAA78C246E}" srcOrd="0" destOrd="0" presId="urn:microsoft.com/office/officeart/2005/8/layout/process5"/>
    <dgm:cxn modelId="{24B3F74C-9ADC-4A4A-890A-57962AF000C3}" type="presParOf" srcId="{6F552BA3-3B1F-4FBE-9717-5A7A9B1AF8C2}" destId="{57C93637-A492-4C65-9FCC-314F3C6BF504}" srcOrd="12" destOrd="0" presId="urn:microsoft.com/office/officeart/2005/8/layout/process5"/>
    <dgm:cxn modelId="{69D4718B-0DA3-495D-9FF9-CCAB91B5374C}" type="presParOf" srcId="{6F552BA3-3B1F-4FBE-9717-5A7A9B1AF8C2}" destId="{23036936-D85A-4377-A2AA-FDAA9813FDCF}" srcOrd="13" destOrd="0" presId="urn:microsoft.com/office/officeart/2005/8/layout/process5"/>
    <dgm:cxn modelId="{24752D01-D9F3-49F4-A7CA-DE4D364DE0E0}" type="presParOf" srcId="{23036936-D85A-4377-A2AA-FDAA9813FDCF}" destId="{7BA02138-D66C-4897-BC22-226A37444CB0}" srcOrd="0" destOrd="0" presId="urn:microsoft.com/office/officeart/2005/8/layout/process5"/>
    <dgm:cxn modelId="{EF2541EB-58C2-4175-91F1-88627538ADA7}" type="presParOf" srcId="{6F552BA3-3B1F-4FBE-9717-5A7A9B1AF8C2}" destId="{3CF72107-C5C7-4618-A8AC-7CA7A6CF38E4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8286FA-CCE1-487E-B9A0-8AF0289F904F}">
      <dsp:nvSpPr>
        <dsp:cNvPr id="0" name=""/>
        <dsp:cNvSpPr/>
      </dsp:nvSpPr>
      <dsp:spPr>
        <a:xfrm>
          <a:off x="5125" y="1919001"/>
          <a:ext cx="3691892" cy="1580663"/>
        </a:xfrm>
        <a:prstGeom prst="roundRect">
          <a:avLst>
            <a:gd name="adj" fmla="val 10000"/>
          </a:avLst>
        </a:prstGeom>
        <a:solidFill>
          <a:srgbClr val="FEE8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Thromboembolism</a:t>
          </a:r>
          <a:endParaRPr lang="en-US" sz="32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1421" y="1965297"/>
        <a:ext cx="3599300" cy="1488071"/>
      </dsp:txXfrm>
    </dsp:sp>
    <dsp:sp modelId="{4F55B9AD-7A99-4503-AF52-8A4AA6A88C8C}">
      <dsp:nvSpPr>
        <dsp:cNvPr id="0" name=""/>
        <dsp:cNvSpPr/>
      </dsp:nvSpPr>
      <dsp:spPr>
        <a:xfrm rot="18815365">
          <a:off x="3411118" y="2016198"/>
          <a:ext cx="1841453" cy="52507"/>
        </a:xfrm>
        <a:custGeom>
          <a:avLst/>
          <a:gdLst/>
          <a:ahLst/>
          <a:cxnLst/>
          <a:rect l="0" t="0" r="0" b="0"/>
          <a:pathLst>
            <a:path>
              <a:moveTo>
                <a:pt x="0" y="26253"/>
              </a:moveTo>
              <a:lnTo>
                <a:pt x="1841453" y="26253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0" kern="1200" cap="none" spc="0">
            <a:ln w="0">
              <a:solidFill>
                <a:sysClr val="windowText" lastClr="000000"/>
              </a:solidFill>
            </a:ln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285809" y="1996415"/>
        <a:ext cx="92072" cy="92072"/>
      </dsp:txXfrm>
    </dsp:sp>
    <dsp:sp modelId="{C886E351-69D3-47A7-A1A6-55AF76F6291D}">
      <dsp:nvSpPr>
        <dsp:cNvPr id="0" name=""/>
        <dsp:cNvSpPr/>
      </dsp:nvSpPr>
      <dsp:spPr>
        <a:xfrm>
          <a:off x="4966673" y="585238"/>
          <a:ext cx="3161326" cy="1580663"/>
        </a:xfrm>
        <a:prstGeom prst="roundRect">
          <a:avLst>
            <a:gd name="adj" fmla="val 10000"/>
          </a:avLst>
        </a:prstGeom>
        <a:solidFill>
          <a:srgbClr val="FEE8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Venous thromboembolism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VTE </a:t>
          </a:r>
          <a:endParaRPr lang="en-US" sz="3000" b="1" kern="1200" dirty="0" smtClean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012969" y="631534"/>
        <a:ext cx="3068734" cy="1488071"/>
      </dsp:txXfrm>
    </dsp:sp>
    <dsp:sp modelId="{BD6A7445-1A11-49A4-B7FB-2376F7931D0B}">
      <dsp:nvSpPr>
        <dsp:cNvPr id="0" name=""/>
        <dsp:cNvSpPr/>
      </dsp:nvSpPr>
      <dsp:spPr>
        <a:xfrm rot="3128387">
          <a:off x="3297480" y="3499721"/>
          <a:ext cx="2068729" cy="52507"/>
        </a:xfrm>
        <a:custGeom>
          <a:avLst/>
          <a:gdLst/>
          <a:ahLst/>
          <a:cxnLst/>
          <a:rect l="0" t="0" r="0" b="0"/>
          <a:pathLst>
            <a:path>
              <a:moveTo>
                <a:pt x="0" y="26253"/>
              </a:moveTo>
              <a:lnTo>
                <a:pt x="2068729" y="26253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0" kern="1200" cap="none" spc="0">
            <a:ln w="0">
              <a:solidFill>
                <a:sysClr val="windowText" lastClr="000000"/>
              </a:solidFill>
            </a:ln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280127" y="3474257"/>
        <a:ext cx="103436" cy="103436"/>
      </dsp:txXfrm>
    </dsp:sp>
    <dsp:sp modelId="{C6640DB5-74C0-4A9F-8243-2D5C8DB0B097}">
      <dsp:nvSpPr>
        <dsp:cNvPr id="0" name=""/>
        <dsp:cNvSpPr/>
      </dsp:nvSpPr>
      <dsp:spPr>
        <a:xfrm>
          <a:off x="4966673" y="3552285"/>
          <a:ext cx="3161326" cy="1580663"/>
        </a:xfrm>
        <a:prstGeom prst="roundRect">
          <a:avLst>
            <a:gd name="adj" fmla="val 10000"/>
          </a:avLst>
        </a:prstGeom>
        <a:solidFill>
          <a:srgbClr val="FEE8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Arterial – systemic thromboembolism </a:t>
          </a:r>
          <a:endParaRPr lang="en-US" sz="30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012969" y="3598581"/>
        <a:ext cx="3068734" cy="14880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194A7-FF9B-4A61-B725-14F2BADD6CE1}">
      <dsp:nvSpPr>
        <dsp:cNvPr id="0" name=""/>
        <dsp:cNvSpPr/>
      </dsp:nvSpPr>
      <dsp:spPr>
        <a:xfrm>
          <a:off x="4866" y="1216633"/>
          <a:ext cx="2127820" cy="12766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Calibri"/>
              <a:ea typeface="Calibri"/>
              <a:cs typeface="Calibri"/>
              <a:sym typeface="Calibri"/>
            </a:rPr>
            <a:t>Emboli block a portion of pulmonary vasculature</a:t>
          </a:r>
          <a:endParaRPr lang="en-US" sz="1800" kern="1200" dirty="0">
            <a:latin typeface="Calibri"/>
            <a:ea typeface="Calibri"/>
            <a:cs typeface="Calibri"/>
            <a:sym typeface="Calibri"/>
          </a:endParaRPr>
        </a:p>
      </dsp:txBody>
      <dsp:txXfrm>
        <a:off x="42259" y="1254026"/>
        <a:ext cx="2053034" cy="1201906"/>
      </dsp:txXfrm>
    </dsp:sp>
    <dsp:sp modelId="{68DE0B35-1EBD-458F-9301-8FA7A7ABE1C0}">
      <dsp:nvSpPr>
        <dsp:cNvPr id="0" name=""/>
        <dsp:cNvSpPr/>
      </dsp:nvSpPr>
      <dsp:spPr>
        <a:xfrm rot="21358567">
          <a:off x="2319378" y="1487249"/>
          <a:ext cx="452212" cy="52769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2319545" y="1597549"/>
        <a:ext cx="316548" cy="316619"/>
      </dsp:txXfrm>
    </dsp:sp>
    <dsp:sp modelId="{FD36EB20-BE7A-4BAC-BA12-3483EEED8B5E}">
      <dsp:nvSpPr>
        <dsp:cNvPr id="0" name=""/>
        <dsp:cNvSpPr/>
      </dsp:nvSpPr>
      <dsp:spPr>
        <a:xfrm>
          <a:off x="2983815" y="1007077"/>
          <a:ext cx="2127820" cy="12766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latin typeface="Calibri"/>
              <a:ea typeface="Calibri"/>
              <a:cs typeface="Calibri"/>
              <a:sym typeface="Calibri"/>
            </a:rPr>
            <a:t>increased</a:t>
          </a:r>
          <a:r>
            <a:rPr lang="en-GB" sz="1800" kern="1200" dirty="0" smtClean="0">
              <a:latin typeface="Calibri"/>
              <a:ea typeface="Calibri"/>
              <a:cs typeface="Calibri"/>
              <a:sym typeface="Calibri"/>
            </a:rPr>
            <a:t> pulmonary vascular resistance </a:t>
          </a:r>
          <a:endParaRPr lang="en-GB" sz="1800" kern="1200" dirty="0">
            <a:latin typeface="Calibri"/>
            <a:ea typeface="Calibri"/>
            <a:cs typeface="Calibri"/>
            <a:sym typeface="Calibri"/>
          </a:endParaRPr>
        </a:p>
      </dsp:txBody>
      <dsp:txXfrm>
        <a:off x="3021208" y="1044470"/>
        <a:ext cx="2053034" cy="1201906"/>
      </dsp:txXfrm>
    </dsp:sp>
    <dsp:sp modelId="{56B0D791-0100-4CEC-8997-D65BC3DEB868}">
      <dsp:nvSpPr>
        <dsp:cNvPr id="0" name=""/>
        <dsp:cNvSpPr/>
      </dsp:nvSpPr>
      <dsp:spPr>
        <a:xfrm>
          <a:off x="5298884" y="1381573"/>
          <a:ext cx="451097" cy="52769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5298884" y="1487113"/>
        <a:ext cx="315768" cy="316619"/>
      </dsp:txXfrm>
    </dsp:sp>
    <dsp:sp modelId="{CEA67612-C5AB-48CD-9E51-CBEF954E4720}">
      <dsp:nvSpPr>
        <dsp:cNvPr id="0" name=""/>
        <dsp:cNvSpPr/>
      </dsp:nvSpPr>
      <dsp:spPr>
        <a:xfrm>
          <a:off x="5962764" y="1007077"/>
          <a:ext cx="2127820" cy="12766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smtClean="0">
              <a:latin typeface="Calibri"/>
              <a:ea typeface="Calibri"/>
              <a:cs typeface="Calibri"/>
              <a:sym typeface="Calibri"/>
            </a:rPr>
            <a:t>increased  </a:t>
          </a:r>
          <a:r>
            <a:rPr lang="en-GB" sz="1800" kern="1200" smtClean="0">
              <a:latin typeface="Calibri"/>
              <a:ea typeface="Calibri"/>
              <a:cs typeface="Calibri"/>
              <a:sym typeface="Calibri"/>
            </a:rPr>
            <a:t>pulmonary artery pressure </a:t>
          </a:r>
          <a:endParaRPr lang="en-GB" sz="1800" kern="1200" dirty="0">
            <a:latin typeface="Calibri"/>
            <a:ea typeface="Calibri"/>
            <a:cs typeface="Calibri"/>
            <a:sym typeface="Calibri"/>
          </a:endParaRPr>
        </a:p>
      </dsp:txBody>
      <dsp:txXfrm>
        <a:off x="6000157" y="1044470"/>
        <a:ext cx="2053034" cy="1201906"/>
      </dsp:txXfrm>
    </dsp:sp>
    <dsp:sp modelId="{92F99D76-7FBA-4673-B424-0C334D4547CF}">
      <dsp:nvSpPr>
        <dsp:cNvPr id="0" name=""/>
        <dsp:cNvSpPr/>
      </dsp:nvSpPr>
      <dsp:spPr>
        <a:xfrm>
          <a:off x="8277832" y="1381573"/>
          <a:ext cx="451097" cy="52769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8277832" y="1487113"/>
        <a:ext cx="315768" cy="316619"/>
      </dsp:txXfrm>
    </dsp:sp>
    <dsp:sp modelId="{B7732572-0F61-45DD-A397-072FD1213452}">
      <dsp:nvSpPr>
        <dsp:cNvPr id="0" name=""/>
        <dsp:cNvSpPr/>
      </dsp:nvSpPr>
      <dsp:spPr>
        <a:xfrm>
          <a:off x="8941712" y="1007077"/>
          <a:ext cx="2127820" cy="12766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smtClean="0">
              <a:latin typeface="Calibri"/>
              <a:ea typeface="Calibri"/>
              <a:cs typeface="Calibri"/>
              <a:sym typeface="Calibri"/>
            </a:rPr>
            <a:t>increased  </a:t>
          </a:r>
          <a:r>
            <a:rPr lang="en-GB" sz="1800" kern="1200" smtClean="0">
              <a:latin typeface="Calibri"/>
              <a:ea typeface="Calibri"/>
              <a:cs typeface="Calibri"/>
              <a:sym typeface="Calibri"/>
            </a:rPr>
            <a:t>right ventricular pressure</a:t>
          </a:r>
          <a:endParaRPr lang="en-GB" sz="1800" kern="1200" dirty="0">
            <a:latin typeface="Calibri"/>
            <a:ea typeface="Calibri"/>
            <a:cs typeface="Calibri"/>
            <a:sym typeface="Calibri"/>
          </a:endParaRPr>
        </a:p>
      </dsp:txBody>
      <dsp:txXfrm>
        <a:off x="8979105" y="1044470"/>
        <a:ext cx="2053034" cy="1201906"/>
      </dsp:txXfrm>
    </dsp:sp>
    <dsp:sp modelId="{5533CB30-7560-423A-9A98-516558896A72}">
      <dsp:nvSpPr>
        <dsp:cNvPr id="0" name=""/>
        <dsp:cNvSpPr/>
      </dsp:nvSpPr>
      <dsp:spPr>
        <a:xfrm rot="5400000">
          <a:off x="9780074" y="2432716"/>
          <a:ext cx="451097" cy="52769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-5400000">
        <a:off x="9847314" y="2471017"/>
        <a:ext cx="316619" cy="315768"/>
      </dsp:txXfrm>
    </dsp:sp>
    <dsp:sp modelId="{5FD26A2E-C180-416D-AB2B-2CF9FD1DC3DE}">
      <dsp:nvSpPr>
        <dsp:cNvPr id="0" name=""/>
        <dsp:cNvSpPr/>
      </dsp:nvSpPr>
      <dsp:spPr>
        <a:xfrm>
          <a:off x="8941712" y="3134897"/>
          <a:ext cx="2127820" cy="12766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>
              <a:latin typeface="Calibri"/>
              <a:ea typeface="Calibri"/>
              <a:cs typeface="Calibri"/>
              <a:sym typeface="Calibri"/>
            </a:rPr>
            <a:t>Regional decrease in lung perfusion</a:t>
          </a:r>
          <a:endParaRPr lang="en-GB" sz="1800" kern="1200" dirty="0">
            <a:latin typeface="Calibri"/>
            <a:ea typeface="Calibri"/>
            <a:cs typeface="Calibri"/>
            <a:sym typeface="Calibri"/>
          </a:endParaRPr>
        </a:p>
      </dsp:txBody>
      <dsp:txXfrm>
        <a:off x="8979105" y="3172290"/>
        <a:ext cx="2053034" cy="1201906"/>
      </dsp:txXfrm>
    </dsp:sp>
    <dsp:sp modelId="{FF78331B-F89E-4311-9B41-0ED03B202310}">
      <dsp:nvSpPr>
        <dsp:cNvPr id="0" name=""/>
        <dsp:cNvSpPr/>
      </dsp:nvSpPr>
      <dsp:spPr>
        <a:xfrm rot="10800000">
          <a:off x="8303366" y="3509394"/>
          <a:ext cx="451097" cy="52769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8438695" y="3614934"/>
        <a:ext cx="315768" cy="316619"/>
      </dsp:txXfrm>
    </dsp:sp>
    <dsp:sp modelId="{E192E05A-73A3-4446-9C31-FB51E0EB7059}">
      <dsp:nvSpPr>
        <dsp:cNvPr id="0" name=""/>
        <dsp:cNvSpPr/>
      </dsp:nvSpPr>
      <dsp:spPr>
        <a:xfrm>
          <a:off x="5962764" y="3134897"/>
          <a:ext cx="2127820" cy="12766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smtClean="0">
              <a:latin typeface="Calibri"/>
              <a:ea typeface="Calibri"/>
              <a:cs typeface="Calibri"/>
              <a:sym typeface="Calibri"/>
            </a:rPr>
            <a:t>Dead space             (in areas in which there is ventilation , but no perfusion)</a:t>
          </a:r>
          <a:endParaRPr lang="en-GB" sz="1800" kern="1200" dirty="0">
            <a:latin typeface="Calibri"/>
            <a:ea typeface="Calibri"/>
            <a:cs typeface="Calibri"/>
            <a:sym typeface="Calibri"/>
          </a:endParaRPr>
        </a:p>
      </dsp:txBody>
      <dsp:txXfrm>
        <a:off x="6000157" y="3172290"/>
        <a:ext cx="2053034" cy="1201906"/>
      </dsp:txXfrm>
    </dsp:sp>
    <dsp:sp modelId="{0FCA1533-9E00-4EAA-87AC-50B0BBDBF825}">
      <dsp:nvSpPr>
        <dsp:cNvPr id="0" name=""/>
        <dsp:cNvSpPr/>
      </dsp:nvSpPr>
      <dsp:spPr>
        <a:xfrm rot="10800000">
          <a:off x="5324417" y="3509394"/>
          <a:ext cx="451097" cy="52769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5459746" y="3614934"/>
        <a:ext cx="315768" cy="316619"/>
      </dsp:txXfrm>
    </dsp:sp>
    <dsp:sp modelId="{57C93637-A492-4C65-9FCC-314F3C6BF504}">
      <dsp:nvSpPr>
        <dsp:cNvPr id="0" name=""/>
        <dsp:cNvSpPr/>
      </dsp:nvSpPr>
      <dsp:spPr>
        <a:xfrm>
          <a:off x="2983815" y="3134897"/>
          <a:ext cx="2127820" cy="12766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smtClean="0">
              <a:latin typeface="Calibri"/>
              <a:ea typeface="Calibri"/>
              <a:cs typeface="Calibri"/>
              <a:sym typeface="Calibri"/>
            </a:rPr>
            <a:t>Hypoxemia &amp; Hypercarbia</a:t>
          </a:r>
          <a:endParaRPr lang="en-GB" sz="1800" kern="1200" dirty="0">
            <a:latin typeface="Calibri"/>
            <a:ea typeface="Calibri"/>
            <a:cs typeface="Calibri"/>
            <a:sym typeface="Calibri"/>
          </a:endParaRPr>
        </a:p>
      </dsp:txBody>
      <dsp:txXfrm>
        <a:off x="3021208" y="3172290"/>
        <a:ext cx="2053034" cy="1201906"/>
      </dsp:txXfrm>
    </dsp:sp>
    <dsp:sp modelId="{23036936-D85A-4377-A2AA-FDAA9813FDCF}">
      <dsp:nvSpPr>
        <dsp:cNvPr id="0" name=""/>
        <dsp:cNvSpPr/>
      </dsp:nvSpPr>
      <dsp:spPr>
        <a:xfrm rot="10800000">
          <a:off x="2345469" y="3509394"/>
          <a:ext cx="451097" cy="52769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2480798" y="3614934"/>
        <a:ext cx="315768" cy="316619"/>
      </dsp:txXfrm>
    </dsp:sp>
    <dsp:sp modelId="{3CF72107-C5C7-4618-A8AC-7CA7A6CF38E4}">
      <dsp:nvSpPr>
        <dsp:cNvPr id="0" name=""/>
        <dsp:cNvSpPr/>
      </dsp:nvSpPr>
      <dsp:spPr>
        <a:xfrm>
          <a:off x="4866" y="3134897"/>
          <a:ext cx="2127820" cy="12766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Calibri"/>
              <a:ea typeface="Calibri"/>
              <a:cs typeface="Calibri"/>
              <a:sym typeface="Calibri"/>
            </a:rPr>
            <a:t>drive respiratory effort, which leads to </a:t>
          </a:r>
          <a:r>
            <a:rPr lang="en-US" sz="1800" b="1" kern="1200" smtClean="0">
              <a:latin typeface="Calibri"/>
              <a:ea typeface="Calibri"/>
              <a:cs typeface="Calibri"/>
              <a:sym typeface="Calibri"/>
            </a:rPr>
            <a:t>Tachypnea</a:t>
          </a:r>
          <a:endParaRPr lang="en-US" sz="1800" b="1" kern="1200" dirty="0">
            <a:latin typeface="Calibri"/>
            <a:ea typeface="Calibri"/>
            <a:cs typeface="Calibri"/>
            <a:sym typeface="Calibri"/>
          </a:endParaRPr>
        </a:p>
      </dsp:txBody>
      <dsp:txXfrm>
        <a:off x="42259" y="3172290"/>
        <a:ext cx="2053034" cy="1201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B7645-1AB6-4305-AB95-2243EBEF91C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4C02A-0279-4360-BD2F-64C594A6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4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C02A-0279-4360-BD2F-64C594A6C8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9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C02A-0279-4360-BD2F-64C594A6C8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04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4" name="Google Shape;2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4698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4598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Embolus is a blood clot</a:t>
            </a:r>
            <a:r>
              <a:rPr lang="en-US" baseline="0" dirty="0" smtClean="0"/>
              <a:t> when this clot travel from the site where it formed to another site in the body its called embolism.</a:t>
            </a:r>
          </a:p>
          <a:p>
            <a:r>
              <a:rPr lang="en-US" baseline="0" dirty="0" smtClean="0"/>
              <a:t>So  the arterial embolism can be caused from one or more clots. The clots stuck in the artery and block the blood flow.</a:t>
            </a:r>
          </a:p>
          <a:p>
            <a:r>
              <a:rPr lang="en-US" baseline="0" dirty="0" smtClean="0"/>
              <a:t>The blockage starves tissue of blood and oxygen this can result in damage or tissue death (necrosis).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00B5E-4123-4BCA-8A88-33B61F4736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51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6- Last point</a:t>
            </a:r>
            <a:r>
              <a:rPr lang="en-US" baseline="0" dirty="0" smtClean="0"/>
              <a:t> the cholesterol will build up in the walls of the arteries. These deposits are called plaques. Over time these plaques can narrow or completely block the arteries.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00B5E-4123-4BCA-8A88-33B61F4736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79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1- condition occur when blood flow to the heart muscle is cut off causing</a:t>
            </a:r>
            <a:r>
              <a:rPr lang="en-US" baseline="0" dirty="0" smtClean="0"/>
              <a:t> tissue damage.</a:t>
            </a:r>
          </a:p>
          <a:p>
            <a:r>
              <a:rPr lang="en-US" baseline="0" dirty="0" smtClean="0"/>
              <a:t>2- happens when your blood pressure drops to a dangerously low level.</a:t>
            </a:r>
          </a:p>
          <a:p>
            <a:r>
              <a:rPr lang="en-US" baseline="0" dirty="0" smtClean="0"/>
              <a:t>3- happens when blood supply to part of the brain is cut off.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00B5E-4123-4BCA-8A88-33B61F4736A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53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Angioplasty:</a:t>
            </a:r>
            <a:r>
              <a:rPr lang="en-US" baseline="0" dirty="0" smtClean="0"/>
              <a:t> a balloon catheter is inserted into an artery and guided to the clot once there its inflated to  open up the blocked vessel. A stent may be used to support the repaired walls.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00B5E-4123-4BCA-8A88-33B61F4736A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64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C02A-0279-4360-BD2F-64C594A6C8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62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-protein c and s produce in liver that control the clot which inhibit factor 5 and 8 deficient maybe seen in liver disease ,sever inflammation ,cancer or inherited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-OCP: the </a:t>
            </a:r>
            <a:r>
              <a:rPr lang="en-US" dirty="0" err="1" smtClean="0"/>
              <a:t>oestrogen</a:t>
            </a:r>
            <a:r>
              <a:rPr lang="en-US" dirty="0" smtClean="0"/>
              <a:t> will increase plasma fibrinogen and activity of coagulation profile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C02A-0279-4360-BD2F-64C594A6C8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24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C02A-0279-4360-BD2F-64C594A6C8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4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Fat – following fracture of long bones as the femur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Tumor – esp. </a:t>
            </a:r>
            <a:r>
              <a:rPr lang="en-US" baseline="0" dirty="0" err="1" smtClean="0"/>
              <a:t>choriocarcinoma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Am. Fluid – may enter the mother circulation following delivery </a:t>
            </a:r>
          </a:p>
          <a:p>
            <a:r>
              <a:rPr lang="en-US" baseline="0" dirty="0" smtClean="0"/>
              <a:t>Septic emboli - </a:t>
            </a:r>
            <a:r>
              <a:rPr lang="en-US" dirty="0" smtClean="0"/>
              <a:t>from endocarditis affecting the tricuspid or pulmonary valves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C02A-0279-4360-BD2F-64C594A6C8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sng" strike="noStrik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*</a:t>
            </a:r>
            <a:r>
              <a:rPr lang="en-US" sz="1200" b="0" i="1" u="sng" strike="noStrik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Westermark</a:t>
            </a:r>
            <a:r>
              <a:rPr lang="en-US" sz="1200" b="0" i="1" u="sng" strike="noStrik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sign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is </a:t>
            </a:r>
            <a:r>
              <a:rPr lang="en-US" sz="1200" b="1" i="0" u="none" strike="noStrik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chest x-ray finding of </a:t>
            </a:r>
            <a:r>
              <a:rPr lang="en-US" sz="1200" b="1" i="0" u="none" strike="noStrik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oligaemia</a:t>
            </a:r>
            <a:r>
              <a:rPr lang="en-US" sz="1200" b="1" i="0" u="none" strike="noStrik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(clarified area) distal to a large vessel that is occluded by a pulmonary embolus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 The focal area of increased translucency due to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oligaemia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is caused by impaired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vascularisation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of the lung due to primary mechanical obstruction or reflex vasoconstriction.</a:t>
            </a:r>
            <a:endParaRPr lang="en-US" sz="1200" b="0" i="0" u="none" strike="noStrike" dirty="0" smtClean="0">
              <a:solidFill>
                <a:schemeClr val="tx1"/>
              </a:solidFill>
              <a:latin typeface="+mn-lt"/>
              <a:ea typeface="+mn-ea"/>
              <a:cs typeface="+mn-cs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</a:t>
            </a:r>
            <a:r>
              <a:rPr lang="en-US" sz="1200" b="0" i="1" u="sng" strike="noStrik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Hampton's hump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is </a:t>
            </a:r>
            <a:r>
              <a:rPr lang="en-US" sz="1200" b="1" i="0" u="none" strike="noStrik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radiological sign consisting of a peripheral, wedge-shaped </a:t>
            </a:r>
            <a:r>
              <a:rPr lang="en-US" sz="1200" b="1" i="0" u="none" strike="noStrik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opacification</a:t>
            </a:r>
            <a:r>
              <a:rPr lang="en-US" sz="1200" b="1" i="0" u="none" strike="noStrik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adjacent to the pleural surface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which represents pulmonary infarction distal to a pulmonary embolus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C02A-0279-4360-BD2F-64C594A6C8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1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u="sng" dirty="0" smtClean="0"/>
              <a:t>D-dimer</a:t>
            </a:r>
            <a:r>
              <a:rPr lang="en-US" sz="1200" dirty="0" smtClean="0"/>
              <a:t> is a specific fibrin degradation product; levels can be elevated in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/>
              <a:t>patients with PE and DVT.</a:t>
            </a:r>
            <a:endParaRPr lang="en-US" sz="1200" b="1" u="sng" dirty="0" smtClean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1" u="sng" strike="noStrik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C02A-0279-4360-BD2F-64C594A6C8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5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i="1" u="sng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Picture 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revealing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pulmonary embolus (indicated by arrow) in right lower lobe main pulmonary artery. 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7" name="Google Shape;27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486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5" name="Google Shape;25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769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411A-6F68-4997-9319-F04F851DB45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AC49-0267-4580-900F-0AB157B69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62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411A-6F68-4997-9319-F04F851DB45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AC49-0267-4580-900F-0AB157B69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9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411A-6F68-4997-9319-F04F851DB45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AC49-0267-4580-900F-0AB157B69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47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411A-6F68-4997-9319-F04F851DB45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AC49-0267-4580-900F-0AB157B69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0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411A-6F68-4997-9319-F04F851DB45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AC49-0267-4580-900F-0AB157B69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16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411A-6F68-4997-9319-F04F851DB45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AC49-0267-4580-900F-0AB157B69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60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411A-6F68-4997-9319-F04F851DB45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AC49-0267-4580-900F-0AB157B69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6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411A-6F68-4997-9319-F04F851DB45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AC49-0267-4580-900F-0AB157B69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2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411A-6F68-4997-9319-F04F851DB45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AC49-0267-4580-900F-0AB157B69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1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411A-6F68-4997-9319-F04F851DB45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AC49-0267-4580-900F-0AB157B69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6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411A-6F68-4997-9319-F04F851DB45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AC49-0267-4580-900F-0AB157B69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4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411A-6F68-4997-9319-F04F851DB45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8AC49-0267-4580-900F-0AB157B69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3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74447"/>
            <a:ext cx="6600825" cy="97331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Thromboembolism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6496" y="5103889"/>
            <a:ext cx="4454167" cy="175411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n w="0"/>
              </a:rPr>
              <a:t>D</a:t>
            </a:r>
            <a:r>
              <a:rPr lang="en-US" b="1" cap="none" spc="0" dirty="0" smtClean="0">
                <a:ln w="0"/>
                <a:solidFill>
                  <a:schemeClr val="tx1"/>
                </a:solidFill>
              </a:rPr>
              <a:t>one </a:t>
            </a:r>
            <a:r>
              <a:rPr lang="en-US" b="1" cap="none" spc="0" dirty="0" smtClean="0">
                <a:ln w="0"/>
                <a:solidFill>
                  <a:schemeClr val="tx1"/>
                </a:solidFill>
              </a:rPr>
              <a:t>by </a:t>
            </a:r>
            <a:r>
              <a:rPr lang="en-US" b="1" cap="none" spc="0" dirty="0" smtClean="0">
                <a:ln w="0"/>
                <a:solidFill>
                  <a:schemeClr val="tx1"/>
                </a:solidFill>
              </a:rPr>
              <a:t>:</a:t>
            </a:r>
          </a:p>
          <a:p>
            <a:r>
              <a:rPr lang="en-US" b="1" cap="none" spc="0" dirty="0" smtClean="0">
                <a:ln w="0"/>
                <a:solidFill>
                  <a:schemeClr val="tx1"/>
                </a:solidFill>
              </a:rPr>
              <a:t>  </a:t>
            </a:r>
            <a:r>
              <a:rPr lang="en-US" b="1" cap="none" spc="0" dirty="0" err="1" smtClean="0">
                <a:ln w="0"/>
                <a:solidFill>
                  <a:schemeClr val="tx1"/>
                </a:solidFill>
              </a:rPr>
              <a:t>Hala</a:t>
            </a:r>
            <a:r>
              <a:rPr lang="en-US" b="1" cap="none" spc="0" dirty="0" smtClean="0">
                <a:ln w="0"/>
                <a:solidFill>
                  <a:schemeClr val="tx1"/>
                </a:solidFill>
              </a:rPr>
              <a:t> </a:t>
            </a:r>
            <a:r>
              <a:rPr lang="en-US" b="1" dirty="0" err="1">
                <a:ln w="0"/>
              </a:rPr>
              <a:t>T</a:t>
            </a:r>
            <a:r>
              <a:rPr lang="en-US" b="1" cap="none" spc="0" dirty="0" err="1" smtClean="0">
                <a:ln w="0"/>
                <a:solidFill>
                  <a:schemeClr val="tx1"/>
                </a:solidFill>
              </a:rPr>
              <a:t>arawneh</a:t>
            </a:r>
            <a:r>
              <a:rPr lang="en-US" b="1" cap="none" spc="0" dirty="0" smtClean="0">
                <a:ln w="0"/>
                <a:solidFill>
                  <a:schemeClr val="tx1"/>
                </a:solidFill>
              </a:rPr>
              <a:t> </a:t>
            </a:r>
            <a:endParaRPr lang="en-US" b="1" dirty="0">
              <a:ln w="0"/>
            </a:endParaRPr>
          </a:p>
          <a:p>
            <a:r>
              <a:rPr lang="en-US" b="1" cap="none" spc="0" dirty="0" smtClean="0">
                <a:ln w="0"/>
                <a:solidFill>
                  <a:schemeClr val="tx1"/>
                </a:solidFill>
              </a:rPr>
              <a:t>  </a:t>
            </a:r>
            <a:r>
              <a:rPr lang="en-US" b="1" cap="none" spc="0" dirty="0" err="1" smtClean="0">
                <a:ln w="0"/>
                <a:solidFill>
                  <a:schemeClr val="tx1"/>
                </a:solidFill>
              </a:rPr>
              <a:t>Batool</a:t>
            </a:r>
            <a:r>
              <a:rPr lang="en-US" b="1" cap="none" spc="0" dirty="0" smtClean="0">
                <a:ln w="0"/>
                <a:solidFill>
                  <a:schemeClr val="tx1"/>
                </a:solidFill>
              </a:rPr>
              <a:t> </a:t>
            </a:r>
            <a:r>
              <a:rPr lang="en-US" b="1" dirty="0" err="1">
                <a:ln w="0"/>
              </a:rPr>
              <a:t>A</a:t>
            </a:r>
            <a:r>
              <a:rPr lang="en-US" b="1" cap="none" spc="0" dirty="0" err="1" smtClean="0">
                <a:ln w="0"/>
                <a:solidFill>
                  <a:schemeClr val="tx1"/>
                </a:solidFill>
              </a:rPr>
              <a:t>lhrout</a:t>
            </a:r>
            <a:endParaRPr lang="en-US" b="1" dirty="0">
              <a:ln w="0"/>
            </a:endParaRPr>
          </a:p>
          <a:p>
            <a:r>
              <a:rPr lang="en-US" b="1" cap="none" spc="0" dirty="0" smtClean="0">
                <a:ln w="0"/>
                <a:solidFill>
                  <a:schemeClr val="tx1"/>
                </a:solidFill>
              </a:rPr>
              <a:t>   </a:t>
            </a:r>
            <a:r>
              <a:rPr lang="en-US" b="1" dirty="0" smtClean="0">
                <a:ln w="0"/>
              </a:rPr>
              <a:t>S</a:t>
            </a:r>
            <a:r>
              <a:rPr lang="en-US" b="1" cap="none" spc="0" dirty="0" smtClean="0">
                <a:ln w="0"/>
                <a:solidFill>
                  <a:schemeClr val="tx1"/>
                </a:solidFill>
              </a:rPr>
              <a:t>alam </a:t>
            </a:r>
            <a:r>
              <a:rPr lang="en-US" b="1" dirty="0" err="1">
                <a:ln w="0"/>
              </a:rPr>
              <a:t>T</a:t>
            </a:r>
            <a:r>
              <a:rPr lang="en-US" b="1" cap="none" spc="0" dirty="0" err="1" smtClean="0">
                <a:ln w="0"/>
                <a:solidFill>
                  <a:schemeClr val="tx1"/>
                </a:solidFill>
              </a:rPr>
              <a:t>arawneh</a:t>
            </a:r>
            <a:endParaRPr lang="en-US" b="1" cap="none" spc="0" dirty="0" smtClean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7725" y="342900"/>
            <a:ext cx="2876550" cy="919163"/>
          </a:xfrm>
          <a:solidFill>
            <a:srgbClr val="FFEFF0"/>
          </a:solidFill>
        </p:spPr>
        <p:txBody>
          <a:bodyPr>
            <a:normAutofit/>
          </a:bodyPr>
          <a:lstStyle/>
          <a:p>
            <a:r>
              <a:rPr lang="en-US" sz="5400" b="1" dirty="0"/>
              <a:t>D</a:t>
            </a:r>
            <a:r>
              <a:rPr lang="en-US" sz="5400" b="1" dirty="0" smtClean="0"/>
              <a:t>iagnosis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525587"/>
            <a:ext cx="11677650" cy="4846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1- </a:t>
            </a:r>
            <a:r>
              <a:rPr lang="en-US" sz="3200" dirty="0" err="1" smtClean="0"/>
              <a:t>dopplder</a:t>
            </a:r>
            <a:r>
              <a:rPr lang="en-US" sz="3200" dirty="0" smtClean="0"/>
              <a:t> ultrasound imaging : initial test for </a:t>
            </a:r>
            <a:r>
              <a:rPr lang="en-US" sz="3200" dirty="0" err="1" smtClean="0"/>
              <a:t>dvt</a:t>
            </a:r>
            <a:r>
              <a:rPr lang="en-US" sz="3200" dirty="0" smtClean="0"/>
              <a:t> and non-invasive </a:t>
            </a:r>
          </a:p>
          <a:p>
            <a:pPr marL="0" indent="0">
              <a:buNone/>
            </a:pPr>
            <a:r>
              <a:rPr lang="en-US" sz="3200" dirty="0" smtClean="0"/>
              <a:t>2- venography : most accurate, invasive and infrequently used </a:t>
            </a:r>
          </a:p>
          <a:p>
            <a:pPr marL="0" indent="0">
              <a:buNone/>
            </a:pPr>
            <a:r>
              <a:rPr lang="en-US" sz="3200" dirty="0" smtClean="0"/>
              <a:t>3- D-dimer testing : to rule out DVT </a:t>
            </a:r>
            <a:r>
              <a:rPr lang="en-GB" sz="3200" dirty="0" smtClean="0"/>
              <a:t>when combined with Doppler and clinical suspicion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4- wells score ( scale of -2 to 9 points) </a:t>
            </a:r>
            <a:r>
              <a:rPr lang="en-US" sz="3200" b="1" dirty="0"/>
              <a:t>number that reflects </a:t>
            </a:r>
            <a:r>
              <a:rPr lang="en-US" sz="3200" b="1" dirty="0" smtClean="0"/>
              <a:t>the </a:t>
            </a:r>
            <a:r>
              <a:rPr lang="en-US" sz="3200" b="1" dirty="0"/>
              <a:t>risk of developing deep vein thrombosis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-high score : high chance &gt; 2 p</a:t>
            </a:r>
          </a:p>
          <a:p>
            <a:pPr marL="0" indent="0">
              <a:buNone/>
            </a:pPr>
            <a:r>
              <a:rPr lang="en-US" sz="3200" dirty="0" smtClean="0"/>
              <a:t>-moderate score : moderate chance 1-2 p</a:t>
            </a:r>
          </a:p>
          <a:p>
            <a:pPr marL="0" indent="0">
              <a:buNone/>
            </a:pPr>
            <a:r>
              <a:rPr lang="en-US" sz="3200" dirty="0" smtClean="0"/>
              <a:t>-low score : low chance &lt; 1 p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8364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3"/>
          <a:stretch/>
        </p:blipFill>
        <p:spPr>
          <a:xfrm>
            <a:off x="979110" y="0"/>
            <a:ext cx="10233779" cy="6858000"/>
          </a:xfrm>
        </p:spPr>
      </p:pic>
    </p:spTree>
    <p:extLst>
      <p:ext uri="{BB962C8B-B14F-4D97-AF65-F5344CB8AC3E}">
        <p14:creationId xmlns:p14="http://schemas.microsoft.com/office/powerpoint/2010/main" val="388304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3463" y="0"/>
            <a:ext cx="3128962" cy="957262"/>
          </a:xfrm>
          <a:solidFill>
            <a:srgbClr val="FFEFF0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 smtClean="0"/>
              <a:t>Treatment </a:t>
            </a:r>
            <a:endParaRPr lang="en-US" sz="4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7174" y="1014413"/>
            <a:ext cx="11801475" cy="58435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* </a:t>
            </a:r>
            <a:r>
              <a:rPr lang="en-US" dirty="0" smtClean="0">
                <a:solidFill>
                  <a:schemeClr val="tx1"/>
                </a:solidFill>
              </a:rPr>
              <a:t>DVT </a:t>
            </a:r>
            <a:r>
              <a:rPr lang="en-US" dirty="0" smtClean="0">
                <a:solidFill>
                  <a:schemeClr val="tx1"/>
                </a:solidFill>
              </a:rPr>
              <a:t>treatment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tx1"/>
                </a:solidFill>
              </a:rPr>
              <a:t>mainly to prevents further propagation of thrombus </a:t>
            </a:r>
            <a:r>
              <a:rPr lang="en-GB" dirty="0" smtClean="0">
                <a:solidFill>
                  <a:schemeClr val="tx1"/>
                </a:solidFill>
              </a:rPr>
              <a:t>and </a:t>
            </a:r>
            <a:r>
              <a:rPr lang="en-GB" dirty="0" smtClean="0">
                <a:solidFill>
                  <a:schemeClr val="tx1"/>
                </a:solidFill>
              </a:rPr>
              <a:t>to prevent occurrence of PE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chemeClr val="tx1"/>
                </a:solidFill>
              </a:rPr>
              <a:t> MEDICATIONS</a:t>
            </a:r>
            <a:r>
              <a:rPr lang="en-US" b="1" dirty="0" smtClean="0">
                <a:solidFill>
                  <a:schemeClr val="tx1"/>
                </a:solidFill>
              </a:rPr>
              <a:t>:</a:t>
            </a:r>
          </a:p>
          <a:p>
            <a:pPr lvl="0">
              <a:lnSpc>
                <a:spcPct val="120000"/>
              </a:lnSpc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Injectable LMWH (e.g., enoxaparin, </a:t>
            </a:r>
            <a:r>
              <a:rPr lang="en-GB" dirty="0" err="1" smtClean="0">
                <a:solidFill>
                  <a:schemeClr val="tx1"/>
                </a:solidFill>
              </a:rPr>
              <a:t>dalteparin</a:t>
            </a:r>
            <a:r>
              <a:rPr lang="en-GB" dirty="0" smtClean="0">
                <a:solidFill>
                  <a:schemeClr val="tx1"/>
                </a:solidFill>
              </a:rPr>
              <a:t>) (best </a:t>
            </a:r>
            <a:r>
              <a:rPr lang="en-GB" dirty="0" smtClean="0">
                <a:solidFill>
                  <a:schemeClr val="tx1"/>
                </a:solidFill>
              </a:rPr>
              <a:t>choice for </a:t>
            </a:r>
            <a:r>
              <a:rPr lang="en-GB" dirty="0" smtClean="0">
                <a:solidFill>
                  <a:schemeClr val="tx1"/>
                </a:solidFill>
              </a:rPr>
              <a:t>DVT/PE associated with malignancy</a:t>
            </a:r>
            <a:r>
              <a:rPr lang="en-GB" dirty="0" smtClean="0">
                <a:solidFill>
                  <a:schemeClr val="tx1"/>
                </a:solidFill>
              </a:rPr>
              <a:t>) </a:t>
            </a:r>
            <a:endParaRPr lang="en-GB" dirty="0" smtClean="0">
              <a:solidFill>
                <a:schemeClr val="tx1"/>
              </a:solidFill>
            </a:endParaRPr>
          </a:p>
          <a:p>
            <a:pPr lvl="0">
              <a:lnSpc>
                <a:spcPct val="120000"/>
              </a:lnSpc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 DOACs (</a:t>
            </a:r>
            <a:r>
              <a:rPr lang="en-GB" dirty="0" smtClean="0">
                <a:solidFill>
                  <a:schemeClr val="tx1"/>
                </a:solidFill>
              </a:rPr>
              <a:t>e.g. </a:t>
            </a:r>
            <a:r>
              <a:rPr lang="en-GB" dirty="0" err="1" smtClean="0">
                <a:solidFill>
                  <a:schemeClr val="tx1"/>
                </a:solidFill>
              </a:rPr>
              <a:t>apixaban</a:t>
            </a:r>
            <a:r>
              <a:rPr lang="en-GB" dirty="0" smtClean="0">
                <a:solidFill>
                  <a:schemeClr val="tx1"/>
                </a:solidFill>
              </a:rPr>
              <a:t>, </a:t>
            </a:r>
            <a:r>
              <a:rPr lang="en-GB" dirty="0" err="1" smtClean="0">
                <a:solidFill>
                  <a:schemeClr val="tx1"/>
                </a:solidFill>
              </a:rPr>
              <a:t>rivaroxaban</a:t>
            </a:r>
            <a:r>
              <a:rPr lang="en-GB" dirty="0" smtClean="0">
                <a:solidFill>
                  <a:schemeClr val="tx1"/>
                </a:solidFill>
              </a:rPr>
              <a:t>, </a:t>
            </a:r>
            <a:r>
              <a:rPr lang="en-GB" dirty="0" err="1" smtClean="0">
                <a:solidFill>
                  <a:schemeClr val="tx1"/>
                </a:solidFill>
              </a:rPr>
              <a:t>edoxaban</a:t>
            </a:r>
            <a:r>
              <a:rPr lang="en-GB" dirty="0" smtClean="0">
                <a:solidFill>
                  <a:schemeClr val="tx1"/>
                </a:solidFill>
              </a:rPr>
              <a:t>, </a:t>
            </a:r>
            <a:r>
              <a:rPr lang="en-GB" dirty="0" err="1" smtClean="0">
                <a:solidFill>
                  <a:schemeClr val="tx1"/>
                </a:solidFill>
              </a:rPr>
              <a:t>dabigatran</a:t>
            </a:r>
            <a:r>
              <a:rPr lang="en-GB" dirty="0" smtClean="0">
                <a:solidFill>
                  <a:schemeClr val="tx1"/>
                </a:solidFill>
              </a:rPr>
              <a:t>) </a:t>
            </a:r>
          </a:p>
          <a:p>
            <a:pPr lvl="0">
              <a:lnSpc>
                <a:spcPct val="120000"/>
              </a:lnSpc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warfarin </a:t>
            </a:r>
            <a:r>
              <a:rPr lang="en-GB" dirty="0" smtClean="0">
                <a:solidFill>
                  <a:schemeClr val="tx1"/>
                </a:solidFill>
              </a:rPr>
              <a:t>(requires IV heparin bridge as below). </a:t>
            </a:r>
          </a:p>
          <a:p>
            <a:pPr lvl="0">
              <a:lnSpc>
                <a:spcPct val="120000"/>
              </a:lnSpc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Thrombolytic therapy (streptokinase, </a:t>
            </a:r>
            <a:r>
              <a:rPr lang="en-GB" dirty="0" err="1" smtClean="0">
                <a:solidFill>
                  <a:schemeClr val="tx1"/>
                </a:solidFill>
              </a:rPr>
              <a:t>urokinase</a:t>
            </a:r>
            <a:r>
              <a:rPr lang="en-GB" dirty="0" smtClean="0">
                <a:solidFill>
                  <a:schemeClr val="tx1"/>
                </a:solidFill>
              </a:rPr>
              <a:t>, tissue plasminogen </a:t>
            </a:r>
            <a:r>
              <a:rPr lang="en-GB" dirty="0" smtClean="0">
                <a:solidFill>
                  <a:schemeClr val="tx1"/>
                </a:solidFill>
              </a:rPr>
              <a:t>activator [</a:t>
            </a:r>
            <a:r>
              <a:rPr lang="en-GB" dirty="0" err="1" smtClean="0">
                <a:solidFill>
                  <a:schemeClr val="tx1"/>
                </a:solidFill>
              </a:rPr>
              <a:t>tPA</a:t>
            </a:r>
            <a:r>
              <a:rPr lang="en-GB" dirty="0" smtClean="0">
                <a:solidFill>
                  <a:schemeClr val="tx1"/>
                </a:solidFill>
              </a:rPr>
              <a:t>])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DVT </a:t>
            </a:r>
            <a:r>
              <a:rPr lang="en-US" b="1" dirty="0">
                <a:solidFill>
                  <a:schemeClr val="tx1"/>
                </a:solidFill>
              </a:rPr>
              <a:t>SURGERY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recommended </a:t>
            </a:r>
            <a:r>
              <a:rPr lang="en-US" dirty="0">
                <a:solidFill>
                  <a:schemeClr val="tx1"/>
                </a:solidFill>
              </a:rPr>
              <a:t>in the case of very large blood clot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0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92137"/>
            <a:ext cx="11963400" cy="5527675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buClr>
                <a:srgbClr val="E90004"/>
              </a:buClr>
              <a:buSzPts val="2800"/>
              <a:buNone/>
            </a:pPr>
            <a:r>
              <a:rPr lang="en-GB" dirty="0" smtClean="0">
                <a:solidFill>
                  <a:srgbClr val="E90004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GB" dirty="0" smtClean="0">
                <a:solidFill>
                  <a:srgbClr val="E90004"/>
                </a:solidFill>
                <a:sym typeface="Wingdings" panose="05000000000000000000" pitchFamily="2" charset="2"/>
              </a:rPr>
              <a:t> </a:t>
            </a:r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Prophylaxis:</a:t>
            </a:r>
            <a:endParaRPr lang="en-GB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buClr>
                <a:schemeClr val="dk1"/>
              </a:buClr>
              <a:buSzPts val="2800"/>
            </a:pPr>
            <a:endParaRPr lang="en-GB" dirty="0" smtClean="0"/>
          </a:p>
          <a:p>
            <a:pPr lvl="0">
              <a:buClr>
                <a:schemeClr val="dk1"/>
              </a:buClr>
              <a:buSzPts val="2800"/>
            </a:pPr>
            <a:r>
              <a:rPr lang="en-GB" dirty="0" smtClean="0"/>
              <a:t>In</a:t>
            </a:r>
            <a:r>
              <a:rPr lang="en-GB" dirty="0" smtClean="0"/>
              <a:t>ferior </a:t>
            </a:r>
            <a:r>
              <a:rPr lang="en-GB" dirty="0" smtClean="0"/>
              <a:t>vena cava filter placement (Greenfield filter) :</a:t>
            </a:r>
            <a:br>
              <a:rPr lang="en-GB" dirty="0" smtClean="0"/>
            </a:br>
            <a:r>
              <a:rPr lang="en-GB" dirty="0" smtClean="0"/>
              <a:t>-Indications for treatment of VTE</a:t>
            </a:r>
            <a:br>
              <a:rPr lang="en-GB" dirty="0" smtClean="0"/>
            </a:br>
            <a:r>
              <a:rPr lang="en-GB" dirty="0" smtClean="0"/>
              <a:t>-If absolute contraindication to anticoagulation (bleeding)</a:t>
            </a:r>
            <a:br>
              <a:rPr lang="en-GB" dirty="0" smtClean="0"/>
            </a:br>
            <a:r>
              <a:rPr lang="en-GB" dirty="0" smtClean="0"/>
              <a:t>-If failure of appropriate </a:t>
            </a:r>
            <a:r>
              <a:rPr lang="en-GB" dirty="0" smtClean="0"/>
              <a:t>anticoagulation                                                                       -Effective </a:t>
            </a:r>
            <a:r>
              <a:rPr lang="en-GB" dirty="0" smtClean="0"/>
              <a:t>only in preventing PE, not DVT </a:t>
            </a:r>
            <a:endParaRPr lang="en-GB" dirty="0" smtClean="0"/>
          </a:p>
          <a:p>
            <a:pPr marL="0" lvl="0" indent="0">
              <a:buClr>
                <a:schemeClr val="dk1"/>
              </a:buClr>
              <a:buSzPts val="2800"/>
              <a:buNone/>
            </a:pPr>
            <a:endParaRPr lang="en-GB" dirty="0" smtClean="0"/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dirty="0" smtClean="0"/>
              <a:t>Low dose aspirin.  </a:t>
            </a:r>
          </a:p>
          <a:p>
            <a:pPr lvl="0">
              <a:buClr>
                <a:schemeClr val="dk1"/>
              </a:buClr>
              <a:buSzPts val="2800"/>
            </a:pPr>
            <a:endParaRPr lang="en-US" dirty="0" smtClean="0"/>
          </a:p>
          <a:p>
            <a:pPr lvl="0">
              <a:buClr>
                <a:schemeClr val="dk1"/>
              </a:buClr>
              <a:buSzPts val="2800"/>
            </a:pPr>
            <a:r>
              <a:rPr lang="en-US" dirty="0" smtClean="0"/>
              <a:t>Calf </a:t>
            </a:r>
            <a:r>
              <a:rPr lang="en-US" dirty="0" err="1" smtClean="0"/>
              <a:t>exersice</a:t>
            </a:r>
            <a:r>
              <a:rPr lang="en-US" dirty="0" smtClean="0"/>
              <a:t>. </a:t>
            </a:r>
          </a:p>
          <a:p>
            <a:pPr lvl="0">
              <a:buClr>
                <a:schemeClr val="dk1"/>
              </a:buClr>
              <a:buSzPts val="2800"/>
            </a:pPr>
            <a:endParaRPr lang="en-US" dirty="0" smtClean="0"/>
          </a:p>
          <a:p>
            <a:pPr lvl="0">
              <a:buClr>
                <a:schemeClr val="dk1"/>
              </a:buClr>
              <a:buSzPts val="2800"/>
            </a:pPr>
            <a:r>
              <a:rPr lang="en-US" dirty="0" smtClean="0"/>
              <a:t>Compression </a:t>
            </a:r>
            <a:r>
              <a:rPr lang="en-US" dirty="0" smtClean="0"/>
              <a:t>stockings  (to prevent stasis)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68"/>
          <a:stretch/>
        </p:blipFill>
        <p:spPr bwMode="auto">
          <a:xfrm>
            <a:off x="7203401" y="2714623"/>
            <a:ext cx="4490089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8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8638" y="471488"/>
            <a:ext cx="3233738" cy="1133475"/>
          </a:xfrm>
          <a:solidFill>
            <a:srgbClr val="FFEFF0"/>
          </a:solidFill>
        </p:spPr>
        <p:txBody>
          <a:bodyPr/>
          <a:lstStyle/>
          <a:p>
            <a:r>
              <a:rPr lang="en-US" dirty="0" smtClean="0"/>
              <a:t>Complication </a:t>
            </a:r>
            <a:endParaRPr lang="en-US" dirty="0"/>
          </a:p>
        </p:txBody>
      </p:sp>
      <p:sp>
        <p:nvSpPr>
          <p:cNvPr id="4" name="Google Shape;146;p7"/>
          <p:cNvSpPr txBox="1">
            <a:spLocks noGrp="1"/>
          </p:cNvSpPr>
          <p:nvPr>
            <p:ph idx="1"/>
          </p:nvPr>
        </p:nvSpPr>
        <p:spPr>
          <a:xfrm>
            <a:off x="566737" y="2025650"/>
            <a:ext cx="11134725" cy="325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Pulmonary embolism : occur in 10% of patient with confirmed </a:t>
            </a:r>
            <a:r>
              <a:rPr lang="en-GB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DVT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sz="32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 thrombotic syndrome : chronic complication of DVT ,occur in approximately half of patient ,the symptom range from mild erythema to severe swelling and ulceration </a:t>
            </a:r>
            <a:endParaRPr sz="32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GB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Phlegmasia</a:t>
            </a:r>
            <a:r>
              <a:rPr lang="en-GB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cerulea</a:t>
            </a: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dolens</a:t>
            </a: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painful ,blue ,swollen legs that occur in extreme case of </a:t>
            </a:r>
            <a:r>
              <a:rPr lang="en-GB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DVT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1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1718" r="1249"/>
          <a:stretch/>
        </p:blipFill>
        <p:spPr>
          <a:xfrm>
            <a:off x="3948114" y="704851"/>
            <a:ext cx="8243886" cy="59197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0863263" cy="1576388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Pulmonary</a:t>
            </a:r>
            <a:r>
              <a:rPr lang="en-US" sz="5400" b="1" dirty="0"/>
              <a:t> </a:t>
            </a:r>
            <a:r>
              <a:rPr lang="en-US" sz="5400" b="1" dirty="0" smtClean="0"/>
              <a:t>embolism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28612" y="1576388"/>
            <a:ext cx="51577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3000" dirty="0" smtClean="0">
                <a:sym typeface="Wingdings" panose="05000000000000000000" pitchFamily="2" charset="2"/>
              </a:rPr>
              <a:t> </a:t>
            </a:r>
            <a:r>
              <a:rPr lang="en-US" sz="3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PE </a:t>
            </a:r>
            <a:r>
              <a:rPr lang="en-US" sz="3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occurs when a thrombus in another region of the body </a:t>
            </a:r>
            <a:r>
              <a:rPr lang="en-US" sz="30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embolizes</a:t>
            </a:r>
            <a:r>
              <a:rPr lang="en-US" sz="3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the pulmonary vascular tree via the RV and pulmonary artery</a:t>
            </a:r>
            <a:r>
              <a:rPr lang="en-US" sz="3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endParaRPr lang="en-US" sz="3000" dirty="0">
              <a:solidFill>
                <a:schemeClr val="dk1"/>
              </a:solidFill>
              <a:cs typeface="Calibri"/>
              <a:sym typeface="Calibri"/>
            </a:endParaRPr>
          </a:p>
          <a:p>
            <a:r>
              <a:rPr lang="en-US" sz="3000" dirty="0" smtClean="0">
                <a:solidFill>
                  <a:srgbClr val="FF0000"/>
                </a:solidFill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n-US" sz="3000" dirty="0" smtClean="0">
                <a:solidFill>
                  <a:schemeClr val="dk1"/>
                </a:solidFill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3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It </a:t>
            </a:r>
            <a:r>
              <a:rPr lang="en-US" sz="3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 classified into : </a:t>
            </a:r>
            <a:br>
              <a:rPr lang="en-US" sz="3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3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 acute small/medium PE</a:t>
            </a:r>
            <a:br>
              <a:rPr lang="en-US" sz="3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3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-acute massive PE </a:t>
            </a:r>
            <a:br>
              <a:rPr lang="en-US" sz="3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3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-chronic PE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1288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1456" y="2314429"/>
            <a:ext cx="11715750" cy="425767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600" dirty="0" smtClean="0"/>
              <a:t>1- Lower </a:t>
            </a:r>
            <a:r>
              <a:rPr lang="en-GB" sz="2600" dirty="0" smtClean="0"/>
              <a:t>extremity </a:t>
            </a:r>
            <a:r>
              <a:rPr lang="en-GB" sz="2600" dirty="0" smtClean="0"/>
              <a:t>DVT : </a:t>
            </a:r>
            <a:endParaRPr lang="en-GB" sz="2600" dirty="0" smtClean="0"/>
          </a:p>
          <a:p>
            <a:pPr marL="0" lvl="0" indent="0">
              <a:buNone/>
            </a:pPr>
            <a:r>
              <a:rPr lang="en-US" sz="2600" dirty="0" smtClean="0"/>
              <a:t>- PE </a:t>
            </a:r>
            <a:r>
              <a:rPr lang="en-US" sz="2600" dirty="0" smtClean="0"/>
              <a:t>is a common complication of deep vein thrombosis, occurring in more than 50 percent of cases with confirmed DVT “especially lower limb DVT”. </a:t>
            </a:r>
          </a:p>
          <a:p>
            <a:pPr marL="0" lvl="0" indent="0">
              <a:buNone/>
            </a:pPr>
            <a:r>
              <a:rPr lang="en-US" sz="2600" dirty="0" smtClean="0"/>
              <a:t>- Thrombus </a:t>
            </a:r>
            <a:r>
              <a:rPr lang="en-US" sz="2600" dirty="0" smtClean="0"/>
              <a:t>in the popliteal segment of the femoral vein is the cause of PE in </a:t>
            </a:r>
            <a:r>
              <a:rPr lang="en-US" sz="2600" u="sng" dirty="0" smtClean="0"/>
              <a:t>&gt; 60</a:t>
            </a:r>
            <a:r>
              <a:rPr lang="en-US" sz="2600" u="sng" dirty="0" smtClean="0"/>
              <a:t>%  </a:t>
            </a:r>
            <a:r>
              <a:rPr lang="en-US" sz="2600" dirty="0" smtClean="0"/>
              <a:t> </a:t>
            </a:r>
            <a:r>
              <a:rPr lang="en-US" sz="2600" dirty="0" smtClean="0"/>
              <a:t>of cases</a:t>
            </a:r>
            <a:endParaRPr lang="en-GB" sz="2600" dirty="0" smtClean="0"/>
          </a:p>
          <a:p>
            <a:pPr marL="0" indent="0">
              <a:buNone/>
            </a:pPr>
            <a:endParaRPr lang="en-GB" sz="2600" dirty="0" smtClean="0"/>
          </a:p>
          <a:p>
            <a:pPr marL="0" indent="0">
              <a:buNone/>
            </a:pPr>
            <a:r>
              <a:rPr lang="en-GB" sz="2600" dirty="0" smtClean="0"/>
              <a:t>2- </a:t>
            </a:r>
            <a:r>
              <a:rPr lang="en-GB" sz="2600" dirty="0" smtClean="0"/>
              <a:t>Upper extremity DVT </a:t>
            </a:r>
            <a:r>
              <a:rPr lang="en-GB" sz="2600" dirty="0" smtClean="0"/>
              <a:t>: is </a:t>
            </a:r>
            <a:r>
              <a:rPr lang="en-GB" sz="2600" dirty="0"/>
              <a:t>a rare source of emboli</a:t>
            </a:r>
            <a:r>
              <a:rPr lang="en-US" sz="2600" dirty="0"/>
              <a:t> (</a:t>
            </a:r>
            <a:r>
              <a:rPr lang="en-GB" sz="2600" dirty="0"/>
              <a:t>it may be seen in IV drug abusers</a:t>
            </a:r>
            <a:r>
              <a:rPr lang="en-GB" sz="2600" dirty="0" smtClean="0"/>
              <a:t>)</a:t>
            </a:r>
            <a:endParaRPr lang="en-GB" sz="2600" dirty="0" smtClean="0"/>
          </a:p>
          <a:p>
            <a:pPr marL="0" indent="0">
              <a:buNone/>
            </a:pPr>
            <a:r>
              <a:rPr lang="en-GB" sz="2600" dirty="0" smtClean="0"/>
              <a:t> </a:t>
            </a:r>
            <a:endParaRPr lang="en-GB" sz="2600" dirty="0" smtClean="0"/>
          </a:p>
          <a:p>
            <a:pPr marL="0" lvl="0" indent="0">
              <a:buNone/>
            </a:pPr>
            <a:r>
              <a:rPr lang="en-GB" sz="2600" dirty="0" smtClean="0"/>
              <a:t>3- </a:t>
            </a:r>
            <a:r>
              <a:rPr lang="en-GB" sz="2600" dirty="0" smtClean="0"/>
              <a:t>uncommon embolic materials (fat, air, </a:t>
            </a:r>
            <a:r>
              <a:rPr lang="en-GB" sz="2600" dirty="0" err="1" smtClean="0"/>
              <a:t>tumor</a:t>
            </a:r>
            <a:r>
              <a:rPr lang="en-GB" sz="2600" dirty="0" smtClean="0"/>
              <a:t>, amniotic fluid or septic emboli ) 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597483"/>
            <a:ext cx="3371850" cy="590931"/>
          </a:xfrm>
          <a:prstGeom prst="rect">
            <a:avLst/>
          </a:prstGeom>
          <a:solidFill>
            <a:srgbClr val="FFEFF0"/>
          </a:solidFill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prstClr val="black"/>
                </a:solidFill>
              </a:rPr>
              <a:t>Sources of PE :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1456" y="40145"/>
            <a:ext cx="11970544" cy="1431323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2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2600" dirty="0" smtClean="0">
                <a:solidFill>
                  <a:srgbClr val="FF0000"/>
                </a:solidFill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n-US" sz="2600" dirty="0" smtClean="0">
                <a:solidFill>
                  <a:schemeClr val="dk1"/>
                </a:solidFill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600" dirty="0" smtClean="0">
                <a:latin typeface="+mn-lt"/>
              </a:rPr>
              <a:t>PE </a:t>
            </a:r>
            <a:r>
              <a:rPr lang="en-US" sz="2600" dirty="0" smtClean="0">
                <a:latin typeface="+mn-lt"/>
              </a:rPr>
              <a:t>is a common complication in hospitalized patients</a:t>
            </a:r>
            <a:r>
              <a:rPr lang="en-US" sz="2600" dirty="0" smtClean="0">
                <a:latin typeface="+mn-lt"/>
              </a:rPr>
              <a:t>; </a:t>
            </a:r>
            <a:r>
              <a:rPr lang="en-US" sz="2600" dirty="0" smtClean="0">
                <a:latin typeface="+mn-lt"/>
              </a:rPr>
              <a:t>ICU-related factors </a:t>
            </a:r>
            <a:r>
              <a:rPr lang="en-US" sz="2600" dirty="0" smtClean="0">
                <a:latin typeface="+mn-lt"/>
              </a:rPr>
              <a:t>(immobility</a:t>
            </a:r>
            <a:r>
              <a:rPr lang="en-US" sz="2600" dirty="0" smtClean="0">
                <a:latin typeface="+mn-lt"/>
              </a:rPr>
              <a:t>, central venous catheters, </a:t>
            </a:r>
            <a:r>
              <a:rPr lang="en-US" sz="2600" dirty="0" smtClean="0">
                <a:latin typeface="+mn-lt"/>
              </a:rPr>
              <a:t>drug-induced </a:t>
            </a:r>
            <a:r>
              <a:rPr lang="en-US" sz="2600" dirty="0" smtClean="0">
                <a:latin typeface="+mn-lt"/>
              </a:rPr>
              <a:t>neuromuscular paralysis) </a:t>
            </a:r>
            <a:r>
              <a:rPr lang="en-US" sz="2600" dirty="0" smtClean="0">
                <a:latin typeface="+mn-lt"/>
              </a:rPr>
              <a:t>.</a:t>
            </a:r>
            <a:r>
              <a:rPr lang="en-US" sz="2600" dirty="0" smtClean="0"/>
              <a:t/>
            </a:r>
            <a:br>
              <a:rPr lang="en-US" sz="2600" dirty="0" smtClean="0"/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1462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635"/>
            <a:ext cx="3943350" cy="698203"/>
          </a:xfrm>
          <a:solidFill>
            <a:srgbClr val="FFEFF0"/>
          </a:solidFill>
        </p:spPr>
        <p:txBody>
          <a:bodyPr/>
          <a:lstStyle/>
          <a:p>
            <a:r>
              <a:rPr lang="en-US" b="1" dirty="0" smtClean="0"/>
              <a:t>Pathophysiology </a:t>
            </a:r>
            <a:endParaRPr lang="en-US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97278889"/>
              </p:ext>
            </p:extLst>
          </p:nvPr>
        </p:nvGraphicFramePr>
        <p:xfrm>
          <a:off x="635000" y="586615"/>
          <a:ext cx="110744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400550" y="985838"/>
            <a:ext cx="65685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   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     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150" y="5334000"/>
            <a:ext cx="1146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Acute </a:t>
            </a:r>
            <a:r>
              <a:rPr lang="en-US" sz="2400" dirty="0" smtClean="0"/>
              <a:t>small/medium : Occlusion of segmental pulmonary artery → infarction ± effusion </a:t>
            </a:r>
          </a:p>
          <a:p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Acute </a:t>
            </a:r>
            <a:r>
              <a:rPr lang="en-US" sz="2400" dirty="0" smtClean="0"/>
              <a:t>massive : ↓cardiac output; acute right heart failure</a:t>
            </a:r>
          </a:p>
          <a:p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Chronic </a:t>
            </a:r>
            <a:r>
              <a:rPr lang="en-US" sz="2400" dirty="0" smtClean="0"/>
              <a:t>: Chronic occlusion of pulmonary microvasculature, right heart failure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76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263250"/>
            <a:ext cx="4891088" cy="908326"/>
          </a:xfrm>
          <a:solidFill>
            <a:srgbClr val="FFEFF0"/>
          </a:solidFill>
        </p:spPr>
        <p:txBody>
          <a:bodyPr/>
          <a:lstStyle/>
          <a:p>
            <a:r>
              <a:rPr lang="en-US" b="1" dirty="0" smtClean="0"/>
              <a:t>Signs and symptoms: 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105713"/>
              </p:ext>
            </p:extLst>
          </p:nvPr>
        </p:nvGraphicFramePr>
        <p:xfrm>
          <a:off x="142875" y="1614487"/>
          <a:ext cx="11906254" cy="4843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763"/>
                <a:gridCol w="3871912"/>
                <a:gridCol w="3128963"/>
                <a:gridCol w="3376616"/>
              </a:tblGrid>
              <a:tr h="69083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F83E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Acute small/medium PE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83E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Acute massive PE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3E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Chronic PE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3E50"/>
                    </a:solidFill>
                  </a:tcPr>
                </a:tc>
              </a:tr>
              <a:tr h="265450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Signs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/>
                        <a:t>           </a:t>
                      </a:r>
                      <a:endParaRPr lang="en-US" sz="2400" dirty="0"/>
                    </a:p>
                  </a:txBody>
                  <a:tcPr>
                    <a:solidFill>
                      <a:srgbClr val="FFE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Tachycardia</a:t>
                      </a:r>
                    </a:p>
                    <a:p>
                      <a:r>
                        <a:rPr lang="en-US" sz="2400" dirty="0" smtClean="0"/>
                        <a:t>pleural rub, crackles, effusion </a:t>
                      </a:r>
                      <a:r>
                        <a:rPr lang="en-US" sz="2000" dirty="0" smtClean="0"/>
                        <a:t>(often blood-stained) 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low-grade fever</a:t>
                      </a:r>
                    </a:p>
                    <a:p>
                      <a:r>
                        <a:rPr lang="en-US" sz="2400" dirty="0" smtClean="0"/>
                        <a:t>RV gallop rhythm </a:t>
                      </a:r>
                      <a:endParaRPr lang="en-US" sz="2400" dirty="0"/>
                    </a:p>
                  </a:txBody>
                  <a:tcPr>
                    <a:solidFill>
                      <a:srgbClr val="FFE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tachycardia, </a:t>
                      </a:r>
                    </a:p>
                    <a:p>
                      <a:r>
                        <a:rPr lang="en-US" sz="2400" dirty="0" smtClean="0"/>
                        <a:t>hypotension </a:t>
                      </a:r>
                    </a:p>
                    <a:p>
                      <a:r>
                        <a:rPr lang="en-US" sz="2400" dirty="0" smtClean="0"/>
                        <a:t>↑JVP </a:t>
                      </a:r>
                    </a:p>
                    <a:p>
                      <a:r>
                        <a:rPr lang="en-US" sz="2400" dirty="0" smtClean="0"/>
                        <a:t>loud P2</a:t>
                      </a:r>
                    </a:p>
                    <a:p>
                      <a:r>
                        <a:rPr lang="en-US" sz="2400" dirty="0" smtClean="0"/>
                        <a:t>severe cyanosis  </a:t>
                      </a:r>
                    </a:p>
                    <a:p>
                      <a:r>
                        <a:rPr lang="en-US" sz="2400" dirty="0" smtClean="0"/>
                        <a:t>↓urinary output</a:t>
                      </a:r>
                      <a:endParaRPr lang="en-US" sz="2400" dirty="0"/>
                    </a:p>
                  </a:txBody>
                  <a:tcPr>
                    <a:solidFill>
                      <a:srgbClr val="FFE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Early: may be minimal </a:t>
                      </a:r>
                    </a:p>
                    <a:p>
                      <a:r>
                        <a:rPr lang="en-US" sz="2400" dirty="0" smtClean="0"/>
                        <a:t>Later: loud P2 </a:t>
                      </a:r>
                    </a:p>
                    <a:p>
                      <a:r>
                        <a:rPr lang="en-US" sz="2400" dirty="0" smtClean="0"/>
                        <a:t>Terminal: signs of right heart failure</a:t>
                      </a:r>
                      <a:endParaRPr lang="en-US" sz="24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EFF0"/>
                    </a:solidFill>
                  </a:tcPr>
                </a:tc>
              </a:tr>
              <a:tr h="149812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symptoms</a:t>
                      </a:r>
                      <a:endParaRPr lang="en-US" sz="2400" dirty="0"/>
                    </a:p>
                  </a:txBody>
                  <a:tcPr>
                    <a:solidFill>
                      <a:srgbClr val="FFE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Pleuritic</a:t>
                      </a:r>
                      <a:r>
                        <a:rPr lang="en-US" sz="2400" dirty="0" smtClean="0"/>
                        <a:t> chest pain</a:t>
                      </a:r>
                    </a:p>
                    <a:p>
                      <a:r>
                        <a:rPr lang="en-US" sz="2400" dirty="0" smtClean="0"/>
                        <a:t>restricted breathing </a:t>
                      </a:r>
                      <a:r>
                        <a:rPr lang="en-US" sz="2400" dirty="0" err="1" smtClean="0"/>
                        <a:t>haemoptysis</a:t>
                      </a:r>
                      <a:endParaRPr lang="en-US" sz="2400" dirty="0"/>
                    </a:p>
                  </a:txBody>
                  <a:tcPr>
                    <a:solidFill>
                      <a:srgbClr val="FFE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central chest pain</a:t>
                      </a:r>
                    </a:p>
                    <a:p>
                      <a:r>
                        <a:rPr lang="en-US" sz="2400" dirty="0" smtClean="0"/>
                        <a:t>severe dyspnea</a:t>
                      </a:r>
                    </a:p>
                    <a:p>
                      <a:r>
                        <a:rPr lang="en-US" sz="2400" dirty="0" smtClean="0"/>
                        <a:t>syncope</a:t>
                      </a:r>
                      <a:endParaRPr lang="en-US" sz="2400" dirty="0"/>
                    </a:p>
                  </a:txBody>
                  <a:tcPr>
                    <a:solidFill>
                      <a:srgbClr val="FFE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Exertional</a:t>
                      </a:r>
                      <a:r>
                        <a:rPr lang="en-US" sz="2400" dirty="0" smtClean="0"/>
                        <a:t> dyspnea </a:t>
                      </a:r>
                    </a:p>
                    <a:p>
                      <a:r>
                        <a:rPr lang="en-US" sz="2400" dirty="0" smtClean="0"/>
                        <a:t>Late: symptoms of right heart failure</a:t>
                      </a:r>
                      <a:endParaRPr lang="en-US" sz="2400" dirty="0"/>
                    </a:p>
                  </a:txBody>
                  <a:tcPr>
                    <a:solidFill>
                      <a:srgbClr val="FFEF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92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65" y="920006"/>
            <a:ext cx="11870635" cy="4351338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 smtClean="0"/>
              <a:t>1- ABG levels “not diagnostic for PE” (paO2 and PaCO2 are low )</a:t>
            </a:r>
          </a:p>
          <a:p>
            <a:pPr marL="0" lvl="0" indent="0">
              <a:buNone/>
            </a:pPr>
            <a:r>
              <a:rPr lang="en-US" dirty="0" smtClean="0"/>
              <a:t>2-chest x ray – (usually normal)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(but it is the most useful  in excluding alternative diagnoses)</a:t>
            </a:r>
            <a:endParaRPr lang="en-US" b="1" u="sng" dirty="0" smtClean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 marL="171450" lvl="0" indent="-171450">
              <a:spcBef>
                <a:spcPts val="0"/>
              </a:spcBef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Atelectasis or pleural effusion may be present.</a:t>
            </a:r>
            <a:endParaRPr lang="en-US" dirty="0" smtClean="0"/>
          </a:p>
          <a:p>
            <a:pPr marL="171450" lvl="0" indent="-171450">
              <a:spcBef>
                <a:spcPts val="0"/>
              </a:spcBef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Classic radiographic signs, such as </a:t>
            </a:r>
            <a:r>
              <a:rPr lang="en-US" i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Westermark</a:t>
            </a:r>
            <a:r>
              <a:rPr lang="en-US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sign or Hampton </a:t>
            </a:r>
            <a:r>
              <a:rPr lang="en-US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hump, 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are rarely present.</a:t>
            </a:r>
            <a:endParaRPr lang="en-US" b="1" u="sng" dirty="0" smtClean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Google Shape;23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7701" y="3200398"/>
            <a:ext cx="3188116" cy="3148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7;p17"/>
          <p:cNvSpPr txBox="1"/>
          <p:nvPr/>
        </p:nvSpPr>
        <p:spPr>
          <a:xfrm>
            <a:off x="4966086" y="6396335"/>
            <a:ext cx="34744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Westermark</a:t>
            </a:r>
            <a:r>
              <a:rPr lang="en-GB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sign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38;p17"/>
          <p:cNvPicPr preferRelativeResize="0"/>
          <p:nvPr/>
        </p:nvPicPr>
        <p:blipFill rotWithShape="1">
          <a:blip r:embed="rId4">
            <a:alphaModFix/>
          </a:blip>
          <a:srcRect l="10312" t="8279" r="11092" b="7874"/>
          <a:stretch/>
        </p:blipFill>
        <p:spPr>
          <a:xfrm>
            <a:off x="7815506" y="3200399"/>
            <a:ext cx="3671643" cy="31484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9;p17"/>
          <p:cNvSpPr txBox="1"/>
          <p:nvPr/>
        </p:nvSpPr>
        <p:spPr>
          <a:xfrm>
            <a:off x="8220067" y="6396335"/>
            <a:ext cx="34744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Hampton’s hump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5939" y="185739"/>
            <a:ext cx="2507560" cy="734268"/>
          </a:xfrm>
          <a:solidFill>
            <a:srgbClr val="FFEFF0"/>
          </a:solidFill>
        </p:spPr>
        <p:txBody>
          <a:bodyPr/>
          <a:lstStyle/>
          <a:p>
            <a:r>
              <a:rPr lang="en-US" b="1" dirty="0" smtClean="0"/>
              <a:t>Diagnosis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763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22" y="425399"/>
            <a:ext cx="4970206" cy="22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smtClean="0"/>
              <a:t>Thromboembolism:</a:t>
            </a:r>
          </a:p>
          <a:p>
            <a:pPr marL="0" indent="0">
              <a:buNone/>
            </a:pPr>
            <a:r>
              <a:rPr lang="en-US" dirty="0"/>
              <a:t> Formation in a blood vessel of </a:t>
            </a:r>
            <a:r>
              <a:rPr lang="en-US" dirty="0" smtClean="0"/>
              <a:t>  a </a:t>
            </a:r>
            <a:r>
              <a:rPr lang="en-US" dirty="0"/>
              <a:t>clot (thrombus) that breaks loose and is carried by the blood stream to plug another vessel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0722" y="3904635"/>
            <a:ext cx="52707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smtClean="0">
                <a:sym typeface="Wingdings" panose="05000000000000000000" pitchFamily="2" charset="2"/>
              </a:rPr>
              <a:t>Virchow's </a:t>
            </a:r>
            <a:r>
              <a:rPr lang="en-US" b="1" dirty="0" smtClean="0">
                <a:sym typeface="Wingdings" panose="05000000000000000000" pitchFamily="2" charset="2"/>
              </a:rPr>
              <a:t>triad :</a:t>
            </a:r>
          </a:p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escribes </a:t>
            </a:r>
            <a:r>
              <a:rPr lang="en-US" dirty="0"/>
              <a:t>the three broad categories of factors that are thought to contribute to </a:t>
            </a:r>
            <a:r>
              <a:rPr lang="en-US" u="sng" dirty="0" smtClean="0"/>
              <a:t>thrombosis </a:t>
            </a:r>
            <a:endParaRPr lang="en-US" dirty="0" smtClean="0"/>
          </a:p>
          <a:p>
            <a:pPr marL="0" indent="0">
              <a:buNone/>
            </a:pPr>
            <a:endParaRPr lang="en-US" b="1" dirty="0">
              <a:sym typeface="Wingdings" panose="05000000000000000000" pitchFamily="2" charset="2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7911817" y="2990515"/>
            <a:ext cx="1474839" cy="1386349"/>
          </a:xfrm>
          <a:prstGeom prst="triangl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883290"/>
              </p:ext>
            </p:extLst>
          </p:nvPr>
        </p:nvGraphicFramePr>
        <p:xfrm>
          <a:off x="4807975" y="4233587"/>
          <a:ext cx="3492858" cy="2461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858"/>
              </a:tblGrid>
              <a:tr h="42089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Blood stasis 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83E50"/>
                    </a:solidFill>
                  </a:tcPr>
                </a:tc>
              </a:tr>
              <a:tr h="204104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dirty="0" smtClean="0"/>
                        <a:t>Immobility or paralysis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dirty="0" smtClean="0"/>
                        <a:t>Venous obstruction from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tumor,</a:t>
                      </a:r>
                      <a:r>
                        <a:rPr lang="en-US" sz="1800" baseline="0" dirty="0" smtClean="0"/>
                        <a:t> obesity or pregnancy </a:t>
                      </a:r>
                      <a:endParaRPr lang="en-US" sz="1800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 smtClean="0"/>
                        <a:t>Atrial fibrillation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 smtClean="0"/>
                        <a:t>Left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ventricular dysfunction</a:t>
                      </a:r>
                      <a:r>
                        <a:rPr lang="en-US" sz="1800" baseline="0" dirty="0" smtClean="0"/>
                        <a:t>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 smtClean="0"/>
                        <a:t>Venous insufficiency or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varicose veins</a:t>
                      </a:r>
                    </a:p>
                  </a:txBody>
                  <a:tcPr>
                    <a:solidFill>
                      <a:srgbClr val="FFEF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173385"/>
              </p:ext>
            </p:extLst>
          </p:nvPr>
        </p:nvGraphicFramePr>
        <p:xfrm>
          <a:off x="6535338" y="353961"/>
          <a:ext cx="4163246" cy="2999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3246"/>
              </a:tblGrid>
              <a:tr h="381749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Hypercoagulable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state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83E50"/>
                    </a:solidFill>
                  </a:tcPr>
                </a:tc>
              </a:tr>
              <a:tr h="260283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 smtClean="0"/>
                        <a:t>Malignancy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 err="1" smtClean="0"/>
                        <a:t>Pregnency</a:t>
                      </a:r>
                      <a:r>
                        <a:rPr lang="en-US" sz="1800" baseline="0" dirty="0" smtClean="0"/>
                        <a:t> &amp; </a:t>
                      </a:r>
                      <a:r>
                        <a:rPr lang="en-US" sz="1800" baseline="0" dirty="0" err="1" smtClean="0"/>
                        <a:t>peri</a:t>
                      </a:r>
                      <a:r>
                        <a:rPr lang="en-US" sz="1800" baseline="0" dirty="0" smtClean="0"/>
                        <a:t>-partum period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baseline="0" dirty="0" err="1" smtClean="0"/>
                        <a:t>Oestrogen</a:t>
                      </a:r>
                      <a:r>
                        <a:rPr lang="en-US" sz="1800" baseline="0" dirty="0" smtClean="0"/>
                        <a:t> therapy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baseline="0" dirty="0" smtClean="0"/>
                        <a:t>Trauma or surgery of lower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800" baseline="0" dirty="0" smtClean="0"/>
                        <a:t> extremity, hip, abdomen or pelvis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baseline="0" dirty="0" smtClean="0"/>
                        <a:t>Inflammatory bowel disease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baseline="0" dirty="0" err="1" smtClean="0"/>
                        <a:t>Nephrotic</a:t>
                      </a:r>
                      <a:r>
                        <a:rPr lang="en-US" sz="1800" baseline="0" dirty="0" smtClean="0"/>
                        <a:t> syndrome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baseline="0" dirty="0" smtClean="0"/>
                        <a:t>Sepsis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baseline="0" dirty="0" smtClean="0"/>
                        <a:t>Thrombophilia </a:t>
                      </a:r>
                      <a:endParaRPr lang="en-US" sz="1800" dirty="0"/>
                    </a:p>
                  </a:txBody>
                  <a:tcPr>
                    <a:solidFill>
                      <a:srgbClr val="FFEF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599336"/>
              </p:ext>
            </p:extLst>
          </p:nvPr>
        </p:nvGraphicFramePr>
        <p:xfrm>
          <a:off x="8971675" y="4248336"/>
          <a:ext cx="2805345" cy="2432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345"/>
              </a:tblGrid>
              <a:tr h="41585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Vascular wall injury 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83E50"/>
                    </a:solidFill>
                  </a:tcPr>
                </a:tc>
              </a:tr>
              <a:tr h="2016594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 smtClean="0"/>
                        <a:t>Trauma or surgery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 err="1" smtClean="0"/>
                        <a:t>Venepuncture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 smtClean="0"/>
                        <a:t>Chemical irritation</a:t>
                      </a:r>
                      <a:r>
                        <a:rPr lang="en-US" sz="1800" baseline="0" dirty="0" smtClean="0"/>
                        <a:t>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baseline="0" dirty="0" smtClean="0"/>
                        <a:t>Atherosclerosis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baseline="0" dirty="0" smtClean="0"/>
                        <a:t>Indwelling catheters </a:t>
                      </a:r>
                      <a:endParaRPr lang="en-US" sz="180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baseline="0" dirty="0" smtClean="0"/>
                        <a:t>Heart valve disease or replacement</a:t>
                      </a:r>
                    </a:p>
                  </a:txBody>
                  <a:tcPr>
                    <a:solidFill>
                      <a:srgbClr val="FFEF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25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86" y="434146"/>
            <a:ext cx="11466443" cy="6264828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3600" dirty="0" smtClean="0"/>
              <a:t>3- </a:t>
            </a:r>
            <a:r>
              <a:rPr lang="en-US" sz="3600" dirty="0">
                <a:ea typeface="Calibri"/>
                <a:cs typeface="Calibri"/>
                <a:sym typeface="Calibri"/>
              </a:rPr>
              <a:t>Venous duplex ultrasound of the lower </a:t>
            </a:r>
            <a:r>
              <a:rPr lang="en-US" sz="3600" dirty="0" smtClean="0">
                <a:ea typeface="Calibri"/>
                <a:cs typeface="Calibri"/>
                <a:sym typeface="Calibri"/>
              </a:rPr>
              <a:t>extremities</a:t>
            </a:r>
          </a:p>
          <a:p>
            <a:pPr marL="0" lvl="0" indent="0">
              <a:buNone/>
            </a:pPr>
            <a:endParaRPr lang="en-US" sz="3600" dirty="0">
              <a:ea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US" sz="3600" dirty="0" smtClean="0"/>
              <a:t>4- D- dimer assay (elevated)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5- pulmonary angiography “the gold standard” (rarely used)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6- CTPA “pulmonary angiogram” (first-line diagnostic test)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7- V/Q (ventilation–perfusion lung) scan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8- wells criteria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841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300" t="328" r="-328" b="53"/>
          <a:stretch/>
        </p:blipFill>
        <p:spPr>
          <a:xfrm>
            <a:off x="7032852" y="1390197"/>
            <a:ext cx="4772285" cy="4691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0" name="Google Shape;280;p20"/>
          <p:cNvSpPr txBox="1"/>
          <p:nvPr/>
        </p:nvSpPr>
        <p:spPr>
          <a:xfrm>
            <a:off x="604062" y="1114424"/>
            <a:ext cx="6428790" cy="550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n-GB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GB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Pulmonary </a:t>
            </a:r>
            <a:r>
              <a:rPr lang="en-GB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angiography 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definitively diagnoses or excludes </a:t>
            </a:r>
            <a:r>
              <a:rPr lang="en-GB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PE, 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is invasive.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n-GB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GB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Contrast 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injected into the pulmonary artery branch after percutaneous </a:t>
            </a:r>
            <a:r>
              <a:rPr lang="en-GB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catheterization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femoral vein.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 </a:t>
            </a:r>
            <a:r>
              <a:rPr lang="en-GB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Rarely 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performed because it carries a 0.5% mortality 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 txBox="1"/>
          <p:nvPr/>
        </p:nvSpPr>
        <p:spPr>
          <a:xfrm>
            <a:off x="840450" y="276118"/>
            <a:ext cx="595601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latin typeface="Calibri"/>
                <a:ea typeface="Calibri"/>
                <a:cs typeface="Calibri"/>
                <a:sym typeface="Calibri"/>
              </a:rPr>
              <a:t>Pulmonary </a:t>
            </a:r>
            <a:r>
              <a:rPr lang="en-GB" sz="4000" b="1" dirty="0" smtClean="0">
                <a:latin typeface="Calibri"/>
                <a:ea typeface="Calibri"/>
                <a:cs typeface="Calibri"/>
                <a:sym typeface="Calibri"/>
              </a:rPr>
              <a:t>Angiography</a:t>
            </a:r>
            <a:endParaRPr sz="40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907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629" y="-45100"/>
            <a:ext cx="10860314" cy="1458459"/>
          </a:xfrm>
        </p:spPr>
        <p:txBody>
          <a:bodyPr/>
          <a:lstStyle/>
          <a:p>
            <a:r>
              <a:rPr lang="en-US" sz="4800" b="1" dirty="0" smtClean="0"/>
              <a:t>CTPA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56" y="1413359"/>
            <a:ext cx="768168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/>
              <a:t>CTPA </a:t>
            </a:r>
            <a:r>
              <a:rPr lang="en-US" dirty="0" smtClean="0"/>
              <a:t>is the first-line diagnostic test 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/>
              <a:t>Has </a:t>
            </a:r>
            <a:r>
              <a:rPr lang="en-US" dirty="0" smtClean="0"/>
              <a:t>been found to have good </a:t>
            </a:r>
            <a:r>
              <a:rPr lang="en-US" dirty="0" smtClean="0"/>
              <a:t>sensitivity &gt;90%, can </a:t>
            </a:r>
            <a:r>
              <a:rPr lang="en-US" dirty="0" smtClean="0"/>
              <a:t>visualize very small clots ( as small as 2 mm) 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/>
              <a:t>Doesn</a:t>
            </a:r>
            <a:r>
              <a:rPr lang="en-US" dirty="0" smtClean="0"/>
              <a:t>’</a:t>
            </a:r>
            <a:r>
              <a:rPr lang="en-US" dirty="0" smtClean="0"/>
              <a:t>t </a:t>
            </a:r>
            <a:r>
              <a:rPr lang="en-US" dirty="0" smtClean="0"/>
              <a:t>require the insertion of a catheter 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/>
              <a:t>The </a:t>
            </a:r>
            <a:r>
              <a:rPr lang="en-US" dirty="0" smtClean="0"/>
              <a:t>contrast media may be nephrotoxic, </a:t>
            </a:r>
            <a:r>
              <a:rPr lang="en-US" dirty="0" smtClean="0"/>
              <a:t>                                             avoided </a:t>
            </a:r>
            <a:r>
              <a:rPr lang="en-US" dirty="0" smtClean="0"/>
              <a:t>in patients with </a:t>
            </a:r>
            <a:r>
              <a:rPr lang="en-US" u="sng" dirty="0" smtClean="0"/>
              <a:t>renal impairment</a:t>
            </a:r>
            <a:r>
              <a:rPr lang="en-US" dirty="0" smtClean="0"/>
              <a:t>,                                                and history </a:t>
            </a:r>
            <a:r>
              <a:rPr lang="en-US" dirty="0" smtClean="0"/>
              <a:t>of </a:t>
            </a:r>
            <a:r>
              <a:rPr lang="en-US" u="sng" dirty="0" smtClean="0"/>
              <a:t>allergy to iodinated contrast media.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5" name="Elbow Connector 4"/>
          <p:cNvCxnSpPr/>
          <p:nvPr/>
        </p:nvCxnSpPr>
        <p:spPr>
          <a:xfrm>
            <a:off x="7402286" y="5239657"/>
            <a:ext cx="1296503" cy="1002117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858445" y="5826276"/>
            <a:ext cx="3021497" cy="830997"/>
          </a:xfrm>
          <a:prstGeom prst="rect">
            <a:avLst/>
          </a:prstGeom>
          <a:solidFill>
            <a:srgbClr val="FFEF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these cases the V/Q scan is useful 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t="35902" r="47618" b="27139"/>
          <a:stretch/>
        </p:blipFill>
        <p:spPr>
          <a:xfrm>
            <a:off x="7485408" y="1785258"/>
            <a:ext cx="4394534" cy="279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6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"/>
          <p:cNvSpPr/>
          <p:nvPr/>
        </p:nvSpPr>
        <p:spPr>
          <a:xfrm>
            <a:off x="187960" y="362981"/>
            <a:ext cx="5745480" cy="79311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Criteria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9"/>
          <p:cNvSpPr/>
          <p:nvPr/>
        </p:nvSpPr>
        <p:spPr>
          <a:xfrm>
            <a:off x="6027420" y="1178350"/>
            <a:ext cx="2397760" cy="785020"/>
          </a:xfrm>
          <a:prstGeom prst="roundRect">
            <a:avLst>
              <a:gd name="adj" fmla="val 16667"/>
            </a:avLst>
          </a:prstGeom>
          <a:solidFill>
            <a:srgbClr val="FFEFF0">
              <a:alpha val="6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9"/>
          <p:cNvSpPr/>
          <p:nvPr/>
        </p:nvSpPr>
        <p:spPr>
          <a:xfrm>
            <a:off x="187960" y="2013504"/>
            <a:ext cx="5745480" cy="731520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PE is most likely diagnosis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9"/>
          <p:cNvSpPr/>
          <p:nvPr/>
        </p:nvSpPr>
        <p:spPr>
          <a:xfrm>
            <a:off x="190500" y="1213245"/>
            <a:ext cx="5745480" cy="731520"/>
          </a:xfrm>
          <a:prstGeom prst="roundRect">
            <a:avLst>
              <a:gd name="adj" fmla="val 16667"/>
            </a:avLst>
          </a:prstGeom>
          <a:solidFill>
            <a:srgbClr val="FFEFF0">
              <a:alpha val="6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latin typeface="Calibri"/>
                <a:ea typeface="Calibri"/>
                <a:cs typeface="Calibri"/>
                <a:sym typeface="Calibri"/>
              </a:rPr>
              <a:t>Clinical signs/symptoms of DVT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9"/>
          <p:cNvSpPr/>
          <p:nvPr/>
        </p:nvSpPr>
        <p:spPr>
          <a:xfrm>
            <a:off x="186266" y="2805984"/>
            <a:ext cx="5745480" cy="731520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Tachycardia ( &gt; 100 bpm )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9"/>
          <p:cNvSpPr/>
          <p:nvPr/>
        </p:nvSpPr>
        <p:spPr>
          <a:xfrm>
            <a:off x="190500" y="3586480"/>
            <a:ext cx="5745480" cy="731520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latin typeface="Calibri"/>
                <a:ea typeface="Calibri"/>
                <a:cs typeface="Calibri"/>
                <a:sym typeface="Calibri"/>
              </a:rPr>
              <a:t>Immobilization / surgery in prev. 4 weeks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9"/>
          <p:cNvSpPr/>
          <p:nvPr/>
        </p:nvSpPr>
        <p:spPr>
          <a:xfrm>
            <a:off x="190500" y="4389120"/>
            <a:ext cx="5745480" cy="731520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Prior DVT/PE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9"/>
          <p:cNvSpPr/>
          <p:nvPr/>
        </p:nvSpPr>
        <p:spPr>
          <a:xfrm>
            <a:off x="190500" y="5171440"/>
            <a:ext cx="5745480" cy="731520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Hemoptysis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9"/>
          <p:cNvSpPr/>
          <p:nvPr/>
        </p:nvSpPr>
        <p:spPr>
          <a:xfrm>
            <a:off x="186266" y="5974080"/>
            <a:ext cx="5745480" cy="731520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latin typeface="Calibri"/>
                <a:ea typeface="Calibri"/>
                <a:cs typeface="Calibri"/>
                <a:sym typeface="Calibri"/>
              </a:rPr>
              <a:t>Active </a:t>
            </a:r>
            <a:r>
              <a:rPr lang="en-GB" sz="2800" dirty="0" smtClean="0">
                <a:latin typeface="Calibri"/>
                <a:ea typeface="Calibri"/>
                <a:cs typeface="Calibri"/>
                <a:sym typeface="Calibri"/>
              </a:rPr>
              <a:t>malignancy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9"/>
          <p:cNvSpPr/>
          <p:nvPr/>
        </p:nvSpPr>
        <p:spPr>
          <a:xfrm>
            <a:off x="5986780" y="340039"/>
            <a:ext cx="2397760" cy="76207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Points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9"/>
          <p:cNvSpPr/>
          <p:nvPr/>
        </p:nvSpPr>
        <p:spPr>
          <a:xfrm>
            <a:off x="6027420" y="2013503"/>
            <a:ext cx="2397760" cy="738981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9"/>
          <p:cNvSpPr/>
          <p:nvPr/>
        </p:nvSpPr>
        <p:spPr>
          <a:xfrm>
            <a:off x="5986780" y="2785664"/>
            <a:ext cx="2397760" cy="756920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1.5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9"/>
          <p:cNvSpPr/>
          <p:nvPr/>
        </p:nvSpPr>
        <p:spPr>
          <a:xfrm>
            <a:off x="6007100" y="3588304"/>
            <a:ext cx="2397760" cy="731520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1.5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9"/>
          <p:cNvSpPr/>
          <p:nvPr/>
        </p:nvSpPr>
        <p:spPr>
          <a:xfrm>
            <a:off x="5986780" y="4409440"/>
            <a:ext cx="2397760" cy="711200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1.5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9"/>
          <p:cNvSpPr/>
          <p:nvPr/>
        </p:nvSpPr>
        <p:spPr>
          <a:xfrm>
            <a:off x="5986780" y="5171440"/>
            <a:ext cx="2397760" cy="731520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9"/>
          <p:cNvSpPr/>
          <p:nvPr/>
        </p:nvSpPr>
        <p:spPr>
          <a:xfrm>
            <a:off x="5986780" y="5974080"/>
            <a:ext cx="2397760" cy="731520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9"/>
          <p:cNvSpPr txBox="1"/>
          <p:nvPr/>
        </p:nvSpPr>
        <p:spPr>
          <a:xfrm rot="5400000">
            <a:off x="6095558" y="3786853"/>
            <a:ext cx="531129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e l </a:t>
            </a:r>
            <a:r>
              <a:rPr lang="en-GB" sz="4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GB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   </a:t>
            </a:r>
            <a:r>
              <a:rPr lang="en-GB" sz="4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GB" sz="4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c o r e</a:t>
            </a:r>
            <a:endParaRPr sz="4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58514" y="2013504"/>
            <a:ext cx="29899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/>
              <a:t>-Low risk &lt;2 </a:t>
            </a:r>
            <a:r>
              <a:rPr lang="en-US" sz="2000" b="1" dirty="0" smtClean="0"/>
              <a:t>points</a:t>
            </a:r>
          </a:p>
          <a:p>
            <a:pPr lvl="0"/>
            <a:endParaRPr lang="en-US" sz="2000" b="1" dirty="0"/>
          </a:p>
          <a:p>
            <a:pPr lvl="0"/>
            <a:r>
              <a:rPr lang="en-US" sz="2000" b="1" dirty="0"/>
              <a:t>-Intermediate risk 2-6 points</a:t>
            </a:r>
          </a:p>
          <a:p>
            <a:pPr lvl="0"/>
            <a:endParaRPr lang="en-US" sz="2000" b="1" dirty="0" smtClean="0"/>
          </a:p>
          <a:p>
            <a:pPr lvl="0"/>
            <a:r>
              <a:rPr lang="en-US" sz="2000" b="1" dirty="0" smtClean="0"/>
              <a:t>-</a:t>
            </a:r>
            <a:r>
              <a:rPr lang="en-US" sz="2000" b="1" dirty="0"/>
              <a:t>High risk &gt;6 points</a:t>
            </a:r>
          </a:p>
          <a:p>
            <a:pPr lvl="0"/>
            <a:endParaRPr lang="en-US" sz="2000" b="1" dirty="0"/>
          </a:p>
          <a:p>
            <a:pPr lvl="0"/>
            <a:r>
              <a:rPr lang="en-US" sz="2000" b="1" dirty="0">
                <a:solidFill>
                  <a:srgbClr val="C00000"/>
                </a:solidFill>
              </a:rPr>
              <a:t>*PE unlikely : 0-4 points </a:t>
            </a:r>
          </a:p>
          <a:p>
            <a:pPr lvl="0"/>
            <a:r>
              <a:rPr lang="en-US" sz="2000" b="1" dirty="0">
                <a:solidFill>
                  <a:srgbClr val="C00000"/>
                </a:solidFill>
              </a:rPr>
              <a:t>*PE likely : &gt;4 points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5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t="5243" r="12672" b="10540"/>
          <a:stretch/>
        </p:blipFill>
        <p:spPr>
          <a:xfrm>
            <a:off x="838200" y="218659"/>
            <a:ext cx="10074965" cy="6404645"/>
          </a:xfrm>
        </p:spPr>
      </p:pic>
    </p:spTree>
    <p:extLst>
      <p:ext uri="{BB962C8B-B14F-4D97-AF65-F5344CB8AC3E}">
        <p14:creationId xmlns:p14="http://schemas.microsoft.com/office/powerpoint/2010/main" val="10809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"/>
          <p:cNvSpPr txBox="1">
            <a:spLocks noGrp="1"/>
          </p:cNvSpPr>
          <p:nvPr>
            <p:ph type="title"/>
          </p:nvPr>
        </p:nvSpPr>
        <p:spPr>
          <a:xfrm>
            <a:off x="3914217" y="-7438"/>
            <a:ext cx="4663725" cy="981045"/>
          </a:xfrm>
          <a:prstGeom prst="rect">
            <a:avLst/>
          </a:prstGeom>
          <a:solidFill>
            <a:srgbClr val="FFEFF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of PE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" name="Google Shape;297;p22"/>
          <p:cNvSpPr txBox="1">
            <a:spLocks noGrp="1"/>
          </p:cNvSpPr>
          <p:nvPr>
            <p:ph type="body" idx="1"/>
          </p:nvPr>
        </p:nvSpPr>
        <p:spPr>
          <a:xfrm>
            <a:off x="0" y="7416680"/>
            <a:ext cx="11158928" cy="434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rgbClr val="00B050"/>
              </a:solidFill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285750" lvl="0" indent="-133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/>
          </a:p>
          <a:p>
            <a:pPr marL="285750" lvl="0" indent="-133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  <p:sp>
        <p:nvSpPr>
          <p:cNvPr id="298" name="Google Shape;298;p22"/>
          <p:cNvSpPr/>
          <p:nvPr/>
        </p:nvSpPr>
        <p:spPr>
          <a:xfrm>
            <a:off x="113765" y="1179912"/>
            <a:ext cx="7912070" cy="793389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u="sng" dirty="0">
                <a:latin typeface="Calibri"/>
                <a:ea typeface="Calibri"/>
                <a:cs typeface="Calibri"/>
                <a:sym typeface="Calibri"/>
              </a:rPr>
              <a:t>Supplemental oxygen to correct hypoxemia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2"/>
          <p:cNvSpPr/>
          <p:nvPr/>
        </p:nvSpPr>
        <p:spPr>
          <a:xfrm>
            <a:off x="113765" y="3186928"/>
            <a:ext cx="5465699" cy="754305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u="sng" dirty="0">
                <a:latin typeface="Calibri"/>
                <a:ea typeface="Calibri"/>
                <a:cs typeface="Calibri"/>
                <a:sym typeface="Calibri"/>
              </a:rPr>
              <a:t>Acute anticoagulation therapy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2"/>
          <p:cNvSpPr/>
          <p:nvPr/>
        </p:nvSpPr>
        <p:spPr>
          <a:xfrm>
            <a:off x="113766" y="5062194"/>
            <a:ext cx="3921206" cy="705131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b="1" u="sng" dirty="0">
                <a:latin typeface="Calibri"/>
                <a:ea typeface="Calibri"/>
                <a:cs typeface="Calibri"/>
                <a:sym typeface="Calibri"/>
              </a:rPr>
              <a:t>Oral anticoagulation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2"/>
          <p:cNvSpPr/>
          <p:nvPr/>
        </p:nvSpPr>
        <p:spPr>
          <a:xfrm>
            <a:off x="0" y="2124659"/>
            <a:ext cx="1155075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GB" sz="2800" dirty="0">
                <a:latin typeface="Calibri"/>
                <a:ea typeface="Calibri"/>
                <a:cs typeface="Calibri"/>
                <a:sym typeface="Calibri"/>
              </a:rPr>
              <a:t>Severe hypoxemia or respiratory failure requires intubation and mechanical ventilation.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2"/>
          <p:cNvSpPr/>
          <p:nvPr/>
        </p:nvSpPr>
        <p:spPr>
          <a:xfrm>
            <a:off x="113765" y="3972020"/>
            <a:ext cx="1188101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either unfractionated or low–molecular-weight heparin to prevent another PE </a:t>
            </a:r>
            <a:endParaRPr dirty="0"/>
          </a:p>
        </p:txBody>
      </p:sp>
      <p:sp>
        <p:nvSpPr>
          <p:cNvPr id="304" name="Google Shape;304;p22"/>
          <p:cNvSpPr/>
          <p:nvPr/>
        </p:nvSpPr>
        <p:spPr>
          <a:xfrm>
            <a:off x="113765" y="5767325"/>
            <a:ext cx="119843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with 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warfarin or one of the novel oral anticoagulants (e.g.,</a:t>
            </a:r>
            <a:r>
              <a:rPr lang="en-GB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rivaroxaban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for </a:t>
            </a:r>
            <a:r>
              <a:rPr lang="en-GB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long-term 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26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"/>
          <p:cNvSpPr/>
          <p:nvPr/>
        </p:nvSpPr>
        <p:spPr>
          <a:xfrm>
            <a:off x="245533" y="3011410"/>
            <a:ext cx="4689516" cy="631676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-"/>
            </a:pPr>
            <a:r>
              <a:rPr lang="en-GB" sz="3200" b="1" u="sng" dirty="0">
                <a:latin typeface="Calibri"/>
                <a:ea typeface="Calibri"/>
                <a:cs typeface="Calibri"/>
                <a:sym typeface="Calibri"/>
              </a:rPr>
              <a:t>Inferior vena cava </a:t>
            </a:r>
            <a:r>
              <a:rPr lang="en-GB" sz="3200" b="1" u="sng" dirty="0" smtClean="0">
                <a:latin typeface="Calibri"/>
                <a:ea typeface="Calibri"/>
                <a:cs typeface="Calibri"/>
                <a:sym typeface="Calibri"/>
              </a:rPr>
              <a:t>filter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245533" y="4610498"/>
            <a:ext cx="6648753" cy="670457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-"/>
            </a:pPr>
            <a:r>
              <a:rPr lang="en-GB" sz="3200" b="1" u="sng" dirty="0">
                <a:latin typeface="Calibri"/>
                <a:ea typeface="Calibri"/>
                <a:cs typeface="Calibri"/>
                <a:sym typeface="Calibri"/>
              </a:rPr>
              <a:t>Surgical </a:t>
            </a:r>
            <a:r>
              <a:rPr lang="en-GB" sz="3200" b="1" u="sng" dirty="0" smtClean="0">
                <a:latin typeface="Calibri"/>
                <a:ea typeface="Calibri"/>
                <a:cs typeface="Calibri"/>
                <a:sym typeface="Calibri"/>
              </a:rPr>
              <a:t>pulmonary </a:t>
            </a:r>
            <a:r>
              <a:rPr lang="en-GB" sz="3200" b="1" u="sng" dirty="0" err="1" smtClean="0">
                <a:latin typeface="Calibri"/>
                <a:ea typeface="Calibri"/>
                <a:cs typeface="Calibri"/>
                <a:sym typeface="Calibri"/>
              </a:rPr>
              <a:t>embolectomy</a:t>
            </a:r>
            <a:endParaRPr sz="3200" b="1" u="sng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01;p22"/>
          <p:cNvSpPr/>
          <p:nvPr/>
        </p:nvSpPr>
        <p:spPr>
          <a:xfrm>
            <a:off x="245533" y="159657"/>
            <a:ext cx="5114977" cy="704345"/>
          </a:xfrm>
          <a:prstGeom prst="roundRect">
            <a:avLst>
              <a:gd name="adj" fmla="val 16667"/>
            </a:avLst>
          </a:prstGeom>
          <a:solidFill>
            <a:srgbClr val="FFEF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-"/>
            </a:pPr>
            <a:r>
              <a:rPr lang="en-GB" sz="3200" b="1" u="sng" dirty="0">
                <a:latin typeface="Calibri"/>
                <a:ea typeface="Calibri"/>
                <a:cs typeface="Calibri"/>
                <a:sym typeface="Calibri"/>
              </a:rPr>
              <a:t>Thrombolytic therapy </a:t>
            </a:r>
            <a:endParaRPr dirty="0"/>
          </a:p>
        </p:txBody>
      </p:sp>
      <p:sp>
        <p:nvSpPr>
          <p:cNvPr id="6" name="Google Shape;303;p22"/>
          <p:cNvSpPr/>
          <p:nvPr/>
        </p:nvSpPr>
        <p:spPr>
          <a:xfrm>
            <a:off x="245533" y="1160957"/>
            <a:ext cx="11278810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GB" sz="28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Used for massive PE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GB" sz="28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Act by break up clots; carries risk of secondary haemorrhage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GB" sz="2800" dirty="0" err="1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E.g</a:t>
            </a:r>
            <a:r>
              <a:rPr lang="en-GB" sz="28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streptokinase, tissue plasminogen activators (</a:t>
            </a:r>
            <a:r>
              <a:rPr lang="en-GB" sz="2800" dirty="0" err="1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tPA</a:t>
            </a:r>
            <a:r>
              <a:rPr lang="en-GB" sz="28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)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49" y="3789357"/>
            <a:ext cx="3977594" cy="2983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873" y="3790323"/>
            <a:ext cx="6858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- indication </a:t>
            </a:r>
            <a:r>
              <a:rPr lang="en-US" sz="2800" dirty="0"/>
              <a:t>: anticoagulants </a:t>
            </a:r>
            <a:r>
              <a:rPr lang="en-US" sz="2800" dirty="0" smtClean="0"/>
              <a:t>contraindication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652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13" y="331540"/>
            <a:ext cx="5050973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Arterial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thromboembolism</a:t>
            </a:r>
            <a:endParaRPr lang="en-US" sz="4800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3" t="23422" r="36685" b="15537"/>
          <a:stretch/>
        </p:blipFill>
        <p:spPr>
          <a:xfrm>
            <a:off x="5370286" y="229940"/>
            <a:ext cx="6531427" cy="6290796"/>
          </a:xfrm>
        </p:spPr>
      </p:pic>
      <p:sp>
        <p:nvSpPr>
          <p:cNvPr id="9" name="Rectangle 8"/>
          <p:cNvSpPr/>
          <p:nvPr/>
        </p:nvSpPr>
        <p:spPr>
          <a:xfrm>
            <a:off x="0" y="275926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800" dirty="0" smtClean="0"/>
              <a:t>Arterial embolism : refers </a:t>
            </a:r>
            <a:r>
              <a:rPr lang="en-US" sz="2800" dirty="0"/>
              <a:t>to a clot that has come from another part of the body and causes a sudden interruption of blood </a:t>
            </a:r>
            <a:r>
              <a:rPr lang="en-US" sz="2800" dirty="0" smtClean="0"/>
              <a:t>flow in the artery </a:t>
            </a:r>
            <a:r>
              <a:rPr lang="en-US" sz="2800" dirty="0"/>
              <a:t>to an organ or body part.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873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855" y="3904063"/>
            <a:ext cx="4552269" cy="289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171450" y="25785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6" name="عنصر نائب للمحتوى 2"/>
          <p:cNvSpPr txBox="1">
            <a:spLocks/>
          </p:cNvSpPr>
          <p:nvPr/>
        </p:nvSpPr>
        <p:spPr>
          <a:xfrm>
            <a:off x="601909" y="1578510"/>
            <a:ext cx="115900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Arterial emboli often occur in the legs and feet (75%).</a:t>
            </a:r>
          </a:p>
          <a:p>
            <a:r>
              <a:rPr lang="en-US" dirty="0" smtClean="0"/>
              <a:t>Emboli that occur in the brain cause a stroke (10%).</a:t>
            </a:r>
          </a:p>
          <a:p>
            <a:r>
              <a:rPr lang="en-US" dirty="0" smtClean="0"/>
              <a:t>Ones that occur in the heart causes heart attack.</a:t>
            </a:r>
          </a:p>
          <a:p>
            <a:r>
              <a:rPr lang="en-US" dirty="0" smtClean="0"/>
              <a:t>Less common site include the </a:t>
            </a:r>
            <a:r>
              <a:rPr lang="en-US" dirty="0" smtClean="0"/>
              <a:t>kidneys, intestines </a:t>
            </a:r>
            <a:r>
              <a:rPr lang="en-US" dirty="0" smtClean="0"/>
              <a:t>and eyes.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9145" y="443533"/>
            <a:ext cx="1700284" cy="950774"/>
          </a:xfrm>
          <a:solidFill>
            <a:srgbClr val="F5F5F5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Sites</a:t>
            </a:r>
            <a:r>
              <a:rPr lang="en-US" sz="4800" b="1" dirty="0" smtClean="0"/>
              <a:t>: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604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2041478" cy="931411"/>
          </a:xfrm>
          <a:solidFill>
            <a:srgbClr val="F5F5F5"/>
          </a:solidFill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cau</a:t>
            </a:r>
            <a:r>
              <a:rPr lang="en-US" b="1" dirty="0" smtClean="0"/>
              <a:t>ses</a:t>
            </a:r>
            <a:endParaRPr lang="en-US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1" y="1689147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Abnormal heart rhythms such as atrial fibrillation.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Damage to the arteries by disease or other health conditions.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Endocarditis (infection of the inside of the heart).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High blood pressure because having high blood pressure weakens the arterial walls making it easier for blood to accumulate in the weakened artery and form clots.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Surgery that affects the blood circulation.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Hardening of the arteries(atherosclerosis) from high cholesterol.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598541"/>
              </p:ext>
            </p:extLst>
          </p:nvPr>
        </p:nvGraphicFramePr>
        <p:xfrm>
          <a:off x="241395" y="51882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8615363" y="371475"/>
            <a:ext cx="3414712" cy="2986088"/>
          </a:xfrm>
          <a:prstGeom prst="roundRect">
            <a:avLst/>
          </a:prstGeom>
          <a:solidFill>
            <a:srgbClr val="FEE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-Deep vein thrombosis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(DVT)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- Pulmonary embolism (PE)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Others :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jugular vein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thrombosis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upper limb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DVT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cerebral sinus thrombosis 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intra-abdominal venous thrombosis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6" name="Straight Connector 15"/>
          <p:cNvCxnSpPr>
            <a:stCxn id="3" idx="1"/>
          </p:cNvCxnSpPr>
          <p:nvPr/>
        </p:nvCxnSpPr>
        <p:spPr>
          <a:xfrm flipH="1">
            <a:off x="8372475" y="1864519"/>
            <a:ext cx="2428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93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655093"/>
            <a:ext cx="3242481" cy="1035595"/>
          </a:xfrm>
          <a:solidFill>
            <a:srgbClr val="F5F5F5"/>
          </a:solidFill>
        </p:spPr>
        <p:txBody>
          <a:bodyPr/>
          <a:lstStyle/>
          <a:p>
            <a:r>
              <a:rPr lang="en-US" b="1" dirty="0" smtClean="0"/>
              <a:t>Complication</a:t>
            </a:r>
            <a:endParaRPr lang="en-US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2084933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Complication may include</a:t>
            </a:r>
            <a:r>
              <a:rPr lang="en-US" sz="3200" dirty="0" smtClean="0"/>
              <a:t>:</a:t>
            </a:r>
            <a:endParaRPr lang="en-US" sz="32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Acute MI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Septic shock.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Stroke.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Temporary or permanent decrease or loss of other organ functions.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Temporary or permanent kidney failure.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Tissue death (necrosis)and gangrene.</a:t>
            </a:r>
          </a:p>
          <a:p>
            <a:pPr marL="393192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39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614149"/>
            <a:ext cx="2901287" cy="873457"/>
          </a:xfrm>
          <a:solidFill>
            <a:srgbClr val="F5F5F5"/>
          </a:solidFill>
        </p:spPr>
        <p:txBody>
          <a:bodyPr/>
          <a:lstStyle/>
          <a:p>
            <a:r>
              <a:rPr lang="en-US" b="1" dirty="0" smtClean="0"/>
              <a:t> symptoms</a:t>
            </a:r>
            <a:endParaRPr lang="en-US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symptoms depend on the location of the embolism.</a:t>
            </a:r>
          </a:p>
          <a:p>
            <a:r>
              <a:rPr lang="en-US" dirty="0" smtClean="0"/>
              <a:t>Symptoms you may notice in an arm or leg after an embolism has formed:</a:t>
            </a:r>
          </a:p>
          <a:p>
            <a:pPr lvl="1"/>
            <a:r>
              <a:rPr lang="en-US" dirty="0" smtClean="0"/>
              <a:t>coldness</a:t>
            </a:r>
          </a:p>
          <a:p>
            <a:pPr lvl="1"/>
            <a:r>
              <a:rPr lang="en-US" dirty="0" smtClean="0"/>
              <a:t>Lack of movement </a:t>
            </a:r>
          </a:p>
          <a:p>
            <a:pPr lvl="1"/>
            <a:r>
              <a:rPr lang="en-US" dirty="0" smtClean="0"/>
              <a:t>Pain or spasms in the muscles.</a:t>
            </a:r>
          </a:p>
          <a:p>
            <a:pPr lvl="1"/>
            <a:r>
              <a:rPr lang="en-US" dirty="0" smtClean="0"/>
              <a:t>Pallor.</a:t>
            </a:r>
          </a:p>
          <a:p>
            <a:pPr lvl="1"/>
            <a:r>
              <a:rPr lang="en-US" dirty="0" smtClean="0"/>
              <a:t>Numbness and tingling</a:t>
            </a:r>
          </a:p>
          <a:p>
            <a:pPr lvl="1"/>
            <a:r>
              <a:rPr lang="en-US" dirty="0" smtClean="0"/>
              <a:t>A feeling of weakness.</a:t>
            </a:r>
          </a:p>
        </p:txBody>
      </p:sp>
    </p:spTree>
    <p:extLst>
      <p:ext uri="{BB962C8B-B14F-4D97-AF65-F5344CB8AC3E}">
        <p14:creationId xmlns:p14="http://schemas.microsoft.com/office/powerpoint/2010/main" val="200553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627797"/>
            <a:ext cx="2409967" cy="994652"/>
          </a:xfrm>
          <a:solidFill>
            <a:srgbClr val="F5F5F5"/>
          </a:solidFill>
        </p:spPr>
        <p:txBody>
          <a:bodyPr/>
          <a:lstStyle/>
          <a:p>
            <a:r>
              <a:rPr lang="en-US" b="1" dirty="0" smtClean="0"/>
              <a:t>Diagnosis</a:t>
            </a:r>
            <a:endParaRPr lang="en-US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Tests to diagnose arterial embolism or reveal the source of emboli may include:</a:t>
            </a:r>
          </a:p>
          <a:p>
            <a:pPr lvl="1"/>
            <a:r>
              <a:rPr lang="en-US" dirty="0" smtClean="0"/>
              <a:t>Angiogram – examines the blood vessels for abnormalities.</a:t>
            </a:r>
          </a:p>
          <a:p>
            <a:pPr lvl="1"/>
            <a:r>
              <a:rPr lang="en-US" dirty="0" smtClean="0"/>
              <a:t>Doppler ultrasound – watches blood flow.</a:t>
            </a:r>
          </a:p>
          <a:p>
            <a:pPr lvl="1"/>
            <a:r>
              <a:rPr lang="en-US" dirty="0" smtClean="0"/>
              <a:t>MRI - takes images of the body to locate blood clots.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5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88326" y="504967"/>
            <a:ext cx="2505501" cy="1008300"/>
          </a:xfrm>
          <a:solidFill>
            <a:srgbClr val="F5F5F5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Treatment</a:t>
            </a:r>
            <a:endParaRPr lang="en-US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Medicines include:</a:t>
            </a:r>
          </a:p>
          <a:p>
            <a:pPr lvl="1"/>
            <a:r>
              <a:rPr lang="en-US" dirty="0" smtClean="0"/>
              <a:t>Thrombolytic such as streptokinase can dissolve the clots.</a:t>
            </a:r>
          </a:p>
          <a:p>
            <a:pPr lvl="1"/>
            <a:r>
              <a:rPr lang="en-US" dirty="0" smtClean="0"/>
              <a:t>Anticoagulants (</a:t>
            </a:r>
            <a:r>
              <a:rPr lang="en-US" b="1" dirty="0" smtClean="0"/>
              <a:t>warfarin</a:t>
            </a:r>
            <a:r>
              <a:rPr lang="en-US" dirty="0" smtClean="0"/>
              <a:t>, </a:t>
            </a:r>
            <a:r>
              <a:rPr lang="en-US" b="1" dirty="0" smtClean="0"/>
              <a:t>heparin</a:t>
            </a:r>
            <a:r>
              <a:rPr lang="en-US" dirty="0" smtClean="0"/>
              <a:t> or one of the newer blood thinners as </a:t>
            </a:r>
            <a:r>
              <a:rPr lang="en-US" b="1" dirty="0" err="1" smtClean="0"/>
              <a:t>apixaban</a:t>
            </a:r>
            <a:r>
              <a:rPr lang="en-US" dirty="0" smtClean="0"/>
              <a:t>, </a:t>
            </a:r>
            <a:r>
              <a:rPr lang="en-US" b="1" dirty="0" err="1" smtClean="0"/>
              <a:t>edoxaban</a:t>
            </a:r>
            <a:r>
              <a:rPr lang="en-US" dirty="0" smtClean="0"/>
              <a:t>) can prevent new clots from forming.</a:t>
            </a:r>
          </a:p>
          <a:p>
            <a:pPr lvl="1"/>
            <a:r>
              <a:rPr lang="en-US" dirty="0" smtClean="0"/>
              <a:t>Intravenous pain medication</a:t>
            </a:r>
          </a:p>
          <a:p>
            <a:r>
              <a:rPr lang="en-US" dirty="0" smtClean="0"/>
              <a:t>Surgery:</a:t>
            </a:r>
          </a:p>
          <a:p>
            <a:pPr lvl="1"/>
            <a:r>
              <a:rPr lang="en-US" dirty="0" smtClean="0"/>
              <a:t>Arterial bypass to create a second source of blood supply.</a:t>
            </a:r>
          </a:p>
          <a:p>
            <a:pPr lvl="1"/>
            <a:r>
              <a:rPr lang="en-US" dirty="0" smtClean="0"/>
              <a:t>Angioplasty: opening of the artery with a balloon catheter with or without a stent.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9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535" y="207962"/>
            <a:ext cx="9022165" cy="644809"/>
          </a:xfrm>
          <a:solidFill>
            <a:srgbClr val="FFEFF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Factors predisposing to venous thrombosis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15" y="1057275"/>
            <a:ext cx="11847324" cy="56292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 </a:t>
            </a:r>
            <a:r>
              <a:rPr lang="en-US" dirty="0" smtClean="0"/>
              <a:t>Increasing age &gt;60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 </a:t>
            </a:r>
            <a:r>
              <a:rPr lang="en-US" dirty="0" smtClean="0"/>
              <a:t>Trauma </a:t>
            </a:r>
            <a:endParaRPr lang="en-US" dirty="0" smtClean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Obesity</a:t>
            </a:r>
            <a:endParaRPr lang="en-US" dirty="0" smtClean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 Hereditary </a:t>
            </a:r>
            <a:r>
              <a:rPr lang="en-US" dirty="0" err="1" smtClean="0"/>
              <a:t>hypercoagulable</a:t>
            </a:r>
            <a:r>
              <a:rPr lang="en-US" dirty="0" smtClean="0"/>
              <a:t> state (protein </a:t>
            </a:r>
            <a:r>
              <a:rPr lang="en-US" dirty="0" smtClean="0"/>
              <a:t>c and protein s deficiency, </a:t>
            </a:r>
            <a:r>
              <a:rPr lang="en-US" dirty="0" err="1" smtClean="0"/>
              <a:t>antithrombin</a:t>
            </a:r>
            <a:r>
              <a:rPr lang="en-US" dirty="0" smtClean="0"/>
              <a:t> 3 deficiency </a:t>
            </a:r>
            <a:r>
              <a:rPr lang="en-US" dirty="0" smtClean="0"/>
              <a:t>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Previous DVT, </a:t>
            </a:r>
            <a:r>
              <a:rPr lang="en-US" dirty="0" smtClean="0"/>
              <a:t>PE and varicose veins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Pregnancy, </a:t>
            </a:r>
            <a:r>
              <a:rPr lang="en-US" dirty="0" err="1" smtClean="0"/>
              <a:t>Oestrogen</a:t>
            </a:r>
            <a:r>
              <a:rPr lang="en-US" dirty="0" smtClean="0"/>
              <a:t>-containing oral contraceptive pills and hormone </a:t>
            </a:r>
            <a:r>
              <a:rPr lang="en-US" dirty="0" smtClean="0"/>
              <a:t>replacement </a:t>
            </a:r>
            <a:r>
              <a:rPr lang="en-US" dirty="0" smtClean="0"/>
              <a:t>therapy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Immobility, e.g. hospitalization and long-distance travel (&gt; 4 </a:t>
            </a:r>
            <a:r>
              <a:rPr lang="en-US" dirty="0" err="1" smtClean="0"/>
              <a:t>hrs</a:t>
            </a:r>
            <a:r>
              <a:rPr lang="en-US" dirty="0" smtClean="0"/>
              <a:t>)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Major Surgery; Abdominal or pelvic surgery, Lower limb </a:t>
            </a:r>
            <a:r>
              <a:rPr lang="en-US" dirty="0" smtClean="0"/>
              <a:t>orthopedic surgery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/>
              <a:t>          (e.g</a:t>
            </a:r>
            <a:r>
              <a:rPr lang="en-US" dirty="0" smtClean="0"/>
              <a:t>. joint replacement and hip fracture </a:t>
            </a:r>
            <a:r>
              <a:rPr lang="en-US" dirty="0" smtClean="0"/>
              <a:t>surgery)</a:t>
            </a:r>
            <a:endParaRPr lang="en-US" dirty="0" smtClean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Medical illnesses; malignancy, MI and heart failure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6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1" b="2968"/>
          <a:stretch/>
        </p:blipFill>
        <p:spPr>
          <a:xfrm>
            <a:off x="6205517" y="0"/>
            <a:ext cx="5872184" cy="6727172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6737" y="116920"/>
            <a:ext cx="6376987" cy="1731408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Deep vein thrombosis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9574" y="2074308"/>
            <a:ext cx="7062789" cy="4995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3000" dirty="0" smtClean="0">
                <a:sym typeface="Wingdings" panose="05000000000000000000" pitchFamily="2" charset="2"/>
              </a:rPr>
              <a:t> </a:t>
            </a:r>
            <a:r>
              <a:rPr lang="en-US" sz="3000" dirty="0" smtClean="0"/>
              <a:t>(DVT) is a medical condition that occurs when a blood clot forms in a deep vein.</a:t>
            </a:r>
          </a:p>
          <a:p>
            <a:pPr marL="0" indent="0">
              <a:buNone/>
            </a:pPr>
            <a:r>
              <a:rPr lang="en-US" sz="3000" dirty="0" smtClean="0"/>
              <a:t> 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3000" dirty="0" smtClean="0">
                <a:sym typeface="Wingdings" panose="05000000000000000000" pitchFamily="2" charset="2"/>
              </a:rPr>
              <a:t> </a:t>
            </a:r>
            <a:r>
              <a:rPr lang="en-US" sz="3000" dirty="0" smtClean="0"/>
              <a:t>These clots usually develop in the lower leg, thigh, or pelvis, (</a:t>
            </a:r>
            <a:r>
              <a:rPr lang="en-GB" sz="3000" dirty="0" smtClean="0"/>
              <a:t>esp. </a:t>
            </a:r>
            <a:r>
              <a:rPr lang="en-GB" sz="3000" dirty="0" err="1" smtClean="0"/>
              <a:t>iliofemoral</a:t>
            </a:r>
            <a:r>
              <a:rPr lang="en-GB" sz="3000" dirty="0" smtClean="0"/>
              <a:t> , femoral and popliteal veins) but they can also occur in the arms and neck .</a:t>
            </a:r>
          </a:p>
        </p:txBody>
      </p:sp>
    </p:spTree>
    <p:extLst>
      <p:ext uri="{BB962C8B-B14F-4D97-AF65-F5344CB8AC3E}">
        <p14:creationId xmlns:p14="http://schemas.microsoft.com/office/powerpoint/2010/main" val="196368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49" y="311427"/>
            <a:ext cx="11887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 dirty="0" smtClean="0"/>
              <a:t>Normally</a:t>
            </a:r>
            <a:r>
              <a:rPr lang="en-GB" dirty="0" smtClean="0"/>
              <a:t>, </a:t>
            </a:r>
            <a:r>
              <a:rPr lang="en-US" dirty="0" smtClean="0"/>
              <a:t>blood </a:t>
            </a:r>
            <a:r>
              <a:rPr lang="en-US" dirty="0"/>
              <a:t>flows quickly through </a:t>
            </a:r>
            <a:r>
              <a:rPr lang="en-US" dirty="0" smtClean="0"/>
              <a:t>the deep </a:t>
            </a:r>
            <a:r>
              <a:rPr lang="en-US" dirty="0"/>
              <a:t>veins, helped by the action of </a:t>
            </a:r>
            <a:r>
              <a:rPr lang="en-US" dirty="0" smtClean="0"/>
              <a:t>the </a:t>
            </a:r>
            <a:r>
              <a:rPr lang="en-US" dirty="0"/>
              <a:t>muscles </a:t>
            </a:r>
            <a:r>
              <a:rPr lang="en-US" dirty="0" smtClean="0"/>
              <a:t>( </a:t>
            </a:r>
            <a:r>
              <a:rPr lang="en-US" dirty="0" smtClean="0"/>
              <a:t>squeeze </a:t>
            </a:r>
            <a:r>
              <a:rPr lang="en-US" dirty="0"/>
              <a:t>the blood back up toward the </a:t>
            </a:r>
            <a:r>
              <a:rPr lang="en-US" dirty="0" smtClean="0"/>
              <a:t>heart). </a:t>
            </a:r>
            <a:r>
              <a:rPr lang="en-US" dirty="0" smtClean="0"/>
              <a:t>                                      Also </a:t>
            </a:r>
            <a:r>
              <a:rPr lang="en-US" dirty="0" smtClean="0"/>
              <a:t>the </a:t>
            </a:r>
            <a:r>
              <a:rPr lang="en-US" dirty="0"/>
              <a:t>valves in the veins prevent the blood from flowing back toward the </a:t>
            </a:r>
            <a:r>
              <a:rPr lang="en-US" dirty="0" smtClean="0"/>
              <a:t>feet.</a:t>
            </a: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37" y="1852612"/>
            <a:ext cx="8493025" cy="46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548" y="327349"/>
            <a:ext cx="11925102" cy="65306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/>
              <a:t>I</a:t>
            </a:r>
            <a:r>
              <a:rPr lang="en-US" dirty="0" smtClean="0"/>
              <a:t>f </a:t>
            </a:r>
            <a:r>
              <a:rPr lang="en-US" dirty="0"/>
              <a:t>something happens to slow down the blood flow or make your blood more likely to </a:t>
            </a:r>
            <a:r>
              <a:rPr lang="en-US" dirty="0" smtClean="0"/>
              <a:t>clot or if the vein is damaged; </a:t>
            </a:r>
            <a:r>
              <a:rPr lang="en-US" u="sng" dirty="0" smtClean="0"/>
              <a:t>the blood clot (thrombus) is formed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/>
              <a:t>The </a:t>
            </a:r>
            <a:r>
              <a:rPr lang="en-US" dirty="0" smtClean="0"/>
              <a:t>thrombus is made up of a network of fibrin mesh, RBCs and </a:t>
            </a:r>
            <a:r>
              <a:rPr lang="en-US" dirty="0" smtClean="0"/>
              <a:t>platelets, they </a:t>
            </a:r>
            <a:r>
              <a:rPr lang="en-US" dirty="0" smtClean="0"/>
              <a:t>all clumped together via coagulation </a:t>
            </a:r>
            <a:r>
              <a:rPr lang="en-US" dirty="0" smtClean="0"/>
              <a:t>cascade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/>
              <a:t>Many </a:t>
            </a:r>
            <a:r>
              <a:rPr lang="en-US" dirty="0" smtClean="0"/>
              <a:t>blood clots are small and the body gradually break them down then the blood flow through the vein return to normal </a:t>
            </a:r>
          </a:p>
          <a:p>
            <a:pPr marL="0" indent="0">
              <a:buNone/>
            </a:pPr>
            <a:r>
              <a:rPr lang="en-US" dirty="0" smtClean="0"/>
              <a:t>BUT sometimes </a:t>
            </a:r>
            <a:r>
              <a:rPr lang="en-US" dirty="0" smtClean="0"/>
              <a:t>a large blood clot can form and completely block the blood flow and cause certain symptoms like swelling and pain in the affected leg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24" y="2006733"/>
            <a:ext cx="4633814" cy="254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246" y="514351"/>
            <a:ext cx="3812691" cy="911225"/>
          </a:xfrm>
          <a:solidFill>
            <a:srgbClr val="FFEFF0"/>
          </a:solidFill>
        </p:spPr>
        <p:txBody>
          <a:bodyPr/>
          <a:lstStyle/>
          <a:p>
            <a:r>
              <a:rPr lang="en-US" b="1" dirty="0" smtClean="0"/>
              <a:t>Clinical features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734" y="1762031"/>
            <a:ext cx="557005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C</a:t>
            </a:r>
            <a:r>
              <a:rPr lang="en-US" dirty="0" smtClean="0"/>
              <a:t>linical </a:t>
            </a:r>
            <a:r>
              <a:rPr lang="en-US" dirty="0" smtClean="0"/>
              <a:t>presentation may be subtle </a:t>
            </a: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smtClean="0"/>
              <a:t>Classic finding :</a:t>
            </a:r>
          </a:p>
          <a:p>
            <a:pPr marL="0" indent="0">
              <a:buNone/>
            </a:pPr>
            <a:r>
              <a:rPr lang="en-US" dirty="0" smtClean="0"/>
              <a:t>1- lower extremity pain and swelling (worse with </a:t>
            </a:r>
            <a:r>
              <a:rPr lang="en-US" dirty="0" smtClean="0"/>
              <a:t>dependency/walking </a:t>
            </a:r>
            <a:r>
              <a:rPr lang="en-US" dirty="0" smtClean="0"/>
              <a:t>and better with </a:t>
            </a:r>
            <a:r>
              <a:rPr lang="en-US" dirty="0" err="1" smtClean="0"/>
              <a:t>elevationlrest</a:t>
            </a:r>
            <a:r>
              <a:rPr lang="en-US" dirty="0" smtClean="0"/>
              <a:t> )</a:t>
            </a:r>
          </a:p>
          <a:p>
            <a:pPr marL="0" indent="0">
              <a:buNone/>
            </a:pPr>
            <a:r>
              <a:rPr lang="en-US" dirty="0" smtClean="0"/>
              <a:t>2- </a:t>
            </a:r>
            <a:r>
              <a:rPr lang="en-US" dirty="0" err="1" smtClean="0"/>
              <a:t>homans</a:t>
            </a:r>
            <a:r>
              <a:rPr lang="en-US" dirty="0" smtClean="0"/>
              <a:t> sign </a:t>
            </a:r>
          </a:p>
          <a:p>
            <a:pPr marL="0" indent="0">
              <a:buNone/>
            </a:pPr>
            <a:r>
              <a:rPr lang="en-US" dirty="0" smtClean="0"/>
              <a:t>3- fever and discoloration </a:t>
            </a:r>
          </a:p>
          <a:p>
            <a:pPr marL="0" indent="0">
              <a:buNone/>
            </a:pPr>
            <a:r>
              <a:rPr lang="en-US" dirty="0" smtClean="0"/>
              <a:t>4- palpable cord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089" y="0"/>
            <a:ext cx="4598911" cy="3223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66"/>
          <a:stretch/>
        </p:blipFill>
        <p:spPr>
          <a:xfrm>
            <a:off x="7593089" y="3223521"/>
            <a:ext cx="4598911" cy="363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0463" y="314326"/>
            <a:ext cx="3857625" cy="1164482"/>
          </a:xfrm>
          <a:solidFill>
            <a:srgbClr val="FFEFF0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 err="1" smtClean="0"/>
              <a:t>Homans</a:t>
            </a:r>
            <a:r>
              <a:rPr lang="en-US" sz="4800" b="1" dirty="0" smtClean="0"/>
              <a:t> sign </a:t>
            </a:r>
            <a:endParaRPr lang="en-US" sz="4800" b="1" dirty="0"/>
          </a:p>
        </p:txBody>
      </p:sp>
      <p:sp>
        <p:nvSpPr>
          <p:cNvPr id="5" name="Google Shape;137;p6"/>
          <p:cNvSpPr txBox="1"/>
          <p:nvPr/>
        </p:nvSpPr>
        <p:spPr>
          <a:xfrm>
            <a:off x="471237" y="1633538"/>
            <a:ext cx="11092113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-"/>
            </a:pPr>
            <a:r>
              <a:rPr lang="en-GB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patient lie in supine position with flexion of </a:t>
            </a:r>
            <a:r>
              <a:rPr lang="en-GB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knee,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en-GB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then </a:t>
            </a:r>
            <a:r>
              <a:rPr lang="en-GB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dorsiflexion of foot and squeeze the calf </a:t>
            </a:r>
            <a:r>
              <a:rPr lang="en-GB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-"/>
            </a:pPr>
            <a:r>
              <a:rPr lang="en-GB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Positive result when elicit pain in the calf </a:t>
            </a:r>
            <a:endParaRPr dirty="0"/>
          </a:p>
          <a:p>
            <a:pPr marL="4572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15466" r="55871" b="40405"/>
          <a:stretch/>
        </p:blipFill>
        <p:spPr>
          <a:xfrm>
            <a:off x="2677470" y="3449539"/>
            <a:ext cx="581883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9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2144</TotalTime>
  <Words>2118</Words>
  <Application>Microsoft Office PowerPoint</Application>
  <PresentationFormat>Widescreen</PresentationFormat>
  <Paragraphs>319</Paragraphs>
  <Slides>33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Wingdings</vt:lpstr>
      <vt:lpstr>Office Theme</vt:lpstr>
      <vt:lpstr>Thromboembolism</vt:lpstr>
      <vt:lpstr>PowerPoint Presentation</vt:lpstr>
      <vt:lpstr>PowerPoint Presentation</vt:lpstr>
      <vt:lpstr>Factors predisposing to venous thrombosis</vt:lpstr>
      <vt:lpstr>Deep vein thrombosis</vt:lpstr>
      <vt:lpstr>PowerPoint Presentation</vt:lpstr>
      <vt:lpstr>PowerPoint Presentation</vt:lpstr>
      <vt:lpstr>Clinical features</vt:lpstr>
      <vt:lpstr>Homans sign </vt:lpstr>
      <vt:lpstr>Diagnosis</vt:lpstr>
      <vt:lpstr>PowerPoint Presentation</vt:lpstr>
      <vt:lpstr>Treatment </vt:lpstr>
      <vt:lpstr>PowerPoint Presentation</vt:lpstr>
      <vt:lpstr>Complication </vt:lpstr>
      <vt:lpstr>Pulmonary embolism</vt:lpstr>
      <vt:lpstr>  PE is a common complication in hospitalized patients; ICU-related factors (immobility, central venous catheters, drug-induced neuromuscular paralysis) . </vt:lpstr>
      <vt:lpstr>Pathophysiology </vt:lpstr>
      <vt:lpstr>Signs and symptoms: </vt:lpstr>
      <vt:lpstr>Diagnosis </vt:lpstr>
      <vt:lpstr>PowerPoint Presentation</vt:lpstr>
      <vt:lpstr>PowerPoint Presentation</vt:lpstr>
      <vt:lpstr>CTPA </vt:lpstr>
      <vt:lpstr>PowerPoint Presentation</vt:lpstr>
      <vt:lpstr>PowerPoint Presentation</vt:lpstr>
      <vt:lpstr>Management of PE</vt:lpstr>
      <vt:lpstr>PowerPoint Presentation</vt:lpstr>
      <vt:lpstr>Arterial  thromboembolism</vt:lpstr>
      <vt:lpstr>Sites:</vt:lpstr>
      <vt:lpstr> causes</vt:lpstr>
      <vt:lpstr>Complication</vt:lpstr>
      <vt:lpstr> symptoms</vt:lpstr>
      <vt:lpstr>Diagnosis</vt:lpstr>
      <vt:lpstr>Treatment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Thromboembolism</dc:title>
  <dc:creator>USER</dc:creator>
  <cp:lastModifiedBy>USER</cp:lastModifiedBy>
  <cp:revision>73</cp:revision>
  <dcterms:created xsi:type="dcterms:W3CDTF">2022-09-19T09:21:57Z</dcterms:created>
  <dcterms:modified xsi:type="dcterms:W3CDTF">2022-09-20T21:08:33Z</dcterms:modified>
</cp:coreProperties>
</file>