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1" r:id="rId5"/>
    <p:sldId id="302" r:id="rId6"/>
    <p:sldId id="259" r:id="rId7"/>
    <p:sldId id="262" r:id="rId8"/>
    <p:sldId id="263" r:id="rId9"/>
    <p:sldId id="264" r:id="rId10"/>
    <p:sldId id="265" r:id="rId11"/>
    <p:sldId id="313" r:id="rId12"/>
    <p:sldId id="314" r:id="rId13"/>
    <p:sldId id="315" r:id="rId14"/>
    <p:sldId id="266" r:id="rId15"/>
    <p:sldId id="304" r:id="rId16"/>
    <p:sldId id="308" r:id="rId17"/>
    <p:sldId id="306" r:id="rId18"/>
    <p:sldId id="307" r:id="rId19"/>
    <p:sldId id="271" r:id="rId20"/>
    <p:sldId id="303" r:id="rId21"/>
    <p:sldId id="317" r:id="rId22"/>
    <p:sldId id="318" r:id="rId23"/>
    <p:sldId id="319" r:id="rId24"/>
    <p:sldId id="311" r:id="rId25"/>
    <p:sldId id="277" r:id="rId26"/>
    <p:sldId id="278" r:id="rId27"/>
    <p:sldId id="279" r:id="rId28"/>
    <p:sldId id="282" r:id="rId29"/>
    <p:sldId id="283" r:id="rId30"/>
    <p:sldId id="284" r:id="rId31"/>
    <p:sldId id="299" r:id="rId32"/>
    <p:sldId id="300" r:id="rId33"/>
    <p:sldId id="286" r:id="rId34"/>
    <p:sldId id="287" r:id="rId35"/>
    <p:sldId id="288" r:id="rId36"/>
    <p:sldId id="289" r:id="rId37"/>
    <p:sldId id="290" r:id="rId38"/>
    <p:sldId id="309" r:id="rId39"/>
    <p:sldId id="292" r:id="rId40"/>
    <p:sldId id="293" r:id="rId41"/>
    <p:sldId id="294" r:id="rId42"/>
    <p:sldId id="295" r:id="rId43"/>
    <p:sldId id="296" r:id="rId44"/>
    <p:sldId id="316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66"/>
    <a:srgbClr val="3DE6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1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49.jpeg"/><Relationship Id="rId5" Type="http://schemas.openxmlformats.org/officeDocument/2006/relationships/image" Target="../media/image14.jpeg"/><Relationship Id="rId10" Type="http://schemas.openxmlformats.org/officeDocument/2006/relationships/image" Target="../media/image4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5.jpeg"/><Relationship Id="rId7" Type="http://schemas.openxmlformats.org/officeDocument/2006/relationships/image" Target="../media/image15.jpeg"/><Relationship Id="rId12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57.jpeg"/><Relationship Id="rId5" Type="http://schemas.openxmlformats.org/officeDocument/2006/relationships/image" Target="../media/image14.jpeg"/><Relationship Id="rId10" Type="http://schemas.openxmlformats.org/officeDocument/2006/relationships/image" Target="../media/image56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2.jpeg"/><Relationship Id="rId7" Type="http://schemas.openxmlformats.org/officeDocument/2006/relationships/image" Target="../media/image1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10" Type="http://schemas.openxmlformats.org/officeDocument/2006/relationships/image" Target="../media/image63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5" Type="http://schemas.openxmlformats.org/officeDocument/2006/relationships/image" Target="../media/image7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Relationship Id="rId1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9.jpeg"/><Relationship Id="rId7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5.jpeg"/><Relationship Id="rId5" Type="http://schemas.openxmlformats.org/officeDocument/2006/relationships/image" Target="../media/image81.jpeg"/><Relationship Id="rId10" Type="http://schemas.openxmlformats.org/officeDocument/2006/relationships/image" Target="../media/image84.jpeg"/><Relationship Id="rId4" Type="http://schemas.openxmlformats.org/officeDocument/2006/relationships/image" Target="../media/image80.jpeg"/><Relationship Id="rId9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7.jpeg"/><Relationship Id="rId7" Type="http://schemas.openxmlformats.org/officeDocument/2006/relationships/image" Target="../media/image90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3.jpeg"/><Relationship Id="rId5" Type="http://schemas.openxmlformats.org/officeDocument/2006/relationships/image" Target="../media/image89.jpeg"/><Relationship Id="rId10" Type="http://schemas.openxmlformats.org/officeDocument/2006/relationships/image" Target="../media/image92.jpeg"/><Relationship Id="rId4" Type="http://schemas.openxmlformats.org/officeDocument/2006/relationships/image" Target="../media/image88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jpeg"/><Relationship Id="rId7" Type="http://schemas.openxmlformats.org/officeDocument/2006/relationships/image" Target="../media/image15.jpeg"/><Relationship Id="rId12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2.jpeg"/><Relationship Id="rId5" Type="http://schemas.openxmlformats.org/officeDocument/2006/relationships/image" Target="../media/image14.jpeg"/><Relationship Id="rId10" Type="http://schemas.openxmlformats.org/officeDocument/2006/relationships/image" Target="../media/image21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7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96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0.jpeg"/><Relationship Id="rId7" Type="http://schemas.openxmlformats.org/officeDocument/2006/relationships/image" Target="../media/image15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2.jpeg"/><Relationship Id="rId5" Type="http://schemas.openxmlformats.org/officeDocument/2006/relationships/image" Target="../media/image14.jpeg"/><Relationship Id="rId10" Type="http://schemas.openxmlformats.org/officeDocument/2006/relationships/image" Target="../media/image101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10" Type="http://schemas.openxmlformats.org/officeDocument/2006/relationships/image" Target="../media/image10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6.jpeg"/><Relationship Id="rId7" Type="http://schemas.openxmlformats.org/officeDocument/2006/relationships/image" Target="../media/image109.jpeg"/><Relationship Id="rId12" Type="http://schemas.openxmlformats.org/officeDocument/2006/relationships/image" Target="../media/image113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12.jpeg"/><Relationship Id="rId5" Type="http://schemas.openxmlformats.org/officeDocument/2006/relationships/image" Target="../media/image108.jpeg"/><Relationship Id="rId10" Type="http://schemas.openxmlformats.org/officeDocument/2006/relationships/image" Target="../media/image111.jpeg"/><Relationship Id="rId4" Type="http://schemas.openxmlformats.org/officeDocument/2006/relationships/image" Target="../media/image107.jpeg"/><Relationship Id="rId9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8.jpeg"/><Relationship Id="rId7" Type="http://schemas.openxmlformats.org/officeDocument/2006/relationships/image" Target="../media/image15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10" Type="http://schemas.openxmlformats.org/officeDocument/2006/relationships/image" Target="../media/image12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2.jpeg"/><Relationship Id="rId7" Type="http://schemas.openxmlformats.org/officeDocument/2006/relationships/image" Target="../media/image124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23.jpeg"/><Relationship Id="rId4" Type="http://schemas.openxmlformats.org/officeDocument/2006/relationships/image" Target="../media/image3.jpeg"/><Relationship Id="rId9" Type="http://schemas.openxmlformats.org/officeDocument/2006/relationships/image" Target="../media/image125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27.jpeg"/><Relationship Id="rId7" Type="http://schemas.openxmlformats.org/officeDocument/2006/relationships/image" Target="../media/image15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10" Type="http://schemas.openxmlformats.org/officeDocument/2006/relationships/image" Target="../media/image12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10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41.jpeg"/><Relationship Id="rId5" Type="http://schemas.openxmlformats.org/officeDocument/2006/relationships/image" Target="../media/image14.jpeg"/><Relationship Id="rId10" Type="http://schemas.openxmlformats.org/officeDocument/2006/relationships/image" Target="../media/image4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435" y="1413764"/>
            <a:ext cx="210311" cy="21031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908735" y="1413764"/>
            <a:ext cx="235711" cy="223011"/>
          </a:xfrm>
          <a:custGeom>
            <a:avLst/>
            <a:gdLst/>
            <a:ahLst/>
            <a:cxnLst/>
            <a:rect l="l" t="t" r="r" b="b"/>
            <a:pathLst>
              <a:path w="235711" h="223011">
                <a:moveTo>
                  <a:pt x="12700" y="105156"/>
                </a:moveTo>
                <a:cubicBezTo>
                  <a:pt x="12700" y="47117"/>
                  <a:pt x="59779" y="0"/>
                  <a:pt x="117856" y="0"/>
                </a:cubicBezTo>
                <a:cubicBezTo>
                  <a:pt x="117856" y="0"/>
                  <a:pt x="117856" y="0"/>
                  <a:pt x="117856" y="0"/>
                </a:cubicBezTo>
                <a:lnTo>
                  <a:pt x="117856" y="0"/>
                </a:lnTo>
                <a:cubicBezTo>
                  <a:pt x="175934" y="0"/>
                  <a:pt x="223012" y="47117"/>
                  <a:pt x="223012" y="105156"/>
                </a:cubicBezTo>
                <a:cubicBezTo>
                  <a:pt x="223012" y="105156"/>
                  <a:pt x="223012" y="105156"/>
                  <a:pt x="223012" y="105156"/>
                </a:cubicBezTo>
                <a:lnTo>
                  <a:pt x="223012" y="105156"/>
                </a:lnTo>
                <a:cubicBezTo>
                  <a:pt x="223012" y="163322"/>
                  <a:pt x="175934" y="210312"/>
                  <a:pt x="117856" y="210312"/>
                </a:cubicBezTo>
                <a:cubicBezTo>
                  <a:pt x="117856" y="210312"/>
                  <a:pt x="117856" y="210312"/>
                  <a:pt x="117856" y="210312"/>
                </a:cubicBezTo>
                <a:lnTo>
                  <a:pt x="117856" y="210312"/>
                </a:lnTo>
                <a:cubicBezTo>
                  <a:pt x="59779" y="210312"/>
                  <a:pt x="12700" y="163322"/>
                  <a:pt x="12700" y="105156"/>
                </a:cubicBezTo>
                <a:cubicBezTo>
                  <a:pt x="12700" y="105156"/>
                  <a:pt x="12700" y="105156"/>
                  <a:pt x="12700" y="105156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8DA5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" name="Image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3480" y="1132332"/>
            <a:ext cx="7970519" cy="1115568"/>
          </a:xfrm>
          <a:prstGeom prst="rect">
            <a:avLst/>
          </a:prstGeom>
          <a:noFill/>
        </p:spPr>
      </p:pic>
      <p:pic>
        <p:nvPicPr>
          <p:cNvPr id="20" name="Image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4916" y="1955291"/>
            <a:ext cx="6160007" cy="1115568"/>
          </a:xfrm>
          <a:prstGeom prst="rect">
            <a:avLst/>
          </a:prstGeom>
          <a:noFill/>
        </p:spPr>
      </p:pic>
      <p:sp>
        <p:nvSpPr>
          <p:cNvPr id="21" name="Text Box21"/>
          <p:cNvSpPr txBox="1"/>
          <p:nvPr/>
        </p:nvSpPr>
        <p:spPr>
          <a:xfrm>
            <a:off x="1628266" y="1243152"/>
            <a:ext cx="6889547" cy="9004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5400" b="1" spc="37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Arterial</a:t>
            </a:r>
            <a:r>
              <a:rPr lang="en-US" altLang="zh-CN" sz="5400" b="1" spc="-48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altLang="zh-CN" sz="5400" b="1" spc="7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Blood</a:t>
            </a:r>
            <a:r>
              <a:rPr lang="en-US" altLang="zh-CN" sz="5400" b="1" spc="-48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altLang="zh-CN" sz="5400" b="1" spc="5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Gas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2449703" y="2066157"/>
            <a:ext cx="5250073" cy="9008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5402" b="1" spc="17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Interpretation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0" y="4648200"/>
            <a:ext cx="4419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AR JULIAN" pitchFamily="2" charset="0"/>
              </a:rPr>
              <a:t>Associate Professor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AR JULIAN" pitchFamily="2" charset="0"/>
              </a:rPr>
              <a:t>Dr. </a:t>
            </a:r>
            <a:r>
              <a:rPr lang="en-US" sz="3200" dirty="0" err="1" smtClean="0">
                <a:solidFill>
                  <a:srgbClr val="00B050"/>
                </a:solidFill>
                <a:latin typeface="AR JULIAN" pitchFamily="2" charset="0"/>
              </a:rPr>
              <a:t>Samah</a:t>
            </a:r>
            <a:r>
              <a:rPr lang="en-US" sz="3200" dirty="0" smtClean="0">
                <a:solidFill>
                  <a:srgbClr val="00B050"/>
                </a:solidFill>
                <a:latin typeface="AR JULI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 JULIAN" pitchFamily="2" charset="0"/>
              </a:rPr>
              <a:t>Shehata</a:t>
            </a:r>
            <a:endParaRPr lang="en-US" sz="3200" dirty="0">
              <a:solidFill>
                <a:srgbClr val="00B050"/>
              </a:solidFill>
              <a:latin typeface="AR JULI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Path16"/>
          <p:cNvSpPr/>
          <p:nvPr/>
        </p:nvSpPr>
        <p:spPr>
          <a:xfrm>
            <a:off x="1905000" y="3200400"/>
            <a:ext cx="1131570" cy="762000"/>
          </a:xfrm>
          <a:custGeom>
            <a:avLst/>
            <a:gdLst/>
            <a:ahLst/>
            <a:cxnLst/>
            <a:rect l="l" t="t" r="r" b="b"/>
            <a:pathLst>
              <a:path w="1131570" h="762000">
                <a:moveTo>
                  <a:pt x="0" y="762000"/>
                </a:moveTo>
                <a:lnTo>
                  <a:pt x="1131570" y="76200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3036570" y="3200400"/>
            <a:ext cx="1916429" cy="762000"/>
          </a:xfrm>
          <a:custGeom>
            <a:avLst/>
            <a:gdLst/>
            <a:ahLst/>
            <a:cxnLst/>
            <a:rect l="l" t="t" r="r" b="b"/>
            <a:pathLst>
              <a:path w="1916429" h="762000">
                <a:moveTo>
                  <a:pt x="0" y="762000"/>
                </a:moveTo>
                <a:lnTo>
                  <a:pt x="1916430" y="76200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4953000" y="3200400"/>
            <a:ext cx="1981200" cy="762000"/>
          </a:xfrm>
          <a:custGeom>
            <a:avLst/>
            <a:gdLst/>
            <a:ahLst/>
            <a:cxnLst/>
            <a:rect l="l" t="t" r="r" b="b"/>
            <a:pathLst>
              <a:path w="1981200" h="762000">
                <a:moveTo>
                  <a:pt x="0" y="762000"/>
                </a:moveTo>
                <a:lnTo>
                  <a:pt x="1981200" y="76200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1905000" y="3962400"/>
            <a:ext cx="1131570" cy="762000"/>
          </a:xfrm>
          <a:custGeom>
            <a:avLst/>
            <a:gdLst/>
            <a:ahLst/>
            <a:cxnLst/>
            <a:rect l="l" t="t" r="r" b="b"/>
            <a:pathLst>
              <a:path w="1131570" h="762000">
                <a:moveTo>
                  <a:pt x="0" y="762000"/>
                </a:moveTo>
                <a:lnTo>
                  <a:pt x="1131570" y="76200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3036570" y="3962400"/>
            <a:ext cx="1916429" cy="762000"/>
          </a:xfrm>
          <a:custGeom>
            <a:avLst/>
            <a:gdLst/>
            <a:ahLst/>
            <a:cxnLst/>
            <a:rect l="l" t="t" r="r" b="b"/>
            <a:pathLst>
              <a:path w="1916429" h="762000">
                <a:moveTo>
                  <a:pt x="0" y="762000"/>
                </a:moveTo>
                <a:lnTo>
                  <a:pt x="1916430" y="76200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4953000" y="3962400"/>
            <a:ext cx="1981200" cy="762000"/>
          </a:xfrm>
          <a:custGeom>
            <a:avLst/>
            <a:gdLst/>
            <a:ahLst/>
            <a:cxnLst/>
            <a:rect l="l" t="t" r="r" b="b"/>
            <a:pathLst>
              <a:path w="1981200" h="762000">
                <a:moveTo>
                  <a:pt x="0" y="762000"/>
                </a:moveTo>
                <a:lnTo>
                  <a:pt x="1981200" y="76200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1905000" y="4724400"/>
            <a:ext cx="1131570" cy="762000"/>
          </a:xfrm>
          <a:custGeom>
            <a:avLst/>
            <a:gdLst/>
            <a:ahLst/>
            <a:cxnLst/>
            <a:rect l="l" t="t" r="r" b="b"/>
            <a:pathLst>
              <a:path w="1131570" h="762000">
                <a:moveTo>
                  <a:pt x="0" y="762000"/>
                </a:moveTo>
                <a:lnTo>
                  <a:pt x="1131570" y="76200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3036570" y="4724400"/>
            <a:ext cx="1916429" cy="762000"/>
          </a:xfrm>
          <a:custGeom>
            <a:avLst/>
            <a:gdLst/>
            <a:ahLst/>
            <a:cxnLst/>
            <a:rect l="l" t="t" r="r" b="b"/>
            <a:pathLst>
              <a:path w="1916429" h="762000">
                <a:moveTo>
                  <a:pt x="0" y="762000"/>
                </a:moveTo>
                <a:lnTo>
                  <a:pt x="1916430" y="76200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4953000" y="4724400"/>
            <a:ext cx="1981200" cy="762000"/>
          </a:xfrm>
          <a:custGeom>
            <a:avLst/>
            <a:gdLst/>
            <a:ahLst/>
            <a:cxnLst/>
            <a:rect l="l" t="t" r="r" b="b"/>
            <a:pathLst>
              <a:path w="1981200" h="762000">
                <a:moveTo>
                  <a:pt x="0" y="762000"/>
                </a:moveTo>
                <a:lnTo>
                  <a:pt x="1981200" y="76200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1905000" y="5486400"/>
            <a:ext cx="1131570" cy="1005840"/>
          </a:xfrm>
          <a:custGeom>
            <a:avLst/>
            <a:gdLst/>
            <a:ahLst/>
            <a:cxnLst/>
            <a:rect l="l" t="t" r="r" b="b"/>
            <a:pathLst>
              <a:path w="1131570" h="1005840">
                <a:moveTo>
                  <a:pt x="0" y="1005840"/>
                </a:moveTo>
                <a:lnTo>
                  <a:pt x="1131570" y="100584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3036570" y="5486400"/>
            <a:ext cx="1916429" cy="1005840"/>
          </a:xfrm>
          <a:custGeom>
            <a:avLst/>
            <a:gdLst/>
            <a:ahLst/>
            <a:cxnLst/>
            <a:rect l="l" t="t" r="r" b="b"/>
            <a:pathLst>
              <a:path w="1916429" h="1005840">
                <a:moveTo>
                  <a:pt x="0" y="1005840"/>
                </a:moveTo>
                <a:lnTo>
                  <a:pt x="1916430" y="100584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4953000" y="5486400"/>
            <a:ext cx="1981200" cy="1005840"/>
          </a:xfrm>
          <a:custGeom>
            <a:avLst/>
            <a:gdLst/>
            <a:ahLst/>
            <a:cxnLst/>
            <a:rect l="l" t="t" r="r" b="b"/>
            <a:pathLst>
              <a:path w="1981200" h="1005840">
                <a:moveTo>
                  <a:pt x="0" y="1005840"/>
                </a:moveTo>
                <a:lnTo>
                  <a:pt x="1981200" y="100584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3429000" y="57150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457200"/>
                </a:lnTo>
                <a:lnTo>
                  <a:pt x="57150" y="4572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3393079" y="5679079"/>
            <a:ext cx="325842" cy="518521"/>
          </a:xfrm>
          <a:custGeom>
            <a:avLst/>
            <a:gdLst/>
            <a:ahLst/>
            <a:cxnLst/>
            <a:rect l="l" t="t" r="r" b="b"/>
            <a:pathLst>
              <a:path w="325842" h="518521">
                <a:moveTo>
                  <a:pt x="35921" y="150221"/>
                </a:moveTo>
                <a:lnTo>
                  <a:pt x="150221" y="35921"/>
                </a:lnTo>
                <a:lnTo>
                  <a:pt x="264521" y="150221"/>
                </a:lnTo>
                <a:lnTo>
                  <a:pt x="207371" y="150221"/>
                </a:lnTo>
                <a:lnTo>
                  <a:pt x="207371" y="493121"/>
                </a:lnTo>
                <a:lnTo>
                  <a:pt x="93071" y="493121"/>
                </a:lnTo>
                <a:lnTo>
                  <a:pt x="93071" y="150221"/>
                </a:ln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6324600" y="57150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342900"/>
                </a:moveTo>
                <a:lnTo>
                  <a:pt x="57150" y="3429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342900"/>
                </a:lnTo>
                <a:lnTo>
                  <a:pt x="228600" y="342900"/>
                </a:lnTo>
                <a:lnTo>
                  <a:pt x="114300" y="457200"/>
                </a:ln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Path31"/>
          <p:cNvSpPr/>
          <p:nvPr/>
        </p:nvSpPr>
        <p:spPr>
          <a:xfrm>
            <a:off x="6288679" y="5689600"/>
            <a:ext cx="325842" cy="518521"/>
          </a:xfrm>
          <a:custGeom>
            <a:avLst/>
            <a:gdLst/>
            <a:ahLst/>
            <a:cxnLst/>
            <a:rect l="l" t="t" r="r" b="b"/>
            <a:pathLst>
              <a:path w="325842" h="518521">
                <a:moveTo>
                  <a:pt x="35921" y="368300"/>
                </a:moveTo>
                <a:lnTo>
                  <a:pt x="93071" y="3683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368300"/>
                </a:lnTo>
                <a:lnTo>
                  <a:pt x="264521" y="368300"/>
                </a:lnTo>
                <a:lnTo>
                  <a:pt x="150221" y="482600"/>
                </a:ln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Text Box32"/>
          <p:cNvSpPr txBox="1"/>
          <p:nvPr/>
        </p:nvSpPr>
        <p:spPr>
          <a:xfrm>
            <a:off x="1316990" y="381139"/>
            <a:ext cx="5000054" cy="5220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6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3206" b="1" spc="-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135" b="1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3206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3206" b="1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3206" b="1" spc="-7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135" b="1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135" b="1" spc="24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ratio</a:t>
            </a:r>
            <a:r>
              <a:rPr lang="en-US" altLang="zh-CN" sz="3206" b="1" spc="78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altLang="zh-CN" sz="3206" b="1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P:F</a:t>
            </a:r>
            <a:r>
              <a:rPr lang="en-US" altLang="zh-CN" sz="3206" b="1" spc="-1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Ratio</a:t>
            </a:r>
            <a:r>
              <a:rPr lang="en-US" altLang="zh-CN" sz="3206" b="1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1637029" y="934771"/>
            <a:ext cx="6884823" cy="11239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400" spc="-238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Gives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understanding</a:t>
            </a:r>
            <a:r>
              <a:rPr lang="en-US" altLang="zh-CN" sz="2400" spc="-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that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patients</a:t>
            </a:r>
          </a:p>
          <a:p>
            <a:pPr marL="237744">
              <a:lnSpc>
                <a:spcPts val="2879"/>
              </a:lnSpc>
            </a:pPr>
            <a:r>
              <a:rPr lang="en-US" altLang="zh-CN" sz="2400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OXYGENATION</a:t>
            </a:r>
            <a:r>
              <a:rPr lang="en-US" altLang="zh-CN" sz="2400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 respect</a:t>
            </a:r>
            <a:r>
              <a:rPr lang="en-US" altLang="zh-CN" sz="2400" spc="-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</a:t>
            </a:r>
            <a:r>
              <a:rPr lang="en-US" altLang="zh-CN" sz="2400" spc="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delivered</a:t>
            </a:r>
          </a:p>
          <a:p>
            <a:pPr marL="237744">
              <a:lnSpc>
                <a:spcPts val="3294"/>
              </a:lnSpc>
            </a:pP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z="2400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more</a:t>
            </a:r>
            <a:r>
              <a:rPr lang="en-US" altLang="zh-CN" sz="24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important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than</a:t>
            </a:r>
            <a:r>
              <a:rPr lang="en-US" altLang="zh-CN" sz="2400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simply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2400" spc="-58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2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value.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524000" y="2362200"/>
            <a:ext cx="1364284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spc="-3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  <a:cs typeface="Times New Roman"/>
              </a:rPr>
              <a:t>Example,</a:t>
            </a:r>
          </a:p>
        </p:txBody>
      </p:sp>
      <p:graphicFrame>
        <p:nvGraphicFramePr>
          <p:cNvPr id="35" name="Table35"/>
          <p:cNvGraphicFramePr>
            <a:graphicFrameLocks noGrp="1"/>
          </p:cNvGraphicFramePr>
          <p:nvPr/>
        </p:nvGraphicFramePr>
        <p:xfrm>
          <a:off x="1905000" y="3200400"/>
          <a:ext cx="5029199" cy="3291839"/>
        </p:xfrm>
        <a:graphic>
          <a:graphicData uri="http://schemas.openxmlformats.org/drawingml/2006/table">
            <a:tbl>
              <a:tblPr/>
              <a:tblGrid>
                <a:gridCol w="1131570"/>
                <a:gridCol w="1916429"/>
                <a:gridCol w="1981200"/>
              </a:tblGrid>
              <a:tr h="762000">
                <a:tc>
                  <a:txBody>
                    <a:bodyPr/>
                    <a:lstStyle/>
                    <a:p>
                      <a:endParaRPr/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b="1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Patient</a:t>
                      </a:r>
                      <a:r>
                        <a:rPr lang="en-US" altLang="zh-CN" sz="2004" b="1" spc="-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r>
                        <a:rPr lang="en-US" altLang="zh-CN" sz="2004" b="1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US" altLang="zh-CN" sz="2004" b="1" spc="-18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Room</a:t>
                      </a:r>
                      <a:r>
                        <a:rPr lang="en-US" altLang="zh-CN" sz="2004" b="1" spc="-136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Air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b="1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Patient</a:t>
                      </a:r>
                      <a:r>
                        <a:rPr lang="en-US" altLang="zh-CN" sz="2004" b="1" spc="-37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r>
                        <a:rPr lang="en-US" altLang="zh-CN" sz="2004" b="1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US" altLang="zh-CN" sz="2004" b="1" spc="-18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MV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altLang="zh-CN" sz="2004" spc="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PO2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altLang="zh-CN" sz="2004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FiO2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6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r>
                        <a:rPr lang="en-US" altLang="zh-CN" sz="2004" spc="-3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spc="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(0.21)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6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r>
                        <a:rPr lang="en-US" altLang="zh-CN" sz="2004" spc="-3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spc="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(0.50)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005839">
                <a:tc>
                  <a:txBody>
                    <a:bodyPr/>
                    <a:lstStyle/>
                    <a:p>
                      <a:r>
                        <a:rPr lang="en-US" altLang="zh-CN" sz="2004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P:F</a:t>
                      </a:r>
                    </a:p>
                    <a:p>
                      <a:r>
                        <a:rPr lang="en-US" altLang="zh-CN" sz="2004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Ratio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ypoxemia defin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"/>
            <a:ext cx="8610600" cy="677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0313"/>
            <a:ext cx="8686800" cy="6521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 result for hypoxemia definition"/>
          <p:cNvPicPr>
            <a:picLocks noChangeAspect="1" noChangeArrowheads="1"/>
          </p:cNvPicPr>
          <p:nvPr/>
        </p:nvPicPr>
        <p:blipFill>
          <a:blip r:embed="rId2"/>
          <a:srcRect b="6269"/>
          <a:stretch>
            <a:fillRect/>
          </a:stretch>
        </p:blipFill>
        <p:spPr bwMode="auto">
          <a:xfrm>
            <a:off x="381000" y="209550"/>
            <a:ext cx="845820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4744" y="35052"/>
            <a:ext cx="4552188" cy="815339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800" y="3352800"/>
            <a:ext cx="1628775" cy="2514600"/>
          </a:xfrm>
          <a:prstGeom prst="rect">
            <a:avLst/>
          </a:prstGeom>
          <a:noFill/>
        </p:spPr>
      </p:pic>
      <p:sp>
        <p:nvSpPr>
          <p:cNvPr id="18" name="Path18"/>
          <p:cNvSpPr/>
          <p:nvPr/>
        </p:nvSpPr>
        <p:spPr>
          <a:xfrm>
            <a:off x="3048000" y="4572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114300"/>
                </a:moveTo>
                <a:lnTo>
                  <a:pt x="457200" y="114300"/>
                </a:lnTo>
                <a:lnTo>
                  <a:pt x="457200" y="0"/>
                </a:lnTo>
                <a:lnTo>
                  <a:pt x="685800" y="228600"/>
                </a:lnTo>
                <a:lnTo>
                  <a:pt x="457200" y="457200"/>
                </a:lnTo>
                <a:lnTo>
                  <a:pt x="457200" y="342900"/>
                </a:lnTo>
                <a:lnTo>
                  <a:pt x="0" y="342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rnd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3022600" y="4510679"/>
            <a:ext cx="747121" cy="579842"/>
          </a:xfrm>
          <a:custGeom>
            <a:avLst/>
            <a:gdLst/>
            <a:ahLst/>
            <a:cxnLst/>
            <a:rect l="l" t="t" r="r" b="b"/>
            <a:pathLst>
              <a:path w="747121" h="579842">
                <a:moveTo>
                  <a:pt x="25400" y="175621"/>
                </a:moveTo>
                <a:lnTo>
                  <a:pt x="482600" y="175621"/>
                </a:lnTo>
                <a:lnTo>
                  <a:pt x="482600" y="61321"/>
                </a:lnTo>
                <a:lnTo>
                  <a:pt x="711200" y="289921"/>
                </a:lnTo>
                <a:lnTo>
                  <a:pt x="482600" y="518521"/>
                </a:lnTo>
                <a:lnTo>
                  <a:pt x="482600" y="404221"/>
                </a:lnTo>
                <a:lnTo>
                  <a:pt x="25400" y="404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0" name="Image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6200" y="3276600"/>
            <a:ext cx="1828800" cy="2667000"/>
          </a:xfrm>
          <a:prstGeom prst="rect">
            <a:avLst/>
          </a:prstGeom>
          <a:noFill/>
        </p:spPr>
      </p:pic>
      <p:sp>
        <p:nvSpPr>
          <p:cNvPr id="21" name="Path21"/>
          <p:cNvSpPr/>
          <p:nvPr/>
        </p:nvSpPr>
        <p:spPr>
          <a:xfrm>
            <a:off x="5791200" y="4495800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0" y="133350"/>
                </a:moveTo>
                <a:lnTo>
                  <a:pt x="495300" y="133350"/>
                </a:lnTo>
                <a:lnTo>
                  <a:pt x="495300" y="0"/>
                </a:lnTo>
                <a:lnTo>
                  <a:pt x="762000" y="266700"/>
                </a:lnTo>
                <a:lnTo>
                  <a:pt x="495300" y="533400"/>
                </a:lnTo>
                <a:lnTo>
                  <a:pt x="495300" y="400050"/>
                </a:lnTo>
                <a:lnTo>
                  <a:pt x="0" y="4000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5765800" y="4434479"/>
            <a:ext cx="823321" cy="656042"/>
          </a:xfrm>
          <a:custGeom>
            <a:avLst/>
            <a:gdLst/>
            <a:ahLst/>
            <a:cxnLst/>
            <a:rect l="l" t="t" r="r" b="b"/>
            <a:pathLst>
              <a:path w="823321" h="656042">
                <a:moveTo>
                  <a:pt x="25400" y="194671"/>
                </a:moveTo>
                <a:lnTo>
                  <a:pt x="520700" y="194671"/>
                </a:lnTo>
                <a:lnTo>
                  <a:pt x="520700" y="61321"/>
                </a:lnTo>
                <a:lnTo>
                  <a:pt x="787400" y="328021"/>
                </a:lnTo>
                <a:lnTo>
                  <a:pt x="520700" y="594721"/>
                </a:lnTo>
                <a:lnTo>
                  <a:pt x="520700" y="461371"/>
                </a:lnTo>
                <a:lnTo>
                  <a:pt x="25400" y="46137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" name="Image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5600" y="3581400"/>
            <a:ext cx="2057400" cy="2286000"/>
          </a:xfrm>
          <a:prstGeom prst="rect">
            <a:avLst/>
          </a:prstGeom>
          <a:noFill/>
        </p:spPr>
      </p:pic>
      <p:sp>
        <p:nvSpPr>
          <p:cNvPr id="24" name="Text Box24"/>
          <p:cNvSpPr txBox="1"/>
          <p:nvPr/>
        </p:nvSpPr>
        <p:spPr>
          <a:xfrm>
            <a:off x="320040" y="465254"/>
            <a:ext cx="366629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320040" y="1075126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</a:t>
            </a:r>
          </a:p>
        </p:txBody>
      </p:sp>
      <p:sp>
        <p:nvSpPr>
          <p:cNvPr id="26" name="Text Box26"/>
          <p:cNvSpPr txBox="1"/>
          <p:nvPr/>
        </p:nvSpPr>
        <p:spPr>
          <a:xfrm>
            <a:off x="320040" y="1684726"/>
            <a:ext cx="197414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</a:p>
        </p:txBody>
      </p:sp>
      <p:sp>
        <p:nvSpPr>
          <p:cNvPr id="27" name="Text Box27"/>
          <p:cNvSpPr txBox="1"/>
          <p:nvPr/>
        </p:nvSpPr>
        <p:spPr>
          <a:xfrm>
            <a:off x="320040" y="2294436"/>
            <a:ext cx="366629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</a:t>
            </a:r>
          </a:p>
        </p:txBody>
      </p:sp>
      <p:sp>
        <p:nvSpPr>
          <p:cNvPr id="28" name="Text Box28"/>
          <p:cNvSpPr txBox="1"/>
          <p:nvPr/>
        </p:nvSpPr>
        <p:spPr>
          <a:xfrm>
            <a:off x="320040" y="3513890"/>
            <a:ext cx="338700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320040" y="4123761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30" name="Text Box30"/>
          <p:cNvSpPr txBox="1"/>
          <p:nvPr/>
        </p:nvSpPr>
        <p:spPr>
          <a:xfrm>
            <a:off x="320040" y="4733361"/>
            <a:ext cx="282165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320040" y="5343020"/>
            <a:ext cx="338700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3048000" y="152400"/>
            <a:ext cx="4540154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rtlCol="0">
            <a:spAutoFit/>
          </a:bodyPr>
          <a:lstStyle/>
          <a:p>
            <a:r>
              <a:rPr lang="en-US" altLang="zh-CN" sz="3900" b="1" spc="0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Acid</a:t>
            </a:r>
            <a:r>
              <a:rPr lang="en-US" altLang="zh-CN" sz="3900" b="1" spc="-23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 </a:t>
            </a:r>
            <a:r>
              <a:rPr lang="en-US" altLang="zh-CN" sz="3900" b="1" spc="0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Base</a:t>
            </a:r>
            <a:r>
              <a:rPr lang="en-US" altLang="zh-CN" sz="3900" b="1" spc="-11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 </a:t>
            </a:r>
            <a:r>
              <a:rPr lang="en-US" altLang="zh-CN" sz="3900" b="1" spc="0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Balance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1240840" y="838611"/>
            <a:ext cx="5965812" cy="9381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556" spc="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56" spc="-2353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altLang="zh-CN" sz="3204" spc="118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ion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concentration</a:t>
            </a:r>
            <a:r>
              <a:rPr lang="en-US" altLang="zh-CN" sz="3204" spc="-5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body</a:t>
            </a:r>
            <a:r>
              <a:rPr lang="en-US" altLang="zh-CN" sz="3204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</a:p>
          <a:p>
            <a:pPr marL="283413">
              <a:lnSpc>
                <a:spcPts val="3839"/>
              </a:lnSpc>
            </a:pP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precisely</a:t>
            </a:r>
            <a:r>
              <a:rPr lang="en-US" altLang="zh-CN" sz="3204" spc="-4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regulated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240840" y="1890171"/>
            <a:ext cx="7360765" cy="14261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556" spc="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56" spc="-2353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4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body</a:t>
            </a:r>
            <a:r>
              <a:rPr lang="en-US" altLang="zh-CN" sz="3204" spc="-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understands</a:t>
            </a:r>
            <a:r>
              <a:rPr lang="en-US" altLang="zh-CN" sz="3204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importance</a:t>
            </a:r>
            <a:r>
              <a:rPr lang="en-US" altLang="zh-CN" sz="3204" spc="-5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</a:p>
          <a:p>
            <a:pPr marL="283413">
              <a:lnSpc>
                <a:spcPts val="3842"/>
              </a:lnSpc>
            </a:pP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altLang="zh-CN" sz="3204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hence</a:t>
            </a:r>
            <a:r>
              <a:rPr lang="en-US" altLang="zh-CN" sz="3204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devised</a:t>
            </a:r>
            <a:r>
              <a:rPr lang="en-US" altLang="zh-CN" sz="3204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DEFENCES</a:t>
            </a:r>
            <a:r>
              <a:rPr lang="en-US" altLang="zh-CN" sz="3204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against</a:t>
            </a:r>
            <a:r>
              <a:rPr lang="en-US" altLang="zh-CN" sz="3204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any</a:t>
            </a:r>
          </a:p>
          <a:p>
            <a:pPr marL="283413">
              <a:lnSpc>
                <a:spcPts val="3839"/>
              </a:lnSpc>
            </a:pP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change</a:t>
            </a:r>
            <a:r>
              <a:rPr lang="en-US" altLang="zh-CN" sz="3204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its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concentration-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1082344" y="5931636"/>
            <a:ext cx="1682496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BICARBONATE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082344" y="6205956"/>
            <a:ext cx="1907438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BUFFER</a:t>
            </a:r>
            <a:r>
              <a:rPr lang="en-US" altLang="zh-CN" sz="1800" b="1" spc="-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SYSTEM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1082344" y="6476318"/>
            <a:ext cx="1467653" cy="1973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4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Acts</a:t>
            </a:r>
            <a:r>
              <a:rPr lang="en-US" altLang="zh-CN" sz="1404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1404" b="1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few</a:t>
            </a:r>
            <a:r>
              <a:rPr lang="en-US" altLang="zh-CN" sz="1404" b="1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seconds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3978275" y="6007836"/>
            <a:ext cx="1632889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3978275" y="6282156"/>
            <a:ext cx="1544421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REGULATION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3978275" y="6552518"/>
            <a:ext cx="1484592" cy="1973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4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Acts</a:t>
            </a:r>
            <a:r>
              <a:rPr lang="en-US" altLang="zh-CN" sz="1404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1404" b="1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few</a:t>
            </a:r>
            <a:r>
              <a:rPr lang="en-US" altLang="zh-CN" sz="1404" b="1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minutes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6797929" y="6007836"/>
            <a:ext cx="799185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RENAL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6797929" y="6282156"/>
            <a:ext cx="1590506" cy="4677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REGULATION</a:t>
            </a:r>
          </a:p>
          <a:p>
            <a:pPr>
              <a:lnSpc>
                <a:spcPts val="1690"/>
              </a:lnSpc>
            </a:pPr>
            <a:r>
              <a:rPr lang="en-US" altLang="zh-CN" sz="1404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Acts</a:t>
            </a:r>
            <a:r>
              <a:rPr lang="en-US" altLang="zh-CN" sz="1404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1404" b="1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hours</a:t>
            </a:r>
            <a:r>
              <a:rPr lang="en-US" altLang="zh-CN" sz="1404" b="1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  <a:r>
              <a:rPr lang="en-US" altLang="zh-CN" sz="1404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days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1818386" y="837542"/>
            <a:ext cx="152997" cy="3002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35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8479282" y="1889102"/>
            <a:ext cx="152997" cy="3002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35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compensatory mechanisms for acidosis"/>
          <p:cNvPicPr>
            <a:picLocks noChangeAspect="1" noChangeArrowheads="1"/>
          </p:cNvPicPr>
          <p:nvPr/>
        </p:nvPicPr>
        <p:blipFill>
          <a:blip r:embed="rId2"/>
          <a:srcRect r="61864"/>
          <a:stretch>
            <a:fillRect/>
          </a:stretch>
        </p:blipFill>
        <p:spPr bwMode="auto">
          <a:xfrm>
            <a:off x="381000" y="228600"/>
            <a:ext cx="8382000" cy="656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compensatory mechanisms for acidosis"/>
          <p:cNvPicPr>
            <a:picLocks noChangeAspect="1" noChangeArrowheads="1"/>
          </p:cNvPicPr>
          <p:nvPr/>
        </p:nvPicPr>
        <p:blipFill>
          <a:blip r:embed="rId2"/>
          <a:srcRect l="37288"/>
          <a:stretch>
            <a:fillRect/>
          </a:stretch>
        </p:blipFill>
        <p:spPr bwMode="auto">
          <a:xfrm>
            <a:off x="168728" y="150340"/>
            <a:ext cx="8670472" cy="656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compensatory mechanisms for alkalosis"/>
          <p:cNvPicPr>
            <a:picLocks noChangeAspect="1" noChangeArrowheads="1"/>
          </p:cNvPicPr>
          <p:nvPr/>
        </p:nvPicPr>
        <p:blipFill>
          <a:blip r:embed="rId2"/>
          <a:srcRect r="59101"/>
          <a:stretch>
            <a:fillRect/>
          </a:stretch>
        </p:blipFill>
        <p:spPr bwMode="auto">
          <a:xfrm>
            <a:off x="381000" y="134647"/>
            <a:ext cx="8458200" cy="6534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compensatory mechanisms for alkalosis"/>
          <p:cNvPicPr>
            <a:picLocks noChangeAspect="1" noChangeArrowheads="1"/>
          </p:cNvPicPr>
          <p:nvPr/>
        </p:nvPicPr>
        <p:blipFill>
          <a:blip r:embed="rId2"/>
          <a:srcRect l="39186"/>
          <a:stretch>
            <a:fillRect/>
          </a:stretch>
        </p:blipFill>
        <p:spPr bwMode="auto">
          <a:xfrm>
            <a:off x="381000" y="228063"/>
            <a:ext cx="8382000" cy="6341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928" y="12192"/>
            <a:ext cx="7952231" cy="815339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1874" y="2512187"/>
            <a:ext cx="429767" cy="434340"/>
          </a:xfrm>
          <a:prstGeom prst="rect">
            <a:avLst/>
          </a:prstGeom>
          <a:noFill/>
        </p:spPr>
      </p:pic>
      <p:pic>
        <p:nvPicPr>
          <p:cNvPr id="18" name="Image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6090" y="3365627"/>
            <a:ext cx="429767" cy="434340"/>
          </a:xfrm>
          <a:prstGeom prst="rect">
            <a:avLst/>
          </a:prstGeom>
          <a:noFill/>
        </p:spPr>
      </p:pic>
      <p:sp>
        <p:nvSpPr>
          <p:cNvPr id="19" name="Text Box19"/>
          <p:cNvSpPr txBox="1"/>
          <p:nvPr/>
        </p:nvSpPr>
        <p:spPr>
          <a:xfrm>
            <a:off x="1281938" y="212483"/>
            <a:ext cx="7574574" cy="6463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Assessment</a:t>
            </a:r>
            <a:r>
              <a:rPr lang="en-US" altLang="zh-CN" sz="3900" b="1" spc="-19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3900" b="1" spc="-214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ACID BASE </a:t>
            </a:r>
            <a:r>
              <a:rPr lang="en-US" altLang="zh-CN" sz="3900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Balance</a:t>
            </a:r>
          </a:p>
        </p:txBody>
      </p:sp>
      <p:sp>
        <p:nvSpPr>
          <p:cNvPr id="20" name="Text Box20"/>
          <p:cNvSpPr txBox="1"/>
          <p:nvPr/>
        </p:nvSpPr>
        <p:spPr>
          <a:xfrm>
            <a:off x="2469134" y="1079918"/>
            <a:ext cx="179834" cy="3401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556" spc="3" dirty="0" smtClean="0">
                <a:solidFill>
                  <a:srgbClr val="3891A7"/>
                </a:solidFill>
                <a:latin typeface="Wingdings 2"/>
                <a:ea typeface="Wingdings 2"/>
                <a:cs typeface="Wingdings 2"/>
              </a:rPr>
              <a:t></a:t>
            </a:r>
          </a:p>
        </p:txBody>
      </p:sp>
      <p:sp>
        <p:nvSpPr>
          <p:cNvPr id="21" name="Text Box21"/>
          <p:cNvSpPr txBox="1"/>
          <p:nvPr/>
        </p:nvSpPr>
        <p:spPr>
          <a:xfrm>
            <a:off x="2752598" y="991011"/>
            <a:ext cx="4707925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Definitions</a:t>
            </a:r>
            <a:r>
              <a:rPr lang="en-US" altLang="zh-CN" sz="3204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altLang="zh-CN" sz="3204" spc="-7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1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Terminology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1088440" y="2081228"/>
            <a:ext cx="7546414" cy="393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244" spc="-5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2244" spc="-2011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8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ACIDOSIS</a:t>
            </a:r>
            <a:r>
              <a:rPr lang="en-US" altLang="zh-CN" sz="2798" b="1" spc="2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8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presence</a:t>
            </a:r>
            <a:r>
              <a:rPr lang="en-US" altLang="zh-CN" sz="2798" spc="-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8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2798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process</a:t>
            </a:r>
            <a:r>
              <a:rPr lang="en-US" altLang="zh-CN" sz="2798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which</a:t>
            </a:r>
            <a:r>
              <a:rPr lang="en-US" altLang="zh-CN" sz="2798" spc="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tends</a:t>
            </a:r>
            <a:r>
              <a:rPr lang="en-US" altLang="zh-CN" sz="2798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1088440" y="2552416"/>
            <a:ext cx="7536266" cy="8609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746709"/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by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virtue</a:t>
            </a:r>
            <a:r>
              <a:rPr lang="en-US" altLang="zh-CN" sz="2796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gain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altLang="zh-CN" sz="2796" spc="247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loss</a:t>
            </a:r>
            <a:r>
              <a:rPr lang="en-US" altLang="zh-CN" sz="2796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70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796" spc="-69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  <a:p>
            <a:pPr>
              <a:lnSpc>
                <a:spcPts val="3199"/>
              </a:lnSpc>
            </a:pPr>
            <a:r>
              <a:rPr lang="en-US" altLang="zh-CN" sz="2244" spc="-5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2244" spc="-2011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6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ALKALOSIS</a:t>
            </a:r>
            <a:r>
              <a:rPr lang="en-US" altLang="zh-CN" sz="2796" b="1" spc="3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6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presence</a:t>
            </a:r>
            <a:r>
              <a:rPr lang="en-US" altLang="zh-CN" sz="2796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process</a:t>
            </a:r>
            <a:r>
              <a:rPr lang="en-US" altLang="zh-CN" sz="2796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which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tends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1371854" y="3405856"/>
            <a:ext cx="6784339" cy="4546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  <a:r>
              <a:rPr lang="en-US" altLang="zh-CN" sz="2796" spc="238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by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virtue</a:t>
            </a:r>
            <a:r>
              <a:rPr lang="en-US" altLang="zh-CN" sz="2796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loss</a:t>
            </a:r>
            <a:r>
              <a:rPr lang="en-US" altLang="zh-CN" sz="2796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altLang="zh-CN" sz="2796" spc="108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gain</a:t>
            </a:r>
            <a:r>
              <a:rPr lang="en-US" altLang="zh-CN" sz="2796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796" spc="-69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1088440" y="4187922"/>
            <a:ext cx="7687663" cy="86247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these</a:t>
            </a:r>
            <a:r>
              <a:rPr lang="en-US" altLang="zh-CN" sz="2796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changes,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change</a:t>
            </a:r>
            <a:r>
              <a:rPr lang="en-US" altLang="zh-CN" sz="2796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pH,</a:t>
            </a:r>
            <a:r>
              <a:rPr lang="en-US" altLang="zh-CN" sz="2796" spc="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suffix</a:t>
            </a:r>
            <a:r>
              <a:rPr lang="en-US" altLang="zh-CN" sz="2796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‘</a:t>
            </a:r>
            <a:r>
              <a:rPr lang="en-US" altLang="zh-CN" sz="2796" spc="-68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emia</a:t>
            </a:r>
            <a:r>
              <a:rPr lang="en-US" altLang="zh-CN" sz="2796" spc="-69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altLang="zh-CN" sz="2796" spc="-17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added</a:t>
            </a:r>
          </a:p>
          <a:p>
            <a:pPr>
              <a:lnSpc>
                <a:spcPts val="3695"/>
              </a:lnSpc>
            </a:pPr>
            <a:r>
              <a:rPr lang="en-US" altLang="zh-CN" sz="2244" spc="-4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</a:t>
            </a:r>
            <a:r>
              <a:rPr lang="en-US" altLang="zh-CN" sz="2244" spc="-1688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6" b="1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  <a:r>
              <a:rPr lang="en-US" altLang="zh-CN" sz="2796" b="1" spc="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6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reduction</a:t>
            </a:r>
            <a:r>
              <a:rPr lang="en-US" altLang="zh-CN" sz="2796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796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arterial</a:t>
            </a:r>
            <a:r>
              <a:rPr lang="en-US" altLang="zh-CN" sz="2796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212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(pH&lt;7.35)</a:t>
            </a:r>
          </a:p>
        </p:txBody>
      </p:sp>
      <p:sp>
        <p:nvSpPr>
          <p:cNvPr id="26" name="Text Box26"/>
          <p:cNvSpPr txBox="1"/>
          <p:nvPr/>
        </p:nvSpPr>
        <p:spPr>
          <a:xfrm>
            <a:off x="1088440" y="5126706"/>
            <a:ext cx="2509839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244" spc="-4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</a:t>
            </a:r>
            <a:r>
              <a:rPr lang="en-US" altLang="zh-CN" sz="2244" spc="-1688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6" b="1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ALKALEMIA</a:t>
            </a:r>
          </a:p>
        </p:txBody>
      </p:sp>
      <p:sp>
        <p:nvSpPr>
          <p:cNvPr id="27" name="Text Box27"/>
          <p:cNvSpPr txBox="1"/>
          <p:nvPr/>
        </p:nvSpPr>
        <p:spPr>
          <a:xfrm>
            <a:off x="3690239" y="5126706"/>
            <a:ext cx="4992975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6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increase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796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arterial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(pH&gt;7.45)</a:t>
            </a:r>
          </a:p>
        </p:txBody>
      </p:sp>
      <p:sp>
        <p:nvSpPr>
          <p:cNvPr id="28" name="Text Box28"/>
          <p:cNvSpPr txBox="1"/>
          <p:nvPr/>
        </p:nvSpPr>
        <p:spPr>
          <a:xfrm>
            <a:off x="5539105" y="2550293"/>
            <a:ext cx="2758741" cy="2631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72" spc="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1872" spc="1957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5593969" y="3403733"/>
            <a:ext cx="2641394" cy="2631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72" spc="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1872" spc="1865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 sz="2000" b="1" dirty="0">
              <a:latin typeface="Elephant" pitchFamily="18" charset="0"/>
            </a:endParaRPr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0692" y="0"/>
            <a:ext cx="3587495" cy="774191"/>
          </a:xfrm>
          <a:prstGeom prst="rect">
            <a:avLst/>
          </a:prstGeom>
          <a:noFill/>
        </p:spPr>
      </p:pic>
      <p:sp>
        <p:nvSpPr>
          <p:cNvPr id="17" name="Text Box17"/>
          <p:cNvSpPr txBox="1"/>
          <p:nvPr/>
        </p:nvSpPr>
        <p:spPr>
          <a:xfrm>
            <a:off x="1316990" y="1147369"/>
            <a:ext cx="1256233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80" spc="-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880" spc="-287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3585083" y="159143"/>
            <a:ext cx="3034164" cy="7232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400" spc="1" dirty="0" smtClean="0">
                <a:solidFill>
                  <a:srgbClr val="FF0000"/>
                </a:solidFill>
                <a:latin typeface="Berlin Sans FB Demi" pitchFamily="34" charset="0"/>
                <a:ea typeface="Times New Roman"/>
                <a:cs typeface="Times New Roman"/>
              </a:rPr>
              <a:t>OBJECTIVES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2685694" y="1147369"/>
            <a:ext cx="1751075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Sampling</a:t>
            </a:r>
          </a:p>
        </p:txBody>
      </p:sp>
      <p:sp>
        <p:nvSpPr>
          <p:cNvPr id="20" name="Text Box20"/>
          <p:cNvSpPr txBox="1"/>
          <p:nvPr/>
        </p:nvSpPr>
        <p:spPr>
          <a:xfrm>
            <a:off x="1316990" y="2397430"/>
            <a:ext cx="4328617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80" spc="-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880" spc="-287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Interpretation</a:t>
            </a:r>
            <a:r>
              <a:rPr lang="en-US" altLang="zh-CN" sz="36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3600" spc="-18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</a:p>
        </p:txBody>
      </p:sp>
      <p:sp>
        <p:nvSpPr>
          <p:cNvPr id="21" name="Text Box21"/>
          <p:cNvSpPr txBox="1"/>
          <p:nvPr/>
        </p:nvSpPr>
        <p:spPr>
          <a:xfrm>
            <a:off x="1637029" y="3018612"/>
            <a:ext cx="3753612" cy="509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</a:t>
            </a:r>
            <a:r>
              <a:rPr lang="en-US" altLang="zh-CN" sz="3600" spc="-3376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Oxygenation </a:t>
            </a:r>
            <a:r>
              <a:rPr lang="en-US" altLang="zh-CN" sz="36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status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1637029" y="3643432"/>
            <a:ext cx="3285184" cy="510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2" spc="1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</a:t>
            </a:r>
            <a:r>
              <a:rPr lang="en-US" altLang="zh-CN" sz="3602" spc="-338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</a:t>
            </a:r>
            <a:r>
              <a:rPr lang="en-US" altLang="zh-CN" sz="3602" spc="-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Base</a:t>
            </a:r>
            <a:r>
              <a:rPr lang="en-US" altLang="zh-CN" sz="36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status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1316990" y="4897043"/>
            <a:ext cx="1179880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80" spc="-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880" spc="-287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Case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2609342" y="4897043"/>
            <a:ext cx="1777593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Scenarios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ensatory mechanisms for acid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67200" y="1524000"/>
            <a:ext cx="4648200" cy="4676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ensatory mechanisms for acid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 ESSENCE" pitchFamily="2" charset="0"/>
              </a:rPr>
              <a:t>If PCO2 &amp; [HCO3] move in opposite directions</a:t>
            </a:r>
            <a:endParaRPr lang="en-US" dirty="0">
              <a:solidFill>
                <a:srgbClr val="FF0000"/>
              </a:solidFill>
              <a:latin typeface="AR ESSEN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600200" y="2667000"/>
            <a:ext cx="6324600" cy="23622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>
              <a:solidFill>
                <a:srgbClr val="7030A0"/>
              </a:solidFill>
              <a:latin typeface="AR ESSENCE" pitchFamily="2" charset="0"/>
            </a:endParaRPr>
          </a:p>
          <a:p>
            <a:pPr algn="ctr">
              <a:buNone/>
            </a:pPr>
            <a:endParaRPr lang="en-US" sz="4800" dirty="0" smtClean="0">
              <a:solidFill>
                <a:srgbClr val="7030A0"/>
              </a:solidFill>
              <a:latin typeface="AR ESSENCE" pitchFamily="2" charset="0"/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7030A0"/>
                </a:solidFill>
                <a:latin typeface="AR ESSENCE" pitchFamily="2" charset="0"/>
              </a:rPr>
              <a:t>Mixed disturbance</a:t>
            </a:r>
            <a:endParaRPr lang="en-US" sz="4800" dirty="0">
              <a:solidFill>
                <a:srgbClr val="7030A0"/>
              </a:solidFill>
              <a:latin typeface="AR ESSEN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mage result for causes of metabolic alkalosis"/>
          <p:cNvPicPr>
            <a:picLocks noChangeAspect="1" noChangeArrowheads="1"/>
          </p:cNvPicPr>
          <p:nvPr/>
        </p:nvPicPr>
        <p:blipFill>
          <a:blip r:embed="rId2"/>
          <a:srcRect l="4924" t="4779" r="5382" b="5621"/>
          <a:stretch>
            <a:fillRect/>
          </a:stretch>
        </p:blipFill>
        <p:spPr bwMode="auto">
          <a:xfrm>
            <a:off x="228600" y="190500"/>
            <a:ext cx="8686800" cy="641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Text Box16"/>
          <p:cNvSpPr txBox="1"/>
          <p:nvPr/>
        </p:nvSpPr>
        <p:spPr>
          <a:xfrm>
            <a:off x="1643506" y="1538884"/>
            <a:ext cx="6796431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4800" b="1" spc="-35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WISE</a:t>
            </a:r>
            <a:r>
              <a:rPr lang="en-US" altLang="zh-CN" sz="4800" b="1" spc="-273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APPROACH</a:t>
            </a:r>
          </a:p>
        </p:txBody>
      </p:sp>
      <p:sp>
        <p:nvSpPr>
          <p:cNvPr id="17" name="Text Box17"/>
          <p:cNvSpPr txBox="1"/>
          <p:nvPr/>
        </p:nvSpPr>
        <p:spPr>
          <a:xfrm>
            <a:off x="4787773" y="2346714"/>
            <a:ext cx="507644" cy="675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2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to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2771267" y="3154705"/>
            <a:ext cx="4542129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-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Interpretation</a:t>
            </a:r>
            <a:r>
              <a:rPr lang="en-US" altLang="zh-CN" sz="4800" b="1" spc="-19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3362833" y="3962679"/>
            <a:ext cx="3358286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ABG </a:t>
            </a:r>
            <a:r>
              <a:rPr lang="en-US" altLang="zh-CN" sz="4800" b="1" spc="-1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reports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3072" y="172211"/>
            <a:ext cx="3881628" cy="815339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1447800" y="106680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3746500" y="106680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6870700" y="106680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1447800" y="174307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3746500" y="174307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6870700" y="174307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1447800" y="241935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3746500" y="241935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6870700" y="241935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1447800" y="309562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3746500" y="309562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6870700" y="309562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1447800" y="377190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3746500" y="377190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Path31"/>
          <p:cNvSpPr/>
          <p:nvPr/>
        </p:nvSpPr>
        <p:spPr>
          <a:xfrm>
            <a:off x="6870700" y="377190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Path32"/>
          <p:cNvSpPr/>
          <p:nvPr/>
        </p:nvSpPr>
        <p:spPr>
          <a:xfrm>
            <a:off x="1447800" y="444817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Path33"/>
          <p:cNvSpPr/>
          <p:nvPr/>
        </p:nvSpPr>
        <p:spPr>
          <a:xfrm>
            <a:off x="3746500" y="444817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Path34"/>
          <p:cNvSpPr/>
          <p:nvPr/>
        </p:nvSpPr>
        <p:spPr>
          <a:xfrm>
            <a:off x="6870700" y="444817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Path35"/>
          <p:cNvSpPr/>
          <p:nvPr/>
        </p:nvSpPr>
        <p:spPr>
          <a:xfrm>
            <a:off x="1447800" y="512445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Path36"/>
          <p:cNvSpPr/>
          <p:nvPr/>
        </p:nvSpPr>
        <p:spPr>
          <a:xfrm>
            <a:off x="3746500" y="512445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Path37"/>
          <p:cNvSpPr/>
          <p:nvPr/>
        </p:nvSpPr>
        <p:spPr>
          <a:xfrm>
            <a:off x="6870700" y="512445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Path38"/>
          <p:cNvSpPr/>
          <p:nvPr/>
        </p:nvSpPr>
        <p:spPr>
          <a:xfrm>
            <a:off x="1447800" y="580072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Path39"/>
          <p:cNvSpPr/>
          <p:nvPr/>
        </p:nvSpPr>
        <p:spPr>
          <a:xfrm>
            <a:off x="3746500" y="580072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0" name="Path40"/>
          <p:cNvSpPr/>
          <p:nvPr/>
        </p:nvSpPr>
        <p:spPr>
          <a:xfrm>
            <a:off x="6870700" y="580072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" name="Path41"/>
          <p:cNvSpPr/>
          <p:nvPr/>
        </p:nvSpPr>
        <p:spPr>
          <a:xfrm>
            <a:off x="5298567" y="5497830"/>
            <a:ext cx="172211" cy="15240"/>
          </a:xfrm>
          <a:custGeom>
            <a:avLst/>
            <a:gdLst/>
            <a:ahLst/>
            <a:cxnLst/>
            <a:rect l="l" t="t" r="r" b="b"/>
            <a:pathLst>
              <a:path w="172211" h="15240">
                <a:moveTo>
                  <a:pt x="0" y="15240"/>
                </a:moveTo>
                <a:lnTo>
                  <a:pt x="172212" y="15240"/>
                </a:lnTo>
                <a:lnTo>
                  <a:pt x="172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2" name="Text Box42"/>
          <p:cNvSpPr txBox="1"/>
          <p:nvPr/>
        </p:nvSpPr>
        <p:spPr>
          <a:xfrm>
            <a:off x="3577463" y="368871"/>
            <a:ext cx="3211525" cy="5522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spc="1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Normal</a:t>
            </a:r>
            <a:r>
              <a:rPr lang="en-US" altLang="zh-CN" sz="3900" spc="0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900" spc="-48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Values</a:t>
            </a:r>
          </a:p>
        </p:txBody>
      </p:sp>
      <p:graphicFrame>
        <p:nvGraphicFramePr>
          <p:cNvPr id="43" name="Table43"/>
          <p:cNvGraphicFramePr>
            <a:graphicFrameLocks noGrp="1"/>
          </p:cNvGraphicFramePr>
          <p:nvPr/>
        </p:nvGraphicFramePr>
        <p:xfrm>
          <a:off x="1447800" y="1066800"/>
          <a:ext cx="7499350" cy="5410200"/>
        </p:xfrm>
        <a:graphic>
          <a:graphicData uri="http://schemas.openxmlformats.org/drawingml/2006/table">
            <a:tbl>
              <a:tblPr/>
              <a:tblGrid>
                <a:gridCol w="2298700"/>
                <a:gridCol w="3124200"/>
                <a:gridCol w="2076450"/>
              </a:tblGrid>
              <a:tr h="676275">
                <a:tc>
                  <a:txBody>
                    <a:bodyPr/>
                    <a:lstStyle/>
                    <a:p>
                      <a:r>
                        <a:rPr lang="en-US" altLang="zh-CN" sz="2400" b="1" spc="-34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ANALYTE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spc="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Normal</a:t>
                      </a:r>
                      <a:r>
                        <a:rPr lang="en-US" altLang="zh-CN" sz="2400" b="1" spc="-49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b="1" spc="-44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Value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spc="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Units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7.35</a:t>
                      </a:r>
                      <a:r>
                        <a:rPr lang="en-US" altLang="zh-CN" sz="2400" spc="-1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altLang="zh-CN" sz="2400" spc="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7.45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PCO2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altLang="zh-CN" sz="2400" spc="-1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altLang="zh-CN" sz="2400" spc="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9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US" altLang="zh-CN" sz="24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Hg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r>
                        <a:rPr lang="en-US" altLang="zh-CN" sz="2400" spc="-1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100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9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US" altLang="zh-CN" sz="24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Hg`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2" spc="-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[HCO3]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2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en-US" altLang="zh-CN" sz="2402" spc="-1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2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altLang="zh-CN" sz="2402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2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2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meq/L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95-100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Anion</a:t>
                      </a:r>
                      <a:r>
                        <a:rPr lang="en-US" altLang="zh-CN" sz="2400" spc="-1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Gap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5-11</a:t>
                      </a:r>
                      <a:endParaRPr lang="en-US" altLang="zh-CN" sz="2400" spc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meq/L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-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∆HCO3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r>
                        <a:rPr lang="en-US" altLang="zh-CN" sz="2400" spc="-2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en-US" altLang="zh-CN" sz="2400" spc="7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meq/L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Image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pic>
        <p:nvPicPr>
          <p:cNvPr id="8" name="Image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6" y="-22860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8" name="Image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04925"/>
            <a:ext cx="1790700" cy="1066800"/>
          </a:xfrm>
          <a:prstGeom prst="rect">
            <a:avLst/>
          </a:prstGeom>
          <a:noFill/>
        </p:spPr>
      </p:pic>
      <p:pic>
        <p:nvPicPr>
          <p:cNvPr id="19" name="Image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8300" y="1333500"/>
            <a:ext cx="7296150" cy="647700"/>
          </a:xfrm>
          <a:prstGeom prst="rect">
            <a:avLst/>
          </a:prstGeom>
          <a:noFill/>
        </p:spPr>
      </p:pic>
      <p:pic>
        <p:nvPicPr>
          <p:cNvPr id="20" name="Image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143125"/>
            <a:ext cx="1800225" cy="1066800"/>
          </a:xfrm>
          <a:prstGeom prst="rect">
            <a:avLst/>
          </a:prstGeom>
          <a:noFill/>
        </p:spPr>
      </p:pic>
      <p:pic>
        <p:nvPicPr>
          <p:cNvPr id="21" name="Image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8300" y="2095500"/>
            <a:ext cx="6677025" cy="647700"/>
          </a:xfrm>
          <a:prstGeom prst="rect">
            <a:avLst/>
          </a:prstGeom>
          <a:noFill/>
        </p:spPr>
      </p:pic>
      <p:pic>
        <p:nvPicPr>
          <p:cNvPr id="22" name="Image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981325"/>
            <a:ext cx="1828800" cy="1066800"/>
          </a:xfrm>
          <a:prstGeom prst="rect">
            <a:avLst/>
          </a:prstGeom>
          <a:noFill/>
        </p:spPr>
      </p:pic>
      <p:pic>
        <p:nvPicPr>
          <p:cNvPr id="23" name="Image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8300" y="3009900"/>
            <a:ext cx="7258050" cy="647700"/>
          </a:xfrm>
          <a:prstGeom prst="rect">
            <a:avLst/>
          </a:prstGeom>
          <a:noFill/>
        </p:spPr>
      </p:pic>
      <p:pic>
        <p:nvPicPr>
          <p:cNvPr id="24" name="Image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3743325"/>
            <a:ext cx="1800225" cy="1066800"/>
          </a:xfrm>
          <a:prstGeom prst="rect">
            <a:avLst/>
          </a:prstGeom>
          <a:noFill/>
        </p:spPr>
      </p:pic>
      <p:pic>
        <p:nvPicPr>
          <p:cNvPr id="25" name="Image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8300" y="3771900"/>
            <a:ext cx="5981700" cy="647700"/>
          </a:xfrm>
          <a:prstGeom prst="rect">
            <a:avLst/>
          </a:prstGeom>
          <a:noFill/>
        </p:spPr>
      </p:pic>
      <p:sp>
        <p:nvSpPr>
          <p:cNvPr id="31" name="Text Box31"/>
          <p:cNvSpPr txBox="1"/>
          <p:nvPr/>
        </p:nvSpPr>
        <p:spPr>
          <a:xfrm>
            <a:off x="174040" y="1575973"/>
            <a:ext cx="1298850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4" b="1" spc="-18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181965" y="2413901"/>
            <a:ext cx="1299008" cy="4507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6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6" b="1" spc="-18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210616" y="3252627"/>
            <a:ext cx="1298850" cy="4504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4" b="1" spc="-18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84708" y="4014355"/>
            <a:ext cx="1299008" cy="4507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6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6" b="1" spc="-18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1904365" y="1420271"/>
            <a:ext cx="5616193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  <a:r>
              <a:rPr lang="en-US" altLang="zh-CN" sz="3204" spc="5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3204" spc="6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ALKALEMIA?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1904365" y="2182525"/>
            <a:ext cx="6238762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5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3204" spc="66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3204" spc="80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METABOLIC?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1904365" y="3096925"/>
            <a:ext cx="6549037" cy="13086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If</a:t>
            </a:r>
            <a:r>
              <a:rPr lang="en-US" altLang="zh-CN" sz="3204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3204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3204" spc="-18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Compensated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3204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Not?</a:t>
            </a:r>
          </a:p>
          <a:p>
            <a:pPr>
              <a:lnSpc>
                <a:spcPts val="6001"/>
              </a:lnSpc>
            </a:pP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If</a:t>
            </a:r>
            <a:r>
              <a:rPr lang="en-US" altLang="zh-CN" sz="3204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</a:t>
            </a:r>
            <a:r>
              <a:rPr lang="en-US" altLang="zh-CN" sz="3204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3204" spc="-18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</a:t>
            </a:r>
            <a:r>
              <a:rPr lang="en-US" altLang="zh-CN" sz="3204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GAP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435" y="1413764"/>
            <a:ext cx="210311" cy="21031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908735" y="1413764"/>
            <a:ext cx="235711" cy="223011"/>
          </a:xfrm>
          <a:custGeom>
            <a:avLst/>
            <a:gdLst/>
            <a:ahLst/>
            <a:cxnLst/>
            <a:rect l="l" t="t" r="r" b="b"/>
            <a:pathLst>
              <a:path w="235711" h="223011">
                <a:moveTo>
                  <a:pt x="12700" y="105156"/>
                </a:moveTo>
                <a:cubicBezTo>
                  <a:pt x="12700" y="47117"/>
                  <a:pt x="59779" y="0"/>
                  <a:pt x="117856" y="0"/>
                </a:cubicBezTo>
                <a:cubicBezTo>
                  <a:pt x="117856" y="0"/>
                  <a:pt x="117856" y="0"/>
                  <a:pt x="117856" y="0"/>
                </a:cubicBezTo>
                <a:lnTo>
                  <a:pt x="117856" y="0"/>
                </a:lnTo>
                <a:cubicBezTo>
                  <a:pt x="175934" y="0"/>
                  <a:pt x="223012" y="47117"/>
                  <a:pt x="223012" y="105156"/>
                </a:cubicBezTo>
                <a:cubicBezTo>
                  <a:pt x="223012" y="105156"/>
                  <a:pt x="223012" y="105156"/>
                  <a:pt x="223012" y="105156"/>
                </a:cubicBezTo>
                <a:lnTo>
                  <a:pt x="223012" y="105156"/>
                </a:lnTo>
                <a:cubicBezTo>
                  <a:pt x="223012" y="163322"/>
                  <a:pt x="175934" y="210312"/>
                  <a:pt x="117856" y="210312"/>
                </a:cubicBezTo>
                <a:cubicBezTo>
                  <a:pt x="117856" y="210312"/>
                  <a:pt x="117856" y="210312"/>
                  <a:pt x="117856" y="210312"/>
                </a:cubicBezTo>
                <a:lnTo>
                  <a:pt x="117856" y="210312"/>
                </a:lnTo>
                <a:cubicBezTo>
                  <a:pt x="59779" y="210312"/>
                  <a:pt x="12700" y="163322"/>
                  <a:pt x="12700" y="105156"/>
                </a:cubicBezTo>
                <a:cubicBezTo>
                  <a:pt x="12700" y="105156"/>
                  <a:pt x="12700" y="105156"/>
                  <a:pt x="12700" y="105156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8DA5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" name="Image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876" y="158495"/>
            <a:ext cx="8046719" cy="1792224"/>
          </a:xfrm>
          <a:prstGeom prst="rect">
            <a:avLst/>
          </a:prstGeom>
          <a:noFill/>
        </p:spPr>
      </p:pic>
      <p:sp>
        <p:nvSpPr>
          <p:cNvPr id="20" name="Path20"/>
          <p:cNvSpPr/>
          <p:nvPr/>
        </p:nvSpPr>
        <p:spPr>
          <a:xfrm>
            <a:off x="990600" y="228600"/>
            <a:ext cx="7886192" cy="1600200"/>
          </a:xfrm>
          <a:custGeom>
            <a:avLst/>
            <a:gdLst/>
            <a:ahLst/>
            <a:cxnLst/>
            <a:rect l="l" t="t" r="r" b="b"/>
            <a:pathLst>
              <a:path w="7886192" h="1600200">
                <a:moveTo>
                  <a:pt x="0" y="400050"/>
                </a:moveTo>
                <a:lnTo>
                  <a:pt x="7086092" y="400050"/>
                </a:lnTo>
                <a:lnTo>
                  <a:pt x="7086092" y="0"/>
                </a:lnTo>
                <a:lnTo>
                  <a:pt x="7886192" y="800100"/>
                </a:lnTo>
                <a:lnTo>
                  <a:pt x="7086092" y="1600200"/>
                </a:lnTo>
                <a:lnTo>
                  <a:pt x="7086092" y="120015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965200" y="167279"/>
            <a:ext cx="7947512" cy="1722841"/>
          </a:xfrm>
          <a:custGeom>
            <a:avLst/>
            <a:gdLst/>
            <a:ahLst/>
            <a:cxnLst/>
            <a:rect l="l" t="t" r="r" b="b"/>
            <a:pathLst>
              <a:path w="7947512" h="1722841">
                <a:moveTo>
                  <a:pt x="25400" y="461371"/>
                </a:moveTo>
                <a:lnTo>
                  <a:pt x="7111492" y="461371"/>
                </a:lnTo>
                <a:lnTo>
                  <a:pt x="7111492" y="61321"/>
                </a:lnTo>
                <a:lnTo>
                  <a:pt x="7911592" y="861421"/>
                </a:lnTo>
                <a:lnTo>
                  <a:pt x="7111492" y="1661521"/>
                </a:lnTo>
                <a:lnTo>
                  <a:pt x="7111492" y="1261471"/>
                </a:lnTo>
                <a:lnTo>
                  <a:pt x="25400" y="126147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873C04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Text Box22"/>
          <p:cNvSpPr txBox="1"/>
          <p:nvPr/>
        </p:nvSpPr>
        <p:spPr>
          <a:xfrm>
            <a:off x="1270381" y="800705"/>
            <a:ext cx="1081610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796" spc="-10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3208655" y="800705"/>
            <a:ext cx="4950337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b="1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  <a:r>
              <a:rPr lang="en-US" altLang="zh-CN" sz="2796" b="1" spc="-13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b="1" spc="-15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ALKALEMIA?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1082344" y="2297636"/>
            <a:ext cx="2133996" cy="393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246" spc="-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246" spc="3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Look</a:t>
            </a:r>
            <a:r>
              <a:rPr lang="en-US" altLang="zh-CN" sz="2798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at pH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2911094" y="2800828"/>
            <a:ext cx="2396159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&lt;7.35 -</a:t>
            </a:r>
            <a:r>
              <a:rPr lang="en-US" altLang="zh-CN" sz="2796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</a:p>
        </p:txBody>
      </p:sp>
      <p:sp>
        <p:nvSpPr>
          <p:cNvPr id="26" name="Text Box26"/>
          <p:cNvSpPr txBox="1"/>
          <p:nvPr/>
        </p:nvSpPr>
        <p:spPr>
          <a:xfrm>
            <a:off x="2911094" y="3303748"/>
            <a:ext cx="2555020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&gt;7.45 –</a:t>
            </a:r>
            <a:r>
              <a:rPr lang="en-US" altLang="zh-CN" sz="2796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alkalemia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435" y="1413764"/>
            <a:ext cx="210311" cy="21031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908735" y="1413764"/>
            <a:ext cx="235711" cy="223011"/>
          </a:xfrm>
          <a:custGeom>
            <a:avLst/>
            <a:gdLst/>
            <a:ahLst/>
            <a:cxnLst/>
            <a:rect l="l" t="t" r="r" b="b"/>
            <a:pathLst>
              <a:path w="235711" h="223011">
                <a:moveTo>
                  <a:pt x="12700" y="105156"/>
                </a:moveTo>
                <a:cubicBezTo>
                  <a:pt x="12700" y="47117"/>
                  <a:pt x="59779" y="0"/>
                  <a:pt x="117856" y="0"/>
                </a:cubicBezTo>
                <a:cubicBezTo>
                  <a:pt x="117856" y="0"/>
                  <a:pt x="117856" y="0"/>
                  <a:pt x="117856" y="0"/>
                </a:cubicBezTo>
                <a:lnTo>
                  <a:pt x="117856" y="0"/>
                </a:lnTo>
                <a:cubicBezTo>
                  <a:pt x="175934" y="0"/>
                  <a:pt x="223012" y="47117"/>
                  <a:pt x="223012" y="105156"/>
                </a:cubicBezTo>
                <a:cubicBezTo>
                  <a:pt x="223012" y="105156"/>
                  <a:pt x="223012" y="105156"/>
                  <a:pt x="223012" y="105156"/>
                </a:cubicBezTo>
                <a:lnTo>
                  <a:pt x="223012" y="105156"/>
                </a:lnTo>
                <a:cubicBezTo>
                  <a:pt x="223012" y="163322"/>
                  <a:pt x="175934" y="210312"/>
                  <a:pt x="117856" y="210312"/>
                </a:cubicBezTo>
                <a:cubicBezTo>
                  <a:pt x="117856" y="210312"/>
                  <a:pt x="117856" y="210312"/>
                  <a:pt x="117856" y="210312"/>
                </a:cubicBezTo>
                <a:lnTo>
                  <a:pt x="117856" y="210312"/>
                </a:lnTo>
                <a:cubicBezTo>
                  <a:pt x="59779" y="210312"/>
                  <a:pt x="12700" y="163322"/>
                  <a:pt x="12700" y="105156"/>
                </a:cubicBezTo>
                <a:cubicBezTo>
                  <a:pt x="12700" y="105156"/>
                  <a:pt x="12700" y="105156"/>
                  <a:pt x="12700" y="105156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8DA5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" name="Image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164" y="82295"/>
            <a:ext cx="8048244" cy="1792224"/>
          </a:xfrm>
          <a:prstGeom prst="rect">
            <a:avLst/>
          </a:prstGeom>
          <a:noFill/>
        </p:spPr>
      </p:pic>
      <p:sp>
        <p:nvSpPr>
          <p:cNvPr id="20" name="Path20"/>
          <p:cNvSpPr/>
          <p:nvPr/>
        </p:nvSpPr>
        <p:spPr>
          <a:xfrm>
            <a:off x="1009903" y="152400"/>
            <a:ext cx="7886192" cy="1600200"/>
          </a:xfrm>
          <a:custGeom>
            <a:avLst/>
            <a:gdLst/>
            <a:ahLst/>
            <a:cxnLst/>
            <a:rect l="l" t="t" r="r" b="b"/>
            <a:pathLst>
              <a:path w="7886192" h="1600200">
                <a:moveTo>
                  <a:pt x="0" y="400050"/>
                </a:moveTo>
                <a:lnTo>
                  <a:pt x="7086093" y="400050"/>
                </a:lnTo>
                <a:lnTo>
                  <a:pt x="7086093" y="0"/>
                </a:lnTo>
                <a:lnTo>
                  <a:pt x="7886194" y="800100"/>
                </a:lnTo>
                <a:lnTo>
                  <a:pt x="7086093" y="1600200"/>
                </a:lnTo>
                <a:lnTo>
                  <a:pt x="7086093" y="120015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984503" y="91079"/>
            <a:ext cx="7947512" cy="1722841"/>
          </a:xfrm>
          <a:custGeom>
            <a:avLst/>
            <a:gdLst/>
            <a:ahLst/>
            <a:cxnLst/>
            <a:rect l="l" t="t" r="r" b="b"/>
            <a:pathLst>
              <a:path w="7947512" h="1722841">
                <a:moveTo>
                  <a:pt x="25400" y="461371"/>
                </a:moveTo>
                <a:lnTo>
                  <a:pt x="7111493" y="461371"/>
                </a:lnTo>
                <a:lnTo>
                  <a:pt x="7111493" y="61321"/>
                </a:lnTo>
                <a:lnTo>
                  <a:pt x="7911594" y="861421"/>
                </a:lnTo>
                <a:lnTo>
                  <a:pt x="7111493" y="1661521"/>
                </a:lnTo>
                <a:lnTo>
                  <a:pt x="7111493" y="1261471"/>
                </a:lnTo>
                <a:lnTo>
                  <a:pt x="25400" y="126147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873C04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1752600" y="3124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81000"/>
                </a:lnTo>
                <a:lnTo>
                  <a:pt x="57150" y="3810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1716678" y="3088279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2" y="150221"/>
                </a:moveTo>
                <a:lnTo>
                  <a:pt x="150222" y="35921"/>
                </a:lnTo>
                <a:lnTo>
                  <a:pt x="264522" y="150221"/>
                </a:lnTo>
                <a:lnTo>
                  <a:pt x="207372" y="150221"/>
                </a:lnTo>
                <a:lnTo>
                  <a:pt x="207372" y="416921"/>
                </a:lnTo>
                <a:lnTo>
                  <a:pt x="93072" y="416921"/>
                </a:lnTo>
                <a:lnTo>
                  <a:pt x="93072" y="150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2819400" y="3124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81000"/>
                </a:lnTo>
                <a:lnTo>
                  <a:pt x="57150" y="3810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2783479" y="3088279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150221"/>
                </a:moveTo>
                <a:lnTo>
                  <a:pt x="150221" y="35921"/>
                </a:lnTo>
                <a:lnTo>
                  <a:pt x="264521" y="150221"/>
                </a:lnTo>
                <a:lnTo>
                  <a:pt x="207371" y="150221"/>
                </a:lnTo>
                <a:lnTo>
                  <a:pt x="207371" y="416921"/>
                </a:lnTo>
                <a:lnTo>
                  <a:pt x="93071" y="416921"/>
                </a:lnTo>
                <a:lnTo>
                  <a:pt x="93071" y="150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1752600" y="40386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81000"/>
                </a:lnTo>
                <a:lnTo>
                  <a:pt x="57150" y="3810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1716678" y="4002679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2" y="150221"/>
                </a:moveTo>
                <a:lnTo>
                  <a:pt x="150222" y="35921"/>
                </a:lnTo>
                <a:lnTo>
                  <a:pt x="264522" y="150221"/>
                </a:lnTo>
                <a:lnTo>
                  <a:pt x="207372" y="150221"/>
                </a:lnTo>
                <a:lnTo>
                  <a:pt x="207372" y="416921"/>
                </a:lnTo>
                <a:lnTo>
                  <a:pt x="93072" y="416921"/>
                </a:lnTo>
                <a:lnTo>
                  <a:pt x="93072" y="150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5562600" y="40386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81000"/>
                </a:lnTo>
                <a:lnTo>
                  <a:pt x="57150" y="3810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5526679" y="4002679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150221"/>
                </a:moveTo>
                <a:lnTo>
                  <a:pt x="150221" y="35921"/>
                </a:lnTo>
                <a:lnTo>
                  <a:pt x="264521" y="150221"/>
                </a:lnTo>
                <a:lnTo>
                  <a:pt x="207371" y="150221"/>
                </a:lnTo>
                <a:lnTo>
                  <a:pt x="207371" y="416921"/>
                </a:lnTo>
                <a:lnTo>
                  <a:pt x="93071" y="416921"/>
                </a:lnTo>
                <a:lnTo>
                  <a:pt x="93071" y="150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4343400" y="3124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Path31"/>
          <p:cNvSpPr/>
          <p:nvPr/>
        </p:nvSpPr>
        <p:spPr>
          <a:xfrm>
            <a:off x="4307479" y="30988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Path32"/>
          <p:cNvSpPr/>
          <p:nvPr/>
        </p:nvSpPr>
        <p:spPr>
          <a:xfrm>
            <a:off x="5562600" y="3124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Path33"/>
          <p:cNvSpPr/>
          <p:nvPr/>
        </p:nvSpPr>
        <p:spPr>
          <a:xfrm>
            <a:off x="5526679" y="30988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Path34"/>
          <p:cNvSpPr/>
          <p:nvPr/>
        </p:nvSpPr>
        <p:spPr>
          <a:xfrm>
            <a:off x="2819400" y="41148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Path35"/>
          <p:cNvSpPr/>
          <p:nvPr/>
        </p:nvSpPr>
        <p:spPr>
          <a:xfrm>
            <a:off x="2783479" y="40894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Path36"/>
          <p:cNvSpPr/>
          <p:nvPr/>
        </p:nvSpPr>
        <p:spPr>
          <a:xfrm>
            <a:off x="4343400" y="41148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Path37"/>
          <p:cNvSpPr/>
          <p:nvPr/>
        </p:nvSpPr>
        <p:spPr>
          <a:xfrm>
            <a:off x="4307479" y="40894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Path38"/>
          <p:cNvSpPr/>
          <p:nvPr/>
        </p:nvSpPr>
        <p:spPr>
          <a:xfrm>
            <a:off x="5943600" y="32766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38100"/>
                </a:moveTo>
                <a:lnTo>
                  <a:pt x="381000" y="38100"/>
                </a:lnTo>
                <a:lnTo>
                  <a:pt x="381000" y="0"/>
                </a:lnTo>
                <a:lnTo>
                  <a:pt x="457200" y="76200"/>
                </a:lnTo>
                <a:lnTo>
                  <a:pt x="381000" y="152400"/>
                </a:lnTo>
                <a:lnTo>
                  <a:pt x="381000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sq">
            <a:solidFill>
              <a:srgbClr val="3891A7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Path39"/>
          <p:cNvSpPr/>
          <p:nvPr/>
        </p:nvSpPr>
        <p:spPr>
          <a:xfrm>
            <a:off x="5918200" y="3215279"/>
            <a:ext cx="518521" cy="275042"/>
          </a:xfrm>
          <a:custGeom>
            <a:avLst/>
            <a:gdLst/>
            <a:ahLst/>
            <a:cxnLst/>
            <a:rect l="l" t="t" r="r" b="b"/>
            <a:pathLst>
              <a:path w="518521" h="275042">
                <a:moveTo>
                  <a:pt x="25400" y="99421"/>
                </a:moveTo>
                <a:lnTo>
                  <a:pt x="406400" y="99421"/>
                </a:lnTo>
                <a:lnTo>
                  <a:pt x="406400" y="61321"/>
                </a:lnTo>
                <a:lnTo>
                  <a:pt x="482600" y="137521"/>
                </a:lnTo>
                <a:lnTo>
                  <a:pt x="406400" y="213721"/>
                </a:lnTo>
                <a:lnTo>
                  <a:pt x="4064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0" name="Path40"/>
          <p:cNvSpPr/>
          <p:nvPr/>
        </p:nvSpPr>
        <p:spPr>
          <a:xfrm>
            <a:off x="5943600" y="41910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38100"/>
                </a:moveTo>
                <a:lnTo>
                  <a:pt x="381000" y="38100"/>
                </a:lnTo>
                <a:lnTo>
                  <a:pt x="381000" y="0"/>
                </a:lnTo>
                <a:lnTo>
                  <a:pt x="457200" y="76200"/>
                </a:lnTo>
                <a:lnTo>
                  <a:pt x="381000" y="152400"/>
                </a:lnTo>
                <a:lnTo>
                  <a:pt x="381000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sq">
            <a:solidFill>
              <a:srgbClr val="3891A7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" name="Path41"/>
          <p:cNvSpPr/>
          <p:nvPr/>
        </p:nvSpPr>
        <p:spPr>
          <a:xfrm>
            <a:off x="5918200" y="4129679"/>
            <a:ext cx="518521" cy="275042"/>
          </a:xfrm>
          <a:custGeom>
            <a:avLst/>
            <a:gdLst/>
            <a:ahLst/>
            <a:cxnLst/>
            <a:rect l="l" t="t" r="r" b="b"/>
            <a:pathLst>
              <a:path w="518521" h="275042">
                <a:moveTo>
                  <a:pt x="25400" y="99421"/>
                </a:moveTo>
                <a:lnTo>
                  <a:pt x="406400" y="99421"/>
                </a:lnTo>
                <a:lnTo>
                  <a:pt x="406400" y="61321"/>
                </a:lnTo>
                <a:lnTo>
                  <a:pt x="482600" y="137521"/>
                </a:lnTo>
                <a:lnTo>
                  <a:pt x="406400" y="213721"/>
                </a:lnTo>
                <a:lnTo>
                  <a:pt x="4064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2" name="Text Box42"/>
          <p:cNvSpPr txBox="1"/>
          <p:nvPr/>
        </p:nvSpPr>
        <p:spPr>
          <a:xfrm>
            <a:off x="1214628" y="719933"/>
            <a:ext cx="1081610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796" spc="-10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2724277" y="699867"/>
            <a:ext cx="5393847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b="1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2796" b="1" spc="-8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b="1" spc="-4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METABOLIC?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1033576" y="1775409"/>
            <a:ext cx="6512052" cy="703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PRIMARY</a:t>
            </a:r>
            <a:r>
              <a:rPr lang="en-US" altLang="zh-CN" sz="2400" spc="-6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DISTURBANCE</a:t>
            </a:r>
            <a:r>
              <a:rPr lang="en-US" altLang="zh-CN" sz="2400" spc="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2400" spc="-4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</a:p>
          <a:p>
            <a:pPr>
              <a:lnSpc>
                <a:spcPts val="2883"/>
              </a:lnSpc>
            </a:pPr>
            <a:r>
              <a:rPr lang="en-US" altLang="zh-CN" sz="2402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METABOLIC?</a:t>
            </a:r>
          </a:p>
        </p:txBody>
      </p:sp>
      <p:sp>
        <p:nvSpPr>
          <p:cNvPr id="45" name="Text Box45"/>
          <p:cNvSpPr txBox="1"/>
          <p:nvPr/>
        </p:nvSpPr>
        <p:spPr>
          <a:xfrm>
            <a:off x="1033576" y="3057250"/>
            <a:ext cx="614437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76" spc="-19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076" spc="-2068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604" spc="2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pH</a:t>
            </a:r>
          </a:p>
        </p:txBody>
      </p:sp>
      <p:sp>
        <p:nvSpPr>
          <p:cNvPr id="46" name="Text Box46"/>
          <p:cNvSpPr txBox="1"/>
          <p:nvPr/>
        </p:nvSpPr>
        <p:spPr>
          <a:xfrm>
            <a:off x="2058091" y="3057250"/>
            <a:ext cx="1358987" cy="4228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604" spc="-643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728" spc="-11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728" spc="2163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4" spc="1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or</a:t>
            </a:r>
          </a:p>
        </p:txBody>
      </p:sp>
      <p:sp>
        <p:nvSpPr>
          <p:cNvPr id="47" name="Text Box47"/>
          <p:cNvSpPr txBox="1"/>
          <p:nvPr/>
        </p:nvSpPr>
        <p:spPr>
          <a:xfrm>
            <a:off x="3828810" y="3057250"/>
            <a:ext cx="404125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pH</a:t>
            </a:r>
          </a:p>
        </p:txBody>
      </p:sp>
      <p:sp>
        <p:nvSpPr>
          <p:cNvPr id="48" name="Text Box48"/>
          <p:cNvSpPr txBox="1"/>
          <p:nvPr/>
        </p:nvSpPr>
        <p:spPr>
          <a:xfrm>
            <a:off x="4644336" y="3057250"/>
            <a:ext cx="754560" cy="4228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604" spc="-638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728" spc="-10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9" name="Text Box49"/>
          <p:cNvSpPr txBox="1"/>
          <p:nvPr/>
        </p:nvSpPr>
        <p:spPr>
          <a:xfrm>
            <a:off x="6552565" y="3057250"/>
            <a:ext cx="1905538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-17" dirty="0" smtClean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METABOLIC</a:t>
            </a:r>
          </a:p>
        </p:txBody>
      </p:sp>
      <p:sp>
        <p:nvSpPr>
          <p:cNvPr id="50" name="Text Box50"/>
          <p:cNvSpPr txBox="1"/>
          <p:nvPr/>
        </p:nvSpPr>
        <p:spPr>
          <a:xfrm>
            <a:off x="1033576" y="4002384"/>
            <a:ext cx="614437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76" spc="-19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076" spc="-2068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6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</a:p>
        </p:txBody>
      </p:sp>
      <p:sp>
        <p:nvSpPr>
          <p:cNvPr id="51" name="Text Box51"/>
          <p:cNvSpPr txBox="1"/>
          <p:nvPr/>
        </p:nvSpPr>
        <p:spPr>
          <a:xfrm>
            <a:off x="2058091" y="4002384"/>
            <a:ext cx="2092828" cy="4228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604" spc="-64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728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728" spc="216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604" spc="193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</a:p>
        </p:txBody>
      </p:sp>
      <p:sp>
        <p:nvSpPr>
          <p:cNvPr id="52" name="Text Box52"/>
          <p:cNvSpPr txBox="1"/>
          <p:nvPr/>
        </p:nvSpPr>
        <p:spPr>
          <a:xfrm>
            <a:off x="4643675" y="4002384"/>
            <a:ext cx="755222" cy="4228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604" spc="-6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728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53" name="Text Box53"/>
          <p:cNvSpPr txBox="1"/>
          <p:nvPr/>
        </p:nvSpPr>
        <p:spPr>
          <a:xfrm>
            <a:off x="6552565" y="4002384"/>
            <a:ext cx="2202185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896" y="0"/>
            <a:ext cx="1834895" cy="697991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280" y="0"/>
            <a:ext cx="915923" cy="697991"/>
          </a:xfrm>
          <a:prstGeom prst="rect">
            <a:avLst/>
          </a:prstGeom>
          <a:noFill/>
        </p:spPr>
      </p:pic>
      <p:pic>
        <p:nvPicPr>
          <p:cNvPr id="18" name="Image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0612" y="0"/>
            <a:ext cx="5946648" cy="697991"/>
          </a:xfrm>
          <a:prstGeom prst="rect">
            <a:avLst/>
          </a:prstGeom>
          <a:noFill/>
        </p:spPr>
      </p:pic>
      <p:sp>
        <p:nvSpPr>
          <p:cNvPr id="20" name="Path20"/>
          <p:cNvSpPr/>
          <p:nvPr/>
        </p:nvSpPr>
        <p:spPr>
          <a:xfrm>
            <a:off x="990600" y="3810000"/>
            <a:ext cx="173442" cy="518521"/>
          </a:xfrm>
          <a:custGeom>
            <a:avLst/>
            <a:gdLst/>
            <a:ahLst/>
            <a:cxnLst/>
            <a:rect l="l" t="t" r="r" b="b"/>
            <a:pathLst>
              <a:path w="173442" h="518521">
                <a:moveTo>
                  <a:pt x="35922" y="74021"/>
                </a:moveTo>
                <a:lnTo>
                  <a:pt x="74022" y="35921"/>
                </a:lnTo>
                <a:lnTo>
                  <a:pt x="112122" y="74021"/>
                </a:lnTo>
                <a:lnTo>
                  <a:pt x="93072" y="74021"/>
                </a:lnTo>
                <a:lnTo>
                  <a:pt x="93072" y="493121"/>
                </a:lnTo>
                <a:lnTo>
                  <a:pt x="54972" y="493121"/>
                </a:lnTo>
                <a:lnTo>
                  <a:pt x="54972" y="740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3276600" y="3962400"/>
            <a:ext cx="173442" cy="518521"/>
          </a:xfrm>
          <a:custGeom>
            <a:avLst/>
            <a:gdLst/>
            <a:ahLst/>
            <a:cxnLst/>
            <a:rect l="l" t="t" r="r" b="b"/>
            <a:pathLst>
              <a:path w="173442" h="518521">
                <a:moveTo>
                  <a:pt x="35921" y="74021"/>
                </a:moveTo>
                <a:lnTo>
                  <a:pt x="74021" y="35921"/>
                </a:lnTo>
                <a:lnTo>
                  <a:pt x="112121" y="74021"/>
                </a:lnTo>
                <a:lnTo>
                  <a:pt x="93071" y="74021"/>
                </a:lnTo>
                <a:lnTo>
                  <a:pt x="93071" y="493121"/>
                </a:lnTo>
                <a:lnTo>
                  <a:pt x="54971" y="493121"/>
                </a:lnTo>
                <a:lnTo>
                  <a:pt x="54971" y="740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6705600" y="4419600"/>
            <a:ext cx="173441" cy="442321"/>
          </a:xfrm>
          <a:custGeom>
            <a:avLst/>
            <a:gdLst/>
            <a:ahLst/>
            <a:cxnLst/>
            <a:rect l="l" t="t" r="r" b="b"/>
            <a:pathLst>
              <a:path w="173441" h="442321">
                <a:moveTo>
                  <a:pt x="35921" y="368300"/>
                </a:moveTo>
                <a:lnTo>
                  <a:pt x="54971" y="368300"/>
                </a:lnTo>
                <a:lnTo>
                  <a:pt x="54971" y="25400"/>
                </a:lnTo>
                <a:lnTo>
                  <a:pt x="93071" y="25400"/>
                </a:lnTo>
                <a:lnTo>
                  <a:pt x="93071" y="368300"/>
                </a:lnTo>
                <a:lnTo>
                  <a:pt x="112121" y="368300"/>
                </a:lnTo>
                <a:lnTo>
                  <a:pt x="74021" y="406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6781800" y="3886200"/>
            <a:ext cx="173441" cy="442321"/>
          </a:xfrm>
          <a:custGeom>
            <a:avLst/>
            <a:gdLst/>
            <a:ahLst/>
            <a:cxnLst/>
            <a:rect l="l" t="t" r="r" b="b"/>
            <a:pathLst>
              <a:path w="173441" h="442321">
                <a:moveTo>
                  <a:pt x="35921" y="368300"/>
                </a:moveTo>
                <a:lnTo>
                  <a:pt x="54971" y="368300"/>
                </a:lnTo>
                <a:lnTo>
                  <a:pt x="54971" y="25400"/>
                </a:lnTo>
                <a:lnTo>
                  <a:pt x="93071" y="25400"/>
                </a:lnTo>
                <a:lnTo>
                  <a:pt x="93071" y="368300"/>
                </a:lnTo>
                <a:lnTo>
                  <a:pt x="112121" y="368300"/>
                </a:lnTo>
                <a:lnTo>
                  <a:pt x="74021" y="406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2514600" y="4038600"/>
            <a:ext cx="670921" cy="275042"/>
          </a:xfrm>
          <a:custGeom>
            <a:avLst/>
            <a:gdLst/>
            <a:ahLst/>
            <a:cxnLst/>
            <a:rect l="l" t="t" r="r" b="b"/>
            <a:pathLst>
              <a:path w="670921" h="275042">
                <a:moveTo>
                  <a:pt x="25400" y="99421"/>
                </a:moveTo>
                <a:lnTo>
                  <a:pt x="558800" y="99421"/>
                </a:lnTo>
                <a:lnTo>
                  <a:pt x="558800" y="61321"/>
                </a:lnTo>
                <a:lnTo>
                  <a:pt x="635000" y="137521"/>
                </a:lnTo>
                <a:lnTo>
                  <a:pt x="558800" y="213721"/>
                </a:lnTo>
                <a:lnTo>
                  <a:pt x="5588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5867400" y="3962400"/>
            <a:ext cx="670921" cy="275042"/>
          </a:xfrm>
          <a:custGeom>
            <a:avLst/>
            <a:gdLst/>
            <a:ahLst/>
            <a:cxnLst/>
            <a:rect l="l" t="t" r="r" b="b"/>
            <a:pathLst>
              <a:path w="670921" h="275042">
                <a:moveTo>
                  <a:pt x="25400" y="99421"/>
                </a:moveTo>
                <a:lnTo>
                  <a:pt x="558800" y="99421"/>
                </a:lnTo>
                <a:lnTo>
                  <a:pt x="558800" y="61321"/>
                </a:lnTo>
                <a:lnTo>
                  <a:pt x="635000" y="137521"/>
                </a:lnTo>
                <a:lnTo>
                  <a:pt x="558800" y="213721"/>
                </a:lnTo>
                <a:lnTo>
                  <a:pt x="5588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Text Box31"/>
          <p:cNvSpPr txBox="1"/>
          <p:nvPr/>
        </p:nvSpPr>
        <p:spPr>
          <a:xfrm>
            <a:off x="1164640" y="82943"/>
            <a:ext cx="7123425" cy="106952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42265"/>
            <a:r>
              <a:rPr lang="en-US" altLang="zh-CN" sz="3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ABG</a:t>
            </a:r>
            <a:r>
              <a:rPr lang="en-US" altLang="zh-CN" sz="3900" spc="-1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3900" spc="-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Procedure</a:t>
            </a:r>
            <a:r>
              <a:rPr lang="en-US" altLang="zh-CN" sz="3900" spc="-19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and </a:t>
            </a:r>
            <a:r>
              <a:rPr lang="en-US" altLang="zh-CN" sz="3900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Precautions</a:t>
            </a:r>
          </a:p>
          <a:p>
            <a:pPr>
              <a:lnSpc>
                <a:spcPts val="3337"/>
              </a:lnSpc>
            </a:pPr>
            <a:endParaRPr lang="en-US" altLang="zh-CN" sz="2400" spc="0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4" name="Text Box34"/>
          <p:cNvSpPr txBox="1"/>
          <p:nvPr/>
        </p:nvSpPr>
        <p:spPr>
          <a:xfrm>
            <a:off x="1066800" y="1066800"/>
            <a:ext cx="5165988" cy="337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2" spc="1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2" spc="-121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Ideally</a:t>
            </a:r>
            <a:r>
              <a:rPr lang="en-US" altLang="zh-CN" sz="2402" spc="-4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402" spc="60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Pre-heparinised</a:t>
            </a:r>
            <a:r>
              <a:rPr lang="en-US" altLang="zh-CN" sz="2402" spc="-16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  <a:r>
              <a:rPr lang="en-US" altLang="zh-CN" sz="2402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syringes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2209800" y="1600200"/>
            <a:ext cx="5364505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400" spc="60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should</a:t>
            </a:r>
            <a:r>
              <a:rPr lang="en-US" altLang="zh-CN" sz="2400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be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FLUSHED</a:t>
            </a:r>
            <a:r>
              <a:rPr lang="en-US" altLang="zh-CN" sz="2400" b="1" spc="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 </a:t>
            </a:r>
            <a:r>
              <a:rPr lang="en-US" altLang="zh-CN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0.5ml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2057400" y="2133600"/>
            <a:ext cx="4938064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1:1000 Heparin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solution</a:t>
            </a:r>
            <a:r>
              <a:rPr lang="en-US" altLang="zh-CN" sz="2400" spc="-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 emptied.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1905000" y="2743200"/>
            <a:ext cx="6671462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DO NOT</a:t>
            </a:r>
            <a:r>
              <a:rPr lang="en-US" altLang="zh-CN" sz="2400" b="1" spc="-4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6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LEAVE</a:t>
            </a:r>
            <a:r>
              <a:rPr lang="en-US" altLang="zh-CN" sz="2400" b="1" spc="2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EXCESSIVE</a:t>
            </a:r>
            <a:r>
              <a:rPr lang="en-US" altLang="zh-CN" sz="2400" b="1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HEPARIN</a:t>
            </a:r>
            <a:r>
              <a:rPr lang="en-US" altLang="zh-CN" sz="2400" b="1" spc="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400" b="1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4191000" y="3276600"/>
            <a:ext cx="1387311" cy="337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2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1143000" y="3886200"/>
            <a:ext cx="6861251" cy="3900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HEPARIN</a:t>
            </a:r>
            <a:r>
              <a:rPr lang="en-US" altLang="zh-CN" sz="2400" spc="900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DILUTIONAL</a:t>
            </a:r>
            <a:r>
              <a:rPr lang="en-US" altLang="zh-CN" sz="2400" spc="1314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400" spc="-5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3733800" y="4343400"/>
            <a:ext cx="3997324" cy="3900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EFFECT</a:t>
            </a:r>
            <a:r>
              <a:rPr lang="en-US" altLang="zh-CN" sz="2400" spc="1675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0" spc="-59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1066800" y="5428214"/>
            <a:ext cx="7924800" cy="82618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r>
              <a:rPr lang="en-US" altLang="zh-CN" sz="2402" spc="1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</a:t>
            </a:r>
            <a:r>
              <a:rPr lang="en-US" altLang="zh-CN" sz="2402" spc="-2398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Only</a:t>
            </a:r>
            <a:r>
              <a:rPr lang="en-US" altLang="zh-CN" sz="2402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small</a:t>
            </a:r>
            <a:r>
              <a:rPr lang="en-US" altLang="zh-CN" sz="2402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0.5ml</a:t>
            </a:r>
            <a:r>
              <a:rPr lang="en-US" altLang="zh-CN" sz="2402" spc="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Heparin</a:t>
            </a:r>
            <a:r>
              <a:rPr lang="en-US" altLang="zh-CN" sz="2402" spc="-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for</a:t>
            </a:r>
            <a:r>
              <a:rPr lang="en-US" altLang="zh-CN" sz="2402" spc="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flushing</a:t>
            </a:r>
            <a:r>
              <a:rPr lang="en-US" altLang="zh-CN" sz="2402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discard</a:t>
            </a:r>
            <a:r>
              <a:rPr lang="en-US" altLang="zh-CN" sz="2402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it</a:t>
            </a:r>
          </a:p>
          <a:p>
            <a:pPr>
              <a:lnSpc>
                <a:spcPts val="3191"/>
              </a:lnSpc>
            </a:pPr>
            <a:r>
              <a:rPr lang="en-US" altLang="zh-CN" sz="24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</a:t>
            </a:r>
            <a:r>
              <a:rPr lang="en-US" altLang="zh-CN" sz="2400" spc="-239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Syringes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must</a:t>
            </a:r>
            <a:r>
              <a:rPr lang="en-US" altLang="zh-CN" sz="2400" spc="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have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&gt;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50%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blood.</a:t>
            </a:r>
            <a:r>
              <a:rPr lang="en-US" altLang="zh-CN" sz="2400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Use only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2ml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or</a:t>
            </a:r>
            <a:r>
              <a:rPr lang="en-US" altLang="zh-CN" sz="24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less syringe  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1722374" y="6165494"/>
            <a:ext cx="64120" cy="3545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Imag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228600" y="1905000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36" y="0"/>
            <a:ext cx="6227064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pic>
        <p:nvPicPr>
          <p:cNvPr id="16" name="Image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435" y="1413764"/>
            <a:ext cx="210311" cy="21031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908735" y="1413764"/>
            <a:ext cx="235711" cy="223011"/>
          </a:xfrm>
          <a:custGeom>
            <a:avLst/>
            <a:gdLst/>
            <a:ahLst/>
            <a:cxnLst/>
            <a:rect l="l" t="t" r="r" b="b"/>
            <a:pathLst>
              <a:path w="235711" h="223011">
                <a:moveTo>
                  <a:pt x="12700" y="105156"/>
                </a:moveTo>
                <a:cubicBezTo>
                  <a:pt x="12700" y="47117"/>
                  <a:pt x="59779" y="0"/>
                  <a:pt x="117856" y="0"/>
                </a:cubicBezTo>
                <a:cubicBezTo>
                  <a:pt x="117856" y="0"/>
                  <a:pt x="117856" y="0"/>
                  <a:pt x="117856" y="0"/>
                </a:cubicBezTo>
                <a:lnTo>
                  <a:pt x="117856" y="0"/>
                </a:lnTo>
                <a:cubicBezTo>
                  <a:pt x="175934" y="0"/>
                  <a:pt x="223012" y="47117"/>
                  <a:pt x="223012" y="105156"/>
                </a:cubicBezTo>
                <a:cubicBezTo>
                  <a:pt x="223012" y="105156"/>
                  <a:pt x="223012" y="105156"/>
                  <a:pt x="223012" y="105156"/>
                </a:cubicBezTo>
                <a:lnTo>
                  <a:pt x="223012" y="105156"/>
                </a:lnTo>
                <a:cubicBezTo>
                  <a:pt x="223012" y="163322"/>
                  <a:pt x="175934" y="210312"/>
                  <a:pt x="117856" y="210312"/>
                </a:cubicBezTo>
                <a:cubicBezTo>
                  <a:pt x="117856" y="210312"/>
                  <a:pt x="117856" y="210312"/>
                  <a:pt x="117856" y="210312"/>
                </a:cubicBezTo>
                <a:lnTo>
                  <a:pt x="117856" y="210312"/>
                </a:lnTo>
                <a:cubicBezTo>
                  <a:pt x="59779" y="210312"/>
                  <a:pt x="12700" y="163322"/>
                  <a:pt x="12700" y="105156"/>
                </a:cubicBezTo>
                <a:cubicBezTo>
                  <a:pt x="12700" y="105156"/>
                  <a:pt x="12700" y="105156"/>
                  <a:pt x="12700" y="105156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8DA5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685800" y="2057400"/>
            <a:ext cx="7961948" cy="1676400"/>
          </a:xfrm>
          <a:custGeom>
            <a:avLst/>
            <a:gdLst/>
            <a:ahLst/>
            <a:cxnLst/>
            <a:rect l="l" t="t" r="r" b="b"/>
            <a:pathLst>
              <a:path w="7961948" h="1676400">
                <a:moveTo>
                  <a:pt x="0" y="419100"/>
                </a:moveTo>
                <a:lnTo>
                  <a:pt x="7123748" y="419100"/>
                </a:lnTo>
                <a:lnTo>
                  <a:pt x="7123748" y="0"/>
                </a:lnTo>
                <a:lnTo>
                  <a:pt x="7961948" y="838200"/>
                </a:lnTo>
                <a:lnTo>
                  <a:pt x="7123748" y="1676400"/>
                </a:lnTo>
                <a:lnTo>
                  <a:pt x="7123748" y="1257300"/>
                </a:lnTo>
                <a:lnTo>
                  <a:pt x="0" y="1257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838200" y="2057400"/>
            <a:ext cx="8023268" cy="1799041"/>
          </a:xfrm>
          <a:custGeom>
            <a:avLst/>
            <a:gdLst/>
            <a:ahLst/>
            <a:cxnLst/>
            <a:rect l="l" t="t" r="r" b="b"/>
            <a:pathLst>
              <a:path w="8023268" h="1799041">
                <a:moveTo>
                  <a:pt x="25400" y="480421"/>
                </a:moveTo>
                <a:lnTo>
                  <a:pt x="7149148" y="480421"/>
                </a:lnTo>
                <a:lnTo>
                  <a:pt x="7149148" y="61321"/>
                </a:lnTo>
                <a:lnTo>
                  <a:pt x="7987348" y="899521"/>
                </a:lnTo>
                <a:lnTo>
                  <a:pt x="7149148" y="1737721"/>
                </a:lnTo>
                <a:lnTo>
                  <a:pt x="7149148" y="1318621"/>
                </a:lnTo>
                <a:lnTo>
                  <a:pt x="25400" y="131862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873C04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Text Box27"/>
          <p:cNvSpPr txBox="1"/>
          <p:nvPr/>
        </p:nvSpPr>
        <p:spPr>
          <a:xfrm>
            <a:off x="1066800" y="2743200"/>
            <a:ext cx="1132298" cy="4770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00" b="1" spc="-2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800" b="1" spc="-106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800" b="1" spc="-2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28" name="Text Box28"/>
          <p:cNvSpPr txBox="1"/>
          <p:nvPr/>
        </p:nvSpPr>
        <p:spPr>
          <a:xfrm>
            <a:off x="3733800" y="2514600"/>
            <a:ext cx="2477651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5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2796" spc="-69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2667000" y="2895600"/>
            <a:ext cx="4702698" cy="4767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8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Compensated/</a:t>
            </a:r>
            <a:r>
              <a:rPr lang="en-US" altLang="zh-CN" sz="2798" b="1" spc="-4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decompensated</a:t>
            </a:r>
            <a:r>
              <a:rPr lang="en-US" altLang="zh-CN" sz="2798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579438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u="sng" dirty="0" smtClean="0"/>
              <a:t>a. Respiratory acidosis</a:t>
            </a:r>
            <a:endParaRPr lang="en-US" b="1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838200"/>
          <a:ext cx="7772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547"/>
                <a:gridCol w="1506894"/>
                <a:gridCol w="1625859"/>
                <a:gridCol w="1943100"/>
              </a:tblGrid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Phase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PH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PaCO2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HCO3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UNCOMPENSATED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↓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 pitchFamily="66" charset="0"/>
                        </a:rPr>
                        <a:t>↑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------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</a:tr>
            </a:tbl>
          </a:graphicData>
        </a:graphic>
      </p:graphicFrame>
      <p:sp>
        <p:nvSpPr>
          <p:cNvPr id="29716" name="Content Placeholder 9"/>
          <p:cNvSpPr>
            <a:spLocks noGrp="1"/>
          </p:cNvSpPr>
          <p:nvPr>
            <p:ph sz="quarter" idx="2"/>
          </p:nvPr>
        </p:nvSpPr>
        <p:spPr>
          <a:xfrm>
            <a:off x="762000" y="1828800"/>
            <a:ext cx="7543800" cy="99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smtClean="0">
                <a:latin typeface="Comic Sans MS" pitchFamily="66" charset="0"/>
              </a:rPr>
              <a:t>Because there is no response from the kidneys yet to acidosis the HCO3 will remain normal</a:t>
            </a:r>
          </a:p>
        </p:txBody>
      </p:sp>
      <p:sp>
        <p:nvSpPr>
          <p:cNvPr id="307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b="1" smtClean="0"/>
              <a:t>A.Y.T</a:t>
            </a:r>
          </a:p>
        </p:txBody>
      </p:sp>
      <p:sp>
        <p:nvSpPr>
          <p:cNvPr id="307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C280001-D953-4C76-B1C4-4B38BD1E1EB5}" type="slidenum">
              <a:rPr lang="en-US" smtClean="0"/>
              <a:pPr/>
              <a:t>31</a:t>
            </a:fld>
            <a:endParaRPr lang="en-US" smtClean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/>
        </p:nvGraphicFramePr>
        <p:xfrm>
          <a:off x="457200" y="4648200"/>
          <a:ext cx="7696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110"/>
                <a:gridCol w="1492121"/>
                <a:gridCol w="1609919"/>
                <a:gridCol w="1924050"/>
              </a:tblGrid>
              <a:tr h="29817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Phase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PH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PaCO2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HCO3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</a:tr>
              <a:tr h="4638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FULL</a:t>
                      </a:r>
                      <a:r>
                        <a:rPr lang="en-US" b="1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b="1" dirty="0" smtClean="0">
                          <a:latin typeface="Comic Sans MS" pitchFamily="66" charset="0"/>
                        </a:rPr>
                        <a:t>COMPENSATED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N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 pitchFamily="66" charset="0"/>
                        </a:rPr>
                        <a:t>↑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↑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/>
        </p:nvGraphicFramePr>
        <p:xfrm>
          <a:off x="457200" y="2667000"/>
          <a:ext cx="7696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1295400"/>
                <a:gridCol w="1200150"/>
                <a:gridCol w="1924050"/>
              </a:tblGrid>
              <a:tr h="29817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Phase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PH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PaCO2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HCO3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</a:tr>
              <a:tr h="4638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PARTIAL</a:t>
                      </a:r>
                      <a:r>
                        <a:rPr lang="en-US" b="1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b="1" dirty="0" smtClean="0">
                          <a:latin typeface="Comic Sans MS" pitchFamily="66" charset="0"/>
                        </a:rPr>
                        <a:t>COMPENSATED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↓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 pitchFamily="66" charset="0"/>
                        </a:rPr>
                        <a:t>↑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 pitchFamily="66" charset="0"/>
                        </a:rPr>
                        <a:t>↑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</a:tr>
            </a:tbl>
          </a:graphicData>
        </a:graphic>
      </p:graphicFrame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381000" y="58674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2000" b="1" dirty="0">
                <a:latin typeface="Comic Sans MS" pitchFamily="66" charset="0"/>
                <a:cs typeface="+mn-cs"/>
              </a:rPr>
              <a:t>PH return to normal PaCO2 &amp; HCO3 levels are still high to correct acidosis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609600" y="37338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>
                <a:latin typeface="Comic Sans MS" pitchFamily="66" charset="0"/>
                <a:cs typeface="+mn-cs"/>
              </a:rPr>
              <a:t> </a:t>
            </a:r>
            <a:r>
              <a:rPr lang="en-US" sz="2000" b="1" dirty="0">
                <a:latin typeface="Comic Sans MS" pitchFamily="66" charset="0"/>
                <a:cs typeface="+mn-cs"/>
              </a:rPr>
              <a:t>The kidneys start to respond to the acidosis by increasing the amount of circulating HCO3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716" grpId="0" build="p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5794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u="sng" dirty="0" smtClean="0"/>
              <a:t>B. Respiratory alkalosis</a:t>
            </a:r>
            <a:endParaRPr lang="en-US" b="1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838200"/>
          <a:ext cx="7772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547"/>
                <a:gridCol w="1506894"/>
                <a:gridCol w="1625859"/>
                <a:gridCol w="1943100"/>
              </a:tblGrid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Phase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PH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PaCO2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HCO3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UNCOMPENSATED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 pitchFamily="66" charset="0"/>
                        </a:rPr>
                        <a:t>↑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 pitchFamily="66" charset="0"/>
                        </a:rPr>
                        <a:t>↓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------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</a:tr>
            </a:tbl>
          </a:graphicData>
        </a:graphic>
      </p:graphicFrame>
      <p:sp>
        <p:nvSpPr>
          <p:cNvPr id="30740" name="Content Placeholder 9"/>
          <p:cNvSpPr>
            <a:spLocks noGrp="1"/>
          </p:cNvSpPr>
          <p:nvPr>
            <p:ph sz="quarter" idx="2"/>
          </p:nvPr>
        </p:nvSpPr>
        <p:spPr>
          <a:xfrm>
            <a:off x="762000" y="1828800"/>
            <a:ext cx="7543800" cy="99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smtClean="0">
                <a:latin typeface="Comic Sans MS" pitchFamily="66" charset="0"/>
              </a:rPr>
              <a:t>Because there is no response from the kidneys yet to acidosis the HCO3 will remain normal</a:t>
            </a:r>
          </a:p>
        </p:txBody>
      </p:sp>
      <p:sp>
        <p:nvSpPr>
          <p:cNvPr id="317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b="1" smtClean="0"/>
              <a:t>A.Y.T</a:t>
            </a:r>
          </a:p>
        </p:txBody>
      </p:sp>
      <p:sp>
        <p:nvSpPr>
          <p:cNvPr id="317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CE0DDE-FA6C-4340-89F8-96C9BF90F65A}" type="slidenum">
              <a:rPr lang="en-US" smtClean="0"/>
              <a:pPr/>
              <a:t>32</a:t>
            </a:fld>
            <a:endParaRPr lang="en-US" smtClean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/>
        </p:nvGraphicFramePr>
        <p:xfrm>
          <a:off x="457200" y="4648200"/>
          <a:ext cx="7696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110"/>
                <a:gridCol w="1492121"/>
                <a:gridCol w="1609919"/>
                <a:gridCol w="1924050"/>
              </a:tblGrid>
              <a:tr h="29817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Phase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PH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PaCO2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HCO3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</a:tr>
              <a:tr h="4638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FULL</a:t>
                      </a:r>
                      <a:r>
                        <a:rPr lang="en-US" b="1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b="1" dirty="0" smtClean="0">
                          <a:latin typeface="Comic Sans MS" pitchFamily="66" charset="0"/>
                        </a:rPr>
                        <a:t>COMPENSATED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N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 pitchFamily="66" charset="0"/>
                        </a:rPr>
                        <a:t>↓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↓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/>
        </p:nvGraphicFramePr>
        <p:xfrm>
          <a:off x="457200" y="2667000"/>
          <a:ext cx="7696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1295400"/>
                <a:gridCol w="1200150"/>
                <a:gridCol w="1924050"/>
              </a:tblGrid>
              <a:tr h="29817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Phase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PH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PaCO2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HCO3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</a:tr>
              <a:tr h="4638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 pitchFamily="66" charset="0"/>
                        </a:rPr>
                        <a:t>PARTIAL</a:t>
                      </a:r>
                      <a:r>
                        <a:rPr lang="en-US" b="1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b="1" dirty="0" smtClean="0">
                          <a:latin typeface="Comic Sans MS" pitchFamily="66" charset="0"/>
                        </a:rPr>
                        <a:t>COMPENSATED</a:t>
                      </a:r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 pitchFamily="66" charset="0"/>
                        </a:rPr>
                        <a:t>↑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 pitchFamily="66" charset="0"/>
                        </a:rPr>
                        <a:t>↓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 pitchFamily="66" charset="0"/>
                        </a:rPr>
                        <a:t>↓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</a:tr>
            </a:tbl>
          </a:graphicData>
        </a:graphic>
      </p:graphicFrame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381000" y="58674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2000" b="1" dirty="0">
                <a:latin typeface="Comic Sans MS" pitchFamily="66" charset="0"/>
                <a:cs typeface="+mn-cs"/>
              </a:rPr>
              <a:t>PH return to normal PaCO2 &amp; HCO3 levels are still low to correct alkalosis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609600" y="37338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>
                <a:latin typeface="Comic Sans MS" pitchFamily="66" charset="0"/>
                <a:cs typeface="+mn-cs"/>
              </a:rPr>
              <a:t> </a:t>
            </a:r>
            <a:r>
              <a:rPr lang="en-US" sz="2000" b="1" dirty="0">
                <a:latin typeface="Comic Sans MS" pitchFamily="66" charset="0"/>
                <a:cs typeface="+mn-cs"/>
              </a:rPr>
              <a:t>The kidneys start to respond to the alkalosis by decreasing the amount of circulating HCO3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40" grpId="0" build="p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4495800"/>
          </a:xfrm>
          <a:prstGeom prst="rect">
            <a:avLst/>
          </a:prstGeom>
          <a:noFill/>
        </p:spPr>
      </p:pic>
      <p:sp>
        <p:nvSpPr>
          <p:cNvPr id="9" name="Text Box9"/>
          <p:cNvSpPr txBox="1"/>
          <p:nvPr/>
        </p:nvSpPr>
        <p:spPr>
          <a:xfrm>
            <a:off x="228600" y="2971800"/>
            <a:ext cx="1447800" cy="539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rtlCol="0">
            <a:spAutoFit/>
          </a:bodyPr>
          <a:lstStyle/>
          <a:p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4" b="1" spc="-18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</a:p>
        </p:txBody>
      </p:sp>
      <p:sp>
        <p:nvSpPr>
          <p:cNvPr id="15" name="Text Box15"/>
          <p:cNvSpPr txBox="1"/>
          <p:nvPr/>
        </p:nvSpPr>
        <p:spPr>
          <a:xfrm>
            <a:off x="1905000" y="3581400"/>
            <a:ext cx="6082254" cy="4504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If</a:t>
            </a:r>
            <a:r>
              <a:rPr lang="en-US" altLang="zh-CN" sz="3204" b="1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</a:t>
            </a:r>
            <a:r>
              <a:rPr lang="en-US" altLang="zh-CN" sz="3204" b="1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3204" b="1" spc="-18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</a:t>
            </a:r>
            <a:r>
              <a:rPr lang="en-US" altLang="zh-CN" sz="3204" b="1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GAP?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1516" y="96011"/>
            <a:ext cx="7444740" cy="815339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9025" y="1666875"/>
            <a:ext cx="4857750" cy="3952875"/>
          </a:xfrm>
          <a:prstGeom prst="rect">
            <a:avLst/>
          </a:prstGeom>
          <a:noFill/>
        </p:spPr>
      </p:pic>
      <p:sp>
        <p:nvSpPr>
          <p:cNvPr id="18" name="Path18"/>
          <p:cNvSpPr/>
          <p:nvPr/>
        </p:nvSpPr>
        <p:spPr>
          <a:xfrm>
            <a:off x="2297176" y="2215388"/>
            <a:ext cx="93598" cy="3404095"/>
          </a:xfrm>
          <a:custGeom>
            <a:avLst/>
            <a:gdLst/>
            <a:ahLst/>
            <a:cxnLst/>
            <a:rect l="l" t="t" r="r" b="b"/>
            <a:pathLst>
              <a:path w="93598" h="3404095">
                <a:moveTo>
                  <a:pt x="80899" y="3391395"/>
                </a:moveTo>
                <a:lnTo>
                  <a:pt x="12700" y="3391395"/>
                </a:lnTo>
                <a:moveTo>
                  <a:pt x="80899" y="3053080"/>
                </a:moveTo>
                <a:lnTo>
                  <a:pt x="12700" y="3053080"/>
                </a:lnTo>
                <a:moveTo>
                  <a:pt x="80899" y="2716276"/>
                </a:moveTo>
                <a:lnTo>
                  <a:pt x="12700" y="2716276"/>
                </a:lnTo>
                <a:moveTo>
                  <a:pt x="80899" y="2377948"/>
                </a:moveTo>
                <a:lnTo>
                  <a:pt x="12700" y="2377948"/>
                </a:lnTo>
                <a:moveTo>
                  <a:pt x="80899" y="2039620"/>
                </a:moveTo>
                <a:lnTo>
                  <a:pt x="12700" y="2039620"/>
                </a:lnTo>
                <a:moveTo>
                  <a:pt x="80899" y="1702816"/>
                </a:moveTo>
                <a:lnTo>
                  <a:pt x="12700" y="1702816"/>
                </a:lnTo>
                <a:moveTo>
                  <a:pt x="80899" y="1364488"/>
                </a:moveTo>
                <a:lnTo>
                  <a:pt x="12700" y="1364488"/>
                </a:lnTo>
                <a:moveTo>
                  <a:pt x="80899" y="1026160"/>
                </a:moveTo>
                <a:lnTo>
                  <a:pt x="12700" y="1026160"/>
                </a:lnTo>
                <a:moveTo>
                  <a:pt x="80899" y="689356"/>
                </a:moveTo>
                <a:lnTo>
                  <a:pt x="12700" y="689356"/>
                </a:lnTo>
                <a:moveTo>
                  <a:pt x="80899" y="351028"/>
                </a:moveTo>
                <a:lnTo>
                  <a:pt x="12700" y="351028"/>
                </a:lnTo>
                <a:moveTo>
                  <a:pt x="80899" y="12700"/>
                </a:moveTo>
                <a:lnTo>
                  <a:pt x="12700" y="12700"/>
                </a:lnTo>
              </a:path>
            </a:pathLst>
          </a:custGeom>
          <a:solidFill>
            <a:srgbClr val="572314">
              <a:alpha val="0"/>
            </a:srgbClr>
          </a:solidFill>
          <a:ln w="12700" cap="sq">
            <a:solidFill>
              <a:srgbClr val="898989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2365756" y="5594096"/>
            <a:ext cx="4125087" cy="94944"/>
          </a:xfrm>
          <a:custGeom>
            <a:avLst/>
            <a:gdLst/>
            <a:ahLst/>
            <a:cxnLst/>
            <a:rect l="l" t="t" r="r" b="b"/>
            <a:pathLst>
              <a:path w="4125087" h="94944">
                <a:moveTo>
                  <a:pt x="12700" y="12700"/>
                </a:moveTo>
                <a:lnTo>
                  <a:pt x="12700" y="82245"/>
                </a:lnTo>
                <a:moveTo>
                  <a:pt x="2062480" y="12700"/>
                </a:moveTo>
                <a:lnTo>
                  <a:pt x="2062480" y="82245"/>
                </a:lnTo>
                <a:moveTo>
                  <a:pt x="4112387" y="12700"/>
                </a:moveTo>
                <a:lnTo>
                  <a:pt x="4112387" y="82245"/>
                </a:lnTo>
              </a:path>
            </a:pathLst>
          </a:custGeom>
          <a:solidFill>
            <a:srgbClr val="572314">
              <a:alpha val="0"/>
            </a:srgbClr>
          </a:solidFill>
          <a:ln w="12700" cap="sq">
            <a:solidFill>
              <a:srgbClr val="898989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7444104" y="2967996"/>
            <a:ext cx="114928" cy="114928"/>
          </a:xfrm>
          <a:custGeom>
            <a:avLst/>
            <a:gdLst/>
            <a:ahLst/>
            <a:cxnLst/>
            <a:rect l="l" t="t" r="r" b="b"/>
            <a:pathLst>
              <a:path w="114928" h="114928">
                <a:moveTo>
                  <a:pt x="0" y="114929"/>
                </a:moveTo>
                <a:lnTo>
                  <a:pt x="114929" y="114929"/>
                </a:lnTo>
                <a:lnTo>
                  <a:pt x="11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3E4F7C">
              <a:alpha val="100000"/>
            </a:srgbClr>
          </a:solidFill>
          <a:ln w="0" cap="sq">
            <a:solidFill>
              <a:srgbClr val="3E4F7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7444104" y="3297053"/>
            <a:ext cx="114928" cy="114928"/>
          </a:xfrm>
          <a:custGeom>
            <a:avLst/>
            <a:gdLst/>
            <a:ahLst/>
            <a:cxnLst/>
            <a:rect l="l" t="t" r="r" b="b"/>
            <a:pathLst>
              <a:path w="114928" h="114928">
                <a:moveTo>
                  <a:pt x="0" y="114929"/>
                </a:moveTo>
                <a:lnTo>
                  <a:pt x="114929" y="114929"/>
                </a:lnTo>
                <a:lnTo>
                  <a:pt x="11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843A04">
              <a:alpha val="100000"/>
            </a:srgbClr>
          </a:solidFill>
          <a:ln w="0" cap="sq">
            <a:solidFill>
              <a:srgbClr val="843A04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7444104" y="3626110"/>
            <a:ext cx="114928" cy="114928"/>
          </a:xfrm>
          <a:custGeom>
            <a:avLst/>
            <a:gdLst/>
            <a:ahLst/>
            <a:cxnLst/>
            <a:rect l="l" t="t" r="r" b="b"/>
            <a:pathLst>
              <a:path w="114928" h="114928">
                <a:moveTo>
                  <a:pt x="0" y="114929"/>
                </a:moveTo>
                <a:lnTo>
                  <a:pt x="114929" y="114929"/>
                </a:lnTo>
                <a:lnTo>
                  <a:pt x="11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4962C">
              <a:alpha val="100000"/>
            </a:srgbClr>
          </a:solidFill>
          <a:ln w="0" cap="sq">
            <a:solidFill>
              <a:srgbClr val="74962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7444104" y="3955167"/>
            <a:ext cx="114928" cy="114928"/>
          </a:xfrm>
          <a:custGeom>
            <a:avLst/>
            <a:gdLst/>
            <a:ahLst/>
            <a:cxnLst/>
            <a:rect l="l" t="t" r="r" b="b"/>
            <a:pathLst>
              <a:path w="114928" h="114928">
                <a:moveTo>
                  <a:pt x="0" y="114928"/>
                </a:moveTo>
                <a:lnTo>
                  <a:pt x="114929" y="114928"/>
                </a:lnTo>
                <a:lnTo>
                  <a:pt x="11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C2728">
              <a:alpha val="100000"/>
            </a:srgbClr>
          </a:solidFill>
          <a:ln w="0" cap="sq">
            <a:solidFill>
              <a:srgbClr val="AC272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7444104" y="4284224"/>
            <a:ext cx="114928" cy="114928"/>
          </a:xfrm>
          <a:custGeom>
            <a:avLst/>
            <a:gdLst/>
            <a:ahLst/>
            <a:cxnLst/>
            <a:rect l="l" t="t" r="r" b="b"/>
            <a:pathLst>
              <a:path w="114928" h="114928">
                <a:moveTo>
                  <a:pt x="0" y="114929"/>
                </a:moveTo>
                <a:lnTo>
                  <a:pt x="114929" y="114929"/>
                </a:lnTo>
                <a:lnTo>
                  <a:pt x="11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E1A308">
              <a:alpha val="100000"/>
            </a:srgbClr>
          </a:solidFill>
          <a:ln w="0" cap="sq">
            <a:solidFill>
              <a:srgbClr val="E1A30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7444104" y="4613281"/>
            <a:ext cx="114928" cy="114928"/>
          </a:xfrm>
          <a:custGeom>
            <a:avLst/>
            <a:gdLst/>
            <a:ahLst/>
            <a:cxnLst/>
            <a:rect l="l" t="t" r="r" b="b"/>
            <a:pathLst>
              <a:path w="114928" h="114928">
                <a:moveTo>
                  <a:pt x="0" y="114929"/>
                </a:moveTo>
                <a:lnTo>
                  <a:pt x="114929" y="114929"/>
                </a:lnTo>
                <a:lnTo>
                  <a:pt x="11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308093">
              <a:alpha val="100000"/>
            </a:srgbClr>
          </a:solidFill>
          <a:ln w="0" cap="sq">
            <a:solidFill>
              <a:srgbClr val="308093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Text Box26"/>
          <p:cNvSpPr txBox="1"/>
          <p:nvPr/>
        </p:nvSpPr>
        <p:spPr>
          <a:xfrm>
            <a:off x="1795526" y="296557"/>
            <a:ext cx="6775704" cy="5482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spc="0" dirty="0" smtClean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Electrochemical</a:t>
            </a:r>
            <a:r>
              <a:rPr lang="en-US" altLang="zh-CN" sz="3900" spc="-11" dirty="0" smtClean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 smtClean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Balance</a:t>
            </a:r>
            <a:r>
              <a:rPr lang="en-US" altLang="zh-CN" sz="3900" spc="-23" dirty="0" smtClean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 smtClean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in Blood</a:t>
            </a:r>
          </a:p>
        </p:txBody>
      </p:sp>
      <p:sp>
        <p:nvSpPr>
          <p:cNvPr id="27" name="Text Box27"/>
          <p:cNvSpPr txBox="1"/>
          <p:nvPr/>
        </p:nvSpPr>
        <p:spPr>
          <a:xfrm>
            <a:off x="1597151" y="2105278"/>
            <a:ext cx="582701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3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100%</a:t>
            </a:r>
          </a:p>
        </p:txBody>
      </p:sp>
      <p:sp>
        <p:nvSpPr>
          <p:cNvPr id="28" name="Text Box28"/>
          <p:cNvSpPr txBox="1"/>
          <p:nvPr/>
        </p:nvSpPr>
        <p:spPr>
          <a:xfrm>
            <a:off x="1724532" y="2443353"/>
            <a:ext cx="456209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3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90%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1724532" y="2781426"/>
            <a:ext cx="456209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3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80%</a:t>
            </a:r>
          </a:p>
        </p:txBody>
      </p:sp>
      <p:sp>
        <p:nvSpPr>
          <p:cNvPr id="30" name="Text Box30"/>
          <p:cNvSpPr txBox="1"/>
          <p:nvPr/>
        </p:nvSpPr>
        <p:spPr>
          <a:xfrm>
            <a:off x="1724532" y="3119119"/>
            <a:ext cx="456209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3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70%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1724532" y="3457067"/>
            <a:ext cx="456209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3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60%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1724532" y="3794887"/>
            <a:ext cx="456209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3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50%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1724532" y="4132834"/>
            <a:ext cx="456209" cy="2548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3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40%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724532" y="4470632"/>
            <a:ext cx="456481" cy="2552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2" spc="-2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30%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1724532" y="4808601"/>
            <a:ext cx="456209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3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20%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3444875" y="2119371"/>
            <a:ext cx="292647" cy="2243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b="1" spc="-3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UC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3292475" y="2957576"/>
            <a:ext cx="291693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Na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5426329" y="2129996"/>
            <a:ext cx="512628" cy="393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8" b="1" spc="-3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UA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5426329" y="2728976"/>
            <a:ext cx="592226" cy="2952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2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HCO</a:t>
            </a:r>
            <a:r>
              <a:rPr lang="en-US" altLang="zh-CN" sz="1800" spc="-496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5578729" y="3643376"/>
            <a:ext cx="215341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Cl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7612634" y="2899664"/>
            <a:ext cx="710717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Sulfate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7612634" y="3228848"/>
            <a:ext cx="1090879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Phosphate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7612634" y="3558032"/>
            <a:ext cx="787145" cy="2548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Mg-</a:t>
            </a:r>
            <a:r>
              <a:rPr lang="en-US" altLang="zh-CN" sz="1800" spc="-7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3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OA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7612634" y="3886834"/>
            <a:ext cx="1191539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</a:t>
            </a:r>
            <a:r>
              <a:rPr lang="en-US" altLang="zh-CN" sz="1800" spc="-6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sz="1800" spc="-7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Proteins</a:t>
            </a:r>
          </a:p>
        </p:txBody>
      </p:sp>
      <p:sp>
        <p:nvSpPr>
          <p:cNvPr id="45" name="Text Box45"/>
          <p:cNvSpPr txBox="1"/>
          <p:nvPr/>
        </p:nvSpPr>
        <p:spPr>
          <a:xfrm>
            <a:off x="7612634" y="4216019"/>
            <a:ext cx="1002714" cy="2548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Ca-HCO3</a:t>
            </a:r>
          </a:p>
        </p:txBody>
      </p:sp>
      <p:sp>
        <p:nvSpPr>
          <p:cNvPr id="46" name="Text Box46"/>
          <p:cNvSpPr txBox="1"/>
          <p:nvPr/>
        </p:nvSpPr>
        <p:spPr>
          <a:xfrm>
            <a:off x="7612634" y="4545203"/>
            <a:ext cx="645794" cy="2548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Na-</a:t>
            </a:r>
            <a:r>
              <a:rPr lang="en-US" altLang="zh-CN" sz="1800" spc="-7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Cl</a:t>
            </a:r>
          </a:p>
        </p:txBody>
      </p:sp>
      <p:sp>
        <p:nvSpPr>
          <p:cNvPr id="47" name="Text Box47"/>
          <p:cNvSpPr txBox="1"/>
          <p:nvPr/>
        </p:nvSpPr>
        <p:spPr>
          <a:xfrm>
            <a:off x="1724532" y="5146675"/>
            <a:ext cx="456209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3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10%</a:t>
            </a:r>
          </a:p>
        </p:txBody>
      </p:sp>
      <p:sp>
        <p:nvSpPr>
          <p:cNvPr id="48" name="Text Box48"/>
          <p:cNvSpPr txBox="1"/>
          <p:nvPr/>
        </p:nvSpPr>
        <p:spPr>
          <a:xfrm>
            <a:off x="1850771" y="5484343"/>
            <a:ext cx="329717" cy="2548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2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0%</a:t>
            </a:r>
          </a:p>
        </p:txBody>
      </p:sp>
      <p:sp>
        <p:nvSpPr>
          <p:cNvPr id="49" name="Text Box49"/>
          <p:cNvSpPr txBox="1"/>
          <p:nvPr/>
        </p:nvSpPr>
        <p:spPr>
          <a:xfrm>
            <a:off x="2903220" y="5813222"/>
            <a:ext cx="1001268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16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CATIONS</a:t>
            </a:r>
          </a:p>
        </p:txBody>
      </p:sp>
      <p:sp>
        <p:nvSpPr>
          <p:cNvPr id="50" name="Text Box50"/>
          <p:cNvSpPr txBox="1"/>
          <p:nvPr/>
        </p:nvSpPr>
        <p:spPr>
          <a:xfrm>
            <a:off x="5016119" y="5813222"/>
            <a:ext cx="876452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1270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4052" y="73152"/>
            <a:ext cx="2854452" cy="815339"/>
          </a:xfrm>
          <a:prstGeom prst="rect">
            <a:avLst/>
          </a:prstGeom>
          <a:noFill/>
        </p:spPr>
      </p:pic>
      <p:sp>
        <p:nvSpPr>
          <p:cNvPr id="17" name="Text Box17"/>
          <p:cNvSpPr txBox="1"/>
          <p:nvPr/>
        </p:nvSpPr>
        <p:spPr>
          <a:xfrm>
            <a:off x="2895600" y="304800"/>
            <a:ext cx="308860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3900" b="1" spc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Anion</a:t>
            </a:r>
            <a:r>
              <a:rPr lang="en-US" altLang="zh-CN" sz="3900" b="1" spc="-19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b="1" spc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Gap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1164640" y="1020414"/>
            <a:ext cx="6109956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AG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based</a:t>
            </a:r>
            <a:r>
              <a:rPr lang="en-US" altLang="zh-CN" sz="2796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on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principle</a:t>
            </a:r>
            <a:r>
              <a:rPr lang="en-US" altLang="zh-CN" sz="2796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electroneutrality: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1164640" y="1943049"/>
            <a:ext cx="5987516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Total</a:t>
            </a:r>
            <a:r>
              <a:rPr lang="en-US" altLang="zh-CN" sz="2400" spc="-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Serum Cations</a:t>
            </a:r>
            <a:r>
              <a:rPr lang="en-US" altLang="zh-CN" sz="2400" spc="178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175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Total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Serum</a:t>
            </a:r>
            <a:r>
              <a:rPr lang="en-US" altLang="zh-CN" sz="2400" spc="-13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Anions</a:t>
            </a:r>
          </a:p>
        </p:txBody>
      </p:sp>
      <p:sp>
        <p:nvSpPr>
          <p:cNvPr id="20" name="Text Box20"/>
          <p:cNvSpPr txBox="1"/>
          <p:nvPr/>
        </p:nvSpPr>
        <p:spPr>
          <a:xfrm>
            <a:off x="1164640" y="2348814"/>
            <a:ext cx="6162167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cations</a:t>
            </a:r>
            <a:r>
              <a:rPr lang="en-US" altLang="zh-CN" sz="2400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</a:t>
            </a:r>
            <a:r>
              <a:rPr lang="en-US" altLang="zh-CN" sz="2400" spc="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cations</a:t>
            </a:r>
            <a:r>
              <a:rPr lang="en-US" altLang="zh-CN" sz="2400" spc="58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179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anions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U anions</a:t>
            </a:r>
          </a:p>
        </p:txBody>
      </p:sp>
      <p:sp>
        <p:nvSpPr>
          <p:cNvPr id="21" name="Text Box21"/>
          <p:cNvSpPr txBox="1"/>
          <p:nvPr/>
        </p:nvSpPr>
        <p:spPr>
          <a:xfrm>
            <a:off x="1164640" y="2754198"/>
            <a:ext cx="6837898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 Na + K </a:t>
            </a:r>
            <a:r>
              <a:rPr lang="en-US" altLang="zh-CN" sz="2400" spc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+ (Ca +</a:t>
            </a:r>
            <a:r>
              <a:rPr lang="en-US" altLang="zh-CN" sz="2400" spc="-9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Mg)</a:t>
            </a:r>
            <a:r>
              <a:rPr lang="en-US" altLang="zh-CN" sz="2400" spc="241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119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400" spc="-5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altLang="zh-CN" sz="1596" spc="2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(PO4</a:t>
            </a:r>
            <a:r>
              <a:rPr lang="en-US" altLang="zh-CN" sz="2400" spc="7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0" spc="-9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SO4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5577205" y="3083382"/>
            <a:ext cx="3297327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0" spc="-9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Protein</a:t>
            </a:r>
            <a:r>
              <a:rPr lang="en-US" altLang="zh-CN" sz="2400" spc="-11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0" spc="-9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6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Organic</a:t>
            </a:r>
            <a:r>
              <a:rPr lang="en-US" altLang="zh-CN" sz="2400" spc="-136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Acids)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1164640" y="3488766"/>
            <a:ext cx="1950790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 + K</a:t>
            </a:r>
            <a:r>
              <a:rPr lang="en-US" altLang="zh-CN" sz="2400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i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UC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4302887" y="3488766"/>
            <a:ext cx="2580996" cy="3900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179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400" spc="-5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altLang="zh-CN" sz="1596" spc="2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i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UA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1164640" y="3894132"/>
            <a:ext cx="7528739" cy="337750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rtlCol="0">
            <a:spAutoFit/>
          </a:bodyPr>
          <a:lstStyle/>
          <a:p>
            <a:r>
              <a:rPr lang="en-US" altLang="zh-CN" sz="1922" spc="1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2" spc="-121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But</a:t>
            </a:r>
            <a:r>
              <a:rPr lang="en-US" altLang="zh-CN" sz="2402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402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Blood</a:t>
            </a:r>
            <a:r>
              <a:rPr lang="en-US" altLang="zh-CN" sz="2402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there</a:t>
            </a:r>
            <a:r>
              <a:rPr lang="en-US" altLang="zh-CN" sz="2402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relative</a:t>
            </a:r>
            <a:r>
              <a:rPr lang="en-US" altLang="zh-CN" sz="2402" spc="-4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abundance</a:t>
            </a:r>
            <a:r>
              <a:rPr lang="en-US" altLang="zh-CN" sz="2402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402" spc="-12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Anions,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hence</a:t>
            </a:r>
          </a:p>
        </p:txBody>
      </p:sp>
      <p:sp>
        <p:nvSpPr>
          <p:cNvPr id="26" name="Text Box26"/>
          <p:cNvSpPr txBox="1"/>
          <p:nvPr/>
        </p:nvSpPr>
        <p:spPr>
          <a:xfrm>
            <a:off x="2898902" y="4299788"/>
            <a:ext cx="2823743" cy="3374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Anions</a:t>
            </a:r>
            <a:r>
              <a:rPr lang="en-US" altLang="zh-CN" sz="2400" spc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&gt;</a:t>
            </a:r>
            <a:r>
              <a:rPr lang="en-US" altLang="zh-CN" sz="2400" spc="180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Cations</a:t>
            </a:r>
          </a:p>
        </p:txBody>
      </p:sp>
      <p:sp>
        <p:nvSpPr>
          <p:cNvPr id="27" name="Text Box27"/>
          <p:cNvSpPr txBox="1"/>
          <p:nvPr/>
        </p:nvSpPr>
        <p:spPr>
          <a:xfrm>
            <a:off x="1164640" y="4705172"/>
            <a:ext cx="530946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 + K</a:t>
            </a:r>
            <a:r>
              <a:rPr lang="en-US" altLang="zh-CN" sz="2400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(HCO</a:t>
            </a:r>
            <a:r>
              <a:rPr lang="en-US" altLang="zh-CN" sz="2400" spc="-59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altLang="zh-CN" sz="1596" spc="2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Cl)</a:t>
            </a:r>
            <a:r>
              <a:rPr lang="en-US" altLang="zh-CN" sz="2400" spc="41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180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i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UA</a:t>
            </a:r>
            <a:r>
              <a:rPr lang="en-US" altLang="zh-CN" sz="2400" b="1" i="1" spc="-1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i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en-US" altLang="zh-CN" sz="2400" b="1" i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UC</a:t>
            </a:r>
          </a:p>
        </p:txBody>
      </p:sp>
      <p:sp>
        <p:nvSpPr>
          <p:cNvPr id="28" name="Text Box28"/>
          <p:cNvSpPr txBox="1"/>
          <p:nvPr/>
        </p:nvSpPr>
        <p:spPr>
          <a:xfrm>
            <a:off x="1164640" y="5162921"/>
            <a:ext cx="193609" cy="2691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1448054" y="5110556"/>
            <a:ext cx="5361468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 + K</a:t>
            </a:r>
            <a:r>
              <a:rPr lang="en-US" altLang="zh-CN" sz="2400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(HCO</a:t>
            </a:r>
            <a:r>
              <a:rPr lang="en-US" altLang="zh-CN" sz="2400" spc="-59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altLang="zh-CN" sz="1596" spc="2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Cl)</a:t>
            </a:r>
            <a:r>
              <a:rPr lang="en-US" altLang="zh-CN" sz="2400" spc="41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240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i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</a:t>
            </a:r>
            <a:r>
              <a:rPr lang="en-US" altLang="zh-CN" sz="2400" b="1" i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Gap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8890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435" y="1413764"/>
            <a:ext cx="210311" cy="21031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908735" y="1413764"/>
            <a:ext cx="235711" cy="223011"/>
          </a:xfrm>
          <a:custGeom>
            <a:avLst/>
            <a:gdLst/>
            <a:ahLst/>
            <a:cxnLst/>
            <a:rect l="l" t="t" r="r" b="b"/>
            <a:pathLst>
              <a:path w="235711" h="223011">
                <a:moveTo>
                  <a:pt x="12700" y="105156"/>
                </a:moveTo>
                <a:cubicBezTo>
                  <a:pt x="12700" y="47117"/>
                  <a:pt x="59779" y="0"/>
                  <a:pt x="117856" y="0"/>
                </a:cubicBezTo>
                <a:cubicBezTo>
                  <a:pt x="117856" y="0"/>
                  <a:pt x="117856" y="0"/>
                  <a:pt x="117856" y="0"/>
                </a:cubicBezTo>
                <a:lnTo>
                  <a:pt x="117856" y="0"/>
                </a:lnTo>
                <a:cubicBezTo>
                  <a:pt x="175934" y="0"/>
                  <a:pt x="223012" y="47117"/>
                  <a:pt x="223012" y="105156"/>
                </a:cubicBezTo>
                <a:cubicBezTo>
                  <a:pt x="223012" y="105156"/>
                  <a:pt x="223012" y="105156"/>
                  <a:pt x="223012" y="105156"/>
                </a:cubicBezTo>
                <a:lnTo>
                  <a:pt x="223012" y="105156"/>
                </a:lnTo>
                <a:cubicBezTo>
                  <a:pt x="223012" y="163322"/>
                  <a:pt x="175934" y="210312"/>
                  <a:pt x="117856" y="210312"/>
                </a:cubicBezTo>
                <a:cubicBezTo>
                  <a:pt x="117856" y="210312"/>
                  <a:pt x="117856" y="210312"/>
                  <a:pt x="117856" y="210312"/>
                </a:cubicBezTo>
                <a:lnTo>
                  <a:pt x="117856" y="210312"/>
                </a:lnTo>
                <a:cubicBezTo>
                  <a:pt x="59779" y="210312"/>
                  <a:pt x="12700" y="163322"/>
                  <a:pt x="12700" y="105156"/>
                </a:cubicBezTo>
                <a:cubicBezTo>
                  <a:pt x="12700" y="105156"/>
                  <a:pt x="12700" y="105156"/>
                  <a:pt x="12700" y="105156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8DA5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" name="Image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496" y="82295"/>
            <a:ext cx="8048244" cy="2249424"/>
          </a:xfrm>
          <a:prstGeom prst="rect">
            <a:avLst/>
          </a:prstGeom>
          <a:noFill/>
        </p:spPr>
      </p:pic>
      <p:sp>
        <p:nvSpPr>
          <p:cNvPr id="20" name="Path20"/>
          <p:cNvSpPr/>
          <p:nvPr/>
        </p:nvSpPr>
        <p:spPr>
          <a:xfrm>
            <a:off x="998321" y="152400"/>
            <a:ext cx="7886218" cy="2057400"/>
          </a:xfrm>
          <a:custGeom>
            <a:avLst/>
            <a:gdLst/>
            <a:ahLst/>
            <a:cxnLst/>
            <a:rect l="l" t="t" r="r" b="b"/>
            <a:pathLst>
              <a:path w="7886218" h="2057400">
                <a:moveTo>
                  <a:pt x="0" y="514350"/>
                </a:moveTo>
                <a:lnTo>
                  <a:pt x="6857518" y="514350"/>
                </a:lnTo>
                <a:lnTo>
                  <a:pt x="6857518" y="0"/>
                </a:lnTo>
                <a:lnTo>
                  <a:pt x="7886218" y="1028700"/>
                </a:lnTo>
                <a:lnTo>
                  <a:pt x="6857518" y="2057400"/>
                </a:lnTo>
                <a:lnTo>
                  <a:pt x="6857518" y="1543050"/>
                </a:lnTo>
                <a:lnTo>
                  <a:pt x="0" y="15430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972921" y="91078"/>
            <a:ext cx="7947538" cy="2180043"/>
          </a:xfrm>
          <a:custGeom>
            <a:avLst/>
            <a:gdLst/>
            <a:ahLst/>
            <a:cxnLst/>
            <a:rect l="l" t="t" r="r" b="b"/>
            <a:pathLst>
              <a:path w="7947538" h="2180043">
                <a:moveTo>
                  <a:pt x="25400" y="575672"/>
                </a:moveTo>
                <a:lnTo>
                  <a:pt x="6882918" y="575672"/>
                </a:lnTo>
                <a:lnTo>
                  <a:pt x="6882918" y="61322"/>
                </a:lnTo>
                <a:lnTo>
                  <a:pt x="7911618" y="1090022"/>
                </a:lnTo>
                <a:lnTo>
                  <a:pt x="6882918" y="2118722"/>
                </a:lnTo>
                <a:lnTo>
                  <a:pt x="6882918" y="1604372"/>
                </a:lnTo>
                <a:lnTo>
                  <a:pt x="25400" y="160437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873C04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5193792" y="3509772"/>
            <a:ext cx="185928" cy="16764"/>
          </a:xfrm>
          <a:custGeom>
            <a:avLst/>
            <a:gdLst/>
            <a:ahLst/>
            <a:cxnLst/>
            <a:rect l="l" t="t" r="r" b="b"/>
            <a:pathLst>
              <a:path w="185928" h="16764">
                <a:moveTo>
                  <a:pt x="0" y="16764"/>
                </a:moveTo>
                <a:lnTo>
                  <a:pt x="185928" y="16764"/>
                </a:lnTo>
                <a:lnTo>
                  <a:pt x="185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9" name="Image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1375" y="5238750"/>
            <a:ext cx="1200150" cy="904875"/>
          </a:xfrm>
          <a:prstGeom prst="rect">
            <a:avLst/>
          </a:prstGeom>
          <a:noFill/>
        </p:spPr>
      </p:pic>
      <p:sp>
        <p:nvSpPr>
          <p:cNvPr id="30" name="Path30"/>
          <p:cNvSpPr/>
          <p:nvPr/>
        </p:nvSpPr>
        <p:spPr>
          <a:xfrm>
            <a:off x="3411855" y="6067412"/>
            <a:ext cx="779272" cy="485863"/>
          </a:xfrm>
          <a:custGeom>
            <a:avLst/>
            <a:gdLst/>
            <a:ahLst/>
            <a:cxnLst/>
            <a:rect l="l" t="t" r="r" b="b"/>
            <a:pathLst>
              <a:path w="779272" h="485863">
                <a:moveTo>
                  <a:pt x="34289" y="0"/>
                </a:moveTo>
                <a:lnTo>
                  <a:pt x="739647" y="423240"/>
                </a:lnTo>
                <a:lnTo>
                  <a:pt x="705358" y="480416"/>
                </a:lnTo>
                <a:lnTo>
                  <a:pt x="0" y="57176"/>
                </a:lnTo>
                <a:close/>
                <a:moveTo>
                  <a:pt x="640334" y="232804"/>
                </a:moveTo>
                <a:lnTo>
                  <a:pt x="779272" y="485864"/>
                </a:lnTo>
                <a:lnTo>
                  <a:pt x="490601" y="482295"/>
                </a:lnTo>
                <a:cubicBezTo>
                  <a:pt x="472185" y="482066"/>
                  <a:pt x="457454" y="466966"/>
                  <a:pt x="457708" y="448551"/>
                </a:cubicBezTo>
                <a:cubicBezTo>
                  <a:pt x="457835" y="430149"/>
                  <a:pt x="472947" y="415404"/>
                  <a:pt x="491363" y="415633"/>
                </a:cubicBezTo>
                <a:lnTo>
                  <a:pt x="723010" y="418490"/>
                </a:lnTo>
                <a:lnTo>
                  <a:pt x="693293" y="467868"/>
                </a:lnTo>
                <a:lnTo>
                  <a:pt x="581787" y="264909"/>
                </a:lnTo>
                <a:cubicBezTo>
                  <a:pt x="573024" y="248768"/>
                  <a:pt x="578866" y="228498"/>
                  <a:pt x="594995" y="219634"/>
                </a:cubicBezTo>
                <a:cubicBezTo>
                  <a:pt x="611124" y="210769"/>
                  <a:pt x="631444" y="216675"/>
                  <a:pt x="640334" y="232804"/>
                </a:cubicBezTo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Text Box32"/>
          <p:cNvSpPr txBox="1"/>
          <p:nvPr/>
        </p:nvSpPr>
        <p:spPr>
          <a:xfrm>
            <a:off x="2743200" y="762000"/>
            <a:ext cx="3863237" cy="4767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/>
            <a:r>
              <a:rPr lang="en-US" altLang="zh-CN" sz="2798" spc="-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</a:t>
            </a:r>
            <a:r>
              <a:rPr lang="en-US" altLang="zh-CN" sz="2798" spc="-1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ACIDOSIS-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3581400" y="1219200"/>
            <a:ext cx="2198374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</a:t>
            </a:r>
            <a:r>
              <a:rPr lang="en-US" altLang="zh-CN" sz="2796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GAP?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033576" y="2232718"/>
            <a:ext cx="7437540" cy="337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402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2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</a:t>
            </a:r>
            <a:r>
              <a:rPr lang="en-US" altLang="zh-CN" sz="2402" spc="-1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ACIDOSIS</a:t>
            </a:r>
            <a:r>
              <a:rPr lang="en-US" altLang="zh-CN" sz="2402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7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WHAT</a:t>
            </a:r>
            <a:r>
              <a:rPr lang="en-US" altLang="zh-CN" sz="2402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z="2402" spc="-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2" spc="-1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</a:t>
            </a:r>
            <a:r>
              <a:rPr lang="en-US" altLang="zh-CN" sz="2402" spc="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GAP?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1979929" y="2678908"/>
            <a:ext cx="1438029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244" spc="-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2244" spc="-2239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6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3506732" y="2678908"/>
            <a:ext cx="5501314" cy="4770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b="1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GAP(AG)</a:t>
            </a:r>
            <a:r>
              <a:rPr lang="en-US" altLang="zh-CN" sz="2796" b="1" spc="4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796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 + K)</a:t>
            </a:r>
            <a:r>
              <a:rPr lang="en-US" altLang="zh-CN" sz="2796" b="1" spc="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6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(HCO</a:t>
            </a:r>
            <a:r>
              <a:rPr lang="en-US" altLang="zh-CN" sz="2796" b="1" spc="-69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b="1" spc="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altLang="zh-CN" sz="1872" b="1" spc="25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796" b="1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Cl)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2057400" y="3179170"/>
            <a:ext cx="5513975" cy="446917"/>
          </a:xfrm>
          <a:prstGeom prst="rect">
            <a:avLst/>
          </a:prstGeom>
          <a:solidFill>
            <a:srgbClr val="FF0066"/>
          </a:solidFill>
        </p:spPr>
        <p:txBody>
          <a:bodyPr wrap="square" lIns="0" tIns="0" rIns="0" rtlCol="0">
            <a:spAutoFit/>
          </a:bodyPr>
          <a:lstStyle/>
          <a:p>
            <a:r>
              <a:rPr lang="en-US" altLang="zh-CN" sz="26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Normal</a:t>
            </a:r>
            <a:r>
              <a:rPr lang="en-US" altLang="zh-CN" sz="2604" spc="-5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4" spc="-5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Value</a:t>
            </a:r>
            <a:r>
              <a:rPr lang="en-US" altLang="zh-CN" sz="2604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ar-SA" altLang="zh-CN" sz="26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11- 5 </a:t>
            </a:r>
            <a:r>
              <a:rPr lang="en-US" altLang="zh-CN" sz="2604" spc="2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mmol</a:t>
            </a:r>
            <a:r>
              <a:rPr lang="en-US" altLang="zh-CN" sz="26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/L</a:t>
            </a:r>
            <a:endParaRPr lang="en-US" altLang="zh-CN" sz="2604" spc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2" name="Text Box42"/>
          <p:cNvSpPr txBox="1"/>
          <p:nvPr/>
        </p:nvSpPr>
        <p:spPr>
          <a:xfrm>
            <a:off x="4308983" y="5418463"/>
            <a:ext cx="4452393" cy="3377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High</a:t>
            </a:r>
            <a:r>
              <a:rPr lang="en-US" altLang="zh-CN" sz="2402" spc="-13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Gap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</a:t>
            </a:r>
            <a:r>
              <a:rPr lang="en-US" altLang="zh-CN" sz="2402" spc="-16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Acidosis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1033576" y="5860694"/>
            <a:ext cx="2357932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</a:t>
            </a:r>
            <a:r>
              <a:rPr lang="en-US" altLang="zh-CN" sz="2400" spc="-18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Acidosis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4308983" y="6302654"/>
            <a:ext cx="3463137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Normal</a:t>
            </a:r>
            <a:r>
              <a:rPr lang="en-US" altLang="zh-CN" sz="2400" spc="-1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 Gap</a:t>
            </a:r>
            <a:r>
              <a:rPr lang="en-US" altLang="zh-CN" sz="2400" spc="-1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Acidosis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1082344" y="-12658"/>
            <a:ext cx="5731670" cy="5525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2" spc="1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High</a:t>
            </a:r>
            <a:r>
              <a:rPr lang="en-US" altLang="zh-CN" sz="3902" spc="-226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902" spc="1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Anion</a:t>
            </a:r>
            <a:r>
              <a:rPr lang="en-US" altLang="zh-CN" sz="3902" spc="7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902" spc="1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Gap</a:t>
            </a:r>
            <a:r>
              <a:rPr lang="en-US" altLang="zh-CN" sz="3902" spc="19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902" spc="1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Metabolic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1082344" y="581977"/>
            <a:ext cx="1845487" cy="5522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spc="1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Acidosis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1987041" y="1375308"/>
            <a:ext cx="215798" cy="3001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 smtClean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M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2011426" y="2030832"/>
            <a:ext cx="168842" cy="2661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b="1" spc="-3" dirty="0" smtClean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U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049778" y="1585595"/>
            <a:ext cx="1273301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3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METHANOL</a:t>
            </a:r>
          </a:p>
        </p:txBody>
      </p:sp>
      <p:sp>
        <p:nvSpPr>
          <p:cNvPr id="9" name="Text Box9"/>
          <p:cNvSpPr txBox="1"/>
          <p:nvPr/>
        </p:nvSpPr>
        <p:spPr>
          <a:xfrm>
            <a:off x="3049778" y="2271500"/>
            <a:ext cx="1143406" cy="2552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2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UREMIA</a:t>
            </a:r>
            <a:r>
              <a:rPr lang="en-US" altLang="zh-CN" sz="1802" spc="897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2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-</a:t>
            </a:r>
          </a:p>
        </p:txBody>
      </p:sp>
      <p:sp>
        <p:nvSpPr>
          <p:cNvPr id="10" name="Text Box10"/>
          <p:cNvSpPr txBox="1"/>
          <p:nvPr/>
        </p:nvSpPr>
        <p:spPr>
          <a:xfrm>
            <a:off x="4433951" y="2271500"/>
            <a:ext cx="991844" cy="2552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2" spc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ARF/CRF</a:t>
            </a:r>
          </a:p>
        </p:txBody>
      </p:sp>
      <p:sp>
        <p:nvSpPr>
          <p:cNvPr id="11" name="Text Box11"/>
          <p:cNvSpPr txBox="1"/>
          <p:nvPr/>
        </p:nvSpPr>
        <p:spPr>
          <a:xfrm>
            <a:off x="2031237" y="2666086"/>
            <a:ext cx="157694" cy="2661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b="1" spc="-3" dirty="0" smtClean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D</a:t>
            </a:r>
          </a:p>
        </p:txBody>
      </p:sp>
      <p:sp>
        <p:nvSpPr>
          <p:cNvPr id="12" name="Text Box12"/>
          <p:cNvSpPr txBox="1"/>
          <p:nvPr/>
        </p:nvSpPr>
        <p:spPr>
          <a:xfrm>
            <a:off x="2037334" y="3301213"/>
            <a:ext cx="146343" cy="2661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b="1" spc="-2" dirty="0" smtClean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P</a:t>
            </a:r>
          </a:p>
        </p:txBody>
      </p:sp>
      <p:sp>
        <p:nvSpPr>
          <p:cNvPr id="13" name="Text Box13"/>
          <p:cNvSpPr txBox="1"/>
          <p:nvPr/>
        </p:nvSpPr>
        <p:spPr>
          <a:xfrm>
            <a:off x="2070862" y="3936131"/>
            <a:ext cx="78965" cy="2665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8" b="1" spc="0" dirty="0" smtClean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I</a:t>
            </a:r>
          </a:p>
        </p:txBody>
      </p:sp>
      <p:sp>
        <p:nvSpPr>
          <p:cNvPr id="14" name="Text Box14"/>
          <p:cNvSpPr txBox="1"/>
          <p:nvPr/>
        </p:nvSpPr>
        <p:spPr>
          <a:xfrm>
            <a:off x="2042160" y="4571340"/>
            <a:ext cx="135195" cy="2661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b="1" spc="-2" dirty="0" smtClean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L</a:t>
            </a:r>
          </a:p>
        </p:txBody>
      </p:sp>
      <p:sp>
        <p:nvSpPr>
          <p:cNvPr id="15" name="Text Box15"/>
          <p:cNvSpPr txBox="1"/>
          <p:nvPr/>
        </p:nvSpPr>
        <p:spPr>
          <a:xfrm>
            <a:off x="2037334" y="5206594"/>
            <a:ext cx="146343" cy="2661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b="1" spc="-2" dirty="0" smtClean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E</a:t>
            </a:r>
          </a:p>
        </p:txBody>
      </p:sp>
      <p:sp>
        <p:nvSpPr>
          <p:cNvPr id="16" name="Text Box16"/>
          <p:cNvSpPr txBox="1"/>
          <p:nvPr/>
        </p:nvSpPr>
        <p:spPr>
          <a:xfrm>
            <a:off x="2037334" y="5841746"/>
            <a:ext cx="146343" cy="2661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b="1" spc="-2" dirty="0" smtClean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S</a:t>
            </a:r>
          </a:p>
        </p:txBody>
      </p:sp>
      <p:sp>
        <p:nvSpPr>
          <p:cNvPr id="17" name="Text Box17"/>
          <p:cNvSpPr txBox="1"/>
          <p:nvPr/>
        </p:nvSpPr>
        <p:spPr>
          <a:xfrm>
            <a:off x="3049778" y="2881376"/>
            <a:ext cx="4684243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2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DIABETIC</a:t>
            </a:r>
            <a:r>
              <a:rPr lang="en-US" altLang="zh-CN" sz="1800" spc="-18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KETOACIDOSIS</a:t>
            </a:r>
            <a:r>
              <a:rPr lang="en-US" altLang="zh-CN" sz="1800" spc="-14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&amp; </a:t>
            </a:r>
            <a:r>
              <a:rPr lang="en-US" altLang="zh-CN" sz="1800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other</a:t>
            </a:r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KETOSIS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3049778" y="3490976"/>
            <a:ext cx="4188408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PARALDEHYDE,</a:t>
            </a:r>
            <a:r>
              <a:rPr lang="en-US" altLang="zh-CN" sz="1800" spc="16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PROPYLENE </a:t>
            </a:r>
            <a:r>
              <a:rPr lang="en-US" altLang="zh-CN" sz="1800" spc="-2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GLYCOL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3063875" y="4100830"/>
            <a:ext cx="2055799" cy="2548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ISONIAZIDE,</a:t>
            </a:r>
            <a:r>
              <a:rPr lang="en-US" altLang="zh-CN" sz="1800" spc="467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IRON</a:t>
            </a:r>
          </a:p>
        </p:txBody>
      </p:sp>
      <p:sp>
        <p:nvSpPr>
          <p:cNvPr id="20" name="Text Box20"/>
          <p:cNvSpPr txBox="1"/>
          <p:nvPr/>
        </p:nvSpPr>
        <p:spPr>
          <a:xfrm>
            <a:off x="3063875" y="4786630"/>
            <a:ext cx="1954758" cy="2548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LACTIC</a:t>
            </a:r>
            <a:r>
              <a:rPr lang="en-US" altLang="zh-CN" sz="1800" spc="-117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ACIDOSIS</a:t>
            </a:r>
          </a:p>
        </p:txBody>
      </p:sp>
      <p:sp>
        <p:nvSpPr>
          <p:cNvPr id="21" name="Text Box21"/>
          <p:cNvSpPr txBox="1"/>
          <p:nvPr/>
        </p:nvSpPr>
        <p:spPr>
          <a:xfrm>
            <a:off x="3063875" y="5396284"/>
            <a:ext cx="3385272" cy="2552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2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ETHANOL,</a:t>
            </a:r>
            <a:r>
              <a:rPr lang="en-US" altLang="zh-CN" sz="1802" spc="-18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2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ETHYLENE</a:t>
            </a:r>
            <a:r>
              <a:rPr lang="en-US" altLang="zh-CN" sz="1802" spc="-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2" spc="-22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GLYCOL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3063875" y="6082360"/>
            <a:ext cx="1368399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12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SALICYLATE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 result for causes of metabolic acidosis with normal anion g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Text Box16"/>
          <p:cNvSpPr txBox="1"/>
          <p:nvPr/>
        </p:nvSpPr>
        <p:spPr>
          <a:xfrm>
            <a:off x="4145914" y="1691284"/>
            <a:ext cx="2032406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Clinical</a:t>
            </a:r>
          </a:p>
        </p:txBody>
      </p:sp>
      <p:sp>
        <p:nvSpPr>
          <p:cNvPr id="17" name="Text Box17"/>
          <p:cNvSpPr txBox="1"/>
          <p:nvPr/>
        </p:nvSpPr>
        <p:spPr>
          <a:xfrm>
            <a:off x="4348607" y="2499385"/>
            <a:ext cx="1625803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CASE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3383914" y="3307105"/>
            <a:ext cx="3556405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rgbClr val="FF0000"/>
                </a:solidFill>
              </a:rPr>
              <a:t>Sites for obtaining ABG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48200" cy="152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Radial artery ( most common )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Brachial artery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Femoral artery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latin typeface="Comic Sans MS" pitchFamily="66" charset="0"/>
              </a:rPr>
              <a:t>Radial is the </a:t>
            </a:r>
            <a:r>
              <a:rPr lang="en-US" sz="2400" b="1" u="sng" dirty="0" smtClean="0">
                <a:latin typeface="Comic Sans MS" pitchFamily="66" charset="0"/>
              </a:rPr>
              <a:t>most preferable </a:t>
            </a:r>
            <a:r>
              <a:rPr lang="en-US" sz="2400" b="1" dirty="0" smtClean="0">
                <a:latin typeface="Comic Sans MS" pitchFamily="66" charset="0"/>
              </a:rPr>
              <a:t>site used because: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It is easy to access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It is not a deep artery which facilitate palpation, stabilization and puncturing 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The artery has a collateral blood circulation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>
              <a:latin typeface="Corbe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A4E41B0-C5CF-41D4-A606-6D6E3C4B817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b="1" smtClean="0"/>
              <a:t>A.Y.T</a:t>
            </a:r>
          </a:p>
        </p:txBody>
      </p:sp>
      <p:pic>
        <p:nvPicPr>
          <p:cNvPr id="18438" name="Picture 6" descr="C:\Users\Afnan\Desktop\critical labs\critical\blood-gases-t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33800"/>
            <a:ext cx="3276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C:\Users\Afnan\Desktop\critical labs\critical\9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90600"/>
            <a:ext cx="3200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4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284" y="0"/>
            <a:ext cx="2304287" cy="65989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5257800" y="838200"/>
            <a:ext cx="1838325" cy="944879"/>
          </a:xfrm>
          <a:custGeom>
            <a:avLst/>
            <a:gdLst/>
            <a:ahLst/>
            <a:cxnLst/>
            <a:rect l="l" t="t" r="r" b="b"/>
            <a:pathLst>
              <a:path w="1838325" h="944879">
                <a:moveTo>
                  <a:pt x="0" y="944879"/>
                </a:moveTo>
                <a:lnTo>
                  <a:pt x="1838325" y="944879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7096125" y="838200"/>
            <a:ext cx="1838325" cy="944879"/>
          </a:xfrm>
          <a:custGeom>
            <a:avLst/>
            <a:gdLst/>
            <a:ahLst/>
            <a:cxnLst/>
            <a:rect l="l" t="t" r="r" b="b"/>
            <a:pathLst>
              <a:path w="1838325" h="944879">
                <a:moveTo>
                  <a:pt x="0" y="944879"/>
                </a:moveTo>
                <a:lnTo>
                  <a:pt x="1838325" y="944879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5257800" y="1783130"/>
            <a:ext cx="1838325" cy="816432"/>
          </a:xfrm>
          <a:custGeom>
            <a:avLst/>
            <a:gdLst/>
            <a:ahLst/>
            <a:cxnLst/>
            <a:rect l="l" t="t" r="r" b="b"/>
            <a:pathLst>
              <a:path w="1838325" h="816432">
                <a:moveTo>
                  <a:pt x="0" y="816433"/>
                </a:moveTo>
                <a:lnTo>
                  <a:pt x="1838325" y="816433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7096125" y="1783130"/>
            <a:ext cx="1838325" cy="816432"/>
          </a:xfrm>
          <a:custGeom>
            <a:avLst/>
            <a:gdLst/>
            <a:ahLst/>
            <a:cxnLst/>
            <a:rect l="l" t="t" r="r" b="b"/>
            <a:pathLst>
              <a:path w="1838325" h="816432">
                <a:moveTo>
                  <a:pt x="0" y="816433"/>
                </a:moveTo>
                <a:lnTo>
                  <a:pt x="1838325" y="816433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5257800" y="2599487"/>
            <a:ext cx="1838325" cy="816431"/>
          </a:xfrm>
          <a:custGeom>
            <a:avLst/>
            <a:gdLst/>
            <a:ahLst/>
            <a:cxnLst/>
            <a:rect l="l" t="t" r="r" b="b"/>
            <a:pathLst>
              <a:path w="1838325" h="816431">
                <a:moveTo>
                  <a:pt x="0" y="816432"/>
                </a:moveTo>
                <a:lnTo>
                  <a:pt x="1838325" y="816432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7096125" y="2599487"/>
            <a:ext cx="1838325" cy="816431"/>
          </a:xfrm>
          <a:custGeom>
            <a:avLst/>
            <a:gdLst/>
            <a:ahLst/>
            <a:cxnLst/>
            <a:rect l="l" t="t" r="r" b="b"/>
            <a:pathLst>
              <a:path w="1838325" h="816431">
                <a:moveTo>
                  <a:pt x="0" y="816432"/>
                </a:moveTo>
                <a:lnTo>
                  <a:pt x="1838325" y="816432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5257800" y="3415969"/>
            <a:ext cx="1838325" cy="816432"/>
          </a:xfrm>
          <a:custGeom>
            <a:avLst/>
            <a:gdLst/>
            <a:ahLst/>
            <a:cxnLst/>
            <a:rect l="l" t="t" r="r" b="b"/>
            <a:pathLst>
              <a:path w="1838325" h="816432">
                <a:moveTo>
                  <a:pt x="0" y="816433"/>
                </a:moveTo>
                <a:lnTo>
                  <a:pt x="1838325" y="816433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7096125" y="3415969"/>
            <a:ext cx="1838325" cy="816432"/>
          </a:xfrm>
          <a:custGeom>
            <a:avLst/>
            <a:gdLst/>
            <a:ahLst/>
            <a:cxnLst/>
            <a:rect l="l" t="t" r="r" b="b"/>
            <a:pathLst>
              <a:path w="1838325" h="816432">
                <a:moveTo>
                  <a:pt x="0" y="816433"/>
                </a:moveTo>
                <a:lnTo>
                  <a:pt x="1838325" y="816433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5257800" y="4232402"/>
            <a:ext cx="1838325" cy="822959"/>
          </a:xfrm>
          <a:custGeom>
            <a:avLst/>
            <a:gdLst/>
            <a:ahLst/>
            <a:cxnLst/>
            <a:rect l="l" t="t" r="r" b="b"/>
            <a:pathLst>
              <a:path w="1838325" h="822959">
                <a:moveTo>
                  <a:pt x="0" y="822960"/>
                </a:moveTo>
                <a:lnTo>
                  <a:pt x="1838325" y="822960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7096125" y="4232402"/>
            <a:ext cx="1838325" cy="822959"/>
          </a:xfrm>
          <a:custGeom>
            <a:avLst/>
            <a:gdLst/>
            <a:ahLst/>
            <a:cxnLst/>
            <a:rect l="l" t="t" r="r" b="b"/>
            <a:pathLst>
              <a:path w="1838325" h="822959">
                <a:moveTo>
                  <a:pt x="0" y="822960"/>
                </a:moveTo>
                <a:lnTo>
                  <a:pt x="1838325" y="822960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5257800" y="5055324"/>
            <a:ext cx="1838325" cy="816431"/>
          </a:xfrm>
          <a:custGeom>
            <a:avLst/>
            <a:gdLst/>
            <a:ahLst/>
            <a:cxnLst/>
            <a:rect l="l" t="t" r="r" b="b"/>
            <a:pathLst>
              <a:path w="1838325" h="816431">
                <a:moveTo>
                  <a:pt x="0" y="816432"/>
                </a:moveTo>
                <a:lnTo>
                  <a:pt x="1838325" y="816432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7096125" y="5055324"/>
            <a:ext cx="1838325" cy="816431"/>
          </a:xfrm>
          <a:custGeom>
            <a:avLst/>
            <a:gdLst/>
            <a:ahLst/>
            <a:cxnLst/>
            <a:rect l="l" t="t" r="r" b="b"/>
            <a:pathLst>
              <a:path w="1838325" h="816431">
                <a:moveTo>
                  <a:pt x="0" y="816432"/>
                </a:moveTo>
                <a:lnTo>
                  <a:pt x="1838325" y="816432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5257800" y="5871743"/>
            <a:ext cx="1838325" cy="816431"/>
          </a:xfrm>
          <a:custGeom>
            <a:avLst/>
            <a:gdLst/>
            <a:ahLst/>
            <a:cxnLst/>
            <a:rect l="l" t="t" r="r" b="b"/>
            <a:pathLst>
              <a:path w="1838325" h="816431">
                <a:moveTo>
                  <a:pt x="0" y="816432"/>
                </a:moveTo>
                <a:lnTo>
                  <a:pt x="1838325" y="816432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7096125" y="5871743"/>
            <a:ext cx="1838325" cy="816431"/>
          </a:xfrm>
          <a:custGeom>
            <a:avLst/>
            <a:gdLst/>
            <a:ahLst/>
            <a:cxnLst/>
            <a:rect l="l" t="t" r="r" b="b"/>
            <a:pathLst>
              <a:path w="1838325" h="816431">
                <a:moveTo>
                  <a:pt x="0" y="816432"/>
                </a:moveTo>
                <a:lnTo>
                  <a:pt x="1838325" y="816432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Text Box31"/>
          <p:cNvSpPr txBox="1"/>
          <p:nvPr/>
        </p:nvSpPr>
        <p:spPr>
          <a:xfrm>
            <a:off x="1082344" y="44843"/>
            <a:ext cx="1635480" cy="5482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spc="0" dirty="0" smtClean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CASE</a:t>
            </a:r>
            <a:r>
              <a:rPr lang="en-US" altLang="zh-CN" sz="3900" spc="-15" dirty="0" smtClean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 smtClean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1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1066800" y="1143000"/>
            <a:ext cx="3997889" cy="4764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62 years old Male patient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240840" y="2688971"/>
            <a:ext cx="117859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COPD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1240840" y="3130931"/>
            <a:ext cx="2565189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Breathlessness, 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1524254" y="3496691"/>
            <a:ext cx="332097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progressively i</a:t>
            </a:r>
            <a:r>
              <a:rPr lang="en-US" altLang="zh-C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ncreased</a:t>
            </a:r>
            <a:r>
              <a:rPr lang="en-US" altLang="zh-CN" sz="2400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1524254" y="3862705"/>
            <a:ext cx="171200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aggravated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1524254" y="4228465"/>
            <a:ext cx="2574036" cy="3398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on</a:t>
            </a:r>
            <a:r>
              <a:rPr lang="en-US" altLang="zh-CN" sz="2400" spc="-1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exertion,</a:t>
            </a:r>
            <a:r>
              <a:rPr lang="en-US" altLang="zh-CN" sz="2400" spc="16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 days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1240840" y="4670425"/>
            <a:ext cx="2417622" cy="3398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Chronic</a:t>
            </a:r>
            <a:r>
              <a:rPr lang="en-US" altLang="zh-CN" sz="2400" spc="9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smoker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1240840" y="5112385"/>
            <a:ext cx="197490" cy="3416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endParaRPr lang="en-US" altLang="zh-CN" sz="2400" spc="2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Text Box43"/>
          <p:cNvSpPr txBox="1"/>
          <p:nvPr/>
        </p:nvSpPr>
        <p:spPr>
          <a:xfrm>
            <a:off x="1524000" y="5105400"/>
            <a:ext cx="135165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expiratory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2895600" y="5181600"/>
            <a:ext cx="999439" cy="3398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rhonchi</a:t>
            </a:r>
          </a:p>
        </p:txBody>
      </p:sp>
      <p:graphicFrame>
        <p:nvGraphicFramePr>
          <p:cNvPr id="45" name="Table45"/>
          <p:cNvGraphicFramePr>
            <a:graphicFrameLocks noGrp="1"/>
          </p:cNvGraphicFramePr>
          <p:nvPr/>
        </p:nvGraphicFramePr>
        <p:xfrm>
          <a:off x="5257800" y="838200"/>
          <a:ext cx="3676650" cy="5849973"/>
        </p:xfrm>
        <a:graphic>
          <a:graphicData uri="http://schemas.openxmlformats.org/drawingml/2006/table">
            <a:tbl>
              <a:tblPr/>
              <a:tblGrid>
                <a:gridCol w="1838325"/>
                <a:gridCol w="1838325"/>
              </a:tblGrid>
              <a:tr h="944879">
                <a:tc>
                  <a:txBody>
                    <a:bodyPr/>
                    <a:lstStyle/>
                    <a:p>
                      <a:r>
                        <a:rPr lang="en-US" altLang="zh-CN" sz="2796" b="1" spc="-2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22/7/2011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796" b="1" spc="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7:30</a:t>
                      </a:r>
                      <a:r>
                        <a:rPr lang="en-US" altLang="zh-CN" sz="2796" b="1" spc="-19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796" b="1" spc="-2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816483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7.20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816356">
                <a:tc>
                  <a:txBody>
                    <a:bodyPr/>
                    <a:lstStyle/>
                    <a:p>
                      <a:r>
                        <a:rPr lang="en-US" altLang="zh-CN" sz="2400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PCO2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r>
                        <a:rPr lang="en-US" altLang="zh-CN" sz="2400" spc="-1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9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mmHg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816483">
                <a:tc>
                  <a:txBody>
                    <a:bodyPr/>
                    <a:lstStyle/>
                    <a:p>
                      <a:r>
                        <a:rPr lang="en-US" altLang="zh-CN" sz="2402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2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r>
                        <a:rPr lang="en-US" altLang="zh-CN" sz="2402" spc="-1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2" spc="-9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mmHg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altLang="zh-CN" sz="2402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Actual</a:t>
                      </a:r>
                    </a:p>
                    <a:p>
                      <a:r>
                        <a:rPr lang="en-US" altLang="zh-CN" sz="2400" spc="-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HCO3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2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28.00</a:t>
                      </a:r>
                      <a:r>
                        <a:rPr lang="en-US" altLang="zh-CN" sz="2402" spc="-1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2" spc="-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816393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816419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37%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6400800" y="9906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rnd">
            <a:solidFill>
              <a:srgbClr val="3891A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6364879" y="9652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7467600" y="9144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457200"/>
                </a:lnTo>
                <a:lnTo>
                  <a:pt x="57150" y="4572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sq">
            <a:solidFill>
              <a:srgbClr val="3891A7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7431679" y="878478"/>
            <a:ext cx="325840" cy="518521"/>
          </a:xfrm>
          <a:custGeom>
            <a:avLst/>
            <a:gdLst/>
            <a:ahLst/>
            <a:cxnLst/>
            <a:rect l="l" t="t" r="r" b="b"/>
            <a:pathLst>
              <a:path w="325840" h="518521">
                <a:moveTo>
                  <a:pt x="35921" y="150222"/>
                </a:moveTo>
                <a:lnTo>
                  <a:pt x="150221" y="35922"/>
                </a:lnTo>
                <a:lnTo>
                  <a:pt x="264521" y="150222"/>
                </a:lnTo>
                <a:lnTo>
                  <a:pt x="207371" y="150222"/>
                </a:lnTo>
                <a:lnTo>
                  <a:pt x="207371" y="493122"/>
                </a:lnTo>
                <a:lnTo>
                  <a:pt x="93071" y="493122"/>
                </a:lnTo>
                <a:lnTo>
                  <a:pt x="93071" y="150222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Text Box21"/>
          <p:cNvSpPr txBox="1"/>
          <p:nvPr/>
        </p:nvSpPr>
        <p:spPr>
          <a:xfrm>
            <a:off x="4441571" y="601657"/>
            <a:ext cx="3022040" cy="8322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2" spc="1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2" spc="-1216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402" spc="-10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402" spc="-1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</a:p>
          <a:p>
            <a:pPr>
              <a:lnSpc>
                <a:spcPts val="3893"/>
              </a:lnSpc>
            </a:pPr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400" spc="-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4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pH</a:t>
            </a:r>
            <a:r>
              <a:rPr lang="en-US" altLang="zh-CN" sz="2400" spc="240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0" spc="-59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5958205" y="1485849"/>
            <a:ext cx="1423720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4725035" y="1927809"/>
            <a:ext cx="92448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400" spc="-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endParaRPr lang="en-US" altLang="zh-CN" sz="2400" spc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2" name="Text Box32"/>
          <p:cNvSpPr txBox="1"/>
          <p:nvPr/>
        </p:nvSpPr>
        <p:spPr>
          <a:xfrm>
            <a:off x="4876800" y="3200400"/>
            <a:ext cx="2904939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partially</a:t>
            </a:r>
            <a:r>
              <a:rPr lang="en-US" altLang="zh-CN" sz="2604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compensated</a:t>
            </a:r>
          </a:p>
        </p:txBody>
      </p:sp>
      <p:sp>
        <p:nvSpPr>
          <p:cNvPr id="33" name="Text Box31"/>
          <p:cNvSpPr txBox="1"/>
          <p:nvPr/>
        </p:nvSpPr>
        <p:spPr>
          <a:xfrm>
            <a:off x="4572000" y="2590800"/>
            <a:ext cx="4015651" cy="4471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Primary</a:t>
            </a:r>
            <a:r>
              <a:rPr lang="en-US" altLang="zh-CN" sz="2606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6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2606" spc="-15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6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Acidosis,</a:t>
            </a:r>
          </a:p>
        </p:txBody>
      </p:sp>
      <p:sp>
        <p:nvSpPr>
          <p:cNvPr id="27" name="Text Box23"/>
          <p:cNvSpPr txBox="1"/>
          <p:nvPr/>
        </p:nvSpPr>
        <p:spPr>
          <a:xfrm>
            <a:off x="4419600" y="1981200"/>
            <a:ext cx="193609" cy="2691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</a:p>
        </p:txBody>
      </p:sp>
      <p:sp>
        <p:nvSpPr>
          <p:cNvPr id="28" name="Text Box24"/>
          <p:cNvSpPr txBox="1"/>
          <p:nvPr/>
        </p:nvSpPr>
        <p:spPr>
          <a:xfrm>
            <a:off x="4343400" y="3962400"/>
            <a:ext cx="2209800" cy="115416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400" spc="-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</a:p>
          <a:p>
            <a:endParaRPr lang="en-US" altLang="zh-CN" sz="2400" spc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Mild hypoxemia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284" y="0"/>
            <a:ext cx="2427732" cy="713232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5257800" y="228562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7086600" y="228562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5257800" y="790283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7086600" y="790283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5257800" y="1351877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7086600" y="1351877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5257800" y="1913470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7086600" y="1913470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5257800" y="2475103"/>
            <a:ext cx="1828800" cy="822959"/>
          </a:xfrm>
          <a:custGeom>
            <a:avLst/>
            <a:gdLst/>
            <a:ahLst/>
            <a:cxnLst/>
            <a:rect l="l" t="t" r="r" b="b"/>
            <a:pathLst>
              <a:path w="1828800" h="822959">
                <a:moveTo>
                  <a:pt x="0" y="822960"/>
                </a:moveTo>
                <a:lnTo>
                  <a:pt x="1828800" y="822960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7086600" y="2475103"/>
            <a:ext cx="1828800" cy="822959"/>
          </a:xfrm>
          <a:custGeom>
            <a:avLst/>
            <a:gdLst/>
            <a:ahLst/>
            <a:cxnLst/>
            <a:rect l="l" t="t" r="r" b="b"/>
            <a:pathLst>
              <a:path w="1828800" h="822959">
                <a:moveTo>
                  <a:pt x="0" y="822960"/>
                </a:moveTo>
                <a:lnTo>
                  <a:pt x="1828800" y="822960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5257800" y="3298025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7086600" y="3298025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5257800" y="3859745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3"/>
                </a:moveTo>
                <a:lnTo>
                  <a:pt x="1828800" y="561633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7086600" y="3859745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3"/>
                </a:moveTo>
                <a:lnTo>
                  <a:pt x="1828800" y="561633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Path31"/>
          <p:cNvSpPr/>
          <p:nvPr/>
        </p:nvSpPr>
        <p:spPr>
          <a:xfrm>
            <a:off x="5257800" y="4421340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Path32"/>
          <p:cNvSpPr/>
          <p:nvPr/>
        </p:nvSpPr>
        <p:spPr>
          <a:xfrm>
            <a:off x="7086600" y="4421340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Path33"/>
          <p:cNvSpPr/>
          <p:nvPr/>
        </p:nvSpPr>
        <p:spPr>
          <a:xfrm>
            <a:off x="5257800" y="4982934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Path34"/>
          <p:cNvSpPr/>
          <p:nvPr/>
        </p:nvSpPr>
        <p:spPr>
          <a:xfrm>
            <a:off x="7086600" y="4982934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Path35"/>
          <p:cNvSpPr/>
          <p:nvPr/>
        </p:nvSpPr>
        <p:spPr>
          <a:xfrm>
            <a:off x="5257800" y="5544604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Path36"/>
          <p:cNvSpPr/>
          <p:nvPr/>
        </p:nvSpPr>
        <p:spPr>
          <a:xfrm>
            <a:off x="7086600" y="5544604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Path37"/>
          <p:cNvSpPr/>
          <p:nvPr/>
        </p:nvSpPr>
        <p:spPr>
          <a:xfrm>
            <a:off x="5257800" y="6106236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Path38"/>
          <p:cNvSpPr/>
          <p:nvPr/>
        </p:nvSpPr>
        <p:spPr>
          <a:xfrm>
            <a:off x="7086600" y="6106236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Text Box39"/>
          <p:cNvSpPr txBox="1"/>
          <p:nvPr/>
        </p:nvSpPr>
        <p:spPr>
          <a:xfrm>
            <a:off x="1082344" y="98183"/>
            <a:ext cx="1635480" cy="5482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spc="0" dirty="0" smtClean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CASE</a:t>
            </a:r>
            <a:r>
              <a:rPr lang="en-US" altLang="zh-CN" sz="3900" spc="-15" dirty="0" smtClean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 smtClean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1164640" y="910687"/>
            <a:ext cx="3731791" cy="4764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63 years old ,Male patient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1164640" y="1912569"/>
            <a:ext cx="1426160" cy="41549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CRF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1164640" y="2354638"/>
            <a:ext cx="2080480" cy="337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2" spc="1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2" spc="-121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Breathlessness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1164640" y="2796870"/>
            <a:ext cx="3878301" cy="7793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Decreased</a:t>
            </a:r>
            <a:r>
              <a:rPr lang="en-US" altLang="zh-CN" sz="2400" spc="-3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Urine</a:t>
            </a:r>
            <a:r>
              <a:rPr lang="en-US" altLang="zh-CN" sz="24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Otpt.</a:t>
            </a:r>
            <a:r>
              <a:rPr lang="en-US" altLang="zh-CN" sz="2400" spc="58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2days</a:t>
            </a:r>
          </a:p>
          <a:p>
            <a:pPr>
              <a:lnSpc>
                <a:spcPts val="3479"/>
              </a:lnSpc>
            </a:pPr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4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Vomiting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10-15</a:t>
            </a:r>
          </a:p>
        </p:txBody>
      </p:sp>
      <p:graphicFrame>
        <p:nvGraphicFramePr>
          <p:cNvPr id="47" name="Table47"/>
          <p:cNvGraphicFramePr>
            <a:graphicFrameLocks noGrp="1"/>
          </p:cNvGraphicFramePr>
          <p:nvPr/>
        </p:nvGraphicFramePr>
        <p:xfrm>
          <a:off x="5257800" y="228600"/>
          <a:ext cx="3657600" cy="6439266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</a:tblGrid>
              <a:tr h="561594">
                <a:tc>
                  <a:txBody>
                    <a:bodyPr/>
                    <a:lstStyle/>
                    <a:p>
                      <a:r>
                        <a:rPr lang="en-US" altLang="zh-CN" sz="2400" b="1" spc="-17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31/7/2011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spc="-18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11:30pm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61721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7.18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61594">
                <a:tc>
                  <a:txBody>
                    <a:bodyPr/>
                    <a:lstStyle/>
                    <a:p>
                      <a:r>
                        <a:rPr lang="en-US" altLang="zh-CN" sz="2400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PCO2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21.00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61593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en-US" altLang="zh-CN" sz="2400" spc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Actual</a:t>
                      </a:r>
                    </a:p>
                    <a:p>
                      <a:r>
                        <a:rPr lang="en-US" altLang="zh-CN" sz="2402" spc="-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HCO3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7.80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61594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Base</a:t>
                      </a:r>
                      <a:r>
                        <a:rPr lang="en-US" altLang="zh-CN" sz="2400" spc="-9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Excess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-18.80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61720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61594">
                <a:tc>
                  <a:txBody>
                    <a:bodyPr/>
                    <a:lstStyle/>
                    <a:p>
                      <a:r>
                        <a:rPr lang="en-US" altLang="zh-CN" sz="2400" spc="-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140.6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61594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Chloride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61670">
                <a:tc>
                  <a:txBody>
                    <a:bodyPr/>
                    <a:lstStyle/>
                    <a:p>
                      <a:r>
                        <a:rPr lang="en-US" altLang="zh-CN" sz="2400" spc="-19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61632">
                <a:tc>
                  <a:txBody>
                    <a:bodyPr/>
                    <a:lstStyle/>
                    <a:p>
                      <a:r>
                        <a:rPr lang="en-US" altLang="zh-CN" sz="2400" spc="-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Albumin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Imag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sp>
        <p:nvSpPr>
          <p:cNvPr id="12" name="Path12"/>
          <p:cNvSpPr/>
          <p:nvPr/>
        </p:nvSpPr>
        <p:spPr>
          <a:xfrm>
            <a:off x="4419599" y="0"/>
            <a:ext cx="4724399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4" name="Image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20" name="Path20"/>
          <p:cNvSpPr/>
          <p:nvPr/>
        </p:nvSpPr>
        <p:spPr>
          <a:xfrm>
            <a:off x="6629400" y="838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rnd">
            <a:solidFill>
              <a:srgbClr val="3891A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6593479" y="812800"/>
            <a:ext cx="325841" cy="442321"/>
          </a:xfrm>
          <a:custGeom>
            <a:avLst/>
            <a:gdLst/>
            <a:ahLst/>
            <a:cxnLst/>
            <a:rect l="l" t="t" r="r" b="b"/>
            <a:pathLst>
              <a:path w="325841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8001000" y="838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sq">
            <a:solidFill>
              <a:srgbClr val="3891A7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7965079" y="812800"/>
            <a:ext cx="325841" cy="442321"/>
          </a:xfrm>
          <a:custGeom>
            <a:avLst/>
            <a:gdLst/>
            <a:ahLst/>
            <a:cxnLst/>
            <a:rect l="l" t="t" r="r" b="b"/>
            <a:pathLst>
              <a:path w="325841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Text Box24"/>
          <p:cNvSpPr txBox="1"/>
          <p:nvPr/>
        </p:nvSpPr>
        <p:spPr>
          <a:xfrm>
            <a:off x="4517771" y="373074"/>
            <a:ext cx="3020822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400" spc="-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en-US" altLang="zh-CN" sz="24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400" spc="-1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4517771" y="815017"/>
            <a:ext cx="3470526" cy="7796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2" spc="1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2" spc="-1216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402" spc="-10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402" spc="600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PCO2</a:t>
            </a:r>
          </a:p>
          <a:p>
            <a:pPr marL="1516633">
              <a:lnSpc>
                <a:spcPts val="3479"/>
              </a:lnSpc>
            </a:pPr>
            <a:r>
              <a:rPr lang="en-US" altLang="zh-CN" sz="2400" spc="-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4495800" y="1981200"/>
            <a:ext cx="3122521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STEP4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</a:t>
            </a:r>
            <a:r>
              <a:rPr lang="en-US" altLang="zh-CN" sz="2400" spc="-1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</a:t>
            </a:r>
            <a:r>
              <a:rPr lang="en-US" altLang="zh-CN" sz="2400" spc="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GAP</a:t>
            </a:r>
          </a:p>
        </p:txBody>
      </p:sp>
      <p:sp>
        <p:nvSpPr>
          <p:cNvPr id="30" name="Text Box30"/>
          <p:cNvSpPr txBox="1"/>
          <p:nvPr/>
        </p:nvSpPr>
        <p:spPr>
          <a:xfrm>
            <a:off x="5638800" y="2514600"/>
            <a:ext cx="3305392" cy="8646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82296"/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2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 + K)</a:t>
            </a:r>
            <a:r>
              <a:rPr lang="en-US" altLang="zh-CN" sz="2402" spc="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(HCO3</a:t>
            </a:r>
            <a:r>
              <a:rPr lang="en-US" altLang="zh-CN" sz="2402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+Cl)</a:t>
            </a:r>
          </a:p>
          <a:p>
            <a:pPr>
              <a:lnSpc>
                <a:spcPts val="3479"/>
              </a:lnSpc>
            </a:pP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59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140.6 + 4)-(7.80+102)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5715000" y="3505200"/>
            <a:ext cx="101566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59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34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.8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4724400" y="5334000"/>
            <a:ext cx="3033064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HIGH</a:t>
            </a:r>
            <a:r>
              <a:rPr lang="en-US" altLang="zh-CN" sz="2400" spc="-12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AG</a:t>
            </a:r>
            <a:r>
              <a:rPr lang="en-US" altLang="zh-CN" sz="2400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Met.</a:t>
            </a:r>
            <a:r>
              <a:rPr lang="en-US" altLang="zh-CN" sz="2400" spc="-14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Acidosis</a:t>
            </a:r>
          </a:p>
        </p:txBody>
      </p:sp>
      <p:pic>
        <p:nvPicPr>
          <p:cNvPr id="33" name="Image2"/>
          <p:cNvPicPr>
            <a:picLocks noChangeAspect="1"/>
          </p:cNvPicPr>
          <p:nvPr/>
        </p:nvPicPr>
        <p:blipFill>
          <a:blip r:embed="rId5"/>
          <a:srcRect t="3340" r="53086"/>
          <a:stretch>
            <a:fillRect/>
          </a:stretch>
        </p:blipFill>
        <p:spPr>
          <a:xfrm>
            <a:off x="0" y="228600"/>
            <a:ext cx="3733800" cy="66167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914400" y="5486400"/>
            <a:ext cx="25908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38200" y="5486400"/>
          <a:ext cx="2743200" cy="5334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altLang="zh-CN" sz="2400" spc="-19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AutoShape 4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AutoShape 6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4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239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04800"/>
            <a:ext cx="6172200" cy="7508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u="sng" cap="small" dirty="0">
                <a:solidFill>
                  <a:schemeClr val="tx2"/>
                </a:solidFill>
                <a:latin typeface="Century Schoolbook" pitchFamily="18" charset="0"/>
                <a:ea typeface="+mj-ea"/>
                <a:cs typeface="+mj-cs"/>
              </a:rPr>
              <a:t>Allen’s test</a:t>
            </a:r>
          </a:p>
        </p:txBody>
      </p:sp>
      <p:sp>
        <p:nvSpPr>
          <p:cNvPr id="17411" name="Subtitle 2"/>
          <p:cNvSpPr txBox="1">
            <a:spLocks/>
          </p:cNvSpPr>
          <p:nvPr/>
        </p:nvSpPr>
        <p:spPr bwMode="auto">
          <a:xfrm>
            <a:off x="1143000" y="1219200"/>
            <a:ext cx="662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b="1" dirty="0">
                <a:latin typeface="Comic Sans MS" pitchFamily="66" charset="0"/>
              </a:rPr>
              <a:t>It is a test done to determine that collateral circulation is present from the </a:t>
            </a:r>
            <a:r>
              <a:rPr lang="en-US" sz="2400" b="1" dirty="0" err="1">
                <a:latin typeface="Comic Sans MS" pitchFamily="66" charset="0"/>
              </a:rPr>
              <a:t>ulnar</a:t>
            </a:r>
            <a:r>
              <a:rPr lang="en-US" sz="2400" b="1" dirty="0">
                <a:latin typeface="Comic Sans MS" pitchFamily="66" charset="0"/>
              </a:rPr>
              <a:t>  artery </a:t>
            </a:r>
          </a:p>
        </p:txBody>
      </p:sp>
      <p:pic>
        <p:nvPicPr>
          <p:cNvPr id="17412" name="Picture 2" descr="C:\Users\Afnan\Desktop\critical labs\allen's%20test_edi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348" y="2590800"/>
            <a:ext cx="397565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Afnan\Desktop\critical labs\allen's%20tes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58716"/>
            <a:ext cx="3962400" cy="38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94C4CDB-782C-4E02-8BBF-9F34E826334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4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Path16"/>
          <p:cNvSpPr/>
          <p:nvPr/>
        </p:nvSpPr>
        <p:spPr>
          <a:xfrm>
            <a:off x="4191000" y="213360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76200"/>
                </a:moveTo>
                <a:lnTo>
                  <a:pt x="76200" y="0"/>
                </a:lnTo>
                <a:lnTo>
                  <a:pt x="152400" y="76200"/>
                </a:lnTo>
                <a:lnTo>
                  <a:pt x="114300" y="76200"/>
                </a:lnTo>
                <a:lnTo>
                  <a:pt x="114300" y="381000"/>
                </a:lnTo>
                <a:lnTo>
                  <a:pt x="38100" y="3810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rnd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4155079" y="2097679"/>
            <a:ext cx="249642" cy="442321"/>
          </a:xfrm>
          <a:custGeom>
            <a:avLst/>
            <a:gdLst/>
            <a:ahLst/>
            <a:cxnLst/>
            <a:rect l="l" t="t" r="r" b="b"/>
            <a:pathLst>
              <a:path w="249642" h="442321">
                <a:moveTo>
                  <a:pt x="35921" y="112121"/>
                </a:moveTo>
                <a:lnTo>
                  <a:pt x="112121" y="35921"/>
                </a:lnTo>
                <a:lnTo>
                  <a:pt x="188321" y="112121"/>
                </a:lnTo>
                <a:lnTo>
                  <a:pt x="150221" y="112121"/>
                </a:lnTo>
                <a:lnTo>
                  <a:pt x="150221" y="416921"/>
                </a:lnTo>
                <a:lnTo>
                  <a:pt x="74021" y="416921"/>
                </a:lnTo>
                <a:lnTo>
                  <a:pt x="74021" y="112121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5257800" y="213360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304800"/>
                </a:moveTo>
                <a:lnTo>
                  <a:pt x="38100" y="3048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304800"/>
                </a:lnTo>
                <a:lnTo>
                  <a:pt x="152400" y="3048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5221879" y="2108200"/>
            <a:ext cx="249642" cy="442321"/>
          </a:xfrm>
          <a:custGeom>
            <a:avLst/>
            <a:gdLst/>
            <a:ahLst/>
            <a:cxnLst/>
            <a:rect l="l" t="t" r="r" b="b"/>
            <a:pathLst>
              <a:path w="249642" h="442321">
                <a:moveTo>
                  <a:pt x="35921" y="330200"/>
                </a:moveTo>
                <a:lnTo>
                  <a:pt x="74021" y="330200"/>
                </a:lnTo>
                <a:lnTo>
                  <a:pt x="74021" y="25400"/>
                </a:lnTo>
                <a:lnTo>
                  <a:pt x="150221" y="25400"/>
                </a:lnTo>
                <a:lnTo>
                  <a:pt x="150221" y="330200"/>
                </a:lnTo>
                <a:lnTo>
                  <a:pt x="188321" y="330200"/>
                </a:lnTo>
                <a:lnTo>
                  <a:pt x="112121" y="406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0" name="Image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169" y="4114838"/>
            <a:ext cx="8222830" cy="2529586"/>
          </a:xfrm>
          <a:prstGeom prst="rect">
            <a:avLst/>
          </a:prstGeom>
          <a:noFill/>
        </p:spPr>
      </p:pic>
      <p:sp>
        <p:nvSpPr>
          <p:cNvPr id="21" name="Text Box21"/>
          <p:cNvSpPr txBox="1"/>
          <p:nvPr/>
        </p:nvSpPr>
        <p:spPr>
          <a:xfrm>
            <a:off x="1088440" y="449274"/>
            <a:ext cx="7682738" cy="7034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Ensure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No</a:t>
            </a:r>
            <a:r>
              <a:rPr lang="en-US" altLang="zh-CN" sz="2400" spc="-1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 Bubbles.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must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be</a:t>
            </a:r>
            <a:r>
              <a:rPr lang="en-US" altLang="zh-CN" sz="24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sealed</a:t>
            </a:r>
            <a:r>
              <a:rPr lang="en-US" altLang="zh-CN" sz="2400" spc="-2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immediately</a:t>
            </a:r>
          </a:p>
          <a:p>
            <a:pPr marL="283413">
              <a:lnSpc>
                <a:spcPts val="2882"/>
              </a:lnSpc>
            </a:pP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after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withdrawing</a:t>
            </a:r>
            <a:r>
              <a:rPr lang="en-US" altLang="zh-CN" sz="2400" spc="-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sample.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1408430" y="1222502"/>
            <a:ext cx="4019702" cy="372160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2" dirty="0" smtClean="0">
                <a:solidFill>
                  <a:srgbClr val="3891A7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altLang="zh-CN" sz="2400" spc="177" dirty="0" smtClean="0">
                <a:solidFill>
                  <a:srgbClr val="3891A7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CN" sz="24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Contact </a:t>
            </a:r>
            <a:r>
              <a:rPr lang="en-US" altLang="zh-CN" sz="2400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</a:t>
            </a:r>
            <a:r>
              <a:rPr lang="en-US" altLang="zh-CN" sz="2400" b="1" spc="-1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</a:t>
            </a:r>
            <a:r>
              <a:rPr lang="en-US" altLang="zh-CN" sz="2400" b="1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BUBBLES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1408430" y="1699209"/>
            <a:ext cx="6037504" cy="3900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bubble</a:t>
            </a:r>
            <a:r>
              <a:rPr lang="en-US" altLang="zh-CN" sz="2400" spc="58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2400" spc="-5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2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150 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</a:t>
            </a:r>
            <a:r>
              <a:rPr lang="en-US" altLang="zh-CN" sz="24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Hg</a:t>
            </a:r>
            <a:r>
              <a:rPr lang="en-US" altLang="zh-CN" sz="2400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altLang="zh-CN" sz="24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0" spc="-5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8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 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</a:t>
            </a:r>
            <a:r>
              <a:rPr lang="en-US" altLang="zh-CN" sz="24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Hg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1408430" y="2141278"/>
            <a:ext cx="4776089" cy="3903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</a:t>
            </a:r>
            <a:r>
              <a:rPr lang="en-US" altLang="zh-CN" sz="2402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Bubble</a:t>
            </a:r>
            <a:r>
              <a:rPr lang="en-US" altLang="zh-CN" sz="2402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2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Blood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2" spc="238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2402" spc="-59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38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2" spc="-59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1088440" y="3025470"/>
            <a:ext cx="6944722" cy="7873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  <a:r>
              <a:rPr lang="en-US" altLang="zh-CN" sz="2400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must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be</a:t>
            </a:r>
            <a:r>
              <a:rPr lang="en-US" altLang="zh-CN" sz="24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transported</a:t>
            </a:r>
            <a:r>
              <a:rPr lang="en-US" altLang="zh-CN" sz="2400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at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earliest</a:t>
            </a:r>
            <a:r>
              <a:rPr lang="en-US" altLang="zh-CN" sz="2400" spc="-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 </a:t>
            </a:r>
            <a:r>
              <a:rPr lang="en-US" altLang="zh-CN" sz="24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</a:p>
          <a:p>
            <a:pPr marL="283413">
              <a:lnSpc>
                <a:spcPts val="2879"/>
              </a:lnSpc>
            </a:pP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laboratory</a:t>
            </a:r>
            <a:r>
              <a:rPr lang="en-US" altLang="zh-CN" sz="2400" spc="-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for</a:t>
            </a:r>
            <a:r>
              <a:rPr lang="en-US" altLang="zh-CN" sz="24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EARLY</a:t>
            </a:r>
            <a:r>
              <a:rPr lang="en-US" altLang="zh-CN" sz="2400" b="1" spc="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analysis</a:t>
            </a:r>
            <a:r>
              <a:rPr lang="en-US" altLang="zh-CN" sz="2400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via</a:t>
            </a:r>
            <a:r>
              <a:rPr lang="en-US" altLang="zh-CN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COLD CHAIN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Text Box16"/>
          <p:cNvSpPr txBox="1"/>
          <p:nvPr/>
        </p:nvSpPr>
        <p:spPr>
          <a:xfrm>
            <a:off x="1926590" y="1691284"/>
            <a:ext cx="5811926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-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Interpretation</a:t>
            </a:r>
            <a:r>
              <a:rPr lang="en-US" altLang="zh-CN" sz="4800" b="1" spc="-19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4800" b="1" spc="-268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ABG</a:t>
            </a:r>
          </a:p>
        </p:txBody>
      </p:sp>
      <p:sp>
        <p:nvSpPr>
          <p:cNvPr id="17" name="Text Box17"/>
          <p:cNvSpPr txBox="1"/>
          <p:nvPr/>
        </p:nvSpPr>
        <p:spPr>
          <a:xfrm>
            <a:off x="1926590" y="2499385"/>
            <a:ext cx="5215433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840" spc="-8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3840" spc="-2641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4800" b="1" spc="-3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OXYGENATION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1926590" y="3307105"/>
            <a:ext cx="2110740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840" spc="-8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3840" spc="-290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ACID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4189729" y="3307105"/>
            <a:ext cx="1592275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Path16"/>
          <p:cNvSpPr/>
          <p:nvPr/>
        </p:nvSpPr>
        <p:spPr>
          <a:xfrm>
            <a:off x="4876800" y="10668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38100"/>
                </a:moveTo>
                <a:lnTo>
                  <a:pt x="381000" y="38100"/>
                </a:lnTo>
                <a:lnTo>
                  <a:pt x="381000" y="0"/>
                </a:lnTo>
                <a:lnTo>
                  <a:pt x="457200" y="76200"/>
                </a:lnTo>
                <a:lnTo>
                  <a:pt x="381000" y="152400"/>
                </a:lnTo>
                <a:lnTo>
                  <a:pt x="381000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rnd">
            <a:solidFill>
              <a:srgbClr val="3891A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4851400" y="1005478"/>
            <a:ext cx="518521" cy="275042"/>
          </a:xfrm>
          <a:custGeom>
            <a:avLst/>
            <a:gdLst/>
            <a:ahLst/>
            <a:cxnLst/>
            <a:rect l="l" t="t" r="r" b="b"/>
            <a:pathLst>
              <a:path w="518521" h="275042">
                <a:moveTo>
                  <a:pt x="25400" y="99422"/>
                </a:moveTo>
                <a:lnTo>
                  <a:pt x="406400" y="99422"/>
                </a:lnTo>
                <a:lnTo>
                  <a:pt x="406400" y="61322"/>
                </a:lnTo>
                <a:lnTo>
                  <a:pt x="482600" y="137522"/>
                </a:lnTo>
                <a:lnTo>
                  <a:pt x="406400" y="213722"/>
                </a:lnTo>
                <a:lnTo>
                  <a:pt x="406400" y="175622"/>
                </a:lnTo>
                <a:lnTo>
                  <a:pt x="25400" y="175622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990600" y="1524000"/>
            <a:ext cx="8153400" cy="582676"/>
          </a:xfrm>
          <a:custGeom>
            <a:avLst/>
            <a:gdLst/>
            <a:ahLst/>
            <a:cxnLst/>
            <a:rect l="l" t="t" r="r" b="b"/>
            <a:pathLst>
              <a:path w="8153400" h="582676">
                <a:moveTo>
                  <a:pt x="0" y="97155"/>
                </a:moveTo>
                <a:cubicBezTo>
                  <a:pt x="0" y="43434"/>
                  <a:pt x="43472" y="0"/>
                  <a:pt x="97104" y="0"/>
                </a:cubicBezTo>
                <a:cubicBezTo>
                  <a:pt x="97104" y="0"/>
                  <a:pt x="97104" y="0"/>
                  <a:pt x="97104" y="0"/>
                </a:cubicBezTo>
                <a:lnTo>
                  <a:pt x="97104" y="0"/>
                </a:lnTo>
                <a:lnTo>
                  <a:pt x="8056245" y="0"/>
                </a:lnTo>
                <a:lnTo>
                  <a:pt x="8056245" y="0"/>
                </a:lnTo>
                <a:cubicBezTo>
                  <a:pt x="8109966" y="0"/>
                  <a:pt x="8153400" y="43434"/>
                  <a:pt x="8153400" y="97155"/>
                </a:cubicBezTo>
                <a:cubicBezTo>
                  <a:pt x="8153400" y="97155"/>
                  <a:pt x="8153400" y="97155"/>
                  <a:pt x="8153400" y="97155"/>
                </a:cubicBezTo>
                <a:lnTo>
                  <a:pt x="8153400" y="97155"/>
                </a:lnTo>
                <a:lnTo>
                  <a:pt x="8153400" y="485520"/>
                </a:lnTo>
                <a:lnTo>
                  <a:pt x="8153400" y="485520"/>
                </a:lnTo>
                <a:cubicBezTo>
                  <a:pt x="8153400" y="539115"/>
                  <a:pt x="8109966" y="582676"/>
                  <a:pt x="8056245" y="582676"/>
                </a:cubicBezTo>
                <a:cubicBezTo>
                  <a:pt x="8056245" y="582676"/>
                  <a:pt x="8056245" y="582676"/>
                  <a:pt x="8056245" y="582676"/>
                </a:cubicBezTo>
                <a:lnTo>
                  <a:pt x="8056245" y="582676"/>
                </a:lnTo>
                <a:lnTo>
                  <a:pt x="97104" y="582676"/>
                </a:lnTo>
                <a:lnTo>
                  <a:pt x="97104" y="582676"/>
                </a:lnTo>
                <a:cubicBezTo>
                  <a:pt x="43472" y="582676"/>
                  <a:pt x="0" y="539115"/>
                  <a:pt x="0" y="485520"/>
                </a:cubicBezTo>
                <a:cubicBezTo>
                  <a:pt x="0" y="485520"/>
                  <a:pt x="0" y="485520"/>
                  <a:pt x="0" y="485520"/>
                </a:cubicBez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965200" y="1524000"/>
            <a:ext cx="8204200" cy="608076"/>
          </a:xfrm>
          <a:custGeom>
            <a:avLst/>
            <a:gdLst/>
            <a:ahLst/>
            <a:cxnLst/>
            <a:rect l="l" t="t" r="r" b="b"/>
            <a:pathLst>
              <a:path w="8204200" h="608076">
                <a:moveTo>
                  <a:pt x="25400" y="97155"/>
                </a:moveTo>
                <a:cubicBezTo>
                  <a:pt x="25400" y="43434"/>
                  <a:pt x="68872" y="0"/>
                  <a:pt x="122504" y="0"/>
                </a:cubicBezTo>
                <a:cubicBezTo>
                  <a:pt x="122504" y="0"/>
                  <a:pt x="122504" y="0"/>
                  <a:pt x="122504" y="0"/>
                </a:cubicBezTo>
                <a:lnTo>
                  <a:pt x="122504" y="0"/>
                </a:lnTo>
                <a:lnTo>
                  <a:pt x="8081645" y="0"/>
                </a:lnTo>
                <a:lnTo>
                  <a:pt x="8081645" y="0"/>
                </a:lnTo>
                <a:cubicBezTo>
                  <a:pt x="8135366" y="0"/>
                  <a:pt x="8178800" y="43434"/>
                  <a:pt x="8178800" y="97155"/>
                </a:cubicBezTo>
                <a:cubicBezTo>
                  <a:pt x="8178800" y="97155"/>
                  <a:pt x="8178800" y="97155"/>
                  <a:pt x="8178800" y="97155"/>
                </a:cubicBezTo>
                <a:lnTo>
                  <a:pt x="8178800" y="97155"/>
                </a:lnTo>
                <a:lnTo>
                  <a:pt x="8178800" y="485520"/>
                </a:lnTo>
                <a:lnTo>
                  <a:pt x="8178800" y="485520"/>
                </a:lnTo>
                <a:cubicBezTo>
                  <a:pt x="8178800" y="539115"/>
                  <a:pt x="8135366" y="582676"/>
                  <a:pt x="8081645" y="582676"/>
                </a:cubicBezTo>
                <a:cubicBezTo>
                  <a:pt x="8081645" y="582676"/>
                  <a:pt x="8081645" y="582676"/>
                  <a:pt x="8081645" y="582676"/>
                </a:cubicBezTo>
                <a:lnTo>
                  <a:pt x="8081645" y="582676"/>
                </a:lnTo>
                <a:lnTo>
                  <a:pt x="122504" y="582676"/>
                </a:lnTo>
                <a:lnTo>
                  <a:pt x="122504" y="582676"/>
                </a:lnTo>
                <a:cubicBezTo>
                  <a:pt x="68872" y="582676"/>
                  <a:pt x="25400" y="539115"/>
                  <a:pt x="25400" y="485520"/>
                </a:cubicBezTo>
                <a:cubicBezTo>
                  <a:pt x="25400" y="485520"/>
                  <a:pt x="25400" y="485520"/>
                  <a:pt x="25400" y="485520"/>
                </a:cubicBez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E7DEC9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990600" y="3200400"/>
            <a:ext cx="8153400" cy="521081"/>
          </a:xfrm>
          <a:custGeom>
            <a:avLst/>
            <a:gdLst/>
            <a:ahLst/>
            <a:cxnLst/>
            <a:rect l="l" t="t" r="r" b="b"/>
            <a:pathLst>
              <a:path w="8153400" h="521081">
                <a:moveTo>
                  <a:pt x="0" y="86868"/>
                </a:moveTo>
                <a:cubicBezTo>
                  <a:pt x="0" y="38862"/>
                  <a:pt x="38887" y="0"/>
                  <a:pt x="86842" y="0"/>
                </a:cubicBezTo>
                <a:cubicBezTo>
                  <a:pt x="86842" y="0"/>
                  <a:pt x="86842" y="0"/>
                  <a:pt x="86842" y="0"/>
                </a:cubicBezTo>
                <a:lnTo>
                  <a:pt x="86842" y="0"/>
                </a:lnTo>
                <a:lnTo>
                  <a:pt x="8066532" y="0"/>
                </a:lnTo>
                <a:lnTo>
                  <a:pt x="8066532" y="0"/>
                </a:lnTo>
                <a:cubicBezTo>
                  <a:pt x="8114538" y="0"/>
                  <a:pt x="8153400" y="38862"/>
                  <a:pt x="8153400" y="86868"/>
                </a:cubicBezTo>
                <a:cubicBezTo>
                  <a:pt x="8153400" y="86868"/>
                  <a:pt x="8153400" y="86868"/>
                  <a:pt x="8153400" y="86868"/>
                </a:cubicBezTo>
                <a:lnTo>
                  <a:pt x="8153400" y="86868"/>
                </a:lnTo>
                <a:lnTo>
                  <a:pt x="8153400" y="434213"/>
                </a:lnTo>
                <a:lnTo>
                  <a:pt x="8153400" y="434213"/>
                </a:lnTo>
                <a:cubicBezTo>
                  <a:pt x="8153400" y="482219"/>
                  <a:pt x="8114538" y="521081"/>
                  <a:pt x="8066532" y="521081"/>
                </a:cubicBezTo>
                <a:cubicBezTo>
                  <a:pt x="8066532" y="521081"/>
                  <a:pt x="8066532" y="521081"/>
                  <a:pt x="8066532" y="521081"/>
                </a:cubicBezTo>
                <a:lnTo>
                  <a:pt x="8066532" y="521081"/>
                </a:lnTo>
                <a:lnTo>
                  <a:pt x="86842" y="521081"/>
                </a:lnTo>
                <a:lnTo>
                  <a:pt x="86842" y="521081"/>
                </a:lnTo>
                <a:cubicBezTo>
                  <a:pt x="38887" y="521081"/>
                  <a:pt x="0" y="482219"/>
                  <a:pt x="0" y="434213"/>
                </a:cubicBezTo>
                <a:cubicBezTo>
                  <a:pt x="0" y="434213"/>
                  <a:pt x="0" y="434213"/>
                  <a:pt x="0" y="434213"/>
                </a:cubicBez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965200" y="3200400"/>
            <a:ext cx="8204200" cy="546481"/>
          </a:xfrm>
          <a:custGeom>
            <a:avLst/>
            <a:gdLst/>
            <a:ahLst/>
            <a:cxnLst/>
            <a:rect l="l" t="t" r="r" b="b"/>
            <a:pathLst>
              <a:path w="8204200" h="546481">
                <a:moveTo>
                  <a:pt x="25400" y="86868"/>
                </a:moveTo>
                <a:cubicBezTo>
                  <a:pt x="25400" y="38862"/>
                  <a:pt x="64287" y="0"/>
                  <a:pt x="112242" y="0"/>
                </a:cubicBezTo>
                <a:cubicBezTo>
                  <a:pt x="112242" y="0"/>
                  <a:pt x="112242" y="0"/>
                  <a:pt x="112242" y="0"/>
                </a:cubicBezTo>
                <a:lnTo>
                  <a:pt x="112242" y="0"/>
                </a:lnTo>
                <a:lnTo>
                  <a:pt x="8091932" y="0"/>
                </a:lnTo>
                <a:lnTo>
                  <a:pt x="8091932" y="0"/>
                </a:lnTo>
                <a:cubicBezTo>
                  <a:pt x="8139938" y="0"/>
                  <a:pt x="8178800" y="38862"/>
                  <a:pt x="8178800" y="86868"/>
                </a:cubicBezTo>
                <a:cubicBezTo>
                  <a:pt x="8178800" y="86868"/>
                  <a:pt x="8178800" y="86868"/>
                  <a:pt x="8178800" y="86868"/>
                </a:cubicBezTo>
                <a:lnTo>
                  <a:pt x="8178800" y="86868"/>
                </a:lnTo>
                <a:lnTo>
                  <a:pt x="8178800" y="434213"/>
                </a:lnTo>
                <a:lnTo>
                  <a:pt x="8178800" y="434213"/>
                </a:lnTo>
                <a:cubicBezTo>
                  <a:pt x="8178800" y="482219"/>
                  <a:pt x="8139938" y="521081"/>
                  <a:pt x="8091932" y="521081"/>
                </a:cubicBezTo>
                <a:cubicBezTo>
                  <a:pt x="8091932" y="521081"/>
                  <a:pt x="8091932" y="521081"/>
                  <a:pt x="8091932" y="521081"/>
                </a:cubicBezTo>
                <a:lnTo>
                  <a:pt x="8091932" y="521081"/>
                </a:lnTo>
                <a:lnTo>
                  <a:pt x="112242" y="521081"/>
                </a:lnTo>
                <a:lnTo>
                  <a:pt x="112242" y="521081"/>
                </a:lnTo>
                <a:cubicBezTo>
                  <a:pt x="64287" y="521081"/>
                  <a:pt x="25400" y="482219"/>
                  <a:pt x="25400" y="434213"/>
                </a:cubicBezTo>
                <a:cubicBezTo>
                  <a:pt x="25400" y="434213"/>
                  <a:pt x="25400" y="434213"/>
                  <a:pt x="25400" y="434213"/>
                </a:cubicBez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E7DEC9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2057400" y="1600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381000"/>
                </a:lnTo>
                <a:lnTo>
                  <a:pt x="76200" y="3810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2021478" y="1564278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2" y="188322"/>
                </a:moveTo>
                <a:lnTo>
                  <a:pt x="188322" y="35922"/>
                </a:lnTo>
                <a:lnTo>
                  <a:pt x="340722" y="188322"/>
                </a:lnTo>
                <a:lnTo>
                  <a:pt x="264522" y="188322"/>
                </a:lnTo>
                <a:lnTo>
                  <a:pt x="264522" y="416922"/>
                </a:lnTo>
                <a:lnTo>
                  <a:pt x="112122" y="416922"/>
                </a:lnTo>
                <a:lnTo>
                  <a:pt x="112122" y="18832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4876800" y="1676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228600"/>
                </a:lnTo>
                <a:lnTo>
                  <a:pt x="304800" y="228600"/>
                </a:lnTo>
                <a:lnTo>
                  <a:pt x="152400" y="381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4840879" y="1651000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1" y="254000"/>
                </a:moveTo>
                <a:lnTo>
                  <a:pt x="112121" y="254000"/>
                </a:lnTo>
                <a:lnTo>
                  <a:pt x="112121" y="25400"/>
                </a:lnTo>
                <a:lnTo>
                  <a:pt x="264521" y="25400"/>
                </a:lnTo>
                <a:lnTo>
                  <a:pt x="264521" y="254000"/>
                </a:lnTo>
                <a:lnTo>
                  <a:pt x="340721" y="254000"/>
                </a:lnTo>
                <a:lnTo>
                  <a:pt x="188321" y="40640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2209800" y="3276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381000"/>
                </a:lnTo>
                <a:lnTo>
                  <a:pt x="76200" y="3810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2173879" y="3240679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1" y="188321"/>
                </a:moveTo>
                <a:lnTo>
                  <a:pt x="188321" y="35921"/>
                </a:lnTo>
                <a:lnTo>
                  <a:pt x="340721" y="188321"/>
                </a:lnTo>
                <a:lnTo>
                  <a:pt x="264521" y="188321"/>
                </a:lnTo>
                <a:lnTo>
                  <a:pt x="264521" y="416921"/>
                </a:lnTo>
                <a:lnTo>
                  <a:pt x="112121" y="416921"/>
                </a:lnTo>
                <a:lnTo>
                  <a:pt x="112121" y="18832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5105400" y="3276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381000"/>
                </a:lnTo>
                <a:lnTo>
                  <a:pt x="76200" y="3810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5069479" y="3240679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1" y="188321"/>
                </a:moveTo>
                <a:lnTo>
                  <a:pt x="188321" y="35921"/>
                </a:lnTo>
                <a:lnTo>
                  <a:pt x="340721" y="188321"/>
                </a:lnTo>
                <a:lnTo>
                  <a:pt x="264521" y="188321"/>
                </a:lnTo>
                <a:lnTo>
                  <a:pt x="264521" y="416921"/>
                </a:lnTo>
                <a:lnTo>
                  <a:pt x="112121" y="416921"/>
                </a:lnTo>
                <a:lnTo>
                  <a:pt x="112121" y="18832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Text Box30"/>
          <p:cNvSpPr txBox="1"/>
          <p:nvPr/>
        </p:nvSpPr>
        <p:spPr>
          <a:xfrm>
            <a:off x="243840" y="78793"/>
            <a:ext cx="395065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243840" y="688665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243840" y="1298265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Y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243840" y="1907975"/>
            <a:ext cx="395065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243840" y="2517846"/>
            <a:ext cx="338497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1088440" y="378333"/>
            <a:ext cx="4009211" cy="16482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400" spc="-2073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0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Determination</a:t>
            </a:r>
            <a:r>
              <a:rPr lang="en-US" altLang="zh-CN" sz="3000" b="1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 PaO</a:t>
            </a:r>
            <a:r>
              <a:rPr lang="en-US" altLang="zh-CN" sz="3000" b="1" spc="-74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  <a:p>
            <a:pPr>
              <a:lnSpc>
                <a:spcPts val="4200"/>
              </a:lnSpc>
            </a:pP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3000" spc="-74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004" spc="2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 dependant</a:t>
            </a:r>
            <a:r>
              <a:rPr lang="en-US" altLang="zh-CN" sz="3000" spc="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upon</a:t>
            </a:r>
          </a:p>
          <a:p>
            <a:pPr marL="22250">
              <a:lnSpc>
                <a:spcPts val="4926"/>
              </a:lnSpc>
            </a:pPr>
            <a:r>
              <a:rPr lang="en-US" altLang="zh-CN" sz="2402" spc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As</a:t>
            </a:r>
            <a:r>
              <a:rPr lang="en-US" altLang="zh-CN" sz="2402" spc="-17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b="1" spc="-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Age</a:t>
            </a:r>
            <a:r>
              <a:rPr lang="en-US" altLang="zh-CN" sz="2402" b="1" spc="3002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altLang="zh-CN" sz="2402" spc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expected</a:t>
            </a:r>
            <a:r>
              <a:rPr lang="en-US" altLang="zh-CN" sz="2402" spc="-22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b="1" spc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2402" b="1" spc="-6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8" b="1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249680" y="2520412"/>
            <a:ext cx="3781788" cy="4546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2400" spc="9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2796" spc="-69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872" spc="2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796" spc="6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109</a:t>
            </a:r>
            <a:r>
              <a:rPr lang="en-US" altLang="zh-CN" sz="2796" spc="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796" spc="6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0.4</a:t>
            </a:r>
            <a:r>
              <a:rPr lang="en-US" altLang="zh-CN" sz="2796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(Age)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5480177" y="911987"/>
            <a:ext cx="2330067" cy="4889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Age,</a:t>
            </a:r>
            <a:r>
              <a:rPr lang="en-US" altLang="zh-CN" sz="3000" spc="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3000" spc="-73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004" spc="-49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altLang="zh-CN" sz="30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3000" spc="-74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atm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243840" y="3127429"/>
            <a:ext cx="366629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1107643" y="3282391"/>
            <a:ext cx="1023416" cy="3900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As</a:t>
            </a:r>
            <a:r>
              <a:rPr lang="en-US" altLang="zh-CN" sz="2400" spc="-13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2400" b="1" spc="-592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b="1" spc="-2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2663952" y="3282391"/>
            <a:ext cx="2285492" cy="3900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4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expected</a:t>
            </a:r>
            <a:r>
              <a:rPr lang="en-US" altLang="zh-CN" sz="2400" spc="-14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2400" b="1" spc="-597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b="1" spc="-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243840" y="3737300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243840" y="4346900"/>
            <a:ext cx="338497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243840" y="4956483"/>
            <a:ext cx="197532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243840" y="5566405"/>
            <a:ext cx="394828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3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</a:p>
        </p:txBody>
      </p:sp>
      <p:sp>
        <p:nvSpPr>
          <p:cNvPr id="45" name="Text Box45"/>
          <p:cNvSpPr txBox="1"/>
          <p:nvPr/>
        </p:nvSpPr>
        <p:spPr>
          <a:xfrm>
            <a:off x="243840" y="6176038"/>
            <a:ext cx="366629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</a:p>
        </p:txBody>
      </p:sp>
      <p:sp>
        <p:nvSpPr>
          <p:cNvPr id="46" name="Text Box46"/>
          <p:cNvSpPr txBox="1"/>
          <p:nvPr/>
        </p:nvSpPr>
        <p:spPr>
          <a:xfrm>
            <a:off x="1249680" y="4125547"/>
            <a:ext cx="3642879" cy="393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2798" spc="57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Alveolar </a:t>
            </a:r>
            <a:r>
              <a:rPr lang="en-US" altLang="zh-CN" sz="2798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Gas</a:t>
            </a:r>
            <a:r>
              <a:rPr lang="en-US" altLang="zh-CN" sz="2798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Equation:</a:t>
            </a:r>
          </a:p>
        </p:txBody>
      </p:sp>
      <p:sp>
        <p:nvSpPr>
          <p:cNvPr id="47" name="Text Box47"/>
          <p:cNvSpPr txBox="1"/>
          <p:nvPr/>
        </p:nvSpPr>
        <p:spPr>
          <a:xfrm>
            <a:off x="1536192" y="4575653"/>
            <a:ext cx="4986265" cy="4546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2796" spc="56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796" spc="-45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1872" spc="-46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2796" spc="-6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796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(P</a:t>
            </a:r>
            <a:r>
              <a:rPr lang="en-US" altLang="zh-CN" sz="2796" spc="-68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en-US" altLang="zh-CN" sz="1872" spc="-46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-P</a:t>
            </a:r>
            <a:r>
              <a:rPr lang="en-US" altLang="zh-CN" sz="2796" spc="-11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h2o</a:t>
            </a:r>
            <a:r>
              <a:rPr lang="en-US" altLang="zh-CN" sz="1872" spc="-46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FiO</a:t>
            </a:r>
            <a:r>
              <a:rPr lang="en-US" altLang="zh-CN" sz="2796" spc="-69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872" spc="-46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796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796" spc="-6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/R</a:t>
            </a:r>
          </a:p>
        </p:txBody>
      </p:sp>
      <p:sp>
        <p:nvSpPr>
          <p:cNvPr id="48" name="Text Box48"/>
          <p:cNvSpPr txBox="1"/>
          <p:nvPr/>
        </p:nvSpPr>
        <p:spPr>
          <a:xfrm>
            <a:off x="1082344" y="5292272"/>
            <a:ext cx="7859291" cy="11961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004" b="1" spc="-35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1332" b="1" spc="-3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2004" b="1" spc="-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b="1" spc="-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partial</a:t>
            </a:r>
            <a:r>
              <a:rPr lang="en-US" altLang="zh-CN" sz="2004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  <a:r>
              <a:rPr lang="en-US" altLang="zh-CN" sz="2004" spc="-4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</a:t>
            </a:r>
            <a:r>
              <a:rPr lang="en-US" altLang="zh-CN" sz="2004" spc="-2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004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alveolar</a:t>
            </a:r>
            <a:r>
              <a:rPr lang="en-US" altLang="zh-CN" sz="2004" spc="-2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gas,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004" b="1" spc="-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en-US" altLang="zh-CN" sz="1332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4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barometric</a:t>
            </a:r>
            <a:r>
              <a:rPr lang="en-US" altLang="zh-CN" sz="2004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</a:p>
          <a:p>
            <a:pPr>
              <a:lnSpc>
                <a:spcPts val="2399"/>
              </a:lnSpc>
            </a:pP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(760mmHg),</a:t>
            </a:r>
            <a:r>
              <a:rPr lang="en-US" altLang="zh-CN" sz="2004" spc="-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004" b="1" spc="-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h2o</a:t>
            </a:r>
            <a:r>
              <a:rPr lang="en-US" altLang="zh-CN" sz="1332" b="1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4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water</a:t>
            </a:r>
            <a:r>
              <a:rPr lang="en-US" altLang="zh-CN" sz="2004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vapor</a:t>
            </a:r>
            <a:r>
              <a:rPr lang="en-US" altLang="zh-CN" sz="2004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  <a:r>
              <a:rPr lang="en-US" altLang="zh-CN" sz="2004" spc="-4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(47</a:t>
            </a:r>
            <a:r>
              <a:rPr lang="en-US" altLang="zh-CN" sz="2004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Hg),</a:t>
            </a:r>
            <a:r>
              <a:rPr lang="en-US" altLang="zh-CN" sz="2004" spc="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2004" b="1" spc="-49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b="1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fraction</a:t>
            </a:r>
            <a:r>
              <a:rPr lang="en-US" altLang="zh-CN" sz="2004" spc="-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</a:p>
          <a:p>
            <a:pPr>
              <a:lnSpc>
                <a:spcPts val="2400"/>
              </a:lnSpc>
            </a:pP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inspired</a:t>
            </a:r>
            <a:r>
              <a:rPr lang="en-US" altLang="zh-CN" sz="2004" spc="-5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oxygen,</a:t>
            </a:r>
            <a:r>
              <a:rPr lang="en-US" altLang="zh-CN" sz="2004" spc="-2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004" b="1" spc="-4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b="1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partial</a:t>
            </a:r>
            <a:r>
              <a:rPr lang="en-US" altLang="zh-CN" sz="2004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  <a:r>
              <a:rPr lang="en-US" altLang="zh-CN" sz="2004" spc="-5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</a:t>
            </a:r>
            <a:r>
              <a:rPr lang="en-US" altLang="zh-CN" sz="2004" spc="-49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spc="16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004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004" spc="-1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ABG,</a:t>
            </a:r>
            <a:r>
              <a:rPr lang="en-US" altLang="zh-CN" sz="2004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n-US" altLang="zh-CN" sz="2004" b="1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</a:p>
          <a:p>
            <a:pPr>
              <a:lnSpc>
                <a:spcPts val="2053"/>
              </a:lnSpc>
            </a:pP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quotient</a:t>
            </a:r>
            <a:r>
              <a:rPr lang="en-US" altLang="zh-CN" sz="2004" spc="-6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(0.8)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1447800"/>
            <a:ext cx="5029200" cy="2914650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600" y="4495800"/>
            <a:ext cx="7924800" cy="533400"/>
          </a:xfrm>
          <a:prstGeom prst="rect">
            <a:avLst/>
          </a:prstGeom>
          <a:noFill/>
        </p:spPr>
      </p:pic>
      <p:sp>
        <p:nvSpPr>
          <p:cNvPr id="18" name="Path18"/>
          <p:cNvSpPr/>
          <p:nvPr/>
        </p:nvSpPr>
        <p:spPr>
          <a:xfrm>
            <a:off x="965200" y="4470400"/>
            <a:ext cx="7975600" cy="584200"/>
          </a:xfrm>
          <a:custGeom>
            <a:avLst/>
            <a:gdLst/>
            <a:ahLst/>
            <a:cxnLst/>
            <a:rect l="l" t="t" r="r" b="b"/>
            <a:pathLst>
              <a:path w="7975600" h="584200">
                <a:moveTo>
                  <a:pt x="25400" y="558800"/>
                </a:moveTo>
                <a:lnTo>
                  <a:pt x="7950200" y="558800"/>
                </a:lnTo>
                <a:lnTo>
                  <a:pt x="7950200" y="25400"/>
                </a:lnTo>
                <a:lnTo>
                  <a:pt x="25400" y="25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1828800" y="1447800"/>
            <a:ext cx="457200" cy="1143000"/>
          </a:xfrm>
          <a:custGeom>
            <a:avLst/>
            <a:gdLst/>
            <a:ahLst/>
            <a:cxnLst/>
            <a:rect l="l" t="t" r="r" b="b"/>
            <a:pathLst>
              <a:path w="457200" h="1143000">
                <a:moveTo>
                  <a:pt x="0" y="914400"/>
                </a:moveTo>
                <a:lnTo>
                  <a:pt x="114300" y="9144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914400"/>
                </a:lnTo>
                <a:lnTo>
                  <a:pt x="457200" y="914400"/>
                </a:lnTo>
                <a:lnTo>
                  <a:pt x="228600" y="11430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1792878" y="1422400"/>
            <a:ext cx="554442" cy="1204321"/>
          </a:xfrm>
          <a:custGeom>
            <a:avLst/>
            <a:gdLst/>
            <a:ahLst/>
            <a:cxnLst/>
            <a:rect l="l" t="t" r="r" b="b"/>
            <a:pathLst>
              <a:path w="554442" h="1204321">
                <a:moveTo>
                  <a:pt x="35922" y="939800"/>
                </a:moveTo>
                <a:lnTo>
                  <a:pt x="150222" y="939800"/>
                </a:lnTo>
                <a:lnTo>
                  <a:pt x="150222" y="25400"/>
                </a:lnTo>
                <a:lnTo>
                  <a:pt x="378822" y="25400"/>
                </a:lnTo>
                <a:lnTo>
                  <a:pt x="378822" y="939800"/>
                </a:lnTo>
                <a:lnTo>
                  <a:pt x="493122" y="939800"/>
                </a:lnTo>
                <a:lnTo>
                  <a:pt x="264522" y="1168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1828800" y="3124200"/>
            <a:ext cx="457200" cy="1219200"/>
          </a:xfrm>
          <a:custGeom>
            <a:avLst/>
            <a:gdLst/>
            <a:ahLst/>
            <a:cxnLst/>
            <a:rect l="l" t="t" r="r" b="b"/>
            <a:pathLst>
              <a:path w="457200" h="1219200">
                <a:moveTo>
                  <a:pt x="0" y="990600"/>
                </a:moveTo>
                <a:lnTo>
                  <a:pt x="114300" y="9906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990600"/>
                </a:lnTo>
                <a:lnTo>
                  <a:pt x="457200" y="990600"/>
                </a:lnTo>
                <a:lnTo>
                  <a:pt x="228600" y="12192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1792878" y="3098800"/>
            <a:ext cx="554442" cy="1280521"/>
          </a:xfrm>
          <a:custGeom>
            <a:avLst/>
            <a:gdLst/>
            <a:ahLst/>
            <a:cxnLst/>
            <a:rect l="l" t="t" r="r" b="b"/>
            <a:pathLst>
              <a:path w="554442" h="1280521">
                <a:moveTo>
                  <a:pt x="35922" y="1016000"/>
                </a:moveTo>
                <a:lnTo>
                  <a:pt x="150222" y="1016000"/>
                </a:lnTo>
                <a:lnTo>
                  <a:pt x="150222" y="25400"/>
                </a:lnTo>
                <a:lnTo>
                  <a:pt x="378822" y="25400"/>
                </a:lnTo>
                <a:lnTo>
                  <a:pt x="378822" y="1016000"/>
                </a:lnTo>
                <a:lnTo>
                  <a:pt x="493122" y="1016000"/>
                </a:lnTo>
                <a:lnTo>
                  <a:pt x="264522" y="12446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6172200" y="4219956"/>
            <a:ext cx="792861" cy="638810"/>
          </a:xfrm>
          <a:custGeom>
            <a:avLst/>
            <a:gdLst/>
            <a:ahLst/>
            <a:cxnLst/>
            <a:rect l="l" t="t" r="r" b="b"/>
            <a:pathLst>
              <a:path w="792861" h="638810">
                <a:moveTo>
                  <a:pt x="0" y="470916"/>
                </a:moveTo>
                <a:lnTo>
                  <a:pt x="182880" y="273050"/>
                </a:lnTo>
                <a:lnTo>
                  <a:pt x="182880" y="364490"/>
                </a:lnTo>
                <a:lnTo>
                  <a:pt x="182880" y="364490"/>
                </a:lnTo>
                <a:cubicBezTo>
                  <a:pt x="455167" y="319278"/>
                  <a:pt x="662940" y="177546"/>
                  <a:pt x="717550" y="0"/>
                </a:cubicBezTo>
                <a:lnTo>
                  <a:pt x="717550" y="0"/>
                </a:lnTo>
                <a:cubicBezTo>
                  <a:pt x="792861" y="244856"/>
                  <a:pt x="558292" y="485013"/>
                  <a:pt x="182880" y="547370"/>
                </a:cubicBezTo>
                <a:lnTo>
                  <a:pt x="182880" y="547370"/>
                </a:lnTo>
                <a:lnTo>
                  <a:pt x="182880" y="63881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6172200" y="3657600"/>
            <a:ext cx="731519" cy="653795"/>
          </a:xfrm>
          <a:custGeom>
            <a:avLst/>
            <a:gdLst/>
            <a:ahLst/>
            <a:cxnLst/>
            <a:rect l="l" t="t" r="r" b="b"/>
            <a:pathLst>
              <a:path w="731519" h="653795">
                <a:moveTo>
                  <a:pt x="731519" y="653796"/>
                </a:moveTo>
                <a:cubicBezTo>
                  <a:pt x="731519" y="393700"/>
                  <a:pt x="403987" y="182880"/>
                  <a:pt x="0" y="182880"/>
                </a:cubicBezTo>
                <a:cubicBezTo>
                  <a:pt x="0" y="182880"/>
                  <a:pt x="0" y="182880"/>
                  <a:pt x="0" y="182880"/>
                </a:cubicBezTo>
                <a:lnTo>
                  <a:pt x="0" y="182880"/>
                </a:lnTo>
                <a:lnTo>
                  <a:pt x="0" y="0"/>
                </a:lnTo>
                <a:lnTo>
                  <a:pt x="0" y="0"/>
                </a:lnTo>
                <a:cubicBezTo>
                  <a:pt x="403987" y="0"/>
                  <a:pt x="731519" y="210820"/>
                  <a:pt x="731519" y="470916"/>
                </a:cubicBezTo>
                <a:cubicBezTo>
                  <a:pt x="731519" y="470916"/>
                  <a:pt x="731519" y="470916"/>
                  <a:pt x="731519" y="470916"/>
                </a:cubicBezTo>
                <a:close/>
              </a:path>
            </a:pathLst>
          </a:custGeom>
          <a:solidFill>
            <a:srgbClr val="CD0000">
              <a:alpha val="100000"/>
            </a:srgbClr>
          </a:solidFill>
          <a:ln w="0" cap="sq">
            <a:solidFill>
              <a:srgbClr val="CD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6136249" y="3632200"/>
            <a:ext cx="792870" cy="1284365"/>
          </a:xfrm>
          <a:custGeom>
            <a:avLst/>
            <a:gdLst/>
            <a:ahLst/>
            <a:cxnLst/>
            <a:rect l="l" t="t" r="r" b="b"/>
            <a:pathLst>
              <a:path w="792870" h="1284365">
                <a:moveTo>
                  <a:pt x="767470" y="679196"/>
                </a:moveTo>
                <a:cubicBezTo>
                  <a:pt x="767470" y="419100"/>
                  <a:pt x="439938" y="208280"/>
                  <a:pt x="35951" y="208280"/>
                </a:cubicBezTo>
                <a:cubicBezTo>
                  <a:pt x="35951" y="208280"/>
                  <a:pt x="35951" y="208280"/>
                  <a:pt x="35951" y="208280"/>
                </a:cubicBezTo>
                <a:lnTo>
                  <a:pt x="35951" y="208280"/>
                </a:lnTo>
                <a:lnTo>
                  <a:pt x="35951" y="25400"/>
                </a:lnTo>
                <a:lnTo>
                  <a:pt x="35951" y="25400"/>
                </a:lnTo>
                <a:cubicBezTo>
                  <a:pt x="439938" y="25400"/>
                  <a:pt x="767470" y="236220"/>
                  <a:pt x="767470" y="496316"/>
                </a:cubicBezTo>
                <a:cubicBezTo>
                  <a:pt x="767470" y="496316"/>
                  <a:pt x="767470" y="496316"/>
                  <a:pt x="767470" y="496316"/>
                </a:cubicBezTo>
                <a:lnTo>
                  <a:pt x="767470" y="496316"/>
                </a:lnTo>
                <a:lnTo>
                  <a:pt x="767470" y="679196"/>
                </a:lnTo>
                <a:lnTo>
                  <a:pt x="767470" y="679196"/>
                </a:lnTo>
                <a:cubicBezTo>
                  <a:pt x="767470" y="893953"/>
                  <a:pt x="541792" y="1081532"/>
                  <a:pt x="218831" y="1135126"/>
                </a:cubicBezTo>
                <a:lnTo>
                  <a:pt x="218831" y="1135126"/>
                </a:lnTo>
                <a:lnTo>
                  <a:pt x="218831" y="1226566"/>
                </a:lnTo>
                <a:lnTo>
                  <a:pt x="35951" y="1058672"/>
                </a:lnTo>
                <a:lnTo>
                  <a:pt x="218831" y="860806"/>
                </a:lnTo>
                <a:lnTo>
                  <a:pt x="218831" y="952246"/>
                </a:lnTo>
                <a:lnTo>
                  <a:pt x="218831" y="952246"/>
                </a:lnTo>
                <a:cubicBezTo>
                  <a:pt x="491118" y="907034"/>
                  <a:pt x="698891" y="765302"/>
                  <a:pt x="753501" y="587756"/>
                </a:cubicBezTo>
              </a:path>
            </a:pathLst>
          </a:custGeom>
          <a:solidFill>
            <a:srgbClr val="CD0000">
              <a:alpha val="0"/>
            </a:srgbClr>
          </a:solidFill>
          <a:ln w="25400" cap="sq">
            <a:solidFill>
              <a:srgbClr val="00B0F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4282059" y="3672586"/>
            <a:ext cx="792860" cy="638809"/>
          </a:xfrm>
          <a:custGeom>
            <a:avLst/>
            <a:gdLst/>
            <a:ahLst/>
            <a:cxnLst/>
            <a:rect l="l" t="t" r="r" b="b"/>
            <a:pathLst>
              <a:path w="792860" h="638809">
                <a:moveTo>
                  <a:pt x="792861" y="167894"/>
                </a:moveTo>
                <a:lnTo>
                  <a:pt x="609981" y="365759"/>
                </a:lnTo>
                <a:lnTo>
                  <a:pt x="609981" y="274320"/>
                </a:lnTo>
                <a:lnTo>
                  <a:pt x="609981" y="274320"/>
                </a:lnTo>
                <a:cubicBezTo>
                  <a:pt x="337693" y="319532"/>
                  <a:pt x="129921" y="461264"/>
                  <a:pt x="75311" y="638810"/>
                </a:cubicBezTo>
                <a:lnTo>
                  <a:pt x="75311" y="638810"/>
                </a:lnTo>
                <a:cubicBezTo>
                  <a:pt x="0" y="393954"/>
                  <a:pt x="234569" y="153797"/>
                  <a:pt x="609981" y="91440"/>
                </a:cubicBezTo>
                <a:lnTo>
                  <a:pt x="609981" y="91440"/>
                </a:lnTo>
                <a:lnTo>
                  <a:pt x="609981" y="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0" cap="sq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4343400" y="4219956"/>
            <a:ext cx="731520" cy="653796"/>
          </a:xfrm>
          <a:custGeom>
            <a:avLst/>
            <a:gdLst/>
            <a:ahLst/>
            <a:cxnLst/>
            <a:rect l="l" t="t" r="r" b="b"/>
            <a:pathLst>
              <a:path w="731520" h="653796">
                <a:moveTo>
                  <a:pt x="0" y="0"/>
                </a:moveTo>
                <a:cubicBezTo>
                  <a:pt x="0" y="260096"/>
                  <a:pt x="327533" y="470916"/>
                  <a:pt x="731520" y="470916"/>
                </a:cubicBezTo>
                <a:cubicBezTo>
                  <a:pt x="731520" y="470916"/>
                  <a:pt x="731520" y="470916"/>
                  <a:pt x="731520" y="470916"/>
                </a:cubicBezTo>
                <a:lnTo>
                  <a:pt x="731520" y="470916"/>
                </a:lnTo>
                <a:lnTo>
                  <a:pt x="731520" y="653796"/>
                </a:lnTo>
                <a:lnTo>
                  <a:pt x="731520" y="653796"/>
                </a:lnTo>
                <a:cubicBezTo>
                  <a:pt x="327533" y="653796"/>
                  <a:pt x="0" y="442976"/>
                  <a:pt x="0" y="182880"/>
                </a:cubicBezTo>
                <a:cubicBezTo>
                  <a:pt x="0" y="182880"/>
                  <a:pt x="0" y="182880"/>
                  <a:pt x="0" y="182880"/>
                </a:cubicBezTo>
                <a:close/>
              </a:path>
            </a:pathLst>
          </a:custGeom>
          <a:solidFill>
            <a:srgbClr val="001A4D">
              <a:alpha val="100000"/>
            </a:srgbClr>
          </a:solidFill>
          <a:ln w="0" cap="sq">
            <a:solidFill>
              <a:srgbClr val="001A4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4318000" y="3614786"/>
            <a:ext cx="792871" cy="1284365"/>
          </a:xfrm>
          <a:custGeom>
            <a:avLst/>
            <a:gdLst/>
            <a:ahLst/>
            <a:cxnLst/>
            <a:rect l="l" t="t" r="r" b="b"/>
            <a:pathLst>
              <a:path w="792871" h="1284365">
                <a:moveTo>
                  <a:pt x="25400" y="605170"/>
                </a:moveTo>
                <a:cubicBezTo>
                  <a:pt x="25400" y="865266"/>
                  <a:pt x="352933" y="1076086"/>
                  <a:pt x="756920" y="1076086"/>
                </a:cubicBezTo>
                <a:cubicBezTo>
                  <a:pt x="756920" y="1076086"/>
                  <a:pt x="756920" y="1076086"/>
                  <a:pt x="756920" y="1076086"/>
                </a:cubicBezTo>
                <a:lnTo>
                  <a:pt x="756920" y="1076086"/>
                </a:lnTo>
                <a:lnTo>
                  <a:pt x="756920" y="1258966"/>
                </a:lnTo>
                <a:lnTo>
                  <a:pt x="756920" y="1258966"/>
                </a:lnTo>
                <a:cubicBezTo>
                  <a:pt x="352933" y="1258966"/>
                  <a:pt x="25400" y="1048146"/>
                  <a:pt x="25400" y="788050"/>
                </a:cubicBezTo>
                <a:cubicBezTo>
                  <a:pt x="25400" y="788050"/>
                  <a:pt x="25400" y="788050"/>
                  <a:pt x="25400" y="788050"/>
                </a:cubicBezTo>
                <a:lnTo>
                  <a:pt x="25400" y="788050"/>
                </a:lnTo>
                <a:lnTo>
                  <a:pt x="25400" y="605170"/>
                </a:lnTo>
                <a:lnTo>
                  <a:pt x="25400" y="605170"/>
                </a:lnTo>
                <a:cubicBezTo>
                  <a:pt x="25400" y="390413"/>
                  <a:pt x="251079" y="202834"/>
                  <a:pt x="574040" y="149240"/>
                </a:cubicBezTo>
                <a:lnTo>
                  <a:pt x="574040" y="149240"/>
                </a:lnTo>
                <a:lnTo>
                  <a:pt x="574040" y="57800"/>
                </a:lnTo>
                <a:lnTo>
                  <a:pt x="756920" y="225694"/>
                </a:lnTo>
                <a:lnTo>
                  <a:pt x="574040" y="423559"/>
                </a:lnTo>
                <a:lnTo>
                  <a:pt x="574040" y="332120"/>
                </a:lnTo>
                <a:lnTo>
                  <a:pt x="574040" y="332120"/>
                </a:lnTo>
                <a:cubicBezTo>
                  <a:pt x="301752" y="377332"/>
                  <a:pt x="93980" y="519064"/>
                  <a:pt x="39370" y="696610"/>
                </a:cubicBezTo>
              </a:path>
            </a:pathLst>
          </a:custGeom>
          <a:solidFill>
            <a:srgbClr val="001A4D">
              <a:alpha val="0"/>
            </a:srgbClr>
          </a:solidFill>
          <a:ln w="25400" cap="sq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Text Box30"/>
          <p:cNvSpPr txBox="1"/>
          <p:nvPr/>
        </p:nvSpPr>
        <p:spPr>
          <a:xfrm>
            <a:off x="1088440" y="302133"/>
            <a:ext cx="2652471" cy="8161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400" spc="-2073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0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Determination</a:t>
            </a:r>
          </a:p>
          <a:p>
            <a:pPr marL="70103">
              <a:lnSpc>
                <a:spcPts val="3105"/>
              </a:lnSpc>
            </a:pPr>
            <a:r>
              <a:rPr lang="en-US" altLang="zh-CN" sz="1800" b="1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Inspired</a:t>
            </a:r>
            <a:r>
              <a:rPr lang="en-US" altLang="zh-CN" sz="1800" b="1" spc="-10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</a:t>
            </a:r>
            <a:r>
              <a:rPr lang="en-US" altLang="zh-CN" sz="1800" b="1" spc="-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1800" b="1" spc="-44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1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21%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1158544" y="1099591"/>
            <a:ext cx="1753311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PiO</a:t>
            </a:r>
            <a:r>
              <a:rPr lang="en-US" altLang="zh-CN" sz="1800" b="1" spc="-4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-2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150</a:t>
            </a:r>
            <a:r>
              <a:rPr lang="en-US" altLang="zh-CN" sz="1800" b="1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mmHg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1082344" y="2730652"/>
            <a:ext cx="1885518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1800" b="1" spc="-44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alv</a:t>
            </a:r>
            <a:r>
              <a:rPr lang="en-US" altLang="zh-CN" sz="1200" b="1" spc="-2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1800" b="1" spc="-44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100</a:t>
            </a:r>
            <a:r>
              <a:rPr lang="en-US" altLang="zh-CN" sz="1800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mmHg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3837305" y="302133"/>
            <a:ext cx="3927728" cy="4217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0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 the PaO2</a:t>
            </a:r>
            <a:r>
              <a:rPr lang="en-US" altLang="zh-CN" sz="3000" b="1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3000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FiO2</a:t>
            </a:r>
            <a:r>
              <a:rPr lang="en-US" altLang="zh-CN" sz="3000" b="1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ratio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3673475" y="4102506"/>
            <a:ext cx="419100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</a:t>
            </a:r>
            <a:r>
              <a:rPr lang="en-US" altLang="zh-CN" sz="1800" b="1" spc="-44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7026529" y="4026306"/>
            <a:ext cx="254888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1800" b="1" spc="-44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082344" y="4559706"/>
            <a:ext cx="170662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1800" b="1" spc="-44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95 mmHg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1343</Words>
  <Application>Microsoft Office PowerPoint</Application>
  <PresentationFormat>On-screen Show (4:3)</PresentationFormat>
  <Paragraphs>418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主题</vt:lpstr>
      <vt:lpstr>Slide 1</vt:lpstr>
      <vt:lpstr>Slide 2</vt:lpstr>
      <vt:lpstr>Slide 3</vt:lpstr>
      <vt:lpstr>Sites for obtaining ABG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If PCO2 &amp; [HCO3] move in opposite directions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a. Respiratory acidosis</vt:lpstr>
      <vt:lpstr>B. Respiratory alkalosis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Ahmed ElAzony</cp:lastModifiedBy>
  <cp:revision>96</cp:revision>
  <dcterms:created xsi:type="dcterms:W3CDTF">2017-10-23T09:06:44Z</dcterms:created>
  <dcterms:modified xsi:type="dcterms:W3CDTF">2020-02-05T10:46:16Z</dcterms:modified>
</cp:coreProperties>
</file>