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66" r:id="rId3"/>
    <p:sldId id="271" r:id="rId4"/>
    <p:sldId id="259" r:id="rId5"/>
    <p:sldId id="265" r:id="rId6"/>
    <p:sldId id="264" r:id="rId7"/>
    <p:sldId id="258" r:id="rId8"/>
    <p:sldId id="260" r:id="rId9"/>
    <p:sldId id="267" r:id="rId10"/>
    <p:sldId id="269" r:id="rId11"/>
    <p:sldId id="268" r:id="rId12"/>
    <p:sldId id="270" r:id="rId13"/>
    <p:sldId id="272" r:id="rId14"/>
    <p:sldId id="274" r:id="rId15"/>
    <p:sldId id="277" r:id="rId16"/>
    <p:sldId id="279" r:id="rId17"/>
    <p:sldId id="273" r:id="rId18"/>
    <p:sldId id="280" r:id="rId19"/>
    <p:sldId id="28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mboss.com/us/knowledge/Proteinuria#xid=0Q0euf&amp;anker=Zf8ea53dacdf631df81e9f46e3ead20d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Non-opioid_analgesics#xid=BN0zWg&amp;anker=Z6d53b6cfe3376a70645a5c797293e56a" TargetMode="External"/><Relationship Id="rId2" Type="http://schemas.openxmlformats.org/officeDocument/2006/relationships/hyperlink" Target="https://www.amboss.com/us/knowledge/Hodgkin_lymphoma#xid=mT0Vr2&amp;anker=Z419133b57ea628b183f73a28c5ad7a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F42-63E2-4DED-8F13-E853BB1F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47773"/>
            <a:ext cx="10515600" cy="618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endParaRPr lang="en-US" sz="2800" b="1" i="0" dirty="0">
              <a:solidFill>
                <a:srgbClr val="FF717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i="0" dirty="0">
              <a:solidFill>
                <a:srgbClr val="FF717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presence of glomerulonephritis sufficient to produce level of </a:t>
            </a:r>
            <a:endParaRPr lang="en-US" b="1" dirty="0">
              <a:solidFill>
                <a:srgbClr val="FF7171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nephrotic-range </a:t>
            </a:r>
            <a:r>
              <a:rPr lang="en-US" sz="2400" b="1" i="1" dirty="0">
                <a:solidFill>
                  <a:srgbClr val="FF7171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proteinuria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</a:rPr>
              <a:t>&gt;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 3.5 g/24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Hypoalbuminemia </a:t>
            </a:r>
            <a:r>
              <a:rPr lang="en-US" dirty="0">
                <a:latin typeface="Times New Roman" panose="02020603050405020304" pitchFamily="18" charset="0"/>
              </a:rPr>
              <a:t>: </a:t>
            </a:r>
            <a:r>
              <a:rPr lang="en-US" dirty="0"/>
              <a:t>albumin &lt; 3 g/dL , </a:t>
            </a:r>
            <a:r>
              <a:rPr lang="en-US" dirty="0">
                <a:latin typeface="Times New Roman" panose="02020603050405020304" pitchFamily="18" charset="0"/>
              </a:rPr>
              <a:t>hepatic albumin cannot keep up with these urinary protein loses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Edema (often initial complaint) result from Hypoalbuminemia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Hyperlipidemia and lipuria  (oval fat body cast)</a:t>
            </a:r>
            <a:r>
              <a:rPr lang="en-US" sz="3200" dirty="0"/>
              <a:t> </a:t>
            </a:r>
            <a:r>
              <a:rPr lang="en-US" sz="1700" dirty="0"/>
              <a:t>due to</a:t>
            </a:r>
          </a:p>
          <a:p>
            <a:pPr marL="0" indent="0">
              <a:buNone/>
            </a:pPr>
            <a:r>
              <a:rPr lang="en-US" sz="1700" dirty="0"/>
              <a:t>   </a:t>
            </a:r>
            <a:r>
              <a:rPr lang="en-US" sz="1700" dirty="0">
                <a:solidFill>
                  <a:schemeClr val="accent1"/>
                </a:solidFill>
              </a:rPr>
              <a:t>1-</a:t>
            </a:r>
            <a:r>
              <a:rPr lang="en-US" sz="1700" dirty="0"/>
              <a:t> non-specific increase in lipoprotein synthesis by liver in response to low oncotic pressure 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2"/>
                </a:solidFill>
              </a:rPr>
              <a:t>   2-</a:t>
            </a:r>
            <a:r>
              <a:rPr lang="en-US" sz="1700" dirty="0"/>
              <a:t> urinary loss of the lipoprotein markers on the surface of chylomicrons  and LDL </a:t>
            </a:r>
            <a:endParaRPr lang="en-US" sz="17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severity and the risk of complications are graded by the severity of the protein loss</a:t>
            </a:r>
            <a:endParaRPr lang="en-US" sz="24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6EDE76-EA27-4E18-841E-D20C2F7ACC88}"/>
              </a:ext>
            </a:extLst>
          </p:cNvPr>
          <p:cNvSpPr txBox="1">
            <a:spLocks/>
          </p:cNvSpPr>
          <p:nvPr/>
        </p:nvSpPr>
        <p:spPr>
          <a:xfrm>
            <a:off x="1633330" y="147774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1"/>
                </a:solidFill>
              </a:rPr>
              <a:t>Nephrotic syndrome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1EF17-D871-46BB-9FFE-F4E73AA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4" y="5579165"/>
            <a:ext cx="2292626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ACE16D-2E08-47ED-ACD0-D8C214448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F594CA3-9339-45FC-9144-9FB1950D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8" y="2097086"/>
            <a:ext cx="4587899" cy="3446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521E7C-8208-4F4D-9F12-00BDCCAA0E8C}"/>
              </a:ext>
            </a:extLst>
          </p:cNvPr>
          <p:cNvSpPr txBox="1"/>
          <p:nvPr/>
        </p:nvSpPr>
        <p:spPr>
          <a:xfrm>
            <a:off x="7447720" y="1076281"/>
            <a:ext cx="287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3A3A3A"/>
                </a:solidFill>
                <a:effectLst/>
                <a:latin typeface="-apple-system"/>
              </a:rPr>
              <a:t>Frothy urine might be one of the first signs a patient notices</a:t>
            </a:r>
            <a:endParaRPr lang="en-US" b="1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1DEA366-852C-45E9-A1F2-32376A7B4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43" y="616648"/>
            <a:ext cx="3214761" cy="3155824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6B1D94D-1833-4FBC-849D-40C18CF7D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0" y="2240141"/>
            <a:ext cx="2779072" cy="4081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EB8DA-8DE9-4445-99FF-64D0C15C245D}"/>
              </a:ext>
            </a:extLst>
          </p:cNvPr>
          <p:cNvSpPr txBox="1"/>
          <p:nvPr/>
        </p:nvSpPr>
        <p:spPr>
          <a:xfrm>
            <a:off x="344558" y="13532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with anasarca b associated with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malaria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5C94-15DE-47E7-88DF-F13A0C8C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971DB-7DE5-4420-AFA1-11B399DA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5" y="2077531"/>
            <a:ext cx="5090868" cy="34886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BF7A4C-DBC8-4B30-85DC-06415A641352}"/>
              </a:ext>
            </a:extLst>
          </p:cNvPr>
          <p:cNvSpPr txBox="1"/>
          <p:nvPr/>
        </p:nvSpPr>
        <p:spPr>
          <a:xfrm>
            <a:off x="8269356" y="795130"/>
            <a:ext cx="361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3A3A3A"/>
                </a:solidFill>
                <a:effectLst/>
                <a:latin typeface="-apple-system"/>
              </a:rPr>
              <a:t>Patient before and after the development of nephrotic syndrome (demonstrating periorbital edema)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36C92-7089-46AB-AC47-46111D654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4FB952-03AA-4B43-9220-7EC6FCF5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5" y="685800"/>
            <a:ext cx="5479815" cy="496322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33998C-4246-4B94-A778-9EB1AC1E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804" y="2085230"/>
            <a:ext cx="4754880" cy="3977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15D4-A898-4CC7-875B-DEF1A55F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572A-3146-465C-AAB5-4EDAF559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76262-7DDF-49D9-970F-05CD44B6D982}"/>
              </a:ext>
            </a:extLst>
          </p:cNvPr>
          <p:cNvSpPr txBox="1"/>
          <p:nvPr/>
        </p:nvSpPr>
        <p:spPr>
          <a:xfrm>
            <a:off x="622852" y="484632"/>
            <a:ext cx="837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E041F-DF02-4A56-98A2-72F937D9815D}"/>
              </a:ext>
            </a:extLst>
          </p:cNvPr>
          <p:cNvSpPr txBox="1"/>
          <p:nvPr/>
        </p:nvSpPr>
        <p:spPr>
          <a:xfrm>
            <a:off x="5952016" y="2274838"/>
            <a:ext cx="5715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Diagnosis of nephrotic syndrome;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Graphic 6" descr="طبيب">
            <a:extLst>
              <a:ext uri="{FF2B5EF4-FFF2-40B4-BE49-F238E27FC236}">
                <a16:creationId xmlns:a16="http://schemas.microsoft.com/office/drawing/2014/main" id="{38450609-19A3-4BCC-9D54-23F4B4A7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258" y="840861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7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F885486-0801-4B8A-BC2A-999C20D4C5AC}"/>
              </a:ext>
            </a:extLst>
          </p:cNvPr>
          <p:cNvSpPr txBox="1">
            <a:spLocks/>
          </p:cNvSpPr>
          <p:nvPr/>
        </p:nvSpPr>
        <p:spPr>
          <a:xfrm>
            <a:off x="1075441" y="138430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Diagnosis of nephrotic syndrome is based on the presence of &gt;3.5 gm per 24 </a:t>
            </a:r>
            <a:r>
              <a:rPr lang="en-US" dirty="0" err="1"/>
              <a:t>hrs</a:t>
            </a:r>
            <a:r>
              <a:rPr lang="en-US" dirty="0"/>
              <a:t> protein in the urine </a:t>
            </a:r>
          </a:p>
          <a:p>
            <a:r>
              <a:rPr lang="en-US" dirty="0"/>
              <a:t>Hypoalbuminemia serum ; albumin &lt;2 g/dl</a:t>
            </a:r>
          </a:p>
          <a:p>
            <a:r>
              <a:rPr lang="en-US" dirty="0"/>
              <a:t>Pitting edema</a:t>
            </a:r>
          </a:p>
          <a:p>
            <a:r>
              <a:rPr lang="en-US" dirty="0"/>
              <a:t>Hyperlipidemia and </a:t>
            </a:r>
            <a:r>
              <a:rPr lang="en-US" dirty="0" err="1"/>
              <a:t>lipiduria</a:t>
            </a:r>
            <a:r>
              <a:rPr lang="en-US" dirty="0"/>
              <a:t> (lipid becomes entrapped in casts )</a:t>
            </a:r>
          </a:p>
          <a:p>
            <a:r>
              <a:rPr lang="en-US" dirty="0"/>
              <a:t>The urinalysis will commonly  show 4+ protein on dipstick </a:t>
            </a:r>
          </a:p>
          <a:p>
            <a:r>
              <a:rPr lang="en-US" dirty="0"/>
              <a:t>some mild hematuria may be seen in several of the nephrotic glomerular diseases.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9BEB-4FBB-4083-8EC1-4C61ED23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441C9B3-8A70-4B52-B5F3-877559C7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1112747"/>
            <a:ext cx="11595652" cy="48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2447-2AD8-4658-B2B2-E8BE1AEA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8EAB-D7A8-4871-AE5B-E4FA323F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E548F66B-2F9A-446F-A650-54CF50F3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D4FC12-EF65-4CB7-8FB1-CDD971AD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MEMBRANOUS NEPHROPATHY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C4C386-B026-44DC-A910-EA8FF0CD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PRIMARY MEMBRANOUS NEPHROPATHY:</a:t>
            </a:r>
          </a:p>
          <a:p>
            <a:r>
              <a:rPr lang="en-US" dirty="0"/>
              <a:t>1-PLA2R antibodies positive in (70-80%) </a:t>
            </a:r>
          </a:p>
          <a:p>
            <a:r>
              <a:rPr lang="en-US" dirty="0"/>
              <a:t>Thrombospondin type 1 domain containing 7A positive in (10%) </a:t>
            </a:r>
          </a:p>
          <a:p>
            <a:r>
              <a:rPr lang="en-US" dirty="0">
                <a:solidFill>
                  <a:srgbClr val="FF0000"/>
                </a:solidFill>
              </a:rPr>
              <a:t>Role out of secondary causes:</a:t>
            </a:r>
          </a:p>
          <a:p>
            <a:r>
              <a:rPr lang="en-US" dirty="0"/>
              <a:t>Check hepatitis serology ( C and B) </a:t>
            </a:r>
          </a:p>
          <a:p>
            <a:r>
              <a:rPr lang="en-US" dirty="0"/>
              <a:t>Autoimmune form check for </a:t>
            </a:r>
            <a:r>
              <a:rPr lang="en-US" dirty="0" err="1"/>
              <a:t>lupus:ANA</a:t>
            </a:r>
            <a:r>
              <a:rPr lang="en-US" dirty="0"/>
              <a:t>(antinuclear antibody , double stranded DNA)</a:t>
            </a:r>
          </a:p>
          <a:p>
            <a:r>
              <a:rPr lang="en-US" dirty="0">
                <a:solidFill>
                  <a:srgbClr val="FF0000"/>
                </a:solidFill>
              </a:rPr>
              <a:t>Definitive diagnosis: </a:t>
            </a:r>
          </a:p>
          <a:p>
            <a:r>
              <a:rPr lang="en-US" dirty="0"/>
              <a:t>renal 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B5B4-836F-488F-86CC-66B88206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صورة تحتوي على إغلاق&#10;&#10;تم إنشاء الوصف تلقائياً">
            <a:extLst>
              <a:ext uri="{FF2B5EF4-FFF2-40B4-BE49-F238E27FC236}">
                <a16:creationId xmlns:a16="http://schemas.microsoft.com/office/drawing/2014/main" id="{AA20C395-A096-40BE-8B57-6A96BE25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260" b="1118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35983-3C9B-45D6-9C30-7F9D1F23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630" y="2339936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2">
                    <a:lumMod val="75000"/>
                  </a:schemeClr>
                </a:solidFill>
              </a:rPr>
              <a:t>Treatment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0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46A4B-FA86-44D8-85F1-A681823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treatment of nephrotic syndrome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351F28-B9B3-440B-8E67-72A72CF1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the underlying disease, usually with  glucocorticoids in the primary disorders.</a:t>
            </a:r>
          </a:p>
          <a:p>
            <a:r>
              <a:rPr lang="en-US" dirty="0"/>
              <a:t>ACE inhibitor or angiotensin receptor blocker (ARB)</a:t>
            </a:r>
          </a:p>
          <a:p>
            <a:r>
              <a:rPr lang="en-US" dirty="0"/>
              <a:t>Loop diuretics </a:t>
            </a:r>
          </a:p>
          <a:p>
            <a:r>
              <a:rPr lang="en-US" dirty="0"/>
              <a:t>Strict blood pressure control ( &lt;130/80 </a:t>
            </a:r>
            <a:r>
              <a:rPr lang="en-US" dirty="0" err="1"/>
              <a:t>mmhg</a:t>
            </a:r>
            <a:r>
              <a:rPr lang="en-US" dirty="0"/>
              <a:t>)</a:t>
            </a:r>
          </a:p>
          <a:p>
            <a:r>
              <a:rPr lang="en-US" dirty="0"/>
              <a:t>Statin : to treat hyperlipidemia </a:t>
            </a:r>
          </a:p>
          <a:p>
            <a:r>
              <a:rPr lang="en-US" dirty="0"/>
              <a:t>Low salt ,low fat and low cholesterol diet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3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127227-DFFA-449E-848A-3AF85921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 Primary nephrotic diseases: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4D4B41-8F3B-48A6-A699-37C38A3C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1-Focal-Segmental Glomerulosclerosis (FSGS):</a:t>
            </a:r>
          </a:p>
          <a:p>
            <a:pPr marL="0" indent="0">
              <a:buNone/>
            </a:pPr>
            <a:r>
              <a:rPr lang="en-US" dirty="0"/>
              <a:t>Treatment: glucocorticoids (20–40% response); may progress to ESRD over 5–10 years</a:t>
            </a:r>
          </a:p>
          <a:p>
            <a:pPr marL="0" indent="0">
              <a:buNone/>
            </a:pPr>
            <a:r>
              <a:rPr lang="en-US" dirty="0"/>
              <a:t>2-Membranous Glomerulopathy:</a:t>
            </a:r>
          </a:p>
          <a:p>
            <a:pPr marL="0" indent="0">
              <a:buNone/>
            </a:pPr>
            <a:r>
              <a:rPr lang="en-US" dirty="0"/>
              <a:t>Treatment: glucocorticoids (30-50% response )</a:t>
            </a:r>
          </a:p>
          <a:p>
            <a:pPr marL="0" indent="0">
              <a:buNone/>
            </a:pPr>
            <a:r>
              <a:rPr lang="en-US" dirty="0"/>
              <a:t>3-Minimal Change Disease:</a:t>
            </a:r>
          </a:p>
          <a:p>
            <a:pPr marL="0" indent="0">
              <a:buNone/>
            </a:pPr>
            <a:r>
              <a:rPr lang="en-US" dirty="0"/>
              <a:t> High glucocorticoid response, esp. in children</a:t>
            </a:r>
          </a:p>
          <a:p>
            <a:pPr marL="0" indent="0">
              <a:buNone/>
            </a:pPr>
            <a:r>
              <a:rPr lang="en-US" dirty="0"/>
              <a:t>For steroid resistant patient consider biopsy</a:t>
            </a:r>
          </a:p>
        </p:txBody>
      </p:sp>
    </p:spTree>
    <p:extLst>
      <p:ext uri="{BB962C8B-B14F-4D97-AF65-F5344CB8AC3E}">
        <p14:creationId xmlns:p14="http://schemas.microsoft.com/office/powerpoint/2010/main" val="383361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8910D-0E2C-4A43-A325-81A188DCA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74" y="898513"/>
            <a:ext cx="8029326" cy="5787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D20417-6B8E-427A-B2DF-3BD241D71865}"/>
              </a:ext>
            </a:extLst>
          </p:cNvPr>
          <p:cNvSpPr/>
          <p:nvPr/>
        </p:nvSpPr>
        <p:spPr>
          <a:xfrm>
            <a:off x="3220020" y="172029"/>
            <a:ext cx="54426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9DC2-AEB7-46A3-9DD1-B904D4DD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73" y="1003026"/>
            <a:ext cx="5027041" cy="5974427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1800" dirty="0"/>
              <a:t>.</a:t>
            </a:r>
            <a:br>
              <a:rPr lang="en-US" sz="1900" dirty="0"/>
            </a:br>
            <a:r>
              <a:rPr lang="en-US" sz="1900" dirty="0"/>
              <a:t>Proteins are large molecules (more than 40.000 Daltons ) so they will not pass .</a:t>
            </a:r>
            <a:br>
              <a:rPr lang="en-US" sz="1900" dirty="0"/>
            </a:br>
            <a:r>
              <a:rPr lang="en-US" sz="1900" b="1" dirty="0"/>
              <a:t>In nephrotic syndrome</a:t>
            </a:r>
            <a:r>
              <a:rPr lang="en-US" sz="1900" dirty="0"/>
              <a:t>, the glomeruli are affected  that allows proteins such as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albumin</a:t>
            </a:r>
            <a:r>
              <a:rPr lang="en-US" sz="1900" dirty="0"/>
              <a:t>,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antithrombin </a:t>
            </a:r>
            <a:r>
              <a:rPr lang="en-US" sz="1900" dirty="0"/>
              <a:t>or the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immunoglobulins</a:t>
            </a:r>
            <a:r>
              <a:rPr lang="en-US" sz="1900" dirty="0"/>
              <a:t> to pass through the cell membrane and appear in the urine .</a:t>
            </a:r>
          </a:p>
          <a:p>
            <a:pPr algn="l">
              <a:buNone/>
            </a:pPr>
            <a:r>
              <a:rPr lang="en-US" sz="1900" dirty="0"/>
              <a:t>Albumin is the main protein in the blood that is able to maintain an oncotic pressure. </a:t>
            </a:r>
          </a:p>
          <a:p>
            <a:pPr>
              <a:buNone/>
            </a:pPr>
            <a:r>
              <a:rPr lang="en-US" sz="1900" dirty="0"/>
              <a:t>Damaged glomerular BM &gt;&gt; loss its negative charges &gt; Negative charge albumin and proteins then spill into the urine &gt; proteinuria  </a:t>
            </a:r>
            <a:r>
              <a:rPr lang="en-US" sz="1900" dirty="0" err="1"/>
              <a:t>hypoalbunemia</a:t>
            </a:r>
            <a:r>
              <a:rPr lang="en-US" sz="1900" dirty="0"/>
              <a:t> + low serum oncotic pressure . </a:t>
            </a:r>
            <a:endParaRPr lang="ar-JO" sz="1900" dirty="0"/>
          </a:p>
          <a:p>
            <a:pPr>
              <a:buNone/>
            </a:pPr>
            <a:r>
              <a:rPr lang="en-US" sz="1900" dirty="0"/>
              <a:t>The diseases that cause nephrotic syndrome all affect the glomerulus either directly by damaging podocytes or indirectly by scarring or deposition of material like amyloid into the glomerulus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ar-JO" sz="2000" dirty="0"/>
          </a:p>
          <a:p>
            <a:pPr algn="l">
              <a:buNone/>
            </a:pPr>
            <a:endParaRPr lang="en-US" sz="19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8536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DF51-1E41-4C5A-AC97-89A46CE7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81DD4-1792-4560-B399-8C7D6DD0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66" y="2093976"/>
            <a:ext cx="3059221" cy="30456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3AE6CE-F973-4990-BB5D-5071D490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709" y="3114205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DONE BY: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Razan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Tarawneh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              Noor Ibrahim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Supervised by: Dr. Ahmed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Mdallal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F60-76E0-4054-B034-456AAEB5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F1BD-E573-4B28-9498-E4F2E371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phrotic">
            <a:extLst>
              <a:ext uri="{FF2B5EF4-FFF2-40B4-BE49-F238E27FC236}">
                <a16:creationId xmlns:a16="http://schemas.microsoft.com/office/drawing/2014/main" id="{A9CFCA28-384B-4531-807F-7D786B4C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24"/>
            <a:ext cx="9144000" cy="6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A9FE-5405-4F65-9031-F556D066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4" y="397042"/>
            <a:ext cx="11701670" cy="61892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effectLst/>
                <a:latin typeface="Lucida Grande"/>
              </a:rPr>
              <a:t>Etiology</a:t>
            </a: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Nephrotic syndrome may be caused by primary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glomerular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disorders (80–90% of cases) and/or systemic diseases and toxic exposures (10–20% of cases). </a:t>
            </a: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Primary (idiopathic) forms: </a:t>
            </a:r>
          </a:p>
          <a:p>
            <a:pPr marL="0" indent="0" algn="l">
              <a:buNone/>
            </a:pPr>
            <a:r>
              <a:rPr lang="ar-JO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  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Minimal change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Most common cause of nephrotic syndrome in</a:t>
            </a: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 children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cytokine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-mediated damage of </a:t>
            </a:r>
            <a:r>
              <a:rPr lang="en-US" dirty="0">
                <a:latin typeface="Times New Roman" panose="02020603050405020304" pitchFamily="18" charset="0"/>
              </a:rPr>
              <a:t>podocytes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EM: effacement of </a:t>
            </a:r>
            <a:r>
              <a:rPr lang="en-US" dirty="0">
                <a:latin typeface="Lucida Grande"/>
              </a:rPr>
              <a:t>podocyte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 foot processes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Etiologies :  </a:t>
            </a:r>
            <a:r>
              <a:rPr lang="en-US" sz="1600" dirty="0">
                <a:solidFill>
                  <a:srgbClr val="000000"/>
                </a:solidFill>
                <a:latin typeface="Lucida Grande"/>
              </a:rPr>
              <a:t>Immune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stimulus (e.g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., infection, 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Lucida Grande"/>
              </a:rPr>
              <a:t>immunization</a:t>
            </a:r>
            <a:r>
              <a:rPr lang="en-US" sz="1500" b="0" i="0" dirty="0">
                <a:effectLst/>
                <a:latin typeface="Lucida Grande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                       Tumors (e.g., 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Hodgkin lymphoma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)                                   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Lucida Grande"/>
              </a:rPr>
              <a:t>                       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Certain drugs (e.g., 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NSAIDs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 ,lithium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  <a:endParaRPr lang="ar-JO" sz="1500" b="0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 indent="0" algn="l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Focal segmental glomerulosclerosis</a:t>
            </a:r>
          </a:p>
          <a:p>
            <a:pPr lvl="1" indent="0">
              <a:buNone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Most common cause of nephrotic syndrome in </a:t>
            </a: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adults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especially in African American and Hispanic populations</a:t>
            </a:r>
          </a:p>
          <a:p>
            <a:pPr lvl="1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</a:rPr>
              <a:t>sclerosis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of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glomeruli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→ damage and loss of </a:t>
            </a:r>
            <a:r>
              <a:rPr lang="en-US" dirty="0">
                <a:latin typeface="Times New Roman" panose="02020603050405020304" pitchFamily="18" charset="0"/>
              </a:rPr>
              <a:t>podocytes</a:t>
            </a:r>
            <a:endParaRPr lang="en-US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EM:  (similar to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minimal change disease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</a:p>
          <a:p>
            <a:pPr lvl="1" indent="0" algn="l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ucida Grande"/>
              </a:rPr>
              <a:t>*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Etiologies: obesity </a:t>
            </a:r>
          </a:p>
          <a:p>
            <a:pPr lvl="1" indent="0" algn="l">
              <a:buNone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                  heroin use </a:t>
            </a:r>
          </a:p>
          <a:p>
            <a:pPr lvl="1" indent="0" algn="l"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                  HIV, Hepatitis B virus , sickle cell disease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20B07-528A-4783-837C-7427F1D2B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1904054"/>
            <a:ext cx="4876800" cy="2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7191-AEA1-4FC4-A0DA-A7236218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9" y="160085"/>
            <a:ext cx="11559475" cy="557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Membranous nephropathy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dirty="0"/>
              <a:t>is an autoimmune disease mediated by IgG antibody directed to the M-type phospholipase A2 receptor (PLA2R).</a:t>
            </a:r>
            <a:endParaRPr lang="en-US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Basement membrane thickening </a:t>
            </a:r>
          </a:p>
          <a:p>
            <a:r>
              <a:rPr lang="en-US" sz="1600" dirty="0"/>
              <a:t>2nd most common form of nephrotic syndrome in adults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</a:rPr>
              <a:t>Etiologies : </a:t>
            </a:r>
            <a:r>
              <a:rPr lang="en-US" sz="1600" dirty="0"/>
              <a:t>• Primary form (~70% cases) </a:t>
            </a:r>
            <a:endParaRPr lang="en-US" sz="1800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   </a:t>
            </a:r>
            <a:r>
              <a:rPr lang="en-US" sz="1600" dirty="0"/>
              <a:t>Secondary</a:t>
            </a:r>
            <a:r>
              <a:rPr lang="en-US" sz="1800" dirty="0">
                <a:solidFill>
                  <a:srgbClr val="000000"/>
                </a:solidFill>
                <a:latin typeface="Lucida Grande"/>
              </a:rPr>
              <a:t> :   Hepatitis B virus, SLE ,thyroiditis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some drug (NSAIDs ,penicillamine, captopril)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  Gold exposure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sz="1800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Parasitic diseases such as </a:t>
            </a:r>
            <a:r>
              <a:rPr lang="en-US" sz="1800" dirty="0">
                <a:solidFill>
                  <a:srgbClr val="0078BF"/>
                </a:solidFill>
                <a:latin typeface="Source Sans Pro" panose="020B0503030403020204" pitchFamily="34" charset="0"/>
              </a:rPr>
              <a:t>malaria</a:t>
            </a:r>
            <a:r>
              <a:rPr lang="en-US" sz="1800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Membranoproliferative glomerulonephritis </a:t>
            </a:r>
          </a:p>
          <a:p>
            <a:r>
              <a:rPr lang="en-US" dirty="0"/>
              <a:t>Shows low serum complement levels</a:t>
            </a:r>
          </a:p>
          <a:p>
            <a:r>
              <a:rPr lang="en-US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Etiologies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Hepatitis C infection 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monoclonal gammopathy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63ECA95-0CC8-47D8-97EF-D9835CDD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26" y="1403350"/>
            <a:ext cx="612405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7C9D-CE50-4DA7-B960-FA2C2442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61" y="623913"/>
            <a:ext cx="10058400" cy="49420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Secondary 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Diabetic nephropathy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most common secondary cause </a:t>
            </a:r>
            <a:endParaRPr lang="ar-JO" i="0" u="none" strike="noStrike" dirty="0">
              <a:solidFill>
                <a:srgbClr val="000000"/>
              </a:solidFill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Amyloid nephropathy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:  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    can be associated with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multiple myeloma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(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AL amyloidosis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 or chronic inflammatory    disease such as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rheumatoid arthritis ,</a:t>
            </a:r>
            <a:r>
              <a:rPr lang="en-US" dirty="0"/>
              <a:t>ankylosing spondylitis, chronic pyogenic infections including those seen with IV drug use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(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AA amyloidosis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Lupus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nephritis (can manifest as nephrotic or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nephritic syndrome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Vasculitis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Cancer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Genetic disorders: congenital nephrotic syndrome is a rare genetic disorder in which the protein nephron, a component of the glomerular filtration barrier, is altered</a:t>
            </a:r>
            <a:endParaRPr lang="ar-JO" b="0" i="0" u="none" strike="noStrike" dirty="0">
              <a:solidFill>
                <a:srgbClr val="000000"/>
              </a:solidFill>
              <a:effectLst/>
              <a:latin typeface="Lucida Grande"/>
            </a:endParaRPr>
          </a:p>
          <a:p>
            <a:pPr>
              <a:buFont typeface="Arial" panose="020B0604020202020204" pitchFamily="34" charset="0"/>
              <a:buChar char="•"/>
            </a:pPr>
            <a:br>
              <a:rPr lang="en-US" sz="2000" dirty="0"/>
            </a:br>
            <a:endParaRPr lang="en-US" sz="2000" dirty="0"/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8E5AE79-D4A0-4A39-816E-35370B1C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68" y="5565913"/>
            <a:ext cx="1938131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C612-5E75-438D-B8A3-E48235A4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19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i="0" dirty="0">
                <a:solidFill>
                  <a:schemeClr val="accent3">
                    <a:lumMod val="75000"/>
                  </a:schemeClr>
                </a:solidFill>
                <a:effectLst/>
                <a:latin typeface="Source Sans Pro" panose="020B0604020202020204" pitchFamily="34" charset="0"/>
              </a:rPr>
              <a:t>Who’s at Risk?</a:t>
            </a:r>
            <a:br>
              <a:rPr lang="en-US" sz="5400" b="1" i="0" dirty="0">
                <a:solidFill>
                  <a:schemeClr val="accent3">
                    <a:lumMod val="75000"/>
                  </a:schemeClr>
                </a:solidFill>
                <a:effectLst/>
                <a:latin typeface="Source Sans Pro" panose="020B0604020202020204" pitchFamily="34" charset="0"/>
              </a:rPr>
            </a:b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DEA7-A91B-409A-B123-3242DDDB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Bahnschrift Light SemiCondensed" panose="020B0502040204020203" pitchFamily="34" charset="0"/>
              </a:rPr>
              <a:t>Certain conditions -- such as </a:t>
            </a:r>
            <a:r>
              <a:rPr lang="en-US" dirty="0">
                <a:latin typeface="Bahnschrift Light SemiCondensed" panose="020B0502040204020203" pitchFamily="34" charset="0"/>
              </a:rPr>
              <a:t>diabetes</a:t>
            </a:r>
            <a:r>
              <a:rPr lang="en-US" b="0" i="0" dirty="0">
                <a:effectLst/>
                <a:latin typeface="Bahnschrift Light SemiCondensed" panose="020B0502040204020203" pitchFamily="34" charset="0"/>
              </a:rPr>
              <a:t>, lupus, and amyloidosis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You also face a greater risk if you take nonsteroidal anti-inflammatory </a:t>
            </a:r>
            <a:r>
              <a:rPr lang="en-US" dirty="0">
                <a:latin typeface="Bahnschrift Light SemiCondensed" panose="020B0502040204020203" pitchFamily="34" charset="0"/>
              </a:rPr>
              <a:t>drugs</a:t>
            </a: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 (</a:t>
            </a:r>
            <a:r>
              <a:rPr lang="en-US" dirty="0">
                <a:solidFill>
                  <a:srgbClr val="187AAB"/>
                </a:solidFill>
                <a:latin typeface="Bahnschrift Light SemiCondensed" panose="020B0502040204020203" pitchFamily="34" charset="0"/>
              </a:rPr>
              <a:t>NSAIDs</a:t>
            </a: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) regularly.</a:t>
            </a:r>
            <a:endParaRPr lang="ar-JO" b="0" i="0" dirty="0">
              <a:solidFill>
                <a:srgbClr val="444444"/>
              </a:solidFill>
              <a:effectLst/>
              <a:latin typeface="Bahnschrift Light SemiCondensed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Some infections can raise the chances you’ll get nephrotic syndrome. They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Hepatitis B and 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Bahnschrift Light SemiCondensed" panose="020B0502040204020203" pitchFamily="34" charset="0"/>
              </a:rPr>
              <a:t>HIV</a:t>
            </a:r>
            <a:endParaRPr lang="en-US" b="0" i="0" dirty="0">
              <a:effectLst/>
              <a:latin typeface="Bahnschrift Light SemiCondense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Bahnschrift Light SemiCondensed" panose="020B0502040204020203" pitchFamily="34" charset="0"/>
              </a:rPr>
              <a:t>Malaria</a:t>
            </a:r>
            <a:endParaRPr lang="en-US" b="0" i="0" dirty="0">
              <a:effectLst/>
              <a:latin typeface="Bahnschrift Light SemiCondense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In children, untreated strep infection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3398AB-001F-4412-893D-59BCA17F7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4" y="5532437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77C9-692E-4F6F-8DAD-7972A24F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78" y="134908"/>
            <a:ext cx="10058400" cy="1609344"/>
          </a:xfrm>
        </p:spPr>
        <p:txBody>
          <a:bodyPr/>
          <a:lstStyle/>
          <a:p>
            <a:pPr algn="ctr"/>
            <a:r>
              <a:rPr lang="en-GB" sz="4400" spc="-5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Chief complaints</a:t>
            </a:r>
            <a:r>
              <a:rPr lang="en-GB" sz="4400" b="1" spc="-5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4C407-4B8B-48D6-91CB-A5A9F8B4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1" y="1685672"/>
            <a:ext cx="8060502" cy="45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8EF7-0729-4B0D-A3F6-1CD21FDD7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7186"/>
            <a:ext cx="6255026" cy="6796711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000" b="0" i="0" dirty="0">
                <a:solidFill>
                  <a:schemeClr val="bg1">
                    <a:lumMod val="50000"/>
                  </a:schemeClr>
                </a:solidFill>
                <a:effectLst/>
                <a:latin typeface="ff0"/>
              </a:rPr>
              <a:t>PHYSICAL FINDINGS AND CLINICAL PRESENTATION </a:t>
            </a:r>
            <a:endParaRPr lang="en-US" sz="70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4500" b="0" i="0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500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1" i="0" dirty="0">
                <a:solidFill>
                  <a:schemeClr val="accent2">
                    <a:lumMod val="75000"/>
                  </a:schemeClr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Massive </a:t>
            </a: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proteinuria</a:t>
            </a:r>
            <a:r>
              <a:rPr lang="en-US" sz="4200" b="1" i="0" dirty="0">
                <a:solidFill>
                  <a:schemeClr val="accent2">
                    <a:lumMod val="75000"/>
                  </a:schemeClr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&gt; 3.5 g/24 hours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Edema</a:t>
            </a:r>
            <a:endParaRPr lang="en-US" sz="4200" b="0" i="0" dirty="0">
              <a:solidFill>
                <a:schemeClr val="accent2">
                  <a:lumMod val="75000"/>
                </a:schemeClr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Typically starts with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periorbital edema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Peripheral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edema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(pitting)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Pleural effusion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Pericardial effusion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Ascites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 severe cases,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anasarca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Hypoalbuminemia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Hyperlipidemia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Xanthelasma, </a:t>
            </a:r>
            <a:r>
              <a:rPr lang="en-US" sz="4500" b="0" i="0" dirty="0">
                <a:solidFill>
                  <a:srgbClr val="231F20"/>
                </a:solidFill>
                <a:effectLst/>
                <a:latin typeface="ff7"/>
              </a:rPr>
              <a:t>developed within a period of two months in a patient with recent onset of severe nephrotic syndrome and serum cholesterol 550 mg/dL (14.2mmol/L)</a:t>
            </a:r>
            <a:endParaRPr lang="en-US" sz="45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200" b="0" i="0" dirty="0">
              <a:solidFill>
                <a:srgbClr val="231F2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Nails with </a:t>
            </a:r>
            <a:r>
              <a:rPr lang="en-US" sz="42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Muehrcke’s</a:t>
            </a: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lines (</a:t>
            </a:r>
            <a:r>
              <a:rPr lang="en-US" sz="4400" b="0" i="0" dirty="0">
                <a:solidFill>
                  <a:srgbClr val="231F20"/>
                </a:solidFill>
                <a:effectLst/>
                <a:latin typeface="ff7"/>
              </a:rPr>
              <a:t>white band grew during a transient period of hypoalbuminemia)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l"/>
            <a:endParaRPr lang="en-US" sz="4500" b="0" i="0" dirty="0">
              <a:solidFill>
                <a:srgbClr val="231F2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ABE37-DE2C-40CD-B024-E0D94FA9A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1CA1BEA-B123-41D8-AD89-CAF806F8A055}"/>
              </a:ext>
            </a:extLst>
          </p:cNvPr>
          <p:cNvSpPr txBox="1">
            <a:spLocks/>
          </p:cNvSpPr>
          <p:nvPr/>
        </p:nvSpPr>
        <p:spPr>
          <a:xfrm>
            <a:off x="5786429" y="685800"/>
            <a:ext cx="5910470" cy="5724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</a:t>
            </a:r>
            <a:r>
              <a:rPr lang="en-US" sz="4000" dirty="0">
                <a:solidFill>
                  <a:srgbClr val="000000"/>
                </a:solidFill>
                <a:latin typeface="Leelawadee UI Semilight" panose="020B0402040204020203" pitchFamily="34" charset="-34"/>
                <a:ea typeface="Malgun Gothic Semilight" panose="020B0502040204020203" pitchFamily="34" charset="-128"/>
                <a:cs typeface="Leelawadee UI Semilight" panose="020B0402040204020203" pitchFamily="34" charset="-34"/>
              </a:rPr>
              <a:t>          Other clinical features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Leelawadee UI Semilight" panose="020B0402040204020203" pitchFamily="34" charset="-34"/>
              <a:ea typeface="Malgun Gothic Semilight" panose="020B0502040204020203" pitchFamily="34" charset="-128"/>
              <a:cs typeface="Leelawadee UI Semilight" panose="020B0402040204020203" pitchFamily="34" charset="-34"/>
            </a:endParaRPr>
          </a:p>
          <a:p>
            <a:pPr lvl="1" indent="0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  <a:latin typeface="Leelawadee UI Semilight" panose="020B0402040204020203" pitchFamily="34" charset="-34"/>
              <a:ea typeface="Malgun Gothic Semilight" panose="020B0502040204020203" pitchFamily="34" charset="-128"/>
              <a:cs typeface="Leelawadee UI Semilight" panose="020B0402040204020203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Hypercoagulable state with increased risk of thrombosis and embolic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events (e.g., pulmonary embolism, renal vein thrombosis)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Increased susceptibility to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 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infection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Hypertension in some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 </a:t>
            </a: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frothy urine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u="sng" dirty="0"/>
              <a:t>Iron</a:t>
            </a:r>
            <a:r>
              <a:rPr lang="en-US" sz="2900" dirty="0"/>
              <a:t> , </a:t>
            </a:r>
            <a:r>
              <a:rPr lang="en-US" sz="2900" u="sng" dirty="0"/>
              <a:t>copper, </a:t>
            </a:r>
            <a:r>
              <a:rPr lang="en-US" sz="2900" dirty="0"/>
              <a:t>and</a:t>
            </a:r>
            <a:r>
              <a:rPr lang="en-US" sz="2900" u="sng" dirty="0"/>
              <a:t> zinc </a:t>
            </a:r>
            <a:r>
              <a:rPr lang="en-US" sz="2900" dirty="0"/>
              <a:t>deficiency due to loss of their transport proteins such as transferrin and ceruloplasmin</a:t>
            </a:r>
            <a:endParaRPr lang="en-US" sz="2900" dirty="0"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Symptoms of hypocalcemia</a:t>
            </a:r>
          </a:p>
          <a:p>
            <a:pPr lvl="1" indent="0">
              <a:buFont typeface="Wingdings" pitchFamily="2" charset="2"/>
              <a:buNone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      (e.g., tetany, paresthesia, </a:t>
            </a:r>
            <a:r>
              <a:rPr lang="ar-JO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  </a:t>
            </a: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muscle</a:t>
            </a:r>
            <a:r>
              <a:rPr lang="ar-JO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spasms)</a:t>
            </a: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1536</TotalTime>
  <Words>1071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Malgun Gothic Semilight</vt:lpstr>
      <vt:lpstr>Aldhabi</vt:lpstr>
      <vt:lpstr>-apple-system</vt:lpstr>
      <vt:lpstr>Arial</vt:lpstr>
      <vt:lpstr>Arial Rounded MT Bold</vt:lpstr>
      <vt:lpstr>Bahnschrift Light SemiCondensed</vt:lpstr>
      <vt:lpstr>Bookman Old Style</vt:lpstr>
      <vt:lpstr>Century Gothic</vt:lpstr>
      <vt:lpstr>Comic Sans MS</vt:lpstr>
      <vt:lpstr>ff0</vt:lpstr>
      <vt:lpstr>ff7</vt:lpstr>
      <vt:lpstr>Leelawadee UI Semilight</vt:lpstr>
      <vt:lpstr>Lucida Grande</vt:lpstr>
      <vt:lpstr>proxima_nova_rgregular</vt:lpstr>
      <vt:lpstr>Source Sans Pro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Who’s at Risk? </vt:lpstr>
      <vt:lpstr>Chief complaints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MEMBRANOUS NEPHROPATHY</vt:lpstr>
      <vt:lpstr>Treatment </vt:lpstr>
      <vt:lpstr>Generalized treatment of nephrotic syndrome</vt:lpstr>
      <vt:lpstr>Treatment of  Primary nephrotic diseases: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HP</dc:creator>
  <cp:lastModifiedBy>HP</cp:lastModifiedBy>
  <cp:revision>85</cp:revision>
  <dcterms:created xsi:type="dcterms:W3CDTF">2020-11-13T18:42:07Z</dcterms:created>
  <dcterms:modified xsi:type="dcterms:W3CDTF">2020-12-02T13:11:40Z</dcterms:modified>
</cp:coreProperties>
</file>