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80" r:id="rId4"/>
    <p:sldId id="258" r:id="rId5"/>
    <p:sldId id="268" r:id="rId6"/>
    <p:sldId id="269" r:id="rId7"/>
    <p:sldId id="261" r:id="rId8"/>
    <p:sldId id="263" r:id="rId9"/>
    <p:sldId id="262" r:id="rId10"/>
    <p:sldId id="264" r:id="rId11"/>
    <p:sldId id="275" r:id="rId12"/>
    <p:sldId id="274" r:id="rId13"/>
    <p:sldId id="266" r:id="rId14"/>
    <p:sldId id="272" r:id="rId15"/>
    <p:sldId id="278" r:id="rId16"/>
    <p:sldId id="276" r:id="rId17"/>
    <p:sldId id="270" r:id="rId18"/>
    <p:sldId id="26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EEEF"/>
    <a:srgbClr val="2B84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viewProps" Target="view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tableStyles" Target="tableStyle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heme" Target="theme/theme1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5512AF-5E54-4842-B7A6-7AFBE05F2D70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89E7F39-CF9E-4B4E-912D-204D042A3EB9}">
      <dgm:prSet custT="1"/>
      <dgm:spPr/>
      <dgm:t>
        <a:bodyPr/>
        <a:lstStyle/>
        <a:p>
          <a:r>
            <a:rPr lang="en-US" sz="2800" b="1" kern="1200">
              <a:solidFill>
                <a:schemeClr val="tx2"/>
              </a:solidFill>
              <a:latin typeface="+mn-lt"/>
              <a:ea typeface="+mn-ea"/>
              <a:cs typeface="+mn-cs"/>
            </a:rPr>
            <a:t>Treatment</a:t>
          </a:r>
          <a:r>
            <a:rPr lang="en-US" sz="2900" kern="1200"/>
            <a:t>:</a:t>
          </a:r>
        </a:p>
      </dgm:t>
    </dgm:pt>
    <dgm:pt modelId="{19A2D38E-36BA-43C4-8550-074CE13B9A18}" type="parTrans" cxnId="{88998653-A1BE-42D3-B162-10B11D8C8272}">
      <dgm:prSet/>
      <dgm:spPr/>
      <dgm:t>
        <a:bodyPr/>
        <a:lstStyle/>
        <a:p>
          <a:endParaRPr lang="en-US"/>
        </a:p>
      </dgm:t>
    </dgm:pt>
    <dgm:pt modelId="{7A47EF65-4CC8-45C0-B6D4-0B104BF2139B}" type="sibTrans" cxnId="{88998653-A1BE-42D3-B162-10B11D8C8272}">
      <dgm:prSet/>
      <dgm:spPr/>
      <dgm:t>
        <a:bodyPr/>
        <a:lstStyle/>
        <a:p>
          <a:endParaRPr lang="en-US"/>
        </a:p>
      </dgm:t>
    </dgm:pt>
    <dgm:pt modelId="{0E011260-2BDC-40D9-9C31-FBBE02599589}">
      <dgm:prSet/>
      <dgm:spPr/>
      <dgm:t>
        <a:bodyPr/>
        <a:lstStyle/>
        <a:p>
          <a:r>
            <a:rPr lang="en-US"/>
            <a:t>Pituitary cause; </a:t>
          </a:r>
          <a:r>
            <a:rPr lang="en-US" err="1"/>
            <a:t>transsphenodal</a:t>
          </a:r>
          <a:r>
            <a:rPr lang="en-US"/>
            <a:t> ablation of pituitary adenoma </a:t>
          </a:r>
        </a:p>
      </dgm:t>
    </dgm:pt>
    <dgm:pt modelId="{47FAC934-5CE3-4DEC-B89A-829BBD95BBAA}" type="parTrans" cxnId="{A0C3B323-BF44-4D67-9DFE-5C0DF60F620D}">
      <dgm:prSet/>
      <dgm:spPr/>
      <dgm:t>
        <a:bodyPr/>
        <a:lstStyle/>
        <a:p>
          <a:endParaRPr lang="en-US"/>
        </a:p>
      </dgm:t>
    </dgm:pt>
    <dgm:pt modelId="{390167FC-C72F-44B4-9D3B-1BB17B70012D}" type="sibTrans" cxnId="{A0C3B323-BF44-4D67-9DFE-5C0DF60F620D}">
      <dgm:prSet/>
      <dgm:spPr/>
      <dgm:t>
        <a:bodyPr/>
        <a:lstStyle/>
        <a:p>
          <a:endParaRPr lang="en-US"/>
        </a:p>
      </dgm:t>
    </dgm:pt>
    <dgm:pt modelId="{3CF2D96E-3D76-4A92-958D-DEFE6D984788}">
      <dgm:prSet/>
      <dgm:spPr/>
      <dgm:t>
        <a:bodyPr/>
        <a:lstStyle/>
        <a:p>
          <a:r>
            <a:rPr lang="en-US"/>
            <a:t>Adrenal adenoma or carcinoma; adrenalectomy </a:t>
          </a:r>
        </a:p>
      </dgm:t>
    </dgm:pt>
    <dgm:pt modelId="{794E0F7D-C3A2-4D6D-BF77-3DC9E5FDB494}" type="parTrans" cxnId="{33B3A99F-A91D-47CB-A2C9-048B5E93817D}">
      <dgm:prSet/>
      <dgm:spPr/>
      <dgm:t>
        <a:bodyPr/>
        <a:lstStyle/>
        <a:p>
          <a:endParaRPr lang="en-US"/>
        </a:p>
      </dgm:t>
    </dgm:pt>
    <dgm:pt modelId="{07E6FCCB-32B8-494E-B912-35EAEE3E5C40}" type="sibTrans" cxnId="{33B3A99F-A91D-47CB-A2C9-048B5E93817D}">
      <dgm:prSet/>
      <dgm:spPr/>
      <dgm:t>
        <a:bodyPr/>
        <a:lstStyle/>
        <a:p>
          <a:endParaRPr lang="en-US"/>
        </a:p>
      </dgm:t>
    </dgm:pt>
    <dgm:pt modelId="{C3A225CC-03BF-4AE4-B708-3445C5A0900D}">
      <dgm:prSet/>
      <dgm:spPr/>
      <dgm:t>
        <a:bodyPr/>
        <a:lstStyle/>
        <a:p>
          <a:r>
            <a:rPr lang="en-US"/>
            <a:t>Ketoconazol ( inhibit the synthesis of cortisol ) </a:t>
          </a:r>
        </a:p>
      </dgm:t>
    </dgm:pt>
    <dgm:pt modelId="{0DA63E12-BE50-473A-A422-B1D5D0A12715}" type="parTrans" cxnId="{8D9C9A17-5C8F-4ED2-AB22-FF3E0433DCBD}">
      <dgm:prSet/>
      <dgm:spPr/>
      <dgm:t>
        <a:bodyPr/>
        <a:lstStyle/>
        <a:p>
          <a:endParaRPr lang="en-US"/>
        </a:p>
      </dgm:t>
    </dgm:pt>
    <dgm:pt modelId="{201175F1-4E52-4CA7-A377-0AB97E0D8EB0}" type="sibTrans" cxnId="{8D9C9A17-5C8F-4ED2-AB22-FF3E0433DCBD}">
      <dgm:prSet/>
      <dgm:spPr/>
      <dgm:t>
        <a:bodyPr/>
        <a:lstStyle/>
        <a:p>
          <a:endParaRPr lang="en-US"/>
        </a:p>
      </dgm:t>
    </dgm:pt>
    <dgm:pt modelId="{2988200D-FD25-224A-A635-DB70350F57AA}" type="pres">
      <dgm:prSet presAssocID="{B05512AF-5E54-4842-B7A6-7AFBE05F2D70}" presName="vert0" presStyleCnt="0">
        <dgm:presLayoutVars>
          <dgm:dir/>
          <dgm:animOne val="branch"/>
          <dgm:animLvl val="lvl"/>
        </dgm:presLayoutVars>
      </dgm:prSet>
      <dgm:spPr/>
    </dgm:pt>
    <dgm:pt modelId="{B85139AE-F97C-A54B-B9C1-11742A8382CC}" type="pres">
      <dgm:prSet presAssocID="{A89E7F39-CF9E-4B4E-912D-204D042A3EB9}" presName="thickLine" presStyleLbl="alignNode1" presStyleIdx="0" presStyleCnt="1"/>
      <dgm:spPr/>
    </dgm:pt>
    <dgm:pt modelId="{83DCAA70-F949-3D43-A497-935048D25571}" type="pres">
      <dgm:prSet presAssocID="{A89E7F39-CF9E-4B4E-912D-204D042A3EB9}" presName="horz1" presStyleCnt="0"/>
      <dgm:spPr/>
    </dgm:pt>
    <dgm:pt modelId="{A713205E-A841-E342-A0C3-DA9622F96225}" type="pres">
      <dgm:prSet presAssocID="{A89E7F39-CF9E-4B4E-912D-204D042A3EB9}" presName="tx1" presStyleLbl="revTx" presStyleIdx="0" presStyleCnt="4"/>
      <dgm:spPr/>
    </dgm:pt>
    <dgm:pt modelId="{254C2E73-4243-814D-8E0B-6BCDFBC9B622}" type="pres">
      <dgm:prSet presAssocID="{A89E7F39-CF9E-4B4E-912D-204D042A3EB9}" presName="vert1" presStyleCnt="0"/>
      <dgm:spPr/>
    </dgm:pt>
    <dgm:pt modelId="{089D3BB3-70C5-3048-8796-D5838A3B0BB2}" type="pres">
      <dgm:prSet presAssocID="{0E011260-2BDC-40D9-9C31-FBBE02599589}" presName="vertSpace2a" presStyleCnt="0"/>
      <dgm:spPr/>
    </dgm:pt>
    <dgm:pt modelId="{4C739D7E-D03A-E04E-9874-E5B3D90AA6F2}" type="pres">
      <dgm:prSet presAssocID="{0E011260-2BDC-40D9-9C31-FBBE02599589}" presName="horz2" presStyleCnt="0"/>
      <dgm:spPr/>
    </dgm:pt>
    <dgm:pt modelId="{CBF87D1C-C00B-4D4C-A6FB-89C97B2B963B}" type="pres">
      <dgm:prSet presAssocID="{0E011260-2BDC-40D9-9C31-FBBE02599589}" presName="horzSpace2" presStyleCnt="0"/>
      <dgm:spPr/>
    </dgm:pt>
    <dgm:pt modelId="{37141873-890A-2242-ABB5-43932B31D0A5}" type="pres">
      <dgm:prSet presAssocID="{0E011260-2BDC-40D9-9C31-FBBE02599589}" presName="tx2" presStyleLbl="revTx" presStyleIdx="1" presStyleCnt="4"/>
      <dgm:spPr/>
    </dgm:pt>
    <dgm:pt modelId="{017AC620-A1A5-F445-B63B-2391D4EA2103}" type="pres">
      <dgm:prSet presAssocID="{0E011260-2BDC-40D9-9C31-FBBE02599589}" presName="vert2" presStyleCnt="0"/>
      <dgm:spPr/>
    </dgm:pt>
    <dgm:pt modelId="{5FF17048-9842-1C45-B114-B7FB8487A416}" type="pres">
      <dgm:prSet presAssocID="{0E011260-2BDC-40D9-9C31-FBBE02599589}" presName="thinLine2b" presStyleLbl="callout" presStyleIdx="0" presStyleCnt="3"/>
      <dgm:spPr/>
    </dgm:pt>
    <dgm:pt modelId="{7FFCE3EA-3CAA-D046-A2BB-50084627FDB5}" type="pres">
      <dgm:prSet presAssocID="{0E011260-2BDC-40D9-9C31-FBBE02599589}" presName="vertSpace2b" presStyleCnt="0"/>
      <dgm:spPr/>
    </dgm:pt>
    <dgm:pt modelId="{B536E9DC-F392-2145-BCA5-FE4C5E28425A}" type="pres">
      <dgm:prSet presAssocID="{3CF2D96E-3D76-4A92-958D-DEFE6D984788}" presName="horz2" presStyleCnt="0"/>
      <dgm:spPr/>
    </dgm:pt>
    <dgm:pt modelId="{1001C34A-27C4-B14F-AAA1-379EC35C2216}" type="pres">
      <dgm:prSet presAssocID="{3CF2D96E-3D76-4A92-958D-DEFE6D984788}" presName="horzSpace2" presStyleCnt="0"/>
      <dgm:spPr/>
    </dgm:pt>
    <dgm:pt modelId="{D6D6B51D-ABCE-F44F-9785-10A8046097D1}" type="pres">
      <dgm:prSet presAssocID="{3CF2D96E-3D76-4A92-958D-DEFE6D984788}" presName="tx2" presStyleLbl="revTx" presStyleIdx="2" presStyleCnt="4"/>
      <dgm:spPr/>
    </dgm:pt>
    <dgm:pt modelId="{E8FB4B92-F28A-D141-88C0-75A466C7F80C}" type="pres">
      <dgm:prSet presAssocID="{3CF2D96E-3D76-4A92-958D-DEFE6D984788}" presName="vert2" presStyleCnt="0"/>
      <dgm:spPr/>
    </dgm:pt>
    <dgm:pt modelId="{8F12C513-0CD5-CF4A-8486-E873844F25EB}" type="pres">
      <dgm:prSet presAssocID="{3CF2D96E-3D76-4A92-958D-DEFE6D984788}" presName="thinLine2b" presStyleLbl="callout" presStyleIdx="1" presStyleCnt="3"/>
      <dgm:spPr/>
    </dgm:pt>
    <dgm:pt modelId="{5503F8AE-E9E3-D44A-8FD7-FD6A595BA29D}" type="pres">
      <dgm:prSet presAssocID="{3CF2D96E-3D76-4A92-958D-DEFE6D984788}" presName="vertSpace2b" presStyleCnt="0"/>
      <dgm:spPr/>
    </dgm:pt>
    <dgm:pt modelId="{3FB04CAC-C2A2-C44F-8C2B-68FA5DE69842}" type="pres">
      <dgm:prSet presAssocID="{C3A225CC-03BF-4AE4-B708-3445C5A0900D}" presName="horz2" presStyleCnt="0"/>
      <dgm:spPr/>
    </dgm:pt>
    <dgm:pt modelId="{58FE959A-A95A-5E48-8FDD-B3A07474B6AD}" type="pres">
      <dgm:prSet presAssocID="{C3A225CC-03BF-4AE4-B708-3445C5A0900D}" presName="horzSpace2" presStyleCnt="0"/>
      <dgm:spPr/>
    </dgm:pt>
    <dgm:pt modelId="{D6AB739C-3E56-CF42-842D-0EA9E3D39371}" type="pres">
      <dgm:prSet presAssocID="{C3A225CC-03BF-4AE4-B708-3445C5A0900D}" presName="tx2" presStyleLbl="revTx" presStyleIdx="3" presStyleCnt="4"/>
      <dgm:spPr/>
    </dgm:pt>
    <dgm:pt modelId="{F8D90039-5A15-964C-8AF3-AF5FBD588235}" type="pres">
      <dgm:prSet presAssocID="{C3A225CC-03BF-4AE4-B708-3445C5A0900D}" presName="vert2" presStyleCnt="0"/>
      <dgm:spPr/>
    </dgm:pt>
    <dgm:pt modelId="{4FE631B9-0421-F248-957D-1B00B930AAF3}" type="pres">
      <dgm:prSet presAssocID="{C3A225CC-03BF-4AE4-B708-3445C5A0900D}" presName="thinLine2b" presStyleLbl="callout" presStyleIdx="2" presStyleCnt="3"/>
      <dgm:spPr/>
    </dgm:pt>
    <dgm:pt modelId="{FEED715C-8F4E-BD48-B1D3-52F36862C151}" type="pres">
      <dgm:prSet presAssocID="{C3A225CC-03BF-4AE4-B708-3445C5A0900D}" presName="vertSpace2b" presStyleCnt="0"/>
      <dgm:spPr/>
    </dgm:pt>
  </dgm:ptLst>
  <dgm:cxnLst>
    <dgm:cxn modelId="{8D9C9A17-5C8F-4ED2-AB22-FF3E0433DCBD}" srcId="{A89E7F39-CF9E-4B4E-912D-204D042A3EB9}" destId="{C3A225CC-03BF-4AE4-B708-3445C5A0900D}" srcOrd="2" destOrd="0" parTransId="{0DA63E12-BE50-473A-A422-B1D5D0A12715}" sibTransId="{201175F1-4E52-4CA7-A377-0AB97E0D8EB0}"/>
    <dgm:cxn modelId="{A0C3B323-BF44-4D67-9DFE-5C0DF60F620D}" srcId="{A89E7F39-CF9E-4B4E-912D-204D042A3EB9}" destId="{0E011260-2BDC-40D9-9C31-FBBE02599589}" srcOrd="0" destOrd="0" parTransId="{47FAC934-5CE3-4DEC-B89A-829BBD95BBAA}" sibTransId="{390167FC-C72F-44B4-9D3B-1BB17B70012D}"/>
    <dgm:cxn modelId="{73F0BC27-7E60-9A48-B47D-444501264305}" type="presOf" srcId="{0E011260-2BDC-40D9-9C31-FBBE02599589}" destId="{37141873-890A-2242-ABB5-43932B31D0A5}" srcOrd="0" destOrd="0" presId="urn:microsoft.com/office/officeart/2008/layout/LinedList"/>
    <dgm:cxn modelId="{88998653-A1BE-42D3-B162-10B11D8C8272}" srcId="{B05512AF-5E54-4842-B7A6-7AFBE05F2D70}" destId="{A89E7F39-CF9E-4B4E-912D-204D042A3EB9}" srcOrd="0" destOrd="0" parTransId="{19A2D38E-36BA-43C4-8550-074CE13B9A18}" sibTransId="{7A47EF65-4CC8-45C0-B6D4-0B104BF2139B}"/>
    <dgm:cxn modelId="{047A137E-A92C-1341-9422-254C13229B2A}" type="presOf" srcId="{A89E7F39-CF9E-4B4E-912D-204D042A3EB9}" destId="{A713205E-A841-E342-A0C3-DA9622F96225}" srcOrd="0" destOrd="0" presId="urn:microsoft.com/office/officeart/2008/layout/LinedList"/>
    <dgm:cxn modelId="{33B3A99F-A91D-47CB-A2C9-048B5E93817D}" srcId="{A89E7F39-CF9E-4B4E-912D-204D042A3EB9}" destId="{3CF2D96E-3D76-4A92-958D-DEFE6D984788}" srcOrd="1" destOrd="0" parTransId="{794E0F7D-C3A2-4D6D-BF77-3DC9E5FDB494}" sibTransId="{07E6FCCB-32B8-494E-B912-35EAEE3E5C40}"/>
    <dgm:cxn modelId="{C536F6A8-2812-8D4E-B2DC-008D1AF6AFC9}" type="presOf" srcId="{3CF2D96E-3D76-4A92-958D-DEFE6D984788}" destId="{D6D6B51D-ABCE-F44F-9785-10A8046097D1}" srcOrd="0" destOrd="0" presId="urn:microsoft.com/office/officeart/2008/layout/LinedList"/>
    <dgm:cxn modelId="{4F9D59C8-C91A-4147-9893-1B48B86D698C}" type="presOf" srcId="{C3A225CC-03BF-4AE4-B708-3445C5A0900D}" destId="{D6AB739C-3E56-CF42-842D-0EA9E3D39371}" srcOrd="0" destOrd="0" presId="urn:microsoft.com/office/officeart/2008/layout/LinedList"/>
    <dgm:cxn modelId="{8819F2F6-B181-8C41-8EF5-906CC42F3F54}" type="presOf" srcId="{B05512AF-5E54-4842-B7A6-7AFBE05F2D70}" destId="{2988200D-FD25-224A-A635-DB70350F57AA}" srcOrd="0" destOrd="0" presId="urn:microsoft.com/office/officeart/2008/layout/LinedList"/>
    <dgm:cxn modelId="{22844EB1-54AB-784E-A776-67D339C19043}" type="presParOf" srcId="{2988200D-FD25-224A-A635-DB70350F57AA}" destId="{B85139AE-F97C-A54B-B9C1-11742A8382CC}" srcOrd="0" destOrd="0" presId="urn:microsoft.com/office/officeart/2008/layout/LinedList"/>
    <dgm:cxn modelId="{68821BA6-EAF5-A949-8F63-E57342092F19}" type="presParOf" srcId="{2988200D-FD25-224A-A635-DB70350F57AA}" destId="{83DCAA70-F949-3D43-A497-935048D25571}" srcOrd="1" destOrd="0" presId="urn:microsoft.com/office/officeart/2008/layout/LinedList"/>
    <dgm:cxn modelId="{F80088E3-DC58-BC43-AFB1-D2BD7DEC4042}" type="presParOf" srcId="{83DCAA70-F949-3D43-A497-935048D25571}" destId="{A713205E-A841-E342-A0C3-DA9622F96225}" srcOrd="0" destOrd="0" presId="urn:microsoft.com/office/officeart/2008/layout/LinedList"/>
    <dgm:cxn modelId="{05517663-0090-F246-AC02-57CA43596228}" type="presParOf" srcId="{83DCAA70-F949-3D43-A497-935048D25571}" destId="{254C2E73-4243-814D-8E0B-6BCDFBC9B622}" srcOrd="1" destOrd="0" presId="urn:microsoft.com/office/officeart/2008/layout/LinedList"/>
    <dgm:cxn modelId="{17C4C025-6F08-E140-A706-E21CB10058ED}" type="presParOf" srcId="{254C2E73-4243-814D-8E0B-6BCDFBC9B622}" destId="{089D3BB3-70C5-3048-8796-D5838A3B0BB2}" srcOrd="0" destOrd="0" presId="urn:microsoft.com/office/officeart/2008/layout/LinedList"/>
    <dgm:cxn modelId="{4341C87E-9406-A146-ADE8-EE907E41770D}" type="presParOf" srcId="{254C2E73-4243-814D-8E0B-6BCDFBC9B622}" destId="{4C739D7E-D03A-E04E-9874-E5B3D90AA6F2}" srcOrd="1" destOrd="0" presId="urn:microsoft.com/office/officeart/2008/layout/LinedList"/>
    <dgm:cxn modelId="{E7DEBE01-E7DD-CE4B-9158-8C00A953A0D1}" type="presParOf" srcId="{4C739D7E-D03A-E04E-9874-E5B3D90AA6F2}" destId="{CBF87D1C-C00B-4D4C-A6FB-89C97B2B963B}" srcOrd="0" destOrd="0" presId="urn:microsoft.com/office/officeart/2008/layout/LinedList"/>
    <dgm:cxn modelId="{064A8EE6-2FC2-5B40-8241-5DC4C7393927}" type="presParOf" srcId="{4C739D7E-D03A-E04E-9874-E5B3D90AA6F2}" destId="{37141873-890A-2242-ABB5-43932B31D0A5}" srcOrd="1" destOrd="0" presId="urn:microsoft.com/office/officeart/2008/layout/LinedList"/>
    <dgm:cxn modelId="{FDF2B331-67F4-6840-B444-C7C010DD5A97}" type="presParOf" srcId="{4C739D7E-D03A-E04E-9874-E5B3D90AA6F2}" destId="{017AC620-A1A5-F445-B63B-2391D4EA2103}" srcOrd="2" destOrd="0" presId="urn:microsoft.com/office/officeart/2008/layout/LinedList"/>
    <dgm:cxn modelId="{8680693B-4F1B-3F43-B994-5B6E9DD1CB0A}" type="presParOf" srcId="{254C2E73-4243-814D-8E0B-6BCDFBC9B622}" destId="{5FF17048-9842-1C45-B114-B7FB8487A416}" srcOrd="2" destOrd="0" presId="urn:microsoft.com/office/officeart/2008/layout/LinedList"/>
    <dgm:cxn modelId="{5C9F0253-613E-7840-907A-B0995FD2C85C}" type="presParOf" srcId="{254C2E73-4243-814D-8E0B-6BCDFBC9B622}" destId="{7FFCE3EA-3CAA-D046-A2BB-50084627FDB5}" srcOrd="3" destOrd="0" presId="urn:microsoft.com/office/officeart/2008/layout/LinedList"/>
    <dgm:cxn modelId="{400B3F30-8249-244D-8D16-D4A993D54CF7}" type="presParOf" srcId="{254C2E73-4243-814D-8E0B-6BCDFBC9B622}" destId="{B536E9DC-F392-2145-BCA5-FE4C5E28425A}" srcOrd="4" destOrd="0" presId="urn:microsoft.com/office/officeart/2008/layout/LinedList"/>
    <dgm:cxn modelId="{53462051-5AB7-944D-9F9A-7191E84F9597}" type="presParOf" srcId="{B536E9DC-F392-2145-BCA5-FE4C5E28425A}" destId="{1001C34A-27C4-B14F-AAA1-379EC35C2216}" srcOrd="0" destOrd="0" presId="urn:microsoft.com/office/officeart/2008/layout/LinedList"/>
    <dgm:cxn modelId="{B5DF1121-9DF6-1A41-94A0-F6511FBDD104}" type="presParOf" srcId="{B536E9DC-F392-2145-BCA5-FE4C5E28425A}" destId="{D6D6B51D-ABCE-F44F-9785-10A8046097D1}" srcOrd="1" destOrd="0" presId="urn:microsoft.com/office/officeart/2008/layout/LinedList"/>
    <dgm:cxn modelId="{F04F6161-7007-FC4F-A95A-0FA4F6F4E468}" type="presParOf" srcId="{B536E9DC-F392-2145-BCA5-FE4C5E28425A}" destId="{E8FB4B92-F28A-D141-88C0-75A466C7F80C}" srcOrd="2" destOrd="0" presId="urn:microsoft.com/office/officeart/2008/layout/LinedList"/>
    <dgm:cxn modelId="{9BA29207-9D35-2542-A9B4-4657B54316FA}" type="presParOf" srcId="{254C2E73-4243-814D-8E0B-6BCDFBC9B622}" destId="{8F12C513-0CD5-CF4A-8486-E873844F25EB}" srcOrd="5" destOrd="0" presId="urn:microsoft.com/office/officeart/2008/layout/LinedList"/>
    <dgm:cxn modelId="{5523767B-AB8D-EC41-ADE6-EA83E9BB4DD3}" type="presParOf" srcId="{254C2E73-4243-814D-8E0B-6BCDFBC9B622}" destId="{5503F8AE-E9E3-D44A-8FD7-FD6A595BA29D}" srcOrd="6" destOrd="0" presId="urn:microsoft.com/office/officeart/2008/layout/LinedList"/>
    <dgm:cxn modelId="{88C2FB76-88FD-7941-AAC2-109B86B1FD02}" type="presParOf" srcId="{254C2E73-4243-814D-8E0B-6BCDFBC9B622}" destId="{3FB04CAC-C2A2-C44F-8C2B-68FA5DE69842}" srcOrd="7" destOrd="0" presId="urn:microsoft.com/office/officeart/2008/layout/LinedList"/>
    <dgm:cxn modelId="{59D23EDD-2B14-4E49-8382-36651117FA07}" type="presParOf" srcId="{3FB04CAC-C2A2-C44F-8C2B-68FA5DE69842}" destId="{58FE959A-A95A-5E48-8FDD-B3A07474B6AD}" srcOrd="0" destOrd="0" presId="urn:microsoft.com/office/officeart/2008/layout/LinedList"/>
    <dgm:cxn modelId="{A2CDDBC5-115F-5C4F-A20B-74BCC5E3842F}" type="presParOf" srcId="{3FB04CAC-C2A2-C44F-8C2B-68FA5DE69842}" destId="{D6AB739C-3E56-CF42-842D-0EA9E3D39371}" srcOrd="1" destOrd="0" presId="urn:microsoft.com/office/officeart/2008/layout/LinedList"/>
    <dgm:cxn modelId="{93734632-1524-1F4F-8664-CECD50DB1BC0}" type="presParOf" srcId="{3FB04CAC-C2A2-C44F-8C2B-68FA5DE69842}" destId="{F8D90039-5A15-964C-8AF3-AF5FBD588235}" srcOrd="2" destOrd="0" presId="urn:microsoft.com/office/officeart/2008/layout/LinedList"/>
    <dgm:cxn modelId="{0033D7DE-C48A-904D-BCA6-CF8F1EB01DED}" type="presParOf" srcId="{254C2E73-4243-814D-8E0B-6BCDFBC9B622}" destId="{4FE631B9-0421-F248-957D-1B00B930AAF3}" srcOrd="8" destOrd="0" presId="urn:microsoft.com/office/officeart/2008/layout/LinedList"/>
    <dgm:cxn modelId="{25ED55A9-89B7-9C44-98BB-0A414F650EF9}" type="presParOf" srcId="{254C2E73-4243-814D-8E0B-6BCDFBC9B622}" destId="{FEED715C-8F4E-BD48-B1D3-52F36862C151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5139AE-F97C-A54B-B9C1-11742A8382CC}">
      <dsp:nvSpPr>
        <dsp:cNvPr id="0" name=""/>
        <dsp:cNvSpPr/>
      </dsp:nvSpPr>
      <dsp:spPr>
        <a:xfrm>
          <a:off x="0" y="0"/>
          <a:ext cx="981665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13205E-A841-E342-A0C3-DA9622F96225}">
      <dsp:nvSpPr>
        <dsp:cNvPr id="0" name=""/>
        <dsp:cNvSpPr/>
      </dsp:nvSpPr>
      <dsp:spPr>
        <a:xfrm>
          <a:off x="0" y="0"/>
          <a:ext cx="1963331" cy="19082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>
              <a:solidFill>
                <a:schemeClr val="tx2"/>
              </a:solidFill>
              <a:latin typeface="+mn-lt"/>
              <a:ea typeface="+mn-ea"/>
              <a:cs typeface="+mn-cs"/>
            </a:rPr>
            <a:t>Treatment</a:t>
          </a:r>
          <a:r>
            <a:rPr lang="en-US" sz="2900" kern="1200"/>
            <a:t>:</a:t>
          </a:r>
        </a:p>
      </dsp:txBody>
      <dsp:txXfrm>
        <a:off x="0" y="0"/>
        <a:ext cx="1963331" cy="1908215"/>
      </dsp:txXfrm>
    </dsp:sp>
    <dsp:sp modelId="{37141873-890A-2242-ABB5-43932B31D0A5}">
      <dsp:nvSpPr>
        <dsp:cNvPr id="0" name=""/>
        <dsp:cNvSpPr/>
      </dsp:nvSpPr>
      <dsp:spPr>
        <a:xfrm>
          <a:off x="2110581" y="29815"/>
          <a:ext cx="7706075" cy="5963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Pituitary cause; </a:t>
          </a:r>
          <a:r>
            <a:rPr lang="en-US" sz="2300" kern="1200" err="1"/>
            <a:t>transsphenodal</a:t>
          </a:r>
          <a:r>
            <a:rPr lang="en-US" sz="2300" kern="1200"/>
            <a:t> ablation of pituitary adenoma </a:t>
          </a:r>
        </a:p>
      </dsp:txBody>
      <dsp:txXfrm>
        <a:off x="2110581" y="29815"/>
        <a:ext cx="7706075" cy="596317"/>
      </dsp:txXfrm>
    </dsp:sp>
    <dsp:sp modelId="{5FF17048-9842-1C45-B114-B7FB8487A416}">
      <dsp:nvSpPr>
        <dsp:cNvPr id="0" name=""/>
        <dsp:cNvSpPr/>
      </dsp:nvSpPr>
      <dsp:spPr>
        <a:xfrm>
          <a:off x="1963331" y="626133"/>
          <a:ext cx="78533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D6B51D-ABCE-F44F-9785-10A8046097D1}">
      <dsp:nvSpPr>
        <dsp:cNvPr id="0" name=""/>
        <dsp:cNvSpPr/>
      </dsp:nvSpPr>
      <dsp:spPr>
        <a:xfrm>
          <a:off x="2110581" y="655948"/>
          <a:ext cx="7706075" cy="5963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Adrenal adenoma or carcinoma; adrenalectomy </a:t>
          </a:r>
        </a:p>
      </dsp:txBody>
      <dsp:txXfrm>
        <a:off x="2110581" y="655948"/>
        <a:ext cx="7706075" cy="596317"/>
      </dsp:txXfrm>
    </dsp:sp>
    <dsp:sp modelId="{8F12C513-0CD5-CF4A-8486-E873844F25EB}">
      <dsp:nvSpPr>
        <dsp:cNvPr id="0" name=""/>
        <dsp:cNvSpPr/>
      </dsp:nvSpPr>
      <dsp:spPr>
        <a:xfrm>
          <a:off x="1963331" y="1252266"/>
          <a:ext cx="78533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AB739C-3E56-CF42-842D-0EA9E3D39371}">
      <dsp:nvSpPr>
        <dsp:cNvPr id="0" name=""/>
        <dsp:cNvSpPr/>
      </dsp:nvSpPr>
      <dsp:spPr>
        <a:xfrm>
          <a:off x="2110581" y="1282081"/>
          <a:ext cx="7706075" cy="5963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Ketoconazol ( inhibit the synthesis of cortisol ) </a:t>
          </a:r>
        </a:p>
      </dsp:txBody>
      <dsp:txXfrm>
        <a:off x="2110581" y="1282081"/>
        <a:ext cx="7706075" cy="596317"/>
      </dsp:txXfrm>
    </dsp:sp>
    <dsp:sp modelId="{4FE631B9-0421-F248-957D-1B00B930AAF3}">
      <dsp:nvSpPr>
        <dsp:cNvPr id="0" name=""/>
        <dsp:cNvSpPr/>
      </dsp:nvSpPr>
      <dsp:spPr>
        <a:xfrm>
          <a:off x="1963331" y="1878399"/>
          <a:ext cx="785332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7BED-09E6-4063-BB71-C606F2A02B2A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48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7BED-09E6-4063-BB71-C606F2A02B2A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789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7BED-09E6-4063-BB71-C606F2A02B2A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122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7BED-09E6-4063-BB71-C606F2A02B2A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529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7BED-09E6-4063-BB71-C606F2A02B2A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426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7BED-09E6-4063-BB71-C606F2A02B2A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71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7BED-09E6-4063-BB71-C606F2A02B2A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312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7BED-09E6-4063-BB71-C606F2A02B2A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489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7BED-09E6-4063-BB71-C606F2A02B2A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87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7BED-09E6-4063-BB71-C606F2A02B2A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638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A7BED-09E6-4063-BB71-C606F2A02B2A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188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A7BED-09E6-4063-BB71-C606F2A02B2A}" type="datetimeFigureOut">
              <a:rPr lang="en-US" smtClean="0"/>
              <a:t>2/15/2024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F642E-E471-4B58-AF62-E56DF8CF7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53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805" y="2199267"/>
            <a:ext cx="9882389" cy="1056695"/>
          </a:xfrm>
        </p:spPr>
        <p:txBody>
          <a:bodyPr>
            <a:normAutofit fontScale="90000"/>
          </a:bodyPr>
          <a:lstStyle/>
          <a:p>
            <a:r>
              <a:rPr lang="en-US" b="1">
                <a:solidFill>
                  <a:srgbClr val="C00000"/>
                </a:solidFill>
                <a:latin typeface="Algerian" panose="04020705040A02060702" pitchFamily="82" charset="0"/>
              </a:rPr>
              <a:t>SECONDARY  </a:t>
            </a:r>
            <a:r>
              <a:rPr lang="en-US" b="1">
                <a:solidFill>
                  <a:srgbClr val="C00000"/>
                </a:solidFill>
                <a:latin typeface="Algerian" panose="04020705040A02060702" pitchFamily="82" charset="0"/>
                <a:ea typeface="Arial"/>
                <a:cs typeface="Arial"/>
                <a:sym typeface="Arial"/>
              </a:rPr>
              <a:t>Hypertension</a:t>
            </a:r>
            <a:endParaRPr lang="en-US">
              <a:latin typeface="Algerian" panose="04020705040A02060702" pitchFamily="82" charset="0"/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6E6C8615-401A-B647-0431-9EDC17D1B4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Supervised by Dr. Mahmoud Abu </a:t>
            </a:r>
            <a:r>
              <a:rPr lang="en-US" err="1"/>
              <a:t>Znaid</a:t>
            </a:r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068160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888" y="-280334"/>
            <a:ext cx="5251316" cy="1807305"/>
          </a:xfrm>
        </p:spPr>
        <p:txBody>
          <a:bodyPr>
            <a:normAutofit/>
          </a:bodyPr>
          <a:lstStyle/>
          <a:p>
            <a:r>
              <a:rPr lang="en-US" b="1" u="sng">
                <a:solidFill>
                  <a:schemeClr val="accent2"/>
                </a:solidFill>
              </a:rPr>
              <a:t>Pheochromocytoma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470" y="1297640"/>
            <a:ext cx="7463118" cy="5237630"/>
          </a:xfrm>
        </p:spPr>
        <p:txBody>
          <a:bodyPr>
            <a:noAutofit/>
          </a:bodyPr>
          <a:lstStyle/>
          <a:p>
            <a:r>
              <a:rPr lang="en-US" sz="2000"/>
              <a:t> </a:t>
            </a:r>
            <a:r>
              <a:rPr lang="en-US" sz="2400"/>
              <a:t>Tumor of adrenal gland that produce </a:t>
            </a:r>
            <a:r>
              <a:rPr lang="en-US" sz="2400" err="1"/>
              <a:t>catecholamines</a:t>
            </a:r>
            <a:r>
              <a:rPr lang="en-US" sz="2400"/>
              <a:t> .</a:t>
            </a:r>
          </a:p>
          <a:p>
            <a:pPr>
              <a:buFontTx/>
              <a:buChar char="-"/>
            </a:pPr>
            <a:r>
              <a:rPr lang="en-US" sz="2400"/>
              <a:t>Hypertension will be episodic in nature.</a:t>
            </a:r>
          </a:p>
          <a:p>
            <a:pPr>
              <a:buFontTx/>
              <a:buChar char="-"/>
            </a:pPr>
            <a:r>
              <a:rPr lang="en-US" sz="2400"/>
              <a:t> The attack has a sudden onset, lasting from a few minutes to several hours or longer.</a:t>
            </a:r>
          </a:p>
          <a:p>
            <a:pPr>
              <a:buFontTx/>
              <a:buChar char="-"/>
            </a:pPr>
            <a:r>
              <a:rPr lang="en-US" sz="2400"/>
              <a:t> Headache , Sweating, Palpitations and tremor</a:t>
            </a:r>
          </a:p>
          <a:p>
            <a:pPr marL="0" indent="0">
              <a:buNone/>
            </a:pPr>
            <a:endParaRPr lang="en-US" sz="2400"/>
          </a:p>
          <a:p>
            <a:r>
              <a:rPr lang="en-US" sz="2400"/>
              <a:t>Rule of 10’s:</a:t>
            </a:r>
          </a:p>
          <a:p>
            <a:r>
              <a:rPr lang="en-US" sz="2400"/>
              <a:t>10% malignant.</a:t>
            </a:r>
          </a:p>
          <a:p>
            <a:r>
              <a:rPr lang="en-US" sz="2400"/>
              <a:t> 10% bilateral.</a:t>
            </a:r>
          </a:p>
          <a:p>
            <a:r>
              <a:rPr lang="en-US" sz="2400"/>
              <a:t> 10% multiple </a:t>
            </a:r>
          </a:p>
          <a:p>
            <a:r>
              <a:rPr lang="en-US" sz="2400"/>
              <a:t> 10% extra adrenal.</a:t>
            </a:r>
          </a:p>
          <a:p>
            <a:r>
              <a:rPr lang="en-US" sz="2400"/>
              <a:t> 10% occurs in children </a:t>
            </a:r>
          </a:p>
          <a:p>
            <a:pPr marL="0" indent="0">
              <a:buNone/>
            </a:pPr>
            <a:endParaRPr lang="en-US" sz="200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FF004001-B0D7-24D9-B718-17BB92C5B4F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7" r="7017"/>
          <a:stretch/>
        </p:blipFill>
        <p:spPr>
          <a:xfrm>
            <a:off x="6229216" y="10"/>
            <a:ext cx="5962784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646762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B15E3A2-8088-AF5D-FA9A-F1D2D52EB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2722" y="223636"/>
            <a:ext cx="5444382" cy="1402470"/>
          </a:xfrm>
        </p:spPr>
        <p:txBody>
          <a:bodyPr anchor="t">
            <a:normAutofit/>
          </a:bodyPr>
          <a:lstStyle/>
          <a:p>
            <a:r>
              <a:rPr lang="en-US" sz="3200" b="1">
                <a:solidFill>
                  <a:schemeClr val="accent2"/>
                </a:solidFill>
              </a:rPr>
              <a:t>Diagnostic Tests:</a:t>
            </a:r>
            <a:endParaRPr lang="ar-AE" sz="3200">
              <a:solidFill>
                <a:schemeClr val="accent2"/>
              </a:solidFill>
            </a:endParaRPr>
          </a:p>
        </p:txBody>
      </p:sp>
      <p:pic>
        <p:nvPicPr>
          <p:cNvPr id="5" name="Picture 4" descr="A row of samples for medical testing">
            <a:extLst>
              <a:ext uri="{FF2B5EF4-FFF2-40B4-BE49-F238E27FC236}">
                <a16:creationId xmlns:a16="http://schemas.microsoft.com/office/drawing/2014/main" id="{9CD55BC5-46F5-6D26-E85C-370EA1ECE9A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3666"/>
          <a:stretch/>
        </p:blipFill>
        <p:spPr>
          <a:xfrm>
            <a:off x="-1" y="10"/>
            <a:ext cx="5151179" cy="685799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503BFE4-729B-D9D0-C17B-501E6AF112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71697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787DB87-DC3F-E04A-7781-123CA341F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1178" y="1163170"/>
            <a:ext cx="7040822" cy="5748617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/>
              <a:t>Plasma </a:t>
            </a:r>
            <a:r>
              <a:rPr lang="en-US" sz="2400" err="1"/>
              <a:t>metanephrines</a:t>
            </a:r>
            <a:r>
              <a:rPr lang="en-US" sz="2400"/>
              <a:t> level (best initial test)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/>
              <a:t>Urine screen : teat for the presence of </a:t>
            </a:r>
            <a:r>
              <a:rPr lang="en-US" sz="2400" err="1"/>
              <a:t>metanephrines</a:t>
            </a:r>
            <a:r>
              <a:rPr lang="en-US" sz="2400"/>
              <a:t> and </a:t>
            </a:r>
            <a:r>
              <a:rPr lang="en-US" sz="2400" err="1"/>
              <a:t>vanillylmandelic</a:t>
            </a:r>
            <a:r>
              <a:rPr lang="en-US" sz="2400"/>
              <a:t> acid …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/>
              <a:t>Urine/ serum epinephrine and norepinephrine level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/>
              <a:t>CT and MRI , done after biochemical testing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/>
              <a:t>MIBG scan ( meta-</a:t>
            </a:r>
            <a:r>
              <a:rPr lang="en-US" sz="2400" err="1"/>
              <a:t>iodo</a:t>
            </a:r>
            <a:r>
              <a:rPr lang="en-US" sz="2400"/>
              <a:t>-benzyl-guanidine) : is a nuclear scan test that uses injected radioactive material (radioisotope) and a special scanner to locate or confirm the presence of </a:t>
            </a:r>
            <a:r>
              <a:rPr lang="en-US" sz="2400" err="1"/>
              <a:t>pheochromocytoma</a:t>
            </a:r>
            <a:r>
              <a:rPr lang="en-US" sz="2400"/>
              <a:t> and </a:t>
            </a:r>
            <a:r>
              <a:rPr lang="en-US" sz="2400" err="1"/>
              <a:t>neuroblastoma</a:t>
            </a:r>
            <a:r>
              <a:rPr lang="en-US" sz="2400"/>
              <a:t>. An alternative name is adrenal medullary imaging.</a:t>
            </a:r>
            <a:endParaRPr lang="ar-AE" sz="2400"/>
          </a:p>
        </p:txBody>
      </p:sp>
    </p:spTree>
    <p:extLst>
      <p:ext uri="{BB962C8B-B14F-4D97-AF65-F5344CB8AC3E}">
        <p14:creationId xmlns:p14="http://schemas.microsoft.com/office/powerpoint/2010/main" val="1299438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lose-up unopened pill packets">
            <a:extLst>
              <a:ext uri="{FF2B5EF4-FFF2-40B4-BE49-F238E27FC236}">
                <a16:creationId xmlns:a16="http://schemas.microsoft.com/office/drawing/2014/main" id="{1DA322CF-C14E-1B25-AD0C-B166A77E646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517" r="17841"/>
          <a:stretch/>
        </p:blipFill>
        <p:spPr>
          <a:xfrm>
            <a:off x="21" y="10"/>
            <a:ext cx="3960138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81082" y="208662"/>
            <a:ext cx="8854889" cy="6454356"/>
          </a:xfrm>
        </p:spPr>
        <p:txBody>
          <a:bodyPr>
            <a:noAutofit/>
          </a:bodyPr>
          <a:lstStyle/>
          <a:p>
            <a:r>
              <a:rPr lang="en-US" sz="3200" b="1">
                <a:solidFill>
                  <a:schemeClr val="accent2"/>
                </a:solidFill>
              </a:rPr>
              <a:t>Treatment</a:t>
            </a:r>
            <a:r>
              <a:rPr lang="en-US" sz="2000"/>
              <a:t>:</a:t>
            </a:r>
          </a:p>
          <a:p>
            <a:r>
              <a:rPr lang="en-US" sz="2000"/>
              <a:t> </a:t>
            </a:r>
            <a:r>
              <a:rPr lang="en-US" sz="2400" u="sng">
                <a:solidFill>
                  <a:schemeClr val="accent2"/>
                </a:solidFill>
              </a:rPr>
              <a:t>Alpha-adrenergic blockade</a:t>
            </a:r>
            <a:r>
              <a:rPr lang="en-US" sz="2400"/>
              <a:t>( </a:t>
            </a:r>
            <a:r>
              <a:rPr lang="en-US" sz="2400" err="1"/>
              <a:t>phenoxybenzamine</a:t>
            </a:r>
            <a:r>
              <a:rPr lang="en-US" sz="2400"/>
              <a:t>) , is required to </a:t>
            </a:r>
            <a:r>
              <a:rPr lang="en-US" sz="2400" u="sng"/>
              <a:t>control BP and prevent a hypertensive crisis</a:t>
            </a:r>
            <a:r>
              <a:rPr lang="en-US" sz="2400"/>
              <a:t>, since high circulating catecholamine levels stimulate alpha receptors on blood vessels and cause vasoconstriction.</a:t>
            </a:r>
          </a:p>
          <a:p>
            <a:pPr marL="0" indent="0">
              <a:buNone/>
            </a:pPr>
            <a:endParaRPr lang="en-US" sz="2400"/>
          </a:p>
          <a:p>
            <a:r>
              <a:rPr lang="en-US" sz="2400" u="sng">
                <a:solidFill>
                  <a:schemeClr val="accent2"/>
                </a:solidFill>
              </a:rPr>
              <a:t>Beta blockers</a:t>
            </a:r>
            <a:r>
              <a:rPr lang="en-US" sz="2400"/>
              <a:t> ( propranolol) , used to decrease tachycardia </a:t>
            </a:r>
          </a:p>
          <a:p>
            <a:pPr marL="0" indent="0">
              <a:buNone/>
            </a:pPr>
            <a:endParaRPr lang="en-US" sz="2400"/>
          </a:p>
          <a:p>
            <a:r>
              <a:rPr lang="en-US" sz="2400">
                <a:solidFill>
                  <a:schemeClr val="accent2"/>
                </a:solidFill>
              </a:rPr>
              <a:t>Surgical</a:t>
            </a:r>
            <a:r>
              <a:rPr lang="en-US" sz="2400"/>
              <a:t> tumor resection ( laparoscopic </a:t>
            </a:r>
            <a:r>
              <a:rPr lang="en-US" sz="2400" err="1"/>
              <a:t>adrenalectomy</a:t>
            </a:r>
            <a:r>
              <a:rPr lang="en-US" sz="2400"/>
              <a:t> can be preformed ) </a:t>
            </a:r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r>
              <a:rPr lang="en-US" sz="2400">
                <a:solidFill>
                  <a:schemeClr val="accent2">
                    <a:lumMod val="75000"/>
                  </a:schemeClr>
                </a:solidFill>
              </a:rPr>
              <a:t>Beta-blockers should never be used before alpha-blockade in patients with </a:t>
            </a:r>
            <a:r>
              <a:rPr lang="en-US" sz="2400" err="1">
                <a:solidFill>
                  <a:schemeClr val="accent2">
                    <a:lumMod val="75000"/>
                  </a:schemeClr>
                </a:solidFill>
              </a:rPr>
              <a:t>pheochromocytoma</a:t>
            </a:r>
            <a:r>
              <a:rPr lang="en-US" sz="2400">
                <a:solidFill>
                  <a:schemeClr val="accent2">
                    <a:lumMod val="75000"/>
                  </a:schemeClr>
                </a:solidFill>
              </a:rPr>
              <a:t> or </a:t>
            </a:r>
            <a:r>
              <a:rPr lang="en-US" sz="2400" err="1">
                <a:solidFill>
                  <a:schemeClr val="accent2">
                    <a:lumMod val="75000"/>
                  </a:schemeClr>
                </a:solidFill>
              </a:rPr>
              <a:t>paraganglioma</a:t>
            </a:r>
            <a:r>
              <a:rPr lang="en-US" sz="2400">
                <a:solidFill>
                  <a:schemeClr val="accent2">
                    <a:lumMod val="75000"/>
                  </a:schemeClr>
                </a:solidFill>
              </a:rPr>
              <a:t> because this can result in unopposed alpha-adrenergic stimulation, which can cause severe vasoconstriction and a hypertensive crisis</a:t>
            </a:r>
          </a:p>
          <a:p>
            <a:pPr marL="0" indent="0">
              <a:buNone/>
            </a:pPr>
            <a:endParaRPr lang="en-US" sz="2400"/>
          </a:p>
          <a:p>
            <a:pPr marL="0" indent="0">
              <a:buNone/>
            </a:pPr>
            <a:endParaRPr lang="en-US" sz="2400" u="sng"/>
          </a:p>
        </p:txBody>
      </p:sp>
    </p:spTree>
    <p:extLst>
      <p:ext uri="{BB962C8B-B14F-4D97-AF65-F5344CB8AC3E}">
        <p14:creationId xmlns:p14="http://schemas.microsoft.com/office/powerpoint/2010/main" val="35947552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1" y="80680"/>
            <a:ext cx="11934264" cy="5930155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sz="3200" b="1" u="sng">
                <a:solidFill>
                  <a:schemeClr val="tx2"/>
                </a:solidFill>
              </a:rPr>
              <a:t>Cushing disease :</a:t>
            </a:r>
          </a:p>
          <a:p>
            <a:pPr marL="0" indent="0">
              <a:buNone/>
            </a:pPr>
            <a:endParaRPr lang="en-US" sz="2000" b="1" u="sng">
              <a:solidFill>
                <a:schemeClr val="tx2"/>
              </a:solidFill>
            </a:endParaRPr>
          </a:p>
          <a:p>
            <a:r>
              <a:rPr lang="en-US" sz="2400">
                <a:solidFill>
                  <a:schemeClr val="tx2"/>
                </a:solidFill>
              </a:rPr>
              <a:t>It is most often due to ACTH secreting pituitary adenoma. </a:t>
            </a:r>
          </a:p>
          <a:p>
            <a:r>
              <a:rPr lang="en-US" sz="2400">
                <a:solidFill>
                  <a:schemeClr val="tx2"/>
                </a:solidFill>
              </a:rPr>
              <a:t>Clinical features : </a:t>
            </a:r>
          </a:p>
          <a:p>
            <a:pPr marL="0" indent="0">
              <a:buNone/>
            </a:pPr>
            <a:r>
              <a:rPr lang="en-US" sz="2400">
                <a:solidFill>
                  <a:schemeClr val="tx2"/>
                </a:solidFill>
              </a:rPr>
              <a:t>Hypertension ,</a:t>
            </a:r>
            <a:r>
              <a:rPr lang="en-US" sz="2400" err="1">
                <a:solidFill>
                  <a:schemeClr val="tx2"/>
                </a:solidFill>
              </a:rPr>
              <a:t>truncal</a:t>
            </a:r>
            <a:r>
              <a:rPr lang="en-US" sz="2400">
                <a:solidFill>
                  <a:schemeClr val="tx2"/>
                </a:solidFill>
              </a:rPr>
              <a:t> obesity , buffalo hump, menstrual abnormalities, </a:t>
            </a:r>
            <a:r>
              <a:rPr lang="en-US" sz="2400" err="1">
                <a:solidFill>
                  <a:schemeClr val="tx2"/>
                </a:solidFill>
              </a:rPr>
              <a:t>striae</a:t>
            </a:r>
            <a:r>
              <a:rPr lang="en-US" sz="2400">
                <a:solidFill>
                  <a:schemeClr val="tx2"/>
                </a:solidFill>
              </a:rPr>
              <a:t> and impaired healing, etc.</a:t>
            </a:r>
          </a:p>
          <a:p>
            <a:pPr marL="0" indent="0">
              <a:buNone/>
            </a:pPr>
            <a:endParaRPr lang="en-US" sz="2000" b="1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000">
                <a:solidFill>
                  <a:schemeClr val="tx2"/>
                </a:solidFill>
              </a:rPr>
              <a:t>▪ </a:t>
            </a:r>
            <a:r>
              <a:rPr lang="en-US" b="1">
                <a:solidFill>
                  <a:schemeClr val="tx2"/>
                </a:solidFill>
              </a:rPr>
              <a:t>Diagnostic Tests: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>
                <a:solidFill>
                  <a:schemeClr val="tx2"/>
                </a:solidFill>
              </a:rPr>
              <a:t>Two of three following test </a:t>
            </a:r>
            <a:r>
              <a:rPr lang="en-US" sz="2400" err="1">
                <a:solidFill>
                  <a:schemeClr val="tx2"/>
                </a:solidFill>
              </a:rPr>
              <a:t>test</a:t>
            </a:r>
            <a:r>
              <a:rPr lang="en-US" sz="2400">
                <a:solidFill>
                  <a:schemeClr val="tx2"/>
                </a:solidFill>
              </a:rPr>
              <a:t> need to be positive in order to give the diagnosis </a:t>
            </a:r>
          </a:p>
          <a:p>
            <a:pPr marL="0" indent="0">
              <a:buNone/>
            </a:pPr>
            <a:r>
              <a:rPr lang="en-US" sz="2400">
                <a:solidFill>
                  <a:schemeClr val="tx2"/>
                </a:solidFill>
              </a:rPr>
              <a:t>   A.  </a:t>
            </a:r>
            <a:r>
              <a:rPr lang="en-US" sz="2400" b="1">
                <a:solidFill>
                  <a:schemeClr val="tx2"/>
                </a:solidFill>
              </a:rPr>
              <a:t>1 mg overnight dexamethasone suppression test</a:t>
            </a:r>
            <a:r>
              <a:rPr lang="en-US" sz="2400">
                <a:solidFill>
                  <a:schemeClr val="tx2"/>
                </a:solidFill>
              </a:rPr>
              <a:t>. 1 mg of  dexamethasone should normally suppress the morning cortisol level. If this </a:t>
            </a:r>
            <a:r>
              <a:rPr lang="en-US" sz="2400" u="sng">
                <a:solidFill>
                  <a:schemeClr val="tx2"/>
                </a:solidFill>
              </a:rPr>
              <a:t>suppression</a:t>
            </a:r>
            <a:r>
              <a:rPr lang="en-US" sz="2400">
                <a:solidFill>
                  <a:schemeClr val="tx2"/>
                </a:solidFill>
              </a:rPr>
              <a:t> occurs( serum cortisol&lt;5)  , </a:t>
            </a:r>
            <a:r>
              <a:rPr lang="en-US" sz="2400" err="1">
                <a:solidFill>
                  <a:schemeClr val="tx2"/>
                </a:solidFill>
              </a:rPr>
              <a:t>cushing</a:t>
            </a:r>
            <a:r>
              <a:rPr lang="en-US" sz="2400">
                <a:solidFill>
                  <a:schemeClr val="tx2"/>
                </a:solidFill>
              </a:rPr>
              <a:t> can be </a:t>
            </a:r>
            <a:r>
              <a:rPr lang="en-US" sz="2400" u="sng">
                <a:solidFill>
                  <a:schemeClr val="tx2"/>
                </a:solidFill>
              </a:rPr>
              <a:t>exclude</a:t>
            </a:r>
            <a:r>
              <a:rPr lang="en-US" sz="2400">
                <a:solidFill>
                  <a:schemeClr val="tx2"/>
                </a:solidFill>
              </a:rPr>
              <a:t>. </a:t>
            </a:r>
          </a:p>
          <a:p>
            <a:pPr marL="0" indent="0">
              <a:buNone/>
            </a:pPr>
            <a:r>
              <a:rPr lang="en-US" sz="2400">
                <a:solidFill>
                  <a:schemeClr val="tx2"/>
                </a:solidFill>
              </a:rPr>
              <a:t>   B.  </a:t>
            </a:r>
            <a:r>
              <a:rPr lang="en-US" sz="2400" b="1">
                <a:solidFill>
                  <a:schemeClr val="tx2"/>
                </a:solidFill>
              </a:rPr>
              <a:t>24-hour urinary free cortisol level</a:t>
            </a:r>
            <a:r>
              <a:rPr lang="en-US" sz="2400">
                <a:solidFill>
                  <a:schemeClr val="tx2"/>
                </a:solidFill>
              </a:rPr>
              <a:t> . Value greater than four times normal are rare except in Cushing syndrome urine-free cortisol is more accurate and is the gold standard for confirming or excluding Cushing’s syndrome.</a:t>
            </a:r>
          </a:p>
          <a:p>
            <a:pPr marL="0" indent="0">
              <a:buNone/>
            </a:pPr>
            <a:endParaRPr lang="en-US" sz="240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 b="1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000">
              <a:solidFill>
                <a:schemeClr val="tx2"/>
              </a:solidFill>
            </a:endParaRPr>
          </a:p>
          <a:p>
            <a:endParaRPr lang="en-US" sz="2000" b="1">
              <a:solidFill>
                <a:schemeClr val="tx2"/>
              </a:solidFill>
            </a:endParaRPr>
          </a:p>
          <a:p>
            <a:endParaRPr lang="en-US" sz="200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73017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Test tubes">
            <a:extLst>
              <a:ext uri="{FF2B5EF4-FFF2-40B4-BE49-F238E27FC236}">
                <a16:creationId xmlns:a16="http://schemas.microsoft.com/office/drawing/2014/main" id="{803A7ACD-CC68-AA15-0301-C5CAB95DA5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6972" y="1938992"/>
            <a:ext cx="8023980" cy="4500540"/>
          </a:xfrm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endParaRPr lang="en-US" sz="140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400">
                <a:solidFill>
                  <a:schemeClr val="tx2"/>
                </a:solidFill>
              </a:rPr>
              <a:t>2. </a:t>
            </a:r>
            <a:r>
              <a:rPr lang="en-US" sz="2600">
                <a:solidFill>
                  <a:schemeClr val="tx2"/>
                </a:solidFill>
              </a:rPr>
              <a:t>Establish the </a:t>
            </a:r>
            <a:r>
              <a:rPr lang="en-US" sz="2600" b="1" u="sng">
                <a:solidFill>
                  <a:schemeClr val="tx2"/>
                </a:solidFill>
              </a:rPr>
              <a:t>Cause</a:t>
            </a:r>
            <a:r>
              <a:rPr lang="en-US" sz="2600">
                <a:solidFill>
                  <a:schemeClr val="tx2"/>
                </a:solidFill>
              </a:rPr>
              <a:t> of </a:t>
            </a:r>
            <a:r>
              <a:rPr lang="en-US" sz="2600" err="1">
                <a:solidFill>
                  <a:schemeClr val="tx2"/>
                </a:solidFill>
              </a:rPr>
              <a:t>Hypercortisolism</a:t>
            </a:r>
            <a:r>
              <a:rPr lang="en-US" sz="2600" b="1" u="sng">
                <a:solidFill>
                  <a:schemeClr val="tx2"/>
                </a:solidFill>
              </a:rPr>
              <a:t>:</a:t>
            </a:r>
          </a:p>
          <a:p>
            <a:pPr marL="0" indent="0">
              <a:buNone/>
            </a:pPr>
            <a:endParaRPr lang="en-US" sz="2600" b="1" u="sng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600">
                <a:solidFill>
                  <a:schemeClr val="tx2"/>
                </a:solidFill>
              </a:rPr>
              <a:t>     A.  </a:t>
            </a:r>
            <a:r>
              <a:rPr lang="en-US" sz="2600" b="1" u="sng">
                <a:solidFill>
                  <a:schemeClr val="tx2"/>
                </a:solidFill>
              </a:rPr>
              <a:t>ACTH testing is the best </a:t>
            </a:r>
            <a:r>
              <a:rPr lang="en-US" sz="2600">
                <a:solidFill>
                  <a:schemeClr val="tx2"/>
                </a:solidFill>
              </a:rPr>
              <a:t>initial test to determine the cause (source) or location of </a:t>
            </a:r>
            <a:r>
              <a:rPr lang="en-US" sz="2600" err="1">
                <a:solidFill>
                  <a:schemeClr val="tx2"/>
                </a:solidFill>
              </a:rPr>
              <a:t>hypercortisolism</a:t>
            </a:r>
            <a:r>
              <a:rPr lang="en-US" sz="2600">
                <a:solidFill>
                  <a:schemeClr val="tx2"/>
                </a:solidFill>
              </a:rPr>
              <a:t>.</a:t>
            </a:r>
          </a:p>
          <a:p>
            <a:pPr marL="0" indent="0">
              <a:buNone/>
            </a:pPr>
            <a:endParaRPr lang="en-US" sz="2600">
              <a:solidFill>
                <a:schemeClr val="tx2"/>
              </a:solidFill>
            </a:endParaRPr>
          </a:p>
          <a:p>
            <a:r>
              <a:rPr lang="en-US" sz="2600">
                <a:solidFill>
                  <a:schemeClr val="tx2"/>
                </a:solidFill>
              </a:rPr>
              <a:t> ACTH level low: This means the origin is in the adrenal gland ( tumor/ hyperplasia) . Scan the gland with a CT or MRI and remove the adenoma that you find.</a:t>
            </a:r>
          </a:p>
          <a:p>
            <a:r>
              <a:rPr lang="en-US" sz="2600">
                <a:solidFill>
                  <a:schemeClr val="tx2"/>
                </a:solidFill>
              </a:rPr>
              <a:t> ACTH level high: This means the origin is either in the pituitary gland or from the ectopic production of ACTH.</a:t>
            </a:r>
          </a:p>
          <a:p>
            <a:pPr marL="0" indent="0">
              <a:buNone/>
            </a:pPr>
            <a:endParaRPr lang="en-US" sz="260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600">
                <a:solidFill>
                  <a:schemeClr val="tx2"/>
                </a:solidFill>
              </a:rPr>
              <a:t>    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مربع نص 3">
            <a:extLst>
              <a:ext uri="{FF2B5EF4-FFF2-40B4-BE49-F238E27FC236}">
                <a16:creationId xmlns:a16="http://schemas.microsoft.com/office/drawing/2014/main" id="{8B72BE0D-56D2-5282-3EBA-EA582AB93B9B}"/>
              </a:ext>
            </a:extLst>
          </p:cNvPr>
          <p:cNvSpPr txBox="1"/>
          <p:nvPr/>
        </p:nvSpPr>
        <p:spPr>
          <a:xfrm>
            <a:off x="4121524" y="-172284"/>
            <a:ext cx="562591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en-US" sz="240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400" b="1">
                <a:solidFill>
                  <a:schemeClr val="tx2"/>
                </a:solidFill>
              </a:rPr>
              <a:t>   C. midnight salivary cortisol</a:t>
            </a:r>
            <a:r>
              <a:rPr lang="en-US" sz="2400">
                <a:solidFill>
                  <a:schemeClr val="tx2"/>
                </a:solidFill>
              </a:rPr>
              <a:t>. In normal patients, cortisol is at its lowest at midnight. In Cushing patients, cortisol is abnormally elevated at midnight.</a:t>
            </a:r>
            <a:endParaRPr lang="ar-AE" sz="2400"/>
          </a:p>
        </p:txBody>
      </p:sp>
    </p:spTree>
    <p:extLst>
      <p:ext uri="{BB962C8B-B14F-4D97-AF65-F5344CB8AC3E}">
        <p14:creationId xmlns:p14="http://schemas.microsoft.com/office/powerpoint/2010/main" val="3662407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32C3947-B7EC-C45B-F081-7C9139386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283" y="457200"/>
            <a:ext cx="10703492" cy="6239435"/>
          </a:xfrm>
        </p:spPr>
        <p:txBody>
          <a:bodyPr>
            <a:normAutofit/>
          </a:bodyPr>
          <a:lstStyle/>
          <a:p>
            <a:pPr marL="514350" indent="-514350">
              <a:buAutoNum type="alphaUcPeriod" startAt="2"/>
            </a:pPr>
            <a:r>
              <a:rPr lang="en-US" sz="2400" b="1">
                <a:solidFill>
                  <a:schemeClr val="tx2"/>
                </a:solidFill>
              </a:rPr>
              <a:t>high-dose dexamethasone suppression test:</a:t>
            </a:r>
          </a:p>
          <a:p>
            <a:pPr marL="342900" indent="-342900">
              <a:buAutoNum type="alphaUcPeriod" startAt="2"/>
            </a:pPr>
            <a:endParaRPr lang="en-US" sz="2400">
              <a:solidFill>
                <a:schemeClr val="tx2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2"/>
                </a:solidFill>
              </a:rPr>
              <a:t>If high-dose dexamethasone suppresses the ACTH, the origin is the pituitary. Scan the pituitary.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2"/>
                </a:solidFill>
              </a:rPr>
              <a:t>If high-dose dexamethasone does not suppress the ACTH, the origin is an ectopic production of ACTH.</a:t>
            </a:r>
            <a:endParaRPr lang="ar-AE" sz="2400">
              <a:solidFill>
                <a:schemeClr val="tx2"/>
              </a:solidFill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24" name="مربع نص 4">
            <a:extLst>
              <a:ext uri="{FF2B5EF4-FFF2-40B4-BE49-F238E27FC236}">
                <a16:creationId xmlns:a16="http://schemas.microsoft.com/office/drawing/2014/main" id="{3F21D8F8-1188-A972-701A-B13E94AB1C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26283362"/>
              </p:ext>
            </p:extLst>
          </p:nvPr>
        </p:nvGraphicFramePr>
        <p:xfrm>
          <a:off x="308978" y="3885980"/>
          <a:ext cx="9816657" cy="1908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8994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عنوان 1">
            <a:extLst>
              <a:ext uri="{FF2B5EF4-FFF2-40B4-BE49-F238E27FC236}">
                <a16:creationId xmlns:a16="http://schemas.microsoft.com/office/drawing/2014/main" id="{B627C326-B6F0-3F4E-4185-819F7A3FF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en-US" sz="5400"/>
              <a:t>Coarctation of the aorta:</a:t>
            </a:r>
            <a:endParaRPr lang="ar-AE" sz="5400"/>
          </a:p>
        </p:txBody>
      </p:sp>
      <p:sp>
        <p:nvSpPr>
          <p:cNvPr id="1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074397E-DF66-4323-240B-AFE6D397E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r>
              <a:rPr lang="en-US" sz="2200"/>
              <a:t>Hypertension in upper extremities greater than lower extremities </a:t>
            </a:r>
          </a:p>
          <a:p>
            <a:r>
              <a:rPr lang="en-US" sz="2200"/>
              <a:t>Low profusion to kidney activate RAAS system which lead to more elevation in BP </a:t>
            </a:r>
          </a:p>
          <a:p>
            <a:endParaRPr lang="ar-AE" sz="220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F5ECC41B-C8A9-E498-3385-53867DC36ED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6" r="2" b="1179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2668145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64C8907B-F259-4C46-9FA2-0C4CED526E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A3E6C2-0820-41EE-816A-5D9A9CB330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6232712" cy="6858000"/>
          </a:xfrm>
          <a:prstGeom prst="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01124" y="246028"/>
            <a:ext cx="3139890" cy="994726"/>
          </a:xfrm>
        </p:spPr>
        <p:txBody>
          <a:bodyPr anchor="ctr">
            <a:normAutofit/>
          </a:bodyPr>
          <a:lstStyle/>
          <a:p>
            <a:r>
              <a:rPr lang="en-US" sz="5400" b="1" u="sng">
                <a:solidFill>
                  <a:schemeClr val="tx2"/>
                </a:solidFill>
              </a:rPr>
              <a:t> (OCPs)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DD36E3F-40E5-4FAC-99EE-5F35ACDB2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2568" y="246028"/>
            <a:ext cx="255495" cy="546559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B020FA2-20FE-4BF4-B82D-F7680DDAA1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9049" y="1111120"/>
            <a:ext cx="338328" cy="182880"/>
            <a:chOff x="4089400" y="933450"/>
            <a:chExt cx="338328" cy="341938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0573FC6D-55C3-4027-9DBE-859078C454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258564" y="933450"/>
              <a:ext cx="0" cy="341938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DAD97A6-D416-4FF5-96DE-3B41FBBBEF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089400" y="1104419"/>
              <a:ext cx="338328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2712" y="1799275"/>
            <a:ext cx="5175196" cy="513892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800">
                <a:solidFill>
                  <a:schemeClr val="tx2"/>
                </a:solidFill>
              </a:rPr>
              <a:t>▪ </a:t>
            </a:r>
            <a:r>
              <a:rPr lang="en-US" sz="2400">
                <a:solidFill>
                  <a:schemeClr val="tx2"/>
                </a:solidFill>
              </a:rPr>
              <a:t>Women who developed hypertension during a previous pregnancy or have a family history of hypertension are more likely to develop hypertension from OCP use.</a:t>
            </a:r>
          </a:p>
          <a:p>
            <a:pPr marL="0" indent="0">
              <a:buNone/>
            </a:pPr>
            <a:r>
              <a:rPr lang="en-US" sz="2400">
                <a:solidFill>
                  <a:schemeClr val="tx2"/>
                </a:solidFill>
              </a:rPr>
              <a:t>The mechanism is unclear but possibly due to an estrogen-mediated increase in hepatic angiotensinogen synthesis or other effects on the renin-angiotensin system.</a:t>
            </a:r>
          </a:p>
          <a:p>
            <a:pPr marL="0" indent="0">
              <a:buNone/>
            </a:pPr>
            <a:r>
              <a:rPr lang="en-US" sz="2400">
                <a:solidFill>
                  <a:schemeClr val="tx2"/>
                </a:solidFill>
              </a:rPr>
              <a:t>▪ Discontinuing OCPs can reduce the blood pressure over a 2- to 12-month period and can often correct the problem.</a:t>
            </a:r>
          </a:p>
          <a:p>
            <a:pPr marL="0" indent="0">
              <a:buNone/>
            </a:pPr>
            <a:endParaRPr lang="en-US" sz="240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800">
              <a:solidFill>
                <a:schemeClr val="tx2"/>
              </a:solidFill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D753876-C406-4F2F-BE6A-7DABEA33E8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40441" y="6522756"/>
            <a:ext cx="10717187" cy="0"/>
          </a:xfrm>
          <a:prstGeom prst="line">
            <a:avLst/>
          </a:prstGeom>
          <a:ln w="12700" cap="sq">
            <a:solidFill>
              <a:schemeClr val="tx2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D01AD62-7667-4B80-8DAB-18653E48B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2829917" y="6400800"/>
            <a:ext cx="338328" cy="240175"/>
            <a:chOff x="4089400" y="933450"/>
            <a:chExt cx="338328" cy="341938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C9A8930-9A7F-4259-97E3-CA6509A3A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258564" y="933450"/>
              <a:ext cx="0" cy="341938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25A8B48-FD81-48F3-8D94-9115788BB2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4089400" y="1104419"/>
              <a:ext cx="338328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مربع نص 4">
            <a:extLst>
              <a:ext uri="{FF2B5EF4-FFF2-40B4-BE49-F238E27FC236}">
                <a16:creationId xmlns:a16="http://schemas.microsoft.com/office/drawing/2014/main" id="{07E6A1DE-40CC-BC71-DAAB-F547B4505C6A}"/>
              </a:ext>
            </a:extLst>
          </p:cNvPr>
          <p:cNvSpPr txBox="1"/>
          <p:nvPr/>
        </p:nvSpPr>
        <p:spPr>
          <a:xfrm>
            <a:off x="107576" y="459666"/>
            <a:ext cx="612513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75488">
              <a:spcAft>
                <a:spcPts val="600"/>
              </a:spcAft>
            </a:pPr>
            <a:r>
              <a:rPr lang="en-US" sz="5400" b="1" u="sng">
                <a:solidFill>
                  <a:schemeClr val="tx2"/>
                </a:solidFill>
                <a:latin typeface="+mj-lt"/>
                <a:ea typeface="+mj-ea"/>
                <a:cs typeface="+mj-cs"/>
              </a:rPr>
              <a:t>Pregnancy and HTN</a:t>
            </a:r>
            <a:endParaRPr lang="ar-AE" sz="5400" b="1" u="sng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D576BB4F-BAEF-950B-DFA8-D98CB1A842FE}"/>
              </a:ext>
            </a:extLst>
          </p:cNvPr>
          <p:cNvSpPr txBox="1"/>
          <p:nvPr/>
        </p:nvSpPr>
        <p:spPr>
          <a:xfrm>
            <a:off x="326892" y="1859740"/>
            <a:ext cx="590582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37744" indent="-237744" defTabSz="475488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>
                <a:solidFill>
                  <a:schemeClr val="tx2"/>
                </a:solidFill>
              </a:rPr>
              <a:t>Recommended </a:t>
            </a:r>
            <a:r>
              <a:rPr lang="en-US" sz="2400" err="1">
                <a:solidFill>
                  <a:schemeClr val="tx2"/>
                </a:solidFill>
              </a:rPr>
              <a:t>antihypertensives</a:t>
            </a:r>
            <a:r>
              <a:rPr lang="en-US" sz="2400">
                <a:solidFill>
                  <a:schemeClr val="tx2"/>
                </a:solidFill>
              </a:rPr>
              <a:t> during pregnancy include beta blockers (especially labetalol) and methyldopa. Hydralazine and calcium channel blockers are acceptable alternate therapies. Angiotensin-converting enzyme inhibitors and angiotensin receptor blockers are contraindicated in pregnancy.</a:t>
            </a:r>
          </a:p>
        </p:txBody>
      </p:sp>
    </p:spTree>
    <p:extLst>
      <p:ext uri="{BB962C8B-B14F-4D97-AF65-F5344CB8AC3E}">
        <p14:creationId xmlns:p14="http://schemas.microsoft.com/office/powerpoint/2010/main" val="7469895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5D850EB1-6ED3-1A17-92BF-4C66D8C2AC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10" b="18967"/>
          <a:stretch/>
        </p:blipFill>
        <p:spPr>
          <a:xfrm>
            <a:off x="0" y="10"/>
            <a:ext cx="12188951" cy="685799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8508" y="396687"/>
            <a:ext cx="3988724" cy="39332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>
                <a:latin typeface="Algerian" panose="04020705040A02060702" pitchFamily="82" charset="0"/>
              </a:rPr>
              <a:t>thank you </a:t>
            </a:r>
          </a:p>
          <a:p>
            <a:pPr marL="0" indent="0">
              <a:buNone/>
            </a:pPr>
            <a:endParaRPr lang="en-US" sz="4400" b="1">
              <a:latin typeface="Algerian" panose="04020705040A02060702" pitchFamily="82" charset="0"/>
            </a:endParaRPr>
          </a:p>
          <a:p>
            <a:pPr marL="0" indent="0">
              <a:buNone/>
            </a:pPr>
            <a:r>
              <a:rPr lang="en-US" sz="3200" b="1">
                <a:latin typeface="+mj-lt"/>
              </a:rPr>
              <a:t>Done by :</a:t>
            </a:r>
          </a:p>
          <a:p>
            <a:pPr marL="0" indent="0">
              <a:buNone/>
            </a:pPr>
            <a:r>
              <a:rPr lang="en-US" sz="3200" b="1">
                <a:latin typeface="+mj-lt"/>
                <a:cs typeface="Angsana New" panose="02020603050405020304" pitchFamily="18" charset="-34"/>
              </a:rPr>
              <a:t>Asala </a:t>
            </a:r>
            <a:r>
              <a:rPr lang="en-US" sz="3200" b="1" err="1">
                <a:latin typeface="+mj-lt"/>
                <a:cs typeface="Angsana New" panose="02020603050405020304" pitchFamily="18" charset="-34"/>
              </a:rPr>
              <a:t>Alqudah</a:t>
            </a:r>
            <a:r>
              <a:rPr lang="en-US" sz="3200" b="1">
                <a:latin typeface="+mj-lt"/>
                <a:cs typeface="Angsana New" panose="02020603050405020304" pitchFamily="18" charset="-34"/>
              </a:rPr>
              <a:t> </a:t>
            </a:r>
          </a:p>
          <a:p>
            <a:pPr marL="0" indent="0">
              <a:buNone/>
            </a:pPr>
            <a:r>
              <a:rPr lang="en-US" sz="3200" b="1">
                <a:latin typeface="+mj-lt"/>
                <a:cs typeface="Angsana New" panose="02020603050405020304" pitchFamily="18" charset="-34"/>
              </a:rPr>
              <a:t>Meera Abualsoud</a:t>
            </a:r>
          </a:p>
          <a:p>
            <a:pPr marL="0" indent="0">
              <a:buNone/>
            </a:pPr>
            <a:endParaRPr lang="en-US" sz="3200">
              <a:latin typeface="+mj-lt"/>
            </a:endParaRPr>
          </a:p>
          <a:p>
            <a:pPr marL="0" indent="0">
              <a:buNone/>
            </a:pPr>
            <a:endParaRPr lang="en-US" sz="4400"/>
          </a:p>
          <a:p>
            <a:pPr marL="0" indent="0">
              <a:buNone/>
            </a:pPr>
            <a:endParaRPr lang="en-US" sz="4400"/>
          </a:p>
          <a:p>
            <a:pPr marL="0" indent="0">
              <a:buNone/>
            </a:pPr>
            <a:endParaRPr lang="en-US" sz="4400" b="1"/>
          </a:p>
          <a:p>
            <a:pPr marL="0" indent="0">
              <a:buNone/>
            </a:pPr>
            <a:endParaRPr lang="en-US" sz="4400" b="1"/>
          </a:p>
          <a:p>
            <a:pPr marL="0" indent="0">
              <a:buNone/>
            </a:pPr>
            <a:endParaRPr lang="en-US" sz="4400" b="1"/>
          </a:p>
          <a:p>
            <a:pPr marL="0" indent="0">
              <a:buNone/>
            </a:pPr>
            <a:endParaRPr lang="en-US" sz="4400" b="1"/>
          </a:p>
          <a:p>
            <a:pPr marL="0" indent="0">
              <a:buNone/>
            </a:pPr>
            <a:endParaRPr lang="en-US" sz="4400" b="1"/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0F4821E-4C6F-9D51-04D6-D47F578F4C14}"/>
              </a:ext>
            </a:extLst>
          </p:cNvPr>
          <p:cNvSpPr txBox="1"/>
          <p:nvPr/>
        </p:nvSpPr>
        <p:spPr>
          <a:xfrm>
            <a:off x="4091593" y="4087904"/>
            <a:ext cx="7035848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en-US" sz="4800">
                <a:solidFill>
                  <a:srgbClr val="FF0000"/>
                </a:solidFill>
                <a:latin typeface="Aldhabi" pitchFamily="2" charset="-78"/>
                <a:cs typeface="Aldhabi" pitchFamily="2" charset="-78"/>
              </a:rPr>
              <a:t>
</a:t>
            </a:r>
            <a:r>
              <a:rPr lang="en-US" sz="4800" b="1">
                <a:solidFill>
                  <a:srgbClr val="2B8453"/>
                </a:solidFill>
                <a:latin typeface="Aldhabi" pitchFamily="2" charset="-78"/>
                <a:cs typeface="Aldhabi" pitchFamily="2" charset="-78"/>
              </a:rPr>
              <a:t>لَو </a:t>
            </a:r>
            <a:r>
              <a:rPr lang="en-US" sz="4800" b="1" err="1">
                <a:solidFill>
                  <a:srgbClr val="2B8453"/>
                </a:solidFill>
                <a:latin typeface="Aldhabi" pitchFamily="2" charset="-78"/>
                <a:cs typeface="Aldhabi" pitchFamily="2" charset="-78"/>
              </a:rPr>
              <a:t>كُنتَ</a:t>
            </a:r>
            <a:r>
              <a:rPr lang="en-US" sz="4800" b="1">
                <a:solidFill>
                  <a:srgbClr val="2B8453"/>
                </a:solidFill>
                <a:latin typeface="Aldhabi" pitchFamily="2" charset="-78"/>
                <a:cs typeface="Aldhabi" pitchFamily="2" charset="-78"/>
              </a:rPr>
              <a:t> </a:t>
            </a:r>
            <a:r>
              <a:rPr lang="en-US" sz="4800" b="1" err="1">
                <a:solidFill>
                  <a:srgbClr val="2B8453"/>
                </a:solidFill>
                <a:latin typeface="Aldhabi" pitchFamily="2" charset="-78"/>
                <a:cs typeface="Aldhabi" pitchFamily="2" charset="-78"/>
              </a:rPr>
              <a:t>وَحْدَكَ</a:t>
            </a:r>
            <a:r>
              <a:rPr lang="en-US" sz="4800" b="1">
                <a:solidFill>
                  <a:srgbClr val="2B8453"/>
                </a:solidFill>
                <a:latin typeface="Aldhabi" pitchFamily="2" charset="-78"/>
                <a:cs typeface="Aldhabi" pitchFamily="2" charset="-78"/>
              </a:rPr>
              <a:t> </a:t>
            </a:r>
            <a:r>
              <a:rPr lang="en-US" sz="4800" b="1" err="1">
                <a:solidFill>
                  <a:srgbClr val="2B8453"/>
                </a:solidFill>
                <a:latin typeface="Aldhabi" pitchFamily="2" charset="-78"/>
                <a:cs typeface="Aldhabi" pitchFamily="2" charset="-78"/>
              </a:rPr>
              <a:t>لَهانَت</a:t>
            </a:r>
            <a:r>
              <a:rPr lang="en-US" sz="4800" b="1">
                <a:solidFill>
                  <a:srgbClr val="2B8453"/>
                </a:solidFill>
                <a:latin typeface="Aldhabi" pitchFamily="2" charset="-78"/>
                <a:cs typeface="Aldhabi" pitchFamily="2" charset="-78"/>
              </a:rPr>
              <a:t>
</a:t>
            </a:r>
            <a:r>
              <a:rPr lang="en-US" sz="4800" b="1" err="1">
                <a:solidFill>
                  <a:srgbClr val="2B8453"/>
                </a:solidFill>
                <a:latin typeface="Aldhabi" pitchFamily="2" charset="-78"/>
                <a:cs typeface="Aldhabi" pitchFamily="2" charset="-78"/>
              </a:rPr>
              <a:t>لكنَّا</a:t>
            </a:r>
            <a:r>
              <a:rPr lang="en-US" sz="4800" b="1">
                <a:solidFill>
                  <a:srgbClr val="2B8453"/>
                </a:solidFill>
                <a:latin typeface="Aldhabi" pitchFamily="2" charset="-78"/>
                <a:cs typeface="Aldhabi" pitchFamily="2" charset="-78"/>
              </a:rPr>
              <a:t> </a:t>
            </a:r>
            <a:r>
              <a:rPr lang="en-US" sz="4800" b="1" err="1">
                <a:solidFill>
                  <a:srgbClr val="2B8453"/>
                </a:solidFill>
                <a:latin typeface="Aldhabi" pitchFamily="2" charset="-78"/>
                <a:cs typeface="Aldhabi" pitchFamily="2" charset="-78"/>
              </a:rPr>
              <a:t>أُمَّةٌ</a:t>
            </a:r>
            <a:r>
              <a:rPr lang="en-US" sz="4800" b="1">
                <a:solidFill>
                  <a:srgbClr val="2B8453"/>
                </a:solidFill>
                <a:latin typeface="Aldhabi" pitchFamily="2" charset="-78"/>
                <a:cs typeface="Aldhabi" pitchFamily="2" charset="-78"/>
              </a:rPr>
              <a:t> </a:t>
            </a:r>
            <a:r>
              <a:rPr lang="en-US" sz="4800" b="1" err="1">
                <a:solidFill>
                  <a:srgbClr val="2B8453"/>
                </a:solidFill>
                <a:latin typeface="Aldhabi" pitchFamily="2" charset="-78"/>
                <a:cs typeface="Aldhabi" pitchFamily="2" charset="-78"/>
              </a:rPr>
              <a:t>يا</a:t>
            </a:r>
            <a:r>
              <a:rPr lang="en-US" sz="4800" b="1">
                <a:solidFill>
                  <a:srgbClr val="2B8453"/>
                </a:solidFill>
                <a:latin typeface="Aldhabi" pitchFamily="2" charset="-78"/>
                <a:cs typeface="Aldhabi" pitchFamily="2" charset="-78"/>
              </a:rPr>
              <a:t> فَتَى</a:t>
            </a:r>
            <a:endParaRPr lang="ar-AE" sz="4800" b="1">
              <a:solidFill>
                <a:srgbClr val="2B8453"/>
              </a:solidFill>
              <a:latin typeface="Aldhabi" pitchFamily="2" charset="-78"/>
              <a:cs typeface="Aldhabi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05811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D8D81-511B-48BB-D461-38E096170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7717"/>
            <a:ext cx="10515600" cy="5169246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Secondary hypertension ( 5% of all HTN cases ) is hypertension in due to an identifiable underlying cause. Renal artery stenosis is the most common cause. The following groups should be screened for secondary hypertension: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Those who become hypertensive age &lt;25 or &gt;55</a:t>
            </a:r>
          </a:p>
          <a:p>
            <a:r>
              <a:rPr lang="en-US"/>
              <a:t>Those with essential hypertension who remain hypertensive despite increasing dosage and numbers of antihypertensive medications</a:t>
            </a:r>
          </a:p>
          <a:p>
            <a:r>
              <a:rPr lang="en-US"/>
              <a:t>Those with a key feature of history, physical examination, or lab abnormality consistent with a particular form described below </a:t>
            </a:r>
          </a:p>
        </p:txBody>
      </p:sp>
    </p:spTree>
    <p:extLst>
      <p:ext uri="{BB962C8B-B14F-4D97-AF65-F5344CB8AC3E}">
        <p14:creationId xmlns:p14="http://schemas.microsoft.com/office/powerpoint/2010/main" val="1661633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C0025-16B5-7D49-BCD3-05F01EA0BC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333"/>
            <a:ext cx="10515600" cy="5499630"/>
          </a:xfrm>
        </p:spPr>
        <p:txBody>
          <a:bodyPr/>
          <a:lstStyle/>
          <a:p>
            <a:pPr marL="0" indent="0">
              <a:buNone/>
            </a:pPr>
            <a:r>
              <a:rPr lang="en-US" sz="3000"/>
              <a:t>With secondary hypertension, the presentation depends upon the cause.</a:t>
            </a:r>
          </a:p>
          <a:p>
            <a:pPr marL="0" indent="0">
              <a:buNone/>
            </a:pPr>
            <a:endParaRPr lang="en-US"/>
          </a:p>
          <a:p>
            <a:r>
              <a:rPr lang="en-US" err="1"/>
              <a:t>Renovascular</a:t>
            </a:r>
            <a:r>
              <a:rPr lang="en-US"/>
              <a:t> disease causes an abdominal bruit</a:t>
            </a:r>
          </a:p>
          <a:p>
            <a:r>
              <a:rPr lang="en-US"/>
              <a:t>Chronic kidney disease shows edema</a:t>
            </a:r>
          </a:p>
          <a:p>
            <a:r>
              <a:rPr lang="en-US"/>
              <a:t>Cushing disease causes weight gain, moon-like facies, striae, and ecchymoses</a:t>
            </a:r>
          </a:p>
          <a:p>
            <a:r>
              <a:rPr lang="en-US"/>
              <a:t>Primary </a:t>
            </a:r>
            <a:r>
              <a:rPr lang="en-US" err="1"/>
              <a:t>hyperaldosteronism</a:t>
            </a:r>
            <a:r>
              <a:rPr lang="en-US"/>
              <a:t> causes muscular weakness and polyuria/polydipsia from </a:t>
            </a:r>
            <a:r>
              <a:rPr lang="en-US" err="1"/>
              <a:t>hyperkalemia</a:t>
            </a:r>
            <a:endParaRPr lang="en-US"/>
          </a:p>
          <a:p>
            <a:r>
              <a:rPr lang="en-US"/>
              <a:t>Pheochromocytoma ( very rare ) cases episodic hypertension associated with headache, palpitations, and sweating </a:t>
            </a:r>
          </a:p>
        </p:txBody>
      </p:sp>
    </p:spTree>
    <p:extLst>
      <p:ext uri="{BB962C8B-B14F-4D97-AF65-F5344CB8AC3E}">
        <p14:creationId xmlns:p14="http://schemas.microsoft.com/office/powerpoint/2010/main" val="1404126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62" y="1325563"/>
            <a:ext cx="10515600" cy="6133556"/>
          </a:xfrm>
        </p:spPr>
        <p:txBody>
          <a:bodyPr/>
          <a:lstStyle/>
          <a:p>
            <a:pPr marL="0" indent="0">
              <a:buNone/>
            </a:pPr>
            <a:r>
              <a:rPr lang="en-US" b="1" u="sng">
                <a:solidFill>
                  <a:schemeClr val="accent1">
                    <a:lumMod val="50000"/>
                  </a:schemeClr>
                </a:solidFill>
              </a:rPr>
              <a:t>. Renal artery stenosis:</a:t>
            </a:r>
          </a:p>
          <a:p>
            <a:r>
              <a:rPr lang="en-US"/>
              <a:t>The most common cause. It is caused by </a:t>
            </a:r>
            <a:r>
              <a:rPr lang="en-US" u="sng"/>
              <a:t>atherosclerotic disease</a:t>
            </a:r>
            <a:r>
              <a:rPr lang="en-US">
                <a:solidFill>
                  <a:srgbClr val="C00000"/>
                </a:solidFill>
              </a:rPr>
              <a:t> </a:t>
            </a:r>
            <a:r>
              <a:rPr lang="en-US"/>
              <a:t>in elderly persons and </a:t>
            </a:r>
            <a:r>
              <a:rPr lang="en-US" u="sng" err="1"/>
              <a:t>fibromuscular</a:t>
            </a:r>
            <a:r>
              <a:rPr lang="en-US" u="sng"/>
              <a:t> dysplasia </a:t>
            </a:r>
            <a:r>
              <a:rPr lang="en-US"/>
              <a:t>in young women.</a:t>
            </a:r>
          </a:p>
          <a:p>
            <a:endParaRPr lang="en-US"/>
          </a:p>
          <a:p>
            <a:pPr marL="0" indent="0">
              <a:buNone/>
            </a:pPr>
            <a:endParaRPr lang="en-US"/>
          </a:p>
          <a:p>
            <a:r>
              <a:rPr lang="en-US"/>
              <a:t>The key feature is an </a:t>
            </a:r>
            <a:r>
              <a:rPr lang="en-US">
                <a:solidFill>
                  <a:srgbClr val="C00000"/>
                </a:solidFill>
              </a:rPr>
              <a:t>upper abdominal bruit radiating laterally </a:t>
            </a:r>
            <a:r>
              <a:rPr lang="en-US"/>
              <a:t>(50-70% of patients).</a:t>
            </a:r>
          </a:p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63959" y="0"/>
            <a:ext cx="10515600" cy="1325563"/>
          </a:xfrm>
        </p:spPr>
        <p:txBody>
          <a:bodyPr/>
          <a:lstStyle/>
          <a:p>
            <a:pPr algn="ctr"/>
            <a:r>
              <a:rPr lang="en-US" b="1" u="sng"/>
              <a:t>cause of secondary HTN:</a:t>
            </a:r>
          </a:p>
        </p:txBody>
      </p:sp>
    </p:spTree>
    <p:extLst>
      <p:ext uri="{BB962C8B-B14F-4D97-AF65-F5344CB8AC3E}">
        <p14:creationId xmlns:p14="http://schemas.microsoft.com/office/powerpoint/2010/main" val="4109086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6523" y="-115908"/>
            <a:ext cx="9834093" cy="927278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>
                <a:solidFill>
                  <a:schemeClr val="accent1">
                    <a:lumMod val="50000"/>
                  </a:schemeClr>
                </a:solidFill>
              </a:rPr>
              <a:t>Renal artery stenosis</a:t>
            </a:r>
            <a:endParaRPr lang="en-US"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956" y="709684"/>
            <a:ext cx="11665760" cy="65645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u="sng"/>
              <a:t>. </a:t>
            </a:r>
            <a:r>
              <a:rPr lang="en-US" sz="2400" u="sng"/>
              <a:t>Fibromuscular dysplasia (FMD)</a:t>
            </a:r>
            <a:r>
              <a:rPr lang="en-US" sz="2400"/>
              <a:t> </a:t>
            </a:r>
          </a:p>
          <a:p>
            <a:pPr marL="0" indent="0">
              <a:buNone/>
            </a:pPr>
            <a:r>
              <a:rPr lang="en-US" sz="2400"/>
              <a:t>most commonly affects </a:t>
            </a:r>
            <a:r>
              <a:rPr lang="en-US" sz="2400">
                <a:solidFill>
                  <a:srgbClr val="C00000"/>
                </a:solidFill>
              </a:rPr>
              <a:t>women age 15-50</a:t>
            </a:r>
            <a:r>
              <a:rPr lang="en-US" sz="2400"/>
              <a:t>.</a:t>
            </a:r>
          </a:p>
          <a:p>
            <a:pPr marL="0" indent="0">
              <a:buNone/>
            </a:pPr>
            <a:r>
              <a:rPr lang="en-US" sz="2400"/>
              <a:t>▪ It is a </a:t>
            </a:r>
            <a:r>
              <a:rPr lang="en-US" sz="2400">
                <a:solidFill>
                  <a:srgbClr val="C00000"/>
                </a:solidFill>
              </a:rPr>
              <a:t>noninflammatory and nonatherosclerotic </a:t>
            </a:r>
            <a:r>
              <a:rPr lang="en-US" sz="2400"/>
              <a:t>condition caused by abnormal cell development in the arterial wall that can lead to vessel stenosis, aneurysm, or dissection.</a:t>
            </a:r>
          </a:p>
          <a:p>
            <a:pPr marL="0" indent="0">
              <a:buNone/>
            </a:pPr>
            <a:r>
              <a:rPr lang="en-US" sz="2400"/>
              <a:t>▪ FMD can </a:t>
            </a:r>
            <a:r>
              <a:rPr lang="en-US" sz="2400">
                <a:solidFill>
                  <a:srgbClr val="C00000"/>
                </a:solidFill>
              </a:rPr>
              <a:t>involve any artery </a:t>
            </a:r>
            <a:r>
              <a:rPr lang="en-US" sz="2400"/>
              <a:t>but most commonly involves the renal, carotid, and vertebral arteries. Recurrent headache caused by carotid artery stenosis or aneurysm is the most common presenting symptom.</a:t>
            </a:r>
          </a:p>
          <a:p>
            <a:pPr marL="0" indent="0">
              <a:buNone/>
            </a:pPr>
            <a:endParaRPr lang="en-US" sz="2400" u="sng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400" u="sng">
                <a:solidFill>
                  <a:srgbClr val="C00000"/>
                </a:solidFill>
              </a:rPr>
              <a:t>▪ Hypertension results from renal artery stenosis (RAS) leading to secondary hyperaldosteronism</a:t>
            </a:r>
            <a:r>
              <a:rPr lang="en-US" sz="2400"/>
              <a:t>.</a:t>
            </a:r>
          </a:p>
          <a:p>
            <a:pPr marL="0" indent="0">
              <a:buNone/>
            </a:pPr>
            <a:r>
              <a:rPr lang="en-US" sz="2400"/>
              <a:t> </a:t>
            </a:r>
          </a:p>
          <a:p>
            <a:pPr marL="0" indent="0">
              <a:buNone/>
            </a:pPr>
            <a:r>
              <a:rPr lang="en-US" sz="2400"/>
              <a:t>The best initial </a:t>
            </a:r>
            <a:r>
              <a:rPr lang="en-US" sz="2400" u="sng"/>
              <a:t>screening test </a:t>
            </a:r>
            <a:r>
              <a:rPr lang="en-US" sz="2400"/>
              <a:t>is the </a:t>
            </a:r>
            <a:r>
              <a:rPr lang="en-US" sz="2400">
                <a:solidFill>
                  <a:srgbClr val="C00000"/>
                </a:solidFill>
              </a:rPr>
              <a:t>renal artery duplex U/S</a:t>
            </a:r>
            <a:r>
              <a:rPr lang="en-US" sz="2400"/>
              <a:t>. </a:t>
            </a:r>
            <a:r>
              <a:rPr lang="en-US" sz="2400">
                <a:solidFill>
                  <a:srgbClr val="C00000"/>
                </a:solidFill>
              </a:rPr>
              <a:t>Magnetic resonance angiography and CT angiography</a:t>
            </a:r>
            <a:r>
              <a:rPr lang="en-US" sz="2400"/>
              <a:t> are also used to detect stenosis.</a:t>
            </a:r>
          </a:p>
          <a:p>
            <a:pPr marL="0" indent="0">
              <a:buNone/>
            </a:pPr>
            <a:endParaRPr lang="en-US" sz="24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331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604" y="133305"/>
            <a:ext cx="10078792" cy="819731"/>
          </a:xfrm>
        </p:spPr>
        <p:txBody>
          <a:bodyPr/>
          <a:lstStyle/>
          <a:p>
            <a:pPr algn="ctr"/>
            <a:r>
              <a:rPr lang="en-US" b="1" u="sng"/>
              <a:t>Renal artery stenosis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811" y="1390917"/>
            <a:ext cx="11230378" cy="40826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 - </a:t>
            </a:r>
            <a:r>
              <a:rPr lang="en-US">
                <a:solidFill>
                  <a:schemeClr val="accent1">
                    <a:lumMod val="50000"/>
                  </a:schemeClr>
                </a:solidFill>
              </a:rPr>
              <a:t>Angiotensin-converting enzyme inhibitors or angiotensin II receptor blockers </a:t>
            </a:r>
            <a:r>
              <a:rPr lang="en-US"/>
              <a:t>are indicated for initial therapy in patients with hypertension and renal artery stenosis.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-</a:t>
            </a:r>
            <a:r>
              <a:rPr lang="en-US">
                <a:solidFill>
                  <a:schemeClr val="accent1">
                    <a:lumMod val="50000"/>
                  </a:schemeClr>
                </a:solidFill>
              </a:rPr>
              <a:t>Renal artery stenting or surgical revascularization </a:t>
            </a:r>
            <a:r>
              <a:rPr lang="en-US"/>
              <a:t>is reserved for patients with resistant hypertension or recurrent flash pulmonary edema and/or refractory heart failure due to severe hypertension.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o RAS causes decreased renal blood flow (RBF) and activation of the renin-angiotensin system, resulting in hypertension. ACEI therapy reduces angiotensin II levels, dilating the glomerular efferent arterioles.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019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2566" y="139348"/>
            <a:ext cx="7526867" cy="808919"/>
          </a:xfrm>
        </p:spPr>
        <p:txBody>
          <a:bodyPr>
            <a:normAutofit/>
          </a:bodyPr>
          <a:lstStyle/>
          <a:p>
            <a:pPr algn="ctr"/>
            <a:r>
              <a:rPr lang="en-US" b="1" u="sng">
                <a:solidFill>
                  <a:schemeClr val="accent1">
                    <a:lumMod val="50000"/>
                  </a:schemeClr>
                </a:solidFill>
              </a:rPr>
              <a:t>Primary </a:t>
            </a:r>
            <a:r>
              <a:rPr lang="en-US" b="1" u="sng" err="1">
                <a:solidFill>
                  <a:schemeClr val="accent1">
                    <a:lumMod val="50000"/>
                  </a:schemeClr>
                </a:solidFill>
              </a:rPr>
              <a:t>Hyperaldosteronism</a:t>
            </a:r>
            <a:endParaRPr lang="en-US" b="1" u="sng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1273"/>
            <a:ext cx="12192000" cy="6026727"/>
          </a:xfrm>
        </p:spPr>
        <p:txBody>
          <a:bodyPr>
            <a:normAutofit/>
          </a:bodyPr>
          <a:lstStyle/>
          <a:p>
            <a:endParaRPr lang="en-US"/>
          </a:p>
          <a:p>
            <a:pPr marL="0" indent="0">
              <a:buNone/>
            </a:pPr>
            <a:r>
              <a:rPr lang="en-US">
                <a:solidFill>
                  <a:srgbClr val="002060"/>
                </a:solidFill>
              </a:rPr>
              <a:t> Causes of the primary</a:t>
            </a:r>
            <a:r>
              <a:rPr lang="en-US"/>
              <a:t>: </a:t>
            </a:r>
          </a:p>
          <a:p>
            <a:r>
              <a:rPr lang="en-US">
                <a:solidFill>
                  <a:schemeClr val="bg2">
                    <a:lumMod val="10000"/>
                  </a:schemeClr>
                </a:solidFill>
              </a:rPr>
              <a:t>Adrenal adenomas (70%; sometimes called "Conn syndrome").</a:t>
            </a:r>
          </a:p>
          <a:p>
            <a:r>
              <a:rPr lang="en-US">
                <a:solidFill>
                  <a:schemeClr val="bg2">
                    <a:lumMod val="10000"/>
                  </a:schemeClr>
                </a:solidFill>
              </a:rPr>
              <a:t>Idiopathic bilateral adrenal hyperplasia </a:t>
            </a:r>
            <a:r>
              <a:rPr lang="it-IT">
                <a:solidFill>
                  <a:schemeClr val="bg2">
                    <a:lumMod val="10000"/>
                  </a:schemeClr>
                </a:solidFill>
              </a:rPr>
              <a:t>(- 25% ). </a:t>
            </a:r>
          </a:p>
          <a:p>
            <a:r>
              <a:rPr lang="it-IT" err="1">
                <a:solidFill>
                  <a:schemeClr val="bg2">
                    <a:lumMod val="10000"/>
                  </a:schemeClr>
                </a:solidFill>
              </a:rPr>
              <a:t>Adrenal</a:t>
            </a:r>
            <a:r>
              <a:rPr lang="it-IT">
                <a:solidFill>
                  <a:schemeClr val="bg2">
                    <a:lumMod val="10000"/>
                  </a:schemeClr>
                </a:solidFill>
              </a:rPr>
              <a:t> carcinoma is a rare cause.</a:t>
            </a:r>
          </a:p>
          <a:p>
            <a:pPr marL="0" indent="0">
              <a:buNone/>
            </a:pPr>
            <a:endParaRPr lang="it-IT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/>
              <a:t>In the case of primary </a:t>
            </a:r>
            <a:r>
              <a:rPr lang="en-US" err="1"/>
              <a:t>hyperaldosteronism</a:t>
            </a:r>
            <a:r>
              <a:rPr lang="en-US"/>
              <a:t>, there is high blood pressure in association with a low potassium level. The </a:t>
            </a:r>
            <a:r>
              <a:rPr lang="en-US" u="sng"/>
              <a:t>low potassium level is either found on routine lab testing or because of symptoms of muscular weakness or diabetes </a:t>
            </a:r>
            <a:r>
              <a:rPr lang="en-US" u="sng" err="1"/>
              <a:t>insipidus</a:t>
            </a:r>
            <a:r>
              <a:rPr lang="en-US" u="sng"/>
              <a:t> from the hypokalemia.</a:t>
            </a:r>
          </a:p>
          <a:p>
            <a:endParaRPr lang="en-US"/>
          </a:p>
          <a:p>
            <a:pPr marL="0" indent="0">
              <a:buNone/>
            </a:pPr>
            <a:r>
              <a:rPr lang="en-US"/>
              <a:t>- </a:t>
            </a:r>
            <a:r>
              <a:rPr lang="en-US" u="sng"/>
              <a:t>High BP + hypokalemia = primary </a:t>
            </a:r>
            <a:r>
              <a:rPr lang="en-US" u="sng" err="1"/>
              <a:t>hyperaldosteronism</a:t>
            </a:r>
            <a:endParaRPr lang="it-IT" u="sng"/>
          </a:p>
          <a:p>
            <a:pPr marL="0" indent="0">
              <a:buNone/>
            </a:pPr>
            <a:endParaRPr lang="it-IT"/>
          </a:p>
          <a:p>
            <a:pPr marL="0" indent="0">
              <a:buNone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7925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55" y="128789"/>
            <a:ext cx="11804072" cy="672921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b="1" u="sng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b="1" u="sng">
                <a:solidFill>
                  <a:srgbClr val="002060"/>
                </a:solidFill>
              </a:rPr>
              <a:t> </a:t>
            </a:r>
            <a:r>
              <a:rPr lang="en-US" sz="3100" b="1" u="sng">
                <a:solidFill>
                  <a:srgbClr val="002060"/>
                </a:solidFill>
              </a:rPr>
              <a:t>Screening and diagnosis:</a:t>
            </a:r>
          </a:p>
          <a:p>
            <a:pPr marL="0" indent="0">
              <a:buNone/>
            </a:pPr>
            <a:endParaRPr lang="en-US" b="1" u="sng">
              <a:solidFill>
                <a:srgbClr val="002060"/>
              </a:solidFill>
            </a:endParaRPr>
          </a:p>
          <a:p>
            <a:r>
              <a:rPr lang="en-US"/>
              <a:t> The </a:t>
            </a:r>
            <a:r>
              <a:rPr lang="en-US" u="sng">
                <a:solidFill>
                  <a:schemeClr val="accent1">
                    <a:lumMod val="50000"/>
                  </a:schemeClr>
                </a:solidFill>
              </a:rPr>
              <a:t>ratio of plasma aldosterone concentration to plasma renin activity </a:t>
            </a:r>
            <a:r>
              <a:rPr lang="en-US"/>
              <a:t>is the preferred initial screening test for primary </a:t>
            </a:r>
            <a:r>
              <a:rPr lang="en-US" err="1"/>
              <a:t>hyperaldosteronism</a:t>
            </a:r>
            <a:endParaRPr lang="en-US"/>
          </a:p>
          <a:p>
            <a:pPr marL="0" indent="0">
              <a:buNone/>
            </a:pPr>
            <a:r>
              <a:rPr lang="en-US"/>
              <a:t>(PAC:PRA) Such that the ratio is usually &gt; 20.</a:t>
            </a:r>
          </a:p>
          <a:p>
            <a:pPr marL="0" indent="0">
              <a:buNone/>
            </a:pPr>
            <a:endParaRPr lang="en-US"/>
          </a:p>
          <a:p>
            <a:r>
              <a:rPr lang="en-US">
                <a:solidFill>
                  <a:schemeClr val="accent1">
                    <a:lumMod val="50000"/>
                  </a:schemeClr>
                </a:solidFill>
              </a:rPr>
              <a:t>To confirm </a:t>
            </a:r>
            <a:r>
              <a:rPr lang="en-US" err="1"/>
              <a:t>hyperaldosteronism</a:t>
            </a:r>
            <a:r>
              <a:rPr lang="en-US"/>
              <a:t>, an </a:t>
            </a:r>
            <a:r>
              <a:rPr lang="en-US" err="1"/>
              <a:t>NaCl</a:t>
            </a:r>
            <a:r>
              <a:rPr lang="en-US"/>
              <a:t> challenge is required. This can be via </a:t>
            </a:r>
            <a:r>
              <a:rPr lang="en-US" b="1">
                <a:solidFill>
                  <a:schemeClr val="accent1">
                    <a:lumMod val="50000"/>
                  </a:schemeClr>
                </a:solidFill>
              </a:rPr>
              <a:t>normal</a:t>
            </a:r>
            <a:r>
              <a:rPr lang="en-US"/>
              <a:t> </a:t>
            </a:r>
            <a:r>
              <a:rPr lang="en-US" b="1">
                <a:solidFill>
                  <a:schemeClr val="accent1">
                    <a:lumMod val="50000"/>
                  </a:schemeClr>
                </a:solidFill>
              </a:rPr>
              <a:t>saline</a:t>
            </a:r>
            <a:r>
              <a:rPr lang="en-US"/>
              <a:t>, </a:t>
            </a:r>
            <a:r>
              <a:rPr lang="en-US" err="1"/>
              <a:t>NaCl</a:t>
            </a:r>
            <a:r>
              <a:rPr lang="en-US"/>
              <a:t> tabs, or fludrocortisone. After an NaCl challenge, plasma aldosterone concentration should be </a:t>
            </a:r>
            <a:r>
              <a:rPr lang="en-US">
                <a:solidFill>
                  <a:schemeClr val="accent1">
                    <a:lumMod val="50000"/>
                  </a:schemeClr>
                </a:solidFill>
              </a:rPr>
              <a:t>suppressed as in a normal </a:t>
            </a:r>
            <a:r>
              <a:rPr lang="en-US"/>
              <a:t>individual. If </a:t>
            </a:r>
            <a:r>
              <a:rPr lang="en-US">
                <a:solidFill>
                  <a:schemeClr val="accent1">
                    <a:lumMod val="50000"/>
                  </a:schemeClr>
                </a:solidFill>
              </a:rPr>
              <a:t>PAC is still elevated, this confirms the diagnosis.</a:t>
            </a:r>
          </a:p>
          <a:p>
            <a:pPr marL="0" indent="0">
              <a:buNone/>
            </a:pPr>
            <a:endParaRPr lang="en-US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en-US" u="sng">
                <a:solidFill>
                  <a:schemeClr val="accent1">
                    <a:lumMod val="50000"/>
                  </a:schemeClr>
                </a:solidFill>
              </a:rPr>
              <a:t>CT scan</a:t>
            </a:r>
            <a:r>
              <a:rPr lang="en-US"/>
              <a:t> of the adrenals should only be done </a:t>
            </a:r>
            <a:r>
              <a:rPr lang="en-US" u="sng"/>
              <a:t>after b</a:t>
            </a:r>
            <a:r>
              <a:rPr lang="en-US"/>
              <a:t>iochemical testing confirms:</a:t>
            </a:r>
          </a:p>
          <a:p>
            <a:pPr marL="0" indent="0">
              <a:buNone/>
            </a:pPr>
            <a:r>
              <a:rPr lang="en-US"/>
              <a:t>o Low potassium.</a:t>
            </a:r>
          </a:p>
          <a:p>
            <a:pPr marL="0" indent="0">
              <a:buNone/>
            </a:pPr>
            <a:r>
              <a:rPr lang="en-US"/>
              <a:t>o Low plasma renin level.</a:t>
            </a:r>
          </a:p>
          <a:p>
            <a:pPr marL="0" indent="0">
              <a:buNone/>
            </a:pPr>
            <a:r>
              <a:rPr lang="en-US"/>
              <a:t>o Aldosterone-to-renin ratio &gt; 20:1 and aldosterone &gt; 15 = </a:t>
            </a:r>
            <a:r>
              <a:rPr lang="en-US" err="1"/>
              <a:t>hyperaldosteronism</a:t>
            </a:r>
            <a:r>
              <a:rPr lang="en-US"/>
              <a:t>.</a:t>
            </a:r>
          </a:p>
          <a:p>
            <a:pPr marL="0" indent="0">
              <a:buNone/>
            </a:pPr>
            <a:r>
              <a:rPr lang="en-US"/>
              <a:t>o High aldosterone despite a high-salt diet.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- </a:t>
            </a:r>
            <a:r>
              <a:rPr lang="en-US">
                <a:solidFill>
                  <a:schemeClr val="accent1">
                    <a:lumMod val="50000"/>
                  </a:schemeClr>
                </a:solidFill>
              </a:rPr>
              <a:t>Adrenal venous sampling </a:t>
            </a:r>
            <a:r>
              <a:rPr lang="en-US"/>
              <a:t>is the most </a:t>
            </a:r>
            <a:r>
              <a:rPr lang="en-US" b="1"/>
              <a:t>sensitive test </a:t>
            </a:r>
            <a:r>
              <a:rPr lang="en-US"/>
              <a:t>for </a:t>
            </a:r>
            <a:r>
              <a:rPr lang="en-US" u="sng"/>
              <a:t>differentiating adrenal adenoma and bilateral adrenal hyperplasia </a:t>
            </a:r>
            <a:r>
              <a:rPr lang="en-US"/>
              <a:t>in patients without discrete unilateral adrenal mass on imaging.</a:t>
            </a:r>
          </a:p>
        </p:txBody>
      </p:sp>
    </p:spTree>
    <p:extLst>
      <p:ext uri="{BB962C8B-B14F-4D97-AF65-F5344CB8AC3E}">
        <p14:creationId xmlns:p14="http://schemas.microsoft.com/office/powerpoint/2010/main" val="4138286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246206"/>
            <a:ext cx="2636322" cy="653143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rgbClr val="002060"/>
                </a:solidFill>
              </a:rPr>
              <a:t>Treatment: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27" y="899349"/>
            <a:ext cx="12108873" cy="6047715"/>
          </a:xfrm>
        </p:spPr>
        <p:txBody>
          <a:bodyPr>
            <a:normAutofit/>
          </a:bodyPr>
          <a:lstStyle/>
          <a:p>
            <a:r>
              <a:rPr lang="en-US" u="sng">
                <a:solidFill>
                  <a:schemeClr val="tx1">
                    <a:lumMod val="95000"/>
                    <a:lumOff val="5000"/>
                  </a:schemeClr>
                </a:solidFill>
              </a:rPr>
              <a:t>Surgery </a:t>
            </a:r>
            <a:r>
              <a:rPr lang="en-US"/>
              <a:t>is preferred for </a:t>
            </a:r>
            <a:r>
              <a:rPr lang="en-US" u="sng"/>
              <a:t>unilateral</a:t>
            </a:r>
            <a:r>
              <a:rPr lang="en-US"/>
              <a:t> adrenal adenoma.</a:t>
            </a:r>
          </a:p>
          <a:p>
            <a:pPr marL="0" indent="0">
              <a:buNone/>
            </a:pPr>
            <a:r>
              <a:rPr lang="en-US"/>
              <a:t>(Unilateral adrenal adenomas are surgically removed with excellent results, whereas patients with </a:t>
            </a:r>
            <a:r>
              <a:rPr lang="en-US" u="sng"/>
              <a:t>bilateral adrenal hyperplasia</a:t>
            </a:r>
            <a:r>
              <a:rPr lang="en-US"/>
              <a:t> are managed with diuretics alone because bilateral </a:t>
            </a:r>
            <a:r>
              <a:rPr lang="en-US" err="1"/>
              <a:t>adrenalectomy</a:t>
            </a:r>
            <a:r>
              <a:rPr lang="en-US"/>
              <a:t> resolves the HTN in only 33% of these patients.)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- </a:t>
            </a:r>
            <a:r>
              <a:rPr lang="en-US" u="sng"/>
              <a:t>Medical therapy </a:t>
            </a:r>
            <a:r>
              <a:rPr lang="en-US"/>
              <a:t>is recommended for patients with </a:t>
            </a:r>
            <a:r>
              <a:rPr lang="en-US" u="sng"/>
              <a:t>bilateral adrenal hyperplasia </a:t>
            </a:r>
            <a:r>
              <a:rPr lang="en-US"/>
              <a:t>or with unilateral adrenal adenoma who </a:t>
            </a:r>
            <a:r>
              <a:rPr lang="en-US" u="sng"/>
              <a:t>refuse surgery </a:t>
            </a:r>
            <a:r>
              <a:rPr lang="en-US"/>
              <a:t>or are poor surgical candidates.</a:t>
            </a:r>
          </a:p>
          <a:p>
            <a:pPr marL="0" indent="0">
              <a:buNone/>
            </a:pPr>
            <a:r>
              <a:rPr lang="en-US"/>
              <a:t>- Bilateral hyperplasia is treated with </a:t>
            </a:r>
            <a:r>
              <a:rPr lang="en-US" err="1"/>
              <a:t>eplerenone</a:t>
            </a:r>
            <a:r>
              <a:rPr lang="en-US"/>
              <a:t> or spironolactone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902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SECONDARY  Hypertension</vt:lpstr>
      <vt:lpstr>PowerPoint Presentation</vt:lpstr>
      <vt:lpstr>PowerPoint Presentation</vt:lpstr>
      <vt:lpstr>cause of secondary HTN:</vt:lpstr>
      <vt:lpstr>Renal artery stenosis</vt:lpstr>
      <vt:lpstr>Renal artery stenosis management</vt:lpstr>
      <vt:lpstr>Primary Hyperaldosteronism</vt:lpstr>
      <vt:lpstr>PowerPoint Presentation</vt:lpstr>
      <vt:lpstr>Treatment:</vt:lpstr>
      <vt:lpstr>Pheochromocytoma</vt:lpstr>
      <vt:lpstr>Diagnostic Tests:</vt:lpstr>
      <vt:lpstr>PowerPoint Presentation</vt:lpstr>
      <vt:lpstr>PowerPoint Presentation</vt:lpstr>
      <vt:lpstr>PowerPoint Presentation</vt:lpstr>
      <vt:lpstr>PowerPoint Presentation</vt:lpstr>
      <vt:lpstr>Coarctation of the aorta:</vt:lpstr>
      <vt:lpstr> (OCPs)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SECONDARY  Hypertension</dc:title>
  <dc:creator>dell</dc:creator>
  <cp:lastModifiedBy>ميره رضوان علي أبو السعود</cp:lastModifiedBy>
  <cp:revision>1</cp:revision>
  <dcterms:created xsi:type="dcterms:W3CDTF">2022-02-08T09:52:33Z</dcterms:created>
  <dcterms:modified xsi:type="dcterms:W3CDTF">2024-02-15T05:44:53Z</dcterms:modified>
</cp:coreProperties>
</file>