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E65FD-29E1-4AF6-91CE-CE18A9D195DB}" v="692" dt="2021-10-15T22:22:22.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3883" autoAdjust="0"/>
  </p:normalViewPr>
  <p:slideViewPr>
    <p:cSldViewPr snapToGrid="0">
      <p:cViewPr varScale="1">
        <p:scale>
          <a:sx n="63" d="100"/>
          <a:sy n="63" d="100"/>
        </p:scale>
        <p:origin x="612" y="64"/>
      </p:cViewPr>
      <p:guideLst>
        <p:guide orient="horz" pos="2160"/>
        <p:guide pos="3840"/>
      </p:guideLst>
    </p:cSldViewPr>
  </p:slideViewPr>
  <p:outlineViewPr>
    <p:cViewPr>
      <p:scale>
        <a:sx n="33" d="100"/>
        <a:sy n="33" d="100"/>
      </p:scale>
      <p:origin x="48" y="1042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CC06720-F2DE-41C4-8DF4-C618A52087C2}" type="datetimeFigureOut">
              <a:rPr lang="ar-JO" smtClean="0"/>
              <a:t>06/08/1443</a:t>
            </a:fld>
            <a:endParaRPr lang="ar-JO"/>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754BB3-AE29-4A7C-A68C-4FE65B552993}" type="slidenum">
              <a:rPr lang="ar-JO" smtClean="0"/>
              <a:t>‹#›</a:t>
            </a:fld>
            <a:endParaRPr lang="ar-JO"/>
          </a:p>
        </p:txBody>
      </p:sp>
    </p:spTree>
    <p:extLst>
      <p:ext uri="{BB962C8B-B14F-4D97-AF65-F5344CB8AC3E}">
        <p14:creationId xmlns:p14="http://schemas.microsoft.com/office/powerpoint/2010/main" val="30502469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renal-disease-in-systemic-sclerosis-scleroderma-including-scleroderma-renal-crisis/abstract/1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imiquimod-drug-information?search=scleroderma&amp;topicRef=16150&amp;source=see_link"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uptodate.com/contents/methotrexate-drug-information?search=scleroderma&amp;topicRef=16150&amp;source=see_link"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tents/infliximab-including-biosimilars-of-infliximab-drug-information?search=scleroderma&amp;topicRef=7542&amp;source=see_lin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uptodate.com/contents/rituximab-intravenous-including-biosimilars-of-rituximab-drug-information?search=scleroderma&amp;topicRef=7542&amp;source=see_li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35B9CD47-A2C3-4497-8179-4A6117F0138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4887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but the ideal combination is unknown </a:t>
            </a:r>
          </a:p>
          <a:p>
            <a:endParaRPr lang="en-GB" i="1" dirty="0"/>
          </a:p>
          <a:p>
            <a:r>
              <a:rPr lang="en-GB" sz="1200" b="1" i="0" kern="1200" dirty="0">
                <a:solidFill>
                  <a:schemeClr val="tx1"/>
                </a:solidFill>
                <a:effectLst/>
                <a:latin typeface="+mn-lt"/>
                <a:ea typeface="+mn-ea"/>
                <a:cs typeface="+mn-cs"/>
              </a:rPr>
              <a:t>Agents of limited benefit</a:t>
            </a: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High-dose calcium channel blockers</a:t>
            </a:r>
            <a:r>
              <a:rPr lang="en-GB" sz="1200" b="0" i="0" kern="1200" dirty="0">
                <a:solidFill>
                  <a:schemeClr val="tx1"/>
                </a:solidFill>
                <a:effectLst/>
                <a:latin typeface="+mn-lt"/>
                <a:ea typeface="+mn-ea"/>
                <a:cs typeface="+mn-cs"/>
              </a:rPr>
              <a:t> — Unlike patients with IPAH who may have a positive vasoreactivity test, patients with </a:t>
            </a:r>
            <a:r>
              <a:rPr lang="en-GB" sz="1200" b="0" i="0" kern="1200" dirty="0" err="1">
                <a:solidFill>
                  <a:schemeClr val="tx1"/>
                </a:solidFill>
                <a:effectLst/>
                <a:latin typeface="+mn-lt"/>
                <a:ea typeface="+mn-ea"/>
                <a:cs typeface="+mn-cs"/>
              </a:rPr>
              <a:t>SSc</a:t>
            </a:r>
            <a:r>
              <a:rPr lang="en-GB" sz="1200" b="0" i="0" kern="1200" dirty="0">
                <a:solidFill>
                  <a:schemeClr val="tx1"/>
                </a:solidFill>
                <a:effectLst/>
                <a:latin typeface="+mn-lt"/>
                <a:ea typeface="+mn-ea"/>
                <a:cs typeface="+mn-cs"/>
              </a:rPr>
              <a:t>-PAH are not typically treated with high-dose CCB vasodilator therapy.</a:t>
            </a:r>
          </a:p>
          <a:p>
            <a:endParaRPr lang="en-GB" sz="1200" b="0" i="0" kern="1200" dirty="0">
              <a:solidFill>
                <a:schemeClr val="tx1"/>
              </a:solidFill>
              <a:effectLst/>
              <a:latin typeface="+mn-lt"/>
              <a:ea typeface="+mn-ea"/>
              <a:cs typeface="+mn-cs"/>
            </a:endParaRPr>
          </a:p>
          <a:p>
            <a:endParaRPr lang="en-GB" i="1" dirty="0"/>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28</a:t>
            </a:fld>
            <a:endParaRPr lang="en-GB">
              <a:solidFill>
                <a:prstClr val="black"/>
              </a:solidFill>
            </a:endParaRPr>
          </a:p>
        </p:txBody>
      </p:sp>
    </p:spTree>
    <p:extLst>
      <p:ext uri="{BB962C8B-B14F-4D97-AF65-F5344CB8AC3E}">
        <p14:creationId xmlns:p14="http://schemas.microsoft.com/office/powerpoint/2010/main" val="52705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which improves or stabilizes renal function in up to 70 percent of patients and improves survival (80 percent at one year). The success with antihypertensive therapy is dependent upon its initiation </a:t>
            </a:r>
            <a:r>
              <a:rPr lang="en-GB" sz="1200" b="1" i="0" kern="1200" dirty="0">
                <a:solidFill>
                  <a:schemeClr val="tx1"/>
                </a:solidFill>
                <a:effectLst/>
                <a:latin typeface="+mn-lt"/>
                <a:ea typeface="+mn-ea"/>
                <a:cs typeface="+mn-cs"/>
              </a:rPr>
              <a:t>before</a:t>
            </a:r>
            <a:r>
              <a:rPr lang="en-GB" sz="1200" b="0" i="0" kern="1200" dirty="0">
                <a:solidFill>
                  <a:schemeClr val="tx1"/>
                </a:solidFill>
                <a:effectLst/>
                <a:latin typeface="+mn-lt"/>
                <a:ea typeface="+mn-ea"/>
                <a:cs typeface="+mn-cs"/>
              </a:rPr>
              <a:t> irreversible renal damage has occurred.</a:t>
            </a:r>
          </a:p>
          <a:p>
            <a:r>
              <a:rPr lang="en-GB" dirty="0"/>
              <a:t> ACE inhibitors are associated with greater antihypertensive efficacy, better preservation of renal function, and improved survival in patients with SRC.</a:t>
            </a:r>
            <a:endParaRPr lang="en-GB" dirty="0">
              <a:cs typeface="Calibri"/>
            </a:endParaRPr>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29</a:t>
            </a:fld>
            <a:endParaRPr lang="en-GB">
              <a:solidFill>
                <a:prstClr val="black"/>
              </a:solidFill>
            </a:endParaRPr>
          </a:p>
        </p:txBody>
      </p:sp>
    </p:spTree>
    <p:extLst>
      <p:ext uri="{BB962C8B-B14F-4D97-AF65-F5344CB8AC3E}">
        <p14:creationId xmlns:p14="http://schemas.microsoft.com/office/powerpoint/2010/main" val="235344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ILD approximately 50 percent</a:t>
            </a:r>
          </a:p>
          <a:p>
            <a:r>
              <a:rPr lang="en-GB" sz="1200" b="0" i="0" kern="1200" dirty="0">
                <a:solidFill>
                  <a:schemeClr val="tx1"/>
                </a:solidFill>
                <a:effectLst/>
                <a:latin typeface="+mn-lt"/>
                <a:ea typeface="+mn-ea"/>
                <a:cs typeface="+mn-cs"/>
              </a:rPr>
              <a:t>but can also occur in patients with limited cutaneous </a:t>
            </a:r>
            <a:r>
              <a:rPr lang="en-GB" sz="1200" b="0" i="0" kern="1200" dirty="0" err="1">
                <a:solidFill>
                  <a:schemeClr val="tx1"/>
                </a:solidFill>
                <a:effectLst/>
                <a:latin typeface="+mn-lt"/>
                <a:ea typeface="+mn-ea"/>
                <a:cs typeface="+mn-cs"/>
              </a:rPr>
              <a:t>SSc</a:t>
            </a:r>
            <a:r>
              <a:rPr lang="en-GB" sz="1200" b="0" i="0" kern="1200" dirty="0">
                <a:solidFill>
                  <a:schemeClr val="tx1"/>
                </a:solidFill>
                <a:effectLst/>
                <a:latin typeface="+mn-lt"/>
                <a:ea typeface="+mn-ea"/>
                <a:cs typeface="+mn-cs"/>
              </a:rPr>
              <a:t> (approximately 25 percent) </a:t>
            </a:r>
          </a:p>
          <a:p>
            <a:r>
              <a:rPr lang="en-GB" sz="1200" b="0" i="0" kern="1200" dirty="0">
                <a:solidFill>
                  <a:schemeClr val="tx1"/>
                </a:solidFill>
                <a:effectLst/>
                <a:latin typeface="+mn-lt"/>
                <a:ea typeface="+mn-ea"/>
                <a:cs typeface="+mn-cs"/>
              </a:rPr>
              <a:t>ILD may be apparent at the time of or soon after the diagnosis of </a:t>
            </a:r>
            <a:r>
              <a:rPr lang="en-GB" sz="1200" b="0" i="0" kern="1200" dirty="0" err="1">
                <a:solidFill>
                  <a:schemeClr val="tx1"/>
                </a:solidFill>
                <a:effectLst/>
                <a:latin typeface="+mn-lt"/>
                <a:ea typeface="+mn-ea"/>
                <a:cs typeface="+mn-cs"/>
              </a:rPr>
              <a:t>SSc</a:t>
            </a:r>
            <a:r>
              <a:rPr lang="en-GB" sz="1200" b="0" i="0" kern="1200" dirty="0">
                <a:solidFill>
                  <a:schemeClr val="tx1"/>
                </a:solidFill>
                <a:effectLst/>
                <a:latin typeface="+mn-lt"/>
                <a:ea typeface="+mn-ea"/>
                <a:cs typeface="+mn-cs"/>
              </a:rPr>
              <a:t> or, less commonly, may develop many years after the onset of skin disease</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Pulmonary capillary </a:t>
            </a:r>
            <a:r>
              <a:rPr lang="en-GB" dirty="0" err="1"/>
              <a:t>hemangiomatosis</a:t>
            </a:r>
            <a:r>
              <a:rPr lang="en-GB" dirty="0"/>
              <a:t> and </a:t>
            </a:r>
            <a:r>
              <a:rPr lang="en-GB" dirty="0" err="1"/>
              <a:t>veno</a:t>
            </a:r>
            <a:r>
              <a:rPr lang="en-GB" dirty="0"/>
              <a:t>-occlusive disease</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18</a:t>
            </a:fld>
            <a:endParaRPr lang="en-GB">
              <a:solidFill>
                <a:prstClr val="black"/>
              </a:solidFill>
            </a:endParaRPr>
          </a:p>
        </p:txBody>
      </p:sp>
    </p:spTree>
    <p:extLst>
      <p:ext uri="{BB962C8B-B14F-4D97-AF65-F5344CB8AC3E}">
        <p14:creationId xmlns:p14="http://schemas.microsoft.com/office/powerpoint/2010/main" val="226631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Diffuse </a:t>
            </a:r>
            <a:r>
              <a:rPr lang="en-GB" dirty="0" err="1">
                <a:cs typeface="Calibri"/>
              </a:rPr>
              <a:t>SSc</a:t>
            </a:r>
            <a:r>
              <a:rPr lang="en-GB" dirty="0">
                <a:cs typeface="Calibri"/>
              </a:rPr>
              <a:t> only : wide-mouthed </a:t>
            </a:r>
            <a:r>
              <a:rPr lang="en-GB" dirty="0" err="1">
                <a:cs typeface="Calibri"/>
              </a:rPr>
              <a:t>diverticula</a:t>
            </a:r>
            <a:r>
              <a:rPr lang="en-GB" dirty="0">
                <a:cs typeface="Calibri"/>
              </a:rPr>
              <a:t> </a:t>
            </a:r>
            <a:r>
              <a:rPr lang="en-GB" dirty="0" err="1">
                <a:cs typeface="Calibri"/>
              </a:rPr>
              <a:t>pathognomonic</a:t>
            </a:r>
            <a:r>
              <a:rPr lang="en-GB">
                <a:cs typeface="Calibri"/>
              </a:rPr>
              <a:t> </a:t>
            </a:r>
            <a:endParaRPr lang="en-GB" dirty="0"/>
          </a:p>
          <a:p>
            <a:r>
              <a:rPr lang="en-GB" sz="1200" b="0" i="0" kern="1200" dirty="0">
                <a:solidFill>
                  <a:schemeClr val="tx1"/>
                </a:solidFill>
                <a:effectLst/>
                <a:latin typeface="+mn-lt"/>
                <a:ea typeface="+mn-ea"/>
                <a:cs typeface="+mn-cs"/>
              </a:rPr>
              <a:t>atrophy of the smooth muscle in the lower two-thirds of the tubular </a:t>
            </a:r>
            <a:r>
              <a:rPr lang="en-GB" sz="1200" b="0" i="0" kern="1200" dirty="0" err="1">
                <a:solidFill>
                  <a:schemeClr val="tx1"/>
                </a:solidFill>
                <a:effectLst/>
                <a:latin typeface="+mn-lt"/>
                <a:ea typeface="+mn-ea"/>
                <a:cs typeface="+mn-cs"/>
              </a:rPr>
              <a:t>esophagus</a:t>
            </a:r>
            <a:r>
              <a:rPr lang="en-GB" sz="1200" b="0" i="0" kern="1200" dirty="0">
                <a:solidFill>
                  <a:schemeClr val="tx1"/>
                </a:solidFill>
                <a:effectLst/>
                <a:latin typeface="+mn-lt"/>
                <a:ea typeface="+mn-ea"/>
                <a:cs typeface="+mn-cs"/>
              </a:rPr>
              <a:t> and the lower </a:t>
            </a:r>
            <a:r>
              <a:rPr lang="en-GB" sz="1200" b="0" i="0" kern="1200" dirty="0" err="1">
                <a:solidFill>
                  <a:schemeClr val="tx1"/>
                </a:solidFill>
                <a:effectLst/>
                <a:latin typeface="+mn-lt"/>
                <a:ea typeface="+mn-ea"/>
                <a:cs typeface="+mn-cs"/>
              </a:rPr>
              <a:t>esophageal</a:t>
            </a:r>
            <a:r>
              <a:rPr lang="en-GB" sz="1200" b="0" i="0" kern="1200" dirty="0">
                <a:solidFill>
                  <a:schemeClr val="tx1"/>
                </a:solidFill>
                <a:effectLst/>
                <a:latin typeface="+mn-lt"/>
                <a:ea typeface="+mn-ea"/>
                <a:cs typeface="+mn-cs"/>
              </a:rPr>
              <a:t> sphincter. On pathological examination, the muscle of the lower </a:t>
            </a:r>
            <a:r>
              <a:rPr lang="en-GB" sz="1200" b="0" i="0" kern="1200" dirty="0" err="1">
                <a:solidFill>
                  <a:schemeClr val="tx1"/>
                </a:solidFill>
                <a:effectLst/>
                <a:latin typeface="+mn-lt"/>
                <a:ea typeface="+mn-ea"/>
                <a:cs typeface="+mn-cs"/>
              </a:rPr>
              <a:t>esophagus</a:t>
            </a:r>
            <a:r>
              <a:rPr lang="en-GB" sz="1200" b="0" i="0" kern="1200" dirty="0">
                <a:solidFill>
                  <a:schemeClr val="tx1"/>
                </a:solidFill>
                <a:effectLst/>
                <a:latin typeface="+mn-lt"/>
                <a:ea typeface="+mn-ea"/>
                <a:cs typeface="+mn-cs"/>
              </a:rPr>
              <a:t> may be partly replaced by fibrous tissue. </a:t>
            </a:r>
          </a:p>
          <a:p>
            <a:endParaRPr lang="en-GB" dirty="0"/>
          </a:p>
          <a:p>
            <a:r>
              <a:rPr lang="en-GB" sz="1200" b="1" i="0" kern="1200" dirty="0">
                <a:solidFill>
                  <a:schemeClr val="tx1"/>
                </a:solidFill>
                <a:effectLst/>
                <a:latin typeface="+mn-lt"/>
                <a:ea typeface="+mn-ea"/>
                <a:cs typeface="+mn-cs"/>
              </a:rPr>
              <a:t>Colonic inertia</a:t>
            </a:r>
            <a:r>
              <a:rPr lang="en-GB" sz="1200" b="0" i="0" kern="1200" dirty="0">
                <a:solidFill>
                  <a:schemeClr val="tx1"/>
                </a:solidFill>
                <a:effectLst/>
                <a:latin typeface="+mn-lt"/>
                <a:ea typeface="+mn-ea"/>
                <a:cs typeface="+mn-cs"/>
              </a:rPr>
              <a:t> (motility disorder )— Patients with colonic involvement of </a:t>
            </a:r>
            <a:r>
              <a:rPr lang="en-GB" sz="1200" b="0" i="0" kern="1200" dirty="0" err="1">
                <a:solidFill>
                  <a:schemeClr val="tx1"/>
                </a:solidFill>
                <a:effectLst/>
                <a:latin typeface="+mn-lt"/>
                <a:ea typeface="+mn-ea"/>
                <a:cs typeface="+mn-cs"/>
              </a:rPr>
              <a:t>SSc</a:t>
            </a:r>
            <a:r>
              <a:rPr lang="en-GB" sz="1200" b="0" i="0" kern="1200" dirty="0">
                <a:solidFill>
                  <a:schemeClr val="tx1"/>
                </a:solidFill>
                <a:effectLst/>
                <a:latin typeface="+mn-lt"/>
                <a:ea typeface="+mn-ea"/>
                <a:cs typeface="+mn-cs"/>
              </a:rPr>
              <a:t> have slow transit and have symptoms of constipation, bloating, and abdominal pain. </a:t>
            </a:r>
            <a:r>
              <a:rPr lang="en-GB" sz="1200" b="0" i="0" kern="1200" dirty="0" err="1">
                <a:solidFill>
                  <a:schemeClr val="tx1"/>
                </a:solidFill>
                <a:effectLst/>
                <a:latin typeface="+mn-lt"/>
                <a:ea typeface="+mn-ea"/>
                <a:cs typeface="+mn-cs"/>
              </a:rPr>
              <a:t>Fecal</a:t>
            </a:r>
            <a:r>
              <a:rPr lang="en-GB" sz="1200" b="0" i="0" kern="1200" dirty="0">
                <a:solidFill>
                  <a:schemeClr val="tx1"/>
                </a:solidFill>
                <a:effectLst/>
                <a:latin typeface="+mn-lt"/>
                <a:ea typeface="+mn-ea"/>
                <a:cs typeface="+mn-cs"/>
              </a:rPr>
              <a:t> impaction may produce stercoral ulceration resulting in lower gastrointestinal (GI) bleeding and iron deficiency </a:t>
            </a:r>
            <a:r>
              <a:rPr lang="en-GB" sz="1200" b="0" i="0" kern="1200" dirty="0" err="1">
                <a:solidFill>
                  <a:schemeClr val="tx1"/>
                </a:solidFill>
                <a:effectLst/>
                <a:latin typeface="+mn-lt"/>
                <a:ea typeface="+mn-ea"/>
                <a:cs typeface="+mn-cs"/>
              </a:rPr>
              <a:t>anemia</a:t>
            </a:r>
            <a:r>
              <a:rPr lang="en-GB" sz="1200" b="0" i="0" kern="1200" dirty="0">
                <a:solidFill>
                  <a:schemeClr val="tx1"/>
                </a:solidFill>
                <a:effectLst/>
                <a:latin typeface="+mn-lt"/>
                <a:ea typeface="+mn-ea"/>
                <a:cs typeface="+mn-cs"/>
              </a:rPr>
              <a:t>.</a:t>
            </a:r>
            <a:endParaRPr lang="en-GB" dirty="0"/>
          </a:p>
          <a:p>
            <a:endParaRPr lang="en-GB" dirty="0"/>
          </a:p>
          <a:p>
            <a:r>
              <a:rPr lang="en-GB" sz="1200" b="0" i="0" kern="1200" dirty="0" err="1">
                <a:solidFill>
                  <a:schemeClr val="tx1"/>
                </a:solidFill>
                <a:effectLst/>
                <a:latin typeface="+mn-lt"/>
                <a:ea typeface="+mn-ea"/>
                <a:cs typeface="+mn-cs"/>
              </a:rPr>
              <a:t>Fecal</a:t>
            </a:r>
            <a:r>
              <a:rPr lang="en-GB" sz="1200" b="0" i="0" kern="1200" dirty="0">
                <a:solidFill>
                  <a:schemeClr val="tx1"/>
                </a:solidFill>
                <a:effectLst/>
                <a:latin typeface="+mn-lt"/>
                <a:ea typeface="+mn-ea"/>
                <a:cs typeface="+mn-cs"/>
              </a:rPr>
              <a:t> incontinence may result from involvement of the anal sphincter, which is common in </a:t>
            </a:r>
            <a:r>
              <a:rPr lang="en-GB" sz="1200" b="0" i="0" kern="1200" dirty="0" err="1">
                <a:solidFill>
                  <a:schemeClr val="tx1"/>
                </a:solidFill>
                <a:effectLst/>
                <a:latin typeface="+mn-lt"/>
                <a:ea typeface="+mn-ea"/>
                <a:cs typeface="+mn-cs"/>
              </a:rPr>
              <a:t>SSc</a:t>
            </a:r>
            <a:r>
              <a:rPr lang="en-GB" sz="1200" b="0" i="0" kern="1200" dirty="0">
                <a:solidFill>
                  <a:schemeClr val="tx1"/>
                </a:solidFill>
                <a:effectLst/>
                <a:latin typeface="+mn-lt"/>
                <a:ea typeface="+mn-ea"/>
                <a:cs typeface="+mn-cs"/>
              </a:rPr>
              <a:t> and usually associated with atrophic change of both internal and external sphincters </a:t>
            </a:r>
            <a:endParaRPr lang="en-GB" dirty="0"/>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19</a:t>
            </a:fld>
            <a:endParaRPr lang="en-GB">
              <a:solidFill>
                <a:prstClr val="black"/>
              </a:solidFill>
            </a:endParaRPr>
          </a:p>
        </p:txBody>
      </p:sp>
    </p:spTree>
    <p:extLst>
      <p:ext uri="{BB962C8B-B14F-4D97-AF65-F5344CB8AC3E}">
        <p14:creationId xmlns:p14="http://schemas.microsoft.com/office/powerpoint/2010/main" val="264903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4 to 51 percent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likely due to fibrosis of the conduction system from recurrent microvascular ischemic insult and autonomic dysfunction</a:t>
            </a:r>
            <a:endParaRPr lang="en-GB" dirty="0"/>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20</a:t>
            </a:fld>
            <a:endParaRPr lang="en-GB">
              <a:solidFill>
                <a:prstClr val="black"/>
              </a:solidFill>
            </a:endParaRPr>
          </a:p>
        </p:txBody>
      </p:sp>
    </p:spTree>
    <p:extLst>
      <p:ext uri="{BB962C8B-B14F-4D97-AF65-F5344CB8AC3E}">
        <p14:creationId xmlns:p14="http://schemas.microsoft.com/office/powerpoint/2010/main" val="19331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SRC is observed much less frequently in patients with limited cutaneous </a:t>
            </a:r>
            <a:r>
              <a:rPr lang="en-GB" sz="1200" b="0" i="0" kern="1200" dirty="0" err="1">
                <a:solidFill>
                  <a:schemeClr val="tx1"/>
                </a:solidFill>
                <a:effectLst/>
                <a:latin typeface="+mn-lt"/>
                <a:ea typeface="+mn-ea"/>
                <a:cs typeface="+mn-cs"/>
              </a:rPr>
              <a:t>SSc</a:t>
            </a:r>
            <a:r>
              <a:rPr lang="en-GB" sz="1200" b="0" i="0" kern="1200" dirty="0" smtClean="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elatively</a:t>
            </a:r>
            <a:r>
              <a:rPr lang="en-GB" sz="1200" b="0" i="0" kern="1200" dirty="0">
                <a:solidFill>
                  <a:schemeClr val="tx1"/>
                </a:solidFill>
                <a:effectLst/>
                <a:latin typeface="+mn-lt"/>
                <a:ea typeface="+mn-ea"/>
                <a:cs typeface="+mn-cs"/>
              </a:rPr>
              <a:t> early complication of </a:t>
            </a:r>
            <a:r>
              <a:rPr lang="en-GB" sz="1200" b="0" i="0" kern="1200" dirty="0" err="1">
                <a:solidFill>
                  <a:schemeClr val="tx1"/>
                </a:solidFill>
                <a:effectLst/>
                <a:latin typeface="+mn-lt"/>
                <a:ea typeface="+mn-ea"/>
                <a:cs typeface="+mn-cs"/>
              </a:rPr>
              <a:t>SSc</a:t>
            </a:r>
            <a:r>
              <a:rPr lang="en-GB" sz="1200" b="0" i="0" kern="1200" dirty="0">
                <a:solidFill>
                  <a:schemeClr val="tx1"/>
                </a:solidFill>
                <a:effectLst/>
                <a:latin typeface="+mn-lt"/>
                <a:ea typeface="+mn-ea"/>
                <a:cs typeface="+mn-cs"/>
              </a:rPr>
              <a:t> that almost invariably occurs within the first five years after the onset of the disease</a:t>
            </a:r>
            <a:r>
              <a:rPr lang="en-GB" sz="1200" b="0" i="0" kern="1200" dirty="0" smtClean="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early-stage disease or rapidly advancing skin induration is associated with an increased risk of SRC. However, SRC can also occur in the absence of warning signs.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SRC occurs in the absence of hypertension [</a:t>
            </a:r>
            <a:r>
              <a:rPr lang="en-GB" sz="1200" b="0" i="0" u="sng" kern="1200" dirty="0">
                <a:solidFill>
                  <a:schemeClr val="tx1"/>
                </a:solidFill>
                <a:effectLst/>
                <a:latin typeface="+mn-lt"/>
                <a:ea typeface="+mn-ea"/>
                <a:cs typeface="+mn-cs"/>
                <a:hlinkClick r:id="rId3"/>
              </a:rPr>
              <a:t>13</a:t>
            </a:r>
            <a:r>
              <a:rPr lang="en-GB" sz="1200" b="0" i="0" kern="1200" dirty="0">
                <a:solidFill>
                  <a:schemeClr val="tx1"/>
                </a:solidFill>
                <a:effectLst/>
                <a:latin typeface="+mn-lt"/>
                <a:ea typeface="+mn-ea"/>
                <a:cs typeface="+mn-cs"/>
              </a:rPr>
              <a:t>]. However, some of these patients have blood pressures that are higher than their baseline values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Proteinuria in the range of 500 mg to 1 gram per day </a:t>
            </a:r>
            <a:endParaRPr lang="en-GB" dirty="0"/>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21</a:t>
            </a:fld>
            <a:endParaRPr lang="en-GB">
              <a:solidFill>
                <a:prstClr val="black"/>
              </a:solidFill>
            </a:endParaRPr>
          </a:p>
        </p:txBody>
      </p:sp>
    </p:spTree>
    <p:extLst>
      <p:ext uri="{BB962C8B-B14F-4D97-AF65-F5344CB8AC3E}">
        <p14:creationId xmlns:p14="http://schemas.microsoft.com/office/powerpoint/2010/main" val="264023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35B9CD47-A2C3-4497-8179-4A6117F0138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3588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25</a:t>
            </a:fld>
            <a:endParaRPr lang="en-GB">
              <a:solidFill>
                <a:prstClr val="black"/>
              </a:solidFill>
            </a:endParaRPr>
          </a:p>
        </p:txBody>
      </p:sp>
    </p:spTree>
    <p:extLst>
      <p:ext uri="{BB962C8B-B14F-4D97-AF65-F5344CB8AC3E}">
        <p14:creationId xmlns:p14="http://schemas.microsoft.com/office/powerpoint/2010/main" val="239859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kern="1200" dirty="0" err="1">
                <a:solidFill>
                  <a:schemeClr val="tx1"/>
                </a:solidFill>
                <a:effectLst/>
                <a:latin typeface="+mn-lt"/>
                <a:ea typeface="+mn-ea"/>
                <a:cs typeface="+mn-cs"/>
                <a:hlinkClick r:id="rId3"/>
              </a:rPr>
              <a:t>miquimod</a:t>
            </a:r>
            <a:r>
              <a:rPr lang="en-GB" sz="1200" b="0" i="0" kern="1200" dirty="0">
                <a:solidFill>
                  <a:schemeClr val="tx1"/>
                </a:solidFill>
                <a:effectLst/>
                <a:latin typeface="+mn-lt"/>
                <a:ea typeface="+mn-ea"/>
                <a:cs typeface="+mn-cs"/>
              </a:rPr>
              <a:t> is a topical immunomodulator that induces interferon (IFN)-gamma,</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ata</a:t>
            </a:r>
            <a:r>
              <a:rPr lang="en-GB" sz="1200" b="0" i="0" kern="1200" dirty="0">
                <a:solidFill>
                  <a:schemeClr val="tx1"/>
                </a:solidFill>
                <a:effectLst/>
                <a:latin typeface="+mn-lt"/>
                <a:ea typeface="+mn-ea"/>
                <a:cs typeface="+mn-cs"/>
              </a:rPr>
              <a:t> on the efficacy of </a:t>
            </a:r>
            <a:r>
              <a:rPr lang="en-GB" sz="1200" b="0" i="0" u="sng" kern="1200" dirty="0">
                <a:solidFill>
                  <a:schemeClr val="tx1"/>
                </a:solidFill>
                <a:effectLst/>
                <a:latin typeface="+mn-lt"/>
                <a:ea typeface="+mn-ea"/>
                <a:cs typeface="+mn-cs"/>
                <a:hlinkClick r:id="rId4"/>
              </a:rPr>
              <a:t>methotrexate</a:t>
            </a:r>
            <a:r>
              <a:rPr lang="en-GB" sz="1200" b="0" i="0" kern="1200" dirty="0">
                <a:solidFill>
                  <a:schemeClr val="tx1"/>
                </a:solidFill>
                <a:effectLst/>
                <a:latin typeface="+mn-lt"/>
                <a:ea typeface="+mn-ea"/>
                <a:cs typeface="+mn-cs"/>
              </a:rPr>
              <a:t> and glucocorticoids in </a:t>
            </a:r>
            <a:r>
              <a:rPr lang="en-GB" sz="1200" b="0" i="0" kern="1200" dirty="0" err="1">
                <a:solidFill>
                  <a:schemeClr val="tx1"/>
                </a:solidFill>
                <a:effectLst/>
                <a:latin typeface="+mn-lt"/>
                <a:ea typeface="+mn-ea"/>
                <a:cs typeface="+mn-cs"/>
              </a:rPr>
              <a:t>morphea</a:t>
            </a:r>
            <a:r>
              <a:rPr lang="en-GB" sz="1200" b="0" i="0" kern="1200" dirty="0">
                <a:solidFill>
                  <a:schemeClr val="tx1"/>
                </a:solidFill>
                <a:effectLst/>
                <a:latin typeface="+mn-lt"/>
                <a:ea typeface="+mn-ea"/>
                <a:cs typeface="+mn-cs"/>
              </a:rPr>
              <a:t> are limited.</a:t>
            </a:r>
            <a:endParaRPr lang="en-GB" dirty="0"/>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26</a:t>
            </a:fld>
            <a:endParaRPr lang="en-GB">
              <a:solidFill>
                <a:prstClr val="black"/>
              </a:solidFill>
            </a:endParaRPr>
          </a:p>
        </p:txBody>
      </p:sp>
    </p:spTree>
    <p:extLst>
      <p:ext uri="{BB962C8B-B14F-4D97-AF65-F5344CB8AC3E}">
        <p14:creationId xmlns:p14="http://schemas.microsoft.com/office/powerpoint/2010/main" val="335025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immunosuppressive therapies used to address visceral disease. Unfortunately, most of these treatments demonstrate only a modest benefit, at best, for skin thickening </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Other cutaneous manifestations</a:t>
            </a:r>
            <a:endParaRPr lang="en-GB" sz="1200" b="0"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Pruritus</a:t>
            </a:r>
            <a:r>
              <a:rPr lang="en-GB" sz="1200" b="0" i="0" kern="1200" dirty="0">
                <a:solidFill>
                  <a:schemeClr val="tx1"/>
                </a:solidFill>
                <a:effectLst/>
                <a:latin typeface="+mn-lt"/>
                <a:ea typeface="+mn-ea"/>
                <a:cs typeface="+mn-cs"/>
              </a:rPr>
              <a:t> : antihistamine-Low-dose oral glucocorticoids</a:t>
            </a:r>
          </a:p>
          <a:p>
            <a:r>
              <a:rPr lang="en-GB" sz="1200" b="1" i="0" kern="1200" dirty="0">
                <a:solidFill>
                  <a:schemeClr val="tx1"/>
                </a:solidFill>
                <a:effectLst/>
                <a:latin typeface="+mn-lt"/>
                <a:ea typeface="+mn-ea"/>
                <a:cs typeface="+mn-cs"/>
              </a:rPr>
              <a:t>Calcinosis cutis</a:t>
            </a:r>
            <a:r>
              <a:rPr lang="en-GB" sz="1200" b="0" i="0" kern="1200" dirty="0">
                <a:solidFill>
                  <a:schemeClr val="tx1"/>
                </a:solidFill>
                <a:effectLst/>
                <a:latin typeface="+mn-lt"/>
                <a:ea typeface="+mn-ea"/>
                <a:cs typeface="+mn-cs"/>
              </a:rPr>
              <a:t> : minocycline- MTX, </a:t>
            </a:r>
            <a:r>
              <a:rPr lang="en-GB" sz="1200" b="0" i="0" u="sng" kern="1200" dirty="0">
                <a:solidFill>
                  <a:schemeClr val="tx1"/>
                </a:solidFill>
                <a:effectLst/>
                <a:latin typeface="+mn-lt"/>
                <a:ea typeface="+mn-ea"/>
                <a:cs typeface="+mn-cs"/>
                <a:hlinkClick r:id="rId3"/>
              </a:rPr>
              <a:t>infliximab</a:t>
            </a:r>
            <a:r>
              <a:rPr lang="en-GB" sz="1200" b="0" i="0" kern="1200" dirty="0">
                <a:solidFill>
                  <a:schemeClr val="tx1"/>
                </a:solidFill>
                <a:effectLst/>
                <a:latin typeface="+mn-lt"/>
                <a:ea typeface="+mn-ea"/>
                <a:cs typeface="+mn-cs"/>
              </a:rPr>
              <a:t>, or </a:t>
            </a:r>
            <a:r>
              <a:rPr lang="en-GB" sz="1200" b="0" i="0" u="sng" kern="1200" dirty="0">
                <a:solidFill>
                  <a:schemeClr val="tx1"/>
                </a:solidFill>
                <a:effectLst/>
                <a:latin typeface="+mn-lt"/>
                <a:ea typeface="+mn-ea"/>
                <a:cs typeface="+mn-cs"/>
                <a:hlinkClick r:id="rId4"/>
              </a:rPr>
              <a:t>rituximab</a:t>
            </a:r>
            <a:endParaRPr lang="en-GB" sz="1200" b="0" i="0" u="sng"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a:defRPr/>
            </a:pPr>
            <a:fld id="{77D113FA-7797-4A08-8558-35910738E0FE}" type="slidenum">
              <a:rPr lang="en-GB" smtClean="0">
                <a:solidFill>
                  <a:prstClr val="black"/>
                </a:solidFill>
              </a:rPr>
              <a:pPr algn="r">
                <a:defRPr/>
              </a:pPr>
              <a:t>27</a:t>
            </a:fld>
            <a:endParaRPr lang="en-GB">
              <a:solidFill>
                <a:prstClr val="black"/>
              </a:solidFill>
            </a:endParaRPr>
          </a:p>
        </p:txBody>
      </p:sp>
    </p:spTree>
    <p:extLst>
      <p:ext uri="{BB962C8B-B14F-4D97-AF65-F5344CB8AC3E}">
        <p14:creationId xmlns:p14="http://schemas.microsoft.com/office/powerpoint/2010/main" val="213657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3/9/2022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963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196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751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5712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8309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3/9/2022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63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3/9/2022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930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5427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3454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3/9/2022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239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341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B8791-F1B0-41E7-B7FD-A781E65C4266}" type="datetimeFigureOut">
              <a:rPr lang="en-US" dirty="0"/>
              <a:t>3/9/2022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42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dirty="0"/>
              <a:t>3/9/2022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753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3/9/2022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519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3/9/2022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568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944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786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3/9/2022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00863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1110516"/>
          </a:xfrm>
        </p:spPr>
        <p:txBody>
          <a:bodyPr/>
          <a:lstStyle/>
          <a:p>
            <a:r>
              <a:rPr lang="en-US" dirty="0">
                <a:ea typeface="+mj-lt"/>
                <a:cs typeface="+mj-lt"/>
              </a:rPr>
              <a:t>Systemic sclerosis</a:t>
            </a:r>
            <a:endParaRPr lang="en-US" dirty="0"/>
          </a:p>
        </p:txBody>
      </p:sp>
      <p:sp>
        <p:nvSpPr>
          <p:cNvPr id="3" name="Subtitle 2"/>
          <p:cNvSpPr>
            <a:spLocks noGrp="1"/>
          </p:cNvSpPr>
          <p:nvPr>
            <p:ph type="subTitle" idx="1"/>
          </p:nvPr>
        </p:nvSpPr>
        <p:spPr>
          <a:xfrm>
            <a:off x="1154955" y="3655947"/>
            <a:ext cx="8825658" cy="1982853"/>
          </a:xfrm>
        </p:spPr>
        <p:txBody>
          <a:bodyPr/>
          <a:lstStyle/>
          <a:p>
            <a:r>
              <a:rPr lang="en-US" sz="2400" b="1" dirty="0"/>
              <a:t>Presented by:  </a:t>
            </a:r>
            <a:r>
              <a:rPr lang="en-US" sz="2400" b="1" dirty="0" smtClean="0"/>
              <a:t>Yazan Adarbeh</a:t>
            </a:r>
            <a:endParaRPr lang="en-US" sz="2400" b="1" dirty="0"/>
          </a:p>
          <a:p>
            <a:r>
              <a:rPr lang="en-US" sz="2400" b="1" dirty="0"/>
              <a:t>                           </a:t>
            </a:r>
            <a:r>
              <a:rPr lang="en-US" sz="2400" b="1" dirty="0" err="1" smtClean="0"/>
              <a:t>Batool</a:t>
            </a:r>
            <a:r>
              <a:rPr lang="en-US" sz="2400" b="1" dirty="0" smtClean="0"/>
              <a:t> </a:t>
            </a:r>
            <a:r>
              <a:rPr lang="en-US" sz="2400" b="1" dirty="0" err="1" smtClean="0"/>
              <a:t>quran</a:t>
            </a:r>
            <a:endParaRPr lang="en-US" sz="2400" b="1"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B7A2-5B1C-4F29-981E-1C217E9FB83D}"/>
              </a:ext>
            </a:extLst>
          </p:cNvPr>
          <p:cNvSpPr>
            <a:spLocks noGrp="1"/>
          </p:cNvSpPr>
          <p:nvPr>
            <p:ph type="title"/>
          </p:nvPr>
        </p:nvSpPr>
        <p:spPr/>
        <p:txBody>
          <a:bodyPr/>
          <a:lstStyle/>
          <a:p>
            <a:r>
              <a:rPr lang="en-US"/>
              <a:t>ESOPHAGEAL DYSMOTILITY</a:t>
            </a:r>
          </a:p>
        </p:txBody>
      </p:sp>
      <p:pic>
        <p:nvPicPr>
          <p:cNvPr id="4" name="Picture 4" descr="A picture containing x-ray film&#10;&#10;Description automatically generated">
            <a:extLst>
              <a:ext uri="{FF2B5EF4-FFF2-40B4-BE49-F238E27FC236}">
                <a16:creationId xmlns:a16="http://schemas.microsoft.com/office/drawing/2014/main" id="{627B34A5-1E53-4F04-B11E-39FBA6C304CF}"/>
              </a:ext>
            </a:extLst>
          </p:cNvPr>
          <p:cNvPicPr>
            <a:picLocks noGrp="1" noChangeAspect="1"/>
          </p:cNvPicPr>
          <p:nvPr>
            <p:ph idx="1"/>
          </p:nvPr>
        </p:nvPicPr>
        <p:blipFill>
          <a:blip r:embed="rId2"/>
          <a:stretch>
            <a:fillRect/>
          </a:stretch>
        </p:blipFill>
        <p:spPr>
          <a:xfrm>
            <a:off x="2727806" y="2449333"/>
            <a:ext cx="4961087" cy="3882784"/>
          </a:xfrm>
        </p:spPr>
      </p:pic>
    </p:spTree>
    <p:extLst>
      <p:ext uri="{BB962C8B-B14F-4D97-AF65-F5344CB8AC3E}">
        <p14:creationId xmlns:p14="http://schemas.microsoft.com/office/powerpoint/2010/main" val="8112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BADD-F2E5-4A5A-AA70-C8D8CFD4A09D}"/>
              </a:ext>
            </a:extLst>
          </p:cNvPr>
          <p:cNvSpPr>
            <a:spLocks noGrp="1"/>
          </p:cNvSpPr>
          <p:nvPr>
            <p:ph type="title"/>
          </p:nvPr>
        </p:nvSpPr>
        <p:spPr/>
        <p:txBody>
          <a:bodyPr/>
          <a:lstStyle/>
          <a:p>
            <a:r>
              <a:rPr lang="en-US"/>
              <a:t>SCLERODACTYLY</a:t>
            </a:r>
          </a:p>
        </p:txBody>
      </p:sp>
      <p:pic>
        <p:nvPicPr>
          <p:cNvPr id="8" name="Picture 4" descr="A picture containing feet, footwear&#10;&#10;Description automatically generated">
            <a:extLst>
              <a:ext uri="{FF2B5EF4-FFF2-40B4-BE49-F238E27FC236}">
                <a16:creationId xmlns:a16="http://schemas.microsoft.com/office/drawing/2014/main" id="{B1D7DD2D-9D69-4FDF-89DA-CE1F1E0EF45B}"/>
              </a:ext>
            </a:extLst>
          </p:cNvPr>
          <p:cNvPicPr>
            <a:picLocks noChangeAspect="1"/>
          </p:cNvPicPr>
          <p:nvPr/>
        </p:nvPicPr>
        <p:blipFill>
          <a:blip r:embed="rId2"/>
          <a:stretch>
            <a:fillRect/>
          </a:stretch>
        </p:blipFill>
        <p:spPr>
          <a:xfrm>
            <a:off x="2224726" y="2574813"/>
            <a:ext cx="5740923" cy="3881412"/>
          </a:xfrm>
          <a:prstGeom prst="rect">
            <a:avLst/>
          </a:prstGeom>
        </p:spPr>
      </p:pic>
    </p:spTree>
    <p:extLst>
      <p:ext uri="{BB962C8B-B14F-4D97-AF65-F5344CB8AC3E}">
        <p14:creationId xmlns:p14="http://schemas.microsoft.com/office/powerpoint/2010/main" val="337398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66D4-3BFC-4942-911D-43F8E970B85C}"/>
              </a:ext>
            </a:extLst>
          </p:cNvPr>
          <p:cNvSpPr>
            <a:spLocks noGrp="1"/>
          </p:cNvSpPr>
          <p:nvPr>
            <p:ph type="title"/>
          </p:nvPr>
        </p:nvSpPr>
        <p:spPr/>
        <p:txBody>
          <a:bodyPr/>
          <a:lstStyle/>
          <a:p>
            <a:r>
              <a:rPr lang="en-US"/>
              <a:t>TELANGIECTASIAS</a:t>
            </a:r>
          </a:p>
        </p:txBody>
      </p:sp>
      <p:pic>
        <p:nvPicPr>
          <p:cNvPr id="4" name="Picture 4" descr="Diagram&#10;&#10;Description automatically generated">
            <a:extLst>
              <a:ext uri="{FF2B5EF4-FFF2-40B4-BE49-F238E27FC236}">
                <a16:creationId xmlns:a16="http://schemas.microsoft.com/office/drawing/2014/main" id="{4766A0EA-0D66-498E-8BCF-84FEA76F24FE}"/>
              </a:ext>
            </a:extLst>
          </p:cNvPr>
          <p:cNvPicPr>
            <a:picLocks noGrp="1" noChangeAspect="1"/>
          </p:cNvPicPr>
          <p:nvPr>
            <p:ph idx="1"/>
          </p:nvPr>
        </p:nvPicPr>
        <p:blipFill>
          <a:blip r:embed="rId2"/>
          <a:stretch>
            <a:fillRect/>
          </a:stretch>
        </p:blipFill>
        <p:spPr>
          <a:xfrm>
            <a:off x="754784" y="4139841"/>
            <a:ext cx="3055548" cy="2370826"/>
          </a:xfrm>
        </p:spPr>
      </p:pic>
      <p:pic>
        <p:nvPicPr>
          <p:cNvPr id="5" name="Picture 5" descr="A picture containing text&#10;&#10;Description automatically generated">
            <a:extLst>
              <a:ext uri="{FF2B5EF4-FFF2-40B4-BE49-F238E27FC236}">
                <a16:creationId xmlns:a16="http://schemas.microsoft.com/office/drawing/2014/main" id="{51692F66-7A4A-45E8-8FD6-0E8846BD7C99}"/>
              </a:ext>
            </a:extLst>
          </p:cNvPr>
          <p:cNvPicPr>
            <a:picLocks noChangeAspect="1"/>
          </p:cNvPicPr>
          <p:nvPr/>
        </p:nvPicPr>
        <p:blipFill>
          <a:blip r:embed="rId3"/>
          <a:stretch>
            <a:fillRect/>
          </a:stretch>
        </p:blipFill>
        <p:spPr>
          <a:xfrm>
            <a:off x="4311411" y="3152057"/>
            <a:ext cx="3252876" cy="2221661"/>
          </a:xfrm>
          <a:prstGeom prst="rect">
            <a:avLst/>
          </a:prstGeom>
        </p:spPr>
      </p:pic>
      <p:pic>
        <p:nvPicPr>
          <p:cNvPr id="6" name="Picture 6" descr="A picture containing indoor, person, baby&#10;&#10;Description automatically generated">
            <a:extLst>
              <a:ext uri="{FF2B5EF4-FFF2-40B4-BE49-F238E27FC236}">
                <a16:creationId xmlns:a16="http://schemas.microsoft.com/office/drawing/2014/main" id="{644C4841-D2BF-4449-9AA4-7F762CAD03AF}"/>
              </a:ext>
            </a:extLst>
          </p:cNvPr>
          <p:cNvPicPr>
            <a:picLocks noChangeAspect="1"/>
          </p:cNvPicPr>
          <p:nvPr/>
        </p:nvPicPr>
        <p:blipFill>
          <a:blip r:embed="rId4"/>
          <a:stretch>
            <a:fillRect/>
          </a:stretch>
        </p:blipFill>
        <p:spPr>
          <a:xfrm>
            <a:off x="8218098" y="2125005"/>
            <a:ext cx="3332671" cy="2191047"/>
          </a:xfrm>
          <a:prstGeom prst="rect">
            <a:avLst/>
          </a:prstGeom>
        </p:spPr>
      </p:pic>
    </p:spTree>
    <p:extLst>
      <p:ext uri="{BB962C8B-B14F-4D97-AF65-F5344CB8AC3E}">
        <p14:creationId xmlns:p14="http://schemas.microsoft.com/office/powerpoint/2010/main" val="249929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A7D-E858-4B7D-868D-144FA5D6CE65}"/>
              </a:ext>
            </a:extLst>
          </p:cNvPr>
          <p:cNvSpPr>
            <a:spLocks noGrp="1"/>
          </p:cNvSpPr>
          <p:nvPr>
            <p:ph type="title"/>
          </p:nvPr>
        </p:nvSpPr>
        <p:spPr/>
        <p:txBody>
          <a:bodyPr/>
          <a:lstStyle/>
          <a:p>
            <a:r>
              <a:rPr lang="en-US" b="1" i="1" dirty="0">
                <a:ea typeface="+mj-lt"/>
                <a:cs typeface="+mj-lt"/>
              </a:rPr>
              <a:t>Clinical features</a:t>
            </a:r>
            <a:endParaRPr lang="en-US" b="1" i="1" dirty="0"/>
          </a:p>
        </p:txBody>
      </p:sp>
      <p:sp>
        <p:nvSpPr>
          <p:cNvPr id="3" name="Content Placeholder 2">
            <a:extLst>
              <a:ext uri="{FF2B5EF4-FFF2-40B4-BE49-F238E27FC236}">
                <a16:creationId xmlns:a16="http://schemas.microsoft.com/office/drawing/2014/main" id="{1D2BDDBF-607F-4491-84C8-DE51074A7D32}"/>
              </a:ext>
            </a:extLst>
          </p:cNvPr>
          <p:cNvSpPr>
            <a:spLocks noGrp="1"/>
          </p:cNvSpPr>
          <p:nvPr>
            <p:ph idx="1"/>
          </p:nvPr>
        </p:nvSpPr>
        <p:spPr>
          <a:xfrm>
            <a:off x="829559" y="2243579"/>
            <a:ext cx="10463751" cy="3776221"/>
          </a:xfrm>
        </p:spPr>
        <p:txBody>
          <a:bodyPr vert="horz" lIns="91440" tIns="45720" rIns="91440" bIns="45720" rtlCol="0" anchor="t">
            <a:normAutofit/>
          </a:bodyPr>
          <a:lstStyle/>
          <a:p>
            <a:r>
              <a:rPr lang="en-US" sz="2400" b="1" dirty="0">
                <a:ea typeface="+mn-lt"/>
                <a:cs typeface="+mn-lt"/>
              </a:rPr>
              <a:t>Skin</a:t>
            </a:r>
          </a:p>
          <a:p>
            <a:pPr marL="0" indent="0">
              <a:buNone/>
            </a:pPr>
            <a:r>
              <a:rPr lang="en-US" dirty="0">
                <a:ea typeface="+mn-lt"/>
                <a:cs typeface="+mn-lt"/>
              </a:rPr>
              <a:t> </a:t>
            </a:r>
            <a:r>
              <a:rPr lang="en-US" sz="2000" dirty="0">
                <a:ea typeface="+mn-lt"/>
                <a:cs typeface="+mn-lt"/>
              </a:rPr>
              <a:t>Initially, there is </a:t>
            </a:r>
            <a:r>
              <a:rPr lang="en-US" sz="2000" b="1" u="sng" dirty="0">
                <a:ea typeface="+mn-lt"/>
                <a:cs typeface="+mn-lt"/>
              </a:rPr>
              <a:t>non-pitting oedema of fingers </a:t>
            </a:r>
            <a:r>
              <a:rPr lang="en-US" sz="2000" dirty="0">
                <a:ea typeface="+mn-lt"/>
                <a:cs typeface="+mn-lt"/>
              </a:rPr>
              <a:t>and </a:t>
            </a:r>
            <a:r>
              <a:rPr lang="en-US" sz="2000" b="1" dirty="0">
                <a:ea typeface="+mn-lt"/>
                <a:cs typeface="+mn-lt"/>
              </a:rPr>
              <a:t>flexor tendon sheaths</a:t>
            </a:r>
            <a:r>
              <a:rPr lang="en-US" sz="2000" dirty="0">
                <a:ea typeface="+mn-lt"/>
                <a:cs typeface="+mn-lt"/>
              </a:rPr>
              <a:t>. Subsequently, the skin becomes </a:t>
            </a:r>
            <a:r>
              <a:rPr lang="en-US" sz="2000" b="1" u="sng" dirty="0">
                <a:ea typeface="+mn-lt"/>
                <a:cs typeface="+mn-lt"/>
              </a:rPr>
              <a:t>shiny and taut</a:t>
            </a:r>
            <a:r>
              <a:rPr lang="en-US" sz="2000" dirty="0">
                <a:ea typeface="+mn-lt"/>
                <a:cs typeface="+mn-lt"/>
              </a:rPr>
              <a:t>, and distal </a:t>
            </a:r>
            <a:r>
              <a:rPr lang="en-US" sz="2000" b="1" u="sng" dirty="0">
                <a:ea typeface="+mn-lt"/>
                <a:cs typeface="+mn-lt"/>
              </a:rPr>
              <a:t>skin creases disappear</a:t>
            </a:r>
            <a:r>
              <a:rPr lang="en-US" sz="2000" dirty="0">
                <a:ea typeface="+mn-lt"/>
                <a:cs typeface="+mn-lt"/>
              </a:rPr>
              <a:t>. There can be </a:t>
            </a:r>
            <a:r>
              <a:rPr lang="en-US" sz="2000" b="1" dirty="0">
                <a:ea typeface="+mn-lt"/>
                <a:cs typeface="+mn-lt"/>
              </a:rPr>
              <a:t>capillary loss</a:t>
            </a:r>
            <a:r>
              <a:rPr lang="en-US" sz="2000" dirty="0">
                <a:ea typeface="+mn-lt"/>
                <a:cs typeface="+mn-lt"/>
              </a:rPr>
              <a:t>. The </a:t>
            </a:r>
            <a:r>
              <a:rPr lang="en-US" sz="2000" b="1" u="sng" dirty="0">
                <a:ea typeface="+mn-lt"/>
                <a:cs typeface="+mn-lt"/>
              </a:rPr>
              <a:t>face and neck </a:t>
            </a:r>
            <a:r>
              <a:rPr lang="en-US" sz="2000" dirty="0">
                <a:ea typeface="+mn-lt"/>
                <a:cs typeface="+mn-lt"/>
              </a:rPr>
              <a:t>are often involved, with</a:t>
            </a:r>
            <a:r>
              <a:rPr lang="en-US" sz="2000" dirty="0">
                <a:solidFill>
                  <a:srgbClr val="C00000"/>
                </a:solidFill>
                <a:ea typeface="+mn-lt"/>
                <a:cs typeface="+mn-lt"/>
              </a:rPr>
              <a:t> thinning of the </a:t>
            </a:r>
            <a:r>
              <a:rPr lang="en-US" sz="2000" dirty="0" smtClean="0">
                <a:solidFill>
                  <a:srgbClr val="C00000"/>
                </a:solidFill>
                <a:ea typeface="+mn-lt"/>
                <a:cs typeface="+mn-lt"/>
              </a:rPr>
              <a:t>lip</a:t>
            </a:r>
            <a:r>
              <a:rPr lang="en-US" sz="2000" dirty="0" smtClean="0">
                <a:solidFill>
                  <a:srgbClr val="FF0000"/>
                </a:solidFill>
                <a:ea typeface="+mn-lt"/>
                <a:cs typeface="+mn-lt"/>
              </a:rPr>
              <a:t>s (pursed lips)</a:t>
            </a:r>
            <a:r>
              <a:rPr lang="en-US" sz="2000" dirty="0" smtClean="0">
                <a:ea typeface="+mn-lt"/>
                <a:cs typeface="+mn-lt"/>
              </a:rPr>
              <a:t>. In </a:t>
            </a:r>
            <a:r>
              <a:rPr lang="en-US" sz="2000" dirty="0">
                <a:ea typeface="+mn-lt"/>
                <a:cs typeface="+mn-lt"/>
              </a:rPr>
              <a:t>some patients, skin thickening stops at this stage. Skin involvement restricted to </a:t>
            </a:r>
            <a:r>
              <a:rPr lang="en-US" sz="2000" b="1" u="sng" dirty="0">
                <a:ea typeface="+mn-lt"/>
                <a:cs typeface="+mn-lt"/>
              </a:rPr>
              <a:t>sites distal to the elbow or knee </a:t>
            </a:r>
            <a:r>
              <a:rPr lang="en-US" sz="2000" dirty="0">
                <a:ea typeface="+mn-lt"/>
                <a:cs typeface="+mn-lt"/>
              </a:rPr>
              <a:t>(apart from the face) is thus classified as </a:t>
            </a:r>
            <a:r>
              <a:rPr lang="en-US" sz="2000" dirty="0" err="1">
                <a:ea typeface="+mn-lt"/>
                <a:cs typeface="+mn-lt"/>
              </a:rPr>
              <a:t>lcSScl</a:t>
            </a:r>
            <a:r>
              <a:rPr lang="en-US" sz="2000" dirty="0">
                <a:ea typeface="+mn-lt"/>
                <a:cs typeface="+mn-lt"/>
              </a:rPr>
              <a:t> ). Involvement </a:t>
            </a:r>
            <a:r>
              <a:rPr lang="en-US" sz="2000" b="1" u="sng" dirty="0">
                <a:ea typeface="+mn-lt"/>
                <a:cs typeface="+mn-lt"/>
              </a:rPr>
              <a:t>proximal to the knee and elbow </a:t>
            </a:r>
            <a:r>
              <a:rPr lang="en-US" sz="2000" dirty="0">
                <a:ea typeface="+mn-lt"/>
                <a:cs typeface="+mn-lt"/>
              </a:rPr>
              <a:t>and on the </a:t>
            </a:r>
            <a:r>
              <a:rPr lang="en-US" sz="2000" b="1" dirty="0">
                <a:ea typeface="+mn-lt"/>
                <a:cs typeface="+mn-lt"/>
              </a:rPr>
              <a:t>trunk</a:t>
            </a:r>
            <a:r>
              <a:rPr lang="en-US" sz="2000" dirty="0">
                <a:ea typeface="+mn-lt"/>
                <a:cs typeface="+mn-lt"/>
              </a:rPr>
              <a:t> is classified as ‘diffuse disease’ (dcSScl).</a:t>
            </a:r>
            <a:endParaRPr lang="en-US" sz="2000" dirty="0"/>
          </a:p>
        </p:txBody>
      </p:sp>
      <p:pic>
        <p:nvPicPr>
          <p:cNvPr id="7" name="Picture 7">
            <a:extLst>
              <a:ext uri="{FF2B5EF4-FFF2-40B4-BE49-F238E27FC236}">
                <a16:creationId xmlns:a16="http://schemas.microsoft.com/office/drawing/2014/main" id="{D69A9340-7AE9-4093-88F5-A08BB899ECEF}"/>
              </a:ext>
            </a:extLst>
          </p:cNvPr>
          <p:cNvPicPr>
            <a:picLocks noChangeAspect="1"/>
          </p:cNvPicPr>
          <p:nvPr/>
        </p:nvPicPr>
        <p:blipFill>
          <a:blip r:embed="rId2"/>
          <a:stretch>
            <a:fillRect/>
          </a:stretch>
        </p:blipFill>
        <p:spPr>
          <a:xfrm>
            <a:off x="7922291" y="5073410"/>
            <a:ext cx="2143125" cy="1553654"/>
          </a:xfrm>
          <a:prstGeom prst="rect">
            <a:avLst/>
          </a:prstGeom>
        </p:spPr>
      </p:pic>
      <p:pic>
        <p:nvPicPr>
          <p:cNvPr id="8" name="Picture 8">
            <a:extLst>
              <a:ext uri="{FF2B5EF4-FFF2-40B4-BE49-F238E27FC236}">
                <a16:creationId xmlns:a16="http://schemas.microsoft.com/office/drawing/2014/main" id="{9A910C26-E97B-4E83-BE19-4E25065CCB1B}"/>
              </a:ext>
            </a:extLst>
          </p:cNvPr>
          <p:cNvPicPr>
            <a:picLocks noChangeAspect="1"/>
          </p:cNvPicPr>
          <p:nvPr/>
        </p:nvPicPr>
        <p:blipFill>
          <a:blip r:embed="rId3"/>
          <a:stretch>
            <a:fillRect/>
          </a:stretch>
        </p:blipFill>
        <p:spPr>
          <a:xfrm>
            <a:off x="4314017" y="5076106"/>
            <a:ext cx="1781175" cy="1550958"/>
          </a:xfrm>
          <a:prstGeom prst="rect">
            <a:avLst/>
          </a:prstGeom>
        </p:spPr>
      </p:pic>
    </p:spTree>
    <p:extLst>
      <p:ext uri="{BB962C8B-B14F-4D97-AF65-F5344CB8AC3E}">
        <p14:creationId xmlns:p14="http://schemas.microsoft.com/office/powerpoint/2010/main" val="402879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108E-372A-4796-A526-A20E7C3D4F62}"/>
              </a:ext>
            </a:extLst>
          </p:cNvPr>
          <p:cNvSpPr>
            <a:spLocks noGrp="1"/>
          </p:cNvSpPr>
          <p:nvPr>
            <p:ph type="title"/>
          </p:nvPr>
        </p:nvSpPr>
        <p:spPr/>
        <p:txBody>
          <a:bodyPr/>
          <a:lstStyle/>
          <a:p>
            <a:r>
              <a:rPr lang="en-US">
                <a:ea typeface="+mj-lt"/>
                <a:cs typeface="+mj-lt"/>
              </a:rPr>
              <a:t>Raynaud’s phenomenon</a:t>
            </a:r>
            <a:endParaRPr lang="en-US"/>
          </a:p>
        </p:txBody>
      </p:sp>
      <p:sp>
        <p:nvSpPr>
          <p:cNvPr id="3" name="Content Placeholder 2">
            <a:extLst>
              <a:ext uri="{FF2B5EF4-FFF2-40B4-BE49-F238E27FC236}">
                <a16:creationId xmlns:a16="http://schemas.microsoft.com/office/drawing/2014/main" id="{BE4A0CB9-2E21-4117-9ED8-1B2EF25B629F}"/>
              </a:ext>
            </a:extLst>
          </p:cNvPr>
          <p:cNvSpPr>
            <a:spLocks noGrp="1"/>
          </p:cNvSpPr>
          <p:nvPr>
            <p:ph idx="1"/>
          </p:nvPr>
        </p:nvSpPr>
        <p:spPr>
          <a:xfrm>
            <a:off x="1154954" y="2603500"/>
            <a:ext cx="9798992" cy="3416300"/>
          </a:xfrm>
        </p:spPr>
        <p:txBody>
          <a:bodyPr vert="horz" lIns="91440" tIns="45720" rIns="91440" bIns="45720" rtlCol="0" anchor="t">
            <a:normAutofit/>
          </a:bodyPr>
          <a:lstStyle/>
          <a:p>
            <a:r>
              <a:rPr lang="en-US" sz="2000" dirty="0">
                <a:ea typeface="+mn-lt"/>
                <a:cs typeface="+mn-lt"/>
              </a:rPr>
              <a:t> </a:t>
            </a:r>
            <a:r>
              <a:rPr lang="en-US" sz="2400" dirty="0">
                <a:ea typeface="+mn-lt"/>
                <a:cs typeface="+mn-lt"/>
              </a:rPr>
              <a:t>This is a </a:t>
            </a:r>
            <a:r>
              <a:rPr lang="en-US" sz="2400" b="1" u="sng" dirty="0">
                <a:ea typeface="+mn-lt"/>
                <a:cs typeface="+mn-lt"/>
              </a:rPr>
              <a:t>universal</a:t>
            </a:r>
            <a:r>
              <a:rPr lang="en-US" sz="2400" dirty="0">
                <a:ea typeface="+mn-lt"/>
                <a:cs typeface="+mn-lt"/>
              </a:rPr>
              <a:t> feature and can </a:t>
            </a:r>
            <a:r>
              <a:rPr lang="en-US" sz="2400" b="1" u="sng" dirty="0">
                <a:ea typeface="+mn-lt"/>
                <a:cs typeface="+mn-lt"/>
              </a:rPr>
              <a:t>precede other features </a:t>
            </a:r>
            <a:r>
              <a:rPr lang="en-US" sz="2400" dirty="0">
                <a:ea typeface="+mn-lt"/>
                <a:cs typeface="+mn-lt"/>
              </a:rPr>
              <a:t>by many years. Involvement of </a:t>
            </a:r>
            <a:r>
              <a:rPr lang="en-US" sz="2400" b="1" u="sng" dirty="0">
                <a:ea typeface="+mn-lt"/>
                <a:cs typeface="+mn-lt"/>
              </a:rPr>
              <a:t>small blood vessels </a:t>
            </a:r>
            <a:r>
              <a:rPr lang="en-US" sz="2400" dirty="0">
                <a:ea typeface="+mn-lt"/>
                <a:cs typeface="+mn-lt"/>
              </a:rPr>
              <a:t>in the </a:t>
            </a:r>
            <a:r>
              <a:rPr lang="en-US" sz="2400" b="1" u="sng" dirty="0">
                <a:ea typeface="+mn-lt"/>
                <a:cs typeface="+mn-lt"/>
              </a:rPr>
              <a:t>extremities</a:t>
            </a:r>
            <a:r>
              <a:rPr lang="en-US" sz="2400" dirty="0">
                <a:ea typeface="+mn-lt"/>
                <a:cs typeface="+mn-lt"/>
              </a:rPr>
              <a:t> may cause critical </a:t>
            </a:r>
            <a:r>
              <a:rPr lang="en-US" sz="2400" u="sng" dirty="0">
                <a:ea typeface="+mn-lt"/>
                <a:cs typeface="+mn-lt"/>
              </a:rPr>
              <a:t>tissue </a:t>
            </a:r>
            <a:r>
              <a:rPr lang="en-US" sz="2400" u="sng" dirty="0" err="1">
                <a:ea typeface="+mn-lt"/>
                <a:cs typeface="+mn-lt"/>
              </a:rPr>
              <a:t>ischaemia</a:t>
            </a:r>
            <a:r>
              <a:rPr lang="en-US" sz="2400" dirty="0">
                <a:ea typeface="+mn-lt"/>
                <a:cs typeface="+mn-lt"/>
              </a:rPr>
              <a:t>, leading to </a:t>
            </a:r>
            <a:r>
              <a:rPr lang="en-US" sz="2400" b="1" u="sng" dirty="0" err="1">
                <a:ea typeface="+mn-lt"/>
                <a:cs typeface="+mn-lt"/>
              </a:rPr>
              <a:t>localised</a:t>
            </a:r>
            <a:r>
              <a:rPr lang="en-US" sz="2400" b="1" u="sng" dirty="0">
                <a:ea typeface="+mn-lt"/>
                <a:cs typeface="+mn-lt"/>
              </a:rPr>
              <a:t> distal skin infarction and necrosis</a:t>
            </a:r>
            <a:r>
              <a:rPr lang="en-US" sz="2000" dirty="0">
                <a:ea typeface="+mn-lt"/>
                <a:cs typeface="+mn-lt"/>
              </a:rPr>
              <a:t>.</a:t>
            </a:r>
            <a:endParaRPr lang="en-US" sz="2000" dirty="0"/>
          </a:p>
        </p:txBody>
      </p:sp>
      <p:pic>
        <p:nvPicPr>
          <p:cNvPr id="4" name="Picture 4" descr="A picture containing handwear, hand&#10;&#10;Description automatically generated">
            <a:extLst>
              <a:ext uri="{FF2B5EF4-FFF2-40B4-BE49-F238E27FC236}">
                <a16:creationId xmlns:a16="http://schemas.microsoft.com/office/drawing/2014/main" id="{2007AA15-74FA-43D3-AD38-32BA8A994C76}"/>
              </a:ext>
            </a:extLst>
          </p:cNvPr>
          <p:cNvPicPr>
            <a:picLocks noChangeAspect="1"/>
          </p:cNvPicPr>
          <p:nvPr/>
        </p:nvPicPr>
        <p:blipFill>
          <a:blip r:embed="rId2"/>
          <a:stretch>
            <a:fillRect/>
          </a:stretch>
        </p:blipFill>
        <p:spPr>
          <a:xfrm>
            <a:off x="2830798" y="4311650"/>
            <a:ext cx="5934973" cy="2456771"/>
          </a:xfrm>
          <a:prstGeom prst="rect">
            <a:avLst/>
          </a:prstGeom>
        </p:spPr>
      </p:pic>
    </p:spTree>
    <p:extLst>
      <p:ext uri="{BB962C8B-B14F-4D97-AF65-F5344CB8AC3E}">
        <p14:creationId xmlns:p14="http://schemas.microsoft.com/office/powerpoint/2010/main" val="345678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AF4E-ECAA-4424-BE67-393F9624534F}"/>
              </a:ext>
            </a:extLst>
          </p:cNvPr>
          <p:cNvSpPr>
            <a:spLocks noGrp="1"/>
          </p:cNvSpPr>
          <p:nvPr>
            <p:ph type="title"/>
          </p:nvPr>
        </p:nvSpPr>
        <p:spPr/>
        <p:txBody>
          <a:bodyPr/>
          <a:lstStyle/>
          <a:p>
            <a:r>
              <a:rPr lang="en-US" dirty="0">
                <a:ea typeface="+mj-lt"/>
                <a:cs typeface="+mj-lt"/>
              </a:rPr>
              <a:t>Gastrointestinal involvement</a:t>
            </a:r>
            <a:endParaRPr lang="en-US" dirty="0"/>
          </a:p>
        </p:txBody>
      </p:sp>
      <p:sp>
        <p:nvSpPr>
          <p:cNvPr id="3" name="Content Placeholder 2">
            <a:extLst>
              <a:ext uri="{FF2B5EF4-FFF2-40B4-BE49-F238E27FC236}">
                <a16:creationId xmlns:a16="http://schemas.microsoft.com/office/drawing/2014/main" id="{72C624F8-D050-436B-A8B7-BF41ECC0FAFB}"/>
              </a:ext>
            </a:extLst>
          </p:cNvPr>
          <p:cNvSpPr>
            <a:spLocks noGrp="1"/>
          </p:cNvSpPr>
          <p:nvPr>
            <p:ph idx="1"/>
          </p:nvPr>
        </p:nvSpPr>
        <p:spPr>
          <a:xfrm>
            <a:off x="314960" y="2214880"/>
            <a:ext cx="11501120" cy="4643120"/>
          </a:xfrm>
        </p:spPr>
        <p:txBody>
          <a:bodyPr vert="horz" lIns="91440" tIns="45720" rIns="91440" bIns="45720" rtlCol="0" anchor="t">
            <a:normAutofit/>
          </a:bodyPr>
          <a:lstStyle/>
          <a:p>
            <a:r>
              <a:rPr lang="en-US" b="1" dirty="0">
                <a:ea typeface="+mn-lt"/>
                <a:cs typeface="+mn-lt"/>
              </a:rPr>
              <a:t> </a:t>
            </a:r>
            <a:r>
              <a:rPr lang="en-US" sz="2400" b="1" u="sng" dirty="0">
                <a:ea typeface="+mn-lt"/>
                <a:cs typeface="+mn-lt"/>
              </a:rPr>
              <a:t>Smooth muscle</a:t>
            </a:r>
            <a:r>
              <a:rPr lang="en-US" sz="2400" b="1" dirty="0">
                <a:ea typeface="+mn-lt"/>
                <a:cs typeface="+mn-lt"/>
              </a:rPr>
              <a:t> atrophy and fibrosis in the lower two-thirds</a:t>
            </a:r>
            <a:r>
              <a:rPr lang="en-US" sz="2400" dirty="0">
                <a:ea typeface="+mn-lt"/>
                <a:cs typeface="+mn-lt"/>
              </a:rPr>
              <a:t> of the </a:t>
            </a:r>
            <a:r>
              <a:rPr lang="en-US" sz="2400" b="1" u="sng" dirty="0" err="1">
                <a:ea typeface="+mn-lt"/>
                <a:cs typeface="+mn-lt"/>
              </a:rPr>
              <a:t>oesophagus</a:t>
            </a:r>
            <a:r>
              <a:rPr lang="en-US" sz="2400" dirty="0">
                <a:ea typeface="+mn-lt"/>
                <a:cs typeface="+mn-lt"/>
              </a:rPr>
              <a:t> lead to </a:t>
            </a:r>
            <a:r>
              <a:rPr lang="en-US" sz="2400" b="1" u="sng" dirty="0">
                <a:ea typeface="+mn-lt"/>
                <a:cs typeface="+mn-lt"/>
              </a:rPr>
              <a:t>reflux with erosive </a:t>
            </a:r>
            <a:r>
              <a:rPr lang="en-US" sz="2400" b="1" u="sng" dirty="0" err="1">
                <a:ea typeface="+mn-lt"/>
                <a:cs typeface="+mn-lt"/>
              </a:rPr>
              <a:t>oesophagitis</a:t>
            </a:r>
            <a:r>
              <a:rPr lang="en-US" sz="2400" b="1" u="sng" dirty="0">
                <a:ea typeface="+mn-lt"/>
                <a:cs typeface="+mn-lt"/>
              </a:rPr>
              <a:t>.</a:t>
            </a:r>
          </a:p>
          <a:p>
            <a:pPr marL="0" indent="0">
              <a:buNone/>
            </a:pPr>
            <a:r>
              <a:rPr lang="en-US" sz="2400" b="1" dirty="0">
                <a:solidFill>
                  <a:srgbClr val="C00000"/>
                </a:solidFill>
                <a:ea typeface="+mn-lt"/>
                <a:cs typeface="+mn-lt"/>
              </a:rPr>
              <a:t>Dysphagia and odynophagia</a:t>
            </a:r>
            <a:r>
              <a:rPr lang="en-US" sz="2400" dirty="0">
                <a:ea typeface="+mn-lt"/>
                <a:cs typeface="+mn-lt"/>
              </a:rPr>
              <a:t> </a:t>
            </a:r>
            <a:endParaRPr lang="en-US" sz="2400" dirty="0" smtClean="0">
              <a:ea typeface="+mn-lt"/>
              <a:cs typeface="+mn-lt"/>
            </a:endParaRPr>
          </a:p>
          <a:p>
            <a:r>
              <a:rPr lang="en-US" sz="2400" dirty="0" smtClean="0">
                <a:ea typeface="+mn-lt"/>
                <a:cs typeface="+mn-lt"/>
              </a:rPr>
              <a:t>Involvement </a:t>
            </a:r>
            <a:r>
              <a:rPr lang="en-US" sz="2400" dirty="0">
                <a:ea typeface="+mn-lt"/>
                <a:cs typeface="+mn-lt"/>
              </a:rPr>
              <a:t>of the </a:t>
            </a:r>
            <a:r>
              <a:rPr lang="en-US" sz="2400" b="1" dirty="0">
                <a:solidFill>
                  <a:srgbClr val="FF0000"/>
                </a:solidFill>
                <a:ea typeface="+mn-lt"/>
                <a:cs typeface="+mn-lt"/>
              </a:rPr>
              <a:t>stomach</a:t>
            </a:r>
            <a:r>
              <a:rPr lang="en-US" sz="2400" dirty="0">
                <a:ea typeface="+mn-lt"/>
                <a:cs typeface="+mn-lt"/>
              </a:rPr>
              <a:t> causes </a:t>
            </a:r>
            <a:r>
              <a:rPr lang="en-US" sz="2400" b="1" u="sng" dirty="0">
                <a:ea typeface="+mn-lt"/>
                <a:cs typeface="+mn-lt"/>
              </a:rPr>
              <a:t>early satiety </a:t>
            </a:r>
            <a:r>
              <a:rPr lang="en-US" sz="2400" dirty="0">
                <a:ea typeface="+mn-lt"/>
                <a:cs typeface="+mn-lt"/>
              </a:rPr>
              <a:t>and occasionally </a:t>
            </a:r>
            <a:r>
              <a:rPr lang="en-US" sz="2400" b="1" u="sng" dirty="0">
                <a:ea typeface="+mn-lt"/>
                <a:cs typeface="+mn-lt"/>
              </a:rPr>
              <a:t>outlet obstruction</a:t>
            </a:r>
            <a:r>
              <a:rPr lang="en-US" sz="2400" dirty="0">
                <a:ea typeface="+mn-lt"/>
                <a:cs typeface="+mn-lt"/>
              </a:rPr>
              <a:t>. </a:t>
            </a:r>
            <a:r>
              <a:rPr lang="en-US" sz="2400" i="1" u="sng" dirty="0">
                <a:ea typeface="+mn-lt"/>
                <a:cs typeface="+mn-lt"/>
              </a:rPr>
              <a:t>Recurrent occult upper gastrointestinal bleeding </a:t>
            </a:r>
            <a:r>
              <a:rPr lang="en-US" sz="2400" dirty="0">
                <a:ea typeface="+mn-lt"/>
                <a:cs typeface="+mn-lt"/>
              </a:rPr>
              <a:t>may indicate a ‘</a:t>
            </a:r>
            <a:r>
              <a:rPr lang="en-US" sz="2400" dirty="0">
                <a:solidFill>
                  <a:srgbClr val="C00000"/>
                </a:solidFill>
                <a:ea typeface="+mn-lt"/>
                <a:cs typeface="+mn-lt"/>
              </a:rPr>
              <a:t>watermelon’ stomach</a:t>
            </a:r>
            <a:r>
              <a:rPr lang="en-US" sz="2400" dirty="0">
                <a:ea typeface="+mn-lt"/>
                <a:cs typeface="+mn-lt"/>
              </a:rPr>
              <a:t> (antral vascular ectasia; up to 20% of patients). </a:t>
            </a:r>
            <a:r>
              <a:rPr lang="en-US" sz="2400" b="1" u="sng" dirty="0">
                <a:ea typeface="+mn-lt"/>
                <a:cs typeface="+mn-lt"/>
              </a:rPr>
              <a:t>Small intestine </a:t>
            </a:r>
            <a:r>
              <a:rPr lang="en-US" sz="2400" dirty="0">
                <a:ea typeface="+mn-lt"/>
                <a:cs typeface="+mn-lt"/>
              </a:rPr>
              <a:t>involvement may lead to </a:t>
            </a:r>
            <a:r>
              <a:rPr lang="en-US" sz="2400" b="1" i="1" u="sng" dirty="0">
                <a:ea typeface="+mn-lt"/>
                <a:cs typeface="+mn-lt"/>
              </a:rPr>
              <a:t>malabsorption</a:t>
            </a:r>
            <a:r>
              <a:rPr lang="en-US" sz="2400" i="1" u="sng" dirty="0">
                <a:ea typeface="+mn-lt"/>
                <a:cs typeface="+mn-lt"/>
              </a:rPr>
              <a:t> due to bacterial overgrowth</a:t>
            </a:r>
            <a:r>
              <a:rPr lang="en-US" sz="2400" dirty="0">
                <a:ea typeface="+mn-lt"/>
                <a:cs typeface="+mn-lt"/>
              </a:rPr>
              <a:t> and </a:t>
            </a:r>
            <a:r>
              <a:rPr lang="en-US" sz="2400" i="1" u="sng" dirty="0">
                <a:ea typeface="+mn-lt"/>
                <a:cs typeface="+mn-lt"/>
              </a:rPr>
              <a:t>intermittent bloating, pain or constipation</a:t>
            </a:r>
            <a:r>
              <a:rPr lang="en-US" sz="2400" dirty="0">
                <a:ea typeface="+mn-lt"/>
                <a:cs typeface="+mn-lt"/>
              </a:rPr>
              <a:t>. </a:t>
            </a:r>
            <a:r>
              <a:rPr lang="en-US" sz="2400" b="1" dirty="0">
                <a:ea typeface="+mn-lt"/>
                <a:cs typeface="+mn-lt"/>
              </a:rPr>
              <a:t>Dilatation</a:t>
            </a:r>
            <a:r>
              <a:rPr lang="en-US" sz="2400" dirty="0">
                <a:ea typeface="+mn-lt"/>
                <a:cs typeface="+mn-lt"/>
              </a:rPr>
              <a:t> of bowel due to </a:t>
            </a:r>
            <a:r>
              <a:rPr lang="en-US" sz="2400" b="1" dirty="0">
                <a:ea typeface="+mn-lt"/>
                <a:cs typeface="+mn-lt"/>
              </a:rPr>
              <a:t>autonomic neuropathy</a:t>
            </a:r>
            <a:r>
              <a:rPr lang="en-US" sz="2400" dirty="0">
                <a:ea typeface="+mn-lt"/>
                <a:cs typeface="+mn-lt"/>
              </a:rPr>
              <a:t> may cause </a:t>
            </a:r>
            <a:r>
              <a:rPr lang="en-US" sz="2400" b="1" dirty="0">
                <a:ea typeface="+mn-lt"/>
                <a:cs typeface="+mn-lt"/>
              </a:rPr>
              <a:t>pseudo-obstruction</a:t>
            </a:r>
            <a:r>
              <a:rPr lang="en-US" sz="2400" dirty="0">
                <a:ea typeface="+mn-lt"/>
                <a:cs typeface="+mn-lt"/>
              </a:rPr>
              <a:t> with </a:t>
            </a:r>
            <a:r>
              <a:rPr lang="en-US" sz="2400" b="1" dirty="0">
                <a:ea typeface="+mn-lt"/>
                <a:cs typeface="+mn-lt"/>
              </a:rPr>
              <a:t>nausea, vomiting, abdominal discomfort and distension</a:t>
            </a:r>
            <a:r>
              <a:rPr lang="en-US" sz="2400" dirty="0">
                <a:ea typeface="+mn-lt"/>
                <a:cs typeface="+mn-lt"/>
              </a:rPr>
              <a:t>, often worse after </a:t>
            </a:r>
            <a:r>
              <a:rPr lang="en-US" sz="2400" dirty="0" smtClean="0">
                <a:ea typeface="+mn-lt"/>
                <a:cs typeface="+mn-lt"/>
              </a:rPr>
              <a:t>food</a:t>
            </a:r>
            <a:endParaRPr lang="en-US" sz="2400" dirty="0"/>
          </a:p>
        </p:txBody>
      </p:sp>
    </p:spTree>
    <p:extLst>
      <p:ext uri="{BB962C8B-B14F-4D97-AF65-F5344CB8AC3E}">
        <p14:creationId xmlns:p14="http://schemas.microsoft.com/office/powerpoint/2010/main" val="139785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57E1-6BE5-4BB3-9364-A4532EF1AF2E}"/>
              </a:ext>
            </a:extLst>
          </p:cNvPr>
          <p:cNvSpPr>
            <a:spLocks noGrp="1"/>
          </p:cNvSpPr>
          <p:nvPr>
            <p:ph type="title"/>
          </p:nvPr>
        </p:nvSpPr>
        <p:spPr/>
        <p:txBody>
          <a:bodyPr/>
          <a:lstStyle/>
          <a:p>
            <a:r>
              <a:rPr lang="en-US"/>
              <a:t>WATERMELON STOMACH</a:t>
            </a:r>
          </a:p>
        </p:txBody>
      </p:sp>
      <p:pic>
        <p:nvPicPr>
          <p:cNvPr id="4" name="Picture 4" descr="A picture containing text, fruit, different&#10;&#10;Description automatically generated">
            <a:extLst>
              <a:ext uri="{FF2B5EF4-FFF2-40B4-BE49-F238E27FC236}">
                <a16:creationId xmlns:a16="http://schemas.microsoft.com/office/drawing/2014/main" id="{5880DD21-EEFF-4834-83AC-2D730D900192}"/>
              </a:ext>
            </a:extLst>
          </p:cNvPr>
          <p:cNvPicPr>
            <a:picLocks noGrp="1" noChangeAspect="1"/>
          </p:cNvPicPr>
          <p:nvPr>
            <p:ph idx="1"/>
          </p:nvPr>
        </p:nvPicPr>
        <p:blipFill>
          <a:blip r:embed="rId2"/>
          <a:stretch>
            <a:fillRect/>
          </a:stretch>
        </p:blipFill>
        <p:spPr>
          <a:xfrm>
            <a:off x="2250507" y="2603500"/>
            <a:ext cx="6634554" cy="3416300"/>
          </a:xfrm>
        </p:spPr>
      </p:pic>
      <p:pic>
        <p:nvPicPr>
          <p:cNvPr id="5" name="Picture 5">
            <a:extLst>
              <a:ext uri="{FF2B5EF4-FFF2-40B4-BE49-F238E27FC236}">
                <a16:creationId xmlns:a16="http://schemas.microsoft.com/office/drawing/2014/main" id="{61AFA849-07E4-40BB-A6E7-00BE1FA654C9}"/>
              </a:ext>
            </a:extLst>
          </p:cNvPr>
          <p:cNvPicPr>
            <a:picLocks noChangeAspect="1"/>
          </p:cNvPicPr>
          <p:nvPr/>
        </p:nvPicPr>
        <p:blipFill>
          <a:blip r:embed="rId3"/>
          <a:stretch>
            <a:fillRect/>
          </a:stretch>
        </p:blipFill>
        <p:spPr>
          <a:xfrm>
            <a:off x="9163589" y="3794185"/>
            <a:ext cx="1657350" cy="1828800"/>
          </a:xfrm>
          <a:prstGeom prst="rect">
            <a:avLst/>
          </a:prstGeom>
        </p:spPr>
      </p:pic>
    </p:spTree>
    <p:extLst>
      <p:ext uri="{BB962C8B-B14F-4D97-AF65-F5344CB8AC3E}">
        <p14:creationId xmlns:p14="http://schemas.microsoft.com/office/powerpoint/2010/main" val="174495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vert="horz" lIns="91440" tIns="45720" rIns="91440" bIns="45720" anchor="t">
            <a:normAutofit/>
          </a:bodyPr>
          <a:lstStyle/>
          <a:p>
            <a:pPr algn="ctr">
              <a:buNone/>
            </a:pPr>
            <a:endParaRPr lang="en-US" sz="5400" dirty="0">
              <a:solidFill>
                <a:srgbClr val="C00000"/>
              </a:solidFill>
            </a:endParaRPr>
          </a:p>
          <a:p>
            <a:pPr algn="ctr">
              <a:buNone/>
            </a:pPr>
            <a:endParaRPr lang="en-US" dirty="0"/>
          </a:p>
          <a:p>
            <a:pPr algn="ctr">
              <a:buNone/>
            </a:pPr>
            <a:r>
              <a:rPr lang="en-US" sz="4000" dirty="0">
                <a:solidFill>
                  <a:srgbClr val="C00000"/>
                </a:solidFill>
                <a:ea typeface="+mn-lt"/>
                <a:cs typeface="+mn-lt"/>
              </a:rPr>
              <a:t>Internal organs </a:t>
            </a:r>
            <a:r>
              <a:rPr lang="en-US" sz="4000" dirty="0" err="1" smtClean="0">
                <a:solidFill>
                  <a:srgbClr val="C00000"/>
                </a:solidFill>
                <a:ea typeface="+mn-lt"/>
                <a:cs typeface="+mn-lt"/>
              </a:rPr>
              <a:t>involvment</a:t>
            </a:r>
            <a:endParaRPr lang="en-US" sz="4000" dirty="0" smtClean="0">
              <a:solidFill>
                <a:srgbClr val="C00000"/>
              </a:solidFill>
              <a:ea typeface="+mn-lt"/>
              <a:cs typeface="+mn-lt"/>
            </a:endParaRPr>
          </a:p>
          <a:p>
            <a:pPr algn="ctr">
              <a:buNone/>
            </a:pPr>
            <a:endParaRPr lang="en-US" sz="4000" dirty="0" smtClean="0">
              <a:solidFill>
                <a:srgbClr val="C00000"/>
              </a:solidFill>
              <a:ea typeface="+mn-lt"/>
              <a:cs typeface="+mn-lt"/>
            </a:endParaRPr>
          </a:p>
          <a:p>
            <a:pPr algn="ctr">
              <a:buNone/>
            </a:pPr>
            <a:endParaRPr lang="en-US" dirty="0"/>
          </a:p>
          <a:p>
            <a:pPr algn="ctr">
              <a:buNone/>
            </a:pPr>
            <a:endParaRPr lang="en-US" dirty="0"/>
          </a:p>
          <a:p>
            <a:pPr marL="0" indent="0" algn="l" rtl="0">
              <a:buNone/>
            </a:pPr>
            <a:endParaRPr lang="en-US" dirty="0"/>
          </a:p>
        </p:txBody>
      </p:sp>
    </p:spTree>
    <p:extLst>
      <p:ext uri="{BB962C8B-B14F-4D97-AF65-F5344CB8AC3E}">
        <p14:creationId xmlns:p14="http://schemas.microsoft.com/office/powerpoint/2010/main" val="2537459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8EE8-50BF-430B-81EB-AF23DC0DA3EE}"/>
              </a:ext>
            </a:extLst>
          </p:cNvPr>
          <p:cNvSpPr>
            <a:spLocks noGrp="1"/>
          </p:cNvSpPr>
          <p:nvPr>
            <p:ph type="title"/>
          </p:nvPr>
        </p:nvSpPr>
        <p:spPr/>
        <p:txBody>
          <a:bodyPr/>
          <a:lstStyle/>
          <a:p>
            <a:r>
              <a:rPr lang="en-GB" dirty="0">
                <a:cs typeface="Calibri Light"/>
              </a:rPr>
              <a:t>Lung </a:t>
            </a:r>
            <a:endParaRPr lang="en-GB" dirty="0"/>
          </a:p>
        </p:txBody>
      </p:sp>
      <p:sp>
        <p:nvSpPr>
          <p:cNvPr id="3" name="Content Placeholder 2">
            <a:extLst>
              <a:ext uri="{FF2B5EF4-FFF2-40B4-BE49-F238E27FC236}">
                <a16:creationId xmlns:a16="http://schemas.microsoft.com/office/drawing/2014/main" id="{AD6ECF00-235E-4284-9307-71E61726CC05}"/>
              </a:ext>
            </a:extLst>
          </p:cNvPr>
          <p:cNvSpPr>
            <a:spLocks noGrp="1"/>
          </p:cNvSpPr>
          <p:nvPr>
            <p:ph idx="1"/>
          </p:nvPr>
        </p:nvSpPr>
        <p:spPr>
          <a:xfrm>
            <a:off x="508000" y="2184400"/>
            <a:ext cx="11399520" cy="4480560"/>
          </a:xfrm>
        </p:spPr>
        <p:txBody>
          <a:bodyPr vert="horz" lIns="0" tIns="45720" rIns="0" bIns="45720" rtlCol="0" anchor="t">
            <a:normAutofit/>
          </a:bodyPr>
          <a:lstStyle/>
          <a:p>
            <a:pPr algn="l" rtl="0"/>
            <a:r>
              <a:rPr lang="en-US" dirty="0"/>
              <a:t>Lung disease is the main cause of </a:t>
            </a:r>
            <a:r>
              <a:rPr lang="en-US" b="1" dirty="0"/>
              <a:t>morbidity and mortality </a:t>
            </a:r>
            <a:r>
              <a:rPr lang="en-US" dirty="0"/>
              <a:t>in </a:t>
            </a:r>
            <a:r>
              <a:rPr lang="en-US" dirty="0" err="1"/>
              <a:t>SSc</a:t>
            </a:r>
            <a:r>
              <a:rPr lang="en-US" dirty="0"/>
              <a:t> .</a:t>
            </a:r>
            <a:endParaRPr lang="en-US" dirty="0">
              <a:cs typeface="Calibri"/>
            </a:endParaRPr>
          </a:p>
          <a:p>
            <a:pPr algn="l" rtl="0"/>
            <a:r>
              <a:rPr lang="en-US" dirty="0">
                <a:cs typeface="Calibri"/>
              </a:rPr>
              <a:t>Cause of lung death in </a:t>
            </a:r>
            <a:r>
              <a:rPr lang="en-US" dirty="0" err="1">
                <a:cs typeface="Calibri"/>
              </a:rPr>
              <a:t>SSc</a:t>
            </a:r>
            <a:r>
              <a:rPr lang="en-US" dirty="0">
                <a:cs typeface="Calibri"/>
              </a:rPr>
              <a:t> is often </a:t>
            </a:r>
            <a:r>
              <a:rPr lang="en-US" b="1" u="sng" dirty="0">
                <a:cs typeface="Calibri"/>
              </a:rPr>
              <a:t>pulmonary hypertension</a:t>
            </a:r>
            <a:r>
              <a:rPr lang="en-US" dirty="0"/>
              <a:t> </a:t>
            </a:r>
            <a:endParaRPr lang="en-US" dirty="0">
              <a:cs typeface="Calibri"/>
            </a:endParaRPr>
          </a:p>
          <a:p>
            <a:pPr algn="l" rtl="0"/>
            <a:r>
              <a:rPr lang="en-US" b="1" u="sng" dirty="0"/>
              <a:t>1.Interstitial lung disease</a:t>
            </a:r>
            <a:r>
              <a:rPr lang="en-US" dirty="0"/>
              <a:t>: </a:t>
            </a:r>
            <a:r>
              <a:rPr lang="en-GB" dirty="0"/>
              <a:t> is a common complication of </a:t>
            </a:r>
            <a:r>
              <a:rPr lang="en-GB" b="1" dirty="0"/>
              <a:t>diffuse</a:t>
            </a:r>
            <a:r>
              <a:rPr lang="en-GB" dirty="0"/>
              <a:t> </a:t>
            </a:r>
            <a:r>
              <a:rPr lang="en-GB" dirty="0" err="1"/>
              <a:t>cutaneous</a:t>
            </a:r>
            <a:r>
              <a:rPr lang="en-GB" dirty="0"/>
              <a:t> </a:t>
            </a:r>
            <a:r>
              <a:rPr lang="en-GB" dirty="0" err="1"/>
              <a:t>SSc</a:t>
            </a:r>
            <a:r>
              <a:rPr lang="en-GB" dirty="0"/>
              <a:t> </a:t>
            </a:r>
          </a:p>
          <a:p>
            <a:pPr algn="l" rtl="0"/>
            <a:r>
              <a:rPr lang="en-GB" b="1" u="sng" dirty="0"/>
              <a:t>2.Pulmonary arterial </a:t>
            </a:r>
            <a:r>
              <a:rPr lang="en-GB" b="1" u="sng" dirty="0" smtClean="0"/>
              <a:t>hypertension</a:t>
            </a:r>
            <a:endParaRPr lang="en-GB" b="1" u="sng" dirty="0"/>
          </a:p>
          <a:p>
            <a:pPr algn="l" rtl="0"/>
            <a:r>
              <a:rPr lang="en-GB" b="1" u="sng" dirty="0"/>
              <a:t>3.Pleural effusion: </a:t>
            </a:r>
            <a:r>
              <a:rPr lang="en-GB" dirty="0" smtClean="0"/>
              <a:t>uncommon</a:t>
            </a:r>
            <a:endParaRPr lang="en-GB" dirty="0"/>
          </a:p>
          <a:p>
            <a:pPr algn="l" rtl="0"/>
            <a:r>
              <a:rPr lang="en-GB" b="1" dirty="0" smtClean="0"/>
              <a:t>4.Recurrent </a:t>
            </a:r>
            <a:r>
              <a:rPr lang="en-GB" b="1" dirty="0"/>
              <a:t>aspiration:</a:t>
            </a:r>
            <a:r>
              <a:rPr lang="en-GB" dirty="0"/>
              <a:t> </a:t>
            </a:r>
            <a:r>
              <a:rPr lang="en-GB" i="1" u="sng" dirty="0" err="1"/>
              <a:t>Esophageal</a:t>
            </a:r>
            <a:r>
              <a:rPr lang="en-GB" i="1" u="sng" dirty="0"/>
              <a:t> </a:t>
            </a:r>
            <a:r>
              <a:rPr lang="en-GB" i="1" u="sng" dirty="0" err="1"/>
              <a:t>dysmotility</a:t>
            </a:r>
            <a:r>
              <a:rPr lang="en-GB" dirty="0"/>
              <a:t> and chronic </a:t>
            </a:r>
            <a:r>
              <a:rPr lang="en-GB" i="1" u="sng" dirty="0" err="1"/>
              <a:t>gastroesophageal</a:t>
            </a:r>
            <a:r>
              <a:rPr lang="en-GB" i="1" u="sng" dirty="0"/>
              <a:t> reflux</a:t>
            </a:r>
            <a:r>
              <a:rPr lang="en-GB" dirty="0"/>
              <a:t>,  can lead to aspiration of pharyngeal and gastric contents</a:t>
            </a:r>
            <a:endParaRPr lang="en-GB" dirty="0">
              <a:cs typeface="Calibri" panose="020F0502020204030204"/>
            </a:endParaRPr>
          </a:p>
          <a:p>
            <a:pPr marL="383540" lvl="1" algn="l" rtl="0"/>
            <a:r>
              <a:rPr lang="en-GB" b="1" u="sng" dirty="0"/>
              <a:t>Lung cancer</a:t>
            </a:r>
            <a:r>
              <a:rPr lang="en-GB" dirty="0"/>
              <a:t>: The risk of lung cancer appears to be increased in patients with </a:t>
            </a:r>
            <a:r>
              <a:rPr lang="en-GB" dirty="0" err="1"/>
              <a:t>SSc</a:t>
            </a:r>
            <a:endParaRPr lang="en-GB" dirty="0">
              <a:cs typeface="Calibri" panose="020F0502020204030204"/>
            </a:endParaRPr>
          </a:p>
        </p:txBody>
      </p:sp>
    </p:spTree>
    <p:extLst>
      <p:ext uri="{BB962C8B-B14F-4D97-AF65-F5344CB8AC3E}">
        <p14:creationId xmlns:p14="http://schemas.microsoft.com/office/powerpoint/2010/main" val="788489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E9C9-9D6C-48DB-823A-53989C16163B}"/>
              </a:ext>
            </a:extLst>
          </p:cNvPr>
          <p:cNvSpPr>
            <a:spLocks noGrp="1"/>
          </p:cNvSpPr>
          <p:nvPr>
            <p:ph type="title"/>
          </p:nvPr>
        </p:nvSpPr>
        <p:spPr>
          <a:xfrm>
            <a:off x="420945" y="633984"/>
            <a:ext cx="10363200" cy="1143000"/>
          </a:xfrm>
        </p:spPr>
        <p:txBody>
          <a:bodyPr/>
          <a:lstStyle/>
          <a:p>
            <a:r>
              <a:rPr lang="en-GB" dirty="0"/>
              <a:t>Gastrointestinal </a:t>
            </a:r>
          </a:p>
        </p:txBody>
      </p:sp>
      <p:sp>
        <p:nvSpPr>
          <p:cNvPr id="3" name="Content Placeholder 2">
            <a:extLst>
              <a:ext uri="{FF2B5EF4-FFF2-40B4-BE49-F238E27FC236}">
                <a16:creationId xmlns:a16="http://schemas.microsoft.com/office/drawing/2014/main" id="{53DCDBAA-3B70-4821-9B12-C1D86627B29E}"/>
              </a:ext>
            </a:extLst>
          </p:cNvPr>
          <p:cNvSpPr>
            <a:spLocks noGrp="1"/>
          </p:cNvSpPr>
          <p:nvPr>
            <p:ph idx="1"/>
          </p:nvPr>
        </p:nvSpPr>
        <p:spPr>
          <a:xfrm>
            <a:off x="420945" y="2174240"/>
            <a:ext cx="11486575" cy="4084320"/>
          </a:xfrm>
        </p:spPr>
        <p:txBody>
          <a:bodyPr vert="horz" lIns="0" tIns="45720" rIns="0" bIns="45720" rtlCol="0" anchor="t">
            <a:normAutofit/>
          </a:bodyPr>
          <a:lstStyle/>
          <a:p>
            <a:pPr algn="l" rtl="0"/>
            <a:r>
              <a:rPr lang="en-US" b="1" dirty="0" smtClean="0"/>
              <a:t>Most common system involved in scleroderma is GI: </a:t>
            </a:r>
            <a:endParaRPr lang="en-US" dirty="0" smtClean="0"/>
          </a:p>
          <a:p>
            <a:pPr algn="l" rtl="0"/>
            <a:r>
              <a:rPr lang="en-US" dirty="0" smtClean="0"/>
              <a:t>Smooth  muscle atrophy and fibrosis in the lower two thirds of the </a:t>
            </a:r>
            <a:r>
              <a:rPr lang="en-US" dirty="0" err="1" smtClean="0"/>
              <a:t>oesophagus</a:t>
            </a:r>
            <a:r>
              <a:rPr lang="en-US" dirty="0" smtClean="0"/>
              <a:t> lead to reflux with erosive </a:t>
            </a:r>
            <a:r>
              <a:rPr lang="en-US" dirty="0" err="1" smtClean="0"/>
              <a:t>oesophagitis</a:t>
            </a:r>
            <a:r>
              <a:rPr lang="en-US" dirty="0" smtClean="0"/>
              <a:t>.</a:t>
            </a:r>
          </a:p>
          <a:p>
            <a:pPr algn="l" rtl="0"/>
            <a:r>
              <a:rPr lang="en-US" dirty="0" smtClean="0"/>
              <a:t> </a:t>
            </a:r>
            <a:r>
              <a:rPr lang="en-US" dirty="0" err="1" smtClean="0"/>
              <a:t>Dysphagia</a:t>
            </a:r>
            <a:r>
              <a:rPr lang="en-US" dirty="0" smtClean="0"/>
              <a:t> and </a:t>
            </a:r>
            <a:r>
              <a:rPr lang="en-US" dirty="0" err="1" smtClean="0"/>
              <a:t>odynophagia</a:t>
            </a:r>
            <a:r>
              <a:rPr lang="en-US" dirty="0" smtClean="0"/>
              <a:t> may also occur.</a:t>
            </a:r>
          </a:p>
          <a:p>
            <a:pPr algn="l" rtl="0"/>
            <a:r>
              <a:rPr lang="en-US" dirty="0" smtClean="0"/>
              <a:t>Recurrent occult upper gastrointestinal bleeding may indicate </a:t>
            </a:r>
            <a:r>
              <a:rPr lang="en-US" dirty="0" err="1" smtClean="0"/>
              <a:t>a‘</a:t>
            </a:r>
            <a:r>
              <a:rPr lang="en-US" b="1" dirty="0" err="1" smtClean="0"/>
              <a:t>watermelon</a:t>
            </a:r>
            <a:r>
              <a:rPr lang="en-US" dirty="0" smtClean="0"/>
              <a:t>’ stomach (</a:t>
            </a:r>
            <a:r>
              <a:rPr lang="en-US" dirty="0" err="1" smtClean="0"/>
              <a:t>antral</a:t>
            </a:r>
            <a:r>
              <a:rPr lang="en-US" dirty="0" smtClean="0"/>
              <a:t> vascular </a:t>
            </a:r>
            <a:r>
              <a:rPr lang="en-US" dirty="0" err="1" smtClean="0"/>
              <a:t>ectasia</a:t>
            </a:r>
            <a:r>
              <a:rPr lang="en-US" dirty="0" smtClean="0"/>
              <a:t>), (GAVE) which occurs in up to 20% of patients.</a:t>
            </a:r>
          </a:p>
          <a:p>
            <a:pPr algn="l" rtl="0"/>
            <a:r>
              <a:rPr lang="en-US" dirty="0" smtClean="0"/>
              <a:t> Small intestine involvement may lead to </a:t>
            </a:r>
            <a:r>
              <a:rPr lang="en-US" dirty="0" err="1" smtClean="0"/>
              <a:t>malabsorption</a:t>
            </a:r>
            <a:r>
              <a:rPr lang="en-US" dirty="0" smtClean="0"/>
              <a:t> due to bacterial overgrowth and intermittent bloating, pain or constipation.</a:t>
            </a:r>
          </a:p>
          <a:p>
            <a:pPr algn="l" rtl="0"/>
            <a:r>
              <a:rPr lang="en-US" dirty="0" smtClean="0"/>
              <a:t>Dilatation of large or small bowel due to autonomic  neuropathy may cause pseudo-obstruction with </a:t>
            </a:r>
            <a:r>
              <a:rPr lang="en-US" dirty="0" err="1" smtClean="0"/>
              <a:t>nausea,vomiting</a:t>
            </a:r>
            <a:r>
              <a:rPr lang="en-US" dirty="0" smtClean="0"/>
              <a:t>, abdominal discomfort and distension,</a:t>
            </a:r>
          </a:p>
          <a:p>
            <a:pPr algn="l" rtl="0">
              <a:buNone/>
            </a:pPr>
            <a:r>
              <a:rPr lang="en-US" dirty="0" smtClean="0"/>
              <a:t>often worse after food.</a:t>
            </a:r>
            <a:endParaRPr lang="en-GB" dirty="0">
              <a:cs typeface="Calibri" panose="020F0502020204030204"/>
            </a:endParaRPr>
          </a:p>
        </p:txBody>
      </p:sp>
    </p:spTree>
    <p:extLst>
      <p:ext uri="{BB962C8B-B14F-4D97-AF65-F5344CB8AC3E}">
        <p14:creationId xmlns:p14="http://schemas.microsoft.com/office/powerpoint/2010/main" val="1536367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6D8A-392A-4A64-9BDA-D3F706C37DA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5CE0D35-A1A8-4505-8F4E-BD1BA6248512}"/>
              </a:ext>
            </a:extLst>
          </p:cNvPr>
          <p:cNvSpPr>
            <a:spLocks noGrp="1"/>
          </p:cNvSpPr>
          <p:nvPr>
            <p:ph idx="1"/>
          </p:nvPr>
        </p:nvSpPr>
        <p:spPr>
          <a:xfrm>
            <a:off x="1154954" y="2301575"/>
            <a:ext cx="8825659" cy="3718225"/>
          </a:xfrm>
        </p:spPr>
        <p:txBody>
          <a:bodyPr vert="horz" lIns="91440" tIns="45720" rIns="91440" bIns="45720" rtlCol="0" anchor="t">
            <a:normAutofit/>
          </a:bodyPr>
          <a:lstStyle/>
          <a:p>
            <a:pPr marL="285750" indent="-285750"/>
            <a:r>
              <a:rPr lang="en-US" sz="2400" dirty="0" err="1"/>
              <a:t>Secleroderma</a:t>
            </a:r>
            <a:r>
              <a:rPr lang="en-US" sz="2400" dirty="0"/>
              <a:t> is derived from the </a:t>
            </a:r>
            <a:r>
              <a:rPr lang="en-US" sz="2400" dirty="0" err="1"/>
              <a:t>greek</a:t>
            </a:r>
            <a:r>
              <a:rPr lang="en-US" sz="2400" dirty="0"/>
              <a:t> words SKLEROS (hard or indurated ) and DERMA (skin).</a:t>
            </a:r>
          </a:p>
          <a:p>
            <a:pPr marL="285750" indent="-285750"/>
            <a:r>
              <a:rPr lang="en-US" sz="2400" dirty="0"/>
              <a:t>HIPPOCRATES first described this condition as thickened skin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410527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AA7D-12B7-45E6-ACBD-69228CE298D5}"/>
              </a:ext>
            </a:extLst>
          </p:cNvPr>
          <p:cNvSpPr>
            <a:spLocks noGrp="1"/>
          </p:cNvSpPr>
          <p:nvPr>
            <p:ph type="title"/>
          </p:nvPr>
        </p:nvSpPr>
        <p:spPr>
          <a:xfrm>
            <a:off x="753337" y="560832"/>
            <a:ext cx="10363200" cy="1143000"/>
          </a:xfrm>
        </p:spPr>
        <p:txBody>
          <a:bodyPr/>
          <a:lstStyle/>
          <a:p>
            <a:r>
              <a:rPr lang="en-US" dirty="0"/>
              <a:t>Cardiac </a:t>
            </a:r>
            <a:endParaRPr lang="en-GB" dirty="0"/>
          </a:p>
        </p:txBody>
      </p:sp>
      <p:sp>
        <p:nvSpPr>
          <p:cNvPr id="3" name="Content Placeholder 2">
            <a:extLst>
              <a:ext uri="{FF2B5EF4-FFF2-40B4-BE49-F238E27FC236}">
                <a16:creationId xmlns:a16="http://schemas.microsoft.com/office/drawing/2014/main" id="{13271FE4-F1C2-4F2C-B676-FA33BBAE5A0B}"/>
              </a:ext>
            </a:extLst>
          </p:cNvPr>
          <p:cNvSpPr>
            <a:spLocks noGrp="1"/>
          </p:cNvSpPr>
          <p:nvPr>
            <p:ph idx="1"/>
          </p:nvPr>
        </p:nvSpPr>
        <p:spPr>
          <a:xfrm>
            <a:off x="739861" y="2353056"/>
            <a:ext cx="10013483" cy="3539530"/>
          </a:xfrm>
        </p:spPr>
        <p:txBody>
          <a:bodyPr vert="horz" lIns="0" tIns="45720" rIns="0" bIns="45720" rtlCol="0" anchor="t">
            <a:normAutofit fontScale="85000" lnSpcReduction="20000"/>
          </a:bodyPr>
          <a:lstStyle/>
          <a:p>
            <a:pPr marL="383540" lvl="1" algn="l" rtl="0"/>
            <a:r>
              <a:rPr lang="en-GB" sz="3600" dirty="0" err="1" smtClean="0"/>
              <a:t>Microvascular</a:t>
            </a:r>
            <a:r>
              <a:rPr lang="en-GB" sz="3600" dirty="0" smtClean="0"/>
              <a:t> </a:t>
            </a:r>
            <a:r>
              <a:rPr lang="en-GB" sz="3600" b="1" u="sng" dirty="0"/>
              <a:t>coronary</a:t>
            </a:r>
            <a:r>
              <a:rPr lang="en-GB" sz="3600" dirty="0"/>
              <a:t> artery disease </a:t>
            </a:r>
            <a:endParaRPr lang="en-GB" sz="3600" dirty="0">
              <a:cs typeface="Calibri" panose="020F0502020204030204"/>
            </a:endParaRPr>
          </a:p>
          <a:p>
            <a:pPr marL="383540" lvl="1" algn="l" rtl="0"/>
            <a:r>
              <a:rPr lang="en-GB" sz="3600" b="1" dirty="0"/>
              <a:t>Conduction defects </a:t>
            </a:r>
            <a:r>
              <a:rPr lang="en-GB" sz="3600" dirty="0"/>
              <a:t>and tachyarrhythmias</a:t>
            </a:r>
            <a:r>
              <a:rPr lang="en-GB" sz="3600" b="1" dirty="0"/>
              <a:t>: </a:t>
            </a:r>
            <a:r>
              <a:rPr lang="en-GB" sz="3600" dirty="0"/>
              <a:t>Conduction system disease, such as </a:t>
            </a:r>
            <a:r>
              <a:rPr lang="en-GB" sz="3600" i="1" u="sng" dirty="0"/>
              <a:t>bundle branch blocks </a:t>
            </a:r>
            <a:r>
              <a:rPr lang="en-GB" sz="3600" dirty="0"/>
              <a:t>(BBB) and/or atrioventricular (AV) blocks, is likely due to </a:t>
            </a:r>
            <a:r>
              <a:rPr lang="en-GB" sz="3600" u="sng" dirty="0"/>
              <a:t>fibrosis of the conduction system</a:t>
            </a:r>
            <a:endParaRPr lang="en-GB" sz="3600" u="sng" dirty="0">
              <a:cs typeface="Calibri" panose="020F0502020204030204"/>
            </a:endParaRPr>
          </a:p>
          <a:p>
            <a:pPr marL="383540" lvl="1" algn="l" rtl="0"/>
            <a:r>
              <a:rPr lang="en-GB" sz="3600" b="1" dirty="0" smtClean="0"/>
              <a:t>Pericardial</a:t>
            </a:r>
            <a:r>
              <a:rPr lang="en-GB" sz="3600" dirty="0" smtClean="0"/>
              <a:t> </a:t>
            </a:r>
            <a:r>
              <a:rPr lang="en-GB" sz="3600" dirty="0"/>
              <a:t>involvement</a:t>
            </a:r>
            <a:endParaRPr lang="en-GB" sz="3600" dirty="0">
              <a:cs typeface="Calibri" panose="020F0502020204030204"/>
            </a:endParaRPr>
          </a:p>
          <a:p>
            <a:pPr marL="383540" lvl="1" algn="l" rtl="0"/>
            <a:r>
              <a:rPr lang="en-GB" sz="3600" b="1" dirty="0"/>
              <a:t>Heart failure</a:t>
            </a:r>
            <a:endParaRPr lang="en-GB" sz="3600" b="1" dirty="0">
              <a:cs typeface="Calibri" panose="020F0502020204030204"/>
            </a:endParaRPr>
          </a:p>
          <a:p>
            <a:pPr algn="l" rtl="0"/>
            <a:endParaRPr lang="en-GB" sz="3600" dirty="0"/>
          </a:p>
        </p:txBody>
      </p:sp>
    </p:spTree>
    <p:extLst>
      <p:ext uri="{BB962C8B-B14F-4D97-AF65-F5344CB8AC3E}">
        <p14:creationId xmlns:p14="http://schemas.microsoft.com/office/powerpoint/2010/main" val="3194285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7BED-1451-4FC4-8850-313080F0154F}"/>
              </a:ext>
            </a:extLst>
          </p:cNvPr>
          <p:cNvSpPr>
            <a:spLocks noGrp="1"/>
          </p:cNvSpPr>
          <p:nvPr>
            <p:ph type="title"/>
          </p:nvPr>
        </p:nvSpPr>
        <p:spPr/>
        <p:txBody>
          <a:bodyPr/>
          <a:lstStyle/>
          <a:p>
            <a:r>
              <a:rPr lang="en-US" dirty="0"/>
              <a:t>Renal crisis</a:t>
            </a:r>
            <a:endParaRPr lang="en-GB" dirty="0"/>
          </a:p>
        </p:txBody>
      </p:sp>
      <p:sp>
        <p:nvSpPr>
          <p:cNvPr id="3" name="Content Placeholder 2">
            <a:extLst>
              <a:ext uri="{FF2B5EF4-FFF2-40B4-BE49-F238E27FC236}">
                <a16:creationId xmlns:a16="http://schemas.microsoft.com/office/drawing/2014/main" id="{F54E4D70-50E1-41E5-831A-BE9970CDD0EB}"/>
              </a:ext>
            </a:extLst>
          </p:cNvPr>
          <p:cNvSpPr>
            <a:spLocks noGrp="1"/>
          </p:cNvSpPr>
          <p:nvPr>
            <p:ph idx="1"/>
          </p:nvPr>
        </p:nvSpPr>
        <p:spPr>
          <a:xfrm>
            <a:off x="406400" y="2286000"/>
            <a:ext cx="11511280" cy="4439920"/>
          </a:xfrm>
        </p:spPr>
        <p:txBody>
          <a:bodyPr/>
          <a:lstStyle/>
          <a:p>
            <a:pPr algn="l" rtl="0"/>
            <a:r>
              <a:rPr lang="en-GB" sz="2800" dirty="0" smtClean="0"/>
              <a:t>most </a:t>
            </a:r>
            <a:r>
              <a:rPr lang="en-GB" sz="2800" b="1" u="sng" dirty="0"/>
              <a:t>serious</a:t>
            </a:r>
            <a:r>
              <a:rPr lang="en-GB" sz="2800" dirty="0"/>
              <a:t> manifestation being </a:t>
            </a:r>
            <a:r>
              <a:rPr lang="en-GB" sz="2800" b="1" u="sng" dirty="0"/>
              <a:t>scleroderma renal crisis</a:t>
            </a:r>
            <a:r>
              <a:rPr lang="en-GB" sz="2800" dirty="0"/>
              <a:t>, which occurs in a minority of patients (5 to 20 percent of patients with </a:t>
            </a:r>
            <a:r>
              <a:rPr lang="en-GB" sz="2800" b="1" dirty="0"/>
              <a:t>diffuse</a:t>
            </a:r>
            <a:r>
              <a:rPr lang="en-GB" sz="2800" dirty="0"/>
              <a:t> cutaneous)</a:t>
            </a:r>
            <a:r>
              <a:rPr lang="en-US" sz="2800" dirty="0"/>
              <a:t>.</a:t>
            </a:r>
          </a:p>
          <a:p>
            <a:pPr algn="l" rtl="0"/>
            <a:r>
              <a:rPr lang="en-GB" sz="2800" dirty="0"/>
              <a:t>SRC is characterized by </a:t>
            </a:r>
            <a:r>
              <a:rPr lang="en-GB" sz="2800" b="1" dirty="0">
                <a:solidFill>
                  <a:srgbClr val="FF0000"/>
                </a:solidFill>
              </a:rPr>
              <a:t>three major features </a:t>
            </a:r>
            <a:r>
              <a:rPr lang="en-GB" sz="2800" dirty="0"/>
              <a:t>:</a:t>
            </a:r>
          </a:p>
          <a:p>
            <a:pPr algn="l" rtl="0">
              <a:buFont typeface="Arial" panose="020B0604020202020204" pitchFamily="34" charset="0"/>
              <a:buChar char="•"/>
            </a:pPr>
            <a:r>
              <a:rPr lang="en-GB" sz="2800" u="sng" dirty="0"/>
              <a:t>Abrupt onset of moderate to severe </a:t>
            </a:r>
            <a:r>
              <a:rPr lang="en-GB" sz="2800" b="1" u="sng" dirty="0"/>
              <a:t>hypertension</a:t>
            </a:r>
            <a:r>
              <a:rPr lang="en-GB" sz="2800" dirty="0"/>
              <a:t> that is typically associated with an increase in </a:t>
            </a:r>
            <a:r>
              <a:rPr lang="en-GB" sz="2800" b="1" dirty="0"/>
              <a:t>plasma renin activity</a:t>
            </a:r>
          </a:p>
          <a:p>
            <a:pPr algn="l" rtl="0">
              <a:buFont typeface="Arial" panose="020B0604020202020204" pitchFamily="34" charset="0"/>
              <a:buChar char="•"/>
            </a:pPr>
            <a:r>
              <a:rPr lang="en-GB" sz="2800" dirty="0"/>
              <a:t>Acute kidney injury (</a:t>
            </a:r>
            <a:r>
              <a:rPr lang="en-GB" sz="2800" b="1" dirty="0">
                <a:solidFill>
                  <a:srgbClr val="FF0000"/>
                </a:solidFill>
              </a:rPr>
              <a:t>AKI</a:t>
            </a:r>
            <a:r>
              <a:rPr lang="en-GB" sz="2800" dirty="0"/>
              <a:t>)</a:t>
            </a:r>
          </a:p>
          <a:p>
            <a:pPr algn="l" rtl="0">
              <a:buFont typeface="Arial" panose="020B0604020202020204" pitchFamily="34" charset="0"/>
              <a:buChar char="•"/>
            </a:pPr>
            <a:r>
              <a:rPr lang="en-GB" sz="2800" dirty="0"/>
              <a:t>Urinalysis that is normal or reveals only </a:t>
            </a:r>
            <a:r>
              <a:rPr lang="en-GB" sz="2800" b="1" dirty="0"/>
              <a:t>mild proteinuria with few cells or casts</a:t>
            </a:r>
          </a:p>
          <a:p>
            <a:pPr algn="l" rtl="0"/>
            <a:endParaRPr lang="en-GB" dirty="0"/>
          </a:p>
        </p:txBody>
      </p:sp>
    </p:spTree>
    <p:extLst>
      <p:ext uri="{BB962C8B-B14F-4D97-AF65-F5344CB8AC3E}">
        <p14:creationId xmlns:p14="http://schemas.microsoft.com/office/powerpoint/2010/main" val="1896053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E768E-CF83-4883-A7D0-C45091E1C610}"/>
              </a:ext>
            </a:extLst>
          </p:cNvPr>
          <p:cNvSpPr>
            <a:spLocks noGrp="1"/>
          </p:cNvSpPr>
          <p:nvPr>
            <p:ph type="title"/>
          </p:nvPr>
        </p:nvSpPr>
        <p:spPr/>
        <p:txBody>
          <a:bodyPr/>
          <a:lstStyle/>
          <a:p>
            <a:r>
              <a:rPr lang="en-GB" dirty="0"/>
              <a:t>Investigations</a:t>
            </a:r>
          </a:p>
        </p:txBody>
      </p:sp>
      <p:sp>
        <p:nvSpPr>
          <p:cNvPr id="6" name="Content Placeholder 5">
            <a:extLst>
              <a:ext uri="{FF2B5EF4-FFF2-40B4-BE49-F238E27FC236}">
                <a16:creationId xmlns:a16="http://schemas.microsoft.com/office/drawing/2014/main" id="{52AABDAD-5577-4E5A-B4E2-39E276DC0F80}"/>
              </a:ext>
            </a:extLst>
          </p:cNvPr>
          <p:cNvSpPr>
            <a:spLocks noGrp="1"/>
          </p:cNvSpPr>
          <p:nvPr>
            <p:ph idx="1"/>
          </p:nvPr>
        </p:nvSpPr>
        <p:spPr>
          <a:xfrm>
            <a:off x="508000" y="2184400"/>
            <a:ext cx="11369040" cy="4480560"/>
          </a:xfrm>
        </p:spPr>
        <p:txBody>
          <a:bodyPr vert="horz" lIns="0" tIns="45720" rIns="0" bIns="45720" rtlCol="0" anchor="t">
            <a:normAutofit/>
          </a:bodyPr>
          <a:lstStyle/>
          <a:p>
            <a:pPr algn="l" rtl="0"/>
            <a:r>
              <a:rPr lang="en-GB" dirty="0"/>
              <a:t>As </a:t>
            </a:r>
            <a:r>
              <a:rPr lang="en-GB" dirty="0" err="1"/>
              <a:t>SSc</a:t>
            </a:r>
            <a:r>
              <a:rPr lang="en-GB" dirty="0"/>
              <a:t> can affect </a:t>
            </a:r>
            <a:r>
              <a:rPr lang="en-GB" b="1" dirty="0"/>
              <a:t>multiple organs</a:t>
            </a:r>
            <a:r>
              <a:rPr lang="en-GB" dirty="0"/>
              <a:t>, </a:t>
            </a:r>
            <a:r>
              <a:rPr lang="en-GB" b="1" dirty="0"/>
              <a:t>routine haematology</a:t>
            </a:r>
            <a:r>
              <a:rPr lang="en-GB" dirty="0"/>
              <a:t>, </a:t>
            </a:r>
            <a:r>
              <a:rPr lang="en-GB" b="1" dirty="0"/>
              <a:t>renal, liver and bone</a:t>
            </a:r>
            <a:r>
              <a:rPr lang="en-GB" dirty="0"/>
              <a:t> function tests and </a:t>
            </a:r>
            <a:r>
              <a:rPr lang="en-GB" b="1" dirty="0"/>
              <a:t>urinalysis</a:t>
            </a:r>
            <a:r>
              <a:rPr lang="en-GB" dirty="0"/>
              <a:t> are essential. </a:t>
            </a:r>
          </a:p>
          <a:p>
            <a:pPr algn="l" rtl="0">
              <a:buFont typeface="Arial" panose="020B0604020202020204" pitchFamily="34" charset="0"/>
              <a:buChar char="•"/>
            </a:pPr>
            <a:r>
              <a:rPr lang="en-GB" b="1" dirty="0">
                <a:solidFill>
                  <a:srgbClr val="FF0000"/>
                </a:solidFill>
              </a:rPr>
              <a:t>ANA is positive </a:t>
            </a:r>
            <a:r>
              <a:rPr lang="en-GB" dirty="0"/>
              <a:t>in about </a:t>
            </a:r>
            <a:r>
              <a:rPr lang="en-GB" b="1" dirty="0">
                <a:solidFill>
                  <a:srgbClr val="FF0000"/>
                </a:solidFill>
              </a:rPr>
              <a:t>95%. </a:t>
            </a:r>
            <a:endParaRPr lang="en-GB" b="1" dirty="0">
              <a:solidFill>
                <a:srgbClr val="FF0000"/>
              </a:solidFill>
              <a:cs typeface="Calibri"/>
            </a:endParaRPr>
          </a:p>
          <a:p>
            <a:pPr algn="l" rtl="0">
              <a:buFont typeface="Arial" panose="020B0604020202020204" pitchFamily="34" charset="0"/>
              <a:buChar char="•"/>
            </a:pPr>
            <a:r>
              <a:rPr lang="en-GB" dirty="0" smtClean="0"/>
              <a:t>patients </a:t>
            </a:r>
            <a:r>
              <a:rPr lang="en-GB" dirty="0"/>
              <a:t>with </a:t>
            </a:r>
            <a:r>
              <a:rPr lang="en-GB" b="1" dirty="0" err="1">
                <a:solidFill>
                  <a:srgbClr val="FF0000"/>
                </a:solidFill>
              </a:rPr>
              <a:t>dcSSc</a:t>
            </a:r>
            <a:r>
              <a:rPr lang="en-GB" b="1" dirty="0">
                <a:solidFill>
                  <a:srgbClr val="FF0000"/>
                </a:solidFill>
              </a:rPr>
              <a:t> </a:t>
            </a:r>
            <a:r>
              <a:rPr lang="en-GB" dirty="0"/>
              <a:t>have antibodies to </a:t>
            </a:r>
            <a:r>
              <a:rPr lang="en-GB" b="1" u="sng" dirty="0"/>
              <a:t>topoisomerase 1 (Scl70)</a:t>
            </a:r>
            <a:r>
              <a:rPr lang="en-GB" u="sng" dirty="0"/>
              <a:t>.</a:t>
            </a:r>
          </a:p>
          <a:p>
            <a:pPr algn="l" rtl="0">
              <a:buFont typeface="Arial" panose="020B0604020202020204" pitchFamily="34" charset="0"/>
              <a:buChar char="•"/>
            </a:pPr>
            <a:r>
              <a:rPr lang="en-GB" dirty="0" smtClean="0"/>
              <a:t> </a:t>
            </a:r>
            <a:r>
              <a:rPr lang="en-GB" dirty="0"/>
              <a:t>patients with </a:t>
            </a:r>
            <a:r>
              <a:rPr lang="en-GB" b="1" dirty="0" err="1">
                <a:solidFill>
                  <a:srgbClr val="FF0000"/>
                </a:solidFill>
              </a:rPr>
              <a:t>lcSSc</a:t>
            </a:r>
            <a:r>
              <a:rPr lang="en-GB" dirty="0"/>
              <a:t> syndrome have </a:t>
            </a:r>
            <a:r>
              <a:rPr lang="en-GB" b="1" u="sng" dirty="0"/>
              <a:t>anticentromere</a:t>
            </a:r>
            <a:r>
              <a:rPr lang="en-GB" dirty="0"/>
              <a:t> antibodies .</a:t>
            </a:r>
          </a:p>
          <a:p>
            <a:pPr algn="l" rtl="0">
              <a:buFont typeface="Arial" panose="020B0604020202020204" pitchFamily="34" charset="0"/>
              <a:buChar char="•"/>
            </a:pPr>
            <a:r>
              <a:rPr lang="en-GB" b="1" dirty="0"/>
              <a:t>Chest X-ray</a:t>
            </a:r>
            <a:r>
              <a:rPr lang="en-GB" dirty="0"/>
              <a:t>, </a:t>
            </a:r>
            <a:r>
              <a:rPr lang="en-GB" b="1" dirty="0"/>
              <a:t>transthoracic echocardiography </a:t>
            </a:r>
            <a:r>
              <a:rPr lang="en-GB" dirty="0"/>
              <a:t>and </a:t>
            </a:r>
            <a:r>
              <a:rPr lang="en-GB" b="1" dirty="0"/>
              <a:t>lung function tests</a:t>
            </a:r>
            <a:r>
              <a:rPr lang="en-GB" dirty="0"/>
              <a:t> are recommended to assess for </a:t>
            </a:r>
            <a:r>
              <a:rPr lang="en-GB" b="1" i="1" u="sng" dirty="0"/>
              <a:t>interstitial lung disease and pulmonary hypertension </a:t>
            </a:r>
          </a:p>
          <a:p>
            <a:pPr algn="l" rtl="0">
              <a:buFont typeface="Arial" panose="020B0604020202020204" pitchFamily="34" charset="0"/>
              <a:buChar char="•"/>
            </a:pPr>
            <a:r>
              <a:rPr lang="en-GB" b="1" dirty="0"/>
              <a:t>High-resolution lung CT </a:t>
            </a:r>
            <a:r>
              <a:rPr lang="en-GB" dirty="0"/>
              <a:t>is recommended if interstitial lung disease suspected.</a:t>
            </a:r>
          </a:p>
          <a:p>
            <a:pPr algn="l" rtl="0">
              <a:buFont typeface="Arial" panose="020B0604020202020204" pitchFamily="34" charset="0"/>
              <a:buChar char="•"/>
            </a:pPr>
            <a:r>
              <a:rPr lang="en-GB" dirty="0"/>
              <a:t>If pulmonary hypertension is suspected, </a:t>
            </a:r>
            <a:r>
              <a:rPr lang="en-GB" b="1" dirty="0"/>
              <a:t>right heart catheter measurements</a:t>
            </a:r>
            <a:r>
              <a:rPr lang="en-GB" dirty="0"/>
              <a:t> should be arranged at a specialist cardiac centre. </a:t>
            </a:r>
          </a:p>
          <a:p>
            <a:pPr algn="l" rtl="0">
              <a:buFont typeface="Arial" panose="020B0604020202020204" pitchFamily="34" charset="0"/>
              <a:buChar char="•"/>
            </a:pPr>
            <a:r>
              <a:rPr lang="en-GB" dirty="0"/>
              <a:t>A </a:t>
            </a:r>
            <a:r>
              <a:rPr lang="en-GB" b="1" dirty="0">
                <a:solidFill>
                  <a:srgbClr val="FF0000"/>
                </a:solidFill>
              </a:rPr>
              <a:t>barium swallow </a:t>
            </a:r>
            <a:r>
              <a:rPr lang="en-GB" dirty="0"/>
              <a:t>can assess </a:t>
            </a:r>
            <a:r>
              <a:rPr lang="en-GB" b="1" dirty="0"/>
              <a:t>oesophageal </a:t>
            </a:r>
            <a:r>
              <a:rPr lang="en-GB" dirty="0"/>
              <a:t>involvement. </a:t>
            </a:r>
          </a:p>
          <a:p>
            <a:pPr algn="l" rtl="0">
              <a:buFont typeface="Arial" panose="020B0604020202020204" pitchFamily="34" charset="0"/>
              <a:buChar char="•"/>
            </a:pPr>
            <a:r>
              <a:rPr lang="en-GB" dirty="0"/>
              <a:t>A </a:t>
            </a:r>
            <a:r>
              <a:rPr lang="en-GB" b="1" dirty="0">
                <a:solidFill>
                  <a:srgbClr val="FF0000"/>
                </a:solidFill>
              </a:rPr>
              <a:t>hydrogen breath test </a:t>
            </a:r>
            <a:r>
              <a:rPr lang="en-GB" dirty="0"/>
              <a:t>can indicate </a:t>
            </a:r>
            <a:r>
              <a:rPr lang="en-GB" b="1" dirty="0"/>
              <a:t>bacterial overgrowth</a:t>
            </a:r>
          </a:p>
        </p:txBody>
      </p:sp>
    </p:spTree>
    <p:extLst>
      <p:ext uri="{BB962C8B-B14F-4D97-AF65-F5344CB8AC3E}">
        <p14:creationId xmlns:p14="http://schemas.microsoft.com/office/powerpoint/2010/main" val="41468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5B2E-324C-4EDD-B582-AF332BA6D4D9}"/>
              </a:ext>
            </a:extLst>
          </p:cNvPr>
          <p:cNvSpPr>
            <a:spLocks noGrp="1"/>
          </p:cNvSpPr>
          <p:nvPr>
            <p:ph type="title"/>
          </p:nvPr>
        </p:nvSpPr>
        <p:spPr>
          <a:xfrm>
            <a:off x="923306" y="888324"/>
            <a:ext cx="8761413" cy="706964"/>
          </a:xfrm>
        </p:spPr>
        <p:txBody>
          <a:bodyPr>
            <a:normAutofit fontScale="90000"/>
          </a:bodyPr>
          <a:lstStyle/>
          <a:p>
            <a:r>
              <a:rPr lang="en-US" dirty="0" smtClean="0"/>
              <a:t> </a:t>
            </a:r>
            <a:r>
              <a:rPr lang="en-US" b="1" dirty="0" smtClean="0"/>
              <a:t>Major criteria for scleroderma (1980): </a:t>
            </a:r>
            <a:br>
              <a:rPr lang="en-US" b="1" dirty="0" smtClean="0"/>
            </a:br>
            <a:endParaRPr lang="en-GB" dirty="0"/>
          </a:p>
        </p:txBody>
      </p:sp>
      <p:sp>
        <p:nvSpPr>
          <p:cNvPr id="5" name="Content Placeholder 4"/>
          <p:cNvSpPr>
            <a:spLocks noGrp="1"/>
          </p:cNvSpPr>
          <p:nvPr>
            <p:ph idx="1"/>
          </p:nvPr>
        </p:nvSpPr>
        <p:spPr>
          <a:xfrm>
            <a:off x="268224" y="2123975"/>
            <a:ext cx="10363200" cy="4993105"/>
          </a:xfrm>
        </p:spPr>
        <p:txBody>
          <a:bodyPr/>
          <a:lstStyle/>
          <a:p>
            <a:endParaRPr lang="en-US" dirty="0" smtClean="0"/>
          </a:p>
          <a:p>
            <a:pPr algn="l" rtl="0"/>
            <a:r>
              <a:rPr lang="en-US" sz="2800" b="1" u="sng" dirty="0" smtClean="0"/>
              <a:t>Proximal diffuse </a:t>
            </a:r>
            <a:r>
              <a:rPr lang="en-US" sz="2800" b="1" u="sng" dirty="0" err="1" smtClean="0"/>
              <a:t>truncal</a:t>
            </a:r>
            <a:r>
              <a:rPr lang="en-US" sz="2800" b="1" u="sng" dirty="0" smtClean="0"/>
              <a:t> sclerosis</a:t>
            </a:r>
            <a:r>
              <a:rPr lang="en-US" sz="2800" dirty="0" smtClean="0"/>
              <a:t>( just sclerosis or tight skin) and this is the hallmark of scleroderma where the skin proximal to the </a:t>
            </a:r>
            <a:r>
              <a:rPr lang="en-US" sz="2800" dirty="0" err="1" smtClean="0"/>
              <a:t>metacarpophalangeal</a:t>
            </a:r>
            <a:r>
              <a:rPr lang="en-US" sz="2800" dirty="0" smtClean="0"/>
              <a:t> joints in the hand or the </a:t>
            </a:r>
            <a:r>
              <a:rPr lang="en-US" sz="2800" dirty="0" err="1" smtClean="0"/>
              <a:t>metatarsophalangeal</a:t>
            </a:r>
            <a:r>
              <a:rPr lang="en-US" sz="2800" dirty="0" smtClean="0"/>
              <a:t> joints in the foot is </a:t>
            </a:r>
            <a:r>
              <a:rPr lang="en-US" sz="2800" b="1" i="1" dirty="0" err="1" smtClean="0"/>
              <a:t>indurated</a:t>
            </a:r>
            <a:r>
              <a:rPr lang="en-US" sz="2800" b="1" i="1" dirty="0" smtClean="0"/>
              <a:t>, thickened, and hard and is often shiny with loss of skin surface markings. </a:t>
            </a:r>
          </a:p>
          <a:p>
            <a:pPr algn="l" rtl="0"/>
            <a:r>
              <a:rPr lang="en-US" sz="2800" b="1" u="sng" dirty="0" smtClean="0"/>
              <a:t>Loss of skin elasticity</a:t>
            </a:r>
            <a:r>
              <a:rPr lang="en-US" sz="2800" dirty="0" smtClean="0"/>
              <a:t> also occurs.</a:t>
            </a:r>
          </a:p>
          <a:p>
            <a:pPr algn="l" rtl="0"/>
            <a:r>
              <a:rPr lang="en-US" sz="2800" dirty="0" smtClean="0"/>
              <a:t> A </a:t>
            </a:r>
            <a:r>
              <a:rPr lang="en-US" sz="2800" b="1" u="sng" dirty="0" smtClean="0"/>
              <a:t>"salt and pepper" pattern</a:t>
            </a:r>
            <a:r>
              <a:rPr lang="en-US" sz="2800" dirty="0" smtClean="0"/>
              <a:t> of </a:t>
            </a:r>
            <a:r>
              <a:rPr lang="en-US" sz="2800" i="1" dirty="0" smtClean="0"/>
              <a:t>hyperpigmentation and hypopigmentation  is common</a:t>
            </a:r>
            <a:r>
              <a:rPr lang="en-US" i="1"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376" y="375920"/>
            <a:ext cx="2963636" cy="198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72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Minor criteria:</a:t>
            </a:r>
            <a:br>
              <a:rPr lang="en-US" b="1" dirty="0" smtClean="0"/>
            </a:br>
            <a:endParaRPr lang="en-US" dirty="0"/>
          </a:p>
        </p:txBody>
      </p:sp>
      <p:sp>
        <p:nvSpPr>
          <p:cNvPr id="3" name="Content Placeholder 2"/>
          <p:cNvSpPr>
            <a:spLocks noGrp="1"/>
          </p:cNvSpPr>
          <p:nvPr>
            <p:ph idx="1"/>
          </p:nvPr>
        </p:nvSpPr>
        <p:spPr>
          <a:xfrm>
            <a:off x="274320" y="2255519"/>
            <a:ext cx="11328400" cy="4389121"/>
          </a:xfrm>
        </p:spPr>
        <p:txBody>
          <a:bodyPr/>
          <a:lstStyle/>
          <a:p>
            <a:pPr algn="l" rtl="0">
              <a:buNone/>
            </a:pPr>
            <a:r>
              <a:rPr lang="en-US" sz="2400" dirty="0" smtClean="0"/>
              <a:t>1)</a:t>
            </a:r>
            <a:r>
              <a:rPr lang="en-US" sz="2400" b="1" dirty="0" err="1" smtClean="0">
                <a:solidFill>
                  <a:srgbClr val="FF0000"/>
                </a:solidFill>
              </a:rPr>
              <a:t>sclerodactylyl</a:t>
            </a:r>
            <a:r>
              <a:rPr lang="en-US" sz="2400" dirty="0" smtClean="0"/>
              <a:t> stiffness and tightening of the skin of the fingers </a:t>
            </a:r>
          </a:p>
          <a:p>
            <a:pPr algn="l" rtl="0">
              <a:buNone/>
            </a:pPr>
            <a:endParaRPr lang="en-US" sz="2400" dirty="0" smtClean="0"/>
          </a:p>
          <a:p>
            <a:pPr algn="l" rtl="0">
              <a:buNone/>
            </a:pPr>
            <a:r>
              <a:rPr lang="en-US" sz="2400" dirty="0" smtClean="0"/>
              <a:t>2)</a:t>
            </a:r>
            <a:r>
              <a:rPr lang="en-US" sz="2400" b="1" dirty="0" smtClean="0">
                <a:solidFill>
                  <a:srgbClr val="FF0000"/>
                </a:solidFill>
              </a:rPr>
              <a:t>digital pitting </a:t>
            </a:r>
            <a:r>
              <a:rPr lang="en-US" sz="2400" dirty="0" smtClean="0"/>
              <a:t>with scars and ulcerations </a:t>
            </a:r>
            <a:r>
              <a:rPr lang="en-US" sz="2400" b="1" i="1" dirty="0" smtClean="0"/>
              <a:t>loss of substance of the finger pad </a:t>
            </a:r>
          </a:p>
          <a:p>
            <a:pPr algn="l" rtl="0">
              <a:buNone/>
            </a:pPr>
            <a:endParaRPr lang="en-US" sz="2400" b="1" i="1" dirty="0" smtClean="0"/>
          </a:p>
          <a:p>
            <a:pPr algn="l" rtl="0">
              <a:buNone/>
            </a:pPr>
            <a:r>
              <a:rPr lang="en-US" sz="2400" dirty="0" smtClean="0"/>
              <a:t>3)</a:t>
            </a:r>
            <a:r>
              <a:rPr lang="en-US" sz="2400" b="1" dirty="0" smtClean="0">
                <a:solidFill>
                  <a:srgbClr val="FF0000"/>
                </a:solidFill>
              </a:rPr>
              <a:t>pulmonary</a:t>
            </a:r>
            <a:r>
              <a:rPr lang="en-US" sz="2400" dirty="0" smtClean="0"/>
              <a:t> </a:t>
            </a:r>
            <a:r>
              <a:rPr lang="en-US" sz="2400" b="1" dirty="0" smtClean="0">
                <a:solidFill>
                  <a:srgbClr val="FF0000"/>
                </a:solidFill>
              </a:rPr>
              <a:t>fibrosis</a:t>
            </a:r>
            <a:r>
              <a:rPr lang="en-US" sz="2400" dirty="0" smtClean="0"/>
              <a:t>(bibasilar fibrosis) </a:t>
            </a:r>
          </a:p>
          <a:p>
            <a:pPr algn="l" rtl="0"/>
            <a:endParaRPr lang="en-US" i="1" dirty="0" smtClean="0"/>
          </a:p>
          <a:p>
            <a:pPr algn="l" rtl="0"/>
            <a:endParaRPr lang="en-US" i="1" dirty="0" smtClean="0"/>
          </a:p>
          <a:p>
            <a:pPr algn="l" rtl="0"/>
            <a:r>
              <a:rPr lang="en-US" sz="2000" i="1" dirty="0" smtClean="0"/>
              <a:t>To diagnose scleroderma: 2 from 3 of minors / or 1 major </a:t>
            </a:r>
          </a:p>
        </p:txBody>
      </p:sp>
    </p:spTree>
    <p:extLst>
      <p:ext uri="{BB962C8B-B14F-4D97-AF65-F5344CB8AC3E}">
        <p14:creationId xmlns:p14="http://schemas.microsoft.com/office/powerpoint/2010/main" val="2224873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78AF-FF53-40FE-94EA-1F7E66261E3E}"/>
              </a:ext>
            </a:extLst>
          </p:cNvPr>
          <p:cNvSpPr>
            <a:spLocks noGrp="1"/>
          </p:cNvSpPr>
          <p:nvPr>
            <p:ph type="title"/>
          </p:nvPr>
        </p:nvSpPr>
        <p:spPr/>
        <p:txBody>
          <a:bodyPr/>
          <a:lstStyle/>
          <a:p>
            <a:r>
              <a:rPr lang="en-US" dirty="0"/>
              <a:t>Treatment </a:t>
            </a:r>
            <a:endParaRPr lang="en-GB" dirty="0"/>
          </a:p>
        </p:txBody>
      </p:sp>
      <p:sp>
        <p:nvSpPr>
          <p:cNvPr id="3" name="Content Placeholder 2">
            <a:extLst>
              <a:ext uri="{FF2B5EF4-FFF2-40B4-BE49-F238E27FC236}">
                <a16:creationId xmlns:a16="http://schemas.microsoft.com/office/drawing/2014/main" id="{54303F68-1722-4B88-929B-74D4D29F584A}"/>
              </a:ext>
            </a:extLst>
          </p:cNvPr>
          <p:cNvSpPr>
            <a:spLocks noGrp="1"/>
          </p:cNvSpPr>
          <p:nvPr>
            <p:ph idx="1"/>
          </p:nvPr>
        </p:nvSpPr>
        <p:spPr>
          <a:xfrm>
            <a:off x="426720" y="2346960"/>
            <a:ext cx="11267440" cy="4277360"/>
          </a:xfrm>
        </p:spPr>
        <p:txBody>
          <a:bodyPr vert="horz" lIns="0" tIns="45720" rIns="0" bIns="45720" rtlCol="0" anchor="t">
            <a:normAutofit/>
          </a:bodyPr>
          <a:lstStyle/>
          <a:p>
            <a:pPr algn="l" rtl="0"/>
            <a:r>
              <a:rPr lang="en-GB" sz="2400" dirty="0">
                <a:cs typeface="Calibri"/>
              </a:rPr>
              <a:t>No treatments are available that </a:t>
            </a:r>
            <a:r>
              <a:rPr lang="en-GB" sz="2400" b="1" u="sng" dirty="0">
                <a:cs typeface="Calibri"/>
              </a:rPr>
              <a:t>halt or reverse </a:t>
            </a:r>
            <a:r>
              <a:rPr lang="en-GB" sz="2400" dirty="0">
                <a:cs typeface="Calibri"/>
              </a:rPr>
              <a:t>the fibrotic changes that underlie the disease. </a:t>
            </a:r>
          </a:p>
          <a:p>
            <a:pPr marL="0" indent="0" algn="l" rtl="0">
              <a:buNone/>
            </a:pPr>
            <a:r>
              <a:rPr lang="en-GB" sz="2400" dirty="0">
                <a:cs typeface="Calibri"/>
              </a:rPr>
              <a:t>Treatment is generally is </a:t>
            </a:r>
            <a:r>
              <a:rPr lang="en-GB" sz="2400" b="1" u="sng" dirty="0" err="1">
                <a:cs typeface="Calibri"/>
              </a:rPr>
              <a:t>symptomatics</a:t>
            </a:r>
            <a:r>
              <a:rPr lang="en-GB" sz="2400" b="1" u="sng" dirty="0">
                <a:cs typeface="Calibri"/>
              </a:rPr>
              <a:t> and organ-specific</a:t>
            </a:r>
            <a:r>
              <a:rPr lang="en-GB" sz="2400" dirty="0">
                <a:cs typeface="Calibri"/>
              </a:rPr>
              <a:t> </a:t>
            </a:r>
          </a:p>
          <a:p>
            <a:pPr algn="l" rtl="0"/>
            <a:r>
              <a:rPr lang="en-GB" sz="2400" dirty="0">
                <a:ea typeface="+mn-lt"/>
                <a:cs typeface="+mn-lt"/>
              </a:rPr>
              <a:t>Oesophageal reflux should be treated with </a:t>
            </a:r>
            <a:r>
              <a:rPr lang="en-GB" sz="2400" b="1" dirty="0">
                <a:solidFill>
                  <a:srgbClr val="FF0000"/>
                </a:solidFill>
                <a:ea typeface="+mn-lt"/>
                <a:cs typeface="+mn-lt"/>
              </a:rPr>
              <a:t>proton pump inhibitors </a:t>
            </a:r>
            <a:r>
              <a:rPr lang="en-GB" sz="2400" dirty="0">
                <a:ea typeface="+mn-lt"/>
                <a:cs typeface="+mn-lt"/>
              </a:rPr>
              <a:t>and </a:t>
            </a:r>
            <a:r>
              <a:rPr lang="en-GB" sz="2400" b="1" dirty="0">
                <a:solidFill>
                  <a:srgbClr val="FF0000"/>
                </a:solidFill>
                <a:ea typeface="+mn-lt"/>
                <a:cs typeface="+mn-lt"/>
              </a:rPr>
              <a:t>anti-reflux agents.</a:t>
            </a:r>
            <a:endParaRPr lang="en-US" sz="2400" b="1" dirty="0">
              <a:solidFill>
                <a:srgbClr val="FF0000"/>
              </a:solidFill>
              <a:ea typeface="+mn-lt"/>
              <a:cs typeface="+mn-lt"/>
            </a:endParaRPr>
          </a:p>
          <a:p>
            <a:pPr algn="l" rtl="0"/>
            <a:r>
              <a:rPr lang="en-GB" sz="2400" dirty="0">
                <a:ea typeface="+mn-lt"/>
                <a:cs typeface="+mn-lt"/>
              </a:rPr>
              <a:t>Rotating courses of </a:t>
            </a:r>
            <a:r>
              <a:rPr lang="en-GB" sz="2400" b="1" dirty="0">
                <a:solidFill>
                  <a:srgbClr val="FF0000"/>
                </a:solidFill>
                <a:ea typeface="+mn-lt"/>
                <a:cs typeface="+mn-lt"/>
              </a:rPr>
              <a:t>antibiotics</a:t>
            </a:r>
            <a:r>
              <a:rPr lang="en-GB" sz="2400" dirty="0">
                <a:ea typeface="+mn-lt"/>
                <a:cs typeface="+mn-lt"/>
              </a:rPr>
              <a:t> may be required for bacterial overgrowth (e.g. </a:t>
            </a:r>
            <a:r>
              <a:rPr lang="en-GB" sz="2400" b="1" u="sng" dirty="0" err="1">
                <a:ea typeface="+mn-lt"/>
                <a:cs typeface="+mn-lt"/>
              </a:rPr>
              <a:t>rifaximin</a:t>
            </a:r>
            <a:r>
              <a:rPr lang="en-GB" sz="2400" b="1" u="sng" dirty="0">
                <a:ea typeface="+mn-lt"/>
                <a:cs typeface="+mn-lt"/>
              </a:rPr>
              <a:t>, a tetracycline and </a:t>
            </a:r>
            <a:r>
              <a:rPr lang="en-GB" sz="2400" b="1" u="sng" dirty="0" err="1">
                <a:ea typeface="+mn-lt"/>
                <a:cs typeface="+mn-lt"/>
              </a:rPr>
              <a:t>metronidazole</a:t>
            </a:r>
            <a:r>
              <a:rPr lang="en-GB" sz="2400" dirty="0">
                <a:ea typeface="+mn-lt"/>
                <a:cs typeface="+mn-lt"/>
              </a:rPr>
              <a:t>), </a:t>
            </a:r>
            <a:endParaRPr lang="en-US" sz="2400" dirty="0">
              <a:ea typeface="+mn-lt"/>
              <a:cs typeface="+mn-lt"/>
            </a:endParaRPr>
          </a:p>
          <a:p>
            <a:pPr algn="l" rtl="0">
              <a:lnSpc>
                <a:spcPct val="100000"/>
              </a:lnSpc>
              <a:spcBef>
                <a:spcPts val="0"/>
              </a:spcBef>
              <a:spcAft>
                <a:spcPts val="0"/>
              </a:spcAft>
            </a:pPr>
            <a:endParaRPr lang="en-GB" sz="2400" dirty="0">
              <a:ea typeface="+mn-lt"/>
              <a:cs typeface="+mn-lt"/>
            </a:endParaRPr>
          </a:p>
          <a:p>
            <a:pPr algn="l" rtl="0">
              <a:lnSpc>
                <a:spcPct val="100000"/>
              </a:lnSpc>
              <a:spcBef>
                <a:spcPts val="0"/>
              </a:spcBef>
              <a:spcAft>
                <a:spcPts val="0"/>
              </a:spcAft>
            </a:pPr>
            <a:r>
              <a:rPr lang="en-GB" sz="2400" b="1" dirty="0" err="1">
                <a:solidFill>
                  <a:srgbClr val="FF0000"/>
                </a:solidFill>
                <a:ea typeface="+mn-lt"/>
                <a:cs typeface="+mn-lt"/>
              </a:rPr>
              <a:t>metoclopramide</a:t>
            </a:r>
            <a:r>
              <a:rPr lang="en-GB" sz="2400" b="1" dirty="0">
                <a:solidFill>
                  <a:srgbClr val="FF0000"/>
                </a:solidFill>
                <a:ea typeface="+mn-lt"/>
                <a:cs typeface="+mn-lt"/>
              </a:rPr>
              <a:t> or </a:t>
            </a:r>
            <a:r>
              <a:rPr lang="en-GB" sz="2400" b="1" dirty="0" err="1">
                <a:solidFill>
                  <a:srgbClr val="FF0000"/>
                </a:solidFill>
                <a:ea typeface="+mn-lt"/>
                <a:cs typeface="+mn-lt"/>
              </a:rPr>
              <a:t>domperidone</a:t>
            </a:r>
            <a:r>
              <a:rPr lang="en-GB" sz="2400" b="1" dirty="0">
                <a:solidFill>
                  <a:srgbClr val="FF0000"/>
                </a:solidFill>
                <a:ea typeface="+mn-lt"/>
                <a:cs typeface="+mn-lt"/>
              </a:rPr>
              <a:t> </a:t>
            </a:r>
            <a:r>
              <a:rPr lang="en-GB" sz="2400" dirty="0">
                <a:ea typeface="+mn-lt"/>
                <a:cs typeface="+mn-lt"/>
              </a:rPr>
              <a:t>may help patients with symptoms of </a:t>
            </a:r>
            <a:r>
              <a:rPr lang="en-GB" sz="2400" b="1" dirty="0" err="1">
                <a:ea typeface="+mn-lt"/>
                <a:cs typeface="+mn-lt"/>
              </a:rPr>
              <a:t>dysmotility</a:t>
            </a:r>
            <a:r>
              <a:rPr lang="en-GB" sz="2400" b="1" dirty="0">
                <a:ea typeface="+mn-lt"/>
                <a:cs typeface="+mn-lt"/>
              </a:rPr>
              <a:t>/ pseudo-obstruction</a:t>
            </a:r>
            <a:endParaRPr lang="en-GB" sz="2400" b="1" dirty="0">
              <a:cs typeface="Calibri"/>
            </a:endParaRPr>
          </a:p>
          <a:p>
            <a:pPr algn="l" rtl="0"/>
            <a:endParaRPr lang="en-GB" b="1" dirty="0">
              <a:solidFill>
                <a:schemeClr val="accent2"/>
              </a:solidFill>
              <a:cs typeface="Calibri" panose="020F0502020204030204"/>
            </a:endParaRPr>
          </a:p>
          <a:p>
            <a:pPr algn="l" rtl="0"/>
            <a:endParaRPr lang="en-GB" dirty="0">
              <a:solidFill>
                <a:schemeClr val="accent2"/>
              </a:solidFill>
              <a:cs typeface="Calibri" panose="020F0502020204030204"/>
            </a:endParaRPr>
          </a:p>
          <a:p>
            <a:pPr marL="200660" lvl="1" indent="0" algn="l" rtl="0">
              <a:buNone/>
            </a:pPr>
            <a:endParaRPr lang="en-GB" dirty="0">
              <a:solidFill>
                <a:schemeClr val="accent2"/>
              </a:solidFill>
              <a:cs typeface="Calibri" panose="020F0502020204030204"/>
            </a:endParaRPr>
          </a:p>
        </p:txBody>
      </p:sp>
    </p:spTree>
    <p:extLst>
      <p:ext uri="{BB962C8B-B14F-4D97-AF65-F5344CB8AC3E}">
        <p14:creationId xmlns:p14="http://schemas.microsoft.com/office/powerpoint/2010/main" val="3548538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FEDD7-B037-4DAD-8F92-D90E47FB0198}"/>
              </a:ext>
            </a:extLst>
          </p:cNvPr>
          <p:cNvSpPr>
            <a:spLocks noGrp="1"/>
          </p:cNvSpPr>
          <p:nvPr>
            <p:ph type="title"/>
          </p:nvPr>
        </p:nvSpPr>
        <p:spPr/>
        <p:txBody>
          <a:bodyPr/>
          <a:lstStyle/>
          <a:p>
            <a:r>
              <a:rPr lang="en-US" dirty="0"/>
              <a:t>Skin treatment</a:t>
            </a:r>
            <a:endParaRPr lang="en-GB" dirty="0"/>
          </a:p>
        </p:txBody>
      </p:sp>
      <p:sp>
        <p:nvSpPr>
          <p:cNvPr id="3" name="Content Placeholder 2">
            <a:extLst>
              <a:ext uri="{FF2B5EF4-FFF2-40B4-BE49-F238E27FC236}">
                <a16:creationId xmlns:a16="http://schemas.microsoft.com/office/drawing/2014/main" id="{B609C4F4-E60E-400B-A735-8583D74C49E4}"/>
              </a:ext>
            </a:extLst>
          </p:cNvPr>
          <p:cNvSpPr>
            <a:spLocks noGrp="1"/>
          </p:cNvSpPr>
          <p:nvPr>
            <p:ph idx="1"/>
          </p:nvPr>
        </p:nvSpPr>
        <p:spPr>
          <a:xfrm>
            <a:off x="558800" y="2082800"/>
            <a:ext cx="10566400" cy="4531360"/>
          </a:xfrm>
        </p:spPr>
        <p:txBody>
          <a:bodyPr>
            <a:normAutofit/>
          </a:bodyPr>
          <a:lstStyle/>
          <a:p>
            <a:pPr algn="l" rtl="0"/>
            <a:r>
              <a:rPr lang="en-GB" b="1" dirty="0" smtClean="0"/>
              <a:t>Localized :</a:t>
            </a:r>
          </a:p>
          <a:p>
            <a:pPr lvl="1" algn="l" rtl="0"/>
            <a:r>
              <a:rPr lang="en-GB" sz="1800" dirty="0" smtClean="0"/>
              <a:t>TOPICAL AND INTRALESIONAL THERAPIES</a:t>
            </a:r>
          </a:p>
          <a:p>
            <a:pPr lvl="2" algn="l" rtl="0"/>
            <a:r>
              <a:rPr lang="en-GB" sz="2800" dirty="0" smtClean="0"/>
              <a:t>Topical </a:t>
            </a:r>
            <a:r>
              <a:rPr lang="en-GB" sz="2800" b="1" dirty="0" err="1" smtClean="0"/>
              <a:t>tacrolimus</a:t>
            </a:r>
            <a:endParaRPr lang="en-GB" sz="2800" b="1" dirty="0" smtClean="0"/>
          </a:p>
          <a:p>
            <a:pPr lvl="2" algn="l" rtl="0"/>
            <a:r>
              <a:rPr lang="en-GB" sz="2800" dirty="0" smtClean="0"/>
              <a:t>Topical and </a:t>
            </a:r>
            <a:r>
              <a:rPr lang="en-GB" sz="2800" dirty="0" err="1" smtClean="0"/>
              <a:t>intralesional</a:t>
            </a:r>
            <a:r>
              <a:rPr lang="en-GB" sz="2800" dirty="0" smtClean="0"/>
              <a:t> </a:t>
            </a:r>
            <a:r>
              <a:rPr lang="en-GB" sz="2800" b="1" dirty="0" smtClean="0"/>
              <a:t>corticosteroids</a:t>
            </a:r>
          </a:p>
          <a:p>
            <a:pPr lvl="2" algn="l" rtl="0"/>
            <a:r>
              <a:rPr lang="en-GB" sz="2800" b="1" dirty="0" err="1" smtClean="0"/>
              <a:t>imiquimod</a:t>
            </a:r>
            <a:r>
              <a:rPr lang="en-GB" sz="2800" b="1" dirty="0" smtClean="0"/>
              <a:t> </a:t>
            </a:r>
          </a:p>
          <a:p>
            <a:pPr lvl="1" algn="l" rtl="0"/>
            <a:r>
              <a:rPr lang="en-GB" dirty="0" smtClean="0"/>
              <a:t>PHOTOTHERAPY: </a:t>
            </a:r>
            <a:r>
              <a:rPr lang="en-GB" sz="2000" b="1" dirty="0" smtClean="0">
                <a:solidFill>
                  <a:srgbClr val="FF0000"/>
                </a:solidFill>
              </a:rPr>
              <a:t>Ultraviolet (UV) light therapy </a:t>
            </a:r>
          </a:p>
          <a:p>
            <a:pPr algn="l" rtl="0"/>
            <a:r>
              <a:rPr lang="en-GB" b="1" dirty="0" smtClean="0"/>
              <a:t>SYSTEMIC THERAPIES</a:t>
            </a:r>
          </a:p>
          <a:p>
            <a:pPr lvl="1" algn="l" rtl="0"/>
            <a:r>
              <a:rPr lang="en-GB" sz="2400" b="1" dirty="0" err="1" smtClean="0"/>
              <a:t>Methotrexate</a:t>
            </a:r>
            <a:r>
              <a:rPr lang="en-GB" sz="2400" b="1" dirty="0" smtClean="0"/>
              <a:t> and </a:t>
            </a:r>
            <a:r>
              <a:rPr lang="en-GB" sz="2400" b="1" dirty="0" err="1" smtClean="0"/>
              <a:t>glucocorticoids</a:t>
            </a:r>
            <a:endParaRPr lang="en-GB" sz="2400" b="1" dirty="0" smtClean="0"/>
          </a:p>
          <a:p>
            <a:pPr marL="201168" lvl="1" indent="0" algn="l" rtl="0">
              <a:buNone/>
            </a:pPr>
            <a:endParaRPr lang="en-GB" sz="2400" b="1" dirty="0"/>
          </a:p>
        </p:txBody>
      </p:sp>
    </p:spTree>
    <p:extLst>
      <p:ext uri="{BB962C8B-B14F-4D97-AF65-F5344CB8AC3E}">
        <p14:creationId xmlns:p14="http://schemas.microsoft.com/office/powerpoint/2010/main" val="1213452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6B9B45-C81E-480C-9054-EA1A75E2A340}"/>
              </a:ext>
            </a:extLst>
          </p:cNvPr>
          <p:cNvSpPr>
            <a:spLocks noGrp="1"/>
          </p:cNvSpPr>
          <p:nvPr>
            <p:ph idx="1"/>
          </p:nvPr>
        </p:nvSpPr>
        <p:spPr>
          <a:xfrm>
            <a:off x="325120" y="2123440"/>
            <a:ext cx="11694160" cy="4551680"/>
          </a:xfrm>
        </p:spPr>
        <p:txBody>
          <a:bodyPr vert="horz" lIns="0" tIns="45720" rIns="0" bIns="45720" rtlCol="0" anchor="t">
            <a:normAutofit/>
          </a:bodyPr>
          <a:lstStyle/>
          <a:p>
            <a:pPr algn="l" rtl="0"/>
            <a:r>
              <a:rPr lang="en-GB" sz="2000" b="1" dirty="0"/>
              <a:t>Diffuse skin sclerosis:</a:t>
            </a:r>
          </a:p>
          <a:p>
            <a:pPr marL="383540" lvl="1" algn="l" rtl="0"/>
            <a:r>
              <a:rPr lang="en-GB" sz="2000" dirty="0">
                <a:solidFill>
                  <a:srgbClr val="FF0000"/>
                </a:solidFill>
              </a:rPr>
              <a:t>azathioprine and cyclosporine</a:t>
            </a:r>
            <a:r>
              <a:rPr lang="en-GB" sz="2000" dirty="0"/>
              <a:t> </a:t>
            </a:r>
            <a:endParaRPr lang="en-GB" sz="2000" dirty="0">
              <a:cs typeface="Calibri"/>
            </a:endParaRPr>
          </a:p>
          <a:p>
            <a:pPr marL="383540" lvl="1" algn="l" rtl="0"/>
            <a:r>
              <a:rPr lang="en-GB" sz="2000" dirty="0"/>
              <a:t>we use either </a:t>
            </a:r>
            <a:r>
              <a:rPr lang="en-GB" sz="2000" u="sng" dirty="0"/>
              <a:t>methotrexate</a:t>
            </a:r>
            <a:r>
              <a:rPr lang="en-GB" sz="2000" dirty="0"/>
              <a:t> (MTX) or </a:t>
            </a:r>
            <a:r>
              <a:rPr lang="en-GB" sz="2000" u="sng" dirty="0"/>
              <a:t>mycophenolate</a:t>
            </a:r>
            <a:r>
              <a:rPr lang="en-GB" sz="2000" dirty="0"/>
              <a:t> mofetil (MMF), and ideally initiate therapy </a:t>
            </a:r>
            <a:r>
              <a:rPr lang="en-GB" sz="2000" b="1" u="sng" dirty="0"/>
              <a:t>within three years of disease onset.</a:t>
            </a:r>
            <a:endParaRPr lang="en-GB" sz="2000" b="1" u="sng" dirty="0">
              <a:cs typeface="Calibri"/>
            </a:endParaRPr>
          </a:p>
          <a:p>
            <a:pPr marL="383540" lvl="1" algn="l" rtl="0"/>
            <a:r>
              <a:rPr lang="en-GB" sz="2000" b="1" u="sng" dirty="0">
                <a:solidFill>
                  <a:srgbClr val="FF0000"/>
                </a:solidFill>
              </a:rPr>
              <a:t>Rituximab</a:t>
            </a:r>
            <a:r>
              <a:rPr lang="en-GB" sz="2000" dirty="0"/>
              <a:t> has also shown efficacy for skin fibrosis.</a:t>
            </a:r>
            <a:endParaRPr lang="en-GB" sz="2000" dirty="0">
              <a:cs typeface="Calibri" panose="020F0502020204030204"/>
            </a:endParaRPr>
          </a:p>
          <a:p>
            <a:pPr algn="l" rtl="0"/>
            <a:endParaRPr lang="en-GB" sz="2000" b="1" dirty="0"/>
          </a:p>
          <a:p>
            <a:pPr algn="l" rtl="0"/>
            <a:r>
              <a:rPr lang="en-GB" sz="2000" b="1" dirty="0"/>
              <a:t>Raynaud’s phenomenon and digital ulcers.</a:t>
            </a:r>
          </a:p>
          <a:p>
            <a:pPr marL="383540" lvl="1" algn="l" rtl="0"/>
            <a:r>
              <a:rPr lang="en-GB" sz="2000" b="1" dirty="0"/>
              <a:t>Avoidance of cold </a:t>
            </a:r>
            <a:r>
              <a:rPr lang="en-GB" sz="2000" dirty="0"/>
              <a:t>exposure</a:t>
            </a:r>
            <a:endParaRPr lang="en-GB" sz="2000" dirty="0">
              <a:cs typeface="Calibri"/>
            </a:endParaRPr>
          </a:p>
          <a:p>
            <a:pPr marL="383540" lvl="1" algn="l" rtl="0"/>
            <a:r>
              <a:rPr lang="en-GB" sz="2000" dirty="0"/>
              <a:t>use of thermal insulating </a:t>
            </a:r>
            <a:r>
              <a:rPr lang="en-GB" sz="2000" b="1" u="sng" dirty="0"/>
              <a:t>gloves/socks</a:t>
            </a:r>
            <a:r>
              <a:rPr lang="en-GB" sz="2000" dirty="0"/>
              <a:t>  and maintenance of a </a:t>
            </a:r>
            <a:r>
              <a:rPr lang="en-GB" sz="2000" b="1" dirty="0"/>
              <a:t>high core temperature </a:t>
            </a:r>
            <a:r>
              <a:rPr lang="en-GB" sz="2000" dirty="0"/>
              <a:t>all help</a:t>
            </a:r>
            <a:endParaRPr lang="en-GB" sz="2000" dirty="0">
              <a:cs typeface="Calibri"/>
            </a:endParaRPr>
          </a:p>
          <a:p>
            <a:pPr marL="383540" lvl="1" algn="l" rtl="0"/>
            <a:r>
              <a:rPr lang="en-GB" sz="2000" b="1" dirty="0">
                <a:solidFill>
                  <a:srgbClr val="FF0000"/>
                </a:solidFill>
              </a:rPr>
              <a:t>calcium channel blockers </a:t>
            </a:r>
            <a:r>
              <a:rPr lang="en-GB" sz="2000" dirty="0"/>
              <a:t>( losartan, fluoxetine and sildenafil)</a:t>
            </a:r>
            <a:endParaRPr lang="en-GB" sz="2000" dirty="0">
              <a:cs typeface="Calibri"/>
            </a:endParaRPr>
          </a:p>
          <a:p>
            <a:pPr marL="383540" lvl="1" algn="l" rtl="0"/>
            <a:endParaRPr lang="en-GB" dirty="0">
              <a:solidFill>
                <a:schemeClr val="accent2"/>
              </a:solidFill>
              <a:cs typeface="Calibri" panose="020F0502020204030204"/>
            </a:endParaRPr>
          </a:p>
          <a:p>
            <a:pPr marL="383540" lvl="1" algn="l" rtl="0"/>
            <a:endParaRPr lang="en-GB" dirty="0">
              <a:cs typeface="Calibri" panose="020F0502020204030204"/>
            </a:endParaRPr>
          </a:p>
          <a:p>
            <a:pPr marL="383540" lvl="1" algn="l" rtl="0"/>
            <a:endParaRPr lang="en-GB" dirty="0">
              <a:cs typeface="Calibri" panose="020F0502020204030204"/>
            </a:endParaRPr>
          </a:p>
        </p:txBody>
      </p:sp>
    </p:spTree>
    <p:extLst>
      <p:ext uri="{BB962C8B-B14F-4D97-AF65-F5344CB8AC3E}">
        <p14:creationId xmlns:p14="http://schemas.microsoft.com/office/powerpoint/2010/main" val="2106201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B8152-6EA4-4CDB-B220-A1F608B787B2}"/>
              </a:ext>
            </a:extLst>
          </p:cNvPr>
          <p:cNvSpPr>
            <a:spLocks noGrp="1"/>
          </p:cNvSpPr>
          <p:nvPr>
            <p:ph type="title"/>
          </p:nvPr>
        </p:nvSpPr>
        <p:spPr/>
        <p:txBody>
          <a:bodyPr/>
          <a:lstStyle/>
          <a:p>
            <a:r>
              <a:rPr lang="en-US" dirty="0"/>
              <a:t>lung</a:t>
            </a:r>
            <a:endParaRPr lang="en-GB" dirty="0"/>
          </a:p>
        </p:txBody>
      </p:sp>
      <p:sp>
        <p:nvSpPr>
          <p:cNvPr id="3" name="Content Placeholder 2">
            <a:extLst>
              <a:ext uri="{FF2B5EF4-FFF2-40B4-BE49-F238E27FC236}">
                <a16:creationId xmlns:a16="http://schemas.microsoft.com/office/drawing/2014/main" id="{22EC3B23-144C-41D6-91AA-8BAE491417D9}"/>
              </a:ext>
            </a:extLst>
          </p:cNvPr>
          <p:cNvSpPr>
            <a:spLocks noGrp="1"/>
          </p:cNvSpPr>
          <p:nvPr>
            <p:ph idx="1"/>
          </p:nvPr>
        </p:nvSpPr>
        <p:spPr>
          <a:xfrm>
            <a:off x="745568" y="2494357"/>
            <a:ext cx="10058400" cy="4023360"/>
          </a:xfrm>
        </p:spPr>
        <p:txBody>
          <a:bodyPr/>
          <a:lstStyle/>
          <a:p>
            <a:pPr algn="l" rtl="0"/>
            <a:r>
              <a:rPr lang="en-GB" sz="2800" b="1" dirty="0"/>
              <a:t>Pulmonary arterial hypertension:</a:t>
            </a:r>
          </a:p>
          <a:p>
            <a:pPr algn="l" rtl="0"/>
            <a:endParaRPr lang="en-GB" dirty="0"/>
          </a:p>
          <a:p>
            <a:pPr algn="l" rtl="0"/>
            <a:r>
              <a:rPr lang="en-US" sz="2800" b="1" dirty="0" smtClean="0">
                <a:solidFill>
                  <a:srgbClr val="FF0000"/>
                </a:solidFill>
              </a:rPr>
              <a:t>Endothelin receptor antagonist</a:t>
            </a:r>
            <a:r>
              <a:rPr lang="en-US" sz="2800" b="1" dirty="0" smtClean="0"/>
              <a:t>(</a:t>
            </a:r>
            <a:r>
              <a:rPr lang="en-US" sz="2800" b="1" dirty="0" err="1" smtClean="0"/>
              <a:t>Bosentan</a:t>
            </a:r>
            <a:r>
              <a:rPr lang="en-US" sz="2800" dirty="0" smtClean="0"/>
              <a:t>) : very expensive medication/ cause </a:t>
            </a:r>
            <a:r>
              <a:rPr lang="en-US" sz="2800" b="1" dirty="0" smtClean="0"/>
              <a:t>vasodilation </a:t>
            </a:r>
            <a:r>
              <a:rPr lang="en-US" sz="2800" dirty="0" smtClean="0"/>
              <a:t>so decrease hypertension </a:t>
            </a:r>
          </a:p>
          <a:p>
            <a:pPr algn="l" rtl="0"/>
            <a:r>
              <a:rPr lang="en-US" sz="2800" dirty="0" smtClean="0"/>
              <a:t>-biologics(</a:t>
            </a:r>
            <a:r>
              <a:rPr lang="en-US" sz="2800" b="1" dirty="0" err="1" smtClean="0">
                <a:solidFill>
                  <a:srgbClr val="FF0000"/>
                </a:solidFill>
              </a:rPr>
              <a:t>Ritoximab</a:t>
            </a:r>
            <a:r>
              <a:rPr lang="en-US" sz="2800" dirty="0" smtClean="0"/>
              <a:t>) improve both skin and lung (interstitial lung disease) </a:t>
            </a:r>
          </a:p>
          <a:p>
            <a:pPr algn="l" rtl="0">
              <a:buNone/>
            </a:pPr>
            <a:endParaRPr lang="en-GB" dirty="0"/>
          </a:p>
          <a:p>
            <a:pPr lvl="1" algn="l" rtl="0"/>
            <a:endParaRPr lang="en-GB" dirty="0"/>
          </a:p>
          <a:p>
            <a:pPr algn="l" rtl="0"/>
            <a:endParaRPr lang="en-GB" dirty="0"/>
          </a:p>
        </p:txBody>
      </p:sp>
    </p:spTree>
    <p:extLst>
      <p:ext uri="{BB962C8B-B14F-4D97-AF65-F5344CB8AC3E}">
        <p14:creationId xmlns:p14="http://schemas.microsoft.com/office/powerpoint/2010/main" val="2255679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12D00-1F8A-4A76-BFFE-2E68CEFC61BF}"/>
              </a:ext>
            </a:extLst>
          </p:cNvPr>
          <p:cNvSpPr>
            <a:spLocks noGrp="1"/>
          </p:cNvSpPr>
          <p:nvPr>
            <p:ph idx="1"/>
          </p:nvPr>
        </p:nvSpPr>
        <p:spPr>
          <a:xfrm>
            <a:off x="294640" y="1270000"/>
            <a:ext cx="11399520" cy="5428150"/>
          </a:xfrm>
        </p:spPr>
        <p:txBody>
          <a:bodyPr vert="horz" lIns="0" tIns="45720" rIns="0" bIns="45720" rtlCol="0" anchor="t">
            <a:normAutofit/>
          </a:bodyPr>
          <a:lstStyle/>
          <a:p>
            <a:pPr algn="l" rtl="0"/>
            <a:endParaRPr lang="en-GB" dirty="0"/>
          </a:p>
          <a:p>
            <a:pPr algn="l" rtl="0"/>
            <a:endParaRPr lang="en-GB" dirty="0"/>
          </a:p>
          <a:p>
            <a:pPr algn="l" rtl="0"/>
            <a:r>
              <a:rPr lang="en-GB" sz="3200" b="1" dirty="0"/>
              <a:t>Renal</a:t>
            </a:r>
            <a:r>
              <a:rPr lang="en-GB" dirty="0"/>
              <a:t>  :</a:t>
            </a:r>
            <a:endParaRPr lang="en-GB" dirty="0">
              <a:cs typeface="Calibri"/>
            </a:endParaRPr>
          </a:p>
          <a:p>
            <a:pPr algn="l" rtl="0"/>
            <a:r>
              <a:rPr lang="en-GB" sz="2400" dirty="0"/>
              <a:t>If left untreated, SRC can progress to end-stage renal disease (</a:t>
            </a:r>
            <a:r>
              <a:rPr lang="en-GB" sz="2400" b="1" dirty="0">
                <a:solidFill>
                  <a:srgbClr val="FF0000"/>
                </a:solidFill>
              </a:rPr>
              <a:t>ESRD</a:t>
            </a:r>
            <a:r>
              <a:rPr lang="en-GB" sz="2400" dirty="0"/>
              <a:t>) over a period of </a:t>
            </a:r>
            <a:r>
              <a:rPr lang="en-GB" sz="2400" b="1" dirty="0"/>
              <a:t>one to two months</a:t>
            </a:r>
            <a:r>
              <a:rPr lang="en-GB" sz="2400" dirty="0"/>
              <a:t>, with death usually occurring within one year.</a:t>
            </a:r>
          </a:p>
          <a:p>
            <a:pPr algn="l" rtl="0"/>
            <a:r>
              <a:rPr lang="en-GB" sz="2400" dirty="0">
                <a:ea typeface="+mn-lt"/>
                <a:cs typeface="+mn-lt"/>
              </a:rPr>
              <a:t>The optimal </a:t>
            </a:r>
            <a:r>
              <a:rPr lang="en-GB" sz="2400" b="1" dirty="0">
                <a:ea typeface="+mn-lt"/>
                <a:cs typeface="+mn-lt"/>
              </a:rPr>
              <a:t>antihypertensive</a:t>
            </a:r>
            <a:r>
              <a:rPr lang="en-GB" sz="2400" dirty="0">
                <a:ea typeface="+mn-lt"/>
                <a:cs typeface="+mn-lt"/>
              </a:rPr>
              <a:t> agent is an </a:t>
            </a:r>
            <a:r>
              <a:rPr lang="en-GB" sz="2400" dirty="0">
                <a:solidFill>
                  <a:srgbClr val="FF0000"/>
                </a:solidFill>
                <a:ea typeface="+mn-lt"/>
                <a:cs typeface="+mn-lt"/>
              </a:rPr>
              <a:t>ACE </a:t>
            </a:r>
            <a:r>
              <a:rPr lang="en-GB" sz="2400" dirty="0" smtClean="0">
                <a:solidFill>
                  <a:srgbClr val="FF0000"/>
                </a:solidFill>
                <a:ea typeface="+mn-lt"/>
                <a:cs typeface="+mn-lt"/>
              </a:rPr>
              <a:t>inhibitor (</a:t>
            </a:r>
            <a:r>
              <a:rPr lang="en-GB" sz="2400" dirty="0" err="1" smtClean="0">
                <a:solidFill>
                  <a:srgbClr val="FF0000"/>
                </a:solidFill>
                <a:ea typeface="+mn-lt"/>
                <a:cs typeface="+mn-lt"/>
              </a:rPr>
              <a:t>Captopril</a:t>
            </a:r>
            <a:r>
              <a:rPr lang="en-GB" sz="2400" dirty="0" smtClean="0">
                <a:solidFill>
                  <a:srgbClr val="FF0000"/>
                </a:solidFill>
                <a:ea typeface="+mn-lt"/>
                <a:cs typeface="+mn-lt"/>
              </a:rPr>
              <a:t> )</a:t>
            </a:r>
            <a:endParaRPr lang="en-US" sz="2400" dirty="0">
              <a:solidFill>
                <a:srgbClr val="FF0000"/>
              </a:solidFill>
              <a:ea typeface="+mn-lt"/>
              <a:cs typeface="+mn-lt"/>
            </a:endParaRPr>
          </a:p>
          <a:p>
            <a:pPr algn="l" rtl="0"/>
            <a:r>
              <a:rPr lang="en-GB" sz="2400" dirty="0" smtClean="0">
                <a:ea typeface="+mn-lt"/>
                <a:cs typeface="+mn-lt"/>
              </a:rPr>
              <a:t>It has the advantage of rapid onset ,and short duration of action, which permit rapid dose titration. </a:t>
            </a:r>
            <a:endParaRPr lang="en-US" sz="2400" dirty="0" smtClean="0">
              <a:ea typeface="+mn-lt"/>
              <a:cs typeface="+mn-lt"/>
            </a:endParaRPr>
          </a:p>
          <a:p>
            <a:pPr algn="l" rtl="0"/>
            <a:r>
              <a:rPr lang="en-GB" sz="2400" dirty="0" smtClean="0">
                <a:ea typeface="+mn-lt"/>
                <a:cs typeface="+mn-lt"/>
              </a:rPr>
              <a:t>The </a:t>
            </a:r>
            <a:r>
              <a:rPr lang="en-GB" sz="2400" dirty="0">
                <a:ea typeface="+mn-lt"/>
                <a:cs typeface="+mn-lt"/>
              </a:rPr>
              <a:t>goal is to return the patient to his or her </a:t>
            </a:r>
            <a:r>
              <a:rPr lang="en-GB" sz="2400" b="1" dirty="0">
                <a:ea typeface="+mn-lt"/>
                <a:cs typeface="+mn-lt"/>
              </a:rPr>
              <a:t>previous baseline blood pressure</a:t>
            </a:r>
            <a:r>
              <a:rPr lang="en-GB" sz="2400" dirty="0">
                <a:ea typeface="+mn-lt"/>
                <a:cs typeface="+mn-lt"/>
              </a:rPr>
              <a:t> within </a:t>
            </a:r>
            <a:r>
              <a:rPr lang="en-GB" sz="2400" b="1" dirty="0">
                <a:ea typeface="+mn-lt"/>
                <a:cs typeface="+mn-lt"/>
              </a:rPr>
              <a:t>72 hours.</a:t>
            </a:r>
            <a:endParaRPr lang="en-GB" sz="2400" b="1" dirty="0">
              <a:cs typeface="Calibri" panose="020F0502020204030204"/>
            </a:endParaRPr>
          </a:p>
          <a:p>
            <a:pPr algn="l" rtl="0"/>
            <a:endParaRPr lang="en-GB" dirty="0"/>
          </a:p>
          <a:p>
            <a:pPr algn="l" rtl="0"/>
            <a:endParaRPr lang="en-GB" dirty="0">
              <a:cs typeface="Calibri" panose="020F0502020204030204"/>
            </a:endParaRPr>
          </a:p>
        </p:txBody>
      </p:sp>
    </p:spTree>
    <p:extLst>
      <p:ext uri="{BB962C8B-B14F-4D97-AF65-F5344CB8AC3E}">
        <p14:creationId xmlns:p14="http://schemas.microsoft.com/office/powerpoint/2010/main" val="1277052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23EB-7257-416C-83E3-0EC6CEB55243}"/>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FBF6547D-5AFE-460A-BAA8-EE0A42336EC0}"/>
              </a:ext>
            </a:extLst>
          </p:cNvPr>
          <p:cNvSpPr>
            <a:spLocks noGrp="1"/>
          </p:cNvSpPr>
          <p:nvPr>
            <p:ph idx="1"/>
          </p:nvPr>
        </p:nvSpPr>
        <p:spPr>
          <a:xfrm>
            <a:off x="1154954" y="2172180"/>
            <a:ext cx="8825659" cy="3847620"/>
          </a:xfrm>
        </p:spPr>
        <p:txBody>
          <a:bodyPr vert="horz" lIns="91440" tIns="45720" rIns="91440" bIns="45720" rtlCol="0" anchor="t">
            <a:normAutofit/>
          </a:bodyPr>
          <a:lstStyle/>
          <a:p>
            <a:r>
              <a:rPr lang="en-US" b="1" dirty="0">
                <a:ea typeface="+mn-lt"/>
                <a:cs typeface="+mn-lt"/>
              </a:rPr>
              <a:t>Systemic sclerosis (</a:t>
            </a:r>
            <a:r>
              <a:rPr lang="en-US" b="1" dirty="0" err="1">
                <a:ea typeface="+mn-lt"/>
                <a:cs typeface="+mn-lt"/>
              </a:rPr>
              <a:t>SScl</a:t>
            </a:r>
            <a:r>
              <a:rPr lang="en-US" dirty="0">
                <a:ea typeface="+mn-lt"/>
                <a:cs typeface="+mn-lt"/>
              </a:rPr>
              <a:t>) is an autoimmune disorder of connective tissue, which results in </a:t>
            </a:r>
            <a:r>
              <a:rPr lang="en-US" b="1" dirty="0">
                <a:solidFill>
                  <a:srgbClr val="FF0000"/>
                </a:solidFill>
                <a:ea typeface="+mn-lt"/>
                <a:cs typeface="+mn-lt"/>
              </a:rPr>
              <a:t>fibrosis</a:t>
            </a:r>
            <a:r>
              <a:rPr lang="en-US" dirty="0">
                <a:ea typeface="+mn-lt"/>
                <a:cs typeface="+mn-lt"/>
              </a:rPr>
              <a:t> affecting the </a:t>
            </a:r>
            <a:r>
              <a:rPr lang="en-US" b="1" dirty="0">
                <a:ea typeface="+mn-lt"/>
                <a:cs typeface="+mn-lt"/>
              </a:rPr>
              <a:t>skin, internal organs </a:t>
            </a:r>
            <a:r>
              <a:rPr lang="en-US" dirty="0">
                <a:ea typeface="+mn-lt"/>
                <a:cs typeface="+mn-lt"/>
              </a:rPr>
              <a:t>and </a:t>
            </a:r>
            <a:r>
              <a:rPr lang="en-US" b="1" dirty="0">
                <a:ea typeface="+mn-lt"/>
                <a:cs typeface="+mn-lt"/>
              </a:rPr>
              <a:t>vasculature</a:t>
            </a:r>
            <a:r>
              <a:rPr lang="en-US" dirty="0">
                <a:ea typeface="+mn-lt"/>
                <a:cs typeface="+mn-lt"/>
              </a:rPr>
              <a:t>. It is characterised typically by </a:t>
            </a:r>
            <a:r>
              <a:rPr lang="en-US" b="1" i="1" u="sng" dirty="0">
                <a:ea typeface="+mn-lt"/>
                <a:cs typeface="+mn-lt"/>
              </a:rPr>
              <a:t>Raynaud’s phenomenon</a:t>
            </a:r>
            <a:r>
              <a:rPr lang="en-US" dirty="0">
                <a:ea typeface="+mn-lt"/>
                <a:cs typeface="+mn-lt"/>
              </a:rPr>
              <a:t>, </a:t>
            </a:r>
            <a:r>
              <a:rPr lang="en-US" b="1" dirty="0">
                <a:ea typeface="+mn-lt"/>
                <a:cs typeface="+mn-lt"/>
              </a:rPr>
              <a:t>digital </a:t>
            </a:r>
            <a:r>
              <a:rPr lang="en-US" b="1" dirty="0" err="1">
                <a:ea typeface="+mn-lt"/>
                <a:cs typeface="+mn-lt"/>
              </a:rPr>
              <a:t>ischaemia</a:t>
            </a:r>
            <a:r>
              <a:rPr lang="en-US" b="1" dirty="0">
                <a:ea typeface="+mn-lt"/>
                <a:cs typeface="+mn-lt"/>
              </a:rPr>
              <a:t> </a:t>
            </a:r>
            <a:r>
              <a:rPr lang="en-US" dirty="0">
                <a:ea typeface="+mn-lt"/>
                <a:cs typeface="+mn-lt"/>
              </a:rPr>
              <a:t>, </a:t>
            </a:r>
            <a:r>
              <a:rPr lang="en-US" b="1" dirty="0">
                <a:ea typeface="+mn-lt"/>
                <a:cs typeface="+mn-lt"/>
              </a:rPr>
              <a:t>sclerodactyly, and cardiac, lung, gut and renal disease</a:t>
            </a:r>
          </a:p>
        </p:txBody>
      </p:sp>
      <p:pic>
        <p:nvPicPr>
          <p:cNvPr id="4" name="Picture 4" descr="A picture containing feet, footwear&#10;&#10;Description automatically generated">
            <a:extLst>
              <a:ext uri="{FF2B5EF4-FFF2-40B4-BE49-F238E27FC236}">
                <a16:creationId xmlns:a16="http://schemas.microsoft.com/office/drawing/2014/main" id="{20E4F140-CB32-4DB8-A60C-294D98B6390E}"/>
              </a:ext>
            </a:extLst>
          </p:cNvPr>
          <p:cNvPicPr>
            <a:picLocks noChangeAspect="1"/>
          </p:cNvPicPr>
          <p:nvPr/>
        </p:nvPicPr>
        <p:blipFill>
          <a:blip r:embed="rId2"/>
          <a:stretch>
            <a:fillRect/>
          </a:stretch>
        </p:blipFill>
        <p:spPr>
          <a:xfrm>
            <a:off x="9088710" y="4010534"/>
            <a:ext cx="2835394" cy="2054344"/>
          </a:xfrm>
          <a:prstGeom prst="rect">
            <a:avLst/>
          </a:prstGeom>
        </p:spPr>
      </p:pic>
      <p:pic>
        <p:nvPicPr>
          <p:cNvPr id="5" name="Picture 5" descr="Text, whiteboard&#10;&#10;Description automatically generated">
            <a:extLst>
              <a:ext uri="{FF2B5EF4-FFF2-40B4-BE49-F238E27FC236}">
                <a16:creationId xmlns:a16="http://schemas.microsoft.com/office/drawing/2014/main" id="{EA1CA4E8-7AA6-4C9A-91C9-70A9D48C6710}"/>
              </a:ext>
            </a:extLst>
          </p:cNvPr>
          <p:cNvPicPr>
            <a:picLocks noChangeAspect="1"/>
          </p:cNvPicPr>
          <p:nvPr/>
        </p:nvPicPr>
        <p:blipFill>
          <a:blip r:embed="rId3"/>
          <a:stretch>
            <a:fillRect/>
          </a:stretch>
        </p:blipFill>
        <p:spPr>
          <a:xfrm>
            <a:off x="828136" y="4242413"/>
            <a:ext cx="2743200" cy="1536192"/>
          </a:xfrm>
          <a:prstGeom prst="rect">
            <a:avLst/>
          </a:prstGeom>
        </p:spPr>
      </p:pic>
      <p:pic>
        <p:nvPicPr>
          <p:cNvPr id="6" name="Picture 6" descr="A picture containing handwear&#10;&#10;Description automatically generated">
            <a:extLst>
              <a:ext uri="{FF2B5EF4-FFF2-40B4-BE49-F238E27FC236}">
                <a16:creationId xmlns:a16="http://schemas.microsoft.com/office/drawing/2014/main" id="{BE2E67B9-D3C9-44AC-A6F2-43658EBDC59B}"/>
              </a:ext>
            </a:extLst>
          </p:cNvPr>
          <p:cNvPicPr>
            <a:picLocks noChangeAspect="1"/>
          </p:cNvPicPr>
          <p:nvPr/>
        </p:nvPicPr>
        <p:blipFill>
          <a:blip r:embed="rId4"/>
          <a:stretch>
            <a:fillRect/>
          </a:stretch>
        </p:blipFill>
        <p:spPr>
          <a:xfrm>
            <a:off x="4079935" y="4006431"/>
            <a:ext cx="2019300" cy="2266950"/>
          </a:xfrm>
          <a:prstGeom prst="rect">
            <a:avLst/>
          </a:prstGeom>
        </p:spPr>
      </p:pic>
      <p:pic>
        <p:nvPicPr>
          <p:cNvPr id="7" name="Picture 7">
            <a:extLst>
              <a:ext uri="{FF2B5EF4-FFF2-40B4-BE49-F238E27FC236}">
                <a16:creationId xmlns:a16="http://schemas.microsoft.com/office/drawing/2014/main" id="{2A5DBEC8-5AB7-44B9-989E-FA8D010E7B5C}"/>
              </a:ext>
            </a:extLst>
          </p:cNvPr>
          <p:cNvPicPr>
            <a:picLocks noChangeAspect="1"/>
          </p:cNvPicPr>
          <p:nvPr/>
        </p:nvPicPr>
        <p:blipFill>
          <a:blip r:embed="rId5"/>
          <a:stretch>
            <a:fillRect/>
          </a:stretch>
        </p:blipFill>
        <p:spPr>
          <a:xfrm>
            <a:off x="6291532" y="4072531"/>
            <a:ext cx="2743200" cy="2048486"/>
          </a:xfrm>
          <a:prstGeom prst="rect">
            <a:avLst/>
          </a:prstGeom>
        </p:spPr>
      </p:pic>
    </p:spTree>
    <p:extLst>
      <p:ext uri="{BB962C8B-B14F-4D97-AF65-F5344CB8AC3E}">
        <p14:creationId xmlns:p14="http://schemas.microsoft.com/office/powerpoint/2010/main" val="1502405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44B6-E02D-45EF-A05A-83DCD579F00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204B2F-C228-4351-8116-69017C463DDC}"/>
              </a:ext>
            </a:extLst>
          </p:cNvPr>
          <p:cNvSpPr>
            <a:spLocks noGrp="1"/>
          </p:cNvSpPr>
          <p:nvPr>
            <p:ph idx="1"/>
          </p:nvPr>
        </p:nvSpPr>
        <p:spPr>
          <a:xfrm>
            <a:off x="487680" y="2184400"/>
            <a:ext cx="11094720" cy="4277360"/>
          </a:xfrm>
        </p:spPr>
        <p:txBody>
          <a:bodyPr>
            <a:normAutofit fontScale="92500" lnSpcReduction="10000"/>
          </a:bodyPr>
          <a:lstStyle/>
          <a:p>
            <a:pPr algn="l" rtl="0"/>
            <a:r>
              <a:rPr lang="en-GB" sz="2800" b="1" dirty="0"/>
              <a:t>Long-term therapy</a:t>
            </a:r>
            <a:r>
              <a:rPr lang="en-GB" sz="2800" dirty="0"/>
              <a:t> — A </a:t>
            </a:r>
            <a:r>
              <a:rPr lang="en-GB" sz="2800" b="1" dirty="0">
                <a:solidFill>
                  <a:srgbClr val="FF0000"/>
                </a:solidFill>
              </a:rPr>
              <a:t>low dose of the ACE inhibitor </a:t>
            </a:r>
            <a:r>
              <a:rPr lang="en-GB" sz="2800" dirty="0"/>
              <a:t>is continued indefinitely, </a:t>
            </a:r>
            <a:r>
              <a:rPr lang="en-GB" sz="2800" dirty="0" smtClean="0"/>
              <a:t>even </a:t>
            </a:r>
            <a:r>
              <a:rPr lang="en-GB" sz="2800" dirty="0"/>
              <a:t>if </a:t>
            </a:r>
            <a:r>
              <a:rPr lang="en-GB" sz="2800" dirty="0" smtClean="0"/>
              <a:t>not needed for blood pressure control</a:t>
            </a:r>
            <a:r>
              <a:rPr lang="en-GB" sz="2800" dirty="0"/>
              <a:t>.</a:t>
            </a:r>
          </a:p>
          <a:p>
            <a:pPr algn="l" rtl="0">
              <a:buFont typeface="Arial" panose="020B0604020202020204" pitchFamily="34" charset="0"/>
              <a:buChar char="•"/>
            </a:pPr>
            <a:r>
              <a:rPr lang="en-GB" sz="2800" dirty="0"/>
              <a:t>Longer-acting ACE inhibitors, such as </a:t>
            </a:r>
            <a:r>
              <a:rPr lang="en-GB" sz="2800" b="1" u="sng" dirty="0"/>
              <a:t>enalapril</a:t>
            </a:r>
            <a:r>
              <a:rPr lang="en-GB" sz="2800" dirty="0"/>
              <a:t> or </a:t>
            </a:r>
            <a:r>
              <a:rPr lang="en-GB" sz="2800" b="1" u="sng" dirty="0"/>
              <a:t>ramipril</a:t>
            </a:r>
            <a:r>
              <a:rPr lang="en-GB" sz="2800" b="1" dirty="0"/>
              <a:t>,</a:t>
            </a:r>
            <a:r>
              <a:rPr lang="en-GB" sz="2800" dirty="0"/>
              <a:t> are preferred </a:t>
            </a:r>
          </a:p>
          <a:p>
            <a:pPr algn="l" rtl="0"/>
            <a:r>
              <a:rPr lang="en-GB" sz="2800" dirty="0"/>
              <a:t>The use of </a:t>
            </a:r>
            <a:r>
              <a:rPr lang="en-GB" sz="2800" dirty="0" err="1" smtClean="0"/>
              <a:t>nephrotoxins</a:t>
            </a:r>
            <a:r>
              <a:rPr lang="en-GB" sz="2800" dirty="0"/>
              <a:t>, such as </a:t>
            </a:r>
            <a:r>
              <a:rPr lang="en-GB" sz="2800" dirty="0" smtClean="0"/>
              <a:t>non steroidal </a:t>
            </a:r>
            <a:r>
              <a:rPr lang="en-GB" sz="2800" dirty="0"/>
              <a:t>anti-inflammatory drugs (</a:t>
            </a:r>
            <a:r>
              <a:rPr lang="en-GB" sz="2800" b="1" dirty="0">
                <a:solidFill>
                  <a:srgbClr val="FF0000"/>
                </a:solidFill>
              </a:rPr>
              <a:t>NSAIDs) </a:t>
            </a:r>
            <a:r>
              <a:rPr lang="en-GB" sz="2800" b="1" dirty="0" smtClean="0">
                <a:solidFill>
                  <a:srgbClr val="FF0000"/>
                </a:solidFill>
              </a:rPr>
              <a:t>should </a:t>
            </a:r>
            <a:r>
              <a:rPr lang="en-GB" sz="2800" b="1" dirty="0">
                <a:solidFill>
                  <a:srgbClr val="FF0000"/>
                </a:solidFill>
              </a:rPr>
              <a:t>be avoided</a:t>
            </a:r>
            <a:r>
              <a:rPr lang="en-GB" sz="2800" dirty="0"/>
              <a:t>.</a:t>
            </a:r>
          </a:p>
          <a:p>
            <a:pPr algn="l" rtl="0"/>
            <a:r>
              <a:rPr lang="en-GB" sz="2800" dirty="0"/>
              <a:t>SRC who do not achieve sufficient </a:t>
            </a:r>
            <a:r>
              <a:rPr lang="en-GB" sz="2800" b="1" dirty="0"/>
              <a:t>lowering of the blood pressure </a:t>
            </a:r>
            <a:r>
              <a:rPr lang="en-GB" sz="2800" dirty="0"/>
              <a:t>with the maximum recommended dose of the ACE inhibitor. </a:t>
            </a:r>
            <a:r>
              <a:rPr lang="en-GB" sz="2800" b="1" dirty="0"/>
              <a:t>addition</a:t>
            </a:r>
            <a:r>
              <a:rPr lang="en-GB" sz="2800" dirty="0"/>
              <a:t> of a </a:t>
            </a:r>
            <a:r>
              <a:rPr lang="en-GB" sz="2800" dirty="0">
                <a:solidFill>
                  <a:srgbClr val="FF0000"/>
                </a:solidFill>
              </a:rPr>
              <a:t>dihydropyridine calcium channel blocker, such as </a:t>
            </a:r>
            <a:r>
              <a:rPr lang="en-GB" sz="2800" b="1" u="sng" dirty="0">
                <a:solidFill>
                  <a:srgbClr val="FF0000"/>
                </a:solidFill>
              </a:rPr>
              <a:t>amlodipine</a:t>
            </a:r>
            <a:r>
              <a:rPr lang="en-GB" sz="2800" u="sng" dirty="0">
                <a:solidFill>
                  <a:srgbClr val="FF0000"/>
                </a:solidFill>
              </a:rPr>
              <a:t> </a:t>
            </a:r>
            <a:r>
              <a:rPr lang="en-GB" sz="2800" dirty="0">
                <a:solidFill>
                  <a:srgbClr val="FF0000"/>
                </a:solidFill>
              </a:rPr>
              <a:t>is preferred.</a:t>
            </a:r>
          </a:p>
        </p:txBody>
      </p:sp>
    </p:spTree>
    <p:extLst>
      <p:ext uri="{BB962C8B-B14F-4D97-AF65-F5344CB8AC3E}">
        <p14:creationId xmlns:p14="http://schemas.microsoft.com/office/powerpoint/2010/main" val="4160597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BE79-5E61-401D-A193-42425E27E2BF}"/>
              </a:ext>
            </a:extLst>
          </p:cNvPr>
          <p:cNvSpPr>
            <a:spLocks noGrp="1"/>
          </p:cNvSpPr>
          <p:nvPr>
            <p:ph type="title"/>
          </p:nvPr>
        </p:nvSpPr>
        <p:spPr/>
        <p:txBody>
          <a:bodyPr/>
          <a:lstStyle/>
          <a:p>
            <a:r>
              <a:rPr lang="en-GB" b="1" dirty="0"/>
              <a:t>End-stage renal disease</a:t>
            </a:r>
            <a:endParaRPr lang="en-GB" dirty="0"/>
          </a:p>
        </p:txBody>
      </p:sp>
      <p:sp>
        <p:nvSpPr>
          <p:cNvPr id="3" name="Content Placeholder 2">
            <a:extLst>
              <a:ext uri="{FF2B5EF4-FFF2-40B4-BE49-F238E27FC236}">
                <a16:creationId xmlns:a16="http://schemas.microsoft.com/office/drawing/2014/main" id="{2E4C9E0B-BCDB-49FA-AD7D-1E6917614922}"/>
              </a:ext>
            </a:extLst>
          </p:cNvPr>
          <p:cNvSpPr>
            <a:spLocks noGrp="1"/>
          </p:cNvSpPr>
          <p:nvPr>
            <p:ph idx="1"/>
          </p:nvPr>
        </p:nvSpPr>
        <p:spPr>
          <a:xfrm>
            <a:off x="711200" y="2296160"/>
            <a:ext cx="10038080" cy="3723640"/>
          </a:xfrm>
        </p:spPr>
        <p:txBody>
          <a:bodyPr>
            <a:noAutofit/>
          </a:bodyPr>
          <a:lstStyle/>
          <a:p>
            <a:pPr algn="l" rtl="0"/>
            <a:r>
              <a:rPr lang="en-GB" sz="3200" dirty="0"/>
              <a:t> Despite treatment with ACE inhibitors, approximately </a:t>
            </a:r>
            <a:r>
              <a:rPr lang="en-GB" sz="3200" b="1" dirty="0"/>
              <a:t>20 to 50 </a:t>
            </a:r>
            <a:r>
              <a:rPr lang="en-GB" sz="3200" dirty="0"/>
              <a:t>percent of patients with SRC </a:t>
            </a:r>
            <a:r>
              <a:rPr lang="en-GB" sz="3200" b="1" dirty="0">
                <a:solidFill>
                  <a:srgbClr val="FF0000"/>
                </a:solidFill>
              </a:rPr>
              <a:t>require </a:t>
            </a:r>
            <a:r>
              <a:rPr lang="en-GB" sz="3200" b="1" dirty="0" smtClean="0">
                <a:solidFill>
                  <a:srgbClr val="FF0000"/>
                </a:solidFill>
              </a:rPr>
              <a:t>dialysis .</a:t>
            </a:r>
            <a:endParaRPr lang="en-GB" sz="3200" b="1" dirty="0">
              <a:solidFill>
                <a:srgbClr val="FF0000"/>
              </a:solidFill>
            </a:endParaRPr>
          </a:p>
        </p:txBody>
      </p:sp>
    </p:spTree>
    <p:extLst>
      <p:ext uri="{BB962C8B-B14F-4D97-AF65-F5344CB8AC3E}">
        <p14:creationId xmlns:p14="http://schemas.microsoft.com/office/powerpoint/2010/main" val="408466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688" y="0"/>
            <a:ext cx="12021312" cy="66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0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C36E-56B6-4B5E-A7C3-C3600B03E3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76188A-AD94-4C68-A1D4-7B2A4C294377}"/>
              </a:ext>
            </a:extLst>
          </p:cNvPr>
          <p:cNvSpPr>
            <a:spLocks noGrp="1"/>
          </p:cNvSpPr>
          <p:nvPr>
            <p:ph idx="1"/>
          </p:nvPr>
        </p:nvSpPr>
        <p:spPr/>
        <p:txBody>
          <a:bodyPr vert="horz" lIns="91440" tIns="45720" rIns="91440" bIns="45720" rtlCol="0" anchor="t">
            <a:normAutofit/>
          </a:bodyPr>
          <a:lstStyle/>
          <a:p>
            <a:r>
              <a:rPr lang="en-US">
                <a:ea typeface="+mn-lt"/>
                <a:cs typeface="+mn-lt"/>
              </a:rPr>
              <a:t>The peak age of onset is in the</a:t>
            </a:r>
            <a:r>
              <a:rPr lang="en-US" u="sng">
                <a:solidFill>
                  <a:srgbClr val="FF0000"/>
                </a:solidFill>
                <a:ea typeface="+mn-lt"/>
                <a:cs typeface="+mn-lt"/>
              </a:rPr>
              <a:t> fourth and fifth</a:t>
            </a:r>
            <a:r>
              <a:rPr lang="en-US">
                <a:ea typeface="+mn-lt"/>
                <a:cs typeface="+mn-lt"/>
              </a:rPr>
              <a:t> decades.</a:t>
            </a:r>
          </a:p>
          <a:p>
            <a:endParaRPr lang="en-US" dirty="0"/>
          </a:p>
          <a:p>
            <a:r>
              <a:rPr lang="en-US" dirty="0">
                <a:ea typeface="+mn-lt"/>
                <a:cs typeface="+mn-lt"/>
              </a:rPr>
              <a:t> prevalence is </a:t>
            </a:r>
            <a:r>
              <a:rPr lang="en-US" dirty="0">
                <a:solidFill>
                  <a:srgbClr val="FF0000"/>
                </a:solidFill>
                <a:ea typeface="+mn-lt"/>
                <a:cs typeface="+mn-lt"/>
              </a:rPr>
              <a:t>10–20 per 100 000</a:t>
            </a:r>
            <a:r>
              <a:rPr lang="en-US" dirty="0">
                <a:ea typeface="+mn-lt"/>
                <a:cs typeface="+mn-lt"/>
              </a:rPr>
              <a:t>, with a</a:t>
            </a:r>
            <a:r>
              <a:rPr lang="en-US" dirty="0">
                <a:solidFill>
                  <a:srgbClr val="FF0000"/>
                </a:solidFill>
                <a:ea typeface="+mn-lt"/>
                <a:cs typeface="+mn-lt"/>
              </a:rPr>
              <a:t> 4 : 1</a:t>
            </a:r>
            <a:r>
              <a:rPr lang="en-US">
                <a:ea typeface="+mn-lt"/>
                <a:cs typeface="+mn-lt"/>
              </a:rPr>
              <a:t> female-to-male.</a:t>
            </a:r>
          </a:p>
          <a:p>
            <a:endParaRPr lang="en-US" dirty="0"/>
          </a:p>
          <a:p>
            <a:r>
              <a:rPr lang="en-US" dirty="0">
                <a:ea typeface="+mn-lt"/>
                <a:cs typeface="+mn-lt"/>
              </a:rPr>
              <a:t>It is subdivided into</a:t>
            </a:r>
            <a:r>
              <a:rPr lang="en-US" dirty="0">
                <a:solidFill>
                  <a:srgbClr val="FF0000"/>
                </a:solidFill>
                <a:ea typeface="+mn-lt"/>
                <a:cs typeface="+mn-lt"/>
              </a:rPr>
              <a:t> diffuse cutaneous systemic sclerosis</a:t>
            </a:r>
            <a:r>
              <a:rPr lang="en-US" dirty="0">
                <a:ea typeface="+mn-lt"/>
                <a:cs typeface="+mn-lt"/>
              </a:rPr>
              <a:t> (</a:t>
            </a:r>
            <a:r>
              <a:rPr lang="en-US" dirty="0" err="1">
                <a:ea typeface="+mn-lt"/>
                <a:cs typeface="+mn-lt"/>
              </a:rPr>
              <a:t>dcSScl</a:t>
            </a:r>
            <a:r>
              <a:rPr lang="en-US" dirty="0">
                <a:ea typeface="+mn-lt"/>
                <a:cs typeface="+mn-lt"/>
              </a:rPr>
              <a:t>: 30% of cases) and</a:t>
            </a:r>
            <a:r>
              <a:rPr lang="en-US" dirty="0">
                <a:solidFill>
                  <a:srgbClr val="FF0000"/>
                </a:solidFill>
                <a:ea typeface="+mn-lt"/>
                <a:cs typeface="+mn-lt"/>
              </a:rPr>
              <a:t> limited cutaneous systemic sclerosis</a:t>
            </a:r>
            <a:r>
              <a:rPr lang="en-US" dirty="0">
                <a:ea typeface="+mn-lt"/>
                <a:cs typeface="+mn-lt"/>
              </a:rPr>
              <a:t> (</a:t>
            </a:r>
            <a:r>
              <a:rPr lang="en-US" dirty="0" err="1">
                <a:ea typeface="+mn-lt"/>
                <a:cs typeface="+mn-lt"/>
              </a:rPr>
              <a:t>lcSScl</a:t>
            </a:r>
            <a:r>
              <a:rPr lang="en-US" dirty="0">
                <a:ea typeface="+mn-lt"/>
                <a:cs typeface="+mn-lt"/>
              </a:rPr>
              <a:t>: 70% of cases). </a:t>
            </a:r>
            <a:endParaRPr lang="en-US" dirty="0"/>
          </a:p>
        </p:txBody>
      </p:sp>
    </p:spTree>
    <p:extLst>
      <p:ext uri="{BB962C8B-B14F-4D97-AF65-F5344CB8AC3E}">
        <p14:creationId xmlns:p14="http://schemas.microsoft.com/office/powerpoint/2010/main" val="228301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77D5-BBA7-4AF4-843C-607AB25CE38E}"/>
              </a:ext>
            </a:extLst>
          </p:cNvPr>
          <p:cNvSpPr>
            <a:spLocks noGrp="1"/>
          </p:cNvSpPr>
          <p:nvPr>
            <p:ph type="title"/>
          </p:nvPr>
        </p:nvSpPr>
        <p:spPr/>
        <p:txBody>
          <a:bodyPr/>
          <a:lstStyle/>
          <a:p>
            <a:endParaRPr lang="en-US"/>
          </a:p>
        </p:txBody>
      </p:sp>
      <p:pic>
        <p:nvPicPr>
          <p:cNvPr id="7" name="Picture 7" descr="Diagram&#10;&#10;Description automatically generated">
            <a:extLst>
              <a:ext uri="{FF2B5EF4-FFF2-40B4-BE49-F238E27FC236}">
                <a16:creationId xmlns:a16="http://schemas.microsoft.com/office/drawing/2014/main" id="{E859B792-5292-46C2-A502-2D5FBF5C3CB4}"/>
              </a:ext>
            </a:extLst>
          </p:cNvPr>
          <p:cNvPicPr>
            <a:picLocks noGrp="1" noChangeAspect="1"/>
          </p:cNvPicPr>
          <p:nvPr>
            <p:ph idx="1"/>
          </p:nvPr>
        </p:nvPicPr>
        <p:blipFill>
          <a:blip r:embed="rId2"/>
          <a:stretch>
            <a:fillRect/>
          </a:stretch>
        </p:blipFill>
        <p:spPr>
          <a:xfrm>
            <a:off x="493596" y="1081564"/>
            <a:ext cx="10665960" cy="5396248"/>
          </a:xfrm>
        </p:spPr>
      </p:pic>
    </p:spTree>
    <p:extLst>
      <p:ext uri="{BB962C8B-B14F-4D97-AF65-F5344CB8AC3E}">
        <p14:creationId xmlns:p14="http://schemas.microsoft.com/office/powerpoint/2010/main" val="324951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6A36-4F7A-46D7-B25D-0FC0B40850F1}"/>
              </a:ext>
            </a:extLst>
          </p:cNvPr>
          <p:cNvSpPr>
            <a:spLocks noGrp="1"/>
          </p:cNvSpPr>
          <p:nvPr>
            <p:ph type="title"/>
          </p:nvPr>
        </p:nvSpPr>
        <p:spPr>
          <a:xfrm>
            <a:off x="910540" y="475886"/>
            <a:ext cx="8818921" cy="938135"/>
          </a:xfrm>
        </p:spPr>
        <p:txBody>
          <a:bodyPr/>
          <a:lstStyle/>
          <a:p>
            <a:r>
              <a:rPr lang="en-US"/>
              <a:t>PATHOPHYSIOLOGY</a:t>
            </a:r>
          </a:p>
        </p:txBody>
      </p:sp>
      <p:sp>
        <p:nvSpPr>
          <p:cNvPr id="3" name="Content Placeholder 2">
            <a:extLst>
              <a:ext uri="{FF2B5EF4-FFF2-40B4-BE49-F238E27FC236}">
                <a16:creationId xmlns:a16="http://schemas.microsoft.com/office/drawing/2014/main" id="{F7F60919-93C2-488F-82F5-D6C388A03AD6}"/>
              </a:ext>
            </a:extLst>
          </p:cNvPr>
          <p:cNvSpPr>
            <a:spLocks noGrp="1"/>
          </p:cNvSpPr>
          <p:nvPr>
            <p:ph idx="1"/>
          </p:nvPr>
        </p:nvSpPr>
        <p:spPr>
          <a:xfrm>
            <a:off x="414780" y="2244066"/>
            <a:ext cx="11331018" cy="4422715"/>
          </a:xfrm>
        </p:spPr>
        <p:txBody>
          <a:bodyPr vert="horz" lIns="91440" tIns="45720" rIns="91440" bIns="45720" rtlCol="0" anchor="t">
            <a:normAutofit lnSpcReduction="10000"/>
          </a:bodyPr>
          <a:lstStyle/>
          <a:p>
            <a:pPr marL="0" indent="0">
              <a:buNone/>
            </a:pPr>
            <a:r>
              <a:rPr lang="en-US" dirty="0">
                <a:ea typeface="+mn-lt"/>
                <a:cs typeface="+mn-lt"/>
              </a:rPr>
              <a:t> </a:t>
            </a:r>
            <a:r>
              <a:rPr lang="en-US" sz="2400" dirty="0">
                <a:ea typeface="+mn-lt"/>
                <a:cs typeface="+mn-lt"/>
              </a:rPr>
              <a:t>The cause of </a:t>
            </a:r>
            <a:r>
              <a:rPr lang="en-US" sz="2400" dirty="0" err="1">
                <a:ea typeface="+mn-lt"/>
                <a:cs typeface="+mn-lt"/>
              </a:rPr>
              <a:t>SScl</a:t>
            </a:r>
            <a:r>
              <a:rPr lang="en-US" sz="2400" dirty="0">
                <a:ea typeface="+mn-lt"/>
                <a:cs typeface="+mn-lt"/>
              </a:rPr>
              <a:t> is </a:t>
            </a:r>
            <a:r>
              <a:rPr lang="en-US" sz="2400" u="sng" dirty="0">
                <a:solidFill>
                  <a:srgbClr val="FF0000"/>
                </a:solidFill>
                <a:ea typeface="+mn-lt"/>
                <a:cs typeface="+mn-lt"/>
              </a:rPr>
              <a:t>not completely understood</a:t>
            </a:r>
            <a:r>
              <a:rPr lang="en-US" sz="2400" dirty="0">
                <a:ea typeface="+mn-lt"/>
                <a:cs typeface="+mn-lt"/>
              </a:rPr>
              <a:t>. There is evidence for a </a:t>
            </a:r>
            <a:r>
              <a:rPr lang="en-US" sz="2400" dirty="0">
                <a:solidFill>
                  <a:srgbClr val="C00000"/>
                </a:solidFill>
                <a:ea typeface="+mn-lt"/>
                <a:cs typeface="+mn-lt"/>
              </a:rPr>
              <a:t>genetic component</a:t>
            </a:r>
            <a:r>
              <a:rPr lang="en-US" sz="2400" dirty="0">
                <a:ea typeface="+mn-lt"/>
                <a:cs typeface="+mn-lt"/>
              </a:rPr>
              <a:t> and associations with alleles at the</a:t>
            </a:r>
            <a:r>
              <a:rPr lang="en-US" sz="2400" dirty="0">
                <a:solidFill>
                  <a:srgbClr val="C00000"/>
                </a:solidFill>
                <a:ea typeface="+mn-lt"/>
                <a:cs typeface="+mn-lt"/>
              </a:rPr>
              <a:t> HLA </a:t>
            </a:r>
            <a:r>
              <a:rPr lang="en-US" sz="2400" dirty="0" smtClean="0">
                <a:solidFill>
                  <a:srgbClr val="C00000"/>
                </a:solidFill>
                <a:ea typeface="+mn-lt"/>
                <a:cs typeface="+mn-lt"/>
              </a:rPr>
              <a:t>locus</a:t>
            </a:r>
            <a:r>
              <a:rPr lang="en-US" sz="2400" dirty="0" smtClean="0">
                <a:ea typeface="+mn-lt"/>
                <a:cs typeface="+mn-lt"/>
              </a:rPr>
              <a:t> </a:t>
            </a:r>
            <a:r>
              <a:rPr lang="en-US" sz="2400" dirty="0">
                <a:ea typeface="+mn-lt"/>
                <a:cs typeface="+mn-lt"/>
              </a:rPr>
              <a:t>have been found. The disease occurs in all ethnic groups and </a:t>
            </a:r>
            <a:r>
              <a:rPr lang="en-US" sz="2400" dirty="0" smtClean="0">
                <a:ea typeface="+mn-lt"/>
                <a:cs typeface="+mn-lt"/>
              </a:rPr>
              <a:t>race. </a:t>
            </a:r>
            <a:r>
              <a:rPr lang="en-US" sz="2400" b="1" u="sng" dirty="0">
                <a:ea typeface="+mn-lt"/>
                <a:cs typeface="+mn-lt"/>
              </a:rPr>
              <a:t>Isolated cases </a:t>
            </a:r>
            <a:r>
              <a:rPr lang="en-US" sz="2400" dirty="0">
                <a:ea typeface="+mn-lt"/>
                <a:cs typeface="+mn-lt"/>
              </a:rPr>
              <a:t>have been reported in which an </a:t>
            </a:r>
            <a:r>
              <a:rPr lang="en-US" sz="2400" b="1" u="sng" dirty="0" err="1">
                <a:ea typeface="+mn-lt"/>
                <a:cs typeface="+mn-lt"/>
              </a:rPr>
              <a:t>SScl</a:t>
            </a:r>
            <a:r>
              <a:rPr lang="en-US" sz="2400" b="1" u="sng" dirty="0">
                <a:ea typeface="+mn-lt"/>
                <a:cs typeface="+mn-lt"/>
              </a:rPr>
              <a:t>-like disease </a:t>
            </a:r>
            <a:r>
              <a:rPr lang="en-US" sz="2400" dirty="0">
                <a:ea typeface="+mn-lt"/>
                <a:cs typeface="+mn-lt"/>
              </a:rPr>
              <a:t>has been triggered by exposure to </a:t>
            </a:r>
            <a:r>
              <a:rPr lang="en-US" sz="2400" u="sng" dirty="0">
                <a:solidFill>
                  <a:srgbClr val="C00000"/>
                </a:solidFill>
                <a:ea typeface="+mn-lt"/>
                <a:cs typeface="+mn-lt"/>
              </a:rPr>
              <a:t>silica dust</a:t>
            </a:r>
            <a:r>
              <a:rPr lang="en-US" sz="2400" dirty="0">
                <a:ea typeface="+mn-lt"/>
                <a:cs typeface="+mn-lt"/>
              </a:rPr>
              <a:t>,</a:t>
            </a:r>
            <a:r>
              <a:rPr lang="en-US" sz="2400" u="sng" dirty="0">
                <a:ea typeface="+mn-lt"/>
                <a:cs typeface="+mn-lt"/>
              </a:rPr>
              <a:t> </a:t>
            </a:r>
            <a:r>
              <a:rPr lang="en-US" sz="2400" u="sng" dirty="0">
                <a:solidFill>
                  <a:srgbClr val="C00000"/>
                </a:solidFill>
                <a:ea typeface="+mn-lt"/>
                <a:cs typeface="+mn-lt"/>
              </a:rPr>
              <a:t>vinyl chloride</a:t>
            </a:r>
            <a:r>
              <a:rPr lang="en-US" sz="2400" dirty="0">
                <a:ea typeface="+mn-lt"/>
                <a:cs typeface="+mn-lt"/>
              </a:rPr>
              <a:t>,</a:t>
            </a:r>
            <a:r>
              <a:rPr lang="en-US" sz="2400" u="sng" dirty="0">
                <a:solidFill>
                  <a:srgbClr val="C00000"/>
                </a:solidFill>
                <a:ea typeface="+mn-lt"/>
                <a:cs typeface="+mn-lt"/>
              </a:rPr>
              <a:t> </a:t>
            </a:r>
            <a:r>
              <a:rPr lang="en-US" sz="2400" dirty="0" smtClean="0">
                <a:ea typeface="+mn-lt"/>
                <a:cs typeface="+mn-lt"/>
              </a:rPr>
              <a:t>and </a:t>
            </a:r>
            <a:r>
              <a:rPr lang="en-US" sz="2400" u="sng" dirty="0">
                <a:solidFill>
                  <a:srgbClr val="C00000"/>
                </a:solidFill>
                <a:ea typeface="+mn-lt"/>
                <a:cs typeface="+mn-lt"/>
              </a:rPr>
              <a:t>trichloroethylene</a:t>
            </a:r>
            <a:r>
              <a:rPr lang="en-US" sz="2400" dirty="0">
                <a:ea typeface="+mn-lt"/>
                <a:cs typeface="+mn-lt"/>
              </a:rPr>
              <a:t>. There is clear evidence of immunological dysfunction: </a:t>
            </a:r>
            <a:r>
              <a:rPr lang="en-US" sz="2400" b="1" u="sng" dirty="0">
                <a:ea typeface="+mn-lt"/>
                <a:cs typeface="+mn-lt"/>
              </a:rPr>
              <a:t>T lymphocytes</a:t>
            </a:r>
            <a:r>
              <a:rPr lang="en-US" sz="2400" dirty="0">
                <a:ea typeface="+mn-lt"/>
                <a:cs typeface="+mn-lt"/>
              </a:rPr>
              <a:t>, especially those of the </a:t>
            </a:r>
            <a:r>
              <a:rPr lang="en-US" sz="2400" b="1" u="sng" dirty="0">
                <a:solidFill>
                  <a:srgbClr val="C00000"/>
                </a:solidFill>
                <a:ea typeface="+mn-lt"/>
                <a:cs typeface="+mn-lt"/>
              </a:rPr>
              <a:t>Th17 subtype</a:t>
            </a:r>
            <a:r>
              <a:rPr lang="en-US" sz="2400" dirty="0">
                <a:ea typeface="+mn-lt"/>
                <a:cs typeface="+mn-lt"/>
              </a:rPr>
              <a:t>, </a:t>
            </a:r>
            <a:r>
              <a:rPr lang="en-US" sz="2400" b="1" u="sng" dirty="0">
                <a:ea typeface="+mn-lt"/>
                <a:cs typeface="+mn-lt"/>
              </a:rPr>
              <a:t>infiltrate the skin </a:t>
            </a:r>
            <a:r>
              <a:rPr lang="en-US" sz="2400" dirty="0">
                <a:ea typeface="+mn-lt"/>
                <a:cs typeface="+mn-lt"/>
              </a:rPr>
              <a:t>and there is </a:t>
            </a:r>
            <a:r>
              <a:rPr lang="en-US" sz="2400" b="1" u="sng" dirty="0">
                <a:ea typeface="+mn-lt"/>
                <a:cs typeface="+mn-lt"/>
              </a:rPr>
              <a:t>abnormal </a:t>
            </a:r>
            <a:r>
              <a:rPr lang="en-US" sz="2400" b="1" u="sng" dirty="0">
                <a:solidFill>
                  <a:srgbClr val="FF0000"/>
                </a:solidFill>
                <a:ea typeface="+mn-lt"/>
                <a:cs typeface="+mn-lt"/>
              </a:rPr>
              <a:t>fibroblast </a:t>
            </a:r>
            <a:r>
              <a:rPr lang="en-US" sz="2400" b="1" u="sng" dirty="0">
                <a:ea typeface="+mn-lt"/>
                <a:cs typeface="+mn-lt"/>
              </a:rPr>
              <a:t>activation</a:t>
            </a:r>
            <a:r>
              <a:rPr lang="en-US" sz="2400" dirty="0">
                <a:ea typeface="+mn-lt"/>
                <a:cs typeface="+mn-lt"/>
              </a:rPr>
              <a:t>, </a:t>
            </a:r>
            <a:r>
              <a:rPr lang="en-US" sz="2400" dirty="0" smtClean="0">
                <a:ea typeface="+mn-lt"/>
                <a:cs typeface="+mn-lt"/>
              </a:rPr>
              <a:t>This </a:t>
            </a:r>
            <a:r>
              <a:rPr lang="en-US" sz="2400" dirty="0">
                <a:ea typeface="+mn-lt"/>
                <a:cs typeface="+mn-lt"/>
              </a:rPr>
              <a:t>results in symmetrical thickening, tightening and induration of the skin (scleroderma). Arterial and arteriolar </a:t>
            </a:r>
            <a:r>
              <a:rPr lang="en-US" sz="2400" b="1" u="sng" dirty="0">
                <a:ea typeface="+mn-lt"/>
                <a:cs typeface="+mn-lt"/>
              </a:rPr>
              <a:t>narrowing</a:t>
            </a:r>
            <a:r>
              <a:rPr lang="en-US" sz="2400" dirty="0">
                <a:ea typeface="+mn-lt"/>
                <a:cs typeface="+mn-lt"/>
              </a:rPr>
              <a:t> occurs due to </a:t>
            </a:r>
            <a:r>
              <a:rPr lang="en-US" sz="2400" b="1" dirty="0">
                <a:ea typeface="+mn-lt"/>
                <a:cs typeface="+mn-lt"/>
              </a:rPr>
              <a:t>intimal proliferation</a:t>
            </a:r>
            <a:r>
              <a:rPr lang="en-US" sz="2400" dirty="0">
                <a:ea typeface="+mn-lt"/>
                <a:cs typeface="+mn-lt"/>
              </a:rPr>
              <a:t> and </a:t>
            </a:r>
            <a:r>
              <a:rPr lang="en-US" sz="2400" b="1" dirty="0">
                <a:ea typeface="+mn-lt"/>
                <a:cs typeface="+mn-lt"/>
              </a:rPr>
              <a:t>vessel wall inflammation</a:t>
            </a:r>
            <a:r>
              <a:rPr lang="en-US" sz="2400" dirty="0">
                <a:ea typeface="+mn-lt"/>
                <a:cs typeface="+mn-lt"/>
              </a:rPr>
              <a:t>. Endothelial injury </a:t>
            </a:r>
            <a:r>
              <a:rPr lang="en-US" sz="2400" b="1" u="sng" dirty="0">
                <a:ea typeface="+mn-lt"/>
                <a:cs typeface="+mn-lt"/>
              </a:rPr>
              <a:t>causes release of vasoconstrictors </a:t>
            </a:r>
            <a:r>
              <a:rPr lang="en-US" sz="2400" dirty="0">
                <a:ea typeface="+mn-lt"/>
                <a:cs typeface="+mn-lt"/>
              </a:rPr>
              <a:t>and </a:t>
            </a:r>
            <a:r>
              <a:rPr lang="en-US" sz="2400" b="1" u="sng" dirty="0">
                <a:ea typeface="+mn-lt"/>
                <a:cs typeface="+mn-lt"/>
              </a:rPr>
              <a:t>platelet activation</a:t>
            </a:r>
            <a:r>
              <a:rPr lang="en-US" sz="2400" dirty="0">
                <a:ea typeface="+mn-lt"/>
                <a:cs typeface="+mn-lt"/>
              </a:rPr>
              <a:t>, resulting in </a:t>
            </a:r>
            <a:r>
              <a:rPr lang="en-US" sz="2400" u="sng" dirty="0">
                <a:ea typeface="+mn-lt"/>
                <a:cs typeface="+mn-lt"/>
              </a:rPr>
              <a:t>further </a:t>
            </a:r>
            <a:r>
              <a:rPr lang="en-US" sz="2400" u="sng" dirty="0" err="1" smtClean="0">
                <a:ea typeface="+mn-lt"/>
                <a:cs typeface="+mn-lt"/>
              </a:rPr>
              <a:t>ischaemia</a:t>
            </a:r>
            <a:endParaRPr lang="en-US" sz="2400" dirty="0"/>
          </a:p>
        </p:txBody>
      </p:sp>
    </p:spTree>
    <p:extLst>
      <p:ext uri="{BB962C8B-B14F-4D97-AF65-F5344CB8AC3E}">
        <p14:creationId xmlns:p14="http://schemas.microsoft.com/office/powerpoint/2010/main" val="345984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3E60-E043-4C49-88CF-7A0F759BFD4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FE42F9C-FD96-4DD2-BD4F-2D8D74C10FD0}"/>
              </a:ext>
            </a:extLst>
          </p:cNvPr>
          <p:cNvPicPr>
            <a:picLocks noGrp="1" noChangeAspect="1"/>
          </p:cNvPicPr>
          <p:nvPr>
            <p:ph idx="1"/>
          </p:nvPr>
        </p:nvPicPr>
        <p:blipFill>
          <a:blip r:embed="rId2"/>
          <a:stretch>
            <a:fillRect/>
          </a:stretch>
        </p:blipFill>
        <p:spPr>
          <a:xfrm>
            <a:off x="1159820" y="2143425"/>
            <a:ext cx="8485247" cy="4422714"/>
          </a:xfrm>
        </p:spPr>
      </p:pic>
    </p:spTree>
    <p:extLst>
      <p:ext uri="{BB962C8B-B14F-4D97-AF65-F5344CB8AC3E}">
        <p14:creationId xmlns:p14="http://schemas.microsoft.com/office/powerpoint/2010/main" val="150883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5A7D-1ABA-4A16-BA58-AA43B8BDC6EF}"/>
              </a:ext>
            </a:extLst>
          </p:cNvPr>
          <p:cNvSpPr>
            <a:spLocks noGrp="1"/>
          </p:cNvSpPr>
          <p:nvPr>
            <p:ph type="title"/>
          </p:nvPr>
        </p:nvSpPr>
        <p:spPr/>
        <p:txBody>
          <a:bodyPr/>
          <a:lstStyle/>
          <a:p>
            <a:r>
              <a:rPr lang="en-US"/>
              <a:t>Calcinosis</a:t>
            </a:r>
          </a:p>
        </p:txBody>
      </p:sp>
      <p:pic>
        <p:nvPicPr>
          <p:cNvPr id="4" name="Picture 4">
            <a:extLst>
              <a:ext uri="{FF2B5EF4-FFF2-40B4-BE49-F238E27FC236}">
                <a16:creationId xmlns:a16="http://schemas.microsoft.com/office/drawing/2014/main" id="{2BA2AA3F-E4BA-41AD-941A-A8D541B5BCF7}"/>
              </a:ext>
            </a:extLst>
          </p:cNvPr>
          <p:cNvPicPr>
            <a:picLocks noGrp="1" noChangeAspect="1"/>
          </p:cNvPicPr>
          <p:nvPr>
            <p:ph idx="1"/>
          </p:nvPr>
        </p:nvPicPr>
        <p:blipFill>
          <a:blip r:embed="rId2"/>
          <a:stretch>
            <a:fillRect/>
          </a:stretch>
        </p:blipFill>
        <p:spPr>
          <a:xfrm>
            <a:off x="1819734" y="2229689"/>
            <a:ext cx="7783646" cy="4437092"/>
          </a:xfrm>
        </p:spPr>
      </p:pic>
    </p:spTree>
    <p:extLst>
      <p:ext uri="{BB962C8B-B14F-4D97-AF65-F5344CB8AC3E}">
        <p14:creationId xmlns:p14="http://schemas.microsoft.com/office/powerpoint/2010/main" val="93536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4B91-75F4-47E8-B18A-C10A0E0D64F0}"/>
              </a:ext>
            </a:extLst>
          </p:cNvPr>
          <p:cNvSpPr>
            <a:spLocks noGrp="1"/>
          </p:cNvSpPr>
          <p:nvPr>
            <p:ph type="title"/>
          </p:nvPr>
        </p:nvSpPr>
        <p:spPr/>
        <p:txBody>
          <a:bodyPr/>
          <a:lstStyle/>
          <a:p>
            <a:r>
              <a:rPr lang="en-US"/>
              <a:t>Raynaud s Phenomena</a:t>
            </a:r>
            <a:endParaRPr lang="en-US" dirty="0"/>
          </a:p>
        </p:txBody>
      </p:sp>
      <p:pic>
        <p:nvPicPr>
          <p:cNvPr id="4" name="Picture 4" descr="Diagram&#10;&#10;Description automatically generated">
            <a:extLst>
              <a:ext uri="{FF2B5EF4-FFF2-40B4-BE49-F238E27FC236}">
                <a16:creationId xmlns:a16="http://schemas.microsoft.com/office/drawing/2014/main" id="{330D6193-16E0-463E-8710-32C36ABBB262}"/>
              </a:ext>
            </a:extLst>
          </p:cNvPr>
          <p:cNvPicPr>
            <a:picLocks noGrp="1" noChangeAspect="1"/>
          </p:cNvPicPr>
          <p:nvPr>
            <p:ph idx="1"/>
          </p:nvPr>
        </p:nvPicPr>
        <p:blipFill>
          <a:blip r:embed="rId2"/>
          <a:stretch>
            <a:fillRect/>
          </a:stretch>
        </p:blipFill>
        <p:spPr>
          <a:xfrm>
            <a:off x="3658560" y="2711990"/>
            <a:ext cx="3990975" cy="3932566"/>
          </a:xfrm>
        </p:spPr>
      </p:pic>
    </p:spTree>
    <p:extLst>
      <p:ext uri="{BB962C8B-B14F-4D97-AF65-F5344CB8AC3E}">
        <p14:creationId xmlns:p14="http://schemas.microsoft.com/office/powerpoint/2010/main" val="855810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TotalTime>
  <Words>711</Words>
  <Application>Microsoft Office PowerPoint</Application>
  <PresentationFormat>Widescreen</PresentationFormat>
  <Paragraphs>180</Paragraphs>
  <Slides>32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Century Gothic</vt:lpstr>
      <vt:lpstr>Times New Roman</vt:lpstr>
      <vt:lpstr>Wingdings 3</vt:lpstr>
      <vt:lpstr>Ion Boardroom</vt:lpstr>
      <vt:lpstr>Systemic sclerosis</vt:lpstr>
      <vt:lpstr>BACKGROUND</vt:lpstr>
      <vt:lpstr>Definition:</vt:lpstr>
      <vt:lpstr>PowerPoint Presentation</vt:lpstr>
      <vt:lpstr>PowerPoint Presentation</vt:lpstr>
      <vt:lpstr>PATHOPHYSIOLOGY</vt:lpstr>
      <vt:lpstr>PowerPoint Presentation</vt:lpstr>
      <vt:lpstr>Calcinosis</vt:lpstr>
      <vt:lpstr>Raynaud s Phenomena</vt:lpstr>
      <vt:lpstr>ESOPHAGEAL DYSMOTILITY</vt:lpstr>
      <vt:lpstr>SCLERODACTYLY</vt:lpstr>
      <vt:lpstr>TELANGIECTASIAS</vt:lpstr>
      <vt:lpstr>Clinical features</vt:lpstr>
      <vt:lpstr>Raynaud’s phenomenon</vt:lpstr>
      <vt:lpstr>Gastrointestinal involvement</vt:lpstr>
      <vt:lpstr>WATERMELON STOMACH</vt:lpstr>
      <vt:lpstr>PowerPoint Presentation</vt:lpstr>
      <vt:lpstr>Lung </vt:lpstr>
      <vt:lpstr>Gastrointestinal </vt:lpstr>
      <vt:lpstr>Cardiac </vt:lpstr>
      <vt:lpstr>Renal crisis</vt:lpstr>
      <vt:lpstr>Investigations</vt:lpstr>
      <vt:lpstr> Major criteria for scleroderma (1980):  </vt:lpstr>
      <vt:lpstr>Minor criteria: </vt:lpstr>
      <vt:lpstr>Treatment </vt:lpstr>
      <vt:lpstr>Skin treatment</vt:lpstr>
      <vt:lpstr>PowerPoint Presentation</vt:lpstr>
      <vt:lpstr>lung</vt:lpstr>
      <vt:lpstr>PowerPoint Presentation</vt:lpstr>
      <vt:lpstr>PowerPoint Presentation</vt:lpstr>
      <vt:lpstr>End-stage renal disease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289</cp:revision>
  <dcterms:created xsi:type="dcterms:W3CDTF">2021-10-15T18:34:01Z</dcterms:created>
  <dcterms:modified xsi:type="dcterms:W3CDTF">2022-03-09T07:29:16Z</dcterms:modified>
</cp:coreProperties>
</file>