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37"/>
  </p:notesMasterIdLst>
  <p:handoutMasterIdLst>
    <p:handoutMasterId r:id="rId38"/>
  </p:handoutMasterIdLst>
  <p:sldIdLst>
    <p:sldId id="256" r:id="rId4"/>
    <p:sldId id="274" r:id="rId5"/>
    <p:sldId id="290" r:id="rId6"/>
    <p:sldId id="282" r:id="rId7"/>
    <p:sldId id="281" r:id="rId8"/>
    <p:sldId id="271" r:id="rId9"/>
    <p:sldId id="257" r:id="rId10"/>
    <p:sldId id="280" r:id="rId11"/>
    <p:sldId id="278" r:id="rId12"/>
    <p:sldId id="258" r:id="rId13"/>
    <p:sldId id="260" r:id="rId14"/>
    <p:sldId id="259" r:id="rId15"/>
    <p:sldId id="261" r:id="rId16"/>
    <p:sldId id="275" r:id="rId17"/>
    <p:sldId id="262" r:id="rId18"/>
    <p:sldId id="276" r:id="rId19"/>
    <p:sldId id="263" r:id="rId20"/>
    <p:sldId id="264" r:id="rId21"/>
    <p:sldId id="277" r:id="rId22"/>
    <p:sldId id="265" r:id="rId23"/>
    <p:sldId id="267" r:id="rId24"/>
    <p:sldId id="285" r:id="rId25"/>
    <p:sldId id="289" r:id="rId26"/>
    <p:sldId id="286" r:id="rId27"/>
    <p:sldId id="268" r:id="rId28"/>
    <p:sldId id="269" r:id="rId29"/>
    <p:sldId id="287" r:id="rId30"/>
    <p:sldId id="270" r:id="rId31"/>
    <p:sldId id="288" r:id="rId32"/>
    <p:sldId id="272" r:id="rId33"/>
    <p:sldId id="283" r:id="rId34"/>
    <p:sldId id="273" r:id="rId35"/>
    <p:sldId id="279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9" Type="http://schemas.openxmlformats.org/officeDocument/2006/relationships/presProps" Target="presProps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slide" Target="slides/slide31.xml" /><Relationship Id="rId42" Type="http://schemas.openxmlformats.org/officeDocument/2006/relationships/tableStyles" Target="tableStyle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slide" Target="slides/slide30.xml" /><Relationship Id="rId38" Type="http://schemas.openxmlformats.org/officeDocument/2006/relationships/handoutMaster" Target="handoutMasters/handoutMaster1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41" Type="http://schemas.openxmlformats.org/officeDocument/2006/relationships/theme" Target="theme/theme1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slide" Target="slides/slide29.xml" /><Relationship Id="rId37" Type="http://schemas.openxmlformats.org/officeDocument/2006/relationships/notesMaster" Target="notesMasters/notesMaster1.xml" /><Relationship Id="rId40" Type="http://schemas.openxmlformats.org/officeDocument/2006/relationships/viewProps" Target="view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slide" Target="slides/slide33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slide" Target="slides/slide32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F20304F-FCFF-4B19-91E8-253F489BF7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D888E06-CA4B-433F-9C4E-8FF59CBE0C9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4FEE2164-B338-46AB-847D-82FC4ADFF36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F8BDA16F-77BE-4D4F-BC69-D52C32E9D3B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fld id="{F50F2809-D298-4710-8766-1486BF62953F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4028125-8BCD-4B44-8A7C-C981467068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93DBBD0-EC3C-4DCF-BB56-371D43A6C8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FB53424-A8FC-4AFE-81DF-E30B02F167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3035EC43-836A-48DF-A5EA-D945F7CF5E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0E64FC98-24F7-4C67-8C4A-56D9DE7F50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A6EA6F3B-2A83-4C77-90AC-2E94FC6130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9A809BF-4B79-4B86-AC10-ED4040BCB2CA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112617D-39A9-4AFB-A1B5-9A0ADECA9774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B1D08DF6-DCED-4EC3-8A60-BCCB017587F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576AA995-03C5-4527-8347-7BF893E5646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>
                <a:extLst>
                  <a:ext uri="{FF2B5EF4-FFF2-40B4-BE49-F238E27FC236}">
                    <a16:creationId xmlns:a16="http://schemas.microsoft.com/office/drawing/2014/main" id="{45F7684F-EADD-41B6-AF13-DC0D160C138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8" name="Oval 6">
                <a:extLst>
                  <a:ext uri="{FF2B5EF4-FFF2-40B4-BE49-F238E27FC236}">
                    <a16:creationId xmlns:a16="http://schemas.microsoft.com/office/drawing/2014/main" id="{C578B5CA-4FA3-497A-ADD6-242C5D57D20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9" name="Oval 7">
                <a:extLst>
                  <a:ext uri="{FF2B5EF4-FFF2-40B4-BE49-F238E27FC236}">
                    <a16:creationId xmlns:a16="http://schemas.microsoft.com/office/drawing/2014/main" id="{3CB2B30C-317B-4EEC-8EDB-30EB6E7852C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0" name="Oval 8">
                <a:extLst>
                  <a:ext uri="{FF2B5EF4-FFF2-40B4-BE49-F238E27FC236}">
                    <a16:creationId xmlns:a16="http://schemas.microsoft.com/office/drawing/2014/main" id="{5250364B-4BCB-44C4-A73E-53D39DFE166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" name="Oval 9">
                <a:extLst>
                  <a:ext uri="{FF2B5EF4-FFF2-40B4-BE49-F238E27FC236}">
                    <a16:creationId xmlns:a16="http://schemas.microsoft.com/office/drawing/2014/main" id="{51BF8255-069B-417D-9C34-BFE7AD76C5A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2" name="Freeform 10">
                <a:extLst>
                  <a:ext uri="{FF2B5EF4-FFF2-40B4-BE49-F238E27FC236}">
                    <a16:creationId xmlns:a16="http://schemas.microsoft.com/office/drawing/2014/main" id="{F99180D7-67A9-4F23-8673-5657ADEA59A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3" name="Freeform 11">
                <a:extLst>
                  <a:ext uri="{FF2B5EF4-FFF2-40B4-BE49-F238E27FC236}">
                    <a16:creationId xmlns:a16="http://schemas.microsoft.com/office/drawing/2014/main" id="{F00CE691-250E-496A-9EBB-CB7A1366F2D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4" name="Freeform 12">
                <a:extLst>
                  <a:ext uri="{FF2B5EF4-FFF2-40B4-BE49-F238E27FC236}">
                    <a16:creationId xmlns:a16="http://schemas.microsoft.com/office/drawing/2014/main" id="{05EA6710-F284-469C-88B5-E5BF585C4C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5" name="Freeform 13">
                <a:extLst>
                  <a:ext uri="{FF2B5EF4-FFF2-40B4-BE49-F238E27FC236}">
                    <a16:creationId xmlns:a16="http://schemas.microsoft.com/office/drawing/2014/main" id="{BD2E5360-0A6C-4842-9E83-9FE5126967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6" name="Freeform 14">
                <a:extLst>
                  <a:ext uri="{FF2B5EF4-FFF2-40B4-BE49-F238E27FC236}">
                    <a16:creationId xmlns:a16="http://schemas.microsoft.com/office/drawing/2014/main" id="{AAF42125-6618-4331-BDE9-06C9D61F08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7" name="Oval 15">
                <a:extLst>
                  <a:ext uri="{FF2B5EF4-FFF2-40B4-BE49-F238E27FC236}">
                    <a16:creationId xmlns:a16="http://schemas.microsoft.com/office/drawing/2014/main" id="{36CECFA4-C121-4E54-9055-A47CA2A2473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7" name="Group 16">
              <a:extLst>
                <a:ext uri="{FF2B5EF4-FFF2-40B4-BE49-F238E27FC236}">
                  <a16:creationId xmlns:a16="http://schemas.microsoft.com/office/drawing/2014/main" id="{F13237AB-71E8-4E46-B5FA-D22104E13BF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>
                <a:extLst>
                  <a:ext uri="{FF2B5EF4-FFF2-40B4-BE49-F238E27FC236}">
                    <a16:creationId xmlns:a16="http://schemas.microsoft.com/office/drawing/2014/main" id="{FAB6FB54-E493-4867-BA0E-6F98505DDA4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0" name="Oval 18">
                <a:extLst>
                  <a:ext uri="{FF2B5EF4-FFF2-40B4-BE49-F238E27FC236}">
                    <a16:creationId xmlns:a16="http://schemas.microsoft.com/office/drawing/2014/main" id="{52C917B7-B5AF-42EF-BAB9-B201361E30B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" name="Oval 19">
                <a:extLst>
                  <a:ext uri="{FF2B5EF4-FFF2-40B4-BE49-F238E27FC236}">
                    <a16:creationId xmlns:a16="http://schemas.microsoft.com/office/drawing/2014/main" id="{FCC1FA9F-5381-426B-817F-7044F76711D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2" name="Oval 20">
                <a:extLst>
                  <a:ext uri="{FF2B5EF4-FFF2-40B4-BE49-F238E27FC236}">
                    <a16:creationId xmlns:a16="http://schemas.microsoft.com/office/drawing/2014/main" id="{3D911E36-7BB4-4138-BDF9-0A55D281D2D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3" name="Oval 21">
                <a:extLst>
                  <a:ext uri="{FF2B5EF4-FFF2-40B4-BE49-F238E27FC236}">
                    <a16:creationId xmlns:a16="http://schemas.microsoft.com/office/drawing/2014/main" id="{E6679B3C-0DB7-4183-88C9-35725DB069C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4" name="Oval 22">
                <a:extLst>
                  <a:ext uri="{FF2B5EF4-FFF2-40B4-BE49-F238E27FC236}">
                    <a16:creationId xmlns:a16="http://schemas.microsoft.com/office/drawing/2014/main" id="{088B09E2-3AA1-4C26-B09A-51BB7B95D85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5" name="Oval 23">
                <a:extLst>
                  <a:ext uri="{FF2B5EF4-FFF2-40B4-BE49-F238E27FC236}">
                    <a16:creationId xmlns:a16="http://schemas.microsoft.com/office/drawing/2014/main" id="{4686F6F8-1A09-4DB6-9A49-5A4AF8D9F33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6" name="Oval 24">
                <a:extLst>
                  <a:ext uri="{FF2B5EF4-FFF2-40B4-BE49-F238E27FC236}">
                    <a16:creationId xmlns:a16="http://schemas.microsoft.com/office/drawing/2014/main" id="{E58BD918-8C31-4CF5-8E3A-E3420744486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7" name="Freeform 25">
                <a:extLst>
                  <a:ext uri="{FF2B5EF4-FFF2-40B4-BE49-F238E27FC236}">
                    <a16:creationId xmlns:a16="http://schemas.microsoft.com/office/drawing/2014/main" id="{E93513A4-F8FA-41E5-85B7-D3997CD64C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8" name="Freeform 26">
                <a:extLst>
                  <a:ext uri="{FF2B5EF4-FFF2-40B4-BE49-F238E27FC236}">
                    <a16:creationId xmlns:a16="http://schemas.microsoft.com/office/drawing/2014/main" id="{195E0A9B-3D16-4A7D-8BED-B8FC16C33A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9" name="Freeform 27">
                <a:extLst>
                  <a:ext uri="{FF2B5EF4-FFF2-40B4-BE49-F238E27FC236}">
                    <a16:creationId xmlns:a16="http://schemas.microsoft.com/office/drawing/2014/main" id="{9F112DDA-0EA1-43CD-94EB-C54408BC6F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0" name="Freeform 28">
                <a:extLst>
                  <a:ext uri="{FF2B5EF4-FFF2-40B4-BE49-F238E27FC236}">
                    <a16:creationId xmlns:a16="http://schemas.microsoft.com/office/drawing/2014/main" id="{E2A316F7-31AD-495E-8355-618469A8EE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1" name="Freeform 29">
                <a:extLst>
                  <a:ext uri="{FF2B5EF4-FFF2-40B4-BE49-F238E27FC236}">
                    <a16:creationId xmlns:a16="http://schemas.microsoft.com/office/drawing/2014/main" id="{326A0808-566D-4BD9-96E1-E3EE273372B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2" name="Freeform 30">
                <a:extLst>
                  <a:ext uri="{FF2B5EF4-FFF2-40B4-BE49-F238E27FC236}">
                    <a16:creationId xmlns:a16="http://schemas.microsoft.com/office/drawing/2014/main" id="{807E3236-8592-42BB-8562-7932426B84A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3" name="Freeform 31">
                <a:extLst>
                  <a:ext uri="{FF2B5EF4-FFF2-40B4-BE49-F238E27FC236}">
                    <a16:creationId xmlns:a16="http://schemas.microsoft.com/office/drawing/2014/main" id="{574454E3-E315-429B-A072-5CEAFFD979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4" name="Freeform 32">
                <a:extLst>
                  <a:ext uri="{FF2B5EF4-FFF2-40B4-BE49-F238E27FC236}">
                    <a16:creationId xmlns:a16="http://schemas.microsoft.com/office/drawing/2014/main" id="{2455FA50-8426-4B33-A1F8-DEFFC9BB3D3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5" name="Freeform 33">
                <a:extLst>
                  <a:ext uri="{FF2B5EF4-FFF2-40B4-BE49-F238E27FC236}">
                    <a16:creationId xmlns:a16="http://schemas.microsoft.com/office/drawing/2014/main" id="{DC6BA848-3B0D-483D-86BC-4CC013FA510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6" name="Freeform 34">
                <a:extLst>
                  <a:ext uri="{FF2B5EF4-FFF2-40B4-BE49-F238E27FC236}">
                    <a16:creationId xmlns:a16="http://schemas.microsoft.com/office/drawing/2014/main" id="{1AF38A2C-234A-4033-9FC0-6C7D48B63B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" name="Group 35">
              <a:extLst>
                <a:ext uri="{FF2B5EF4-FFF2-40B4-BE49-F238E27FC236}">
                  <a16:creationId xmlns:a16="http://schemas.microsoft.com/office/drawing/2014/main" id="{9DB26B36-5CF9-44DA-8B51-C779C204246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>
                <a:extLst>
                  <a:ext uri="{FF2B5EF4-FFF2-40B4-BE49-F238E27FC236}">
                    <a16:creationId xmlns:a16="http://schemas.microsoft.com/office/drawing/2014/main" id="{1F423026-1262-48E1-B2AC-365B46FF42DB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88237943-373B-4DC2-B2C2-4CB5E6CCAF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4" name="Freeform 38">
                <a:extLst>
                  <a:ext uri="{FF2B5EF4-FFF2-40B4-BE49-F238E27FC236}">
                    <a16:creationId xmlns:a16="http://schemas.microsoft.com/office/drawing/2014/main" id="{196691BA-B8B8-4559-BFB4-225F19969C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5" name="Freeform 39">
                <a:extLst>
                  <a:ext uri="{FF2B5EF4-FFF2-40B4-BE49-F238E27FC236}">
                    <a16:creationId xmlns:a16="http://schemas.microsoft.com/office/drawing/2014/main" id="{11574363-1CEE-4B5A-82AA-51C0F9F3F8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6" name="Freeform 40">
                <a:extLst>
                  <a:ext uri="{FF2B5EF4-FFF2-40B4-BE49-F238E27FC236}">
                    <a16:creationId xmlns:a16="http://schemas.microsoft.com/office/drawing/2014/main" id="{75EDEBC4-F011-4986-AB3F-5EE7976B3E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B7978282-4DE9-462E-AA8B-8DD76A01DE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8" name="Freeform 42">
                <a:extLst>
                  <a:ext uri="{FF2B5EF4-FFF2-40B4-BE49-F238E27FC236}">
                    <a16:creationId xmlns:a16="http://schemas.microsoft.com/office/drawing/2014/main" id="{81E0A509-3046-43BA-B113-67A65949EF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9" name="Freeform 43">
                <a:extLst>
                  <a:ext uri="{FF2B5EF4-FFF2-40B4-BE49-F238E27FC236}">
                    <a16:creationId xmlns:a16="http://schemas.microsoft.com/office/drawing/2014/main" id="{0881264E-FAB6-499E-832D-599F2A459EB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0" name="Freeform 44">
                <a:extLst>
                  <a:ext uri="{FF2B5EF4-FFF2-40B4-BE49-F238E27FC236}">
                    <a16:creationId xmlns:a16="http://schemas.microsoft.com/office/drawing/2014/main" id="{906890D6-2D1B-4D9F-ABFA-054B506B06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Freeform 45">
                <a:extLst>
                  <a:ext uri="{FF2B5EF4-FFF2-40B4-BE49-F238E27FC236}">
                    <a16:creationId xmlns:a16="http://schemas.microsoft.com/office/drawing/2014/main" id="{8FF04C17-2B6A-4D40-A3AE-F72CB1D217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2" name="Freeform 46">
                <a:extLst>
                  <a:ext uri="{FF2B5EF4-FFF2-40B4-BE49-F238E27FC236}">
                    <a16:creationId xmlns:a16="http://schemas.microsoft.com/office/drawing/2014/main" id="{0AC15E30-D5E2-4841-B612-E431AB7564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Oval 47">
                <a:extLst>
                  <a:ext uri="{FF2B5EF4-FFF2-40B4-BE49-F238E27FC236}">
                    <a16:creationId xmlns:a16="http://schemas.microsoft.com/office/drawing/2014/main" id="{01434C6B-1CFB-45A1-AACC-15253A54C4C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4" name="Oval 48">
                <a:extLst>
                  <a:ext uri="{FF2B5EF4-FFF2-40B4-BE49-F238E27FC236}">
                    <a16:creationId xmlns:a16="http://schemas.microsoft.com/office/drawing/2014/main" id="{CCD8AA6F-C105-4A44-ADB6-859658ADF97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5" name="Oval 49">
                <a:extLst>
                  <a:ext uri="{FF2B5EF4-FFF2-40B4-BE49-F238E27FC236}">
                    <a16:creationId xmlns:a16="http://schemas.microsoft.com/office/drawing/2014/main" id="{2738F512-441C-404A-9779-3AEC15481F2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6" name="Oval 50">
                <a:extLst>
                  <a:ext uri="{FF2B5EF4-FFF2-40B4-BE49-F238E27FC236}">
                    <a16:creationId xmlns:a16="http://schemas.microsoft.com/office/drawing/2014/main" id="{67A223B2-462A-4A6B-A8BD-29D413846AB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7" name="Oval 51">
                <a:extLst>
                  <a:ext uri="{FF2B5EF4-FFF2-40B4-BE49-F238E27FC236}">
                    <a16:creationId xmlns:a16="http://schemas.microsoft.com/office/drawing/2014/main" id="{5D5EB795-E1A6-49A4-9A09-05AC423D192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8" name="Oval 52">
                <a:extLst>
                  <a:ext uri="{FF2B5EF4-FFF2-40B4-BE49-F238E27FC236}">
                    <a16:creationId xmlns:a16="http://schemas.microsoft.com/office/drawing/2014/main" id="{446A9963-29A9-4DB5-9E1C-6EDCFEB52B3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9" name="Group 53">
              <a:extLst>
                <a:ext uri="{FF2B5EF4-FFF2-40B4-BE49-F238E27FC236}">
                  <a16:creationId xmlns:a16="http://schemas.microsoft.com/office/drawing/2014/main" id="{F23E86F1-6026-4EEE-B5F7-354BC0093A1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>
                <a:extLst>
                  <a:ext uri="{FF2B5EF4-FFF2-40B4-BE49-F238E27FC236}">
                    <a16:creationId xmlns:a16="http://schemas.microsoft.com/office/drawing/2014/main" id="{1E858C9A-A40D-4826-876D-6B68E63A75B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55">
                <a:extLst>
                  <a:ext uri="{FF2B5EF4-FFF2-40B4-BE49-F238E27FC236}">
                    <a16:creationId xmlns:a16="http://schemas.microsoft.com/office/drawing/2014/main" id="{332A6730-C48C-46EB-A7AC-23E197E925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56">
                <a:extLst>
                  <a:ext uri="{FF2B5EF4-FFF2-40B4-BE49-F238E27FC236}">
                    <a16:creationId xmlns:a16="http://schemas.microsoft.com/office/drawing/2014/main" id="{A8418145-D1AF-4053-9601-E3E1B5EBE0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57">
                <a:extLst>
                  <a:ext uri="{FF2B5EF4-FFF2-40B4-BE49-F238E27FC236}">
                    <a16:creationId xmlns:a16="http://schemas.microsoft.com/office/drawing/2014/main" id="{3575C557-4C85-4FF0-804E-FFA75CD30B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58">
                <a:extLst>
                  <a:ext uri="{FF2B5EF4-FFF2-40B4-BE49-F238E27FC236}">
                    <a16:creationId xmlns:a16="http://schemas.microsoft.com/office/drawing/2014/main" id="{603E192A-D9D7-4C85-AB9D-B40B60A581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Freeform 59">
                <a:extLst>
                  <a:ext uri="{FF2B5EF4-FFF2-40B4-BE49-F238E27FC236}">
                    <a16:creationId xmlns:a16="http://schemas.microsoft.com/office/drawing/2014/main" id="{7EE86BA0-9B3E-4E9A-A8B6-439CEA210FD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Freeform 60">
                <a:extLst>
                  <a:ext uri="{FF2B5EF4-FFF2-40B4-BE49-F238E27FC236}">
                    <a16:creationId xmlns:a16="http://schemas.microsoft.com/office/drawing/2014/main" id="{FA83DEB5-2A16-4618-AE0D-7FD5733D7A13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7" name="Group 61">
                <a:extLst>
                  <a:ext uri="{FF2B5EF4-FFF2-40B4-BE49-F238E27FC236}">
                    <a16:creationId xmlns:a16="http://schemas.microsoft.com/office/drawing/2014/main" id="{7CC36E87-711B-4206-957F-A35F0F687C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>
                  <a:extLst>
                    <a:ext uri="{FF2B5EF4-FFF2-40B4-BE49-F238E27FC236}">
                      <a16:creationId xmlns:a16="http://schemas.microsoft.com/office/drawing/2014/main" id="{B0BA7D4A-093A-44BE-B2DC-66E4F742463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9" name="Oval 63">
                  <a:extLst>
                    <a:ext uri="{FF2B5EF4-FFF2-40B4-BE49-F238E27FC236}">
                      <a16:creationId xmlns:a16="http://schemas.microsoft.com/office/drawing/2014/main" id="{28FA1C3A-FB04-4F51-9A28-7F469966BDB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" name="Oval 64">
                  <a:extLst>
                    <a:ext uri="{FF2B5EF4-FFF2-40B4-BE49-F238E27FC236}">
                      <a16:creationId xmlns:a16="http://schemas.microsoft.com/office/drawing/2014/main" id="{F9D3CC81-1761-4381-AD67-2BBCA1E2260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1" name="Oval 65">
                  <a:extLst>
                    <a:ext uri="{FF2B5EF4-FFF2-40B4-BE49-F238E27FC236}">
                      <a16:creationId xmlns:a16="http://schemas.microsoft.com/office/drawing/2014/main" id="{6C60D4C8-7AEA-4AD8-8DF1-81DC2777B96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>
            <a:extLst>
              <a:ext uri="{FF2B5EF4-FFF2-40B4-BE49-F238E27FC236}">
                <a16:creationId xmlns:a16="http://schemas.microsoft.com/office/drawing/2014/main" id="{35EB9E7A-A739-497A-BEBA-F5B58E4AE79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>
            <a:extLst>
              <a:ext uri="{FF2B5EF4-FFF2-40B4-BE49-F238E27FC236}">
                <a16:creationId xmlns:a16="http://schemas.microsoft.com/office/drawing/2014/main" id="{E54B858C-03EC-46A3-96E2-E1BC25D6D4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>
            <a:extLst>
              <a:ext uri="{FF2B5EF4-FFF2-40B4-BE49-F238E27FC236}">
                <a16:creationId xmlns:a16="http://schemas.microsoft.com/office/drawing/2014/main" id="{1EDCB5A0-85A0-40E6-9CC4-70E9450A5D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88BFA9-FC9A-447A-8564-2F10F9D67745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97723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4031EC78-3506-4752-94CA-C7D09936C8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4DC855AC-9051-4ADA-AE30-3EACAF865D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079B3027-0705-45F4-BF90-BA778766D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2842E-E366-4EAC-AAD8-CC70CDD7492C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06218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33E558DC-E2DD-42C9-90F1-328BFBC47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7CE24D64-A374-4A19-9340-47786B4701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1D860D74-4681-46E3-BB75-0B08C385FD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A5E64-523A-4B9F-811F-391A49E32449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5279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31066C9D-BC0F-4DCE-A0F5-CAE0C6EACD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8AEB7AEE-6580-434B-BB44-98376C10DA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8A25947F-92E3-4438-93AC-D5909F5F4B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1309A-F998-4F53-B333-97EEC9ACF842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87061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AD7A0BE0-5734-40B8-9313-63AD97E45D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B2A791BC-0A43-4F1E-A0CB-04AB160C33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7ED632E5-1E38-454D-8EA3-E403773165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E6F01-BEB7-4446-BB4F-9A0A57C15398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423687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9659AD79-279A-4D47-8E4C-6451412077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25954DC-F371-4941-9543-7D7859D931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31A98EAE-FF76-4D20-8A6F-CD5348FCAC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D5EE9-F63D-48A6-948E-334BF850D43D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536389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138E5D90-837B-485F-9141-9F732DC163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>
            <a:extLst>
              <a:ext uri="{FF2B5EF4-FFF2-40B4-BE49-F238E27FC236}">
                <a16:creationId xmlns:a16="http://schemas.microsoft.com/office/drawing/2014/main" id="{07539F4E-447A-43B1-89D9-545284DC79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>
            <a:extLst>
              <a:ext uri="{FF2B5EF4-FFF2-40B4-BE49-F238E27FC236}">
                <a16:creationId xmlns:a16="http://schemas.microsoft.com/office/drawing/2014/main" id="{156C00ED-9F63-4041-B178-36C428608A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940D-0F42-4030-B593-81FC93EBCCE9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9959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3F8BCB85-11D3-4897-BAB8-AEBB632D8E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F8428C49-007E-47A0-A969-E94484DB7C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>
            <a:extLst>
              <a:ext uri="{FF2B5EF4-FFF2-40B4-BE49-F238E27FC236}">
                <a16:creationId xmlns:a16="http://schemas.microsoft.com/office/drawing/2014/main" id="{17657993-5CB6-42E7-8529-C504CA5E69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631A5-D81C-47EB-8ED3-384237FE7B5D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164786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>
            <a:extLst>
              <a:ext uri="{FF2B5EF4-FFF2-40B4-BE49-F238E27FC236}">
                <a16:creationId xmlns:a16="http://schemas.microsoft.com/office/drawing/2014/main" id="{2A737057-D769-4008-B840-04AACDB3D2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>
            <a:extLst>
              <a:ext uri="{FF2B5EF4-FFF2-40B4-BE49-F238E27FC236}">
                <a16:creationId xmlns:a16="http://schemas.microsoft.com/office/drawing/2014/main" id="{44C44958-20D6-485F-BE4B-A078B15B5D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>
            <a:extLst>
              <a:ext uri="{FF2B5EF4-FFF2-40B4-BE49-F238E27FC236}">
                <a16:creationId xmlns:a16="http://schemas.microsoft.com/office/drawing/2014/main" id="{527EA3A5-3052-4847-9303-904CDE954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A4943-63CB-456C-9DDB-0CFEF9800D87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81329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4D83CAE8-8590-4453-8EB0-0B116900DA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927269FD-AB8E-4628-84AE-BBAAEDFC1E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876F205E-E1F1-4070-9F39-51C9931CA7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641D2-B125-4C71-8A49-00341DF497AA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47104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6D57AD96-9C81-4D9B-9072-2814ECC0A2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5462AB3A-0026-4931-8DEA-820C9D1349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16C4D960-C488-42B9-AAC9-F15A86CC0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FB0B2-9EB6-422B-9960-16A281756E3A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11007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>
            <a:extLst>
              <a:ext uri="{FF2B5EF4-FFF2-40B4-BE49-F238E27FC236}">
                <a16:creationId xmlns:a16="http://schemas.microsoft.com/office/drawing/2014/main" id="{F4B3B1A2-3D77-47B2-B46E-426CDFD0D7B1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027" name="Group 3">
            <a:extLst>
              <a:ext uri="{FF2B5EF4-FFF2-40B4-BE49-F238E27FC236}">
                <a16:creationId xmlns:a16="http://schemas.microsoft.com/office/drawing/2014/main" id="{A0EF2852-2695-426F-9F65-54B6F93DD1AA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DB91EC4E-F19F-4910-A73B-F991545FB1B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4D4DE129-221C-4911-ABAF-32CDA315A05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>
                <a:extLst>
                  <a:ext uri="{FF2B5EF4-FFF2-40B4-BE49-F238E27FC236}">
                    <a16:creationId xmlns:a16="http://schemas.microsoft.com/office/drawing/2014/main" id="{C423B4BB-298A-488F-AD8F-1E1F9A4E3FE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3" name="Oval 7">
                <a:extLst>
                  <a:ext uri="{FF2B5EF4-FFF2-40B4-BE49-F238E27FC236}">
                    <a16:creationId xmlns:a16="http://schemas.microsoft.com/office/drawing/2014/main" id="{361B16C6-0FEB-4FFB-9515-B7C265DC1AC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4" name="Oval 8">
                <a:extLst>
                  <a:ext uri="{FF2B5EF4-FFF2-40B4-BE49-F238E27FC236}">
                    <a16:creationId xmlns:a16="http://schemas.microsoft.com/office/drawing/2014/main" id="{4166169D-E621-498D-9E0F-313698DA057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5" name="Oval 9">
                <a:extLst>
                  <a:ext uri="{FF2B5EF4-FFF2-40B4-BE49-F238E27FC236}">
                    <a16:creationId xmlns:a16="http://schemas.microsoft.com/office/drawing/2014/main" id="{4BD78505-897D-4203-8772-EEC925B9C2C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6" name="Oval 10">
                <a:extLst>
                  <a:ext uri="{FF2B5EF4-FFF2-40B4-BE49-F238E27FC236}">
                    <a16:creationId xmlns:a16="http://schemas.microsoft.com/office/drawing/2014/main" id="{E10C67A1-FC2A-4AC2-B333-1206A331DE3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D7D93AF8-B97F-4291-AF5E-7BDE3FE735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BBBCCEDA-F36F-483E-BA8B-E1084C4082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5EB0E797-A873-4AFA-A298-32CA6023E1A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D46B2E4-68D0-4BB4-BAB9-F6F00CAA2E8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1" name="Freeform 15">
                <a:extLst>
                  <a:ext uri="{FF2B5EF4-FFF2-40B4-BE49-F238E27FC236}">
                    <a16:creationId xmlns:a16="http://schemas.microsoft.com/office/drawing/2014/main" id="{2AA2CF7B-09E0-43C7-A03D-CADF5A943A1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2" name="Oval 16">
                <a:extLst>
                  <a:ext uri="{FF2B5EF4-FFF2-40B4-BE49-F238E27FC236}">
                    <a16:creationId xmlns:a16="http://schemas.microsoft.com/office/drawing/2014/main" id="{8EF73FE3-B743-4362-A41F-6378E517614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5" name="Group 17">
              <a:extLst>
                <a:ext uri="{FF2B5EF4-FFF2-40B4-BE49-F238E27FC236}">
                  <a16:creationId xmlns:a16="http://schemas.microsoft.com/office/drawing/2014/main" id="{010CEB8F-6B2C-44CA-8293-821CE32950A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>
                <a:extLst>
                  <a:ext uri="{FF2B5EF4-FFF2-40B4-BE49-F238E27FC236}">
                    <a16:creationId xmlns:a16="http://schemas.microsoft.com/office/drawing/2014/main" id="{FE09099E-A407-49E0-A188-C72F3448F1F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5" name="Oval 19">
                <a:extLst>
                  <a:ext uri="{FF2B5EF4-FFF2-40B4-BE49-F238E27FC236}">
                    <a16:creationId xmlns:a16="http://schemas.microsoft.com/office/drawing/2014/main" id="{A3478D35-BDFC-4FA0-8363-A98AAE6DA52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6" name="Oval 20">
                <a:extLst>
                  <a:ext uri="{FF2B5EF4-FFF2-40B4-BE49-F238E27FC236}">
                    <a16:creationId xmlns:a16="http://schemas.microsoft.com/office/drawing/2014/main" id="{4BB64EF3-3F8D-4274-BB05-0B30276E35C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7" name="Oval 21">
                <a:extLst>
                  <a:ext uri="{FF2B5EF4-FFF2-40B4-BE49-F238E27FC236}">
                    <a16:creationId xmlns:a16="http://schemas.microsoft.com/office/drawing/2014/main" id="{24938826-1175-46D5-9B1F-8B59510E9B2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8" name="Oval 22">
                <a:extLst>
                  <a:ext uri="{FF2B5EF4-FFF2-40B4-BE49-F238E27FC236}">
                    <a16:creationId xmlns:a16="http://schemas.microsoft.com/office/drawing/2014/main" id="{6D9449D9-EB42-4EEA-B29E-5648C9D7D01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9" name="Oval 23">
                <a:extLst>
                  <a:ext uri="{FF2B5EF4-FFF2-40B4-BE49-F238E27FC236}">
                    <a16:creationId xmlns:a16="http://schemas.microsoft.com/office/drawing/2014/main" id="{7AD67373-694C-4BDE-AE2C-C703919AB1A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0" name="Oval 24">
                <a:extLst>
                  <a:ext uri="{FF2B5EF4-FFF2-40B4-BE49-F238E27FC236}">
                    <a16:creationId xmlns:a16="http://schemas.microsoft.com/office/drawing/2014/main" id="{57389ACF-C5F6-489B-A90F-B829CCDB49A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1" name="Oval 25">
                <a:extLst>
                  <a:ext uri="{FF2B5EF4-FFF2-40B4-BE49-F238E27FC236}">
                    <a16:creationId xmlns:a16="http://schemas.microsoft.com/office/drawing/2014/main" id="{EE74797E-7E5E-44C3-A76A-301E66F478D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2" name="Freeform 26">
                <a:extLst>
                  <a:ext uri="{FF2B5EF4-FFF2-40B4-BE49-F238E27FC236}">
                    <a16:creationId xmlns:a16="http://schemas.microsoft.com/office/drawing/2014/main" id="{2CCD65ED-94C6-428B-8E25-EF82536EEF2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3" name="Freeform 27">
                <a:extLst>
                  <a:ext uri="{FF2B5EF4-FFF2-40B4-BE49-F238E27FC236}">
                    <a16:creationId xmlns:a16="http://schemas.microsoft.com/office/drawing/2014/main" id="{9C7F22F7-BC75-4824-A61F-C8528DABA9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4" name="Freeform 28">
                <a:extLst>
                  <a:ext uri="{FF2B5EF4-FFF2-40B4-BE49-F238E27FC236}">
                    <a16:creationId xmlns:a16="http://schemas.microsoft.com/office/drawing/2014/main" id="{F7AF181D-FCA6-484B-8020-CF068BFB49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5" name="Freeform 29">
                <a:extLst>
                  <a:ext uri="{FF2B5EF4-FFF2-40B4-BE49-F238E27FC236}">
                    <a16:creationId xmlns:a16="http://schemas.microsoft.com/office/drawing/2014/main" id="{571A21BB-FAE4-418B-AA79-F3CEEE7D2BD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6" name="Freeform 30">
                <a:extLst>
                  <a:ext uri="{FF2B5EF4-FFF2-40B4-BE49-F238E27FC236}">
                    <a16:creationId xmlns:a16="http://schemas.microsoft.com/office/drawing/2014/main" id="{74B2ACF7-5482-46D7-BA98-D77EE91EC2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7" name="Freeform 31">
                <a:extLst>
                  <a:ext uri="{FF2B5EF4-FFF2-40B4-BE49-F238E27FC236}">
                    <a16:creationId xmlns:a16="http://schemas.microsoft.com/office/drawing/2014/main" id="{558017B4-E8BB-4F91-AA7B-D777241371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8" name="Freeform 32">
                <a:extLst>
                  <a:ext uri="{FF2B5EF4-FFF2-40B4-BE49-F238E27FC236}">
                    <a16:creationId xmlns:a16="http://schemas.microsoft.com/office/drawing/2014/main" id="{30794F9D-026B-4A21-9DCD-E8EC8BC5950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29" name="Freeform 33">
                <a:extLst>
                  <a:ext uri="{FF2B5EF4-FFF2-40B4-BE49-F238E27FC236}">
                    <a16:creationId xmlns:a16="http://schemas.microsoft.com/office/drawing/2014/main" id="{D4C05603-CBC7-49B1-85B1-B5EF29A23C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0" name="Freeform 34">
                <a:extLst>
                  <a:ext uri="{FF2B5EF4-FFF2-40B4-BE49-F238E27FC236}">
                    <a16:creationId xmlns:a16="http://schemas.microsoft.com/office/drawing/2014/main" id="{17CB8C6A-BB08-44EE-B300-899487E5A78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1" name="Freeform 35">
                <a:extLst>
                  <a:ext uri="{FF2B5EF4-FFF2-40B4-BE49-F238E27FC236}">
                    <a16:creationId xmlns:a16="http://schemas.microsoft.com/office/drawing/2014/main" id="{678FC0B7-45C7-4CB0-A875-974E5C4C3C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6" name="Group 36">
              <a:extLst>
                <a:ext uri="{FF2B5EF4-FFF2-40B4-BE49-F238E27FC236}">
                  <a16:creationId xmlns:a16="http://schemas.microsoft.com/office/drawing/2014/main" id="{7A099EE8-E0F1-40C2-BF48-E1A0AC8AAC5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>
                <a:extLst>
                  <a:ext uri="{FF2B5EF4-FFF2-40B4-BE49-F238E27FC236}">
                    <a16:creationId xmlns:a16="http://schemas.microsoft.com/office/drawing/2014/main" id="{B5761CB9-9E86-4EB9-B0DD-485D7777498B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4" name="Freeform 38">
                <a:extLst>
                  <a:ext uri="{FF2B5EF4-FFF2-40B4-BE49-F238E27FC236}">
                    <a16:creationId xmlns:a16="http://schemas.microsoft.com/office/drawing/2014/main" id="{49DC3E0B-3CE0-4C57-950F-B78F11B1D5B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5" name="Freeform 39">
                <a:extLst>
                  <a:ext uri="{FF2B5EF4-FFF2-40B4-BE49-F238E27FC236}">
                    <a16:creationId xmlns:a16="http://schemas.microsoft.com/office/drawing/2014/main" id="{92279CB4-BB15-4DB0-84B8-3CFC56DEBD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6" name="Freeform 40">
                <a:extLst>
                  <a:ext uri="{FF2B5EF4-FFF2-40B4-BE49-F238E27FC236}">
                    <a16:creationId xmlns:a16="http://schemas.microsoft.com/office/drawing/2014/main" id="{288B959C-C9A3-45BC-A2CB-9A0B05E310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7" name="Freeform 41">
                <a:extLst>
                  <a:ext uri="{FF2B5EF4-FFF2-40B4-BE49-F238E27FC236}">
                    <a16:creationId xmlns:a16="http://schemas.microsoft.com/office/drawing/2014/main" id="{BD9DC996-DDCE-4C64-9B46-A2A277416C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8" name="Freeform 42">
                <a:extLst>
                  <a:ext uri="{FF2B5EF4-FFF2-40B4-BE49-F238E27FC236}">
                    <a16:creationId xmlns:a16="http://schemas.microsoft.com/office/drawing/2014/main" id="{941847EF-F120-422F-935F-80563711C0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9" name="Freeform 43">
                <a:extLst>
                  <a:ext uri="{FF2B5EF4-FFF2-40B4-BE49-F238E27FC236}">
                    <a16:creationId xmlns:a16="http://schemas.microsoft.com/office/drawing/2014/main" id="{4E699D40-1ADA-4C89-A890-D1C28D95D1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0" name="Freeform 44">
                <a:extLst>
                  <a:ext uri="{FF2B5EF4-FFF2-40B4-BE49-F238E27FC236}">
                    <a16:creationId xmlns:a16="http://schemas.microsoft.com/office/drawing/2014/main" id="{625021EE-A68E-4734-BC1E-54DD699EE4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1" name="Freeform 45">
                <a:extLst>
                  <a:ext uri="{FF2B5EF4-FFF2-40B4-BE49-F238E27FC236}">
                    <a16:creationId xmlns:a16="http://schemas.microsoft.com/office/drawing/2014/main" id="{3B2460DB-61D7-4FD0-B81E-35F965ED7D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2" name="Freeform 46">
                <a:extLst>
                  <a:ext uri="{FF2B5EF4-FFF2-40B4-BE49-F238E27FC236}">
                    <a16:creationId xmlns:a16="http://schemas.microsoft.com/office/drawing/2014/main" id="{46B5041E-7324-471D-ACC5-27C19D8E97B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3" name="Freeform 47">
                <a:extLst>
                  <a:ext uri="{FF2B5EF4-FFF2-40B4-BE49-F238E27FC236}">
                    <a16:creationId xmlns:a16="http://schemas.microsoft.com/office/drawing/2014/main" id="{2064A44F-9F24-48DB-831B-10D0D01D7AA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4" name="Oval 48">
                <a:extLst>
                  <a:ext uri="{FF2B5EF4-FFF2-40B4-BE49-F238E27FC236}">
                    <a16:creationId xmlns:a16="http://schemas.microsoft.com/office/drawing/2014/main" id="{F2E3F007-3CB9-422F-9229-89DADA4C6F8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5" name="Oval 49">
                <a:extLst>
                  <a:ext uri="{FF2B5EF4-FFF2-40B4-BE49-F238E27FC236}">
                    <a16:creationId xmlns:a16="http://schemas.microsoft.com/office/drawing/2014/main" id="{FC656313-0069-4AC1-A5EB-59B9275861F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6" name="Oval 50">
                <a:extLst>
                  <a:ext uri="{FF2B5EF4-FFF2-40B4-BE49-F238E27FC236}">
                    <a16:creationId xmlns:a16="http://schemas.microsoft.com/office/drawing/2014/main" id="{7750BB4C-C553-4A82-B7A2-86CEAC64EA5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7" name="Oval 51">
                <a:extLst>
                  <a:ext uri="{FF2B5EF4-FFF2-40B4-BE49-F238E27FC236}">
                    <a16:creationId xmlns:a16="http://schemas.microsoft.com/office/drawing/2014/main" id="{BD823482-4BAC-4471-98F9-F91F7BA6704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8" name="Oval 52">
                <a:extLst>
                  <a:ext uri="{FF2B5EF4-FFF2-40B4-BE49-F238E27FC236}">
                    <a16:creationId xmlns:a16="http://schemas.microsoft.com/office/drawing/2014/main" id="{833B40B0-45BB-4994-9EF9-DD58AEC52D6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49" name="Oval 53">
                <a:extLst>
                  <a:ext uri="{FF2B5EF4-FFF2-40B4-BE49-F238E27FC236}">
                    <a16:creationId xmlns:a16="http://schemas.microsoft.com/office/drawing/2014/main" id="{8FC4B098-059A-4926-B649-38B2153EB04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7" name="Group 54">
              <a:extLst>
                <a:ext uri="{FF2B5EF4-FFF2-40B4-BE49-F238E27FC236}">
                  <a16:creationId xmlns:a16="http://schemas.microsoft.com/office/drawing/2014/main" id="{A6E3ECA1-3E87-41E7-8BDC-860C3873FA7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151" name="Freeform 55">
                <a:extLst>
                  <a:ext uri="{FF2B5EF4-FFF2-40B4-BE49-F238E27FC236}">
                    <a16:creationId xmlns:a16="http://schemas.microsoft.com/office/drawing/2014/main" id="{6B2F777B-5CF8-4BE0-93CC-F562CCB5CF7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2" name="Freeform 56">
                <a:extLst>
                  <a:ext uri="{FF2B5EF4-FFF2-40B4-BE49-F238E27FC236}">
                    <a16:creationId xmlns:a16="http://schemas.microsoft.com/office/drawing/2014/main" id="{5811FB5C-CA23-4815-AD21-3F0A421FF6C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3" name="Freeform 57">
                <a:extLst>
                  <a:ext uri="{FF2B5EF4-FFF2-40B4-BE49-F238E27FC236}">
                    <a16:creationId xmlns:a16="http://schemas.microsoft.com/office/drawing/2014/main" id="{55363B06-E510-410C-8D70-F90F36EE85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4" name="Freeform 58">
                <a:extLst>
                  <a:ext uri="{FF2B5EF4-FFF2-40B4-BE49-F238E27FC236}">
                    <a16:creationId xmlns:a16="http://schemas.microsoft.com/office/drawing/2014/main" id="{68AC3ED3-AD30-4AD0-BF0F-B745958332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5" name="Freeform 59">
                <a:extLst>
                  <a:ext uri="{FF2B5EF4-FFF2-40B4-BE49-F238E27FC236}">
                    <a16:creationId xmlns:a16="http://schemas.microsoft.com/office/drawing/2014/main" id="{7B68D0F9-8BFD-4BBD-98A1-EC2D6B668B7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6" name="Freeform 60">
                <a:extLst>
                  <a:ext uri="{FF2B5EF4-FFF2-40B4-BE49-F238E27FC236}">
                    <a16:creationId xmlns:a16="http://schemas.microsoft.com/office/drawing/2014/main" id="{E834F605-2268-43A7-A723-ABB77B5F77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7" name="Freeform 61">
                <a:extLst>
                  <a:ext uri="{FF2B5EF4-FFF2-40B4-BE49-F238E27FC236}">
                    <a16:creationId xmlns:a16="http://schemas.microsoft.com/office/drawing/2014/main" id="{B7A873AB-FA05-4FA4-B29B-239385866BFB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045" name="Group 62">
                <a:extLst>
                  <a:ext uri="{FF2B5EF4-FFF2-40B4-BE49-F238E27FC236}">
                    <a16:creationId xmlns:a16="http://schemas.microsoft.com/office/drawing/2014/main" id="{92847D6F-1123-4E37-8E0D-A8BE323AD4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9" name="Oval 63">
                  <a:extLst>
                    <a:ext uri="{FF2B5EF4-FFF2-40B4-BE49-F238E27FC236}">
                      <a16:creationId xmlns:a16="http://schemas.microsoft.com/office/drawing/2014/main" id="{C5098C92-EA5E-4914-9E13-FC4966A49C4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160" name="Oval 64">
                  <a:extLst>
                    <a:ext uri="{FF2B5EF4-FFF2-40B4-BE49-F238E27FC236}">
                      <a16:creationId xmlns:a16="http://schemas.microsoft.com/office/drawing/2014/main" id="{2EE8C5D7-9B2B-4761-B5C0-FFCDD24D80A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161" name="Oval 65">
                  <a:extLst>
                    <a:ext uri="{FF2B5EF4-FFF2-40B4-BE49-F238E27FC236}">
                      <a16:creationId xmlns:a16="http://schemas.microsoft.com/office/drawing/2014/main" id="{1DD304D1-1437-412D-AAFE-4574E70C92B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162" name="Oval 66">
                  <a:extLst>
                    <a:ext uri="{FF2B5EF4-FFF2-40B4-BE49-F238E27FC236}">
                      <a16:creationId xmlns:a16="http://schemas.microsoft.com/office/drawing/2014/main" id="{C04DF156-C301-41E7-94C4-CA6B9DE92E8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</p:grpSp>
        </p:grpSp>
      </p:grpSp>
      <p:sp>
        <p:nvSpPr>
          <p:cNvPr id="4163" name="Rectangle 67">
            <a:extLst>
              <a:ext uri="{FF2B5EF4-FFF2-40B4-BE49-F238E27FC236}">
                <a16:creationId xmlns:a16="http://schemas.microsoft.com/office/drawing/2014/main" id="{6A970B2C-A7F6-4CAD-B85C-C647A9ABF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64" name="Rectangle 68">
            <a:extLst>
              <a:ext uri="{FF2B5EF4-FFF2-40B4-BE49-F238E27FC236}">
                <a16:creationId xmlns:a16="http://schemas.microsoft.com/office/drawing/2014/main" id="{8400F9F8-2113-471B-86D8-278F82C13C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5" name="Rectangle 69">
            <a:extLst>
              <a:ext uri="{FF2B5EF4-FFF2-40B4-BE49-F238E27FC236}">
                <a16:creationId xmlns:a16="http://schemas.microsoft.com/office/drawing/2014/main" id="{08C75BD5-3BF1-4CC5-94F3-B60ECF6C76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66" name="Rectangle 70">
            <a:extLst>
              <a:ext uri="{FF2B5EF4-FFF2-40B4-BE49-F238E27FC236}">
                <a16:creationId xmlns:a16="http://schemas.microsoft.com/office/drawing/2014/main" id="{ACD28477-A1C6-45A3-AEDC-90C2A07F24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67" name="Rectangle 71">
            <a:extLst>
              <a:ext uri="{FF2B5EF4-FFF2-40B4-BE49-F238E27FC236}">
                <a16:creationId xmlns:a16="http://schemas.microsoft.com/office/drawing/2014/main" id="{BF15BCE2-B996-4613-A755-318E7B1E09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374EC71-B9E3-4D57-BABD-9A21CF51FECC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0">
            <a:extLst>
              <a:ext uri="{FF2B5EF4-FFF2-40B4-BE49-F238E27FC236}">
                <a16:creationId xmlns:a16="http://schemas.microsoft.com/office/drawing/2014/main" id="{1822F077-EFA5-464C-8C39-11BCB3ADC1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AD9A53A4-253B-4EE3-8274-FA937EA8E05F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</a:t>
            </a:fld>
            <a:endParaRPr lang="en-US" altLang="ar-JO" sz="1400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E7AE33AA-F2C6-4B18-B633-44DC8ABB2F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08050"/>
            <a:ext cx="7702550" cy="25209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FF00"/>
                </a:solidFill>
              </a:rPr>
              <a:t>Disease-Modifying </a:t>
            </a:r>
            <a:r>
              <a:rPr lang="en-US" b="1" dirty="0" err="1">
                <a:solidFill>
                  <a:srgbClr val="FFFF00"/>
                </a:solidFill>
              </a:rPr>
              <a:t>Antirheumatic</a:t>
            </a:r>
            <a:r>
              <a:rPr lang="en-US" b="1" dirty="0">
                <a:solidFill>
                  <a:srgbClr val="FFFF00"/>
                </a:solidFill>
              </a:rPr>
              <a:t> Drugs (DMARDs)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628EA06-8C26-4E33-8CF8-A06D8374A9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9750" y="4292600"/>
            <a:ext cx="8208963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solidFill>
                  <a:schemeClr val="hlink"/>
                </a:solidFill>
              </a:rPr>
              <a:t>Dr. Mohammed Al-</a:t>
            </a:r>
            <a:r>
              <a:rPr lang="en-US" sz="2400" b="1" dirty="0" err="1">
                <a:solidFill>
                  <a:schemeClr val="hlink"/>
                </a:solidFill>
              </a:rPr>
              <a:t>Sbou</a:t>
            </a:r>
            <a:endParaRPr lang="en-US" sz="2400" b="1" dirty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solidFill>
                  <a:schemeClr val="hlink"/>
                </a:solidFill>
              </a:rPr>
              <a:t>Professor of clinical Pharmacology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solidFill>
                  <a:schemeClr val="hlink"/>
                </a:solidFill>
              </a:rPr>
              <a:t>Faculty of Medicine, </a:t>
            </a:r>
            <a:r>
              <a:rPr lang="en-US" sz="2400" b="1" dirty="0" err="1">
                <a:solidFill>
                  <a:schemeClr val="hlink"/>
                </a:solidFill>
              </a:rPr>
              <a:t>Mutah</a:t>
            </a:r>
            <a:r>
              <a:rPr lang="en-US" sz="2400" b="1" dirty="0">
                <a:solidFill>
                  <a:schemeClr val="hlink"/>
                </a:solidFill>
              </a:rPr>
              <a:t> University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413E901-5A81-4B17-81D0-35EFDDD4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F5146BE-3799-4502-9440-04E16D455D18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10</a:t>
            </a:fld>
            <a:endParaRPr lang="en-US" altLang="ar-JO" sz="140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7FA79EEF-2BF2-4577-90C0-A174E3E408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DMARDs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A2CB206-0D71-4E53-BFCB-29C98F561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895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They have </a:t>
            </a:r>
            <a:r>
              <a:rPr lang="en-US" b="1" u="sng" dirty="0">
                <a:solidFill>
                  <a:schemeClr val="hlink"/>
                </a:solidFill>
              </a:rPr>
              <a:t>a long onset of action</a:t>
            </a:r>
            <a:r>
              <a:rPr lang="en-US" dirty="0"/>
              <a:t>, require </a:t>
            </a:r>
            <a:r>
              <a:rPr lang="en-US" b="1" u="sng" dirty="0">
                <a:solidFill>
                  <a:schemeClr val="hlink"/>
                </a:solidFill>
              </a:rPr>
              <a:t>2-6 months</a:t>
            </a:r>
            <a:r>
              <a:rPr lang="en-US" dirty="0"/>
              <a:t> for full therapeutic response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Choice of DMARDs: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- No one DMARD is efficacious and safe in every patient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- Start with </a:t>
            </a:r>
            <a:r>
              <a:rPr lang="en-US" b="1" dirty="0"/>
              <a:t>traditional small molecules</a:t>
            </a:r>
            <a:r>
              <a:rPr lang="en-US" dirty="0"/>
              <a:t> </a:t>
            </a:r>
            <a:r>
              <a:rPr lang="en-US" b="1" dirty="0"/>
              <a:t>agents</a:t>
            </a:r>
            <a:r>
              <a:rPr lang="en-US" dirty="0"/>
              <a:t>, such as </a:t>
            </a:r>
            <a:r>
              <a:rPr lang="en-US" b="1" dirty="0" err="1">
                <a:solidFill>
                  <a:srgbClr val="FFFF00"/>
                </a:solidFill>
              </a:rPr>
              <a:t>methotrexate</a:t>
            </a:r>
            <a:r>
              <a:rPr lang="en-US" b="1" dirty="0">
                <a:solidFill>
                  <a:srgbClr val="FFFF00"/>
                </a:solidFill>
              </a:rPr>
              <a:t> or </a:t>
            </a:r>
            <a:r>
              <a:rPr lang="en-US" b="1" dirty="0" err="1">
                <a:solidFill>
                  <a:srgbClr val="FFFF00"/>
                </a:solidFill>
              </a:rPr>
              <a:t>hydroxychloroquine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(efficacious, well  tolerated, well-known side-effects profiles)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9043FC-E66E-45C9-925C-09A10DD74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DAA986F-541E-4AE7-9D6B-1CCE5DFBFEF7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11</a:t>
            </a:fld>
            <a:endParaRPr lang="en-US" altLang="ar-JO" sz="1400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03CB2D6B-AB76-4EE6-AF06-2B5DDC5F6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DMARDs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197C10B-C242-4AE9-ABAF-4C3DF86850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b="1" u="sng" dirty="0">
                <a:solidFill>
                  <a:schemeClr val="hlink"/>
                </a:solidFill>
              </a:rPr>
              <a:t>Inadequate response</a:t>
            </a:r>
            <a:r>
              <a:rPr lang="en-US" dirty="0"/>
              <a:t>, </a:t>
            </a:r>
            <a:r>
              <a:rPr lang="en-US" b="1" u="sng" dirty="0">
                <a:solidFill>
                  <a:schemeClr val="hlink"/>
                </a:solidFill>
              </a:rPr>
              <a:t>newer drugs</a:t>
            </a:r>
            <a:r>
              <a:rPr lang="en-US" dirty="0"/>
              <a:t> such as </a:t>
            </a:r>
            <a:r>
              <a:rPr lang="en-US" b="1" dirty="0" err="1">
                <a:solidFill>
                  <a:srgbClr val="FFC000"/>
                </a:solidFill>
              </a:rPr>
              <a:t>leflunomide</a:t>
            </a:r>
            <a:r>
              <a:rPr lang="en-US" b="1" dirty="0">
                <a:solidFill>
                  <a:srgbClr val="FFC000"/>
                </a:solidFill>
              </a:rPr>
              <a:t>, </a:t>
            </a:r>
            <a:r>
              <a:rPr lang="en-US" b="1" dirty="0" err="1">
                <a:solidFill>
                  <a:srgbClr val="FFC000"/>
                </a:solidFill>
              </a:rPr>
              <a:t>anakinra</a:t>
            </a:r>
            <a:r>
              <a:rPr lang="en-US" b="1" dirty="0">
                <a:solidFill>
                  <a:srgbClr val="FFC000"/>
                </a:solidFill>
              </a:rPr>
              <a:t>, TNF inhibitors </a:t>
            </a:r>
            <a:r>
              <a:rPr lang="en-US" b="1" dirty="0">
                <a:solidFill>
                  <a:srgbClr val="FFFF00"/>
                </a:solidFill>
              </a:rPr>
              <a:t>(</a:t>
            </a:r>
            <a:r>
              <a:rPr lang="en-US" b="1" dirty="0" err="1">
                <a:solidFill>
                  <a:srgbClr val="FFFF00"/>
                </a:solidFill>
              </a:rPr>
              <a:t>etanercept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infliximab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adalimumab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  <a:p>
            <a:pPr eaLnBrk="1" hangingPunct="1">
              <a:buFontTx/>
              <a:buChar char="-"/>
              <a:defRPr/>
            </a:pPr>
            <a:r>
              <a:rPr lang="en-US" b="1" dirty="0"/>
              <a:t>Combination therapies </a:t>
            </a:r>
            <a:r>
              <a:rPr lang="en-US" dirty="0"/>
              <a:t>are both </a:t>
            </a:r>
            <a:r>
              <a:rPr lang="en-US" b="1" dirty="0"/>
              <a:t>safe &amp; effective</a:t>
            </a:r>
          </a:p>
          <a:p>
            <a:pPr eaLnBrk="1" hangingPunct="1">
              <a:buFontTx/>
              <a:buChar char="-"/>
              <a:defRPr/>
            </a:pPr>
            <a:r>
              <a:rPr lang="en-US" b="1" u="sng" dirty="0">
                <a:solidFill>
                  <a:schemeClr val="hlink"/>
                </a:solidFill>
              </a:rPr>
              <a:t>In most cases</a:t>
            </a:r>
            <a:r>
              <a:rPr lang="en-US" dirty="0"/>
              <a:t>, </a:t>
            </a:r>
            <a:r>
              <a:rPr lang="en-US" b="1" dirty="0"/>
              <a:t>methotrexate is combined with one DMARDs </a:t>
            </a:r>
            <a:r>
              <a:rPr lang="en-US" b="1" dirty="0">
                <a:solidFill>
                  <a:srgbClr val="FFC000"/>
                </a:solidFill>
              </a:rPr>
              <a:t>(TNF inhibitors)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- Combination of </a:t>
            </a:r>
            <a:r>
              <a:rPr lang="en-US" b="1" dirty="0">
                <a:solidFill>
                  <a:srgbClr val="FFC000"/>
                </a:solidFill>
              </a:rPr>
              <a:t>MTX plus </a:t>
            </a:r>
            <a:r>
              <a:rPr lang="en-US" b="1" dirty="0" err="1">
                <a:solidFill>
                  <a:srgbClr val="FFC000"/>
                </a:solidFill>
              </a:rPr>
              <a:t>rituximab</a:t>
            </a:r>
            <a:r>
              <a:rPr lang="en-US" b="1" dirty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B6BF537-4E0B-4373-9D92-14F0E4C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5DD827B-DA53-4773-9108-9C39EB5B3918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12</a:t>
            </a:fld>
            <a:endParaRPr lang="en-US" altLang="ar-JO" sz="1400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C5E4D045-F354-436E-8917-381EC9E53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1. </a:t>
            </a:r>
            <a:r>
              <a:rPr lang="en-US" b="1" u="sng" dirty="0" err="1">
                <a:solidFill>
                  <a:srgbClr val="FFFF00"/>
                </a:solidFill>
              </a:rPr>
              <a:t>Methotrexate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DEC37ED-A1F4-4C15-B656-F90DAC9C84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686800" cy="54530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It is </a:t>
            </a:r>
            <a:r>
              <a:rPr lang="en-US" b="1" u="sng" dirty="0">
                <a:solidFill>
                  <a:schemeClr val="hlink"/>
                </a:solidFill>
              </a:rPr>
              <a:t>an immunosuppressant</a:t>
            </a:r>
            <a:r>
              <a:rPr lang="en-US" dirty="0"/>
              <a:t> </a:t>
            </a:r>
            <a:r>
              <a:rPr lang="en-US" b="1" dirty="0"/>
              <a:t>(RA is autoimmune disease)</a:t>
            </a:r>
          </a:p>
          <a:p>
            <a:pPr eaLnBrk="1" hangingPunct="1">
              <a:defRPr/>
            </a:pPr>
            <a:r>
              <a:rPr lang="en-US" b="1" dirty="0"/>
              <a:t>First line treatment in RA &amp; PA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Used alone</a:t>
            </a:r>
            <a:r>
              <a:rPr lang="en-US" b="1" dirty="0">
                <a:solidFill>
                  <a:srgbClr val="FFC000"/>
                </a:solidFill>
              </a:rPr>
              <a:t> or </a:t>
            </a:r>
            <a:r>
              <a:rPr lang="en-US" b="1" u="sng" dirty="0">
                <a:solidFill>
                  <a:srgbClr val="FFC000"/>
                </a:solidFill>
              </a:rPr>
              <a:t>in combination therapy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>
                <a:solidFill>
                  <a:schemeClr val="hlink"/>
                </a:solidFill>
              </a:rPr>
              <a:t>in patients with </a:t>
            </a:r>
            <a:r>
              <a:rPr lang="en-US" b="1" u="sng" dirty="0">
                <a:solidFill>
                  <a:schemeClr val="hlink"/>
                </a:solidFill>
              </a:rPr>
              <a:t>moderate to severe rheumatoid</a:t>
            </a:r>
            <a:r>
              <a:rPr lang="en-US" b="1" dirty="0"/>
              <a:t> or psoriatic arthritis</a:t>
            </a:r>
            <a:r>
              <a:rPr lang="en-US" dirty="0"/>
              <a:t> who have not responded to NSAIDs</a:t>
            </a:r>
          </a:p>
          <a:p>
            <a:pPr eaLnBrk="1" hangingPunct="1">
              <a:defRPr/>
            </a:pPr>
            <a:r>
              <a:rPr lang="en-US" dirty="0"/>
              <a:t>It acts by </a:t>
            </a:r>
            <a:r>
              <a:rPr lang="en-US" b="1" dirty="0">
                <a:solidFill>
                  <a:schemeClr val="hlink"/>
                </a:solidFill>
              </a:rPr>
              <a:t>competitive inhibition of enzyme </a:t>
            </a:r>
            <a:r>
              <a:rPr lang="en-US" b="1" u="sng" dirty="0" err="1">
                <a:solidFill>
                  <a:srgbClr val="FFC000"/>
                </a:solidFill>
              </a:rPr>
              <a:t>dihydrofolate</a:t>
            </a:r>
            <a:r>
              <a:rPr lang="en-US" b="1" u="sng" dirty="0">
                <a:solidFill>
                  <a:srgbClr val="FFC000"/>
                </a:solidFill>
              </a:rPr>
              <a:t> </a:t>
            </a:r>
            <a:r>
              <a:rPr lang="en-US" b="1" u="sng" dirty="0" err="1">
                <a:solidFill>
                  <a:srgbClr val="FFC000"/>
                </a:solidFill>
              </a:rPr>
              <a:t>reductase</a:t>
            </a:r>
            <a:r>
              <a:rPr lang="en-US" dirty="0">
                <a:solidFill>
                  <a:srgbClr val="FFC000"/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b="1" dirty="0"/>
              <a:t>Inhibits purine synthesis</a:t>
            </a:r>
          </a:p>
          <a:p>
            <a:pPr eaLnBrk="1" hangingPunct="1">
              <a:defRPr/>
            </a:pP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6397E2-0394-4B66-A762-B24F7BFC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398D45F-88CC-4769-A879-A601BA0C7D7C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13</a:t>
            </a:fld>
            <a:endParaRPr lang="en-US" altLang="ar-JO" sz="1400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10F3A5B2-4D71-4A65-8477-71CFF1650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1. </a:t>
            </a:r>
            <a:r>
              <a:rPr lang="en-US" b="1" u="sng" dirty="0" err="1">
                <a:solidFill>
                  <a:srgbClr val="FFFF00"/>
                </a:solidFill>
              </a:rPr>
              <a:t>Methotrexate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0910FA6-DB84-47E0-A243-C731482B9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7815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Slows appearance of new erosions within involved joints on radiographs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Response to MTX occurs sooner than with other agents within </a:t>
            </a:r>
            <a:r>
              <a:rPr lang="en-US" b="1" u="sng" dirty="0">
                <a:solidFill>
                  <a:srgbClr val="FFC000"/>
                </a:solidFill>
              </a:rPr>
              <a:t>3 to 6 weeks</a:t>
            </a:r>
          </a:p>
          <a:p>
            <a:pPr eaLnBrk="1" hangingPunct="1">
              <a:defRPr/>
            </a:pPr>
            <a:r>
              <a:rPr lang="en-US" b="1" dirty="0"/>
              <a:t>In high doses,</a:t>
            </a:r>
            <a:r>
              <a:rPr lang="en-US" dirty="0"/>
              <a:t> used in </a:t>
            </a:r>
            <a:r>
              <a:rPr lang="en-US" b="1" dirty="0">
                <a:solidFill>
                  <a:srgbClr val="FFC000"/>
                </a:solidFill>
              </a:rPr>
              <a:t>solid &amp; </a:t>
            </a:r>
            <a:r>
              <a:rPr lang="en-US" b="1" dirty="0" err="1">
                <a:solidFill>
                  <a:srgbClr val="FFC000"/>
                </a:solidFill>
              </a:rPr>
              <a:t>haematological</a:t>
            </a:r>
            <a:r>
              <a:rPr lang="en-US" b="1" dirty="0">
                <a:solidFill>
                  <a:srgbClr val="FFC000"/>
                </a:solidFill>
              </a:rPr>
              <a:t> malignancies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Doses in RA</a:t>
            </a:r>
            <a:r>
              <a:rPr lang="en-US" dirty="0"/>
              <a:t> are lower than those needed in cancer chemotherapy, </a:t>
            </a:r>
            <a:r>
              <a:rPr lang="en-US" b="1" dirty="0">
                <a:solidFill>
                  <a:srgbClr val="FFFF00"/>
                </a:solidFill>
              </a:rPr>
              <a:t>7.5 mg once a week orally</a:t>
            </a:r>
          </a:p>
          <a:p>
            <a:pPr eaLnBrk="1" hangingPunct="1">
              <a:defRPr/>
            </a:pPr>
            <a:endParaRPr lang="en-US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B2ED74-41F8-43D7-9F12-9A92A55CA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AD290EB-E9F9-47B9-8985-0647745A3325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14</a:t>
            </a:fld>
            <a:endParaRPr lang="en-US" altLang="ar-JO" sz="14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45CBF4B1-F1B0-4EEF-B790-2387360F7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1. </a:t>
            </a:r>
            <a:r>
              <a:rPr lang="en-US" b="1" u="sng" dirty="0" err="1">
                <a:solidFill>
                  <a:srgbClr val="FFFF00"/>
                </a:solidFill>
              </a:rPr>
              <a:t>Methotrexate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DD75890-EC3D-4037-8857-D98C2E3F4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686800" cy="5111750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Adverse effects: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- </a:t>
            </a:r>
            <a:r>
              <a:rPr lang="en-US" sz="2800" b="1" dirty="0">
                <a:solidFill>
                  <a:schemeClr val="hlink"/>
                </a:solidFill>
              </a:rPr>
              <a:t>Most common:</a:t>
            </a:r>
            <a:r>
              <a:rPr lang="en-US" sz="2800" dirty="0"/>
              <a:t> Mouth ulcer &amp; nausea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dirty="0"/>
              <a:t>Bone marrow toxicity: </a:t>
            </a:r>
            <a:r>
              <a:rPr lang="en-US" sz="2800" dirty="0" err="1"/>
              <a:t>Pancytopenia</a:t>
            </a:r>
            <a:r>
              <a:rPr lang="en-US" sz="2800" dirty="0"/>
              <a:t> (WBCs) 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dirty="0"/>
              <a:t>Hepatic toxicity: Liver cirrhosis with long-term use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dirty="0"/>
              <a:t>Acute pneumonia-like syndrome, after chronic administration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u="sng" dirty="0">
                <a:solidFill>
                  <a:schemeClr val="hlink"/>
                </a:solidFill>
              </a:rPr>
              <a:t>It is </a:t>
            </a:r>
            <a:r>
              <a:rPr lang="en-US" sz="2800" b="1" u="sng" dirty="0" err="1">
                <a:solidFill>
                  <a:schemeClr val="hlink"/>
                </a:solidFill>
              </a:rPr>
              <a:t>teratogenic</a:t>
            </a:r>
            <a:endParaRPr lang="en-US" sz="2800" b="1" u="sng" dirty="0">
              <a:solidFill>
                <a:schemeClr val="hlink"/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en-US" sz="2800" b="1" dirty="0"/>
              <a:t>Taking </a:t>
            </a:r>
            <a:r>
              <a:rPr lang="en-US" sz="2800" b="1" dirty="0" err="1">
                <a:solidFill>
                  <a:srgbClr val="FFC000"/>
                </a:solidFill>
              </a:rPr>
              <a:t>leucovorin</a:t>
            </a:r>
            <a:r>
              <a:rPr lang="en-US" sz="2800" b="1" dirty="0">
                <a:solidFill>
                  <a:srgbClr val="FFC000"/>
                </a:solidFill>
              </a:rPr>
              <a:t> (</a:t>
            </a:r>
            <a:r>
              <a:rPr lang="en-US" sz="2800" b="1" dirty="0" err="1">
                <a:solidFill>
                  <a:srgbClr val="FFC000"/>
                </a:solidFill>
              </a:rPr>
              <a:t>folinic</a:t>
            </a:r>
            <a:r>
              <a:rPr lang="en-US" sz="2800" b="1" dirty="0">
                <a:solidFill>
                  <a:srgbClr val="FFC000"/>
                </a:solidFill>
              </a:rPr>
              <a:t> acid) </a:t>
            </a:r>
            <a:r>
              <a:rPr lang="en-US" sz="2800" b="1" dirty="0"/>
              <a:t>reduces severity of side effects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dirty="0">
                <a:solidFill>
                  <a:srgbClr val="FFC000"/>
                </a:solidFill>
              </a:rPr>
              <a:t>Monitoring side effects: </a:t>
            </a:r>
            <a:r>
              <a:rPr lang="en-US" sz="2800" b="1" dirty="0"/>
              <a:t>CBC, liver enzymes, signs of infections</a:t>
            </a:r>
          </a:p>
          <a:p>
            <a:pPr eaLnBrk="1" hangingPunct="1">
              <a:buFontTx/>
              <a:buChar char="-"/>
              <a:defRPr/>
            </a:pPr>
            <a:endParaRPr lang="en-US" sz="2800" b="1" dirty="0"/>
          </a:p>
          <a:p>
            <a:pPr eaLnBrk="1" hangingPunct="1">
              <a:defRPr/>
            </a:pPr>
            <a:endParaRPr lang="en-US" sz="2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61CA48E-E817-41CE-B433-8A975FF2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729CA3B-DC3F-4B17-9998-22FA1552C388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15</a:t>
            </a:fld>
            <a:endParaRPr lang="en-US" altLang="ar-JO" sz="1400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BF6C3D2-401B-4895-A440-C310F0B6E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2. </a:t>
            </a:r>
            <a:r>
              <a:rPr lang="en-US" b="1" u="sng" dirty="0" err="1">
                <a:solidFill>
                  <a:srgbClr val="FFFF00"/>
                </a:solidFill>
              </a:rPr>
              <a:t>Leflunomide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B870FD8-B789-4006-BA0C-864434B79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It is </a:t>
            </a:r>
            <a:r>
              <a:rPr lang="en-US" b="1" dirty="0"/>
              <a:t>an </a:t>
            </a:r>
            <a:r>
              <a:rPr lang="en-US" b="1" dirty="0" err="1"/>
              <a:t>immunomodulatory</a:t>
            </a:r>
            <a:r>
              <a:rPr lang="en-US" dirty="0"/>
              <a:t> agent that </a:t>
            </a:r>
            <a:r>
              <a:rPr lang="en-US" b="1" u="sng" dirty="0">
                <a:solidFill>
                  <a:schemeClr val="hlink"/>
                </a:solidFill>
              </a:rPr>
              <a:t>causes cell arrest of T lymphocytes</a:t>
            </a:r>
            <a:r>
              <a:rPr lang="en-US" dirty="0"/>
              <a:t> through its action on </a:t>
            </a:r>
            <a:r>
              <a:rPr lang="en-US" b="1" dirty="0" err="1">
                <a:solidFill>
                  <a:srgbClr val="FFFF00"/>
                </a:solidFill>
              </a:rPr>
              <a:t>dihydroorotate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dehydrogenase</a:t>
            </a:r>
            <a:r>
              <a:rPr lang="en-US" b="1" dirty="0">
                <a:solidFill>
                  <a:srgbClr val="FFFF00"/>
                </a:solidFill>
              </a:rPr>
              <a:t> (DHODH)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Inhibits </a:t>
            </a:r>
            <a:r>
              <a:rPr lang="en-US" b="1" u="sng" dirty="0" err="1">
                <a:solidFill>
                  <a:srgbClr val="FFC000"/>
                </a:solidFill>
              </a:rPr>
              <a:t>pyrimidine</a:t>
            </a:r>
            <a:r>
              <a:rPr lang="en-US" b="1" u="sng" dirty="0">
                <a:solidFill>
                  <a:srgbClr val="FFC000"/>
                </a:solidFill>
              </a:rPr>
              <a:t> synthesis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/>
              <a:t>&amp; </a:t>
            </a:r>
            <a:r>
              <a:rPr lang="en-US" b="1" u="sng" dirty="0">
                <a:solidFill>
                  <a:schemeClr val="hlink"/>
                </a:solidFill>
              </a:rPr>
              <a:t>prevent T-cell proliferation</a:t>
            </a:r>
            <a:r>
              <a:rPr lang="en-US" dirty="0"/>
              <a:t> which is thought to be important in pathogenesis of RA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9E77EA1-1790-40EE-9373-52EE63B66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C10018A-18CD-4E4E-A8F7-577755352069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16</a:t>
            </a:fld>
            <a:endParaRPr lang="en-US" altLang="ar-JO" sz="14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E8FD9BF0-F71E-4DF0-B0D1-B6BC45F62A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2. </a:t>
            </a:r>
            <a:r>
              <a:rPr lang="en-US" b="1" u="sng" dirty="0" err="1">
                <a:solidFill>
                  <a:srgbClr val="FFFF00"/>
                </a:solidFill>
              </a:rPr>
              <a:t>Leflunomide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EA606B0-2A6F-48D0-AE2A-664A5DC7C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Reduces pain, inflammation &amp; slow progression of structural damage</a:t>
            </a:r>
          </a:p>
          <a:p>
            <a:pPr eaLnBrk="1" hangingPunct="1">
              <a:defRPr/>
            </a:pPr>
            <a:r>
              <a:rPr lang="en-US" dirty="0"/>
              <a:t>Can be used in </a:t>
            </a:r>
            <a:r>
              <a:rPr lang="en-US" b="1" dirty="0" err="1">
                <a:solidFill>
                  <a:srgbClr val="FFC000"/>
                </a:solidFill>
              </a:rPr>
              <a:t>monotherap</a:t>
            </a:r>
            <a:r>
              <a:rPr lang="en-US" dirty="0" err="1">
                <a:solidFill>
                  <a:srgbClr val="FFC000"/>
                </a:solidFill>
              </a:rPr>
              <a:t>y</a:t>
            </a:r>
            <a:r>
              <a:rPr lang="en-US" dirty="0">
                <a:solidFill>
                  <a:srgbClr val="FFC000"/>
                </a:solidFill>
              </a:rPr>
              <a:t> as alternative to MTX or </a:t>
            </a:r>
            <a:r>
              <a:rPr lang="en-US" b="1" dirty="0">
                <a:solidFill>
                  <a:srgbClr val="FFC000"/>
                </a:solidFill>
              </a:rPr>
              <a:t>an addition to MTX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Pharmacokinetics:</a:t>
            </a:r>
            <a:r>
              <a:rPr lang="en-US" dirty="0"/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- Administered </a:t>
            </a:r>
            <a:r>
              <a:rPr lang="en-US" b="1" u="sng" dirty="0"/>
              <a:t>orally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- </a:t>
            </a:r>
            <a:r>
              <a:rPr lang="en-US" b="1" dirty="0"/>
              <a:t>Long half-life of </a:t>
            </a:r>
            <a:r>
              <a:rPr lang="en-US" b="1" u="sng" dirty="0">
                <a:solidFill>
                  <a:schemeClr val="hlink"/>
                </a:solidFill>
              </a:rPr>
              <a:t>14 to 18 days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DE8566-F56D-499C-BBC0-D15E3EE66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F105BA4-F46C-4F00-B5D9-A42D69A948D1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17</a:t>
            </a:fld>
            <a:endParaRPr lang="en-US" altLang="ar-JO" sz="1400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A314353E-EEF5-46AC-8262-95F81AAF4D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2. </a:t>
            </a:r>
            <a:r>
              <a:rPr lang="en-US" b="1" u="sng" dirty="0" err="1">
                <a:solidFill>
                  <a:srgbClr val="FFFF00"/>
                </a:solidFill>
              </a:rPr>
              <a:t>Leflunomide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D8A4082-ACF6-4B4B-9C1B-BFE5963797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675687" cy="46085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Adverse effects: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</a:t>
            </a:r>
            <a:r>
              <a:rPr lang="en-US" b="1" dirty="0">
                <a:solidFill>
                  <a:schemeClr val="hlink"/>
                </a:solidFill>
              </a:rPr>
              <a:t>Most common:</a:t>
            </a:r>
            <a:r>
              <a:rPr lang="en-US" dirty="0"/>
              <a:t> headache, diarrhea, nausea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Weight loss, allergic reactions (skin rash, alopecia)</a:t>
            </a:r>
          </a:p>
          <a:p>
            <a:pPr eaLnBrk="1" hangingPunct="1">
              <a:buFontTx/>
              <a:buChar char="-"/>
              <a:defRPr/>
            </a:pPr>
            <a:r>
              <a:rPr lang="en-US" b="1" dirty="0">
                <a:solidFill>
                  <a:srgbClr val="FFC000"/>
                </a:solidFill>
              </a:rPr>
              <a:t>Teratogenic, is contraindicated during pregnancy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Should be used with caution in liver disease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BEECAD9-5F62-4621-A17F-C03DFCF88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155C60C-72D0-4916-A88F-36C553370388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18</a:t>
            </a:fld>
            <a:endParaRPr lang="en-US" altLang="ar-JO" sz="1400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26B969E-CA64-441A-B436-30645E865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77813"/>
            <a:ext cx="8785225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>
                <a:solidFill>
                  <a:srgbClr val="FFFF00"/>
                </a:solidFill>
              </a:rPr>
              <a:t>3. </a:t>
            </a:r>
            <a:r>
              <a:rPr lang="en-US" sz="3600" b="1" u="sng" dirty="0" err="1">
                <a:solidFill>
                  <a:srgbClr val="FFFF00"/>
                </a:solidFill>
              </a:rPr>
              <a:t>Hydroxychloroquine</a:t>
            </a:r>
            <a:endParaRPr lang="en-US" sz="3600" b="1" u="sng" dirty="0">
              <a:solidFill>
                <a:srgbClr val="FFFF00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86851D6-551A-48E3-BF4A-D366853854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8893175" cy="47815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err="1">
                <a:solidFill>
                  <a:srgbClr val="FFFF00"/>
                </a:solidFill>
              </a:rPr>
              <a:t>Advaquenil</a:t>
            </a:r>
            <a:endParaRPr lang="en-US" b="1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/>
              <a:t>Is used in </a:t>
            </a:r>
            <a:r>
              <a:rPr lang="en-US" b="1" u="sng" dirty="0">
                <a:solidFill>
                  <a:schemeClr val="hlink"/>
                </a:solidFill>
              </a:rPr>
              <a:t>treatment of malaria</a:t>
            </a:r>
            <a:r>
              <a:rPr lang="en-US" dirty="0"/>
              <a:t> </a:t>
            </a:r>
            <a:r>
              <a:rPr lang="en-US" b="1" dirty="0">
                <a:solidFill>
                  <a:schemeClr val="hlink"/>
                </a:solidFill>
              </a:rPr>
              <a:t>(</a:t>
            </a:r>
            <a:r>
              <a:rPr lang="en-US" b="1" dirty="0" err="1">
                <a:solidFill>
                  <a:schemeClr val="hlink"/>
                </a:solidFill>
              </a:rPr>
              <a:t>antimalaria</a:t>
            </a:r>
            <a:r>
              <a:rPr lang="en-US" b="1" dirty="0">
                <a:solidFill>
                  <a:schemeClr val="hlink"/>
                </a:solidFill>
              </a:rPr>
              <a:t> actions)</a:t>
            </a:r>
            <a:endParaRPr lang="en-US" b="1" dirty="0"/>
          </a:p>
          <a:p>
            <a:pPr eaLnBrk="1" hangingPunct="1">
              <a:defRPr/>
            </a:pPr>
            <a:r>
              <a:rPr lang="en-US" b="1" dirty="0"/>
              <a:t>Used in early &amp; mild RA</a:t>
            </a:r>
          </a:p>
          <a:p>
            <a:pPr eaLnBrk="1" hangingPunct="1">
              <a:defRPr/>
            </a:pPr>
            <a:r>
              <a:rPr lang="en-US" dirty="0"/>
              <a:t>When used alone, it dose not slow joint damage,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b="1" dirty="0">
                <a:solidFill>
                  <a:srgbClr val="FFC000"/>
                </a:solidFill>
              </a:rPr>
              <a:t>it is often used in combination with MTX </a:t>
            </a:r>
          </a:p>
          <a:p>
            <a:pPr eaLnBrk="1" hangingPunct="1">
              <a:defRPr/>
            </a:pPr>
            <a:r>
              <a:rPr lang="en-US" dirty="0"/>
              <a:t>Accumulate within lymphocytes, macrophages &amp; inhibit phagocyte function</a:t>
            </a:r>
          </a:p>
          <a:p>
            <a:pPr eaLnBrk="1" hangingPunct="1">
              <a:defRPr/>
            </a:pPr>
            <a:endParaRPr lang="en-US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973580-2366-4276-9A41-D60B3523D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06D0002-BA14-47B2-BAAE-6E91E32EDA7C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19</a:t>
            </a:fld>
            <a:endParaRPr lang="en-US" altLang="ar-JO" sz="14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60E92564-98C0-4EF5-B13B-9BA2DFEE9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>
                <a:solidFill>
                  <a:srgbClr val="FFFF00"/>
                </a:solidFill>
              </a:rPr>
              <a:t>3. </a:t>
            </a:r>
            <a:r>
              <a:rPr lang="en-US" sz="3600" b="1" u="sng" dirty="0" err="1">
                <a:solidFill>
                  <a:srgbClr val="FFFF00"/>
                </a:solidFill>
              </a:rPr>
              <a:t>Hydroxychloroquine</a:t>
            </a:r>
            <a:endParaRPr lang="en-US" sz="3600" b="1" u="sng" dirty="0">
              <a:solidFill>
                <a:srgbClr val="FFFF00"/>
              </a:solidFill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F8F700D-1C50-41E7-820F-A1720EF97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It is used for </a:t>
            </a:r>
            <a:r>
              <a:rPr lang="en-US" b="1" dirty="0" err="1"/>
              <a:t>arthralgia</a:t>
            </a:r>
            <a:r>
              <a:rPr lang="en-US" b="1" dirty="0"/>
              <a:t> </a:t>
            </a:r>
            <a:r>
              <a:rPr lang="en-US" dirty="0"/>
              <a:t>associated </a:t>
            </a:r>
            <a:r>
              <a:rPr lang="en-US" b="1" u="sng" dirty="0">
                <a:solidFill>
                  <a:schemeClr val="hlink"/>
                </a:solidFill>
              </a:rPr>
              <a:t>connective tissue diseases e.g. SLE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C000"/>
                </a:solidFill>
              </a:rPr>
              <a:t>They cause serious adverse effects: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- Retinal damage (rare)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- Skin discoloration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 - Alopecia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 - Bleaching of hear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 - GI upset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FE64A47-FAC7-499A-BF1E-5A8C7150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594DFB3-267C-4708-9932-F9F3C951EE80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</a:t>
            </a:fld>
            <a:endParaRPr lang="en-US" altLang="ar-JO" sz="140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BE300980-F93B-42DA-80F2-BCA6F2D358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Types of Arthritis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44A9712-19B1-4592-8016-C7A8E856D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>
                <a:solidFill>
                  <a:srgbClr val="FFC000"/>
                </a:solidFill>
              </a:rPr>
              <a:t>Most common: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b="1" dirty="0">
                <a:solidFill>
                  <a:srgbClr val="FFC000"/>
                </a:solidFill>
              </a:rPr>
              <a:t>Rheumatoid arthritis (RA)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>
                <a:solidFill>
                  <a:srgbClr val="FFC000"/>
                </a:solidFill>
              </a:rPr>
              <a:t>Less common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b="1" u="sng" dirty="0">
                <a:solidFill>
                  <a:srgbClr val="FFC000"/>
                </a:solidFill>
              </a:rPr>
              <a:t>of inflammatory arthritis</a:t>
            </a:r>
            <a:r>
              <a:rPr lang="en-US" sz="2800" u="sng" dirty="0">
                <a:solidFill>
                  <a:srgbClr val="FFC000"/>
                </a:solidFill>
              </a:rPr>
              <a:t>: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 - Juvenile idiopathic arthritis (JIA)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 -  </a:t>
            </a:r>
            <a:r>
              <a:rPr lang="en-US" sz="2800" b="1" dirty="0" err="1">
                <a:solidFill>
                  <a:srgbClr val="FFFF00"/>
                </a:solidFill>
              </a:rPr>
              <a:t>Spondyloarthritis</a:t>
            </a:r>
            <a:r>
              <a:rPr lang="en-US" sz="2800" b="1" dirty="0"/>
              <a:t> (</a:t>
            </a:r>
            <a:r>
              <a:rPr lang="en-US" sz="2800" b="1" dirty="0" err="1"/>
              <a:t>ankylosing</a:t>
            </a:r>
            <a:r>
              <a:rPr lang="en-US" sz="2800" b="1" dirty="0"/>
              <a:t> </a:t>
            </a:r>
            <a:r>
              <a:rPr lang="en-US" sz="2800" b="1" dirty="0" err="1"/>
              <a:t>spondylitis</a:t>
            </a:r>
            <a:r>
              <a:rPr lang="en-US" sz="2800" b="1" dirty="0"/>
              <a:t>, psoriatic arthritis, arthritis associated with inflammatory bowel disease)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Joint pains (</a:t>
            </a:r>
            <a:r>
              <a:rPr lang="en-US" sz="2800" b="1" dirty="0" err="1"/>
              <a:t>arthralgia</a:t>
            </a:r>
            <a:r>
              <a:rPr lang="en-US" sz="2800" b="1" dirty="0"/>
              <a:t>)</a:t>
            </a:r>
            <a:r>
              <a:rPr lang="en-US" sz="2800" dirty="0"/>
              <a:t> is common in </a:t>
            </a:r>
            <a:r>
              <a:rPr lang="en-US" sz="2800" b="1" u="sng" dirty="0">
                <a:solidFill>
                  <a:schemeClr val="hlink"/>
                </a:solidFill>
              </a:rPr>
              <a:t>connective tissue diseases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FF00"/>
                </a:solidFill>
              </a:rPr>
              <a:t>(SLE, scleroderma)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>
                <a:solidFill>
                  <a:schemeClr val="hlink"/>
                </a:solidFill>
              </a:rPr>
              <a:t>Endocrine diseases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FF00"/>
                </a:solidFill>
              </a:rPr>
              <a:t>(hypo- &amp; hyperthyroidism)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CD6E31-F3C7-485A-B4E6-B34880D0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376B401-AB7A-425A-9BBC-4C2A68EBF718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20</a:t>
            </a:fld>
            <a:endParaRPr lang="en-US" altLang="ar-JO" sz="14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F41F90A-6FBD-43CE-939B-9341D3457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4. D-</a:t>
            </a:r>
            <a:r>
              <a:rPr lang="en-US" b="1" u="sng" dirty="0" err="1">
                <a:solidFill>
                  <a:srgbClr val="FFFF00"/>
                </a:solidFill>
              </a:rPr>
              <a:t>Penicillamine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EFD7FAD-EBFB-4B9B-81C2-F1DF1ADD2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7885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It reduces </a:t>
            </a:r>
            <a:r>
              <a:rPr lang="en-US" b="1" dirty="0">
                <a:solidFill>
                  <a:srgbClr val="FFFF00"/>
                </a:solidFill>
              </a:rPr>
              <a:t>rheumatoid factor &amp; concentration of immune complexes in plasma &amp; synovial fluids</a:t>
            </a:r>
          </a:p>
          <a:p>
            <a:pPr eaLnBrk="1" hangingPunct="1">
              <a:defRPr/>
            </a:pPr>
            <a:r>
              <a:rPr lang="en-US" b="1" dirty="0"/>
              <a:t>Rarely used 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Serious side effects: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/>
              <a:t>GI upset, impairment of taste, dermatological, </a:t>
            </a:r>
            <a:r>
              <a:rPr lang="en-US" b="1" dirty="0"/>
              <a:t>nephritis, </a:t>
            </a:r>
            <a:r>
              <a:rPr lang="en-US" b="1" dirty="0" err="1"/>
              <a:t>aplastic</a:t>
            </a:r>
            <a:r>
              <a:rPr lang="en-US" b="1" dirty="0"/>
              <a:t> anemia</a:t>
            </a:r>
            <a:r>
              <a:rPr lang="en-US" dirty="0"/>
              <a:t>, allergic reactions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207345-C4F7-49D0-AE9D-150709C7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1632932-FBDA-4055-A496-3475FC5002DB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21</a:t>
            </a:fld>
            <a:endParaRPr lang="en-US" altLang="ar-JO" sz="14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017F2B0A-E07C-4035-B5C2-35F469E3D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FFFF00"/>
                </a:solidFill>
              </a:rPr>
              <a:t>Biological Therapies </a:t>
            </a:r>
            <a:br>
              <a:rPr lang="en-US" sz="4000" b="1" dirty="0">
                <a:solidFill>
                  <a:srgbClr val="FFFF00"/>
                </a:solidFill>
              </a:rPr>
            </a:br>
            <a:r>
              <a:rPr lang="en-US" sz="4000" b="1" dirty="0">
                <a:solidFill>
                  <a:srgbClr val="FFFF00"/>
                </a:solidFill>
              </a:rPr>
              <a:t>(Cytokine modulators)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1ABB0AE-DA86-4A86-9E2B-490FA21FFC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569325" cy="482441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FFC000"/>
                </a:solidFill>
              </a:rPr>
              <a:t>Interleukin-1b (IL-1b)</a:t>
            </a:r>
            <a:r>
              <a:rPr lang="en-US" sz="2800" dirty="0">
                <a:solidFill>
                  <a:srgbClr val="FFC000"/>
                </a:solidFill>
              </a:rPr>
              <a:t> &amp; </a:t>
            </a:r>
            <a:r>
              <a:rPr lang="en-US" sz="2800" b="1" dirty="0">
                <a:solidFill>
                  <a:srgbClr val="FFC000"/>
                </a:solidFill>
              </a:rPr>
              <a:t>tumor necrosis factor-alpha (TNF-alpha)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b="1" dirty="0"/>
              <a:t>are pro-inflammatory cytokines involved in pathogenesis of RA</a:t>
            </a:r>
          </a:p>
          <a:p>
            <a:pPr eaLnBrk="1" hangingPunct="1">
              <a:defRPr/>
            </a:pPr>
            <a:r>
              <a:rPr lang="en-US" sz="2800" b="1" u="sng" dirty="0">
                <a:solidFill>
                  <a:schemeClr val="hlink"/>
                </a:solidFill>
              </a:rPr>
              <a:t>Drug antagonists of cytokines</a:t>
            </a:r>
            <a:r>
              <a:rPr lang="en-US" sz="2800" dirty="0"/>
              <a:t> are effective in treating RA</a:t>
            </a:r>
          </a:p>
          <a:p>
            <a:pPr eaLnBrk="1" hangingPunct="1">
              <a:defRPr/>
            </a:pPr>
            <a:endParaRPr lang="en-US" sz="2800" b="1" dirty="0"/>
          </a:p>
          <a:p>
            <a:pPr eaLnBrk="1" hangingPunct="1">
              <a:defRPr/>
            </a:pPr>
            <a:endParaRPr lang="en-US" sz="2800" b="1" dirty="0"/>
          </a:p>
          <a:p>
            <a:pPr eaLnBrk="1" hangingPunct="1">
              <a:defRPr/>
            </a:pPr>
            <a:endParaRPr lang="en-US" sz="28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695D6-CC2C-4C70-B6C8-6C76736F6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Cytokine modulators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D87A7-E250-4BAE-9146-1EB08EFBF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When secreted by </a:t>
            </a:r>
            <a:r>
              <a:rPr lang="en-US" b="1" dirty="0">
                <a:solidFill>
                  <a:srgbClr val="FFC000"/>
                </a:solidFill>
              </a:rPr>
              <a:t>synovial macrophages</a:t>
            </a:r>
            <a:r>
              <a:rPr lang="en-US" dirty="0">
                <a:solidFill>
                  <a:schemeClr val="hlink"/>
                </a:solidFill>
              </a:rPr>
              <a:t>, they </a:t>
            </a:r>
            <a:r>
              <a:rPr lang="en-US" b="1" dirty="0">
                <a:solidFill>
                  <a:schemeClr val="hlink"/>
                </a:solidFill>
              </a:rPr>
              <a:t>stimulate </a:t>
            </a:r>
            <a:r>
              <a:rPr lang="en-US" b="1" dirty="0">
                <a:solidFill>
                  <a:srgbClr val="FFC000"/>
                </a:solidFill>
              </a:rPr>
              <a:t>synovial cells </a:t>
            </a:r>
            <a:r>
              <a:rPr lang="en-US" b="1" dirty="0"/>
              <a:t>to proliferate &amp; synthesize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rgbClr val="FFC000"/>
                </a:solidFill>
              </a:rPr>
              <a:t>collagenase,</a:t>
            </a:r>
            <a:r>
              <a:rPr lang="en-US" b="1" dirty="0"/>
              <a:t> thereby </a:t>
            </a:r>
            <a:r>
              <a:rPr lang="en-US" b="1" dirty="0">
                <a:solidFill>
                  <a:srgbClr val="FFFF00"/>
                </a:solidFill>
              </a:rPr>
              <a:t>degrading cartilage, stimulating bone resorption</a:t>
            </a:r>
          </a:p>
          <a:p>
            <a:pPr eaLnBrk="1" hangingPunct="1">
              <a:defRPr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42C619-0A65-42A0-9F13-7D3D0E36D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03807D5-40AD-48EC-A051-60B9E405DB33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22</a:t>
            </a:fld>
            <a:endParaRPr lang="en-US" altLang="ar-JO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CC625-0E4B-4E25-9490-19FCC1836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6265B-2CF1-43B4-B819-DB20DFBDB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>
              <a:defRPr/>
            </a:pPr>
            <a:r>
              <a:rPr lang="en-US" b="1" dirty="0"/>
              <a:t>TNF inhibitors </a:t>
            </a:r>
            <a:r>
              <a:rPr lang="en-US" dirty="0">
                <a:solidFill>
                  <a:srgbClr val="FFFF00"/>
                </a:solidFill>
              </a:rPr>
              <a:t>decrease signs &amp; symptoms, reduce progression of structural damage, improve physical function </a:t>
            </a:r>
          </a:p>
          <a:p>
            <a:pPr>
              <a:defRPr/>
            </a:pPr>
            <a:r>
              <a:rPr lang="en-US" b="1" dirty="0"/>
              <a:t>Clinical response within </a:t>
            </a:r>
            <a:r>
              <a:rPr lang="en-US" b="1" u="sng" dirty="0"/>
              <a:t>2 weeks</a:t>
            </a:r>
          </a:p>
          <a:p>
            <a:pPr>
              <a:defRPr/>
            </a:pPr>
            <a:r>
              <a:rPr lang="en-US" dirty="0">
                <a:solidFill>
                  <a:srgbClr val="FFC000"/>
                </a:solidFill>
              </a:rPr>
              <a:t>TNF inhibitors increase risk of infections </a:t>
            </a:r>
            <a:r>
              <a:rPr lang="en-US" dirty="0"/>
              <a:t>(TB, sepsis), fungal infections, </a:t>
            </a:r>
            <a:r>
              <a:rPr lang="en-US" dirty="0" err="1"/>
              <a:t>pancytopenia</a:t>
            </a:r>
            <a:endParaRPr lang="en-US" dirty="0"/>
          </a:p>
          <a:p>
            <a:pPr>
              <a:defRPr/>
            </a:pPr>
            <a:r>
              <a:rPr lang="en-US" dirty="0"/>
              <a:t>Live vaccinations should be avoided </a:t>
            </a:r>
          </a:p>
          <a:p>
            <a:pPr>
              <a:defRPr/>
            </a:pPr>
            <a:r>
              <a:rPr lang="en-US" dirty="0"/>
              <a:t>Cautious in patients with heart  failure </a:t>
            </a:r>
          </a:p>
          <a:p>
            <a:pPr>
              <a:defRPr/>
            </a:pPr>
            <a:endParaRPr lang="ar-JO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572C4-A520-473F-A48D-1A8AAE035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80BDD3D-78AB-47FA-B440-FA7E6A25BEB2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23</a:t>
            </a:fld>
            <a:endParaRPr lang="en-US" altLang="ar-JO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ED7A2-B762-4C74-A9F2-434587573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510C7-B6B2-4A14-B1D5-15A9A5783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TNF- alpha inhibitors:          </a:t>
            </a:r>
            <a:r>
              <a:rPr lang="en-US" b="1" dirty="0">
                <a:solidFill>
                  <a:srgbClr val="FFC000"/>
                </a:solidFill>
              </a:rPr>
              <a:t>           (</a:t>
            </a:r>
            <a:r>
              <a:rPr lang="en-US" b="1" dirty="0">
                <a:solidFill>
                  <a:srgbClr val="FFFF00"/>
                </a:solidFill>
              </a:rPr>
              <a:t>Etanercept, infliximab, adalimumab) </a:t>
            </a:r>
          </a:p>
          <a:p>
            <a:pPr>
              <a:defRPr/>
            </a:pPr>
            <a:r>
              <a:rPr lang="en-US" b="1" dirty="0"/>
              <a:t>IL-1 receptor antagonist: </a:t>
            </a:r>
            <a:r>
              <a:rPr lang="en-US" b="1" dirty="0" err="1">
                <a:solidFill>
                  <a:srgbClr val="FFFF00"/>
                </a:solidFill>
              </a:rPr>
              <a:t>anakinra</a:t>
            </a:r>
            <a:endParaRPr lang="en-US" b="1" dirty="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b="1" dirty="0"/>
              <a:t>Monoclonal antibody: </a:t>
            </a:r>
            <a:r>
              <a:rPr lang="en-US" b="1" dirty="0" err="1">
                <a:solidFill>
                  <a:srgbClr val="FFFF00"/>
                </a:solidFill>
              </a:rPr>
              <a:t>rituximab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ar-JO" b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0CE13-8C54-470D-8A2A-D0C608BC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95DBDE4-754F-4544-800F-A3620F34A4B6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24</a:t>
            </a:fld>
            <a:endParaRPr lang="en-US" altLang="ar-JO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2E0BBC5-735A-4954-A050-02AF0884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9EB4020-ABBB-4F34-8DA9-5658A09C2977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25</a:t>
            </a:fld>
            <a:endParaRPr lang="en-US" altLang="ar-JO" sz="140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569375D3-1855-46FE-AA61-9E409978C5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FF00"/>
                </a:solidFill>
              </a:rPr>
              <a:t>1. </a:t>
            </a:r>
            <a:r>
              <a:rPr lang="en-US" b="1" dirty="0" err="1">
                <a:solidFill>
                  <a:srgbClr val="FFFF00"/>
                </a:solidFill>
              </a:rPr>
              <a:t>Etanercept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Enbrel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1E44E66-0318-425A-81B3-D5AAC9D08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820150" cy="55895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Genetically engineered fusion protein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FFFF00"/>
                </a:solidFill>
              </a:rPr>
              <a:t>Used alone or in combination with MTX</a:t>
            </a:r>
          </a:p>
          <a:p>
            <a:pPr eaLnBrk="1" hangingPunct="1">
              <a:defRPr/>
            </a:pPr>
            <a:r>
              <a:rPr lang="en-US" dirty="0"/>
              <a:t>Is given in </a:t>
            </a:r>
            <a:r>
              <a:rPr lang="en-US" b="1" dirty="0"/>
              <a:t>moderate to severe RA, </a:t>
            </a:r>
            <a:r>
              <a:rPr lang="en-US" b="1" dirty="0" err="1"/>
              <a:t>ankylosing</a:t>
            </a:r>
            <a:r>
              <a:rPr lang="en-US" b="1" dirty="0"/>
              <a:t> </a:t>
            </a:r>
            <a:r>
              <a:rPr lang="en-US" b="1" dirty="0" err="1"/>
              <a:t>spondylitis</a:t>
            </a:r>
            <a:r>
              <a:rPr lang="en-US" b="1" dirty="0"/>
              <a:t>, psoriatic arthritis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Mechanism of action:</a:t>
            </a:r>
          </a:p>
          <a:p>
            <a:pPr eaLnBrk="1" hangingPunct="1">
              <a:buFontTx/>
              <a:buChar char="-"/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binds to TNF molecules &amp; prevents them from binding to cell surface TNF receptors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Is given </a:t>
            </a:r>
            <a:r>
              <a:rPr lang="en-US" dirty="0">
                <a:solidFill>
                  <a:srgbClr val="FFFF00"/>
                </a:solidFill>
              </a:rPr>
              <a:t>Sc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twice a week, (half-life115 hrs)</a:t>
            </a:r>
          </a:p>
          <a:p>
            <a:pPr eaLnBrk="1" hangingPunct="1">
              <a:buFontTx/>
              <a:buChar char="-"/>
              <a:defRPr/>
            </a:pPr>
            <a:r>
              <a:rPr lang="en-US" b="1" dirty="0">
                <a:solidFill>
                  <a:srgbClr val="FFC000"/>
                </a:solidFill>
              </a:rPr>
              <a:t>Side effects: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/>
              <a:t>local inflammation at site of injection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6BE275-CD1D-40B3-8F0D-B47159BD7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B5423AD-1BD2-4BD1-B3D1-F57DD024393B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26</a:t>
            </a:fld>
            <a:endParaRPr lang="en-US" altLang="ar-JO" sz="14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2C79D75-4814-4BC9-893A-99F8DF4771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FF00"/>
                </a:solidFill>
              </a:rPr>
              <a:t>2. </a:t>
            </a:r>
            <a:r>
              <a:rPr lang="en-US" b="1" dirty="0" err="1">
                <a:solidFill>
                  <a:srgbClr val="FFFF00"/>
                </a:solidFill>
              </a:rPr>
              <a:t>Infliximab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Remicade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4C93BB9-FC15-4446-BBC1-205F9ACB51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686800" cy="5140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Is </a:t>
            </a:r>
            <a:r>
              <a:rPr lang="en-US" sz="2800" b="1" dirty="0">
                <a:solidFill>
                  <a:srgbClr val="FFC000"/>
                </a:solidFill>
              </a:rPr>
              <a:t>monoclonal antibody that binds to TNF-alpha</a:t>
            </a:r>
            <a:r>
              <a:rPr lang="en-US" sz="2800" dirty="0"/>
              <a:t>, thereby neutralizing that cytokine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Approved for treatment of </a:t>
            </a:r>
            <a:r>
              <a:rPr lang="en-US" sz="2800" dirty="0">
                <a:solidFill>
                  <a:srgbClr val="FFFF00"/>
                </a:solidFill>
              </a:rPr>
              <a:t>RA, </a:t>
            </a:r>
            <a:r>
              <a:rPr lang="en-US" sz="2800" b="1" dirty="0" err="1">
                <a:solidFill>
                  <a:srgbClr val="FFFF00"/>
                </a:solidFill>
              </a:rPr>
              <a:t>Crohn’s</a:t>
            </a:r>
            <a:r>
              <a:rPr lang="en-US" sz="2800" b="1" dirty="0">
                <a:solidFill>
                  <a:srgbClr val="FFFF00"/>
                </a:solidFill>
              </a:rPr>
              <a:t> disease &amp; ulcerative colitis, psoriasis, </a:t>
            </a:r>
            <a:r>
              <a:rPr lang="en-US" sz="2800" b="1" dirty="0" err="1">
                <a:solidFill>
                  <a:srgbClr val="FFFF00"/>
                </a:solidFill>
              </a:rPr>
              <a:t>ankylosing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spondylitis</a:t>
            </a:r>
            <a:endParaRPr lang="en-US" sz="2800" b="1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Not indicated for use alone</a:t>
            </a:r>
            <a:r>
              <a:rPr lang="en-US" sz="2800" dirty="0"/>
              <a:t>, because of development of anti-</a:t>
            </a:r>
            <a:r>
              <a:rPr lang="en-US" sz="2800" dirty="0" err="1"/>
              <a:t>infliximab</a:t>
            </a:r>
            <a:r>
              <a:rPr lang="en-US" sz="2800" dirty="0"/>
              <a:t> antibodies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FFFF00"/>
                </a:solidFill>
              </a:rPr>
              <a:t>It is often used in combination with MTX</a:t>
            </a:r>
            <a:r>
              <a:rPr lang="en-US" sz="2800" dirty="0"/>
              <a:t>, in patients who had inadequate response to MTX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Is infused IV over 2 hrs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Half life 9.5 days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u="sng" dirty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EE723-7EDE-4F88-BB48-05C316FB8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E35D-F205-426D-A26E-FECA22700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885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u="sng" dirty="0">
                <a:solidFill>
                  <a:srgbClr val="FFFF00"/>
                </a:solidFill>
              </a:rPr>
              <a:t>Adverse effects:</a:t>
            </a:r>
            <a:r>
              <a:rPr lang="en-US" b="1" dirty="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>
                <a:solidFill>
                  <a:srgbClr val="FFC000"/>
                </a:solidFill>
              </a:rPr>
              <a:t>Pancytopenia</a:t>
            </a:r>
            <a:r>
              <a:rPr lang="en-US" dirty="0"/>
              <a:t>: leukopenia, neutropenia, thrombocytopenia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>
                <a:solidFill>
                  <a:srgbClr val="FFC000"/>
                </a:solidFill>
              </a:rPr>
              <a:t>Infusion reactions: </a:t>
            </a:r>
            <a:r>
              <a:rPr lang="en-US" dirty="0"/>
              <a:t>fever, chills, pruritus, urticaria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/>
              <a:t>May predispose to </a:t>
            </a:r>
            <a:r>
              <a:rPr lang="en-US" dirty="0">
                <a:solidFill>
                  <a:srgbClr val="FFC000"/>
                </a:solidFill>
              </a:rPr>
              <a:t>life-threatening infections </a:t>
            </a:r>
          </a:p>
          <a:p>
            <a:pPr>
              <a:defRPr/>
            </a:pPr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600B4-A348-4E07-9211-89F69DE2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81C7AB5-84E7-415F-9C6E-25176CB6DB1F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27</a:t>
            </a:fld>
            <a:endParaRPr lang="en-US" altLang="ar-JO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D19C05F-C215-4112-A853-BF6D2EBA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E96EC7E-0DC6-41FD-8015-F37FFF532BA5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28</a:t>
            </a:fld>
            <a:endParaRPr lang="en-US" altLang="ar-JO" sz="14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1A57A9E1-CAAC-491C-B498-428CA9DBA5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FF00"/>
                </a:solidFill>
              </a:rPr>
              <a:t>3. Anakinra (</a:t>
            </a:r>
            <a:r>
              <a:rPr lang="en-US" b="1" dirty="0" err="1">
                <a:solidFill>
                  <a:srgbClr val="FFFF00"/>
                </a:solidFill>
              </a:rPr>
              <a:t>kineret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1018FEB-940D-465A-B502-9B5932B8B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686800" cy="5399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Is an </a:t>
            </a:r>
            <a:r>
              <a:rPr lang="en-US" u="sng" dirty="0">
                <a:solidFill>
                  <a:srgbClr val="FFC000"/>
                </a:solidFill>
              </a:rPr>
              <a:t>IL-1 receptor antagonist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It binds to </a:t>
            </a:r>
            <a:r>
              <a:rPr lang="en-US" dirty="0">
                <a:solidFill>
                  <a:srgbClr val="92D050"/>
                </a:solidFill>
              </a:rPr>
              <a:t>IL-1 receptor</a:t>
            </a:r>
            <a:r>
              <a:rPr lang="en-US" dirty="0"/>
              <a:t>, thus preventing </a:t>
            </a:r>
            <a:r>
              <a:rPr lang="en-US" dirty="0">
                <a:solidFill>
                  <a:srgbClr val="92D050"/>
                </a:solidFill>
              </a:rPr>
              <a:t>IL-1 action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FFFF00"/>
                </a:solidFill>
              </a:rPr>
              <a:t>Is used alone or in combination with other DMARDs</a:t>
            </a:r>
            <a:r>
              <a:rPr lang="en-US" dirty="0"/>
              <a:t> in patients </a:t>
            </a:r>
            <a:r>
              <a:rPr lang="en-US" u="sng" dirty="0">
                <a:solidFill>
                  <a:srgbClr val="FFC000"/>
                </a:solidFill>
              </a:rPr>
              <a:t>who failed to response to DMARDs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chemeClr val="hlink"/>
                </a:solidFill>
              </a:rPr>
              <a:t>Is given Sc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chemeClr val="hlink"/>
                </a:solidFill>
              </a:rPr>
              <a:t> It causes neutropenia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B2808-009F-436C-9185-B82E1B3E7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30188"/>
            <a:ext cx="8229600" cy="98107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</a:rPr>
              <a:t>4. </a:t>
            </a:r>
            <a:r>
              <a:rPr lang="en-US" dirty="0" err="1">
                <a:solidFill>
                  <a:srgbClr val="FFFF00"/>
                </a:solidFill>
              </a:rPr>
              <a:t>Rituximab</a:t>
            </a:r>
            <a:endParaRPr lang="ar-JO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3068F-DDAA-429A-8D42-A1B8F97A0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1125538"/>
            <a:ext cx="8893175" cy="5514975"/>
          </a:xfrm>
        </p:spPr>
        <p:txBody>
          <a:bodyPr/>
          <a:lstStyle/>
          <a:p>
            <a:pPr>
              <a:defRPr/>
            </a:pPr>
            <a:r>
              <a:rPr lang="en-US" dirty="0"/>
              <a:t> </a:t>
            </a:r>
            <a:r>
              <a:rPr lang="en-US" sz="2800" dirty="0">
                <a:solidFill>
                  <a:srgbClr val="FFFF00"/>
                </a:solidFill>
              </a:rPr>
              <a:t>Monoclonal antibody against CD20 antigen found on surface of B lymphocytes, </a:t>
            </a:r>
            <a:r>
              <a:rPr lang="en-US" sz="2800" dirty="0"/>
              <a:t>resulting in B-cell depletion</a:t>
            </a:r>
          </a:p>
          <a:p>
            <a:pPr>
              <a:defRPr/>
            </a:pPr>
            <a:r>
              <a:rPr lang="en-US" sz="2800" dirty="0"/>
              <a:t>B cells in RA causes activation of T lymphocytes, producing of autoantibodies (anti-CCP cyclic citrullinated peptide antibody), RF &amp; TNF alpha, IL-1</a:t>
            </a:r>
          </a:p>
          <a:p>
            <a:pPr>
              <a:defRPr/>
            </a:pP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Used in severe RA with no response to TNF inhibitors</a:t>
            </a:r>
          </a:p>
          <a:p>
            <a:pPr>
              <a:defRPr/>
            </a:pPr>
            <a:r>
              <a:rPr lang="en-US" sz="2800" dirty="0"/>
              <a:t>Is given by IV infusion</a:t>
            </a:r>
          </a:p>
          <a:p>
            <a:pPr>
              <a:defRPr/>
            </a:pPr>
            <a:r>
              <a:rPr lang="en-US" sz="2800" dirty="0">
                <a:solidFill>
                  <a:srgbClr val="FFC000"/>
                </a:solidFill>
              </a:rPr>
              <a:t>Side effects: </a:t>
            </a:r>
            <a:r>
              <a:rPr lang="en-US" sz="2800" dirty="0"/>
              <a:t>infusion reaction (</a:t>
            </a:r>
            <a:r>
              <a:rPr lang="en-US" sz="2800" dirty="0" err="1"/>
              <a:t>urticaria</a:t>
            </a:r>
            <a:r>
              <a:rPr lang="en-US" sz="2800" dirty="0"/>
              <a:t>, hypotension, </a:t>
            </a:r>
            <a:r>
              <a:rPr lang="en-US" sz="2800" dirty="0" err="1"/>
              <a:t>angioedema</a:t>
            </a:r>
            <a:r>
              <a:rPr lang="en-US" sz="2800" dirty="0"/>
              <a:t>)</a:t>
            </a:r>
          </a:p>
          <a:p>
            <a:pPr>
              <a:defRPr/>
            </a:pPr>
            <a:endParaRPr lang="ar-JO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14C53-E9A9-47EE-A642-0F652C780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8EF6ACE-6A58-4AAE-BC35-AA30A4D0C1FB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29</a:t>
            </a:fld>
            <a:endParaRPr lang="en-US" altLang="ar-JO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FACE3-BEA1-4B13-9CEC-7B0C475A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/>
              <a:t>Rheumatoid arthritis (RA)</a:t>
            </a:r>
            <a:endParaRPr lang="ar-JO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1FAF-27E7-4F0A-8CCC-823FD1A6C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713788" cy="7445375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is an </a:t>
            </a:r>
            <a:r>
              <a:rPr lang="en-US" sz="2800" b="1" dirty="0">
                <a:solidFill>
                  <a:srgbClr val="FFC000"/>
                </a:solidFill>
              </a:rPr>
              <a:t>autoimmune disease </a:t>
            </a:r>
            <a:r>
              <a:rPr lang="en-US" sz="2800" dirty="0"/>
              <a:t>that can cause </a:t>
            </a:r>
            <a:r>
              <a:rPr lang="en-US" sz="2800" b="1" dirty="0">
                <a:solidFill>
                  <a:srgbClr val="FFFF00"/>
                </a:solidFill>
              </a:rPr>
              <a:t>chronic inflammation of joints &amp; other areas of the body</a:t>
            </a:r>
          </a:p>
          <a:p>
            <a:pPr>
              <a:defRPr/>
            </a:pPr>
            <a:r>
              <a:rPr lang="en-US" sz="2800" dirty="0"/>
              <a:t>Fatigue</a:t>
            </a:r>
          </a:p>
          <a:p>
            <a:pPr>
              <a:defRPr/>
            </a:pPr>
            <a:r>
              <a:rPr lang="en-US" sz="2800" dirty="0">
                <a:solidFill>
                  <a:srgbClr val="FFFF00"/>
                </a:solidFill>
              </a:rPr>
              <a:t>Joint pain, tenderness, swelling, redness, warmth</a:t>
            </a:r>
          </a:p>
          <a:p>
            <a:pPr>
              <a:defRPr/>
            </a:pPr>
            <a:r>
              <a:rPr lang="en-US" sz="2800" dirty="0">
                <a:solidFill>
                  <a:srgbClr val="FFFF00"/>
                </a:solidFill>
              </a:rPr>
              <a:t>Stiffness of joints</a:t>
            </a:r>
            <a:r>
              <a:rPr lang="en-US" sz="2800" dirty="0"/>
              <a:t>, particularly worse in the morning</a:t>
            </a:r>
          </a:p>
          <a:p>
            <a:pPr>
              <a:defRPr/>
            </a:pPr>
            <a:r>
              <a:rPr lang="en-US" sz="2800" dirty="0"/>
              <a:t>Many joints affected </a:t>
            </a:r>
            <a:r>
              <a:rPr lang="en-US" sz="2800" dirty="0">
                <a:solidFill>
                  <a:srgbClr val="FFFF00"/>
                </a:solidFill>
              </a:rPr>
              <a:t>(</a:t>
            </a:r>
            <a:r>
              <a:rPr lang="en-US" sz="2800" dirty="0" err="1">
                <a:solidFill>
                  <a:srgbClr val="FFFF00"/>
                </a:solidFill>
              </a:rPr>
              <a:t>polyarthritis</a:t>
            </a:r>
            <a:r>
              <a:rPr lang="en-US" sz="2800" dirty="0">
                <a:solidFill>
                  <a:srgbClr val="FFFF00"/>
                </a:solidFill>
              </a:rPr>
              <a:t>)</a:t>
            </a:r>
          </a:p>
          <a:p>
            <a:pPr>
              <a:defRPr/>
            </a:pPr>
            <a:r>
              <a:rPr lang="en-US" sz="2800" dirty="0"/>
              <a:t>Both sides of the body affected </a:t>
            </a:r>
            <a:r>
              <a:rPr lang="en-US" sz="2800" dirty="0">
                <a:solidFill>
                  <a:srgbClr val="FFFF00"/>
                </a:solidFill>
              </a:rPr>
              <a:t>(symmetric)</a:t>
            </a:r>
          </a:p>
          <a:p>
            <a:pPr>
              <a:defRPr/>
            </a:pPr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949F74-0638-443C-B312-CFFDA06F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A6547478-0937-4165-AC5E-F50AF1FFC7BB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</a:t>
            </a:fld>
            <a:endParaRPr lang="en-US" altLang="ar-JO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96437-5173-40D4-B184-467F84A67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88FF448-6A3D-4C7E-B226-EEBAF0A637CD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30</a:t>
            </a:fld>
            <a:endParaRPr lang="en-US" altLang="ar-JO" sz="14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060BF54C-7224-4A30-A27A-B550BF3B7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5413"/>
            <a:ext cx="91440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u="sng" dirty="0">
                <a:solidFill>
                  <a:srgbClr val="FFFF00"/>
                </a:solidFill>
              </a:rPr>
              <a:t>Intra-</a:t>
            </a:r>
            <a:r>
              <a:rPr lang="en-US" sz="3600" u="sng" dirty="0" err="1">
                <a:solidFill>
                  <a:srgbClr val="FFFF00"/>
                </a:solidFill>
              </a:rPr>
              <a:t>articular</a:t>
            </a:r>
            <a:r>
              <a:rPr lang="en-US" sz="3600" u="sng" dirty="0">
                <a:solidFill>
                  <a:srgbClr val="FFFF00"/>
                </a:solidFill>
              </a:rPr>
              <a:t> injection of corticosteroids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62E3C28-6BAB-4744-93FA-FEFAAF6025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5689600" cy="4824412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Hydrocortisone, </a:t>
            </a:r>
            <a:r>
              <a:rPr lang="en-US" b="1" u="sng" dirty="0" err="1">
                <a:solidFill>
                  <a:srgbClr val="FFC000"/>
                </a:solidFill>
              </a:rPr>
              <a:t>prednisolone</a:t>
            </a:r>
            <a:r>
              <a:rPr lang="en-US" b="1" u="sng" dirty="0">
                <a:solidFill>
                  <a:srgbClr val="FFC000"/>
                </a:solidFill>
              </a:rPr>
              <a:t> &amp; </a:t>
            </a:r>
            <a:r>
              <a:rPr lang="en-US" b="1" u="sng" dirty="0" err="1">
                <a:solidFill>
                  <a:srgbClr val="FFC000"/>
                </a:solidFill>
              </a:rPr>
              <a:t>dexamethasone</a:t>
            </a:r>
            <a:endParaRPr lang="en-US" b="1" u="sng" dirty="0">
              <a:solidFill>
                <a:srgbClr val="FFC000"/>
              </a:solidFill>
            </a:endParaRPr>
          </a:p>
          <a:p>
            <a:pPr eaLnBrk="1" hangingPunct="1">
              <a:defRPr/>
            </a:pPr>
            <a:r>
              <a:rPr lang="en-US" dirty="0"/>
              <a:t>Benefit from one injection may </a:t>
            </a:r>
            <a:r>
              <a:rPr lang="en-US" b="1" u="sng" dirty="0"/>
              <a:t>last many weeks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Aseptic precautions</a:t>
            </a:r>
            <a:r>
              <a:rPr lang="en-US" dirty="0"/>
              <a:t> for introducing infection</a:t>
            </a:r>
          </a:p>
          <a:p>
            <a:pPr eaLnBrk="1" hangingPunct="1">
              <a:defRPr/>
            </a:pPr>
            <a:endParaRPr lang="en-US" b="1" u="sng" dirty="0">
              <a:solidFill>
                <a:schemeClr val="hlink"/>
              </a:solidFill>
            </a:endParaRPr>
          </a:p>
        </p:txBody>
      </p:sp>
      <p:pic>
        <p:nvPicPr>
          <p:cNvPr id="34821" name="Picture 4" descr="intra-articular cortison">
            <a:extLst>
              <a:ext uri="{FF2B5EF4-FFF2-40B4-BE49-F238E27FC236}">
                <a16:creationId xmlns:a16="http://schemas.microsoft.com/office/drawing/2014/main" id="{8370325D-EA6F-4F64-8C5B-A6C492310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844675"/>
            <a:ext cx="3427412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D2D1193-4CEE-4498-8F3D-6260C1AC0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AB28854-20D5-45BE-8BDC-814C8E872099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31</a:t>
            </a:fld>
            <a:endParaRPr lang="en-US" altLang="ar-JO" sz="1400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DF8A1771-761C-4AEF-BFCF-D0CDA5495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77813"/>
            <a:ext cx="8507412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u="sng" dirty="0">
                <a:solidFill>
                  <a:srgbClr val="FFFF00"/>
                </a:solidFill>
              </a:rPr>
              <a:t>Intra-</a:t>
            </a:r>
            <a:r>
              <a:rPr lang="en-US" sz="3600" u="sng" dirty="0" err="1">
                <a:solidFill>
                  <a:srgbClr val="FFFF00"/>
                </a:solidFill>
              </a:rPr>
              <a:t>articular</a:t>
            </a:r>
            <a:r>
              <a:rPr lang="en-US" sz="3600" u="sng" dirty="0">
                <a:solidFill>
                  <a:srgbClr val="FFFF00"/>
                </a:solidFill>
              </a:rPr>
              <a:t> injection of corticosteroids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8C0B4BE-C5B5-4AF6-80D3-CD026AACA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435975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Too frequent injections may promote joint damage</a:t>
            </a:r>
            <a:r>
              <a:rPr lang="en-US" dirty="0"/>
              <a:t> by removing protective limitation conferred by pain</a:t>
            </a:r>
          </a:p>
          <a:p>
            <a:pPr eaLnBrk="1" hangingPunct="1">
              <a:defRPr/>
            </a:pPr>
            <a:r>
              <a:rPr lang="en-US" b="1" dirty="0"/>
              <a:t>Injections in </a:t>
            </a:r>
            <a:r>
              <a:rPr lang="en-US" b="1" u="sng" dirty="0">
                <a:solidFill>
                  <a:srgbClr val="FFC000"/>
                </a:solidFill>
              </a:rPr>
              <a:t>a single joint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/>
              <a:t>would not exceed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u="sng" dirty="0">
                <a:solidFill>
                  <a:srgbClr val="FFC000"/>
                </a:solidFill>
              </a:rPr>
              <a:t>three per year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4D9566A-7768-4891-BD28-029D6C87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A953912-1E0B-4EF4-9309-DB4CE8BEFD82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32</a:t>
            </a:fld>
            <a:endParaRPr lang="en-US" altLang="ar-JO" sz="14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F316E544-290D-4060-90BC-D63C0F264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>
                <a:solidFill>
                  <a:srgbClr val="FFFF00"/>
                </a:solidFill>
              </a:rPr>
              <a:t>Role of systemic corticosteroids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E67E073-83E8-4218-9B07-A33BD5C508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Use for </a:t>
            </a:r>
            <a:r>
              <a:rPr lang="en-US" b="1" u="sng" dirty="0">
                <a:solidFill>
                  <a:schemeClr val="hlink"/>
                </a:solidFill>
              </a:rPr>
              <a:t>systemic corticosteroids</a:t>
            </a:r>
            <a:r>
              <a:rPr lang="en-US" dirty="0"/>
              <a:t> is reluctance because of </a:t>
            </a:r>
            <a:r>
              <a:rPr lang="en-US" b="1" u="sng" dirty="0">
                <a:solidFill>
                  <a:srgbClr val="FFC000"/>
                </a:solidFill>
              </a:rPr>
              <a:t>its adverse effects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In extreme severity</a:t>
            </a:r>
            <a:r>
              <a:rPr lang="en-US" dirty="0"/>
              <a:t>, </a:t>
            </a:r>
            <a:r>
              <a:rPr lang="en-US" b="1" dirty="0">
                <a:solidFill>
                  <a:schemeClr val="hlink"/>
                </a:solidFill>
              </a:rPr>
              <a:t>high dose </a:t>
            </a:r>
            <a:r>
              <a:rPr lang="en-US" b="1" dirty="0"/>
              <a:t>prednisolone</a:t>
            </a:r>
            <a:r>
              <a:rPr lang="en-US" dirty="0"/>
              <a:t> </a:t>
            </a:r>
            <a:r>
              <a:rPr lang="en-US" b="1" dirty="0"/>
              <a:t>(20- 40 mg/d)</a:t>
            </a:r>
            <a:r>
              <a:rPr lang="en-US" dirty="0"/>
              <a:t> very effectively suppress inflammation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Where DMARDs have failed or produced intolerable adverse effects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chemeClr val="hlink"/>
                </a:solidFill>
              </a:rPr>
              <a:t>   </a:t>
            </a:r>
            <a:r>
              <a:rPr lang="en-US" b="1" dirty="0"/>
              <a:t>e.g. </a:t>
            </a:r>
            <a:r>
              <a:rPr lang="en-US" b="1" dirty="0" err="1"/>
              <a:t>prednisolone</a:t>
            </a:r>
            <a:r>
              <a:rPr lang="en-US" b="1" dirty="0"/>
              <a:t> </a:t>
            </a:r>
            <a:r>
              <a:rPr lang="en-US" b="1" u="sng" dirty="0"/>
              <a:t>7.5 mg once daily orally</a:t>
            </a:r>
          </a:p>
          <a:p>
            <a:pPr eaLnBrk="1" hangingPunct="1">
              <a:defRPr/>
            </a:pPr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C60B23-7994-4912-B689-468548201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67C506A-EB6B-4EDF-AC31-8DA84288D660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33</a:t>
            </a:fld>
            <a:endParaRPr lang="en-US" altLang="ar-JO" sz="140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043EE939-881D-447D-A0A5-593B11F26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u="sng" dirty="0">
                <a:solidFill>
                  <a:srgbClr val="FFFF00"/>
                </a:solidFill>
              </a:rPr>
              <a:t>Different ways of using DMARDs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4ADAD928-98CA-43B9-AB67-3D0DAF7C18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Drugs may be administered in sequence</a:t>
            </a:r>
            <a:r>
              <a:rPr lang="en-US" dirty="0"/>
              <a:t> (to find most effective)</a:t>
            </a:r>
          </a:p>
          <a:p>
            <a:pPr eaLnBrk="1" hangingPunct="1">
              <a:defRPr/>
            </a:pPr>
            <a:r>
              <a:rPr lang="en-US" dirty="0"/>
              <a:t>Alternatively, </a:t>
            </a:r>
            <a:r>
              <a:rPr lang="en-US" b="1" u="sng" dirty="0">
                <a:solidFill>
                  <a:srgbClr val="FFC000"/>
                </a:solidFill>
              </a:rPr>
              <a:t>up to three DMARDs may be given in combination,</a:t>
            </a:r>
            <a:r>
              <a:rPr lang="en-US" dirty="0"/>
              <a:t> with drugs added progressively or all started at same time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Some patients fail to all the standard treatments</a:t>
            </a:r>
            <a:r>
              <a:rPr lang="en-US" dirty="0"/>
              <a:t>, they may benefit from long-term maintenance on </a:t>
            </a:r>
            <a:r>
              <a:rPr lang="en-US" b="1" u="sng" dirty="0">
                <a:solidFill>
                  <a:srgbClr val="FFFF00"/>
                </a:solidFill>
              </a:rPr>
              <a:t>prednisolone (2- 4 years) </a:t>
            </a:r>
          </a:p>
          <a:p>
            <a:pPr eaLnBrk="1" hangingPunct="1">
              <a:defRPr/>
            </a:pPr>
            <a:endParaRPr lang="en-US" b="1" u="sng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41BF4D-BF63-4FD0-8F13-7699944EC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60B755D-94BA-4E2D-B269-98485D992D6C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</a:t>
            </a:fld>
            <a:endParaRPr lang="en-US" altLang="ar-JO" sz="1400"/>
          </a:p>
        </p:txBody>
      </p:sp>
      <p:pic>
        <p:nvPicPr>
          <p:cNvPr id="8195" name="Picture 4" descr="RA">
            <a:extLst>
              <a:ext uri="{FF2B5EF4-FFF2-40B4-BE49-F238E27FC236}">
                <a16:creationId xmlns:a16="http://schemas.microsoft.com/office/drawing/2014/main" id="{1D503DD4-3B22-4CFA-98BF-C1C9DD94C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80988"/>
            <a:ext cx="7961312" cy="58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38AB081-D3C7-43EF-A115-FF7192BE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E830A94E-2FAE-4506-B5E6-22099811D10C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</a:t>
            </a:fld>
            <a:endParaRPr lang="en-US" altLang="ar-JO" sz="1400"/>
          </a:p>
        </p:txBody>
      </p:sp>
      <p:pic>
        <p:nvPicPr>
          <p:cNvPr id="9219" name="Picture 4" descr="Rheumatoid_arthritis_joint">
            <a:extLst>
              <a:ext uri="{FF2B5EF4-FFF2-40B4-BE49-F238E27FC236}">
                <a16:creationId xmlns:a16="http://schemas.microsoft.com/office/drawing/2014/main" id="{98E8D080-BD8F-46E4-8D3E-5E0B7A9F87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04813"/>
            <a:ext cx="3005138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5" descr="rheumatoid_arthritis 3">
            <a:extLst>
              <a:ext uri="{FF2B5EF4-FFF2-40B4-BE49-F238E27FC236}">
                <a16:creationId xmlns:a16="http://schemas.microsoft.com/office/drawing/2014/main" id="{C9E54F30-BAF8-4C14-8741-FA43DFC5B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04813"/>
            <a:ext cx="3355975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75E0AD7-9D45-4E94-ADC1-D98B1BA8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9A8FD12-9409-4977-9C6C-047BEBF09567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</a:t>
            </a:fld>
            <a:endParaRPr lang="en-US" altLang="ar-JO" sz="14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0BF7DE31-161C-4BA2-8BF4-5D8394F05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AD436CA-14EF-4814-8A1C-5F588334C8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8893175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Patient’s priority is relief </a:t>
            </a:r>
            <a:r>
              <a:rPr lang="en-US" b="1" dirty="0">
                <a:solidFill>
                  <a:srgbClr val="FFC000"/>
                </a:solidFill>
              </a:rPr>
              <a:t>of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b="1" u="sng" dirty="0">
                <a:solidFill>
                  <a:srgbClr val="FFC000"/>
                </a:solidFill>
              </a:rPr>
              <a:t>joint pain, swelling &amp; stiffness</a:t>
            </a:r>
          </a:p>
          <a:p>
            <a:pPr eaLnBrk="1" hangingPunct="1">
              <a:defRPr/>
            </a:pPr>
            <a:r>
              <a:rPr lang="en-US" b="1" dirty="0"/>
              <a:t>There is no cure for arthritis</a:t>
            </a:r>
            <a:r>
              <a:rPr lang="en-US" dirty="0"/>
              <a:t> </a:t>
            </a:r>
          </a:p>
          <a:p>
            <a:pPr eaLnBrk="1" hangingPunct="1">
              <a:defRPr/>
            </a:pPr>
            <a:r>
              <a:rPr lang="en-US" dirty="0"/>
              <a:t>Successful treatment requires </a:t>
            </a:r>
            <a:r>
              <a:rPr lang="en-US" b="1" dirty="0">
                <a:solidFill>
                  <a:srgbClr val="FFC000"/>
                </a:solidFill>
              </a:rPr>
              <a:t>multidisciplinary </a:t>
            </a: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approach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with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DMARDs, pain management (NSAIDs) &amp; low-dose corticosteroids, physiotherapy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EFB0A1-4EC5-4BD5-A946-D241FE06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8B789CB-543B-4DF3-980B-89B79FC03ACF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</a:t>
            </a:fld>
            <a:endParaRPr lang="en-US" altLang="ar-JO" sz="1400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96856C0-DD39-4981-B762-8AC97924DD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DMARDs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AE4A136-E4AC-4349-AC58-43A2B6C135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39888"/>
            <a:ext cx="8675687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Are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b="1" u="sng" dirty="0" err="1">
                <a:solidFill>
                  <a:srgbClr val="FFFF00"/>
                </a:solidFill>
              </a:rPr>
              <a:t>immunemodulators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that </a:t>
            </a:r>
            <a:r>
              <a:rPr lang="en-US" b="1" dirty="0"/>
              <a:t>restore more normal immune environment within joint </a:t>
            </a:r>
            <a:r>
              <a:rPr lang="en-US" b="1" dirty="0" err="1"/>
              <a:t>synovium</a:t>
            </a:r>
            <a:endParaRPr lang="en-US" b="1" dirty="0"/>
          </a:p>
          <a:p>
            <a:pPr eaLnBrk="1" hangingPunct="1">
              <a:defRPr/>
            </a:pPr>
            <a:r>
              <a:rPr lang="en-US" dirty="0"/>
              <a:t>They are used primarily for </a:t>
            </a:r>
            <a:r>
              <a:rPr lang="en-US" b="1" dirty="0"/>
              <a:t>rheumatic disorders </a:t>
            </a:r>
            <a:r>
              <a:rPr lang="en-US" u="sng" dirty="0">
                <a:solidFill>
                  <a:srgbClr val="FFC000"/>
                </a:solidFill>
              </a:rPr>
              <a:t>in which inflammatory disease does not respond to </a:t>
            </a:r>
            <a:r>
              <a:rPr lang="en-US" u="sng" dirty="0" err="1">
                <a:solidFill>
                  <a:srgbClr val="FFC000"/>
                </a:solidFill>
              </a:rPr>
              <a:t>cylcooxygenase</a:t>
            </a:r>
            <a:r>
              <a:rPr lang="en-US" u="sng" dirty="0">
                <a:solidFill>
                  <a:srgbClr val="FFC000"/>
                </a:solidFill>
              </a:rPr>
              <a:t> inhibitors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5B4A3D6-1449-491C-B9F6-1C3D7F94A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D4651C4-65B0-4B86-9036-9CA97919A0AB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</a:t>
            </a:fld>
            <a:endParaRPr lang="en-US" altLang="ar-JO" sz="1400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CBFEAEF-948E-431E-9EE9-B7D780CAD7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u="sng" dirty="0">
                <a:solidFill>
                  <a:srgbClr val="FFFF00"/>
                </a:solidFill>
              </a:rPr>
              <a:t>DMARDs</a:t>
            </a:r>
            <a:br>
              <a:rPr lang="en-US" sz="4000" b="1" u="sng" dirty="0">
                <a:solidFill>
                  <a:srgbClr val="FFFF00"/>
                </a:solidFill>
              </a:rPr>
            </a:br>
            <a:endParaRPr lang="en-US" sz="4000" b="1" u="sng" dirty="0">
              <a:solidFill>
                <a:srgbClr val="FFFF00"/>
              </a:solidFill>
            </a:endParaRP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82E2F72-8DAB-4108-B4CB-6348B3E37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893175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</a:t>
            </a:r>
            <a:r>
              <a:rPr lang="en-US" b="1" dirty="0">
                <a:solidFill>
                  <a:srgbClr val="FFC000"/>
                </a:solidFill>
              </a:rPr>
              <a:t>Slow course of disease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rgbClr val="FFC000"/>
                </a:solidFill>
              </a:rPr>
              <a:t>- Can cause remission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rgbClr val="FFC000"/>
                </a:solidFill>
              </a:rPr>
              <a:t>- Prevent further destruction of joints &amp; involved tissues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rgbClr val="FFC000"/>
                </a:solidFill>
              </a:rPr>
              <a:t>- </a:t>
            </a:r>
            <a:r>
              <a:rPr lang="en-US" b="1" dirty="0"/>
              <a:t>Early initiation of DMARDs is recommended to control signs &amp; symptoms and to limit joint damage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54A0CCE-FFF8-4307-96ED-C16C1365C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D95D558-E2C5-4108-A94C-AD8C47F8F12B}" type="slidenum">
              <a:rPr lang="ar-SA" altLang="ar-JO" sz="14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9</a:t>
            </a:fld>
            <a:endParaRPr lang="en-US" altLang="ar-JO" sz="1400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A2EEFB0D-5649-4DA6-9EF2-1958C13BAC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FF00"/>
                </a:solidFill>
              </a:rPr>
              <a:t>DMARDs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A2DEA8C-1998-4011-A5CC-BBE3C7528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435975" cy="5040312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err="1">
                <a:solidFill>
                  <a:srgbClr val="FFFF00"/>
                </a:solidFill>
              </a:rPr>
              <a:t>Immunosuppressants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rgbClr val="FFFF00"/>
                </a:solidFill>
              </a:rPr>
              <a:t>   </a:t>
            </a:r>
            <a:r>
              <a:rPr lang="en-US" b="1" dirty="0"/>
              <a:t>(</a:t>
            </a:r>
            <a:r>
              <a:rPr lang="en-US" dirty="0" err="1"/>
              <a:t>Methotrexate</a:t>
            </a:r>
            <a:r>
              <a:rPr lang="en-US" dirty="0"/>
              <a:t>, </a:t>
            </a:r>
            <a:r>
              <a:rPr lang="en-US" dirty="0" err="1"/>
              <a:t>leflunomide</a:t>
            </a:r>
            <a:r>
              <a:rPr lang="en-US" dirty="0"/>
              <a:t>, </a:t>
            </a:r>
            <a:r>
              <a:rPr lang="en-US" dirty="0" err="1"/>
              <a:t>azathioprine</a:t>
            </a:r>
            <a:r>
              <a:rPr lang="en-US" dirty="0"/>
              <a:t>, </a:t>
            </a:r>
            <a:r>
              <a:rPr lang="en-US" dirty="0" err="1"/>
              <a:t>ciclosporin</a:t>
            </a:r>
            <a:r>
              <a:rPr lang="en-US" dirty="0"/>
              <a:t>, </a:t>
            </a:r>
            <a:r>
              <a:rPr lang="en-US" dirty="0" err="1"/>
              <a:t>cyclophosphamide</a:t>
            </a:r>
            <a:r>
              <a:rPr lang="en-US" dirty="0"/>
              <a:t>)</a:t>
            </a:r>
          </a:p>
          <a:p>
            <a:pPr eaLnBrk="1" hangingPunct="1">
              <a:defRPr/>
            </a:pPr>
            <a:r>
              <a:rPr lang="en-US" b="1" dirty="0" err="1">
                <a:solidFill>
                  <a:schemeClr val="hlink"/>
                </a:solidFill>
              </a:rPr>
              <a:t>Hydroxychloroquine</a:t>
            </a:r>
            <a:endParaRPr lang="en-US" b="1" dirty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D-</a:t>
            </a:r>
            <a:r>
              <a:rPr lang="en-US" b="1" dirty="0" err="1">
                <a:solidFill>
                  <a:schemeClr val="hlink"/>
                </a:solidFill>
              </a:rPr>
              <a:t>Penicillamine</a:t>
            </a:r>
            <a:endParaRPr lang="en-US" b="1" dirty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Gold Salts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Biological agents: </a:t>
            </a:r>
            <a:r>
              <a:rPr lang="en-US" b="1" dirty="0">
                <a:solidFill>
                  <a:srgbClr val="FFFF00"/>
                </a:solidFill>
              </a:rPr>
              <a:t>cytokine modulators</a:t>
            </a:r>
            <a:endParaRPr lang="en-US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hlink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44E5D5E6FD0640B03A4C36A36CCC48" ma:contentTypeVersion="2" ma:contentTypeDescription="Create a new document." ma:contentTypeScope="" ma:versionID="0a261ae55af15d1f4d425a45099986ed">
  <xsd:schema xmlns:xsd="http://www.w3.org/2001/XMLSchema" xmlns:xs="http://www.w3.org/2001/XMLSchema" xmlns:p="http://schemas.microsoft.com/office/2006/metadata/properties" xmlns:ns2="f813cc38-748d-45e5-8a1e-18a9340b0733" targetNamespace="http://schemas.microsoft.com/office/2006/metadata/properties" ma:root="true" ma:fieldsID="3219db038919e52e4afa6beb8faee7ee" ns2:_="">
    <xsd:import namespace="f813cc38-748d-45e5-8a1e-18a9340b0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13cc38-748d-45e5-8a1e-18a9340b07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9444D1-7EFB-43BA-8416-C57AD00945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3FB4AF-433F-48EF-AD78-C5DC512F742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813cc38-748d-45e5-8a1e-18a9340b073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3109</TotalTime>
  <Words>1411</Words>
  <Application>Microsoft Office PowerPoint</Application>
  <PresentationFormat>عرض على الشاشة (4:3)</PresentationFormat>
  <Paragraphs>196</Paragraphs>
  <Slides>33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33</vt:i4>
      </vt:variant>
    </vt:vector>
  </HeadingPairs>
  <TitlesOfParts>
    <vt:vector size="34" baseType="lpstr">
      <vt:lpstr>Ripple</vt:lpstr>
      <vt:lpstr>Disease-Modifying Antirheumatic Drugs (DMARDs)</vt:lpstr>
      <vt:lpstr>Types of Arthritis</vt:lpstr>
      <vt:lpstr>Rheumatoid arthritis (RA)</vt:lpstr>
      <vt:lpstr>عرض تقديمي في PowerPoint</vt:lpstr>
      <vt:lpstr>عرض تقديمي في PowerPoint</vt:lpstr>
      <vt:lpstr>عرض تقديمي في PowerPoint</vt:lpstr>
      <vt:lpstr>DMARDs</vt:lpstr>
      <vt:lpstr>DMARDs </vt:lpstr>
      <vt:lpstr>DMARDs</vt:lpstr>
      <vt:lpstr>DMARDs</vt:lpstr>
      <vt:lpstr>DMARDs</vt:lpstr>
      <vt:lpstr>1. Methotrexate</vt:lpstr>
      <vt:lpstr>1. Methotrexate</vt:lpstr>
      <vt:lpstr>1. Methotrexate</vt:lpstr>
      <vt:lpstr>2. Leflunomide</vt:lpstr>
      <vt:lpstr>2. Leflunomide</vt:lpstr>
      <vt:lpstr>2. Leflunomide</vt:lpstr>
      <vt:lpstr>3. Hydroxychloroquine</vt:lpstr>
      <vt:lpstr>3. Hydroxychloroquine</vt:lpstr>
      <vt:lpstr>4. D-Penicillamine</vt:lpstr>
      <vt:lpstr>Biological Therapies  (Cytokine modulators) </vt:lpstr>
      <vt:lpstr>Cytokine modulators </vt:lpstr>
      <vt:lpstr>عرض تقديمي في PowerPoint</vt:lpstr>
      <vt:lpstr>عرض تقديمي في PowerPoint</vt:lpstr>
      <vt:lpstr>1. Etanercept (Enbrel)</vt:lpstr>
      <vt:lpstr>2. Infliximab (Remicade)</vt:lpstr>
      <vt:lpstr>عرض تقديمي في PowerPoint</vt:lpstr>
      <vt:lpstr>3. Anakinra (kineret)</vt:lpstr>
      <vt:lpstr>4. Rituximab</vt:lpstr>
      <vt:lpstr>Intra-articular injection of corticosteroids</vt:lpstr>
      <vt:lpstr>Intra-articular injection of corticosteroids</vt:lpstr>
      <vt:lpstr>Role of systemic corticosteroids</vt:lpstr>
      <vt:lpstr>Different ways of using DMARDs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Disease-Modifying Antirheumatic Agents</dc:title>
  <dc:creator>mutah</dc:creator>
  <cp:lastModifiedBy>Ahmad Maaitah</cp:lastModifiedBy>
  <cp:revision>462</cp:revision>
  <dcterms:created xsi:type="dcterms:W3CDTF">2010-02-04T20:04:36Z</dcterms:created>
  <dcterms:modified xsi:type="dcterms:W3CDTF">2021-03-03T09:22:30Z</dcterms:modified>
</cp:coreProperties>
</file>