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2" r:id="rId3"/>
    <p:sldMasterId id="2147483744" r:id="rId4"/>
    <p:sldMasterId id="2147483756" r:id="rId5"/>
    <p:sldMasterId id="2147483781" r:id="rId6"/>
    <p:sldMasterId id="2147483793" r:id="rId7"/>
    <p:sldMasterId id="2147483805" r:id="rId8"/>
    <p:sldMasterId id="2147483817" r:id="rId9"/>
  </p:sldMasterIdLst>
  <p:notesMasterIdLst>
    <p:notesMasterId r:id="rId124"/>
  </p:notesMasterIdLst>
  <p:sldIdLst>
    <p:sldId id="311" r:id="rId10"/>
    <p:sldId id="295" r:id="rId11"/>
    <p:sldId id="316" r:id="rId12"/>
    <p:sldId id="297" r:id="rId13"/>
    <p:sldId id="292" r:id="rId14"/>
    <p:sldId id="301" r:id="rId15"/>
    <p:sldId id="345" r:id="rId16"/>
    <p:sldId id="321" r:id="rId17"/>
    <p:sldId id="322" r:id="rId18"/>
    <p:sldId id="323" r:id="rId19"/>
    <p:sldId id="317" r:id="rId20"/>
    <p:sldId id="324" r:id="rId21"/>
    <p:sldId id="325" r:id="rId22"/>
    <p:sldId id="318" r:id="rId23"/>
    <p:sldId id="294" r:id="rId24"/>
    <p:sldId id="320" r:id="rId25"/>
    <p:sldId id="326" r:id="rId26"/>
    <p:sldId id="327" r:id="rId27"/>
    <p:sldId id="328" r:id="rId28"/>
    <p:sldId id="329" r:id="rId29"/>
    <p:sldId id="330" r:id="rId30"/>
    <p:sldId id="331" r:id="rId31"/>
    <p:sldId id="346" r:id="rId32"/>
    <p:sldId id="270" r:id="rId33"/>
    <p:sldId id="272" r:id="rId34"/>
    <p:sldId id="293" r:id="rId35"/>
    <p:sldId id="451" r:id="rId36"/>
    <p:sldId id="452" r:id="rId37"/>
    <p:sldId id="453" r:id="rId38"/>
    <p:sldId id="454" r:id="rId39"/>
    <p:sldId id="455" r:id="rId40"/>
    <p:sldId id="347" r:id="rId41"/>
    <p:sldId id="261" r:id="rId42"/>
    <p:sldId id="262" r:id="rId43"/>
    <p:sldId id="260" r:id="rId44"/>
    <p:sldId id="271" r:id="rId45"/>
    <p:sldId id="264" r:id="rId46"/>
    <p:sldId id="448" r:id="rId47"/>
    <p:sldId id="350" r:id="rId48"/>
    <p:sldId id="351" r:id="rId49"/>
    <p:sldId id="352" r:id="rId50"/>
    <p:sldId id="354" r:id="rId51"/>
    <p:sldId id="355" r:id="rId52"/>
    <p:sldId id="356" r:id="rId53"/>
    <p:sldId id="357" r:id="rId54"/>
    <p:sldId id="358" r:id="rId55"/>
    <p:sldId id="449" r:id="rId56"/>
    <p:sldId id="362" r:id="rId57"/>
    <p:sldId id="363" r:id="rId58"/>
    <p:sldId id="364" r:id="rId59"/>
    <p:sldId id="366" r:id="rId60"/>
    <p:sldId id="368" r:id="rId61"/>
    <p:sldId id="369" r:id="rId62"/>
    <p:sldId id="372" r:id="rId63"/>
    <p:sldId id="374" r:id="rId64"/>
    <p:sldId id="375" r:id="rId65"/>
    <p:sldId id="377" r:id="rId66"/>
    <p:sldId id="378" r:id="rId67"/>
    <p:sldId id="383" r:id="rId68"/>
    <p:sldId id="384" r:id="rId69"/>
    <p:sldId id="385" r:id="rId70"/>
    <p:sldId id="348" r:id="rId71"/>
    <p:sldId id="334" r:id="rId72"/>
    <p:sldId id="335" r:id="rId73"/>
    <p:sldId id="336" r:id="rId74"/>
    <p:sldId id="338" r:id="rId75"/>
    <p:sldId id="339" r:id="rId76"/>
    <p:sldId id="341" r:id="rId77"/>
    <p:sldId id="457" r:id="rId78"/>
    <p:sldId id="277" r:id="rId79"/>
    <p:sldId id="278" r:id="rId80"/>
    <p:sldId id="279" r:id="rId81"/>
    <p:sldId id="389" r:id="rId82"/>
    <p:sldId id="281" r:id="rId83"/>
    <p:sldId id="388" r:id="rId84"/>
    <p:sldId id="390" r:id="rId85"/>
    <p:sldId id="391" r:id="rId86"/>
    <p:sldId id="392" r:id="rId87"/>
    <p:sldId id="396" r:id="rId88"/>
    <p:sldId id="397" r:id="rId89"/>
    <p:sldId id="283" r:id="rId90"/>
    <p:sldId id="398" r:id="rId91"/>
    <p:sldId id="399" r:id="rId92"/>
    <p:sldId id="400" r:id="rId93"/>
    <p:sldId id="458" r:id="rId94"/>
    <p:sldId id="402" r:id="rId95"/>
    <p:sldId id="405" r:id="rId96"/>
    <p:sldId id="406" r:id="rId97"/>
    <p:sldId id="407" r:id="rId98"/>
    <p:sldId id="408" r:id="rId99"/>
    <p:sldId id="459" r:id="rId100"/>
    <p:sldId id="409" r:id="rId101"/>
    <p:sldId id="446" r:id="rId102"/>
    <p:sldId id="410" r:id="rId103"/>
    <p:sldId id="412" r:id="rId104"/>
    <p:sldId id="413" r:id="rId105"/>
    <p:sldId id="411" r:id="rId106"/>
    <p:sldId id="415" r:id="rId107"/>
    <p:sldId id="416" r:id="rId108"/>
    <p:sldId id="414" r:id="rId109"/>
    <p:sldId id="418" r:id="rId110"/>
    <p:sldId id="419" r:id="rId111"/>
    <p:sldId id="417" r:id="rId112"/>
    <p:sldId id="420" r:id="rId113"/>
    <p:sldId id="422" r:id="rId114"/>
    <p:sldId id="423" r:id="rId115"/>
    <p:sldId id="421" r:id="rId116"/>
    <p:sldId id="425" r:id="rId117"/>
    <p:sldId id="426" r:id="rId118"/>
    <p:sldId id="424" r:id="rId119"/>
    <p:sldId id="460" r:id="rId120"/>
    <p:sldId id="430" r:id="rId121"/>
    <p:sldId id="431" r:id="rId122"/>
    <p:sldId id="434"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3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169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 /><Relationship Id="rId117" Type="http://schemas.openxmlformats.org/officeDocument/2006/relationships/slide" Target="slides/slide108.xml" /><Relationship Id="rId21" Type="http://schemas.openxmlformats.org/officeDocument/2006/relationships/slide" Target="slides/slide12.xml" /><Relationship Id="rId42" Type="http://schemas.openxmlformats.org/officeDocument/2006/relationships/slide" Target="slides/slide33.xml" /><Relationship Id="rId47" Type="http://schemas.openxmlformats.org/officeDocument/2006/relationships/slide" Target="slides/slide38.xml" /><Relationship Id="rId63" Type="http://schemas.openxmlformats.org/officeDocument/2006/relationships/slide" Target="slides/slide54.xml" /><Relationship Id="rId68" Type="http://schemas.openxmlformats.org/officeDocument/2006/relationships/slide" Target="slides/slide59.xml" /><Relationship Id="rId84" Type="http://schemas.openxmlformats.org/officeDocument/2006/relationships/slide" Target="slides/slide75.xml" /><Relationship Id="rId89" Type="http://schemas.openxmlformats.org/officeDocument/2006/relationships/slide" Target="slides/slide80.xml" /><Relationship Id="rId112" Type="http://schemas.openxmlformats.org/officeDocument/2006/relationships/slide" Target="slides/slide103.xml" /><Relationship Id="rId16" Type="http://schemas.openxmlformats.org/officeDocument/2006/relationships/slide" Target="slides/slide7.xml" /><Relationship Id="rId107" Type="http://schemas.openxmlformats.org/officeDocument/2006/relationships/slide" Target="slides/slide98.xml" /><Relationship Id="rId11" Type="http://schemas.openxmlformats.org/officeDocument/2006/relationships/slide" Target="slides/slide2.xml" /><Relationship Id="rId32" Type="http://schemas.openxmlformats.org/officeDocument/2006/relationships/slide" Target="slides/slide23.xml" /><Relationship Id="rId37" Type="http://schemas.openxmlformats.org/officeDocument/2006/relationships/slide" Target="slides/slide28.xml" /><Relationship Id="rId53" Type="http://schemas.openxmlformats.org/officeDocument/2006/relationships/slide" Target="slides/slide44.xml" /><Relationship Id="rId58" Type="http://schemas.openxmlformats.org/officeDocument/2006/relationships/slide" Target="slides/slide49.xml" /><Relationship Id="rId74" Type="http://schemas.openxmlformats.org/officeDocument/2006/relationships/slide" Target="slides/slide65.xml" /><Relationship Id="rId79" Type="http://schemas.openxmlformats.org/officeDocument/2006/relationships/slide" Target="slides/slide70.xml" /><Relationship Id="rId102" Type="http://schemas.openxmlformats.org/officeDocument/2006/relationships/slide" Target="slides/slide93.xml" /><Relationship Id="rId123" Type="http://schemas.openxmlformats.org/officeDocument/2006/relationships/slide" Target="slides/slide114.xml" /><Relationship Id="rId128" Type="http://schemas.openxmlformats.org/officeDocument/2006/relationships/tableStyles" Target="tableStyles.xml" /><Relationship Id="rId5" Type="http://schemas.openxmlformats.org/officeDocument/2006/relationships/slideMaster" Target="slideMasters/slideMaster5.xml" /><Relationship Id="rId90" Type="http://schemas.openxmlformats.org/officeDocument/2006/relationships/slide" Target="slides/slide81.xml" /><Relationship Id="rId95" Type="http://schemas.openxmlformats.org/officeDocument/2006/relationships/slide" Target="slides/slide86.xml" /><Relationship Id="rId19" Type="http://schemas.openxmlformats.org/officeDocument/2006/relationships/slide" Target="slides/slide10.xml" /><Relationship Id="rId14" Type="http://schemas.openxmlformats.org/officeDocument/2006/relationships/slide" Target="slides/slide5.xml" /><Relationship Id="rId22" Type="http://schemas.openxmlformats.org/officeDocument/2006/relationships/slide" Target="slides/slide13.xml" /><Relationship Id="rId27" Type="http://schemas.openxmlformats.org/officeDocument/2006/relationships/slide" Target="slides/slide18.xml" /><Relationship Id="rId30" Type="http://schemas.openxmlformats.org/officeDocument/2006/relationships/slide" Target="slides/slide21.xml" /><Relationship Id="rId35" Type="http://schemas.openxmlformats.org/officeDocument/2006/relationships/slide" Target="slides/slide26.xml" /><Relationship Id="rId43" Type="http://schemas.openxmlformats.org/officeDocument/2006/relationships/slide" Target="slides/slide34.xml" /><Relationship Id="rId48" Type="http://schemas.openxmlformats.org/officeDocument/2006/relationships/slide" Target="slides/slide39.xml" /><Relationship Id="rId56" Type="http://schemas.openxmlformats.org/officeDocument/2006/relationships/slide" Target="slides/slide47.xml" /><Relationship Id="rId64" Type="http://schemas.openxmlformats.org/officeDocument/2006/relationships/slide" Target="slides/slide55.xml" /><Relationship Id="rId69" Type="http://schemas.openxmlformats.org/officeDocument/2006/relationships/slide" Target="slides/slide60.xml" /><Relationship Id="rId77" Type="http://schemas.openxmlformats.org/officeDocument/2006/relationships/slide" Target="slides/slide68.xml" /><Relationship Id="rId100" Type="http://schemas.openxmlformats.org/officeDocument/2006/relationships/slide" Target="slides/slide91.xml" /><Relationship Id="rId105" Type="http://schemas.openxmlformats.org/officeDocument/2006/relationships/slide" Target="slides/slide96.xml" /><Relationship Id="rId113" Type="http://schemas.openxmlformats.org/officeDocument/2006/relationships/slide" Target="slides/slide104.xml" /><Relationship Id="rId118" Type="http://schemas.openxmlformats.org/officeDocument/2006/relationships/slide" Target="slides/slide109.xml" /><Relationship Id="rId126" Type="http://schemas.openxmlformats.org/officeDocument/2006/relationships/viewProps" Target="viewProps.xml" /><Relationship Id="rId8" Type="http://schemas.openxmlformats.org/officeDocument/2006/relationships/slideMaster" Target="slideMasters/slideMaster8.xml" /><Relationship Id="rId51" Type="http://schemas.openxmlformats.org/officeDocument/2006/relationships/slide" Target="slides/slide42.xml" /><Relationship Id="rId72" Type="http://schemas.openxmlformats.org/officeDocument/2006/relationships/slide" Target="slides/slide63.xml" /><Relationship Id="rId80" Type="http://schemas.openxmlformats.org/officeDocument/2006/relationships/slide" Target="slides/slide71.xml" /><Relationship Id="rId85" Type="http://schemas.openxmlformats.org/officeDocument/2006/relationships/slide" Target="slides/slide76.xml" /><Relationship Id="rId93" Type="http://schemas.openxmlformats.org/officeDocument/2006/relationships/slide" Target="slides/slide84.xml" /><Relationship Id="rId98" Type="http://schemas.openxmlformats.org/officeDocument/2006/relationships/slide" Target="slides/slide89.xml" /><Relationship Id="rId121" Type="http://schemas.openxmlformats.org/officeDocument/2006/relationships/slide" Target="slides/slide112.xml" /><Relationship Id="rId3" Type="http://schemas.openxmlformats.org/officeDocument/2006/relationships/slideMaster" Target="slideMasters/slideMaster3.xml" /><Relationship Id="rId12" Type="http://schemas.openxmlformats.org/officeDocument/2006/relationships/slide" Target="slides/slide3.xml" /><Relationship Id="rId17" Type="http://schemas.openxmlformats.org/officeDocument/2006/relationships/slide" Target="slides/slide8.xml" /><Relationship Id="rId25" Type="http://schemas.openxmlformats.org/officeDocument/2006/relationships/slide" Target="slides/slide16.xml" /><Relationship Id="rId33" Type="http://schemas.openxmlformats.org/officeDocument/2006/relationships/slide" Target="slides/slide24.xml" /><Relationship Id="rId38" Type="http://schemas.openxmlformats.org/officeDocument/2006/relationships/slide" Target="slides/slide29.xml" /><Relationship Id="rId46" Type="http://schemas.openxmlformats.org/officeDocument/2006/relationships/slide" Target="slides/slide37.xml" /><Relationship Id="rId59" Type="http://schemas.openxmlformats.org/officeDocument/2006/relationships/slide" Target="slides/slide50.xml" /><Relationship Id="rId67" Type="http://schemas.openxmlformats.org/officeDocument/2006/relationships/slide" Target="slides/slide58.xml" /><Relationship Id="rId103" Type="http://schemas.openxmlformats.org/officeDocument/2006/relationships/slide" Target="slides/slide94.xml" /><Relationship Id="rId108" Type="http://schemas.openxmlformats.org/officeDocument/2006/relationships/slide" Target="slides/slide99.xml" /><Relationship Id="rId116" Type="http://schemas.openxmlformats.org/officeDocument/2006/relationships/slide" Target="slides/slide107.xml" /><Relationship Id="rId124" Type="http://schemas.openxmlformats.org/officeDocument/2006/relationships/notesMaster" Target="notesMasters/notesMaster1.xml" /><Relationship Id="rId20" Type="http://schemas.openxmlformats.org/officeDocument/2006/relationships/slide" Target="slides/slide11.xml" /><Relationship Id="rId41" Type="http://schemas.openxmlformats.org/officeDocument/2006/relationships/slide" Target="slides/slide32.xml" /><Relationship Id="rId54" Type="http://schemas.openxmlformats.org/officeDocument/2006/relationships/slide" Target="slides/slide45.xml" /><Relationship Id="rId62" Type="http://schemas.openxmlformats.org/officeDocument/2006/relationships/slide" Target="slides/slide53.xml" /><Relationship Id="rId70" Type="http://schemas.openxmlformats.org/officeDocument/2006/relationships/slide" Target="slides/slide61.xml" /><Relationship Id="rId75" Type="http://schemas.openxmlformats.org/officeDocument/2006/relationships/slide" Target="slides/slide66.xml" /><Relationship Id="rId83" Type="http://schemas.openxmlformats.org/officeDocument/2006/relationships/slide" Target="slides/slide74.xml" /><Relationship Id="rId88" Type="http://schemas.openxmlformats.org/officeDocument/2006/relationships/slide" Target="slides/slide79.xml" /><Relationship Id="rId91" Type="http://schemas.openxmlformats.org/officeDocument/2006/relationships/slide" Target="slides/slide82.xml" /><Relationship Id="rId96" Type="http://schemas.openxmlformats.org/officeDocument/2006/relationships/slide" Target="slides/slide87.xml" /><Relationship Id="rId111" Type="http://schemas.openxmlformats.org/officeDocument/2006/relationships/slide" Target="slides/slide102.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5" Type="http://schemas.openxmlformats.org/officeDocument/2006/relationships/slide" Target="slides/slide6.xml" /><Relationship Id="rId23" Type="http://schemas.openxmlformats.org/officeDocument/2006/relationships/slide" Target="slides/slide14.xml" /><Relationship Id="rId28" Type="http://schemas.openxmlformats.org/officeDocument/2006/relationships/slide" Target="slides/slide19.xml" /><Relationship Id="rId36" Type="http://schemas.openxmlformats.org/officeDocument/2006/relationships/slide" Target="slides/slide27.xml" /><Relationship Id="rId49" Type="http://schemas.openxmlformats.org/officeDocument/2006/relationships/slide" Target="slides/slide40.xml" /><Relationship Id="rId57" Type="http://schemas.openxmlformats.org/officeDocument/2006/relationships/slide" Target="slides/slide48.xml" /><Relationship Id="rId106" Type="http://schemas.openxmlformats.org/officeDocument/2006/relationships/slide" Target="slides/slide97.xml" /><Relationship Id="rId114" Type="http://schemas.openxmlformats.org/officeDocument/2006/relationships/slide" Target="slides/slide105.xml" /><Relationship Id="rId119" Type="http://schemas.openxmlformats.org/officeDocument/2006/relationships/slide" Target="slides/slide110.xml" /><Relationship Id="rId127" Type="http://schemas.openxmlformats.org/officeDocument/2006/relationships/theme" Target="theme/theme1.xml" /><Relationship Id="rId10" Type="http://schemas.openxmlformats.org/officeDocument/2006/relationships/slide" Target="slides/slide1.xml" /><Relationship Id="rId31" Type="http://schemas.openxmlformats.org/officeDocument/2006/relationships/slide" Target="slides/slide22.xml" /><Relationship Id="rId44" Type="http://schemas.openxmlformats.org/officeDocument/2006/relationships/slide" Target="slides/slide35.xml" /><Relationship Id="rId52" Type="http://schemas.openxmlformats.org/officeDocument/2006/relationships/slide" Target="slides/slide43.xml" /><Relationship Id="rId60" Type="http://schemas.openxmlformats.org/officeDocument/2006/relationships/slide" Target="slides/slide51.xml" /><Relationship Id="rId65" Type="http://schemas.openxmlformats.org/officeDocument/2006/relationships/slide" Target="slides/slide56.xml" /><Relationship Id="rId73" Type="http://schemas.openxmlformats.org/officeDocument/2006/relationships/slide" Target="slides/slide64.xml" /><Relationship Id="rId78" Type="http://schemas.openxmlformats.org/officeDocument/2006/relationships/slide" Target="slides/slide69.xml" /><Relationship Id="rId81" Type="http://schemas.openxmlformats.org/officeDocument/2006/relationships/slide" Target="slides/slide72.xml" /><Relationship Id="rId86" Type="http://schemas.openxmlformats.org/officeDocument/2006/relationships/slide" Target="slides/slide77.xml" /><Relationship Id="rId94" Type="http://schemas.openxmlformats.org/officeDocument/2006/relationships/slide" Target="slides/slide85.xml" /><Relationship Id="rId99" Type="http://schemas.openxmlformats.org/officeDocument/2006/relationships/slide" Target="slides/slide90.xml" /><Relationship Id="rId101" Type="http://schemas.openxmlformats.org/officeDocument/2006/relationships/slide" Target="slides/slide92.xml" /><Relationship Id="rId122" Type="http://schemas.openxmlformats.org/officeDocument/2006/relationships/slide" Target="slides/slide113.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3" Type="http://schemas.openxmlformats.org/officeDocument/2006/relationships/slide" Target="slides/slide4.xml" /><Relationship Id="rId18" Type="http://schemas.openxmlformats.org/officeDocument/2006/relationships/slide" Target="slides/slide9.xml" /><Relationship Id="rId39" Type="http://schemas.openxmlformats.org/officeDocument/2006/relationships/slide" Target="slides/slide30.xml" /><Relationship Id="rId109" Type="http://schemas.openxmlformats.org/officeDocument/2006/relationships/slide" Target="slides/slide100.xml" /><Relationship Id="rId34" Type="http://schemas.openxmlformats.org/officeDocument/2006/relationships/slide" Target="slides/slide25.xml" /><Relationship Id="rId50" Type="http://schemas.openxmlformats.org/officeDocument/2006/relationships/slide" Target="slides/slide41.xml" /><Relationship Id="rId55" Type="http://schemas.openxmlformats.org/officeDocument/2006/relationships/slide" Target="slides/slide46.xml" /><Relationship Id="rId76" Type="http://schemas.openxmlformats.org/officeDocument/2006/relationships/slide" Target="slides/slide67.xml" /><Relationship Id="rId97" Type="http://schemas.openxmlformats.org/officeDocument/2006/relationships/slide" Target="slides/slide88.xml" /><Relationship Id="rId104" Type="http://schemas.openxmlformats.org/officeDocument/2006/relationships/slide" Target="slides/slide95.xml" /><Relationship Id="rId120" Type="http://schemas.openxmlformats.org/officeDocument/2006/relationships/slide" Target="slides/slide111.xml" /><Relationship Id="rId125" Type="http://schemas.openxmlformats.org/officeDocument/2006/relationships/presProps" Target="presProps.xml" /><Relationship Id="rId7" Type="http://schemas.openxmlformats.org/officeDocument/2006/relationships/slideMaster" Target="slideMasters/slideMaster7.xml" /><Relationship Id="rId71" Type="http://schemas.openxmlformats.org/officeDocument/2006/relationships/slide" Target="slides/slide62.xml" /><Relationship Id="rId92" Type="http://schemas.openxmlformats.org/officeDocument/2006/relationships/slide" Target="slides/slide83.xml" /><Relationship Id="rId2" Type="http://schemas.openxmlformats.org/officeDocument/2006/relationships/slideMaster" Target="slideMasters/slideMaster2.xml" /><Relationship Id="rId29" Type="http://schemas.openxmlformats.org/officeDocument/2006/relationships/slide" Target="slides/slide20.xml" /><Relationship Id="rId24" Type="http://schemas.openxmlformats.org/officeDocument/2006/relationships/slide" Target="slides/slide15.xml" /><Relationship Id="rId40" Type="http://schemas.openxmlformats.org/officeDocument/2006/relationships/slide" Target="slides/slide31.xml" /><Relationship Id="rId45" Type="http://schemas.openxmlformats.org/officeDocument/2006/relationships/slide" Target="slides/slide36.xml" /><Relationship Id="rId66" Type="http://schemas.openxmlformats.org/officeDocument/2006/relationships/slide" Target="slides/slide57.xml" /><Relationship Id="rId87" Type="http://schemas.openxmlformats.org/officeDocument/2006/relationships/slide" Target="slides/slide78.xml" /><Relationship Id="rId110" Type="http://schemas.openxmlformats.org/officeDocument/2006/relationships/slide" Target="slides/slide101.xml" /><Relationship Id="rId115" Type="http://schemas.openxmlformats.org/officeDocument/2006/relationships/slide" Target="slides/slide106.xml" /><Relationship Id="rId61" Type="http://schemas.openxmlformats.org/officeDocument/2006/relationships/slide" Target="slides/slide52.xml" /><Relationship Id="rId82" Type="http://schemas.openxmlformats.org/officeDocument/2006/relationships/slide" Target="slides/slide7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F434B-9EB1-4997-8FE3-000A4F0C79DF}" type="datetimeFigureOut">
              <a:rPr lang="en-US" smtClean="0"/>
              <a:pPr/>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3B3FC-AFF3-484D-B1F4-8543140C53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3B3FC-AFF3-484D-B1F4-8543140C537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BFEFBC-99BD-48A8-9EA4-450FCFF21F81}"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111</a:t>
            </a:fld>
            <a:endParaRPr lang="en-US" sz="1200" kern="1200">
              <a:solidFill>
                <a:prstClr val="black"/>
              </a:solidFill>
              <a:latin typeface="Calibri"/>
              <a:ea typeface="+mn-ea"/>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BFEFBC-99BD-48A8-9EA4-450FCFF21F8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2DD421-3A4A-4D46-A9C5-AA22A391C8C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BFEFBC-99BD-48A8-9EA4-450FCFF21F8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23</a:t>
            </a:fld>
            <a:endParaRPr lang="en-US" sz="1200" kern="120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3B3FC-AFF3-484D-B1F4-8543140C537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BFEFBC-99BD-48A8-9EA4-450FCFF21F8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32</a:t>
            </a:fld>
            <a:endParaRPr lang="en-US" sz="1200" kern="1200">
              <a:solidFill>
                <a:prstClr val="black"/>
              </a:solidFill>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3B3FC-AFF3-484D-B1F4-8543140C537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38</a:t>
            </a:fld>
            <a:endParaRPr lang="en-US" sz="1200" kern="1200">
              <a:solidFill>
                <a:prstClr val="black"/>
              </a:solidFill>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BFEFBC-99BD-48A8-9EA4-450FCFF21F8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47</a:t>
            </a:fld>
            <a:endParaRPr lang="en-US" sz="1200" kern="1200">
              <a:solidFill>
                <a:prstClr val="black"/>
              </a:solidFill>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62</a:t>
            </a:fld>
            <a:endParaRPr lang="en-US" sz="1200" kern="1200">
              <a:solidFill>
                <a:prstClr val="black"/>
              </a:solidFill>
              <a:latin typeface="Calibri"/>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69</a:t>
            </a:fld>
            <a:endParaRPr lang="en-US" sz="1200" kern="1200">
              <a:solidFill>
                <a:prstClr val="black"/>
              </a:solidFill>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7</a:t>
            </a:fld>
            <a:endParaRPr lang="en-US" sz="1200" kern="1200">
              <a:solidFill>
                <a:prstClr val="black"/>
              </a:solidFill>
              <a:latin typeface="Calibri"/>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3B3FC-AFF3-484D-B1F4-8543140C537B}"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85</a:t>
            </a:fld>
            <a:endParaRPr lang="en-US" sz="1200" kern="1200">
              <a:solidFill>
                <a:prstClr val="black"/>
              </a:solidFill>
              <a:latin typeface="Calibri"/>
              <a:ea typeface="+mn-ea"/>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2DD421-3A4A-4D46-A9C5-AA22A391C8CB}"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a:fld id="{8003B3FC-AFF3-484D-B1F4-8543140C537B}" type="slidenum">
              <a:rPr lang="en-US" sz="1200" kern="1200">
                <a:solidFill>
                  <a:prstClr val="black"/>
                </a:solidFill>
                <a:latin typeface="Calibri"/>
                <a:ea typeface="+mn-ea"/>
                <a:cs typeface="+mn-cs"/>
              </a:rPr>
              <a:pPr algn="r" rtl="0"/>
              <a:t>91</a:t>
            </a:fld>
            <a:endParaRPr lang="en-US" sz="1200" kern="1200">
              <a:solidFill>
                <a:prstClr val="black"/>
              </a:solidFill>
              <a:latin typeface="Calibri"/>
              <a:ea typeface="+mn-ea"/>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03B3FC-AFF3-484D-B1F4-8543140C537B}"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45CF0A-300F-470F-813D-02430F1728F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E5C8B8-A507-4239-89FC-17209212786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8CD18-100B-4B91-AC35-DD833CC0418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FA0B0-6B06-4D6C-AFAD-EA885BF8287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E246C7-D8C5-4294-BAA5-D09550112E6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340FC1-A4E0-4F5A-846E-E267F0A97C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DF8A3B-CC06-4ED6-AEE9-D868EB2DB68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8C98D7-33CC-4BB2-83C3-132F3FB600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D53F95-260C-4471-A321-1623CE1EE32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EFFA88-57B1-40D2-955F-1CCA894A7F8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533400"/>
            <a:ext cx="21717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362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35B7B1-7302-423D-BF90-EF1AFA5A5A3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9" name="Rectangle 7"/>
          <p:cNvSpPr>
            <a:spLocks noGrp="1" noChangeArrowheads="1"/>
          </p:cNvSpPr>
          <p:nvPr>
            <p:ph type="ctrTitle" sz="quarter"/>
          </p:nvPr>
        </p:nvSpPr>
        <p:spPr>
          <a:xfrm>
            <a:off x="685800" y="1447800"/>
            <a:ext cx="7772400" cy="1143000"/>
          </a:xfrm>
        </p:spPr>
        <p:txBody>
          <a:bodyPr/>
          <a:lstStyle>
            <a:lvl1pPr>
              <a:defRPr sz="4800"/>
            </a:lvl1pPr>
          </a:lstStyle>
          <a:p>
            <a:r>
              <a:rPr lang="en-US" altLang="en-US"/>
              <a:t>Click to edit Master title style</a:t>
            </a:r>
          </a:p>
        </p:txBody>
      </p:sp>
      <p:sp>
        <p:nvSpPr>
          <p:cNvPr id="308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ltLang="en-US"/>
              <a:t>Click to edit Master subtitle style</a:t>
            </a:r>
          </a:p>
        </p:txBody>
      </p:sp>
      <p:sp>
        <p:nvSpPr>
          <p:cNvPr id="3081" name="Rectangle 9"/>
          <p:cNvSpPr>
            <a:spLocks noGrp="1" noChangeArrowheads="1"/>
          </p:cNvSpPr>
          <p:nvPr>
            <p:ph type="dt" sz="quarter" idx="2"/>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3082" name="Rectangle 10"/>
          <p:cNvSpPr>
            <a:spLocks noGrp="1" noChangeArrowheads="1"/>
          </p:cNvSpPr>
          <p:nvPr>
            <p:ph type="ftr" sz="quarter" idx="3"/>
          </p:nvPr>
        </p:nvSpPr>
        <p:spPr/>
        <p:txBody>
          <a:bodyPr/>
          <a:lstStyle>
            <a:lvl1pPr algn="ctr">
              <a:defRPr/>
            </a:lvl1pPr>
          </a:lstStyle>
          <a:p>
            <a:pP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3083" name="Rectangle 11"/>
          <p:cNvSpPr>
            <a:spLocks noGrp="1" noChangeArrowheads="1"/>
          </p:cNvSpPr>
          <p:nvPr>
            <p:ph type="sldNum" sz="quarter" idx="4"/>
          </p:nvPr>
        </p:nvSpPr>
        <p:spPr>
          <a:xfrm>
            <a:off x="3429000" y="6400800"/>
            <a:ext cx="1905000" cy="457200"/>
          </a:xfrm>
        </p:spPr>
        <p:txBody>
          <a:bodyPr/>
          <a:lstStyle>
            <a:lvl1pPr>
              <a:defRPr/>
            </a:lvl1pPr>
          </a:lstStyle>
          <a:p>
            <a:pPr algn="r" rtl="0" eaLnBrk="0" fontAlgn="base" hangingPunct="0">
              <a:spcBef>
                <a:spcPct val="0"/>
              </a:spcBef>
              <a:spcAft>
                <a:spcPct val="0"/>
              </a:spcAft>
            </a:pPr>
            <a:fld id="{99D092AD-9ADD-4418-BB51-5CF6A479FB2D}"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7582222A-0319-41DA-A4B0-91AC244DA432}"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CA7BB0B-984C-44C6-842B-C4F170735A0B}"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4FEB983F-0A10-4B94-8804-851982B0C988}"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11416C8-537C-498B-8A19-EB8BAEC3ED7E}"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pPr>
            <a:fld id="{69D15732-E9C5-4004-B2C0-011C9173D6C5}"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pPr>
            <a:fld id="{F483C1EA-2994-4174-B3F9-0ED549E32636}"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9D0EBDA7-BD3C-4843-A9E4-9A47DD22992C}"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pPr>
            <a:fld id="{D6FC968A-51E6-4185-9FBD-65460AD3BC95}"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E07FA50D-2F7C-4439-AD54-28ECC8F85021}"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pPr>
            <a:endParaRPr lang="en-US" altLang="en-US" sz="1400" kern="1200">
              <a:solidFill>
                <a:srgbClr val="FFFF6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r" rtl="0" eaLnBrk="0" fontAlgn="base" hangingPunct="0">
              <a:spcBef>
                <a:spcPct val="0"/>
              </a:spcBef>
              <a:spcAft>
                <a:spcPct val="0"/>
              </a:spcAft>
            </a:pPr>
            <a:r>
              <a:rPr lang="en-US" altLang="en-US" sz="1400" kern="1200">
                <a:solidFill>
                  <a:srgbClr val="FFFF6F"/>
                </a:solidFill>
                <a:latin typeface="Arial"/>
                <a:ea typeface="+mn-ea"/>
                <a:cs typeface="+mn-cs"/>
              </a:rPr>
              <a:t>EKG Rhythm Interpretation</a:t>
            </a: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pPr>
            <a:fld id="{66B3A987-B9C2-469E-83D6-48BAF0ECC837}" type="slidenum">
              <a:rPr lang="en-US" altLang="en-US" sz="1400" kern="1200">
                <a:solidFill>
                  <a:srgbClr val="FFFF6F"/>
                </a:solidFill>
                <a:latin typeface="Arial"/>
                <a:ea typeface="+mn-ea"/>
                <a:cs typeface="+mn-cs"/>
              </a:rPr>
              <a:pPr algn="r" rtl="0" eaLnBrk="0" fontAlgn="base" hangingPunct="0">
                <a:spcBef>
                  <a:spcPct val="0"/>
                </a:spcBef>
                <a:spcAft>
                  <a:spcPct val="0"/>
                </a:spcAft>
              </a:pPr>
              <a:t>‹#›</a:t>
            </a:fld>
            <a:endParaRPr lang="en-US" altLang="en-US" sz="1400" kern="1200">
              <a:solidFill>
                <a:srgbClr val="FFFF6F"/>
              </a:solidFill>
              <a:latin typeface="Arial"/>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24EF82F-E1FB-46B8-8EE9-45060E6F7632}" type="datetimeFigureOut">
              <a:rPr lang="en-US" smtClean="0"/>
              <a:pPr/>
              <a:t>11/4/2024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4FBE7F-FAB5-4E4D-A195-1FC37FE8590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a:fld id="{024EF82F-E1FB-46B8-8EE9-45060E6F7632}" type="datetimeFigureOut">
              <a:rPr lang="en-US" sz="1400" kern="1200" smtClean="0">
                <a:solidFill>
                  <a:srgbClr val="FFFFFF"/>
                </a:solidFill>
                <a:latin typeface="Arial"/>
                <a:ea typeface="+mn-ea"/>
                <a:cs typeface="+mn-cs"/>
              </a:rPr>
              <a:pPr algn="l" rtl="0"/>
              <a:t>11/4/2024</a:t>
            </a:fld>
            <a:endParaRPr lang="en-US" sz="1400" kern="1200">
              <a:solidFill>
                <a:srgbClr val="FFFFFF"/>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a:endParaRPr lang="en-US" sz="1400" kern="1200">
              <a:solidFill>
                <a:srgbClr val="FFFFFF"/>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a:fld id="{244FBE7F-FAB5-4E4D-A195-1FC37FE85909}" type="slidenum">
              <a:rPr lang="en-US" sz="1400" kern="1200" smtClean="0">
                <a:solidFill>
                  <a:srgbClr val="FFFFFF"/>
                </a:solidFill>
                <a:latin typeface="Arial"/>
                <a:ea typeface="+mn-ea"/>
                <a:cs typeface="+mn-cs"/>
              </a:rPr>
              <a:pPr algn="r" rtl="0"/>
              <a:t>‹#›</a:t>
            </a:fld>
            <a:endParaRPr lang="en-US" sz="1400" kern="1200">
              <a:solidFill>
                <a:srgbClr val="FFFFFF"/>
              </a:solidFill>
              <a:latin typeface="Aria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2.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image" Target="../media/image1.jpeg"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13" Type="http://schemas.openxmlformats.org/officeDocument/2006/relationships/image" Target="../media/image1.jpeg"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5.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 /><Relationship Id="rId13" Type="http://schemas.openxmlformats.org/officeDocument/2006/relationships/image" Target="../media/image1.jpeg" /><Relationship Id="rId3" Type="http://schemas.openxmlformats.org/officeDocument/2006/relationships/slideLayout" Target="../slideLayouts/slideLayout58.xml" /><Relationship Id="rId7" Type="http://schemas.openxmlformats.org/officeDocument/2006/relationships/slideLayout" Target="../slideLayouts/slideLayout62.xml" /><Relationship Id="rId12" Type="http://schemas.openxmlformats.org/officeDocument/2006/relationships/theme" Target="../theme/theme6.xml" /><Relationship Id="rId2" Type="http://schemas.openxmlformats.org/officeDocument/2006/relationships/slideLayout" Target="../slideLayouts/slideLayout57.xml" /><Relationship Id="rId1" Type="http://schemas.openxmlformats.org/officeDocument/2006/relationships/slideLayout" Target="../slideLayouts/slideLayout56.xml" /><Relationship Id="rId6" Type="http://schemas.openxmlformats.org/officeDocument/2006/relationships/slideLayout" Target="../slideLayouts/slideLayout61.xml" /><Relationship Id="rId11" Type="http://schemas.openxmlformats.org/officeDocument/2006/relationships/slideLayout" Target="../slideLayouts/slideLayout66.xml" /><Relationship Id="rId5" Type="http://schemas.openxmlformats.org/officeDocument/2006/relationships/slideLayout" Target="../slideLayouts/slideLayout60.xml" /><Relationship Id="rId10" Type="http://schemas.openxmlformats.org/officeDocument/2006/relationships/slideLayout" Target="../slideLayouts/slideLayout65.xml" /><Relationship Id="rId4" Type="http://schemas.openxmlformats.org/officeDocument/2006/relationships/slideLayout" Target="../slideLayouts/slideLayout59.xml" /><Relationship Id="rId9" Type="http://schemas.openxmlformats.org/officeDocument/2006/relationships/slideLayout" Target="../slideLayouts/slideLayout6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 /><Relationship Id="rId13" Type="http://schemas.openxmlformats.org/officeDocument/2006/relationships/image" Target="../media/image1.jpeg" /><Relationship Id="rId3" Type="http://schemas.openxmlformats.org/officeDocument/2006/relationships/slideLayout" Target="../slideLayouts/slideLayout69.xml" /><Relationship Id="rId7" Type="http://schemas.openxmlformats.org/officeDocument/2006/relationships/slideLayout" Target="../slideLayouts/slideLayout73.xml" /><Relationship Id="rId12" Type="http://schemas.openxmlformats.org/officeDocument/2006/relationships/theme" Target="../theme/theme7.xml" /><Relationship Id="rId2" Type="http://schemas.openxmlformats.org/officeDocument/2006/relationships/slideLayout" Target="../slideLayouts/slideLayout68.xml" /><Relationship Id="rId1" Type="http://schemas.openxmlformats.org/officeDocument/2006/relationships/slideLayout" Target="../slideLayouts/slideLayout67.xml" /><Relationship Id="rId6" Type="http://schemas.openxmlformats.org/officeDocument/2006/relationships/slideLayout" Target="../slideLayouts/slideLayout72.xml" /><Relationship Id="rId11" Type="http://schemas.openxmlformats.org/officeDocument/2006/relationships/slideLayout" Target="../slideLayouts/slideLayout77.xml" /><Relationship Id="rId5" Type="http://schemas.openxmlformats.org/officeDocument/2006/relationships/slideLayout" Target="../slideLayouts/slideLayout71.xml" /><Relationship Id="rId10" Type="http://schemas.openxmlformats.org/officeDocument/2006/relationships/slideLayout" Target="../slideLayouts/slideLayout76.xml" /><Relationship Id="rId4" Type="http://schemas.openxmlformats.org/officeDocument/2006/relationships/slideLayout" Target="../slideLayouts/slideLayout70.xml" /><Relationship Id="rId9" Type="http://schemas.openxmlformats.org/officeDocument/2006/relationships/slideLayout" Target="../slideLayouts/slideLayout7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 /><Relationship Id="rId13" Type="http://schemas.openxmlformats.org/officeDocument/2006/relationships/image" Target="../media/image1.jpeg" /><Relationship Id="rId3" Type="http://schemas.openxmlformats.org/officeDocument/2006/relationships/slideLayout" Target="../slideLayouts/slideLayout80.xml" /><Relationship Id="rId7" Type="http://schemas.openxmlformats.org/officeDocument/2006/relationships/slideLayout" Target="../slideLayouts/slideLayout84.xml" /><Relationship Id="rId12" Type="http://schemas.openxmlformats.org/officeDocument/2006/relationships/theme" Target="../theme/theme8.xml" /><Relationship Id="rId2" Type="http://schemas.openxmlformats.org/officeDocument/2006/relationships/slideLayout" Target="../slideLayouts/slideLayout79.xml" /><Relationship Id="rId1" Type="http://schemas.openxmlformats.org/officeDocument/2006/relationships/slideLayout" Target="../slideLayouts/slideLayout78.xml" /><Relationship Id="rId6" Type="http://schemas.openxmlformats.org/officeDocument/2006/relationships/slideLayout" Target="../slideLayouts/slideLayout83.xml" /><Relationship Id="rId11" Type="http://schemas.openxmlformats.org/officeDocument/2006/relationships/slideLayout" Target="../slideLayouts/slideLayout88.xml" /><Relationship Id="rId5" Type="http://schemas.openxmlformats.org/officeDocument/2006/relationships/slideLayout" Target="../slideLayouts/slideLayout82.xml" /><Relationship Id="rId10" Type="http://schemas.openxmlformats.org/officeDocument/2006/relationships/slideLayout" Target="../slideLayouts/slideLayout87.xml" /><Relationship Id="rId4" Type="http://schemas.openxmlformats.org/officeDocument/2006/relationships/slideLayout" Target="../slideLayouts/slideLayout81.xml" /><Relationship Id="rId9" Type="http://schemas.openxmlformats.org/officeDocument/2006/relationships/slideLayout" Target="../slideLayouts/slideLayout86.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 /><Relationship Id="rId13" Type="http://schemas.openxmlformats.org/officeDocument/2006/relationships/image" Target="../media/image1.jpeg" /><Relationship Id="rId3" Type="http://schemas.openxmlformats.org/officeDocument/2006/relationships/slideLayout" Target="../slideLayouts/slideLayout91.xml" /><Relationship Id="rId7" Type="http://schemas.openxmlformats.org/officeDocument/2006/relationships/slideLayout" Target="../slideLayouts/slideLayout95.xml" /><Relationship Id="rId12" Type="http://schemas.openxmlformats.org/officeDocument/2006/relationships/theme" Target="../theme/theme9.xml" /><Relationship Id="rId2" Type="http://schemas.openxmlformats.org/officeDocument/2006/relationships/slideLayout" Target="../slideLayouts/slideLayout90.xml" /><Relationship Id="rId1" Type="http://schemas.openxmlformats.org/officeDocument/2006/relationships/slideLayout" Target="../slideLayouts/slideLayout89.xml" /><Relationship Id="rId6" Type="http://schemas.openxmlformats.org/officeDocument/2006/relationships/slideLayout" Target="../slideLayouts/slideLayout94.xml" /><Relationship Id="rId11" Type="http://schemas.openxmlformats.org/officeDocument/2006/relationships/slideLayout" Target="../slideLayouts/slideLayout99.xml" /><Relationship Id="rId5" Type="http://schemas.openxmlformats.org/officeDocument/2006/relationships/slideLayout" Target="../slideLayouts/slideLayout93.xml" /><Relationship Id="rId10" Type="http://schemas.openxmlformats.org/officeDocument/2006/relationships/slideLayout" Target="../slideLayouts/slideLayout98.xml" /><Relationship Id="rId4" Type="http://schemas.openxmlformats.org/officeDocument/2006/relationships/slideLayout" Target="../slideLayouts/slideLayout92.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24EF82F-E1FB-46B8-8EE9-45060E6F7632}" type="datetimeFigureOut">
              <a:rPr lang="en-US" smtClean="0"/>
              <a:pPr/>
              <a:t>11/4/2024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4FBE7F-FAB5-4E4D-A195-1FC37FE85909}"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914400" y="1722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133930-4523-4E4B-BF94-066A78ABE6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2"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lgn="l" rtl="0" eaLnBrk="0" fontAlgn="base" hangingPunct="0">
              <a:spcBef>
                <a:spcPct val="0"/>
              </a:spcBef>
              <a:spcAft>
                <a:spcPct val="0"/>
              </a:spcAft>
            </a:pPr>
            <a:endParaRPr lang="en-US" altLang="en-US" kern="1200">
              <a:solidFill>
                <a:srgbClr val="FFFF6F"/>
              </a:solidFill>
              <a:latin typeface="Arial"/>
              <a:ea typeface="+mn-ea"/>
              <a:cs typeface="+mn-cs"/>
            </a:endParaRPr>
          </a:p>
        </p:txBody>
      </p:sp>
      <p:sp>
        <p:nvSpPr>
          <p:cNvPr id="1034" name="Rectangle 10"/>
          <p:cNvSpPr>
            <a:spLocks noGrp="1" noChangeArrowheads="1"/>
          </p:cNvSpPr>
          <p:nvPr>
            <p:ph type="ftr" sz="quarter" idx="3"/>
          </p:nvPr>
        </p:nvSpPr>
        <p:spPr bwMode="auto">
          <a:xfrm>
            <a:off x="55626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rtl="0" eaLnBrk="0" fontAlgn="base" hangingPunct="0">
              <a:spcBef>
                <a:spcPct val="0"/>
              </a:spcBef>
              <a:spcAft>
                <a:spcPct val="0"/>
              </a:spcAft>
            </a:pPr>
            <a:r>
              <a:rPr lang="en-US" altLang="en-US" kern="1200">
                <a:solidFill>
                  <a:srgbClr val="FFFF6F"/>
                </a:solidFill>
                <a:latin typeface="Arial"/>
                <a:ea typeface="+mn-ea"/>
                <a:cs typeface="+mn-cs"/>
              </a:rPr>
              <a:t>EKG Rhythm Interpretation</a:t>
            </a:r>
          </a:p>
        </p:txBody>
      </p:sp>
      <p:sp>
        <p:nvSpPr>
          <p:cNvPr id="1035" name="Rectangle 11"/>
          <p:cNvSpPr>
            <a:spLocks noGrp="1" noChangeArrowheads="1"/>
          </p:cNvSpPr>
          <p:nvPr>
            <p:ph type="sldNum" sz="quarter" idx="4"/>
          </p:nvPr>
        </p:nvSpPr>
        <p:spPr bwMode="auto">
          <a:xfrm>
            <a:off x="3124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rtl="0" eaLnBrk="0" fontAlgn="base" hangingPunct="0">
              <a:spcBef>
                <a:spcPct val="0"/>
              </a:spcBef>
              <a:spcAft>
                <a:spcPct val="0"/>
              </a:spcAft>
            </a:pPr>
            <a:fld id="{44AC3024-C3C9-4320-B93E-752F7FB81279}" type="slidenum">
              <a:rPr lang="en-US" altLang="en-US" kern="1200">
                <a:solidFill>
                  <a:srgbClr val="FFFF6F"/>
                </a:solidFill>
                <a:latin typeface="Arial"/>
                <a:ea typeface="+mn-ea"/>
                <a:cs typeface="+mn-cs"/>
              </a:rPr>
              <a:pPr rtl="0" eaLnBrk="0" fontAlgn="base" hangingPunct="0">
                <a:spcBef>
                  <a:spcPct val="0"/>
                </a:spcBef>
                <a:spcAft>
                  <a:spcPct val="0"/>
                </a:spcAft>
              </a:pPr>
              <a:t>‹#›</a:t>
            </a:fld>
            <a:endParaRPr lang="en-US" altLang="en-US" kern="1200">
              <a:solidFill>
                <a:srgbClr val="FFFF6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rtl="0"/>
            <a:fld id="{024EF82F-E1FB-46B8-8EE9-45060E6F7632}" type="datetimeFigureOut">
              <a:rPr lang="en-US" kern="1200" smtClean="0">
                <a:solidFill>
                  <a:srgbClr val="FFFFFF"/>
                </a:solidFill>
                <a:latin typeface="Arial"/>
                <a:ea typeface="+mn-ea"/>
                <a:cs typeface="+mn-cs"/>
              </a:rPr>
              <a:pPr algn="l" rtl="0"/>
              <a:t>11/4/2024</a:t>
            </a:fld>
            <a:endParaRPr lang="en-US" kern="1200">
              <a:solidFill>
                <a:srgbClr val="FFFFFF"/>
              </a:solidFill>
              <a:latin typeface="Arial"/>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rtl="0"/>
            <a:endParaRPr lang="en-US" kern="1200">
              <a:solidFill>
                <a:srgbClr val="FFFFFF"/>
              </a:solidFill>
              <a:latin typeface="Arial"/>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rtl="0"/>
            <a:fld id="{244FBE7F-FAB5-4E4D-A195-1FC37FE85909}" type="slidenum">
              <a:rPr lang="en-US" kern="1200" smtClean="0">
                <a:solidFill>
                  <a:srgbClr val="FFFFFF"/>
                </a:solidFill>
                <a:latin typeface="Arial"/>
                <a:ea typeface="+mn-ea"/>
                <a:cs typeface="+mn-cs"/>
              </a:rPr>
              <a:pPr rtl="0"/>
              <a:t>‹#›</a:t>
            </a:fld>
            <a:endParaRPr lang="en-US" kern="1200">
              <a:solidFill>
                <a:srgbClr val="FFFFFF"/>
              </a:solidFill>
              <a:latin typeface="Arial"/>
              <a:ea typeface="+mn-ea"/>
              <a:cs typeface="+mn-cs"/>
            </a:endParaRPr>
          </a:p>
        </p:txBody>
      </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0.xml" /><Relationship Id="rId1" Type="http://schemas.openxmlformats.org/officeDocument/2006/relationships/slideLayout" Target="../slideLayouts/slideLayout50.xml" /></Relationships>
</file>

<file path=ppt/slides/_rels/slide100.xml.rels><?xml version="1.0" encoding="UTF-8" standalone="yes"?>
<Relationships xmlns="http://schemas.openxmlformats.org/package/2006/relationships"><Relationship Id="rId3" Type="http://schemas.openxmlformats.org/officeDocument/2006/relationships/image" Target="../media/image48.jpeg" /><Relationship Id="rId2" Type="http://schemas.openxmlformats.org/officeDocument/2006/relationships/notesSlide" Target="../notesSlides/notesSlide100.xml" /><Relationship Id="rId1" Type="http://schemas.openxmlformats.org/officeDocument/2006/relationships/slideLayout" Target="../slideLayouts/slideLayout46.xml" /></Relationships>
</file>

<file path=ppt/slides/_rels/slide101.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101.xml" /><Relationship Id="rId1" Type="http://schemas.openxmlformats.org/officeDocument/2006/relationships/slideLayout" Target="../slideLayouts/slideLayout46.xml" /></Relationships>
</file>

<file path=ppt/slides/_rels/slide102.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102.xml" /><Relationship Id="rId1" Type="http://schemas.openxmlformats.org/officeDocument/2006/relationships/slideLayout" Target="../slideLayouts/slideLayout46.xml" /></Relationships>
</file>

<file path=ppt/slides/_rels/slide103.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103.xml" /><Relationship Id="rId1" Type="http://schemas.openxmlformats.org/officeDocument/2006/relationships/slideLayout" Target="../slideLayouts/slideLayout46.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46.xml" /></Relationships>
</file>

<file path=ppt/slides/_rels/slide105.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105.xml" /><Relationship Id="rId1" Type="http://schemas.openxmlformats.org/officeDocument/2006/relationships/slideLayout" Target="../slideLayouts/slideLayout46.xml" /><Relationship Id="rId4" Type="http://schemas.openxmlformats.org/officeDocument/2006/relationships/image" Target="../media/image51.png" /></Relationships>
</file>

<file path=ppt/slides/_rels/slide106.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106.xml" /><Relationship Id="rId1" Type="http://schemas.openxmlformats.org/officeDocument/2006/relationships/slideLayout" Target="../slideLayouts/slideLayout46.xml" /></Relationships>
</file>

<file path=ppt/slides/_rels/slide107.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107.xml" /><Relationship Id="rId1" Type="http://schemas.openxmlformats.org/officeDocument/2006/relationships/slideLayout" Target="../slideLayouts/slideLayout46.xml" /></Relationships>
</file>

<file path=ppt/slides/_rels/slide108.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notesSlide" Target="../notesSlides/notesSlide108.xml" /><Relationship Id="rId1" Type="http://schemas.openxmlformats.org/officeDocument/2006/relationships/slideLayout" Target="../slideLayouts/slideLayout46.xml" /></Relationships>
</file>

<file path=ppt/slides/_rels/slide109.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notesSlide" Target="../notesSlides/notesSlide109.xml" /><Relationship Id="rId1" Type="http://schemas.openxmlformats.org/officeDocument/2006/relationships/slideLayout" Target="../slideLayouts/slideLayout46.xml" /></Relationships>
</file>

<file path=ppt/slides/_rels/slide11.xml.rels><?xml version="1.0" encoding="UTF-8" standalone="yes"?>
<Relationships xmlns="http://schemas.openxmlformats.org/package/2006/relationships"><Relationship Id="rId3" Type="http://schemas.openxmlformats.org/officeDocument/2006/relationships/hyperlink" Target="ecg/15/15x/1507x.htm" TargetMode="External" /><Relationship Id="rId2" Type="http://schemas.openxmlformats.org/officeDocument/2006/relationships/notesSlide" Target="../notesSlides/notesSlide11.xml" /><Relationship Id="rId1" Type="http://schemas.openxmlformats.org/officeDocument/2006/relationships/slideLayout" Target="../slideLayouts/slideLayout46.xml" /><Relationship Id="rId4" Type="http://schemas.openxmlformats.org/officeDocument/2006/relationships/image" Target="../media/image8.png" /></Relationships>
</file>

<file path=ppt/slides/_rels/slide110.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notesSlide" Target="../notesSlides/notesSlide110.xml" /><Relationship Id="rId1" Type="http://schemas.openxmlformats.org/officeDocument/2006/relationships/slideLayout" Target="../slideLayouts/slideLayout46.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Relationship Id="rId8" Type="http://schemas.openxmlformats.org/officeDocument/2006/relationships/image" Target="../media/image58.png" /><Relationship Id="rId3" Type="http://schemas.openxmlformats.org/officeDocument/2006/relationships/image" Target="../media/image53.png" /><Relationship Id="rId7" Type="http://schemas.openxmlformats.org/officeDocument/2006/relationships/image" Target="../media/image57.png" /><Relationship Id="rId2" Type="http://schemas.openxmlformats.org/officeDocument/2006/relationships/notesSlide" Target="../notesSlides/notesSlide112.xml" /><Relationship Id="rId1" Type="http://schemas.openxmlformats.org/officeDocument/2006/relationships/slideLayout" Target="../slideLayouts/slideLayout46.xml" /><Relationship Id="rId6" Type="http://schemas.openxmlformats.org/officeDocument/2006/relationships/image" Target="../media/image56.png" /><Relationship Id="rId5" Type="http://schemas.openxmlformats.org/officeDocument/2006/relationships/image" Target="../media/image55.png" /><Relationship Id="rId4" Type="http://schemas.openxmlformats.org/officeDocument/2006/relationships/image" Target="../media/image54.png" /><Relationship Id="rId9" Type="http://schemas.openxmlformats.org/officeDocument/2006/relationships/image" Target="../media/image59.jpeg" /></Relationships>
</file>

<file path=ppt/slides/_rels/slide113.xml.rels><?xml version="1.0" encoding="UTF-8" standalone="yes"?>
<Relationships xmlns="http://schemas.openxmlformats.org/package/2006/relationships"><Relationship Id="rId3" Type="http://schemas.openxmlformats.org/officeDocument/2006/relationships/image" Target="../media/image60.png" /><Relationship Id="rId2" Type="http://schemas.openxmlformats.org/officeDocument/2006/relationships/notesSlide" Target="../notesSlides/notesSlide113.xml" /><Relationship Id="rId1" Type="http://schemas.openxmlformats.org/officeDocument/2006/relationships/slideLayout" Target="../slideLayouts/slideLayout46.xml" /></Relationships>
</file>

<file path=ppt/slides/_rels/slide114.xml.rels><?xml version="1.0" encoding="UTF-8" standalone="yes"?>
<Relationships xmlns="http://schemas.openxmlformats.org/package/2006/relationships"><Relationship Id="rId3" Type="http://schemas.openxmlformats.org/officeDocument/2006/relationships/image" Target="../media/image61.png" /><Relationship Id="rId2" Type="http://schemas.openxmlformats.org/officeDocument/2006/relationships/notesSlide" Target="../notesSlides/notesSlide114.xml" /><Relationship Id="rId1" Type="http://schemas.openxmlformats.org/officeDocument/2006/relationships/slideLayout" Target="../slideLayouts/slideLayout46.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2.xml" /><Relationship Id="rId1" Type="http://schemas.openxmlformats.org/officeDocument/2006/relationships/slideLayout" Target="../slideLayouts/slideLayout50.xml" /></Relationships>
</file>

<file path=ppt/slides/_rels/slide1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3.xml" /><Relationship Id="rId1" Type="http://schemas.openxmlformats.org/officeDocument/2006/relationships/slideLayout" Target="../slideLayouts/slideLayout50.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4.xml" /><Relationship Id="rId1" Type="http://schemas.openxmlformats.org/officeDocument/2006/relationships/slideLayout" Target="../slideLayouts/slideLayout46.xml" /></Relationships>
</file>

<file path=ppt/slides/_rels/slide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5.xml" /><Relationship Id="rId1" Type="http://schemas.openxmlformats.org/officeDocument/2006/relationships/slideLayout" Target="../slideLayouts/slideLayout46.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50.xml" /></Relationships>
</file>

<file path=ppt/slides/_rels/slide1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7.xml" /><Relationship Id="rId1" Type="http://schemas.openxmlformats.org/officeDocument/2006/relationships/slideLayout" Target="../slideLayouts/slideLayout50.xml" /></Relationships>
</file>

<file path=ppt/slides/_rels/slide1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8.xml" /><Relationship Id="rId1" Type="http://schemas.openxmlformats.org/officeDocument/2006/relationships/slideLayout" Target="../slideLayouts/slideLayout50.xml" /></Relationships>
</file>

<file path=ppt/slides/_rels/slide19.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9.xml" /><Relationship Id="rId1" Type="http://schemas.openxmlformats.org/officeDocument/2006/relationships/slideLayout" Target="../slideLayouts/slideLayout50.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46.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0.xml" /><Relationship Id="rId1" Type="http://schemas.openxmlformats.org/officeDocument/2006/relationships/slideLayout" Target="../slideLayouts/slideLayout50.xml" /></Relationships>
</file>

<file path=ppt/slides/_rels/slide2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1.xml" /><Relationship Id="rId1" Type="http://schemas.openxmlformats.org/officeDocument/2006/relationships/slideLayout" Target="../slideLayouts/slideLayout50.xml" /></Relationships>
</file>

<file path=ppt/slides/_rels/slide2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22.xml" /><Relationship Id="rId1" Type="http://schemas.openxmlformats.org/officeDocument/2006/relationships/slideLayout" Target="../slideLayouts/slideLayout50.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24.xml" /><Relationship Id="rId1" Type="http://schemas.openxmlformats.org/officeDocument/2006/relationships/slideLayout" Target="../slideLayouts/slideLayout46.xml" /></Relationships>
</file>

<file path=ppt/slides/_rels/slide25.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25.xml" /><Relationship Id="rId1" Type="http://schemas.openxmlformats.org/officeDocument/2006/relationships/slideLayout" Target="../slideLayouts/slideLayout46.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46.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46.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46.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46.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46.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46.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46.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34.xml" /></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kw/ecg/ecg_outline/Lesson6/index.html" TargetMode="External" /><Relationship Id="rId2" Type="http://schemas.openxmlformats.org/officeDocument/2006/relationships/notesSlide" Target="../notesSlides/notesSlide33.xml" /><Relationship Id="rId1" Type="http://schemas.openxmlformats.org/officeDocument/2006/relationships/slideLayout" Target="../slideLayouts/slideLayout46.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46.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46.xml" /></Relationships>
</file>

<file path=ppt/slides/_rels/slide36.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36.xml" /><Relationship Id="rId1" Type="http://schemas.openxmlformats.org/officeDocument/2006/relationships/slideLayout" Target="../slideLayouts/slideLayout46.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46.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39.xml" /><Relationship Id="rId1" Type="http://schemas.openxmlformats.org/officeDocument/2006/relationships/slideLayout" Target="../slideLayouts/slideLayout46.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46.xml" /></Relationships>
</file>

<file path=ppt/slides/_rels/slide40.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0.xml" /><Relationship Id="rId1" Type="http://schemas.openxmlformats.org/officeDocument/2006/relationships/slideLayout" Target="../slideLayouts/slideLayout46.xml" /></Relationships>
</file>

<file path=ppt/slides/_rels/slide41.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41.xml" /><Relationship Id="rId1" Type="http://schemas.openxmlformats.org/officeDocument/2006/relationships/slideLayout" Target="../slideLayouts/slideLayout46.xml" /></Relationships>
</file>

<file path=ppt/slides/_rels/slide4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2.xml" /><Relationship Id="rId1" Type="http://schemas.openxmlformats.org/officeDocument/2006/relationships/slideLayout" Target="../slideLayouts/slideLayout46.xml" /></Relationships>
</file>

<file path=ppt/slides/_rels/slide43.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3.xml" /><Relationship Id="rId1" Type="http://schemas.openxmlformats.org/officeDocument/2006/relationships/slideLayout" Target="../slideLayouts/slideLayout46.xml" /></Relationships>
</file>

<file path=ppt/slides/_rels/slide44.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4.xml" /><Relationship Id="rId1" Type="http://schemas.openxmlformats.org/officeDocument/2006/relationships/slideLayout" Target="../slideLayouts/slideLayout46.xml" /></Relationships>
</file>

<file path=ppt/slides/_rels/slide45.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5.xml" /><Relationship Id="rId1" Type="http://schemas.openxmlformats.org/officeDocument/2006/relationships/slideLayout" Target="../slideLayouts/slideLayout46.xml" /></Relationships>
</file>

<file path=ppt/slides/_rels/slide46.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notesSlide" Target="../notesSlides/notesSlide46.xml" /><Relationship Id="rId1" Type="http://schemas.openxmlformats.org/officeDocument/2006/relationships/slideLayout" Target="../slideLayouts/slideLayout46.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56.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46.xml" /></Relationships>
</file>

<file path=ppt/slides/_rels/slide49.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49.xml" /><Relationship Id="rId1" Type="http://schemas.openxmlformats.org/officeDocument/2006/relationships/slideLayout" Target="../slideLayouts/slideLayout48.xml" /><Relationship Id="rId4" Type="http://schemas.openxmlformats.org/officeDocument/2006/relationships/image" Target="../media/image25.pn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46.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48.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50.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48.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48.xml" /></Relationships>
</file>

<file path=ppt/slides/_rels/slide54.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54.xml" /><Relationship Id="rId1" Type="http://schemas.openxmlformats.org/officeDocument/2006/relationships/slideLayout" Target="../slideLayouts/slideLayout46.xml" /></Relationships>
</file>

<file path=ppt/slides/_rels/slide55.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55.xml" /><Relationship Id="rId1" Type="http://schemas.openxmlformats.org/officeDocument/2006/relationships/slideLayout" Target="../slideLayouts/slideLayout46.xml" /></Relationships>
</file>

<file path=ppt/slides/_rels/slide56.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56.xml" /><Relationship Id="rId1" Type="http://schemas.openxmlformats.org/officeDocument/2006/relationships/slideLayout" Target="../slideLayouts/slideLayout46.xml" /></Relationships>
</file>

<file path=ppt/slides/_rels/slide57.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57.xml" /><Relationship Id="rId1" Type="http://schemas.openxmlformats.org/officeDocument/2006/relationships/slideLayout" Target="../slideLayouts/slideLayout46.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46.xml" /></Relationships>
</file>

<file path=ppt/slides/_rels/slide59.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59.xml" /><Relationship Id="rId1" Type="http://schemas.openxmlformats.org/officeDocument/2006/relationships/slideLayout" Target="../slideLayouts/slideLayout46.xm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6.xml" /><Relationship Id="rId1" Type="http://schemas.openxmlformats.org/officeDocument/2006/relationships/slideLayout" Target="../slideLayouts/slideLayout50.xml" /></Relationships>
</file>

<file path=ppt/slides/_rels/slide60.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60.xml" /><Relationship Id="rId1" Type="http://schemas.openxmlformats.org/officeDocument/2006/relationships/slideLayout" Target="../slideLayouts/slideLayout46.xml" /></Relationships>
</file>

<file path=ppt/slides/_rels/slide61.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61.xml" /><Relationship Id="rId1" Type="http://schemas.openxmlformats.org/officeDocument/2006/relationships/slideLayout" Target="../slideLayouts/slideLayout46.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46.xml" /></Relationships>
</file>

<file path=ppt/slides/_rels/slide64.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64.xml" /><Relationship Id="rId1" Type="http://schemas.openxmlformats.org/officeDocument/2006/relationships/slideLayout" Target="../slideLayouts/slideLayout50.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46.xml" /></Relationships>
</file>

<file path=ppt/slides/_rels/slide66.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66.xml" /><Relationship Id="rId1" Type="http://schemas.openxmlformats.org/officeDocument/2006/relationships/slideLayout" Target="../slideLayouts/slideLayout46.xml" /><Relationship Id="rId4" Type="http://schemas.openxmlformats.org/officeDocument/2006/relationships/image" Target="../media/image30.png" /></Relationships>
</file>

<file path=ppt/slides/_rels/slide67.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67.xml" /><Relationship Id="rId1" Type="http://schemas.openxmlformats.org/officeDocument/2006/relationships/slideLayout" Target="../slideLayouts/slideLayout46.xml" /></Relationships>
</file>

<file path=ppt/slides/_rels/slide68.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68.xml" /><Relationship Id="rId1" Type="http://schemas.openxmlformats.org/officeDocument/2006/relationships/slideLayout" Target="../slideLayouts/slideLayout50.xml" /><Relationship Id="rId4" Type="http://schemas.openxmlformats.org/officeDocument/2006/relationships/image" Target="../media/image30.png"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6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3.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46.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46.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46.xml" /></Relationships>
</file>

<file path=ppt/slides/_rels/slide73.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notesSlide" Target="../notesSlides/notesSlide73.xml" /><Relationship Id="rId1" Type="http://schemas.openxmlformats.org/officeDocument/2006/relationships/slideLayout" Target="../slideLayouts/slideLayout46.xml" /></Relationships>
</file>

<file path=ppt/slides/_rels/slide74.xml.rels><?xml version="1.0" encoding="UTF-8" standalone="yes"?>
<Relationships xmlns="http://schemas.openxmlformats.org/package/2006/relationships"><Relationship Id="rId3" Type="http://schemas.openxmlformats.org/officeDocument/2006/relationships/image" Target="../media/image33.gif" /><Relationship Id="rId2" Type="http://schemas.openxmlformats.org/officeDocument/2006/relationships/notesSlide" Target="../notesSlides/notesSlide74.xml" /><Relationship Id="rId1" Type="http://schemas.openxmlformats.org/officeDocument/2006/relationships/slideLayout" Target="../slideLayouts/slideLayout46.xml" /></Relationships>
</file>

<file path=ppt/slides/_rels/slide75.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notesSlide" Target="../notesSlides/notesSlide75.xml" /><Relationship Id="rId1" Type="http://schemas.openxmlformats.org/officeDocument/2006/relationships/slideLayout" Target="../slideLayouts/slideLayout46.xml" /></Relationships>
</file>

<file path=ppt/slides/_rels/slide76.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76.xml" /><Relationship Id="rId1" Type="http://schemas.openxmlformats.org/officeDocument/2006/relationships/slideLayout" Target="../slideLayouts/slideLayout46.xml" /></Relationships>
</file>

<file path=ppt/slides/_rels/slide77.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77.xml" /><Relationship Id="rId1" Type="http://schemas.openxmlformats.org/officeDocument/2006/relationships/slideLayout" Target="../slideLayouts/slideLayout46.xml" /></Relationships>
</file>

<file path=ppt/slides/_rels/slide78.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notesSlide" Target="../notesSlides/notesSlide78.xml" /><Relationship Id="rId1" Type="http://schemas.openxmlformats.org/officeDocument/2006/relationships/slideLayout" Target="../slideLayouts/slideLayout46.xml" /></Relationships>
</file>

<file path=ppt/slides/_rels/slide79.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79.xml" /><Relationship Id="rId1" Type="http://schemas.openxmlformats.org/officeDocument/2006/relationships/slideLayout" Target="../slideLayouts/slideLayout46.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6.xml" /></Relationships>
</file>

<file path=ppt/slides/_rels/slide80.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80.xml" /><Relationship Id="rId1" Type="http://schemas.openxmlformats.org/officeDocument/2006/relationships/slideLayout" Target="../slideLayouts/slideLayout46.xml" /></Relationships>
</file>

<file path=ppt/slides/_rels/slide81.xml.rels><?xml version="1.0" encoding="UTF-8" standalone="yes"?>
<Relationships xmlns="http://schemas.openxmlformats.org/package/2006/relationships"><Relationship Id="rId3" Type="http://schemas.openxmlformats.org/officeDocument/2006/relationships/image" Target="../media/image36.gif" /><Relationship Id="rId2" Type="http://schemas.openxmlformats.org/officeDocument/2006/relationships/notesSlide" Target="../notesSlides/notesSlide81.xml" /><Relationship Id="rId1" Type="http://schemas.openxmlformats.org/officeDocument/2006/relationships/slideLayout" Target="../slideLayouts/slideLayout46.xml" /></Relationships>
</file>

<file path=ppt/slides/_rels/slide82.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82.xml" /><Relationship Id="rId1" Type="http://schemas.openxmlformats.org/officeDocument/2006/relationships/slideLayout" Target="../slideLayouts/slideLayout46.xml" /></Relationships>
</file>

<file path=ppt/slides/_rels/slide83.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83.xml" /><Relationship Id="rId1" Type="http://schemas.openxmlformats.org/officeDocument/2006/relationships/slideLayout" Target="../slideLayouts/slideLayout46.xml" /></Relationships>
</file>

<file path=ppt/slides/_rels/slide84.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notesSlide" Target="../notesSlides/notesSlide84.xml" /><Relationship Id="rId1" Type="http://schemas.openxmlformats.org/officeDocument/2006/relationships/slideLayout" Target="../slideLayouts/slideLayout46.xml" /><Relationship Id="rId4" Type="http://schemas.openxmlformats.org/officeDocument/2006/relationships/image" Target="../media/image38.jpeg"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notesSlide" Target="../notesSlides/notesSlide86.xml" /><Relationship Id="rId1" Type="http://schemas.openxmlformats.org/officeDocument/2006/relationships/slideLayout" Target="../slideLayouts/slideLayout46.xml" /></Relationships>
</file>

<file path=ppt/slides/_rels/slide87.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87.xml" /><Relationship Id="rId1" Type="http://schemas.openxmlformats.org/officeDocument/2006/relationships/slideLayout" Target="../slideLayouts/slideLayout46.xml" /></Relationships>
</file>

<file path=ppt/slides/_rels/slide88.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notesSlide" Target="../notesSlides/notesSlide88.xml" /><Relationship Id="rId1" Type="http://schemas.openxmlformats.org/officeDocument/2006/relationships/slideLayout" Target="../slideLayouts/slideLayout46.xml" /></Relationships>
</file>

<file path=ppt/slides/_rels/slide89.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89.xml" /><Relationship Id="rId1" Type="http://schemas.openxmlformats.org/officeDocument/2006/relationships/slideLayout" Target="../slideLayouts/slideLayout46.xml" /><Relationship Id="rId4" Type="http://schemas.openxmlformats.org/officeDocument/2006/relationships/image" Target="../media/image40.png" /></Relationships>
</file>

<file path=ppt/slides/_rels/slide9.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9.xml" /><Relationship Id="rId1" Type="http://schemas.openxmlformats.org/officeDocument/2006/relationships/slideLayout" Target="../slideLayouts/slideLayout50.xml" /></Relationships>
</file>

<file path=ppt/slides/_rels/slide90.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notesSlide" Target="../notesSlides/notesSlide90.xml" /><Relationship Id="rId1" Type="http://schemas.openxmlformats.org/officeDocument/2006/relationships/slideLayout" Target="../slideLayouts/slideLayout46.xml" /><Relationship Id="rId4" Type="http://schemas.openxmlformats.org/officeDocument/2006/relationships/image" Target="../media/image44.jpeg"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78.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46.xml" /></Relationships>
</file>

<file path=ppt/slides/_rels/slide93.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notesSlide" Target="../notesSlides/notesSlide93.xml" /><Relationship Id="rId1" Type="http://schemas.openxmlformats.org/officeDocument/2006/relationships/slideLayout" Target="../slideLayouts/slideLayout46.xml" /><Relationship Id="rId4" Type="http://schemas.openxmlformats.org/officeDocument/2006/relationships/image" Target="../media/image46.png"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46.xml" /></Relationships>
</file>

<file path=ppt/slides/_rels/slide95.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notesSlide" Target="../notesSlides/notesSlide95.xml" /><Relationship Id="rId1" Type="http://schemas.openxmlformats.org/officeDocument/2006/relationships/slideLayout" Target="../slideLayouts/slideLayout46.xml" /></Relationships>
</file>

<file path=ppt/slides/_rels/slide96.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notesSlide" Target="../notesSlides/notesSlide96.xml" /><Relationship Id="rId1" Type="http://schemas.openxmlformats.org/officeDocument/2006/relationships/slideLayout" Target="../slideLayouts/slideLayout46.xml" /></Relationships>
</file>

<file path=ppt/slides/_rels/slide97.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notesSlide" Target="../notesSlides/notesSlide97.xml" /><Relationship Id="rId1" Type="http://schemas.openxmlformats.org/officeDocument/2006/relationships/slideLayout" Target="../slideLayouts/slideLayout46.xml" /></Relationships>
</file>

<file path=ppt/slides/_rels/slide98.xml.rels><?xml version="1.0" encoding="UTF-8" standalone="yes"?>
<Relationships xmlns="http://schemas.openxmlformats.org/package/2006/relationships"><Relationship Id="rId3" Type="http://schemas.openxmlformats.org/officeDocument/2006/relationships/image" Target="../media/image48.jpeg" /><Relationship Id="rId2" Type="http://schemas.openxmlformats.org/officeDocument/2006/relationships/notesSlide" Target="../notesSlides/notesSlide98.xml" /><Relationship Id="rId1" Type="http://schemas.openxmlformats.org/officeDocument/2006/relationships/slideLayout" Target="../slideLayouts/slideLayout46.xml" /></Relationships>
</file>

<file path=ppt/slides/_rels/slide99.xml.rels><?xml version="1.0" encoding="UTF-8" standalone="yes"?>
<Relationships xmlns="http://schemas.openxmlformats.org/package/2006/relationships"><Relationship Id="rId3" Type="http://schemas.openxmlformats.org/officeDocument/2006/relationships/image" Target="../media/image48.jpeg" /><Relationship Id="rId2" Type="http://schemas.openxmlformats.org/officeDocument/2006/relationships/notesSlide" Target="../notesSlides/notesSlide99.xml" /><Relationship Id="rId1" Type="http://schemas.openxmlformats.org/officeDocument/2006/relationships/slideLayout" Target="../slideLayouts/slideLayout4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848600" cy="2362200"/>
          </a:xfrm>
          <a:solidFill>
            <a:schemeClr val="bg1">
              <a:lumMod val="50000"/>
            </a:schemeClr>
          </a:solidFill>
        </p:spPr>
        <p:txBody>
          <a:bodyPr/>
          <a:lstStyle/>
          <a:p>
            <a:r>
              <a:rPr lang="en-US" sz="8800" dirty="0">
                <a:latin typeface="Algerian" pitchFamily="82" charset="0"/>
              </a:rPr>
              <a:t>ECG</a:t>
            </a:r>
          </a:p>
        </p:txBody>
      </p:sp>
      <p:sp>
        <p:nvSpPr>
          <p:cNvPr id="3" name="Subtitle 2"/>
          <p:cNvSpPr>
            <a:spLocks noGrp="1"/>
          </p:cNvSpPr>
          <p:nvPr>
            <p:ph type="subTitle" idx="1"/>
          </p:nvPr>
        </p:nvSpPr>
        <p:spPr>
          <a:xfrm>
            <a:off x="609600" y="3886200"/>
            <a:ext cx="7848600" cy="1752600"/>
          </a:xfrm>
          <a:solidFill>
            <a:schemeClr val="bg1">
              <a:lumMod val="50000"/>
            </a:schemeClr>
          </a:solidFill>
        </p:spPr>
        <p:txBody>
          <a:bodyPr/>
          <a:lstStyle/>
          <a:p>
            <a:r>
              <a:rPr lang="en-US" sz="7200" dirty="0">
                <a:latin typeface="Algerian" pitchFamily="82" charset="0"/>
              </a:rPr>
              <a:t>BASICS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152400"/>
            <a:ext cx="7772400" cy="1143000"/>
          </a:xfrm>
        </p:spPr>
        <p:txBody>
          <a:bodyPr/>
          <a:lstStyle/>
          <a:p>
            <a:r>
              <a:rPr lang="en-US" dirty="0"/>
              <a:t>Standard Limb Leads</a:t>
            </a:r>
          </a:p>
        </p:txBody>
      </p:sp>
      <p:pic>
        <p:nvPicPr>
          <p:cNvPr id="31748" name="Picture 4" descr="axis2"/>
          <p:cNvPicPr>
            <a:picLocks noChangeAspect="1" noChangeArrowheads="1"/>
          </p:cNvPicPr>
          <p:nvPr/>
        </p:nvPicPr>
        <p:blipFill>
          <a:blip r:embed="rId3" cstate="print"/>
          <a:srcRect/>
          <a:stretch>
            <a:fillRect/>
          </a:stretch>
        </p:blipFill>
        <p:spPr bwMode="auto">
          <a:xfrm>
            <a:off x="1981200" y="1676400"/>
            <a:ext cx="5181600" cy="4848225"/>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09600" y="685800"/>
            <a:ext cx="7772400" cy="990600"/>
          </a:xfrm>
        </p:spPr>
        <p:txBody>
          <a:bodyPr/>
          <a:lstStyle/>
          <a:p>
            <a:r>
              <a:rPr lang="en-US" altLang="en-US" b="1" i="1" dirty="0" err="1">
                <a:solidFill>
                  <a:schemeClr val="tx1">
                    <a:lumMod val="60000"/>
                    <a:lumOff val="40000"/>
                  </a:schemeClr>
                </a:solidFill>
                <a:latin typeface="Arial" charset="0"/>
              </a:rPr>
              <a:t>Atrial</a:t>
            </a:r>
            <a:r>
              <a:rPr lang="en-US" altLang="en-US" b="1" i="1" dirty="0">
                <a:solidFill>
                  <a:schemeClr val="tx1">
                    <a:lumMod val="60000"/>
                    <a:lumOff val="40000"/>
                  </a:schemeClr>
                </a:solidFill>
                <a:latin typeface="Arial" charset="0"/>
              </a:rPr>
              <a:t> Flutter</a:t>
            </a:r>
            <a:br>
              <a:rPr lang="en-US" altLang="en-US" i="1" dirty="0">
                <a:solidFill>
                  <a:srgbClr val="FF5050"/>
                </a:solidFill>
                <a:latin typeface="Arial" charset="0"/>
              </a:rPr>
            </a:br>
            <a:r>
              <a:rPr lang="en-US" altLang="en-US" dirty="0"/>
              <a:t> </a:t>
            </a:r>
          </a:p>
        </p:txBody>
      </p:sp>
      <p:sp>
        <p:nvSpPr>
          <p:cNvPr id="101379" name="Text Box 3"/>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70 bpm</a:t>
            </a:r>
            <a:endParaRPr lang="en-US" altLang="en-US">
              <a:solidFill>
                <a:srgbClr val="FF5050"/>
              </a:solidFill>
            </a:endParaRPr>
          </a:p>
        </p:txBody>
      </p:sp>
      <p:sp>
        <p:nvSpPr>
          <p:cNvPr id="101380"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1381"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1382" name="Text Box 6"/>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a:t>
            </a:r>
            <a:endParaRPr lang="en-US" altLang="en-US">
              <a:solidFill>
                <a:srgbClr val="FF5050"/>
              </a:solidFill>
            </a:endParaRPr>
          </a:p>
        </p:txBody>
      </p:sp>
      <p:sp>
        <p:nvSpPr>
          <p:cNvPr id="101383"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flutter waves</a:t>
            </a:r>
            <a:endParaRPr lang="en-US" altLang="en-US">
              <a:solidFill>
                <a:srgbClr val="FF5050"/>
              </a:solidFill>
            </a:endParaRPr>
          </a:p>
        </p:txBody>
      </p:sp>
      <p:sp>
        <p:nvSpPr>
          <p:cNvPr id="101384" name="Text Box 8"/>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0.06 s</a:t>
            </a:r>
            <a:endParaRPr lang="en-US" altLang="en-US">
              <a:solidFill>
                <a:srgbClr val="FF5050"/>
              </a:solidFill>
            </a:endParaRPr>
          </a:p>
        </p:txBody>
      </p:sp>
      <p:sp>
        <p:nvSpPr>
          <p:cNvPr id="101385"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1386"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1387"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p>
        </p:txBody>
      </p:sp>
      <p:sp>
        <p:nvSpPr>
          <p:cNvPr id="101388"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1389"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1390" name="Text Box 14"/>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err="1">
                <a:solidFill>
                  <a:srgbClr val="FF5050"/>
                </a:solidFill>
                <a:latin typeface="Arial" charset="0"/>
              </a:rPr>
              <a:t>Atrial</a:t>
            </a:r>
            <a:r>
              <a:rPr lang="en-US" altLang="en-US" sz="3200" i="1" dirty="0">
                <a:solidFill>
                  <a:srgbClr val="FF5050"/>
                </a:solidFill>
                <a:latin typeface="Arial" charset="0"/>
              </a:rPr>
              <a:t> Flutter</a:t>
            </a:r>
          </a:p>
        </p:txBody>
      </p:sp>
      <p:pic>
        <p:nvPicPr>
          <p:cNvPr id="101391" name="Picture 15" descr="D:\JoF\EKG\aflut-m3.jpg"/>
          <p:cNvPicPr>
            <a:picLocks noChangeAspect="1" noChangeArrowheads="1"/>
          </p:cNvPicPr>
          <p:nvPr/>
        </p:nvPicPr>
        <p:blipFill>
          <a:blip r:embed="rId3" cstate="print"/>
          <a:srcRect/>
          <a:stretch>
            <a:fillRect/>
          </a:stretch>
        </p:blipFill>
        <p:spPr bwMode="auto">
          <a:xfrm>
            <a:off x="685800" y="1616075"/>
            <a:ext cx="7772400" cy="898525"/>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a:t>PSVT -</a:t>
            </a:r>
            <a:r>
              <a:rPr lang="en-US" altLang="en-US" i="1" dirty="0">
                <a:solidFill>
                  <a:schemeClr val="tx1">
                    <a:lumMod val="60000"/>
                    <a:lumOff val="40000"/>
                  </a:schemeClr>
                </a:solidFill>
                <a:latin typeface="Arial" charset="0"/>
              </a:rPr>
              <a:t> Paroxysmal </a:t>
            </a:r>
            <a:r>
              <a:rPr lang="en-US" altLang="en-US" i="1" dirty="0" err="1">
                <a:solidFill>
                  <a:schemeClr val="tx1">
                    <a:lumMod val="60000"/>
                    <a:lumOff val="40000"/>
                  </a:schemeClr>
                </a:solidFill>
                <a:latin typeface="Arial" charset="0"/>
              </a:rPr>
              <a:t>Supraventricular</a:t>
            </a:r>
            <a:r>
              <a:rPr lang="en-US" altLang="en-US" i="1" dirty="0">
                <a:solidFill>
                  <a:schemeClr val="tx1">
                    <a:lumMod val="60000"/>
                    <a:lumOff val="40000"/>
                  </a:schemeClr>
                </a:solidFill>
                <a:latin typeface="Arial" charset="0"/>
              </a:rPr>
              <a:t> Tachycardia </a:t>
            </a:r>
            <a:endParaRPr lang="en-US" altLang="en-US" dirty="0"/>
          </a:p>
        </p:txBody>
      </p:sp>
      <p:sp>
        <p:nvSpPr>
          <p:cNvPr id="70659" name="Rectangle 3"/>
          <p:cNvSpPr>
            <a:spLocks noGrp="1" noChangeArrowheads="1"/>
          </p:cNvSpPr>
          <p:nvPr>
            <p:ph type="body" idx="1"/>
          </p:nvPr>
        </p:nvSpPr>
        <p:spPr>
          <a:xfrm>
            <a:off x="685800" y="2590800"/>
            <a:ext cx="8077200" cy="4114800"/>
          </a:xfrm>
        </p:spPr>
        <p:txBody>
          <a:bodyPr/>
          <a:lstStyle/>
          <a:p>
            <a:endParaRPr lang="en-US" altLang="en-US" dirty="0"/>
          </a:p>
          <a:p>
            <a:r>
              <a:rPr lang="en-US" altLang="en-US" sz="3600" dirty="0">
                <a:solidFill>
                  <a:srgbClr val="FF5050"/>
                </a:solidFill>
              </a:rPr>
              <a:t>Deviation from NSR</a:t>
            </a:r>
            <a:endParaRPr lang="en-US" altLang="en-US" dirty="0">
              <a:solidFill>
                <a:srgbClr val="FF5050"/>
              </a:solidFill>
            </a:endParaRPr>
          </a:p>
          <a:p>
            <a:pPr lvl="1"/>
            <a:r>
              <a:rPr lang="en-US" altLang="en-US" sz="3200" dirty="0"/>
              <a:t>The heart rate suddenly speeds up, often triggered by a PAC (not seen here) and the P waves are lost.</a:t>
            </a:r>
            <a:endParaRPr lang="en-US" altLang="en-US" dirty="0"/>
          </a:p>
          <a:p>
            <a:pPr algn="ctr">
              <a:buFontTx/>
              <a:buNone/>
            </a:pPr>
            <a:endParaRPr lang="en-US" altLang="en-US" dirty="0"/>
          </a:p>
        </p:txBody>
      </p:sp>
      <p:sp>
        <p:nvSpPr>
          <p:cNvPr id="70663" name="Text Box 7"/>
          <p:cNvSpPr txBox="1">
            <a:spLocks noChangeArrowheads="1"/>
          </p:cNvSpPr>
          <p:nvPr/>
        </p:nvSpPr>
        <p:spPr bwMode="auto">
          <a:xfrm>
            <a:off x="4251325" y="18891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70664" name="Picture 8" descr="D:\JoF\EKG\psvt-m1.jpg"/>
          <p:cNvPicPr>
            <a:picLocks noChangeAspect="1" noChangeArrowheads="1"/>
          </p:cNvPicPr>
          <p:nvPr/>
        </p:nvPicPr>
        <p:blipFill>
          <a:blip r:embed="rId3" cstate="print"/>
          <a:srcRect/>
          <a:stretch>
            <a:fillRect/>
          </a:stretch>
        </p:blipFill>
        <p:spPr bwMode="auto">
          <a:xfrm>
            <a:off x="685800" y="1981200"/>
            <a:ext cx="8153400" cy="966787"/>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PSVT</a:t>
            </a:r>
          </a:p>
        </p:txBody>
      </p:sp>
      <p:sp>
        <p:nvSpPr>
          <p:cNvPr id="105475" name="Rectangle 3"/>
          <p:cNvSpPr>
            <a:spLocks noGrp="1" noChangeArrowheads="1"/>
          </p:cNvSpPr>
          <p:nvPr>
            <p:ph type="body" idx="1"/>
          </p:nvPr>
        </p:nvSpPr>
        <p:spPr>
          <a:xfrm>
            <a:off x="685800" y="2057400"/>
            <a:ext cx="8001000" cy="4114800"/>
          </a:xfrm>
        </p:spPr>
        <p:txBody>
          <a:bodyPr/>
          <a:lstStyle/>
          <a:p>
            <a:endParaRPr lang="en-US" altLang="en-US"/>
          </a:p>
          <a:p>
            <a:r>
              <a:rPr lang="en-US" altLang="en-US">
                <a:solidFill>
                  <a:srgbClr val="FF5050"/>
                </a:solidFill>
              </a:rPr>
              <a:t>Etiology:</a:t>
            </a:r>
            <a:r>
              <a:rPr lang="en-US" altLang="en-US"/>
              <a:t> There are several types of PSVT but all originate above the ventricles (therefore the QRS is narrow). </a:t>
            </a:r>
          </a:p>
          <a:p>
            <a:endParaRPr lang="en-US" altLang="en-US" sz="1200"/>
          </a:p>
          <a:p>
            <a:r>
              <a:rPr lang="en-US" altLang="en-US"/>
              <a:t>Most common: abnormal conduction in the AV node (reentrant circuit looping in the AV node).</a:t>
            </a:r>
          </a:p>
          <a:p>
            <a:endParaRPr lang="en-US" altLang="en-US"/>
          </a:p>
          <a:p>
            <a:pPr algn="ctr">
              <a:buFontTx/>
              <a:buNone/>
            </a:pPr>
            <a:endParaRPr lang="en-US" altLang="en-US"/>
          </a:p>
        </p:txBody>
      </p:sp>
      <p:pic>
        <p:nvPicPr>
          <p:cNvPr id="105476" name="Picture 4" descr="D:\JoF\EKG\psvt-m1.jpg"/>
          <p:cNvPicPr>
            <a:picLocks noChangeAspect="1" noChangeArrowheads="1"/>
          </p:cNvPicPr>
          <p:nvPr/>
        </p:nvPicPr>
        <p:blipFill>
          <a:blip r:embed="rId3" cstate="print"/>
          <a:srcRect/>
          <a:stretch>
            <a:fillRect/>
          </a:stretch>
        </p:blipFill>
        <p:spPr bwMode="auto">
          <a:xfrm>
            <a:off x="609600" y="1624013"/>
            <a:ext cx="8153400" cy="966787"/>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3400" y="1066800"/>
            <a:ext cx="7772400" cy="1143000"/>
          </a:xfrm>
        </p:spPr>
        <p:txBody>
          <a:bodyPr/>
          <a:lstStyle/>
          <a:p>
            <a:r>
              <a:rPr lang="en-US" altLang="en-US" sz="4000" i="1" dirty="0">
                <a:solidFill>
                  <a:schemeClr val="tx1">
                    <a:lumMod val="60000"/>
                    <a:lumOff val="40000"/>
                  </a:schemeClr>
                </a:solidFill>
                <a:latin typeface="Arial" charset="0"/>
              </a:rPr>
              <a:t>Paroxysmal </a:t>
            </a:r>
            <a:r>
              <a:rPr lang="en-US" altLang="en-US" sz="4000" i="1" dirty="0" err="1">
                <a:solidFill>
                  <a:schemeClr val="tx1">
                    <a:lumMod val="60000"/>
                    <a:lumOff val="40000"/>
                  </a:schemeClr>
                </a:solidFill>
                <a:latin typeface="Arial" charset="0"/>
              </a:rPr>
              <a:t>Supraventricular</a:t>
            </a:r>
            <a:r>
              <a:rPr lang="en-US" altLang="en-US" sz="4000" i="1" dirty="0">
                <a:solidFill>
                  <a:schemeClr val="tx1">
                    <a:lumMod val="60000"/>
                    <a:lumOff val="40000"/>
                  </a:schemeClr>
                </a:solidFill>
                <a:latin typeface="Arial" charset="0"/>
              </a:rPr>
              <a:t> Tachycardia (PSVT)</a:t>
            </a:r>
            <a:br>
              <a:rPr lang="en-US" altLang="en-US" i="1" dirty="0">
                <a:solidFill>
                  <a:srgbClr val="FF5050"/>
                </a:solidFill>
                <a:latin typeface="Arial" charset="0"/>
              </a:rPr>
            </a:br>
            <a:r>
              <a:rPr lang="en-US" altLang="en-US" dirty="0"/>
              <a:t> </a:t>
            </a:r>
          </a:p>
        </p:txBody>
      </p:sp>
      <p:sp>
        <p:nvSpPr>
          <p:cNvPr id="104451" name="Text Box 3"/>
          <p:cNvSpPr txBox="1">
            <a:spLocks noChangeArrowheads="1"/>
          </p:cNvSpPr>
          <p:nvPr/>
        </p:nvSpPr>
        <p:spPr bwMode="auto">
          <a:xfrm>
            <a:off x="5257800" y="2743200"/>
            <a:ext cx="3200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74 </a:t>
            </a:r>
            <a:r>
              <a:rPr lang="en-US" altLang="en-US" sz="3200">
                <a:solidFill>
                  <a:srgbClr val="FF5050"/>
                </a:solidFill>
                <a:latin typeface="Arial" charset="0"/>
                <a:sym typeface="Wingdings" pitchFamily="2" charset="2"/>
              </a:rPr>
              <a:t>148</a:t>
            </a:r>
            <a:r>
              <a:rPr lang="en-US" altLang="en-US" sz="3200">
                <a:solidFill>
                  <a:srgbClr val="FF5050"/>
                </a:solidFill>
                <a:latin typeface="Arial" charset="0"/>
              </a:rPr>
              <a:t> bpm</a:t>
            </a:r>
          </a:p>
        </p:txBody>
      </p:sp>
      <p:sp>
        <p:nvSpPr>
          <p:cNvPr id="104452"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4453"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4454" name="Text Box 6"/>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 </a:t>
            </a:r>
            <a:r>
              <a:rPr lang="en-US" altLang="en-US" sz="3200">
                <a:solidFill>
                  <a:srgbClr val="FF5050"/>
                </a:solidFill>
                <a:latin typeface="Arial" charset="0"/>
                <a:sym typeface="Wingdings" pitchFamily="2" charset="2"/>
              </a:rPr>
              <a:t> regular</a:t>
            </a:r>
            <a:endParaRPr lang="en-US" altLang="en-US">
              <a:solidFill>
                <a:srgbClr val="FF5050"/>
              </a:solidFill>
            </a:endParaRPr>
          </a:p>
        </p:txBody>
      </p:sp>
      <p:sp>
        <p:nvSpPr>
          <p:cNvPr id="104455"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Normal </a:t>
            </a:r>
            <a:r>
              <a:rPr lang="en-US" altLang="en-US" sz="3200">
                <a:solidFill>
                  <a:srgbClr val="FF5050"/>
                </a:solidFill>
                <a:latin typeface="Arial" charset="0"/>
                <a:sym typeface="Wingdings" pitchFamily="2" charset="2"/>
              </a:rPr>
              <a:t> </a:t>
            </a:r>
            <a:r>
              <a:rPr lang="en-US" altLang="en-US" sz="3200">
                <a:solidFill>
                  <a:srgbClr val="FF5050"/>
                </a:solidFill>
                <a:latin typeface="Arial" charset="0"/>
              </a:rPr>
              <a:t>none</a:t>
            </a:r>
            <a:endParaRPr lang="en-US" altLang="en-US">
              <a:solidFill>
                <a:srgbClr val="FF5050"/>
              </a:solidFill>
            </a:endParaRPr>
          </a:p>
        </p:txBody>
      </p:sp>
      <p:sp>
        <p:nvSpPr>
          <p:cNvPr id="104456" name="Text Box 8"/>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0.08 s</a:t>
            </a:r>
            <a:endParaRPr lang="en-US" altLang="en-US">
              <a:solidFill>
                <a:srgbClr val="FF5050"/>
              </a:solidFill>
            </a:endParaRPr>
          </a:p>
        </p:txBody>
      </p:sp>
      <p:sp>
        <p:nvSpPr>
          <p:cNvPr id="104457"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4458"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4459"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0.16 s </a:t>
            </a:r>
            <a:r>
              <a:rPr lang="en-US" altLang="en-US" sz="3200">
                <a:solidFill>
                  <a:srgbClr val="FF5050"/>
                </a:solidFill>
                <a:latin typeface="Arial" charset="0"/>
                <a:sym typeface="Wingdings" pitchFamily="2" charset="2"/>
              </a:rPr>
              <a:t> </a:t>
            </a:r>
            <a:r>
              <a:rPr lang="en-US" altLang="en-US" sz="3200">
                <a:solidFill>
                  <a:srgbClr val="FF5050"/>
                </a:solidFill>
                <a:latin typeface="Arial" charset="0"/>
              </a:rPr>
              <a:t>none</a:t>
            </a:r>
          </a:p>
        </p:txBody>
      </p:sp>
      <p:sp>
        <p:nvSpPr>
          <p:cNvPr id="104460"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4461"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4462" name="Text Box 14"/>
          <p:cNvSpPr txBox="1">
            <a:spLocks noChangeArrowheads="1"/>
          </p:cNvSpPr>
          <p:nvPr/>
        </p:nvSpPr>
        <p:spPr bwMode="auto">
          <a:xfrm>
            <a:off x="3581400" y="5821363"/>
            <a:ext cx="57912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Paroxysmal </a:t>
            </a:r>
            <a:r>
              <a:rPr lang="en-US" altLang="en-US" sz="3200" i="1" dirty="0" err="1">
                <a:solidFill>
                  <a:srgbClr val="FF5050"/>
                </a:solidFill>
                <a:latin typeface="Arial" charset="0"/>
              </a:rPr>
              <a:t>Supraventricular</a:t>
            </a:r>
            <a:r>
              <a:rPr lang="en-US" altLang="en-US" sz="3200" i="1" dirty="0">
                <a:solidFill>
                  <a:srgbClr val="FF5050"/>
                </a:solidFill>
                <a:latin typeface="Arial" charset="0"/>
              </a:rPr>
              <a:t> Tachycardia (PSVT)</a:t>
            </a:r>
          </a:p>
        </p:txBody>
      </p:sp>
      <p:pic>
        <p:nvPicPr>
          <p:cNvPr id="104463" name="Picture 15" descr="D:\JoF\EKG\psvt-m1.jpg"/>
          <p:cNvPicPr>
            <a:picLocks noChangeAspect="1" noChangeArrowheads="1"/>
          </p:cNvPicPr>
          <p:nvPr/>
        </p:nvPicPr>
        <p:blipFill>
          <a:blip r:embed="rId3" cstate="print"/>
          <a:srcRect/>
          <a:stretch>
            <a:fillRect/>
          </a:stretch>
        </p:blipFill>
        <p:spPr bwMode="auto">
          <a:xfrm>
            <a:off x="609600" y="1600200"/>
            <a:ext cx="8153400" cy="966788"/>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Ventricular Arrhythmias</a:t>
            </a:r>
          </a:p>
        </p:txBody>
      </p:sp>
      <p:sp>
        <p:nvSpPr>
          <p:cNvPr id="33795" name="Rectangle 3"/>
          <p:cNvSpPr>
            <a:spLocks noGrp="1" noChangeArrowheads="1"/>
          </p:cNvSpPr>
          <p:nvPr>
            <p:ph type="body" idx="1"/>
          </p:nvPr>
        </p:nvSpPr>
        <p:spPr>
          <a:xfrm>
            <a:off x="990600" y="2438400"/>
            <a:ext cx="7772400" cy="4114800"/>
          </a:xfrm>
        </p:spPr>
        <p:txBody>
          <a:bodyPr/>
          <a:lstStyle/>
          <a:p>
            <a:r>
              <a:rPr lang="en-US" altLang="en-US" sz="3600" i="1">
                <a:solidFill>
                  <a:srgbClr val="FF5050"/>
                </a:solidFill>
              </a:rPr>
              <a:t>Ventricular Tachycardia</a:t>
            </a:r>
          </a:p>
          <a:p>
            <a:endParaRPr lang="en-US" altLang="en-US" sz="1200" i="1">
              <a:solidFill>
                <a:srgbClr val="FF5050"/>
              </a:solidFill>
            </a:endParaRPr>
          </a:p>
          <a:p>
            <a:r>
              <a:rPr lang="en-US" altLang="en-US" sz="3600" i="1">
                <a:solidFill>
                  <a:srgbClr val="FF5050"/>
                </a:solidFill>
              </a:rPr>
              <a:t>Ventricular Fibrillation</a:t>
            </a:r>
            <a:endParaRPr lang="en-US" altLang="en-US" i="1">
              <a:solidFill>
                <a:srgbClr val="FF505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Ventricular Tachycardia</a:t>
            </a:r>
          </a:p>
        </p:txBody>
      </p:sp>
      <p:sp>
        <p:nvSpPr>
          <p:cNvPr id="107523" name="Rectangle 3"/>
          <p:cNvSpPr>
            <a:spLocks noGrp="1" noChangeArrowheads="1"/>
          </p:cNvSpPr>
          <p:nvPr>
            <p:ph type="body" idx="1"/>
          </p:nvPr>
        </p:nvSpPr>
        <p:spPr>
          <a:xfrm>
            <a:off x="685800" y="2057400"/>
            <a:ext cx="8077200" cy="4114800"/>
          </a:xfrm>
        </p:spPr>
        <p:txBody>
          <a:bodyPr/>
          <a:lstStyle/>
          <a:p>
            <a:endParaRPr lang="en-US" altLang="en-US"/>
          </a:p>
          <a:p>
            <a:r>
              <a:rPr lang="en-US" altLang="en-US" sz="3600">
                <a:solidFill>
                  <a:srgbClr val="FF5050"/>
                </a:solidFill>
              </a:rPr>
              <a:t>Deviation from NSR</a:t>
            </a:r>
            <a:endParaRPr lang="en-US" altLang="en-US"/>
          </a:p>
          <a:p>
            <a:pPr lvl="1"/>
            <a:r>
              <a:rPr lang="en-US" altLang="en-US" sz="3200"/>
              <a:t>Impulse is originating in the ventricles (no P waves, wide QRS).</a:t>
            </a:r>
            <a:endParaRPr lang="en-US" altLang="en-US"/>
          </a:p>
          <a:p>
            <a:pPr algn="ctr">
              <a:buFontTx/>
              <a:buNone/>
            </a:pPr>
            <a:endParaRPr lang="en-US" altLang="en-US"/>
          </a:p>
        </p:txBody>
      </p:sp>
      <p:pic>
        <p:nvPicPr>
          <p:cNvPr id="107524" name="Picture 4" descr="D:\JoF\EKG\vt-m4.jpg"/>
          <p:cNvPicPr>
            <a:picLocks noChangeAspect="1" noChangeArrowheads="1"/>
          </p:cNvPicPr>
          <p:nvPr/>
        </p:nvPicPr>
        <p:blipFill>
          <a:blip r:embed="rId3" cstate="print"/>
          <a:srcRect/>
          <a:stretch>
            <a:fillRect/>
          </a:stretch>
        </p:blipFill>
        <p:spPr bwMode="auto">
          <a:xfrm>
            <a:off x="685800" y="1600200"/>
            <a:ext cx="7772400" cy="1022350"/>
          </a:xfrm>
          <a:prstGeom prst="rect">
            <a:avLst/>
          </a:prstGeom>
          <a:noFill/>
        </p:spPr>
      </p:pic>
      <p:pic>
        <p:nvPicPr>
          <p:cNvPr id="5" name="Picture 28" descr="1903bh"/>
          <p:cNvPicPr>
            <a:picLocks noChangeAspect="1" noChangeArrowheads="1"/>
          </p:cNvPicPr>
          <p:nvPr/>
        </p:nvPicPr>
        <p:blipFill>
          <a:blip r:embed="rId4" cstate="print"/>
          <a:srcRect/>
          <a:stretch>
            <a:fillRect/>
          </a:stretch>
        </p:blipFill>
        <p:spPr bwMode="auto">
          <a:xfrm>
            <a:off x="3581400" y="4648200"/>
            <a:ext cx="1752600" cy="1764284"/>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Ventricular Tachycardia</a:t>
            </a:r>
          </a:p>
        </p:txBody>
      </p:sp>
      <p:sp>
        <p:nvSpPr>
          <p:cNvPr id="74755" name="Rectangle 3"/>
          <p:cNvSpPr>
            <a:spLocks noGrp="1" noChangeArrowheads="1"/>
          </p:cNvSpPr>
          <p:nvPr>
            <p:ph type="body" idx="1"/>
          </p:nvPr>
        </p:nvSpPr>
        <p:spPr>
          <a:xfrm>
            <a:off x="685800" y="2057400"/>
            <a:ext cx="7772400" cy="4800600"/>
          </a:xfrm>
        </p:spPr>
        <p:txBody>
          <a:bodyPr/>
          <a:lstStyle/>
          <a:p>
            <a:endParaRPr lang="en-US" altLang="en-US"/>
          </a:p>
          <a:p>
            <a:r>
              <a:rPr lang="en-US" altLang="en-US">
                <a:solidFill>
                  <a:srgbClr val="FF5050"/>
                </a:solidFill>
              </a:rPr>
              <a:t>Etiology:</a:t>
            </a:r>
            <a:r>
              <a:rPr lang="en-US" altLang="en-US"/>
              <a:t> There is a re-entrant pathway looping in a ventricle (most common cause). </a:t>
            </a:r>
          </a:p>
          <a:p>
            <a:endParaRPr lang="en-US" altLang="en-US"/>
          </a:p>
          <a:p>
            <a:r>
              <a:rPr lang="en-US" altLang="en-US"/>
              <a:t>Ventricular tachycardia can sometimes generate enough cardiac output to produce a pulse; at other times no pulse can be felt.</a:t>
            </a:r>
          </a:p>
          <a:p>
            <a:endParaRPr lang="en-US" altLang="en-US"/>
          </a:p>
          <a:p>
            <a:pPr algn="ctr">
              <a:buFontTx/>
              <a:buNone/>
            </a:pPr>
            <a:endParaRPr lang="en-US" altLang="en-US"/>
          </a:p>
        </p:txBody>
      </p:sp>
      <p:sp>
        <p:nvSpPr>
          <p:cNvPr id="74759" name="Text Box 7"/>
          <p:cNvSpPr txBox="1">
            <a:spLocks noChangeArrowheads="1"/>
          </p:cNvSpPr>
          <p:nvPr/>
        </p:nvSpPr>
        <p:spPr bwMode="auto">
          <a:xfrm>
            <a:off x="4403725" y="18891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74760" name="Picture 8" descr="D:\JoF\EKG\vt-m4.jpg"/>
          <p:cNvPicPr>
            <a:picLocks noChangeAspect="1" noChangeArrowheads="1"/>
          </p:cNvPicPr>
          <p:nvPr/>
        </p:nvPicPr>
        <p:blipFill>
          <a:blip r:embed="rId3" cstate="print"/>
          <a:srcRect/>
          <a:stretch>
            <a:fillRect/>
          </a:stretch>
        </p:blipFill>
        <p:spPr bwMode="auto">
          <a:xfrm>
            <a:off x="685800" y="1600200"/>
            <a:ext cx="7772400" cy="1022350"/>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i="1" dirty="0">
                <a:solidFill>
                  <a:schemeClr val="tx1">
                    <a:lumMod val="60000"/>
                    <a:lumOff val="40000"/>
                  </a:schemeClr>
                </a:solidFill>
                <a:latin typeface="Arial" charset="0"/>
              </a:rPr>
              <a:t>Ventricular Tachycardia</a:t>
            </a:r>
            <a:br>
              <a:rPr lang="en-US" altLang="en-US" i="1" dirty="0">
                <a:solidFill>
                  <a:schemeClr val="tx1">
                    <a:lumMod val="60000"/>
                    <a:lumOff val="40000"/>
                  </a:schemeClr>
                </a:solidFill>
                <a:latin typeface="Arial" charset="0"/>
              </a:rPr>
            </a:br>
            <a:r>
              <a:rPr lang="en-US" altLang="en-US" dirty="0">
                <a:solidFill>
                  <a:schemeClr val="tx1">
                    <a:lumMod val="60000"/>
                    <a:lumOff val="40000"/>
                  </a:schemeClr>
                </a:solidFill>
              </a:rPr>
              <a:t> </a:t>
            </a:r>
          </a:p>
        </p:txBody>
      </p:sp>
      <p:sp>
        <p:nvSpPr>
          <p:cNvPr id="106499" name="Text Box 3"/>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160 bpm</a:t>
            </a:r>
            <a:endParaRPr lang="en-US" altLang="en-US">
              <a:solidFill>
                <a:srgbClr val="FF5050"/>
              </a:solidFill>
            </a:endParaRPr>
          </a:p>
        </p:txBody>
      </p:sp>
      <p:sp>
        <p:nvSpPr>
          <p:cNvPr id="106500"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6501"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6502" name="Text Box 6"/>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a:t>
            </a:r>
            <a:endParaRPr lang="en-US" altLang="en-US">
              <a:solidFill>
                <a:srgbClr val="FF5050"/>
              </a:solidFill>
            </a:endParaRPr>
          </a:p>
        </p:txBody>
      </p:sp>
      <p:sp>
        <p:nvSpPr>
          <p:cNvPr id="106503"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endParaRPr lang="en-US" altLang="en-US">
              <a:solidFill>
                <a:srgbClr val="FF5050"/>
              </a:solidFill>
            </a:endParaRPr>
          </a:p>
        </p:txBody>
      </p:sp>
      <p:sp>
        <p:nvSpPr>
          <p:cNvPr id="106504" name="Text Box 8"/>
          <p:cNvSpPr txBox="1">
            <a:spLocks noChangeArrowheads="1"/>
          </p:cNvSpPr>
          <p:nvPr/>
        </p:nvSpPr>
        <p:spPr bwMode="auto">
          <a:xfrm>
            <a:off x="5257800" y="5135563"/>
            <a:ext cx="3657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wide (&gt; 0.12 sec)</a:t>
            </a:r>
            <a:endParaRPr lang="en-US" altLang="en-US">
              <a:solidFill>
                <a:srgbClr val="FF5050"/>
              </a:solidFill>
            </a:endParaRPr>
          </a:p>
        </p:txBody>
      </p:sp>
      <p:sp>
        <p:nvSpPr>
          <p:cNvPr id="106505"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6506"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6507"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p>
        </p:txBody>
      </p:sp>
      <p:sp>
        <p:nvSpPr>
          <p:cNvPr id="106508"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6509"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6510" name="Text Box 14"/>
          <p:cNvSpPr txBox="1">
            <a:spLocks noChangeArrowheads="1"/>
          </p:cNvSpPr>
          <p:nvPr/>
        </p:nvSpPr>
        <p:spPr bwMode="auto">
          <a:xfrm>
            <a:off x="3581400" y="5821363"/>
            <a:ext cx="57912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Ventricular Tachycardia</a:t>
            </a:r>
          </a:p>
        </p:txBody>
      </p:sp>
      <p:pic>
        <p:nvPicPr>
          <p:cNvPr id="106511" name="Picture 15" descr="D:\JoF\EKG\vt-m4.jpg"/>
          <p:cNvPicPr>
            <a:picLocks noChangeAspect="1" noChangeArrowheads="1"/>
          </p:cNvPicPr>
          <p:nvPr/>
        </p:nvPicPr>
        <p:blipFill>
          <a:blip r:embed="rId3" cstate="print"/>
          <a:srcRect/>
          <a:stretch>
            <a:fillRect/>
          </a:stretch>
        </p:blipFill>
        <p:spPr bwMode="auto">
          <a:xfrm>
            <a:off x="685800" y="1600200"/>
            <a:ext cx="7772400" cy="102235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Ventricular Fibrillation</a:t>
            </a:r>
          </a:p>
        </p:txBody>
      </p:sp>
      <p:sp>
        <p:nvSpPr>
          <p:cNvPr id="109571" name="Rectangle 3"/>
          <p:cNvSpPr>
            <a:spLocks noGrp="1" noChangeArrowheads="1"/>
          </p:cNvSpPr>
          <p:nvPr>
            <p:ph type="body" idx="1"/>
          </p:nvPr>
        </p:nvSpPr>
        <p:spPr>
          <a:xfrm>
            <a:off x="685800" y="2057400"/>
            <a:ext cx="8077200" cy="4114800"/>
          </a:xfrm>
        </p:spPr>
        <p:txBody>
          <a:bodyPr/>
          <a:lstStyle/>
          <a:p>
            <a:endParaRPr lang="en-US" altLang="en-US" dirty="0"/>
          </a:p>
          <a:p>
            <a:pPr algn="ctr">
              <a:buFontTx/>
              <a:buNone/>
            </a:pPr>
            <a:endParaRPr lang="en-US" altLang="en-US" dirty="0"/>
          </a:p>
        </p:txBody>
      </p:sp>
      <p:pic>
        <p:nvPicPr>
          <p:cNvPr id="109572" name="Picture 4" descr="D:\JoF\EKG\vfib-m4.jpg"/>
          <p:cNvPicPr>
            <a:picLocks noChangeAspect="1" noChangeArrowheads="1"/>
          </p:cNvPicPr>
          <p:nvPr/>
        </p:nvPicPr>
        <p:blipFill>
          <a:blip r:embed="rId3" cstate="print"/>
          <a:srcRect/>
          <a:stretch>
            <a:fillRect/>
          </a:stretch>
        </p:blipFill>
        <p:spPr bwMode="auto">
          <a:xfrm>
            <a:off x="685800" y="1600200"/>
            <a:ext cx="7772400" cy="949325"/>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Ventricular Fibrillation</a:t>
            </a:r>
          </a:p>
        </p:txBody>
      </p:sp>
      <p:sp>
        <p:nvSpPr>
          <p:cNvPr id="80899" name="Rectangle 3"/>
          <p:cNvSpPr>
            <a:spLocks noGrp="1" noChangeArrowheads="1"/>
          </p:cNvSpPr>
          <p:nvPr>
            <p:ph type="body" idx="1"/>
          </p:nvPr>
        </p:nvSpPr>
        <p:spPr/>
        <p:txBody>
          <a:bodyPr/>
          <a:lstStyle/>
          <a:p>
            <a:endParaRPr lang="en-US" altLang="en-US"/>
          </a:p>
          <a:p>
            <a:r>
              <a:rPr lang="en-US" altLang="en-US">
                <a:solidFill>
                  <a:srgbClr val="FF5050"/>
                </a:solidFill>
              </a:rPr>
              <a:t>Etiology:</a:t>
            </a:r>
            <a:r>
              <a:rPr lang="en-US" altLang="en-US"/>
              <a:t> The ventricular cells are excitable and depolarizing randomly.</a:t>
            </a:r>
          </a:p>
          <a:p>
            <a:endParaRPr lang="en-US" altLang="en-US"/>
          </a:p>
          <a:p>
            <a:r>
              <a:rPr lang="en-US" altLang="en-US"/>
              <a:t>Rapid drop in cardiac output and death occurs if not quickly reversed </a:t>
            </a:r>
          </a:p>
          <a:p>
            <a:pPr algn="ctr">
              <a:buFontTx/>
              <a:buNone/>
            </a:pPr>
            <a:endParaRPr lang="en-US" altLang="en-US"/>
          </a:p>
        </p:txBody>
      </p:sp>
      <p:sp>
        <p:nvSpPr>
          <p:cNvPr id="80903" name="Text Box 7"/>
          <p:cNvSpPr txBox="1">
            <a:spLocks noChangeArrowheads="1"/>
          </p:cNvSpPr>
          <p:nvPr/>
        </p:nvSpPr>
        <p:spPr bwMode="auto">
          <a:xfrm>
            <a:off x="4327525" y="16605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80904" name="Picture 8" descr="D:\JoF\EKG\vfib-m4.jpg"/>
          <p:cNvPicPr>
            <a:picLocks noChangeAspect="1" noChangeArrowheads="1"/>
          </p:cNvPicPr>
          <p:nvPr/>
        </p:nvPicPr>
        <p:blipFill>
          <a:blip r:embed="rId3" cstate="print"/>
          <a:srcRect/>
          <a:stretch>
            <a:fillRect/>
          </a:stretch>
        </p:blipFill>
        <p:spPr bwMode="auto">
          <a:xfrm>
            <a:off x="685800" y="1600200"/>
            <a:ext cx="7772400" cy="9493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152400"/>
            <a:ext cx="7772400" cy="1143000"/>
          </a:xfrm>
        </p:spPr>
        <p:txBody>
          <a:bodyPr/>
          <a:lstStyle/>
          <a:p>
            <a:r>
              <a:rPr lang="en-US" dirty="0"/>
              <a:t>Augmented Leads</a:t>
            </a:r>
          </a:p>
        </p:txBody>
      </p:sp>
      <p:sp>
        <p:nvSpPr>
          <p:cNvPr id="33795" name="Rectangle 3"/>
          <p:cNvSpPr>
            <a:spLocks noGrp="1" noChangeArrowheads="1"/>
          </p:cNvSpPr>
          <p:nvPr>
            <p:ph idx="1"/>
          </p:nvPr>
        </p:nvSpPr>
        <p:spPr>
          <a:xfrm>
            <a:off x="152400" y="1295400"/>
            <a:ext cx="8763000" cy="5181600"/>
          </a:xfrm>
        </p:spPr>
        <p:txBody>
          <a:bodyPr/>
          <a:lstStyle/>
          <a:p>
            <a:r>
              <a:rPr lang="en-US" dirty="0"/>
              <a:t>Three additional limb leads are also used: </a:t>
            </a:r>
            <a:r>
              <a:rPr lang="en-US" dirty="0" err="1"/>
              <a:t>aV</a:t>
            </a:r>
            <a:r>
              <a:rPr lang="en-US" baseline="-25000" dirty="0" err="1"/>
              <a:t>R</a:t>
            </a:r>
            <a:r>
              <a:rPr lang="en-US" dirty="0"/>
              <a:t>, </a:t>
            </a:r>
            <a:r>
              <a:rPr lang="en-US" dirty="0" err="1"/>
              <a:t>aV</a:t>
            </a:r>
            <a:r>
              <a:rPr lang="en-US" baseline="-25000" dirty="0" err="1"/>
              <a:t>L</a:t>
            </a:r>
            <a:r>
              <a:rPr lang="en-US" dirty="0"/>
              <a:t>, and </a:t>
            </a:r>
            <a:r>
              <a:rPr lang="en-US" dirty="0" err="1"/>
              <a:t>aV</a:t>
            </a:r>
            <a:r>
              <a:rPr lang="en-US" baseline="-25000" dirty="0" err="1"/>
              <a:t>F</a:t>
            </a:r>
            <a:endParaRPr lang="en-US" dirty="0"/>
          </a:p>
          <a:p>
            <a:r>
              <a:rPr lang="en-US" dirty="0"/>
              <a:t>These are </a:t>
            </a:r>
            <a:r>
              <a:rPr lang="en-US" dirty="0" err="1"/>
              <a:t>unipolar</a:t>
            </a:r>
            <a:r>
              <a:rPr lang="en-US" dirty="0"/>
              <a:t> leads </a:t>
            </a:r>
            <a:endParaRPr lang="el-GR" dirty="0">
              <a:cs typeface="Arial" charset="0"/>
            </a:endParaRPr>
          </a:p>
        </p:txBody>
      </p:sp>
      <p:pic>
        <p:nvPicPr>
          <p:cNvPr id="33797" name="Picture 5" descr="Magnify">
            <a:hlinkClick r:id="rId3"/>
          </p:cNvPr>
          <p:cNvPicPr>
            <a:picLocks noChangeAspect="1" noChangeArrowheads="1"/>
          </p:cNvPicPr>
          <p:nvPr/>
        </p:nvPicPr>
        <p:blipFill>
          <a:blip r:embed="rId4" cstate="print"/>
          <a:srcRect t="50526"/>
          <a:stretch>
            <a:fillRect/>
          </a:stretch>
        </p:blipFill>
        <p:spPr bwMode="auto">
          <a:xfrm>
            <a:off x="1600200" y="3276600"/>
            <a:ext cx="5648325" cy="2238375"/>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533400"/>
            <a:ext cx="7772400" cy="1143000"/>
          </a:xfrm>
        </p:spPr>
        <p:txBody>
          <a:bodyPr/>
          <a:lstStyle/>
          <a:p>
            <a:r>
              <a:rPr lang="en-US" altLang="en-US" i="1" dirty="0">
                <a:solidFill>
                  <a:schemeClr val="tx1">
                    <a:lumMod val="60000"/>
                    <a:lumOff val="40000"/>
                  </a:schemeClr>
                </a:solidFill>
                <a:latin typeface="Arial" charset="0"/>
              </a:rPr>
              <a:t>Ventricular Fibrillation</a:t>
            </a:r>
            <a:br>
              <a:rPr lang="en-US" altLang="en-US" i="1" dirty="0">
                <a:solidFill>
                  <a:srgbClr val="FF5050"/>
                </a:solidFill>
                <a:latin typeface="Arial" charset="0"/>
              </a:rPr>
            </a:br>
            <a:r>
              <a:rPr lang="en-US" altLang="en-US" dirty="0"/>
              <a:t> </a:t>
            </a:r>
          </a:p>
        </p:txBody>
      </p:sp>
      <p:sp>
        <p:nvSpPr>
          <p:cNvPr id="108547" name="Text Box 3"/>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endParaRPr lang="en-US" altLang="en-US">
              <a:solidFill>
                <a:srgbClr val="FF5050"/>
              </a:solidFill>
            </a:endParaRPr>
          </a:p>
        </p:txBody>
      </p:sp>
      <p:sp>
        <p:nvSpPr>
          <p:cNvPr id="108548"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8549"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8550" name="Text Box 6"/>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irregularly irreg.</a:t>
            </a:r>
            <a:endParaRPr lang="en-US" altLang="en-US">
              <a:solidFill>
                <a:srgbClr val="FF5050"/>
              </a:solidFill>
            </a:endParaRPr>
          </a:p>
        </p:txBody>
      </p:sp>
      <p:sp>
        <p:nvSpPr>
          <p:cNvPr id="108551"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endParaRPr lang="en-US" altLang="en-US">
              <a:solidFill>
                <a:srgbClr val="FF5050"/>
              </a:solidFill>
            </a:endParaRPr>
          </a:p>
        </p:txBody>
      </p:sp>
      <p:sp>
        <p:nvSpPr>
          <p:cNvPr id="108552" name="Text Box 8"/>
          <p:cNvSpPr txBox="1">
            <a:spLocks noChangeArrowheads="1"/>
          </p:cNvSpPr>
          <p:nvPr/>
        </p:nvSpPr>
        <p:spPr bwMode="auto">
          <a:xfrm>
            <a:off x="5257800" y="5135563"/>
            <a:ext cx="38862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wide, if recognizable </a:t>
            </a:r>
            <a:endParaRPr lang="en-US" altLang="en-US">
              <a:solidFill>
                <a:srgbClr val="FF5050"/>
              </a:solidFill>
            </a:endParaRPr>
          </a:p>
        </p:txBody>
      </p:sp>
      <p:sp>
        <p:nvSpPr>
          <p:cNvPr id="108553"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8554"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8555"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p>
        </p:txBody>
      </p:sp>
      <p:sp>
        <p:nvSpPr>
          <p:cNvPr id="108556"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8557"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8558" name="Text Box 14"/>
          <p:cNvSpPr txBox="1">
            <a:spLocks noChangeArrowheads="1"/>
          </p:cNvSpPr>
          <p:nvPr/>
        </p:nvSpPr>
        <p:spPr bwMode="auto">
          <a:xfrm>
            <a:off x="3581400" y="5821363"/>
            <a:ext cx="57912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Ventricular Fibrillation</a:t>
            </a:r>
          </a:p>
        </p:txBody>
      </p:sp>
      <p:pic>
        <p:nvPicPr>
          <p:cNvPr id="108559" name="Picture 15" descr="D:\JoF\EKG\vfib-m4.jpg"/>
          <p:cNvPicPr>
            <a:picLocks noChangeAspect="1" noChangeArrowheads="1"/>
          </p:cNvPicPr>
          <p:nvPr/>
        </p:nvPicPr>
        <p:blipFill>
          <a:blip r:embed="rId3" cstate="print"/>
          <a:srcRect/>
          <a:stretch>
            <a:fillRect/>
          </a:stretch>
        </p:blipFill>
        <p:spPr bwMode="auto">
          <a:xfrm>
            <a:off x="685800" y="1600200"/>
            <a:ext cx="7772400" cy="949325"/>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2400" y="1371600"/>
            <a:ext cx="7772400" cy="1470025"/>
          </a:xfrm>
        </p:spPr>
        <p:txBody>
          <a:bodyPr/>
          <a:lstStyle/>
          <a:p>
            <a:pPr algn="l"/>
            <a:r>
              <a:rPr lang="en-US" altLang="en-US" sz="5400" dirty="0">
                <a:solidFill>
                  <a:srgbClr val="FF5050"/>
                </a:solidFill>
              </a:rPr>
              <a:t>ST Elevation </a:t>
            </a:r>
            <a:br>
              <a:rPr lang="en-US" altLang="en-US" sz="5400" dirty="0">
                <a:solidFill>
                  <a:srgbClr val="FF5050"/>
                </a:solidFill>
              </a:rPr>
            </a:br>
            <a:r>
              <a:rPr lang="en-US" altLang="en-US" sz="5400" dirty="0">
                <a:solidFill>
                  <a:srgbClr val="FF5050"/>
                </a:solidFill>
              </a:rPr>
              <a:t>and </a:t>
            </a:r>
            <a:br>
              <a:rPr lang="en-US" altLang="en-US" sz="5400" dirty="0">
                <a:solidFill>
                  <a:srgbClr val="FF5050"/>
                </a:solidFill>
              </a:rPr>
            </a:br>
            <a:r>
              <a:rPr lang="en-US" altLang="en-US" sz="5400" dirty="0">
                <a:solidFill>
                  <a:srgbClr val="FF5050"/>
                </a:solidFill>
              </a:rPr>
              <a:t>non-ST Elevation MIs</a:t>
            </a:r>
            <a:endParaRPr lang="en-US" sz="5400" dirty="0">
              <a:solidFill>
                <a:srgbClr val="FF505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ECG Changes</a:t>
            </a:r>
          </a:p>
        </p:txBody>
      </p:sp>
      <p:sp>
        <p:nvSpPr>
          <p:cNvPr id="112643" name="Rectangle 3"/>
          <p:cNvSpPr>
            <a:spLocks noGrp="1" noChangeArrowheads="1"/>
          </p:cNvSpPr>
          <p:nvPr>
            <p:ph type="body" idx="1"/>
          </p:nvPr>
        </p:nvSpPr>
        <p:spPr>
          <a:xfrm>
            <a:off x="685800" y="1676400"/>
            <a:ext cx="7924800" cy="533400"/>
          </a:xfrm>
        </p:spPr>
        <p:txBody>
          <a:bodyPr/>
          <a:lstStyle/>
          <a:p>
            <a:pPr marL="0" indent="0">
              <a:buFontTx/>
              <a:buNone/>
            </a:pPr>
            <a:r>
              <a:rPr lang="en-US" altLang="en-US" sz="2800"/>
              <a:t>Ways the ECG can change include:</a:t>
            </a:r>
          </a:p>
        </p:txBody>
      </p:sp>
      <p:pic>
        <p:nvPicPr>
          <p:cNvPr id="112649" name="Picture 9" descr="A:\PQRST.gif"/>
          <p:cNvPicPr>
            <a:picLocks noChangeAspect="1" noChangeArrowheads="1"/>
          </p:cNvPicPr>
          <p:nvPr/>
        </p:nvPicPr>
        <p:blipFill>
          <a:blip r:embed="rId3" cstate="print"/>
          <a:srcRect r="4762"/>
          <a:stretch>
            <a:fillRect/>
          </a:stretch>
        </p:blipFill>
        <p:spPr bwMode="auto">
          <a:xfrm>
            <a:off x="762000" y="2286000"/>
            <a:ext cx="3048000" cy="2273300"/>
          </a:xfrm>
          <a:prstGeom prst="rect">
            <a:avLst/>
          </a:prstGeom>
          <a:noFill/>
        </p:spPr>
      </p:pic>
      <p:grpSp>
        <p:nvGrpSpPr>
          <p:cNvPr id="2" name="Group 41"/>
          <p:cNvGrpSpPr>
            <a:grpSpLocks/>
          </p:cNvGrpSpPr>
          <p:nvPr/>
        </p:nvGrpSpPr>
        <p:grpSpPr bwMode="auto">
          <a:xfrm>
            <a:off x="609600" y="3429000"/>
            <a:ext cx="2895600" cy="3082925"/>
            <a:chOff x="384" y="2160"/>
            <a:chExt cx="1824" cy="1942"/>
          </a:xfrm>
        </p:grpSpPr>
        <p:grpSp>
          <p:nvGrpSpPr>
            <p:cNvPr id="3" name="Group 29"/>
            <p:cNvGrpSpPr>
              <a:grpSpLocks/>
            </p:cNvGrpSpPr>
            <p:nvPr/>
          </p:nvGrpSpPr>
          <p:grpSpPr bwMode="auto">
            <a:xfrm>
              <a:off x="384" y="2160"/>
              <a:ext cx="1824" cy="1942"/>
              <a:chOff x="384" y="2160"/>
              <a:chExt cx="1824" cy="1942"/>
            </a:xfrm>
          </p:grpSpPr>
          <p:sp>
            <p:nvSpPr>
              <p:cNvPr id="112656" name="Line 16"/>
              <p:cNvSpPr>
                <a:spLocks noChangeShapeType="1"/>
              </p:cNvSpPr>
              <p:nvPr/>
            </p:nvSpPr>
            <p:spPr bwMode="auto">
              <a:xfrm flipH="1">
                <a:off x="720" y="2496"/>
                <a:ext cx="192" cy="720"/>
              </a:xfrm>
              <a:prstGeom prst="line">
                <a:avLst/>
              </a:prstGeom>
              <a:noFill/>
              <a:ln w="57150">
                <a:solidFill>
                  <a:srgbClr val="FF5050"/>
                </a:solidFill>
                <a:round/>
                <a:headEnd type="arrow" w="med" len="med"/>
                <a:tailEnd type="none" w="sm" len="sm"/>
              </a:ln>
              <a:effectLst/>
            </p:spPr>
            <p:txBody>
              <a:bodyPr/>
              <a:lstStyle/>
              <a:p>
                <a:endParaRPr lang="en-US"/>
              </a:p>
            </p:txBody>
          </p:sp>
          <p:sp>
            <p:nvSpPr>
              <p:cNvPr id="112657" name="Text Box 17"/>
              <p:cNvSpPr txBox="1">
                <a:spLocks noChangeArrowheads="1"/>
              </p:cNvSpPr>
              <p:nvPr/>
            </p:nvSpPr>
            <p:spPr bwMode="auto">
              <a:xfrm>
                <a:off x="384" y="3264"/>
                <a:ext cx="1104" cy="634"/>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FF5050"/>
                    </a:solidFill>
                    <a:latin typeface="Arial" charset="0"/>
                  </a:rPr>
                  <a:t>Appearance of pathologic Q-waves</a:t>
                </a:r>
              </a:p>
            </p:txBody>
          </p:sp>
          <p:sp>
            <p:nvSpPr>
              <p:cNvPr id="112658" name="Oval 18"/>
              <p:cNvSpPr>
                <a:spLocks noChangeArrowheads="1"/>
              </p:cNvSpPr>
              <p:nvPr/>
            </p:nvSpPr>
            <p:spPr bwMode="auto">
              <a:xfrm>
                <a:off x="816" y="2160"/>
                <a:ext cx="288" cy="288"/>
              </a:xfrm>
              <a:prstGeom prst="ellipse">
                <a:avLst/>
              </a:prstGeom>
              <a:noFill/>
              <a:ln w="57150">
                <a:solidFill>
                  <a:srgbClr val="FF5050"/>
                </a:solidFill>
                <a:round/>
                <a:headEnd type="none" w="sm" len="sm"/>
                <a:tailEnd type="none" w="sm" len="sm"/>
              </a:ln>
              <a:effectLst/>
            </p:spPr>
            <p:txBody>
              <a:bodyPr wrap="none" anchor="ctr"/>
              <a:lstStyle/>
              <a:p>
                <a:endParaRPr lang="en-US"/>
              </a:p>
            </p:txBody>
          </p:sp>
          <p:pic>
            <p:nvPicPr>
              <p:cNvPr id="112665" name="Picture 25" descr="C:\WINDOWS\Desktop\LZIM Projects\ECG ppt\q waves2.bmp"/>
              <p:cNvPicPr>
                <a:picLocks noChangeAspect="1" noChangeArrowheads="1"/>
              </p:cNvPicPr>
              <p:nvPr/>
            </p:nvPicPr>
            <p:blipFill>
              <a:blip r:embed="rId4" cstate="print"/>
              <a:srcRect l="12376" t="76617" r="80983" b="7904"/>
              <a:stretch>
                <a:fillRect/>
              </a:stretch>
            </p:blipFill>
            <p:spPr bwMode="auto">
              <a:xfrm>
                <a:off x="1488" y="3216"/>
                <a:ext cx="720" cy="886"/>
              </a:xfrm>
              <a:prstGeom prst="rect">
                <a:avLst/>
              </a:prstGeom>
              <a:noFill/>
            </p:spPr>
          </p:pic>
        </p:grpSp>
        <p:sp>
          <p:nvSpPr>
            <p:cNvPr id="112675" name="Line 35"/>
            <p:cNvSpPr>
              <a:spLocks noChangeShapeType="1"/>
            </p:cNvSpPr>
            <p:nvPr/>
          </p:nvSpPr>
          <p:spPr bwMode="auto">
            <a:xfrm>
              <a:off x="1872" y="3840"/>
              <a:ext cx="192" cy="240"/>
            </a:xfrm>
            <a:prstGeom prst="line">
              <a:avLst/>
            </a:prstGeom>
            <a:noFill/>
            <a:ln w="28575">
              <a:solidFill>
                <a:srgbClr val="FF5050"/>
              </a:solidFill>
              <a:round/>
              <a:headEnd type="arrow" w="med" len="med"/>
              <a:tailEnd type="none" w="sm" len="sm"/>
            </a:ln>
            <a:effectLst/>
          </p:spPr>
          <p:txBody>
            <a:bodyPr/>
            <a:lstStyle/>
            <a:p>
              <a:endParaRPr lang="en-US"/>
            </a:p>
          </p:txBody>
        </p:sp>
      </p:grpSp>
      <p:grpSp>
        <p:nvGrpSpPr>
          <p:cNvPr id="4" name="Group 47"/>
          <p:cNvGrpSpPr>
            <a:grpSpLocks/>
          </p:cNvGrpSpPr>
          <p:nvPr/>
        </p:nvGrpSpPr>
        <p:grpSpPr bwMode="auto">
          <a:xfrm>
            <a:off x="3276600" y="3657600"/>
            <a:ext cx="5562600" cy="2895600"/>
            <a:chOff x="2064" y="2304"/>
            <a:chExt cx="3504" cy="1824"/>
          </a:xfrm>
        </p:grpSpPr>
        <p:pic>
          <p:nvPicPr>
            <p:cNvPr id="112686" name="Picture 46" descr="C:\WINDOWS\Desktop\LZIM Projects\ECG ppt\peaked t2.bmp"/>
            <p:cNvPicPr>
              <a:picLocks noChangeAspect="1" noChangeArrowheads="1"/>
            </p:cNvPicPr>
            <p:nvPr/>
          </p:nvPicPr>
          <p:blipFill>
            <a:blip r:embed="rId5" cstate="print"/>
            <a:srcRect l="52698" t="31433" r="33839" b="39348"/>
            <a:stretch>
              <a:fillRect/>
            </a:stretch>
          </p:blipFill>
          <p:spPr bwMode="auto">
            <a:xfrm>
              <a:off x="3168" y="3360"/>
              <a:ext cx="611" cy="672"/>
            </a:xfrm>
            <a:prstGeom prst="rect">
              <a:avLst/>
            </a:prstGeom>
            <a:noFill/>
          </p:spPr>
        </p:pic>
        <p:pic>
          <p:nvPicPr>
            <p:cNvPr id="112685" name="Picture 45" descr="C:\WINDOWS\Desktop\LZIM Projects\ECG ppt\inf fully evolved.bmp"/>
            <p:cNvPicPr>
              <a:picLocks noChangeAspect="1" noChangeArrowheads="1"/>
            </p:cNvPicPr>
            <p:nvPr/>
          </p:nvPicPr>
          <p:blipFill>
            <a:blip r:embed="rId6" cstate="print"/>
            <a:srcRect l="8046" t="61729" r="80460" b="14856"/>
            <a:stretch>
              <a:fillRect/>
            </a:stretch>
          </p:blipFill>
          <p:spPr bwMode="auto">
            <a:xfrm>
              <a:off x="4896" y="3360"/>
              <a:ext cx="655" cy="720"/>
            </a:xfrm>
            <a:prstGeom prst="rect">
              <a:avLst/>
            </a:prstGeom>
            <a:noFill/>
          </p:spPr>
        </p:pic>
        <p:sp>
          <p:nvSpPr>
            <p:cNvPr id="112653" name="Line 13"/>
            <p:cNvSpPr>
              <a:spLocks noChangeShapeType="1"/>
            </p:cNvSpPr>
            <p:nvPr/>
          </p:nvSpPr>
          <p:spPr bwMode="auto">
            <a:xfrm>
              <a:off x="2064" y="2304"/>
              <a:ext cx="1584" cy="384"/>
            </a:xfrm>
            <a:prstGeom prst="line">
              <a:avLst/>
            </a:prstGeom>
            <a:noFill/>
            <a:ln w="57150">
              <a:solidFill>
                <a:srgbClr val="FF5050"/>
              </a:solidFill>
              <a:round/>
              <a:headEnd type="arrow" w="med" len="med"/>
              <a:tailEnd type="none" w="sm" len="sm"/>
            </a:ln>
            <a:effectLst/>
          </p:spPr>
          <p:txBody>
            <a:bodyPr/>
            <a:lstStyle/>
            <a:p>
              <a:endParaRPr lang="en-US"/>
            </a:p>
          </p:txBody>
        </p:sp>
        <p:sp>
          <p:nvSpPr>
            <p:cNvPr id="112654" name="Text Box 14"/>
            <p:cNvSpPr txBox="1">
              <a:spLocks noChangeArrowheads="1"/>
            </p:cNvSpPr>
            <p:nvPr/>
          </p:nvSpPr>
          <p:spPr bwMode="auto">
            <a:xfrm>
              <a:off x="3168" y="2630"/>
              <a:ext cx="2352" cy="634"/>
            </a:xfrm>
            <a:prstGeom prst="rect">
              <a:avLst/>
            </a:prstGeom>
            <a:noFill/>
            <a:ln w="12700">
              <a:noFill/>
              <a:miter lim="800000"/>
              <a:headEnd type="none" w="sm" len="sm"/>
              <a:tailEnd type="none" w="sm" len="sm"/>
            </a:ln>
            <a:effectLst/>
          </p:spPr>
          <p:txBody>
            <a:bodyPr>
              <a:spAutoFit/>
            </a:bodyPr>
            <a:lstStyle/>
            <a:p>
              <a:pPr algn="ctr"/>
              <a:r>
                <a:rPr lang="en-US" sz="2000">
                  <a:solidFill>
                    <a:srgbClr val="FF5050"/>
                  </a:solidFill>
                  <a:latin typeface="Arial" charset="0"/>
                </a:rPr>
                <a:t>T-waves</a:t>
              </a:r>
            </a:p>
            <a:p>
              <a:pPr algn="ctr"/>
              <a:endParaRPr lang="en-US" sz="2000">
                <a:solidFill>
                  <a:srgbClr val="FF5050"/>
                </a:solidFill>
                <a:latin typeface="Arial" charset="0"/>
              </a:endParaRPr>
            </a:p>
            <a:p>
              <a:r>
                <a:rPr lang="en-US" sz="2000">
                  <a:solidFill>
                    <a:srgbClr val="FF5050"/>
                  </a:solidFill>
                  <a:latin typeface="Arial" charset="0"/>
                </a:rPr>
                <a:t> peaked      flattened     inverted</a:t>
              </a:r>
            </a:p>
          </p:txBody>
        </p:sp>
        <p:pic>
          <p:nvPicPr>
            <p:cNvPr id="112660" name="Picture 20" descr="C:\WINDOWS\Desktop\LZIM Projects\ECG ppt\t waves.bmp"/>
            <p:cNvPicPr>
              <a:picLocks noChangeAspect="1" noChangeArrowheads="1"/>
            </p:cNvPicPr>
            <p:nvPr/>
          </p:nvPicPr>
          <p:blipFill>
            <a:blip r:embed="rId7" cstate="print"/>
            <a:srcRect l="76566" t="78383" r="13832" b="5409"/>
            <a:stretch>
              <a:fillRect/>
            </a:stretch>
          </p:blipFill>
          <p:spPr bwMode="auto">
            <a:xfrm>
              <a:off x="3984" y="3344"/>
              <a:ext cx="720" cy="736"/>
            </a:xfrm>
            <a:prstGeom prst="rect">
              <a:avLst/>
            </a:prstGeom>
            <a:noFill/>
          </p:spPr>
        </p:pic>
        <p:sp>
          <p:nvSpPr>
            <p:cNvPr id="112676" name="Line 36"/>
            <p:cNvSpPr>
              <a:spLocks noChangeShapeType="1"/>
            </p:cNvSpPr>
            <p:nvPr/>
          </p:nvSpPr>
          <p:spPr bwMode="auto">
            <a:xfrm flipV="1">
              <a:off x="3504" y="3312"/>
              <a:ext cx="192" cy="240"/>
            </a:xfrm>
            <a:prstGeom prst="line">
              <a:avLst/>
            </a:prstGeom>
            <a:noFill/>
            <a:ln w="28575">
              <a:solidFill>
                <a:srgbClr val="FF5050"/>
              </a:solidFill>
              <a:round/>
              <a:headEnd type="arrow" w="med" len="med"/>
              <a:tailEnd type="none" w="sm" len="sm"/>
            </a:ln>
            <a:effectLst/>
          </p:spPr>
          <p:txBody>
            <a:bodyPr/>
            <a:lstStyle/>
            <a:p>
              <a:endParaRPr lang="en-US"/>
            </a:p>
          </p:txBody>
        </p:sp>
        <p:sp>
          <p:nvSpPr>
            <p:cNvPr id="112677" name="Line 37"/>
            <p:cNvSpPr>
              <a:spLocks noChangeShapeType="1"/>
            </p:cNvSpPr>
            <p:nvPr/>
          </p:nvSpPr>
          <p:spPr bwMode="auto">
            <a:xfrm>
              <a:off x="4416" y="3840"/>
              <a:ext cx="0" cy="288"/>
            </a:xfrm>
            <a:prstGeom prst="line">
              <a:avLst/>
            </a:prstGeom>
            <a:noFill/>
            <a:ln w="28575">
              <a:solidFill>
                <a:srgbClr val="FF5050"/>
              </a:solidFill>
              <a:round/>
              <a:headEnd type="arrow" w="med" len="med"/>
              <a:tailEnd type="none" w="sm" len="sm"/>
            </a:ln>
            <a:effectLst/>
          </p:spPr>
          <p:txBody>
            <a:bodyPr/>
            <a:lstStyle/>
            <a:p>
              <a:endParaRPr lang="en-US"/>
            </a:p>
          </p:txBody>
        </p:sp>
        <p:sp>
          <p:nvSpPr>
            <p:cNvPr id="112678" name="Line 38"/>
            <p:cNvSpPr>
              <a:spLocks noChangeShapeType="1"/>
            </p:cNvSpPr>
            <p:nvPr/>
          </p:nvSpPr>
          <p:spPr bwMode="auto">
            <a:xfrm>
              <a:off x="5328" y="3888"/>
              <a:ext cx="240" cy="192"/>
            </a:xfrm>
            <a:prstGeom prst="line">
              <a:avLst/>
            </a:prstGeom>
            <a:noFill/>
            <a:ln w="28575">
              <a:solidFill>
                <a:srgbClr val="FF5050"/>
              </a:solidFill>
              <a:round/>
              <a:headEnd type="arrow" w="med" len="med"/>
              <a:tailEnd type="none" w="sm" len="sm"/>
            </a:ln>
            <a:effectLst/>
          </p:spPr>
          <p:txBody>
            <a:bodyPr/>
            <a:lstStyle/>
            <a:p>
              <a:endParaRPr lang="en-US"/>
            </a:p>
          </p:txBody>
        </p:sp>
      </p:grpSp>
      <p:grpSp>
        <p:nvGrpSpPr>
          <p:cNvPr id="5" name="Group 44"/>
          <p:cNvGrpSpPr>
            <a:grpSpLocks/>
          </p:cNvGrpSpPr>
          <p:nvPr/>
        </p:nvGrpSpPr>
        <p:grpSpPr bwMode="auto">
          <a:xfrm>
            <a:off x="2895600" y="1905000"/>
            <a:ext cx="5943600" cy="1828800"/>
            <a:chOff x="1824" y="1200"/>
            <a:chExt cx="3744" cy="1152"/>
          </a:xfrm>
        </p:grpSpPr>
        <p:sp>
          <p:nvSpPr>
            <p:cNvPr id="112651" name="Line 11"/>
            <p:cNvSpPr>
              <a:spLocks noChangeShapeType="1"/>
            </p:cNvSpPr>
            <p:nvPr/>
          </p:nvSpPr>
          <p:spPr bwMode="auto">
            <a:xfrm flipV="1">
              <a:off x="1824" y="1632"/>
              <a:ext cx="1104" cy="240"/>
            </a:xfrm>
            <a:prstGeom prst="line">
              <a:avLst/>
            </a:prstGeom>
            <a:noFill/>
            <a:ln w="57150">
              <a:solidFill>
                <a:srgbClr val="FF5050"/>
              </a:solidFill>
              <a:round/>
              <a:headEnd type="arrow" w="med" len="med"/>
              <a:tailEnd type="none" w="sm" len="sm"/>
            </a:ln>
            <a:effectLst/>
          </p:spPr>
          <p:txBody>
            <a:bodyPr/>
            <a:lstStyle/>
            <a:p>
              <a:endParaRPr lang="en-US"/>
            </a:p>
          </p:txBody>
        </p:sp>
        <p:sp>
          <p:nvSpPr>
            <p:cNvPr id="112652" name="Text Box 12"/>
            <p:cNvSpPr txBox="1">
              <a:spLocks noChangeArrowheads="1"/>
            </p:cNvSpPr>
            <p:nvPr/>
          </p:nvSpPr>
          <p:spPr bwMode="auto">
            <a:xfrm>
              <a:off x="3024" y="1488"/>
              <a:ext cx="1200" cy="442"/>
            </a:xfrm>
            <a:prstGeom prst="rect">
              <a:avLst/>
            </a:prstGeom>
            <a:noFill/>
            <a:ln w="12700">
              <a:noFill/>
              <a:miter lim="800000"/>
              <a:headEnd type="none" w="sm" len="sm"/>
              <a:tailEnd type="none" w="sm" len="sm"/>
            </a:ln>
            <a:effectLst/>
          </p:spPr>
          <p:txBody>
            <a:bodyPr>
              <a:spAutoFit/>
            </a:bodyPr>
            <a:lstStyle/>
            <a:p>
              <a:pPr marL="407988" indent="-407988">
                <a:spcBef>
                  <a:spcPct val="50000"/>
                </a:spcBef>
              </a:pPr>
              <a:r>
                <a:rPr lang="en-US" sz="2000">
                  <a:solidFill>
                    <a:srgbClr val="FF5050"/>
                  </a:solidFill>
                  <a:latin typeface="Arial" charset="0"/>
                </a:rPr>
                <a:t>ST elevation &amp; depression</a:t>
              </a:r>
            </a:p>
          </p:txBody>
        </p:sp>
        <p:pic>
          <p:nvPicPr>
            <p:cNvPr id="112663" name="Picture 23" descr="C:\WINDOWS\Desktop\LZIM Projects\ECG ppt\st depression.bmp"/>
            <p:cNvPicPr>
              <a:picLocks noChangeAspect="1" noChangeArrowheads="1"/>
            </p:cNvPicPr>
            <p:nvPr/>
          </p:nvPicPr>
          <p:blipFill>
            <a:blip r:embed="rId8" cstate="print"/>
            <a:srcRect l="59457" r="16898" b="70000"/>
            <a:stretch>
              <a:fillRect/>
            </a:stretch>
          </p:blipFill>
          <p:spPr bwMode="auto">
            <a:xfrm>
              <a:off x="4928" y="1392"/>
              <a:ext cx="640" cy="864"/>
            </a:xfrm>
            <a:prstGeom prst="rect">
              <a:avLst/>
            </a:prstGeom>
            <a:noFill/>
          </p:spPr>
        </p:pic>
        <p:sp>
          <p:nvSpPr>
            <p:cNvPr id="112671" name="Line 31"/>
            <p:cNvSpPr>
              <a:spLocks noChangeShapeType="1"/>
            </p:cNvSpPr>
            <p:nvPr/>
          </p:nvSpPr>
          <p:spPr bwMode="auto">
            <a:xfrm>
              <a:off x="5136" y="1968"/>
              <a:ext cx="144" cy="384"/>
            </a:xfrm>
            <a:prstGeom prst="line">
              <a:avLst/>
            </a:prstGeom>
            <a:noFill/>
            <a:ln w="28575">
              <a:solidFill>
                <a:srgbClr val="FF5050"/>
              </a:solidFill>
              <a:round/>
              <a:headEnd type="arrow" w="med" len="med"/>
              <a:tailEnd type="none" w="sm" len="sm"/>
            </a:ln>
            <a:effectLst/>
          </p:spPr>
          <p:txBody>
            <a:bodyPr/>
            <a:lstStyle/>
            <a:p>
              <a:endParaRPr lang="en-US"/>
            </a:p>
          </p:txBody>
        </p:sp>
        <p:pic>
          <p:nvPicPr>
            <p:cNvPr id="112682" name="Picture 42" descr="A:\acuteMI.jpg"/>
            <p:cNvPicPr>
              <a:picLocks noChangeAspect="1" noChangeArrowheads="1"/>
            </p:cNvPicPr>
            <p:nvPr/>
          </p:nvPicPr>
          <p:blipFill>
            <a:blip r:embed="rId9" cstate="print"/>
            <a:srcRect l="50000" t="23352" r="40475" b="42680"/>
            <a:stretch>
              <a:fillRect/>
            </a:stretch>
          </p:blipFill>
          <p:spPr bwMode="auto">
            <a:xfrm>
              <a:off x="4320" y="1392"/>
              <a:ext cx="480" cy="960"/>
            </a:xfrm>
            <a:prstGeom prst="rect">
              <a:avLst/>
            </a:prstGeom>
            <a:noFill/>
          </p:spPr>
        </p:pic>
        <p:sp>
          <p:nvSpPr>
            <p:cNvPr id="112683" name="Line 43"/>
            <p:cNvSpPr>
              <a:spLocks noChangeShapeType="1"/>
            </p:cNvSpPr>
            <p:nvPr/>
          </p:nvSpPr>
          <p:spPr bwMode="auto">
            <a:xfrm flipH="1" flipV="1">
              <a:off x="4368" y="1200"/>
              <a:ext cx="144" cy="336"/>
            </a:xfrm>
            <a:prstGeom prst="line">
              <a:avLst/>
            </a:prstGeom>
            <a:noFill/>
            <a:ln w="28575">
              <a:solidFill>
                <a:srgbClr val="FF5050"/>
              </a:solidFill>
              <a:round/>
              <a:headEnd type="arrow" w="med" len="med"/>
              <a:tailEnd type="none" w="sm" len="sm"/>
            </a:ln>
            <a:effectLst/>
          </p:spPr>
          <p:txBody>
            <a:bodyPr/>
            <a:lstStyle/>
            <a:p>
              <a:endParaRPr lang="en-US"/>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z="4000"/>
              <a:t>ECG Changes &amp; the Evolving MI</a:t>
            </a:r>
          </a:p>
        </p:txBody>
      </p:sp>
      <p:sp>
        <p:nvSpPr>
          <p:cNvPr id="123907" name="Rectangle 3"/>
          <p:cNvSpPr>
            <a:spLocks noGrp="1" noChangeArrowheads="1"/>
          </p:cNvSpPr>
          <p:nvPr>
            <p:ph type="body" idx="1"/>
          </p:nvPr>
        </p:nvSpPr>
        <p:spPr>
          <a:xfrm>
            <a:off x="685800" y="2286000"/>
            <a:ext cx="2895600" cy="2438400"/>
          </a:xfrm>
        </p:spPr>
        <p:txBody>
          <a:bodyPr/>
          <a:lstStyle/>
          <a:p>
            <a:pPr marL="0" indent="0">
              <a:buFontTx/>
              <a:buNone/>
            </a:pPr>
            <a:r>
              <a:rPr lang="en-US" altLang="en-US" sz="2800"/>
              <a:t>There are two distinct patterns of ECG change depending if the infarction is:</a:t>
            </a:r>
          </a:p>
          <a:p>
            <a:pPr lvl="1">
              <a:buFontTx/>
              <a:buNone/>
            </a:pPr>
            <a:endParaRPr lang="en-US" altLang="en-US">
              <a:solidFill>
                <a:srgbClr val="FFFFFF"/>
              </a:solidFill>
            </a:endParaRPr>
          </a:p>
        </p:txBody>
      </p:sp>
      <p:pic>
        <p:nvPicPr>
          <p:cNvPr id="123910" name="Picture 6" descr="C:\WINDOWS\Desktop\LZIM Projects\ECG ppt\patterns of infarction.bmp"/>
          <p:cNvPicPr>
            <a:picLocks noChangeAspect="1" noChangeArrowheads="1"/>
          </p:cNvPicPr>
          <p:nvPr/>
        </p:nvPicPr>
        <p:blipFill>
          <a:blip r:embed="rId3" cstate="print"/>
          <a:srcRect r="19077"/>
          <a:stretch>
            <a:fillRect/>
          </a:stretch>
        </p:blipFill>
        <p:spPr bwMode="auto">
          <a:xfrm>
            <a:off x="3810000" y="1905000"/>
            <a:ext cx="4953000" cy="3011488"/>
          </a:xfrm>
          <a:prstGeom prst="rect">
            <a:avLst/>
          </a:prstGeom>
          <a:noFill/>
        </p:spPr>
      </p:pic>
      <p:sp>
        <p:nvSpPr>
          <p:cNvPr id="123911" name="Text Box 7"/>
          <p:cNvSpPr txBox="1">
            <a:spLocks noChangeArrowheads="1"/>
          </p:cNvSpPr>
          <p:nvPr/>
        </p:nvSpPr>
        <p:spPr bwMode="auto">
          <a:xfrm>
            <a:off x="304800" y="5181600"/>
            <a:ext cx="8305800" cy="1031875"/>
          </a:xfrm>
          <a:prstGeom prst="rect">
            <a:avLst/>
          </a:prstGeom>
          <a:noFill/>
          <a:ln w="12700">
            <a:noFill/>
            <a:miter lim="800000"/>
            <a:headEnd type="none" w="sm" len="sm"/>
            <a:tailEnd type="none" w="sm" len="sm"/>
          </a:ln>
          <a:effectLst/>
        </p:spPr>
        <p:txBody>
          <a:bodyPr>
            <a:spAutoFit/>
          </a:bodyPr>
          <a:lstStyle/>
          <a:p>
            <a:pPr lvl="1">
              <a:spcBef>
                <a:spcPct val="20000"/>
              </a:spcBef>
              <a:buClr>
                <a:schemeClr val="tx2"/>
              </a:buClr>
              <a:buFontTx/>
              <a:buChar char="–"/>
            </a:pPr>
            <a:r>
              <a:rPr lang="en-US" altLang="en-US" sz="2800">
                <a:solidFill>
                  <a:srgbClr val="FF5050"/>
                </a:solidFill>
                <a:latin typeface="Arial" charset="0"/>
              </a:rPr>
              <a:t>ST Elevation</a:t>
            </a:r>
            <a:r>
              <a:rPr lang="en-US" altLang="en-US" sz="2800">
                <a:latin typeface="Arial" charset="0"/>
              </a:rPr>
              <a:t> </a:t>
            </a:r>
            <a:r>
              <a:rPr lang="en-US" altLang="en-US" sz="2400">
                <a:solidFill>
                  <a:srgbClr val="FFFFFF"/>
                </a:solidFill>
                <a:latin typeface="Arial" charset="0"/>
              </a:rPr>
              <a:t>(Transmural or</a:t>
            </a:r>
            <a:r>
              <a:rPr lang="en-US" altLang="en-US" sz="2800">
                <a:solidFill>
                  <a:srgbClr val="FFFFFF"/>
                </a:solidFill>
                <a:latin typeface="Arial" charset="0"/>
              </a:rPr>
              <a:t> </a:t>
            </a:r>
            <a:r>
              <a:rPr lang="en-US" altLang="en-US" sz="2400">
                <a:solidFill>
                  <a:srgbClr val="FFFFFF"/>
                </a:solidFill>
                <a:latin typeface="Arial" charset="0"/>
              </a:rPr>
              <a:t>Q-wave), </a:t>
            </a:r>
            <a:r>
              <a:rPr lang="en-US" altLang="en-US" sz="2800">
                <a:latin typeface="Arial" charset="0"/>
              </a:rPr>
              <a:t>or</a:t>
            </a:r>
          </a:p>
          <a:p>
            <a:pPr lvl="1">
              <a:spcBef>
                <a:spcPct val="20000"/>
              </a:spcBef>
              <a:buClr>
                <a:schemeClr val="tx2"/>
              </a:buClr>
              <a:buFontTx/>
              <a:buChar char="–"/>
            </a:pPr>
            <a:r>
              <a:rPr lang="en-US" altLang="en-US" sz="2800">
                <a:solidFill>
                  <a:srgbClr val="FF5050"/>
                </a:solidFill>
                <a:latin typeface="Arial" charset="0"/>
              </a:rPr>
              <a:t>Non-ST Elevation </a:t>
            </a:r>
            <a:r>
              <a:rPr lang="en-US" altLang="en-US" sz="2400">
                <a:solidFill>
                  <a:srgbClr val="FFFFFF"/>
                </a:solidFill>
                <a:latin typeface="Arial" charset="0"/>
              </a:rPr>
              <a:t>(Subendocardial</a:t>
            </a:r>
            <a:r>
              <a:rPr lang="en-US" altLang="en-US" sz="2800">
                <a:solidFill>
                  <a:srgbClr val="FF5050"/>
                </a:solidFill>
                <a:latin typeface="Arial" charset="0"/>
              </a:rPr>
              <a:t> </a:t>
            </a:r>
            <a:r>
              <a:rPr lang="en-US" altLang="en-US" sz="2400">
                <a:solidFill>
                  <a:srgbClr val="FFFFFF"/>
                </a:solidFill>
                <a:latin typeface="Arial" charset="0"/>
              </a:rPr>
              <a:t>or non-Q-wave)</a:t>
            </a:r>
            <a:endParaRPr lang="en-US" sz="2400">
              <a:solidFill>
                <a:srgbClr val="FFFFFF"/>
              </a:solidFill>
              <a:latin typeface="Arial" charset="0"/>
            </a:endParaRPr>
          </a:p>
        </p:txBody>
      </p:sp>
      <p:sp>
        <p:nvSpPr>
          <p:cNvPr id="123912" name="Text Box 8"/>
          <p:cNvSpPr txBox="1">
            <a:spLocks noChangeArrowheads="1"/>
          </p:cNvSpPr>
          <p:nvPr/>
        </p:nvSpPr>
        <p:spPr bwMode="auto">
          <a:xfrm>
            <a:off x="6629400" y="2224088"/>
            <a:ext cx="2209800" cy="366712"/>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777777"/>
                </a:solidFill>
                <a:latin typeface="Arial" charset="0"/>
              </a:rPr>
              <a:t>Non-ST Elevation</a:t>
            </a:r>
          </a:p>
        </p:txBody>
      </p:sp>
      <p:sp>
        <p:nvSpPr>
          <p:cNvPr id="123913" name="Text Box 9"/>
          <p:cNvSpPr txBox="1">
            <a:spLocks noChangeArrowheads="1"/>
          </p:cNvSpPr>
          <p:nvPr/>
        </p:nvSpPr>
        <p:spPr bwMode="auto">
          <a:xfrm>
            <a:off x="7162800" y="4114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b="1">
                <a:solidFill>
                  <a:srgbClr val="777777"/>
                </a:solidFill>
                <a:latin typeface="Arial" charset="0"/>
              </a:rPr>
              <a:t>ST Elevation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04800" y="101997"/>
            <a:ext cx="8534400" cy="1143000"/>
          </a:xfrm>
        </p:spPr>
        <p:txBody>
          <a:bodyPr/>
          <a:lstStyle/>
          <a:p>
            <a:r>
              <a:rPr lang="en-US" altLang="en-US" dirty="0"/>
              <a:t>ST Elevation Infarction</a:t>
            </a:r>
          </a:p>
        </p:txBody>
      </p:sp>
      <p:pic>
        <p:nvPicPr>
          <p:cNvPr id="130059" name="Picture 11" descr="C:\WINDOWS\Desktop\LZIM Projects\ECG ppt\inf mi3.bmp"/>
          <p:cNvPicPr>
            <a:picLocks noChangeAspect="1" noChangeArrowheads="1"/>
          </p:cNvPicPr>
          <p:nvPr/>
        </p:nvPicPr>
        <p:blipFill>
          <a:blip r:embed="rId3" cstate="print"/>
          <a:srcRect l="4289" r="5565" b="4764"/>
          <a:stretch>
            <a:fillRect/>
          </a:stretch>
        </p:blipFill>
        <p:spPr bwMode="auto">
          <a:xfrm>
            <a:off x="115824" y="1280348"/>
            <a:ext cx="8788908" cy="54252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Augmented Limb Leads</a:t>
            </a:r>
          </a:p>
        </p:txBody>
      </p:sp>
      <p:pic>
        <p:nvPicPr>
          <p:cNvPr id="32772" name="Picture 4" descr="axis3"/>
          <p:cNvPicPr>
            <a:picLocks noChangeAspect="1" noChangeArrowheads="1"/>
          </p:cNvPicPr>
          <p:nvPr/>
        </p:nvPicPr>
        <p:blipFill>
          <a:blip r:embed="rId3" cstate="print"/>
          <a:srcRect/>
          <a:stretch>
            <a:fillRect/>
          </a:stretch>
        </p:blipFill>
        <p:spPr bwMode="auto">
          <a:xfrm>
            <a:off x="1981200" y="1676400"/>
            <a:ext cx="5257800" cy="47879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All Limb Leads</a:t>
            </a:r>
          </a:p>
        </p:txBody>
      </p:sp>
      <p:pic>
        <p:nvPicPr>
          <p:cNvPr id="33796" name="Picture 4" descr="axis4"/>
          <p:cNvPicPr>
            <a:picLocks noChangeAspect="1" noChangeArrowheads="1"/>
          </p:cNvPicPr>
          <p:nvPr/>
        </p:nvPicPr>
        <p:blipFill>
          <a:blip r:embed="rId3" cstate="print"/>
          <a:srcRect/>
          <a:stretch>
            <a:fillRect/>
          </a:stretch>
        </p:blipFill>
        <p:spPr bwMode="auto">
          <a:xfrm>
            <a:off x="2057400" y="1676400"/>
            <a:ext cx="5181600" cy="47180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ead placement"/>
          <p:cNvPicPr>
            <a:picLocks noChangeAspect="1" noChangeArrowheads="1"/>
          </p:cNvPicPr>
          <p:nvPr/>
        </p:nvPicPr>
        <p:blipFill>
          <a:blip r:embed="rId3" cstate="print"/>
          <a:srcRect/>
          <a:stretch>
            <a:fillRect/>
          </a:stretch>
        </p:blipFill>
        <p:spPr bwMode="auto">
          <a:xfrm>
            <a:off x="2133600" y="1752600"/>
            <a:ext cx="7010400" cy="4059238"/>
          </a:xfrm>
          <a:prstGeom prst="rect">
            <a:avLst/>
          </a:prstGeom>
          <a:noFill/>
        </p:spPr>
      </p:pic>
      <p:sp>
        <p:nvSpPr>
          <p:cNvPr id="34818" name="Rectangle 2"/>
          <p:cNvSpPr>
            <a:spLocks noGrp="1" noChangeArrowheads="1"/>
          </p:cNvSpPr>
          <p:nvPr>
            <p:ph type="title"/>
          </p:nvPr>
        </p:nvSpPr>
        <p:spPr>
          <a:xfrm>
            <a:off x="685800" y="0"/>
            <a:ext cx="7772400" cy="1143000"/>
          </a:xfrm>
        </p:spPr>
        <p:txBody>
          <a:bodyPr/>
          <a:lstStyle/>
          <a:p>
            <a:r>
              <a:rPr lang="en-US" dirty="0" err="1"/>
              <a:t>Precordial</a:t>
            </a:r>
            <a:r>
              <a:rPr lang="en-US" dirty="0"/>
              <a:t> Leads</a:t>
            </a:r>
          </a:p>
        </p:txBody>
      </p:sp>
      <p:sp>
        <p:nvSpPr>
          <p:cNvPr id="34819" name="Rectangle 3"/>
          <p:cNvSpPr>
            <a:spLocks noGrp="1" noChangeArrowheads="1"/>
          </p:cNvSpPr>
          <p:nvPr>
            <p:ph idx="1"/>
          </p:nvPr>
        </p:nvSpPr>
        <p:spPr>
          <a:xfrm>
            <a:off x="228600" y="1219200"/>
            <a:ext cx="8763000" cy="5181600"/>
          </a:xfrm>
        </p:spPr>
        <p:txBody>
          <a:bodyPr/>
          <a:lstStyle/>
          <a:p>
            <a:r>
              <a:rPr lang="en-US" dirty="0"/>
              <a:t>  </a:t>
            </a:r>
            <a:r>
              <a:rPr lang="en-US" dirty="0" err="1"/>
              <a:t>Unipolar</a:t>
            </a:r>
            <a:r>
              <a:rPr lang="en-US" dirty="0"/>
              <a:t> leads</a:t>
            </a:r>
          </a:p>
        </p:txBody>
      </p:sp>
      <p:sp>
        <p:nvSpPr>
          <p:cNvPr id="5" name="Rectangle 4"/>
          <p:cNvSpPr/>
          <p:nvPr/>
        </p:nvSpPr>
        <p:spPr>
          <a:xfrm>
            <a:off x="0" y="5103674"/>
            <a:ext cx="5181600" cy="1754326"/>
          </a:xfrm>
          <a:prstGeom prst="rect">
            <a:avLst/>
          </a:prstGeom>
          <a:solidFill>
            <a:schemeClr val="accent5">
              <a:lumMod val="40000"/>
              <a:lumOff val="60000"/>
            </a:schemeClr>
          </a:solidFill>
        </p:spPr>
        <p:txBody>
          <a:bodyPr wrap="square">
            <a:spAutoFit/>
          </a:bodyPr>
          <a:lstStyle/>
          <a:p>
            <a:pPr>
              <a:buNone/>
            </a:pPr>
            <a:r>
              <a:rPr lang="en-US" dirty="0">
                <a:solidFill>
                  <a:schemeClr val="bg1">
                    <a:lumMod val="50000"/>
                  </a:schemeClr>
                </a:solidFill>
              </a:rPr>
              <a:t>V1 – 4 </a:t>
            </a:r>
            <a:r>
              <a:rPr lang="en-US" dirty="0" err="1">
                <a:solidFill>
                  <a:schemeClr val="bg1">
                    <a:lumMod val="50000"/>
                  </a:schemeClr>
                </a:solidFill>
              </a:rPr>
              <a:t>th</a:t>
            </a:r>
            <a:r>
              <a:rPr lang="en-US" dirty="0">
                <a:solidFill>
                  <a:schemeClr val="bg1">
                    <a:lumMod val="50000"/>
                  </a:schemeClr>
                </a:solidFill>
              </a:rPr>
              <a:t> </a:t>
            </a:r>
            <a:r>
              <a:rPr lang="en-US" dirty="0" err="1">
                <a:solidFill>
                  <a:schemeClr val="bg1">
                    <a:lumMod val="50000"/>
                  </a:schemeClr>
                </a:solidFill>
              </a:rPr>
              <a:t>intercostal</a:t>
            </a:r>
            <a:r>
              <a:rPr lang="en-US" dirty="0">
                <a:solidFill>
                  <a:schemeClr val="bg1">
                    <a:lumMod val="50000"/>
                  </a:schemeClr>
                </a:solidFill>
              </a:rPr>
              <a:t> space to </a:t>
            </a:r>
            <a:r>
              <a:rPr lang="en-US" dirty="0" err="1">
                <a:solidFill>
                  <a:schemeClr val="bg1">
                    <a:lumMod val="50000"/>
                  </a:schemeClr>
                </a:solidFill>
              </a:rPr>
              <a:t>rt</a:t>
            </a:r>
            <a:r>
              <a:rPr lang="en-US" dirty="0">
                <a:solidFill>
                  <a:schemeClr val="bg1">
                    <a:lumMod val="50000"/>
                  </a:schemeClr>
                </a:solidFill>
              </a:rPr>
              <a:t> of sternum</a:t>
            </a:r>
          </a:p>
          <a:p>
            <a:pPr>
              <a:buNone/>
            </a:pPr>
            <a:r>
              <a:rPr lang="en-US" dirty="0">
                <a:solidFill>
                  <a:schemeClr val="bg1">
                    <a:lumMod val="50000"/>
                  </a:schemeClr>
                </a:solidFill>
              </a:rPr>
              <a:t>• V2 – 4th </a:t>
            </a:r>
            <a:r>
              <a:rPr lang="en-US" dirty="0" err="1">
                <a:solidFill>
                  <a:schemeClr val="bg1">
                    <a:lumMod val="50000"/>
                  </a:schemeClr>
                </a:solidFill>
              </a:rPr>
              <a:t>intercostal</a:t>
            </a:r>
            <a:r>
              <a:rPr lang="en-US" dirty="0">
                <a:solidFill>
                  <a:schemeClr val="bg1">
                    <a:lumMod val="50000"/>
                  </a:schemeClr>
                </a:solidFill>
              </a:rPr>
              <a:t> space to </a:t>
            </a:r>
            <a:r>
              <a:rPr lang="en-US" dirty="0" err="1">
                <a:solidFill>
                  <a:schemeClr val="bg1">
                    <a:lumMod val="50000"/>
                  </a:schemeClr>
                </a:solidFill>
              </a:rPr>
              <a:t>lt</a:t>
            </a:r>
            <a:r>
              <a:rPr lang="en-US" dirty="0">
                <a:solidFill>
                  <a:schemeClr val="bg1">
                    <a:lumMod val="50000"/>
                  </a:schemeClr>
                </a:solidFill>
              </a:rPr>
              <a:t> of the sternum</a:t>
            </a:r>
          </a:p>
          <a:p>
            <a:pPr>
              <a:buNone/>
            </a:pPr>
            <a:r>
              <a:rPr lang="en-US" dirty="0">
                <a:solidFill>
                  <a:schemeClr val="bg1">
                    <a:lumMod val="50000"/>
                  </a:schemeClr>
                </a:solidFill>
              </a:rPr>
              <a:t>• V3 – between V2 and V4</a:t>
            </a:r>
          </a:p>
          <a:p>
            <a:pPr>
              <a:buNone/>
            </a:pPr>
            <a:r>
              <a:rPr lang="en-US" dirty="0">
                <a:solidFill>
                  <a:schemeClr val="bg1">
                    <a:lumMod val="50000"/>
                  </a:schemeClr>
                </a:solidFill>
              </a:rPr>
              <a:t>• V4 – 5th </a:t>
            </a:r>
            <a:r>
              <a:rPr lang="en-US" dirty="0" err="1">
                <a:solidFill>
                  <a:schemeClr val="bg1">
                    <a:lumMod val="50000"/>
                  </a:schemeClr>
                </a:solidFill>
              </a:rPr>
              <a:t>intercostal</a:t>
            </a:r>
            <a:r>
              <a:rPr lang="en-US" dirty="0">
                <a:solidFill>
                  <a:schemeClr val="bg1">
                    <a:lumMod val="50000"/>
                  </a:schemeClr>
                </a:solidFill>
              </a:rPr>
              <a:t> space </a:t>
            </a:r>
            <a:r>
              <a:rPr lang="en-US" dirty="0" err="1">
                <a:solidFill>
                  <a:schemeClr val="bg1">
                    <a:lumMod val="50000"/>
                  </a:schemeClr>
                </a:solidFill>
              </a:rPr>
              <a:t>midclavicular</a:t>
            </a:r>
            <a:r>
              <a:rPr lang="en-US" dirty="0">
                <a:solidFill>
                  <a:schemeClr val="bg1">
                    <a:lumMod val="50000"/>
                  </a:schemeClr>
                </a:solidFill>
              </a:rPr>
              <a:t> line</a:t>
            </a:r>
          </a:p>
          <a:p>
            <a:pPr>
              <a:buNone/>
            </a:pPr>
            <a:r>
              <a:rPr lang="en-US" dirty="0">
                <a:solidFill>
                  <a:schemeClr val="bg1">
                    <a:lumMod val="50000"/>
                  </a:schemeClr>
                </a:solidFill>
              </a:rPr>
              <a:t>• V5 – anterior </a:t>
            </a:r>
            <a:r>
              <a:rPr lang="en-US" dirty="0" err="1">
                <a:solidFill>
                  <a:schemeClr val="bg1">
                    <a:lumMod val="50000"/>
                  </a:schemeClr>
                </a:solidFill>
              </a:rPr>
              <a:t>axillary</a:t>
            </a:r>
            <a:r>
              <a:rPr lang="en-US" dirty="0">
                <a:solidFill>
                  <a:schemeClr val="bg1">
                    <a:lumMod val="50000"/>
                  </a:schemeClr>
                </a:solidFill>
              </a:rPr>
              <a:t> line, in line with V4</a:t>
            </a:r>
          </a:p>
          <a:p>
            <a:pPr>
              <a:buNone/>
            </a:pPr>
            <a:r>
              <a:rPr lang="en-US" dirty="0">
                <a:solidFill>
                  <a:schemeClr val="bg1">
                    <a:lumMod val="50000"/>
                  </a:schemeClr>
                </a:solidFill>
              </a:rPr>
              <a:t>• V6 – </a:t>
            </a:r>
            <a:r>
              <a:rPr lang="en-US" dirty="0" err="1">
                <a:solidFill>
                  <a:schemeClr val="bg1">
                    <a:lumMod val="50000"/>
                  </a:schemeClr>
                </a:solidFill>
              </a:rPr>
              <a:t>midaxillary</a:t>
            </a:r>
            <a:r>
              <a:rPr lang="en-US" dirty="0">
                <a:solidFill>
                  <a:schemeClr val="bg1">
                    <a:lumMod val="50000"/>
                  </a:schemeClr>
                </a:solidFill>
              </a:rPr>
              <a:t> line, in line with V4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a:t>Lead Orientation</a:t>
            </a:r>
          </a:p>
        </p:txBody>
      </p:sp>
      <p:pic>
        <p:nvPicPr>
          <p:cNvPr id="4" name="Picture 5" descr="precordial leads"/>
          <p:cNvPicPr>
            <a:picLocks noChangeAspect="1" noChangeArrowheads="1"/>
          </p:cNvPicPr>
          <p:nvPr/>
        </p:nvPicPr>
        <p:blipFill>
          <a:blip r:embed="rId3" cstate="print"/>
          <a:srcRect/>
          <a:stretch>
            <a:fillRect/>
          </a:stretch>
        </p:blipFill>
        <p:spPr bwMode="auto">
          <a:xfrm>
            <a:off x="1219200" y="1752600"/>
            <a:ext cx="7065885" cy="442327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Summary of Leads</a:t>
            </a:r>
          </a:p>
        </p:txBody>
      </p:sp>
      <p:graphicFrame>
        <p:nvGraphicFramePr>
          <p:cNvPr id="41040" name="Group 80"/>
          <p:cNvGraphicFramePr>
            <a:graphicFrameLocks noGrp="1"/>
          </p:cNvGraphicFramePr>
          <p:nvPr/>
        </p:nvGraphicFramePr>
        <p:xfrm>
          <a:off x="609600" y="2057400"/>
          <a:ext cx="7924800" cy="2971800"/>
        </p:xfrm>
        <a:graphic>
          <a:graphicData uri="http://schemas.openxmlformats.org/drawingml/2006/table">
            <a:tbl>
              <a:tblPr/>
              <a:tblGrid>
                <a:gridCol w="1793875">
                  <a:extLst>
                    <a:ext uri="{9D8B030D-6E8A-4147-A177-3AD203B41FA5}">
                      <a16:colId xmlns:a16="http://schemas.microsoft.com/office/drawing/2014/main" val="20000"/>
                    </a:ext>
                  </a:extLst>
                </a:gridCol>
                <a:gridCol w="3140075">
                  <a:extLst>
                    <a:ext uri="{9D8B030D-6E8A-4147-A177-3AD203B41FA5}">
                      <a16:colId xmlns:a16="http://schemas.microsoft.com/office/drawing/2014/main" val="20001"/>
                    </a:ext>
                  </a:extLst>
                </a:gridCol>
                <a:gridCol w="2990850">
                  <a:extLst>
                    <a:ext uri="{9D8B030D-6E8A-4147-A177-3AD203B41FA5}">
                      <a16:colId xmlns:a16="http://schemas.microsoft.com/office/drawing/2014/main" val="20002"/>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Precordial Leads</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Bipolar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I, II, III</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Arial" charset="0"/>
                        </a:rPr>
                        <a:t>(standard 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Unipolar</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aVR, aVL, aVF </a:t>
                      </a:r>
                      <a:r>
                        <a:rPr kumimoji="0" lang="en-US" sz="2000" b="0" i="0" u="none" strike="noStrike" cap="none" normalizeH="0" baseline="0">
                          <a:ln>
                            <a:noFill/>
                          </a:ln>
                          <a:solidFill>
                            <a:schemeClr val="tx1"/>
                          </a:solidFill>
                          <a:effectLst>
                            <a:outerShdw blurRad="38100" dist="38100" dir="2700000" algn="tl">
                              <a:srgbClr val="000000"/>
                            </a:outerShdw>
                          </a:effectLst>
                          <a:latin typeface="Arial" charset="0"/>
                        </a:rPr>
                        <a:t>(augmented limb leads)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V</a:t>
                      </a:r>
                      <a:r>
                        <a:rPr kumimoji="0" lang="en-US" sz="2800" b="0" i="0" u="none" strike="noStrike" cap="none" normalizeH="0" baseline="-25000">
                          <a:ln>
                            <a:noFill/>
                          </a:ln>
                          <a:solidFill>
                            <a:schemeClr val="tx1"/>
                          </a:solidFill>
                          <a:effectLst>
                            <a:outerShdw blurRad="38100" dist="38100" dir="2700000" algn="tl">
                              <a:srgbClr val="000000"/>
                            </a:outerShdw>
                          </a:effectLst>
                          <a:latin typeface="Arial" charset="0"/>
                        </a:rPr>
                        <a:t>1</a:t>
                      </a: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rPr>
                        <a:t>-V</a:t>
                      </a:r>
                      <a:r>
                        <a:rPr kumimoji="0" lang="en-US" sz="2800" b="0" i="0" u="none" strike="noStrike" cap="none" normalizeH="0" baseline="-25000">
                          <a:ln>
                            <a:noFill/>
                          </a:ln>
                          <a:solidFill>
                            <a:schemeClr val="tx1"/>
                          </a:solidFill>
                          <a:effectLst>
                            <a:outerShdw blurRad="38100" dist="38100" dir="2700000" algn="tl">
                              <a:srgbClr val="000000"/>
                            </a:outerShdw>
                          </a:effectLst>
                          <a:latin typeface="Arial" charset="0"/>
                        </a:rPr>
                        <a:t>6</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sz="3600"/>
              <a:t>Arrangement of Leads on the EKG</a:t>
            </a:r>
          </a:p>
        </p:txBody>
      </p:sp>
      <p:pic>
        <p:nvPicPr>
          <p:cNvPr id="46085" name="Picture 5" descr="leads8"/>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sz="4000"/>
              <a:t>Anatomic Groups</a:t>
            </a:r>
            <a:br>
              <a:rPr lang="en-US" sz="4000"/>
            </a:br>
            <a:r>
              <a:rPr lang="en-US" sz="3200"/>
              <a:t>(Septum)</a:t>
            </a:r>
          </a:p>
        </p:txBody>
      </p:sp>
      <p:pic>
        <p:nvPicPr>
          <p:cNvPr id="48134" name="Picture 6" descr="leads3"/>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sz="4000"/>
              <a:t>Anatomic Groups</a:t>
            </a:r>
            <a:br>
              <a:rPr lang="en-US" sz="4000"/>
            </a:br>
            <a:r>
              <a:rPr lang="en-US" sz="3200"/>
              <a:t>(Anterior Wall)</a:t>
            </a:r>
          </a:p>
        </p:txBody>
      </p:sp>
      <p:pic>
        <p:nvPicPr>
          <p:cNvPr id="49158" name="Picture 6" descr="leads4"/>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ECG</a:t>
            </a:r>
          </a:p>
        </p:txBody>
      </p:sp>
      <p:sp>
        <p:nvSpPr>
          <p:cNvPr id="6147" name="Rectangle 3"/>
          <p:cNvSpPr>
            <a:spLocks noGrp="1" noChangeArrowheads="1"/>
          </p:cNvSpPr>
          <p:nvPr>
            <p:ph idx="1"/>
          </p:nvPr>
        </p:nvSpPr>
        <p:spPr>
          <a:xfrm>
            <a:off x="152400" y="1371600"/>
            <a:ext cx="8839200" cy="5181600"/>
          </a:xfrm>
        </p:spPr>
        <p:txBody>
          <a:bodyPr/>
          <a:lstStyle/>
          <a:p>
            <a:r>
              <a:rPr lang="en-US" dirty="0"/>
              <a:t>The ECG records the electrical signal of the heart as the muscle cells depolarize (contract) and repolarize.</a:t>
            </a:r>
          </a:p>
          <a:p>
            <a:pPr marL="0" indent="0">
              <a:buNone/>
            </a:pPr>
            <a:endParaRPr lang="en-US" dirty="0"/>
          </a:p>
          <a:p>
            <a:r>
              <a:rPr lang="en-US" dirty="0"/>
              <a:t>Normally, the SA Node generates the initial electrical impulse and begins the cascade of events that results in a heart beat.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sz="4000"/>
              <a:t>Anatomic Groups</a:t>
            </a:r>
            <a:br>
              <a:rPr lang="en-US" sz="4000"/>
            </a:br>
            <a:r>
              <a:rPr lang="en-US" sz="3200"/>
              <a:t>(Lateral Wall)</a:t>
            </a:r>
          </a:p>
        </p:txBody>
      </p:sp>
      <p:pic>
        <p:nvPicPr>
          <p:cNvPr id="54278" name="Picture 6" descr="leads5"/>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p:txBody>
          <a:bodyPr/>
          <a:lstStyle/>
          <a:p>
            <a:r>
              <a:rPr lang="en-US" sz="4000"/>
              <a:t>Anatomic Groups</a:t>
            </a:r>
            <a:br>
              <a:rPr lang="en-US" sz="4000"/>
            </a:br>
            <a:r>
              <a:rPr lang="en-US" sz="3200"/>
              <a:t>(Inferior Wall)</a:t>
            </a:r>
          </a:p>
        </p:txBody>
      </p:sp>
      <p:pic>
        <p:nvPicPr>
          <p:cNvPr id="55302" name="Picture 6" descr="leads6"/>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a:t>Anatomic Groups</a:t>
            </a:r>
            <a:br>
              <a:rPr lang="en-US" sz="4000"/>
            </a:br>
            <a:r>
              <a:rPr lang="en-US" sz="3200"/>
              <a:t>(Summary)</a:t>
            </a:r>
          </a:p>
        </p:txBody>
      </p:sp>
      <p:pic>
        <p:nvPicPr>
          <p:cNvPr id="60421" name="Picture 5" descr="leads2"/>
          <p:cNvPicPr>
            <a:picLocks noChangeAspect="1" noChangeArrowheads="1"/>
          </p:cNvPicPr>
          <p:nvPr/>
        </p:nvPicPr>
        <p:blipFill>
          <a:blip r:embed="rId3" cstate="print"/>
          <a:srcRect/>
          <a:stretch>
            <a:fillRect/>
          </a:stretch>
        </p:blipFill>
        <p:spPr bwMode="auto">
          <a:xfrm>
            <a:off x="533400" y="1905000"/>
            <a:ext cx="7924800" cy="4198938"/>
          </a:xfrm>
          <a:prstGeom prst="rect">
            <a:avLst/>
          </a:prstGeom>
          <a:noFill/>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38200"/>
            <a:ext cx="7848600" cy="2123658"/>
          </a:xfrm>
          <a:prstGeom prst="rect">
            <a:avLst/>
          </a:prstGeom>
          <a:solidFill>
            <a:schemeClr val="bg1">
              <a:lumMod val="50000"/>
            </a:schemeClr>
          </a:solidFill>
        </p:spPr>
        <p:txBody>
          <a:bodyPr wrap="square">
            <a:spAutoFit/>
          </a:bodyPr>
          <a:lstStyle/>
          <a:p>
            <a:r>
              <a:rPr lang="en-US" sz="6600" dirty="0">
                <a:solidFill>
                  <a:schemeClr val="accent1">
                    <a:lumMod val="40000"/>
                    <a:lumOff val="60000"/>
                  </a:schemeClr>
                </a:solidFill>
                <a:latin typeface="Algerian" pitchFamily="82" charset="0"/>
              </a:rPr>
              <a:t>NORMAL ECG</a:t>
            </a:r>
          </a:p>
          <a:p>
            <a:r>
              <a:rPr lang="en-US" sz="6600" dirty="0">
                <a:solidFill>
                  <a:schemeClr val="accent1">
                    <a:lumMod val="40000"/>
                    <a:lumOff val="60000"/>
                  </a:schemeClr>
                </a:solidFill>
                <a:latin typeface="Algerian" pitchFamily="82" charset="0"/>
              </a:rPr>
              <a:t> TRACINGS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b="1" dirty="0">
                <a:solidFill>
                  <a:srgbClr val="FF0000"/>
                </a:solidFill>
              </a:rPr>
              <a:t>ECG</a:t>
            </a:r>
          </a:p>
        </p:txBody>
      </p:sp>
      <p:pic>
        <p:nvPicPr>
          <p:cNvPr id="4" name="Picture 4" descr="ecgwave"/>
          <p:cNvPicPr>
            <a:picLocks noGrp="1" noChangeAspect="1" noChangeArrowheads="1"/>
          </p:cNvPicPr>
          <p:nvPr>
            <p:ph idx="1"/>
          </p:nvPr>
        </p:nvPicPr>
        <p:blipFill>
          <a:blip r:embed="rId3" cstate="print"/>
          <a:srcRect/>
          <a:stretch>
            <a:fillRect/>
          </a:stretch>
        </p:blipFill>
        <p:spPr bwMode="auto">
          <a:xfrm>
            <a:off x="533400" y="1295400"/>
            <a:ext cx="8002730" cy="5257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ECG</a:t>
            </a:r>
            <a:endParaRPr lang="en-US" dirty="0"/>
          </a:p>
        </p:txBody>
      </p:sp>
      <p:pic>
        <p:nvPicPr>
          <p:cNvPr id="4" name="Picture 4" descr="Case6-Slide18-Revised"/>
          <p:cNvPicPr>
            <a:picLocks noGrp="1" noChangeAspect="1" noChangeArrowheads="1"/>
          </p:cNvPicPr>
          <p:nvPr>
            <p:ph idx="1"/>
          </p:nvPr>
        </p:nvPicPr>
        <p:blipFill>
          <a:blip r:embed="rId3" cstate="print"/>
          <a:stretch>
            <a:fillRect/>
          </a:stretch>
        </p:blipFill>
        <p:spPr>
          <a:xfrm>
            <a:off x="2119428" y="2057400"/>
            <a:ext cx="4905143" cy="4114800"/>
          </a:xfrm>
          <a:noFill/>
          <a:ln w="38100">
            <a:solidFill>
              <a:srgbClr val="FC0128"/>
            </a:solidFill>
          </a:ln>
        </p:spPr>
      </p:pic>
      <p:sp>
        <p:nvSpPr>
          <p:cNvPr id="7" name="Rounded Rectangular Callout 6"/>
          <p:cNvSpPr/>
          <p:nvPr/>
        </p:nvSpPr>
        <p:spPr>
          <a:xfrm>
            <a:off x="304800" y="3352800"/>
            <a:ext cx="2590800" cy="609600"/>
          </a:xfrm>
          <a:prstGeom prst="wedgeRoundRectCallout">
            <a:avLst>
              <a:gd name="adj1" fmla="val 49614"/>
              <a:gd name="adj2" fmla="val 871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a:t>
            </a:r>
          </a:p>
          <a:p>
            <a:pPr algn="ctr"/>
            <a:r>
              <a:rPr lang="en-US" dirty="0">
                <a:solidFill>
                  <a:schemeClr val="tx1"/>
                </a:solidFill>
              </a:rPr>
              <a:t>Depolarization of the right and left atria</a:t>
            </a:r>
          </a:p>
          <a:p>
            <a:pPr algn="ctr"/>
            <a:endParaRPr lang="en-US" dirty="0"/>
          </a:p>
        </p:txBody>
      </p:sp>
      <p:sp>
        <p:nvSpPr>
          <p:cNvPr id="8" name="Rounded Rectangular Callout 7"/>
          <p:cNvSpPr/>
          <p:nvPr/>
        </p:nvSpPr>
        <p:spPr>
          <a:xfrm>
            <a:off x="609600" y="1752600"/>
            <a:ext cx="2590800" cy="609600"/>
          </a:xfrm>
          <a:prstGeom prst="wedgeRoundRectCallout">
            <a:avLst>
              <a:gd name="adj1" fmla="val 80906"/>
              <a:gd name="adj2" fmla="val 2155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Right and left ventricular depolarization </a:t>
            </a:r>
            <a:endParaRPr lang="en-US" dirty="0">
              <a:solidFill>
                <a:schemeClr val="tx1"/>
              </a:solidFill>
            </a:endParaRPr>
          </a:p>
        </p:txBody>
      </p:sp>
      <p:sp>
        <p:nvSpPr>
          <p:cNvPr id="9" name="Rounded Rectangular Callout 8"/>
          <p:cNvSpPr/>
          <p:nvPr/>
        </p:nvSpPr>
        <p:spPr>
          <a:xfrm>
            <a:off x="6324600" y="2133600"/>
            <a:ext cx="2590800" cy="609600"/>
          </a:xfrm>
          <a:prstGeom prst="wedgeRoundRectCallout">
            <a:avLst>
              <a:gd name="adj1" fmla="val -69367"/>
              <a:gd name="adj2" fmla="val 2387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kern="0" dirty="0">
                <a:solidFill>
                  <a:schemeClr val="tx1"/>
                </a:solidFill>
              </a:rPr>
              <a:t>Ventricular </a:t>
            </a:r>
            <a:r>
              <a:rPr lang="en-US" sz="1600" kern="0" dirty="0" err="1">
                <a:solidFill>
                  <a:schemeClr val="tx1"/>
                </a:solidFill>
              </a:rPr>
              <a:t>repolarization</a:t>
            </a:r>
            <a:endParaRPr lang="en-US" dirty="0">
              <a:solidFill>
                <a:schemeClr val="tx1"/>
              </a:solidFill>
            </a:endParaRPr>
          </a:p>
        </p:txBody>
      </p:sp>
      <p:sp>
        <p:nvSpPr>
          <p:cNvPr id="10" name="Rounded Rectangular Callout 9"/>
          <p:cNvSpPr/>
          <p:nvPr/>
        </p:nvSpPr>
        <p:spPr>
          <a:xfrm>
            <a:off x="6705600" y="5334000"/>
            <a:ext cx="2438400" cy="609600"/>
          </a:xfrm>
          <a:prstGeom prst="wedgeRoundRectCallout">
            <a:avLst>
              <a:gd name="adj1" fmla="val -54449"/>
              <a:gd name="adj2" fmla="val -2252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"after </a:t>
            </a:r>
            <a:r>
              <a:rPr lang="en-US" sz="1600" dirty="0" err="1">
                <a:solidFill>
                  <a:schemeClr val="tx1"/>
                </a:solidFill>
              </a:rPr>
              <a:t>depolarizations</a:t>
            </a:r>
            <a:r>
              <a:rPr lang="en-US" sz="1600" dirty="0">
                <a:solidFill>
                  <a:schemeClr val="tx1"/>
                </a:solidFill>
              </a:rPr>
              <a:t>" in   the ventricles</a:t>
            </a:r>
            <a:endParaRPr lang="en-US" dirty="0">
              <a:solidFill>
                <a:schemeClr val="tx1"/>
              </a:solidFill>
            </a:endParaRPr>
          </a:p>
        </p:txBody>
      </p:sp>
      <p:sp>
        <p:nvSpPr>
          <p:cNvPr id="11" name="Rounded Rectangular Callout 10"/>
          <p:cNvSpPr/>
          <p:nvPr/>
        </p:nvSpPr>
        <p:spPr bwMode="auto">
          <a:xfrm>
            <a:off x="228600" y="5105400"/>
            <a:ext cx="1600200" cy="685800"/>
          </a:xfrm>
          <a:prstGeom prst="wedgeRoundRectCallout">
            <a:avLst>
              <a:gd name="adj1" fmla="val 169625"/>
              <a:gd name="adj2" fmla="val -148252"/>
              <a:gd name="adj3" fmla="val 16667"/>
            </a:avLst>
          </a:prstGeom>
          <a:solidFill>
            <a:schemeClr val="bg1">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latin typeface="Times New Roman" charset="0"/>
              </a:rPr>
              <a:t>Septal</a:t>
            </a:r>
            <a:r>
              <a:rPr kumimoji="0" lang="en-US" b="0" i="0" u="none" strike="noStrike" cap="none" normalizeH="0" baseline="0" dirty="0">
                <a:ln>
                  <a:noFill/>
                </a:ln>
                <a:solidFill>
                  <a:schemeClr val="tx1"/>
                </a:solidFill>
                <a:effectLst/>
                <a:latin typeface="Times New Roman" charset="0"/>
              </a:rPr>
              <a:t> depolarization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Wave definition</a:t>
            </a:r>
          </a:p>
        </p:txBody>
      </p:sp>
      <p:sp>
        <p:nvSpPr>
          <p:cNvPr id="3" name="Content Placeholder 2"/>
          <p:cNvSpPr>
            <a:spLocks noGrp="1"/>
          </p:cNvSpPr>
          <p:nvPr>
            <p:ph idx="1"/>
          </p:nvPr>
        </p:nvSpPr>
        <p:spPr>
          <a:xfrm>
            <a:off x="685800" y="1828800"/>
            <a:ext cx="7772400" cy="4114800"/>
          </a:xfrm>
        </p:spPr>
        <p:txBody>
          <a:bodyPr/>
          <a:lstStyle/>
          <a:p>
            <a:r>
              <a:rPr lang="en-US" dirty="0"/>
              <a:t>P wave</a:t>
            </a:r>
          </a:p>
          <a:p>
            <a:r>
              <a:rPr lang="en-US" dirty="0"/>
              <a:t>Q wave – first downward deflection after P wave</a:t>
            </a:r>
          </a:p>
          <a:p>
            <a:r>
              <a:rPr lang="en-US" dirty="0"/>
              <a:t> </a:t>
            </a:r>
            <a:r>
              <a:rPr lang="en-US" dirty="0" err="1"/>
              <a:t>Rwave</a:t>
            </a:r>
            <a:r>
              <a:rPr lang="en-US" dirty="0"/>
              <a:t> – first upward deflection after Q wave</a:t>
            </a:r>
          </a:p>
          <a:p>
            <a:r>
              <a:rPr lang="en-US" dirty="0"/>
              <a:t> R` wave – any second upward deflection</a:t>
            </a:r>
          </a:p>
          <a:p>
            <a:r>
              <a:rPr lang="en-US" dirty="0"/>
              <a:t> S wave – first downward deflection after the R wave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Waveform Description:</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1600200"/>
            <a:ext cx="7772400" cy="4114800"/>
          </a:xfrm>
        </p:spPr>
        <p:txBody>
          <a:bodyPr/>
          <a:lstStyle/>
          <a:p>
            <a:r>
              <a:rPr lang="en-US" sz="2000" b="1" dirty="0"/>
              <a:t>P Wave</a:t>
            </a:r>
            <a:r>
              <a:rPr lang="en-US" sz="2000" dirty="0"/>
              <a:t> </a:t>
            </a:r>
            <a:br>
              <a:rPr lang="en-US" sz="2000" dirty="0"/>
            </a:br>
            <a:br>
              <a:rPr lang="en-US" sz="2000" dirty="0"/>
            </a:br>
            <a:r>
              <a:rPr lang="en-US" sz="2000" dirty="0"/>
              <a:t>It is important to remember that the P wave represents the </a:t>
            </a:r>
            <a:r>
              <a:rPr lang="en-US" sz="2000" i="1" dirty="0"/>
              <a:t>sequential</a:t>
            </a:r>
            <a:r>
              <a:rPr lang="en-US" sz="2000" dirty="0"/>
              <a:t> activation of the right and left atria, and it is common to see notched or biphasic P waves of right and left </a:t>
            </a:r>
            <a:r>
              <a:rPr lang="en-US" sz="2000" dirty="0" err="1"/>
              <a:t>atrial</a:t>
            </a:r>
            <a:r>
              <a:rPr lang="en-US" sz="2000" dirty="0"/>
              <a:t> activation. </a:t>
            </a:r>
            <a:br>
              <a:rPr lang="en-US" sz="2000" dirty="0"/>
            </a:br>
            <a:br>
              <a:rPr lang="en-US" sz="2000" dirty="0"/>
            </a:br>
            <a:r>
              <a:rPr lang="en-US" sz="2000" dirty="0"/>
              <a:t> P duration &lt; 0.12 sec</a:t>
            </a:r>
            <a:br>
              <a:rPr lang="en-US" sz="2000" dirty="0"/>
            </a:br>
            <a:br>
              <a:rPr lang="en-US" sz="2000" dirty="0"/>
            </a:br>
            <a:r>
              <a:rPr lang="en-US" sz="2000" dirty="0"/>
              <a:t> P amplitude &lt; 2.5 mm</a:t>
            </a:r>
            <a:br>
              <a:rPr lang="en-US" sz="2000" dirty="0"/>
            </a:br>
            <a:br>
              <a:rPr lang="en-US" sz="2000" dirty="0"/>
            </a:b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QRS Complex</a:t>
            </a:r>
            <a:r>
              <a:rPr lang="en-US" dirty="0">
                <a:solidFill>
                  <a:srgbClr val="FF0000"/>
                </a:solidFill>
              </a:rPr>
              <a:t> </a:t>
            </a:r>
          </a:p>
        </p:txBody>
      </p:sp>
      <p:sp>
        <p:nvSpPr>
          <p:cNvPr id="3" name="Content Placeholder 2"/>
          <p:cNvSpPr>
            <a:spLocks noGrp="1"/>
          </p:cNvSpPr>
          <p:nvPr>
            <p:ph idx="1"/>
          </p:nvPr>
        </p:nvSpPr>
        <p:spPr>
          <a:xfrm>
            <a:off x="609600" y="1752600"/>
            <a:ext cx="7772400" cy="4648200"/>
          </a:xfrm>
        </p:spPr>
        <p:txBody>
          <a:bodyPr/>
          <a:lstStyle/>
          <a:p>
            <a:pPr>
              <a:buNone/>
            </a:pPr>
            <a:r>
              <a:rPr lang="en-US" sz="1800" dirty="0"/>
              <a:t> </a:t>
            </a:r>
            <a:br>
              <a:rPr lang="en-US" sz="1800" dirty="0"/>
            </a:br>
            <a:br>
              <a:rPr lang="en-US" sz="1800" dirty="0"/>
            </a:br>
            <a:r>
              <a:rPr lang="en-US" sz="1800" dirty="0"/>
              <a:t>The QRS represents the </a:t>
            </a:r>
            <a:r>
              <a:rPr lang="en-US" sz="1800" i="1" dirty="0"/>
              <a:t>simultaneous</a:t>
            </a:r>
            <a:r>
              <a:rPr lang="en-US" sz="1800" dirty="0"/>
              <a:t> activation of the right and left ventricles, QRS duration </a:t>
            </a:r>
            <a:r>
              <a:rPr lang="en-US" sz="1800" u="sng" dirty="0"/>
              <a:t>&lt;</a:t>
            </a:r>
            <a:r>
              <a:rPr lang="en-US" sz="1800" dirty="0"/>
              <a:t> 0.12 sec </a:t>
            </a:r>
            <a:br>
              <a:rPr lang="en-US" sz="1800" dirty="0"/>
            </a:br>
            <a:endParaRPr lang="en-US" sz="1800" dirty="0"/>
          </a:p>
          <a:p>
            <a:pPr>
              <a:buNone/>
            </a:pPr>
            <a:br>
              <a:rPr lang="en-US" sz="1800" dirty="0"/>
            </a:br>
            <a:r>
              <a:rPr lang="en-US" sz="1800" dirty="0"/>
              <a:t>Two determinates of QRS voltages are:  </a:t>
            </a:r>
          </a:p>
          <a:p>
            <a:pPr>
              <a:buNone/>
            </a:pPr>
            <a:endParaRPr lang="en-US" sz="1800" dirty="0"/>
          </a:p>
          <a:p>
            <a:pPr>
              <a:buNone/>
            </a:pPr>
            <a:r>
              <a:rPr lang="en-US" sz="1800" dirty="0"/>
              <a:t>       Size of the ventricular chambers (i.e., the larger the chamber, the larger the voltage) </a:t>
            </a:r>
            <a:br>
              <a:rPr lang="en-US" sz="1800" dirty="0"/>
            </a:br>
            <a:br>
              <a:rPr lang="en-US" sz="1800" dirty="0"/>
            </a:br>
            <a:r>
              <a:rPr lang="en-US" sz="1800" dirty="0"/>
              <a:t> Proximity of chest electrodes to ventricular chamber (the closer, the larger the voltage)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QRS Complex</a:t>
            </a:r>
            <a:r>
              <a:rPr lang="en-US" dirty="0">
                <a:solidFill>
                  <a:srgbClr val="FF0000"/>
                </a:solidFill>
              </a:rPr>
              <a:t> </a:t>
            </a:r>
            <a:endParaRPr lang="en-US" dirty="0"/>
          </a:p>
        </p:txBody>
      </p:sp>
      <p:sp>
        <p:nvSpPr>
          <p:cNvPr id="3" name="Content Placeholder 2"/>
          <p:cNvSpPr>
            <a:spLocks noGrp="1"/>
          </p:cNvSpPr>
          <p:nvPr>
            <p:ph idx="1"/>
          </p:nvPr>
        </p:nvSpPr>
        <p:spPr/>
        <p:txBody>
          <a:bodyPr/>
          <a:lstStyle/>
          <a:p>
            <a:pPr>
              <a:buNone/>
            </a:pPr>
            <a:r>
              <a:rPr lang="en-US" sz="1800" dirty="0"/>
              <a:t>Normal q-waves reflect normal septal activation (beginning on the LV septum); they are narrow (&lt;0.04s duration) and </a:t>
            </a:r>
          </a:p>
          <a:p>
            <a:pPr>
              <a:buNone/>
            </a:pPr>
            <a:r>
              <a:rPr lang="en-US" sz="1800" dirty="0"/>
              <a:t>       small (&lt;25% the amplitude of the R wave). </a:t>
            </a:r>
          </a:p>
          <a:p>
            <a:pPr>
              <a:buNone/>
            </a:pPr>
            <a:r>
              <a:rPr lang="en-US" sz="1800" dirty="0"/>
              <a:t>      They are often seen </a:t>
            </a:r>
          </a:p>
          <a:p>
            <a:pPr>
              <a:buNone/>
            </a:pPr>
            <a:r>
              <a:rPr lang="en-US" sz="1800" dirty="0"/>
              <a:t>        In leads I and </a:t>
            </a:r>
            <a:r>
              <a:rPr lang="en-US" sz="1800" dirty="0" err="1"/>
              <a:t>aVL</a:t>
            </a:r>
            <a:r>
              <a:rPr lang="en-US" sz="1800" dirty="0"/>
              <a:t> when the QRS axis is to the </a:t>
            </a:r>
            <a:r>
              <a:rPr lang="en-US" sz="1800" b="1" dirty="0"/>
              <a:t>left</a:t>
            </a:r>
            <a:r>
              <a:rPr lang="en-US" sz="1800" dirty="0"/>
              <a:t> of +60</a:t>
            </a:r>
            <a:r>
              <a:rPr lang="en-US" sz="1800" baseline="30000" dirty="0"/>
              <a:t>o</a:t>
            </a:r>
            <a:r>
              <a:rPr lang="en-US" sz="1800" dirty="0"/>
              <a:t>, and </a:t>
            </a:r>
          </a:p>
          <a:p>
            <a:pPr>
              <a:buNone/>
            </a:pPr>
            <a:r>
              <a:rPr lang="en-US" sz="1800" dirty="0"/>
              <a:t>        in leads II, III, </a:t>
            </a:r>
            <a:r>
              <a:rPr lang="en-US" sz="1800" dirty="0" err="1"/>
              <a:t>aVF</a:t>
            </a:r>
            <a:r>
              <a:rPr lang="en-US" sz="1800" dirty="0"/>
              <a:t> when the QRS axis is to the </a:t>
            </a:r>
            <a:r>
              <a:rPr lang="en-US" sz="1800" b="1" dirty="0"/>
              <a:t>right</a:t>
            </a:r>
            <a:r>
              <a:rPr lang="en-US" sz="1800" dirty="0"/>
              <a:t> of +60</a:t>
            </a:r>
            <a:r>
              <a:rPr lang="en-US" sz="1800" baseline="30000" dirty="0"/>
              <a:t>o</a:t>
            </a:r>
            <a:r>
              <a:rPr lang="en-US" sz="1800" dirty="0"/>
              <a:t>. </a:t>
            </a:r>
          </a:p>
          <a:p>
            <a:pPr>
              <a:buNone/>
            </a:pPr>
            <a:endParaRPr lang="en-US" sz="1800" dirty="0"/>
          </a:p>
          <a:p>
            <a:pPr>
              <a:buNone/>
            </a:pPr>
            <a:r>
              <a:rPr lang="en-US" sz="1800" dirty="0" err="1"/>
              <a:t>Septal</a:t>
            </a:r>
            <a:r>
              <a:rPr lang="en-US" sz="1800" dirty="0"/>
              <a:t> q waves should not be confused with the pathologic Q waves of myocardial infarction. </a:t>
            </a:r>
            <a:br>
              <a:rPr lang="en-US" sz="1800" dirty="0"/>
            </a:b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81000"/>
            <a:ext cx="7772400" cy="1143000"/>
          </a:xfrm>
        </p:spPr>
        <p:txBody>
          <a:bodyPr/>
          <a:lstStyle/>
          <a:p>
            <a:r>
              <a:rPr lang="en-US" dirty="0"/>
              <a:t>ECG Diagnosis</a:t>
            </a:r>
          </a:p>
        </p:txBody>
      </p:sp>
      <p:pic>
        <p:nvPicPr>
          <p:cNvPr id="36869" name="Picture 5" descr="1901"/>
          <p:cNvPicPr>
            <a:picLocks noChangeAspect="1" noChangeArrowheads="1"/>
          </p:cNvPicPr>
          <p:nvPr/>
        </p:nvPicPr>
        <p:blipFill>
          <a:blip r:embed="rId3" cstate="print"/>
          <a:srcRect/>
          <a:stretch>
            <a:fillRect/>
          </a:stretch>
        </p:blipFill>
        <p:spPr bwMode="auto">
          <a:xfrm>
            <a:off x="899715" y="762000"/>
            <a:ext cx="7634486" cy="6019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QRS Complex</a:t>
            </a:r>
            <a:r>
              <a:rPr lang="en-US" dirty="0">
                <a:solidFill>
                  <a:srgbClr val="FF0000"/>
                </a:solidFill>
              </a:rPr>
              <a:t> </a:t>
            </a:r>
            <a:endParaRPr lang="en-US" dirty="0"/>
          </a:p>
        </p:txBody>
      </p:sp>
      <p:sp>
        <p:nvSpPr>
          <p:cNvPr id="3" name="Content Placeholder 2"/>
          <p:cNvSpPr>
            <a:spLocks noGrp="1"/>
          </p:cNvSpPr>
          <p:nvPr>
            <p:ph idx="1"/>
          </p:nvPr>
        </p:nvSpPr>
        <p:spPr/>
        <p:txBody>
          <a:bodyPr/>
          <a:lstStyle/>
          <a:p>
            <a:pPr>
              <a:buNone/>
            </a:pPr>
            <a:r>
              <a:rPr lang="en-US" sz="1800" dirty="0"/>
              <a:t>       </a:t>
            </a:r>
            <a:r>
              <a:rPr lang="en-US" sz="2000" dirty="0"/>
              <a:t>Small r-waves begin in V1 or V2 and progress in size to V5. 			The R-V6 is usually smaller than R-V5.</a:t>
            </a:r>
            <a:br>
              <a:rPr lang="en-US" sz="2000" dirty="0"/>
            </a:br>
            <a:br>
              <a:rPr lang="en-US" sz="2000" dirty="0"/>
            </a:br>
            <a:r>
              <a:rPr lang="en-US" sz="2000" dirty="0"/>
              <a:t> In reverse, the s-waves begin in V6 or V5 and progress in size 		to V2. S-V1 is 	usually smaller than S-V2.</a:t>
            </a:r>
            <a:br>
              <a:rPr lang="en-US" sz="2000" dirty="0"/>
            </a:br>
            <a:br>
              <a:rPr lang="en-US" sz="2000" dirty="0"/>
            </a:br>
            <a:br>
              <a:rPr lang="en-US" sz="2000" dirty="0"/>
            </a:br>
            <a:r>
              <a:rPr lang="en-US" sz="20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ST Segment and T wave</a:t>
            </a:r>
            <a:r>
              <a:rPr lang="en-US" dirty="0">
                <a:solidFill>
                  <a:srgbClr val="FF0000"/>
                </a:solidFill>
              </a:rPr>
              <a:t>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1524000"/>
            <a:ext cx="7772400" cy="4114800"/>
          </a:xfrm>
        </p:spPr>
        <p:txBody>
          <a:bodyPr/>
          <a:lstStyle/>
          <a:p>
            <a:pPr>
              <a:buNone/>
            </a:pPr>
            <a:r>
              <a:rPr lang="en-US" sz="2400" dirty="0"/>
              <a:t>ST-T wave is a smooth, continuous waveform beginning with the J-point (end of QRS), slowly rising to the peak of the T </a:t>
            </a:r>
          </a:p>
          <a:p>
            <a:pPr>
              <a:buNone/>
            </a:pPr>
            <a:r>
              <a:rPr lang="en-US" sz="2400" dirty="0"/>
              <a:t>Normal ECG the T wave is always upright in leads I, II, V3-6, and always inverted in lead </a:t>
            </a:r>
            <a:r>
              <a:rPr lang="en-US" sz="2400" dirty="0" err="1"/>
              <a:t>aVR</a:t>
            </a:r>
            <a:r>
              <a:rPr lang="en-US" sz="2400" dirty="0"/>
              <a:t>.</a:t>
            </a:r>
          </a:p>
          <a:p>
            <a:pPr>
              <a:buNone/>
            </a:pPr>
            <a:r>
              <a:rPr lang="en-US" sz="2400" dirty="0"/>
              <a:t>Normal ST segment configuration is </a:t>
            </a:r>
            <a:r>
              <a:rPr lang="en-US" sz="2400" b="1" i="1" dirty="0"/>
              <a:t>concave upward</a:t>
            </a:r>
          </a:p>
          <a:p>
            <a:pPr>
              <a:buNone/>
            </a:pPr>
            <a:r>
              <a:rPr lang="en-US" sz="2400" b="1" i="1" dirty="0"/>
              <a:t>Convex or straight upward </a:t>
            </a:r>
            <a:r>
              <a:rPr lang="en-US" sz="2400" b="1" dirty="0"/>
              <a:t>ST segment elevation  is abnormal and suggests </a:t>
            </a:r>
            <a:r>
              <a:rPr lang="en-US" sz="2400" b="1" dirty="0" err="1"/>
              <a:t>transmural</a:t>
            </a:r>
            <a:r>
              <a:rPr lang="en-US" sz="2400" b="1" dirty="0"/>
              <a:t> injury or infarction</a:t>
            </a:r>
          </a:p>
          <a:p>
            <a:pPr>
              <a:buNone/>
            </a:pPr>
            <a:r>
              <a:rPr lang="en-US" sz="2400" dirty="0"/>
              <a:t>ST segment depression characterized as "</a:t>
            </a:r>
            <a:r>
              <a:rPr lang="en-US" sz="2400" dirty="0" err="1"/>
              <a:t>upsloping</a:t>
            </a:r>
            <a:r>
              <a:rPr lang="en-US" sz="2400" dirty="0"/>
              <a:t>", "horizontal", or "</a:t>
            </a:r>
            <a:r>
              <a:rPr lang="en-US" sz="2400" dirty="0" err="1"/>
              <a:t>downsloping</a:t>
            </a:r>
            <a:r>
              <a:rPr lang="en-US" sz="2400" dirty="0"/>
              <a:t>” is always an abnormal finding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228600" y="990600"/>
            <a:ext cx="7010400" cy="1323439"/>
          </a:xfrm>
          <a:prstGeom prst="rect">
            <a:avLst/>
          </a:prstGeom>
        </p:spPr>
        <p:txBody>
          <a:bodyPr wrap="square">
            <a:spAutoFit/>
          </a:bodyPr>
          <a:lstStyle/>
          <a:p>
            <a:pPr marL="342900" lvl="0" indent="-342900" fontAlgn="base">
              <a:spcBef>
                <a:spcPct val="20000"/>
              </a:spcBef>
              <a:spcAft>
                <a:spcPct val="0"/>
              </a:spcAft>
            </a:pPr>
            <a:r>
              <a:rPr lang="en-US" sz="4000" b="1" kern="0" dirty="0">
                <a:solidFill>
                  <a:schemeClr val="accent1">
                    <a:lumMod val="40000"/>
                    <a:lumOff val="60000"/>
                  </a:schemeClr>
                </a:solidFill>
                <a:latin typeface="Algerian" pitchFamily="82" charset="0"/>
              </a:rPr>
              <a:t>Method of ECG interpretation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143000"/>
          </a:xfrm>
        </p:spPr>
        <p:txBody>
          <a:bodyPr/>
          <a:lstStyle/>
          <a:p>
            <a:r>
              <a:rPr lang="en-US" b="1" dirty="0">
                <a:solidFill>
                  <a:srgbClr val="FF0000"/>
                </a:solidFill>
              </a:rPr>
              <a:t>Method of ECG interpretation</a:t>
            </a:r>
          </a:p>
        </p:txBody>
      </p:sp>
      <p:sp>
        <p:nvSpPr>
          <p:cNvPr id="3" name="Content Placeholder 2"/>
          <p:cNvSpPr>
            <a:spLocks noGrp="1"/>
          </p:cNvSpPr>
          <p:nvPr>
            <p:ph idx="1"/>
          </p:nvPr>
        </p:nvSpPr>
        <p:spPr>
          <a:xfrm>
            <a:off x="228600" y="1828800"/>
            <a:ext cx="8458200" cy="4800600"/>
          </a:xfrm>
        </p:spPr>
        <p:txBody>
          <a:bodyPr/>
          <a:lstStyle/>
          <a:p>
            <a:pPr>
              <a:buAutoNum type="arabicPeriod"/>
            </a:pPr>
            <a:r>
              <a:rPr lang="en-US" sz="1800" b="1" dirty="0"/>
              <a:t>Measurements                                                                                  </a:t>
            </a:r>
            <a:r>
              <a:rPr lang="en-US" sz="1800" dirty="0"/>
              <a:t>		  Heart rate           (state atrial and ventricular, if different) </a:t>
            </a:r>
            <a:br>
              <a:rPr lang="en-US" sz="1800" dirty="0"/>
            </a:br>
            <a:r>
              <a:rPr lang="en-US" sz="1800" dirty="0"/>
              <a:t>            PR interval        (from beginning of P to beginning of QRS) </a:t>
            </a:r>
            <a:br>
              <a:rPr lang="en-US" sz="1800" dirty="0"/>
            </a:br>
            <a:r>
              <a:rPr lang="en-US" sz="1800" dirty="0"/>
              <a:t>            QRS duration    (width of most representative QRS)</a:t>
            </a:r>
            <a:br>
              <a:rPr lang="en-US" sz="1800" dirty="0"/>
            </a:br>
            <a:r>
              <a:rPr lang="en-US" sz="1800" dirty="0"/>
              <a:t>            QT interval        (from beginning of QRS to end of T)</a:t>
            </a:r>
            <a:br>
              <a:rPr lang="en-US" sz="1800" dirty="0"/>
            </a:br>
            <a:r>
              <a:rPr lang="en-US" sz="1800" dirty="0"/>
              <a:t>            QRS axis</a:t>
            </a:r>
          </a:p>
          <a:p>
            <a:pPr>
              <a:buAutoNum type="arabicPeriod"/>
            </a:pPr>
            <a:endParaRPr lang="en-US" sz="1800" b="1" dirty="0"/>
          </a:p>
          <a:p>
            <a:pPr>
              <a:buAutoNum type="arabicPeriod"/>
            </a:pPr>
            <a:r>
              <a:rPr lang="en-US" sz="1800" b="1" dirty="0"/>
              <a:t>Rhythm Analysis</a:t>
            </a:r>
            <a:r>
              <a:rPr lang="en-US" sz="1800" dirty="0"/>
              <a:t> 							State basic rhythm (e.g., "normal sinus rhythm", "atrial fibrillation", etc.) </a:t>
            </a:r>
            <a:br>
              <a:rPr lang="en-US" sz="1800" dirty="0"/>
            </a:br>
            <a:r>
              <a:rPr lang="en-US" sz="1800" dirty="0"/>
              <a:t>          Identify additional rhythm events if present (e.g., "PVC's", "PAC's", etc)</a:t>
            </a:r>
            <a:br>
              <a:rPr lang="en-US" sz="1800" dirty="0"/>
            </a:br>
            <a:endParaRPr lang="en-US" sz="1800" b="1" dirty="0"/>
          </a:p>
          <a:p>
            <a:pPr>
              <a:buFontTx/>
              <a:buAutoNum type="arabicPeriod"/>
            </a:pPr>
            <a:r>
              <a:rPr lang="en-US" sz="1800" b="1" dirty="0"/>
              <a:t>Conduction Analysis</a:t>
            </a:r>
            <a:r>
              <a:rPr lang="en-US" sz="1800" dirty="0"/>
              <a:t> 							Normal" conduction implies normal </a:t>
            </a:r>
            <a:r>
              <a:rPr lang="en-US" sz="1800" dirty="0" err="1"/>
              <a:t>sino</a:t>
            </a:r>
            <a:r>
              <a:rPr lang="en-US" sz="1800" dirty="0"/>
              <a:t>-atrial (SA), atrio-ventricular (AV), and intraventricular (IV) conduction</a:t>
            </a:r>
            <a:r>
              <a:rPr lang="en-US" sz="1800" dirty="0">
                <a:hlinkClick r:id="rId3"/>
              </a:rPr>
              <a:t> </a:t>
            </a:r>
            <a:r>
              <a:rPr lang="en-US" sz="1800" dirty="0"/>
              <a:t>					</a:t>
            </a:r>
            <a:br>
              <a:rPr lang="en-US" sz="1800" dirty="0"/>
            </a:br>
            <a:r>
              <a:rPr lang="en-US" sz="1800" dirty="0"/>
              <a:t>          AV block   - 1st, 2nd (type I vs. type II), and 3rd degree </a:t>
            </a:r>
            <a:br>
              <a:rPr lang="en-US" sz="1800" dirty="0"/>
            </a:br>
            <a:r>
              <a:rPr lang="en-US" sz="1800" dirty="0"/>
              <a:t>           </a:t>
            </a:r>
            <a:endParaRPr lang="en-US" sz="18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sz="3200" b="1" dirty="0">
                <a:solidFill>
                  <a:srgbClr val="FF0000"/>
                </a:solidFill>
              </a:rPr>
              <a:t>Method of ECG interpretation Cont.</a:t>
            </a:r>
            <a:endParaRPr lang="en-US" sz="3200" dirty="0"/>
          </a:p>
        </p:txBody>
      </p:sp>
      <p:sp>
        <p:nvSpPr>
          <p:cNvPr id="3" name="Content Placeholder 2"/>
          <p:cNvSpPr>
            <a:spLocks noGrp="1"/>
          </p:cNvSpPr>
          <p:nvPr>
            <p:ph idx="1"/>
          </p:nvPr>
        </p:nvSpPr>
        <p:spPr>
          <a:xfrm>
            <a:off x="533400" y="1524000"/>
            <a:ext cx="8305800" cy="4114800"/>
          </a:xfrm>
        </p:spPr>
        <p:txBody>
          <a:bodyPr/>
          <a:lstStyle/>
          <a:p>
            <a:pPr>
              <a:buNone/>
            </a:pPr>
            <a:r>
              <a:rPr lang="en-US" sz="2000" b="1" dirty="0"/>
              <a:t>  4 .Waveform Description</a:t>
            </a:r>
          </a:p>
          <a:p>
            <a:pPr>
              <a:buNone/>
            </a:pPr>
            <a:r>
              <a:rPr lang="en-US" sz="1800" dirty="0"/>
              <a:t> </a:t>
            </a:r>
            <a:r>
              <a:rPr lang="en-US" sz="1800" b="1" i="1" dirty="0"/>
              <a:t>P waves              </a:t>
            </a:r>
            <a:r>
              <a:rPr lang="en-US" sz="1800" dirty="0"/>
              <a:t>:  Are they too wide, too tall, </a:t>
            </a:r>
          </a:p>
          <a:p>
            <a:pPr>
              <a:buNone/>
            </a:pPr>
            <a:r>
              <a:rPr lang="en-US" sz="1800" b="1" i="1" dirty="0"/>
              <a:t>QRS complexes  </a:t>
            </a:r>
            <a:r>
              <a:rPr lang="en-US" sz="1800" dirty="0"/>
              <a:t>: look for pathological Q waves, abnormal voltage.</a:t>
            </a:r>
          </a:p>
          <a:p>
            <a:pPr>
              <a:buNone/>
            </a:pPr>
            <a:r>
              <a:rPr lang="en-US" sz="1800" b="1" i="1" dirty="0"/>
              <a:t>ST segments       </a:t>
            </a:r>
            <a:r>
              <a:rPr lang="en-US" sz="1800" dirty="0"/>
              <a:t>: look for abnormal ST elevation and/or depression. </a:t>
            </a:r>
          </a:p>
          <a:p>
            <a:pPr>
              <a:buNone/>
            </a:pPr>
            <a:r>
              <a:rPr lang="en-US" sz="1800" b="1" i="1" dirty="0"/>
              <a:t>T waves               </a:t>
            </a:r>
            <a:r>
              <a:rPr lang="en-US" sz="1800" dirty="0"/>
              <a:t>: look for abnormally inverted T waves.</a:t>
            </a:r>
          </a:p>
          <a:p>
            <a:pPr>
              <a:buNone/>
            </a:pPr>
            <a:r>
              <a:rPr lang="en-US" sz="1800" b="1" i="1" dirty="0"/>
              <a:t>U waves              </a:t>
            </a:r>
            <a:r>
              <a:rPr lang="en-US" sz="1800" dirty="0"/>
              <a:t>: look for prominent or inverted U waves</a:t>
            </a:r>
            <a:endParaRPr lang="en-US" sz="1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u="sng" dirty="0">
                <a:solidFill>
                  <a:srgbClr val="FF0000"/>
                </a:solidFill>
              </a:rPr>
              <a:t>ECG- Heart rate</a:t>
            </a:r>
          </a:p>
        </p:txBody>
      </p:sp>
      <p:sp>
        <p:nvSpPr>
          <p:cNvPr id="3" name="Content Placeholder 2"/>
          <p:cNvSpPr>
            <a:spLocks noGrp="1"/>
          </p:cNvSpPr>
          <p:nvPr>
            <p:ph idx="1"/>
          </p:nvPr>
        </p:nvSpPr>
        <p:spPr>
          <a:xfrm>
            <a:off x="685800" y="1066800"/>
            <a:ext cx="7772400" cy="4114800"/>
          </a:xfrm>
        </p:spPr>
        <p:txBody>
          <a:bodyPr/>
          <a:lstStyle/>
          <a:p>
            <a:r>
              <a:rPr lang="en-US" dirty="0"/>
              <a:t>ECG paper moves at a standardized 25mm/sec</a:t>
            </a:r>
          </a:p>
          <a:p>
            <a:r>
              <a:rPr lang="en-US" dirty="0"/>
              <a:t>Each large square is 5 mm</a:t>
            </a:r>
          </a:p>
          <a:p>
            <a:r>
              <a:rPr lang="en-US" dirty="0"/>
              <a:t>Each large square is 0.2 sec</a:t>
            </a:r>
          </a:p>
          <a:p>
            <a:r>
              <a:rPr lang="en-US" dirty="0"/>
              <a:t>300 large squares per minute / 1500 small squares per minute</a:t>
            </a:r>
          </a:p>
          <a:p>
            <a:r>
              <a:rPr lang="en-US" dirty="0"/>
              <a:t>300 divided by number of large squares between R-R</a:t>
            </a:r>
          </a:p>
          <a:p>
            <a:r>
              <a:rPr lang="en-US" dirty="0"/>
              <a:t>1500 divided by number of small squares between R-R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cgwave"/>
          <p:cNvPicPr>
            <a:picLocks noGrp="1" noChangeAspect="1" noChangeArrowheads="1"/>
          </p:cNvPicPr>
          <p:nvPr>
            <p:ph idx="1"/>
          </p:nvPr>
        </p:nvPicPr>
        <p:blipFill>
          <a:blip r:embed="rId3" cstate="print"/>
          <a:srcRect/>
          <a:stretch>
            <a:fillRect/>
          </a:stretch>
        </p:blipFill>
        <p:spPr bwMode="auto">
          <a:xfrm>
            <a:off x="533400" y="914400"/>
            <a:ext cx="8002730" cy="5257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839200" cy="1143000"/>
          </a:xfrm>
        </p:spPr>
        <p:txBody>
          <a:bodyPr/>
          <a:lstStyle/>
          <a:p>
            <a:r>
              <a:rPr lang="en-US" sz="2800" b="1" dirty="0">
                <a:solidFill>
                  <a:srgbClr val="FF0000"/>
                </a:solidFill>
              </a:rPr>
              <a:t>1. Measurements (Normal)</a:t>
            </a:r>
            <a:br>
              <a:rPr lang="en-US" sz="2800" b="1" dirty="0"/>
            </a:br>
            <a:endParaRPr lang="en-US" sz="2800" dirty="0"/>
          </a:p>
        </p:txBody>
      </p:sp>
      <p:sp>
        <p:nvSpPr>
          <p:cNvPr id="3" name="Content Placeholder 2"/>
          <p:cNvSpPr>
            <a:spLocks noGrp="1"/>
          </p:cNvSpPr>
          <p:nvPr>
            <p:ph idx="1"/>
          </p:nvPr>
        </p:nvSpPr>
        <p:spPr>
          <a:xfrm>
            <a:off x="228600" y="1143000"/>
            <a:ext cx="8534400" cy="4114800"/>
          </a:xfrm>
        </p:spPr>
        <p:txBody>
          <a:bodyPr/>
          <a:lstStyle/>
          <a:p>
            <a:pPr>
              <a:buNone/>
            </a:pPr>
            <a:r>
              <a:rPr lang="en-US" dirty="0"/>
              <a:t> Heart Rate: 60 - 100 bpm   </a:t>
            </a:r>
          </a:p>
          <a:p>
            <a:pPr>
              <a:buNone/>
            </a:pPr>
            <a:r>
              <a:rPr lang="en-US" dirty="0"/>
              <a:t> PR Interval: 0.12 - 0.20 sec </a:t>
            </a:r>
          </a:p>
          <a:p>
            <a:pPr>
              <a:buNone/>
            </a:pPr>
            <a:r>
              <a:rPr lang="en-US" dirty="0"/>
              <a:t> QRS Duration: 0.06 - 0.12 sec </a:t>
            </a:r>
          </a:p>
          <a:p>
            <a:pPr>
              <a:buNone/>
            </a:pPr>
            <a:r>
              <a:rPr lang="en-US" dirty="0"/>
              <a:t> QT Interval (QT</a:t>
            </a:r>
            <a:r>
              <a:rPr lang="en-US" baseline="-25000" dirty="0"/>
              <a:t>c</a:t>
            </a:r>
            <a:r>
              <a:rPr lang="en-US" dirty="0"/>
              <a:t> </a:t>
            </a:r>
            <a:r>
              <a:rPr lang="en-US" u="sng" dirty="0"/>
              <a:t>&lt;</a:t>
            </a:r>
            <a:r>
              <a:rPr lang="en-US" dirty="0"/>
              <a:t> 0.45 sec)</a:t>
            </a:r>
          </a:p>
          <a:p>
            <a:pPr>
              <a:buNone/>
            </a:pPr>
            <a:r>
              <a:rPr lang="en-US" dirty="0"/>
              <a:t>Frontal Plane QRS Axis: +90 </a:t>
            </a:r>
            <a:r>
              <a:rPr lang="en-US" baseline="30000" dirty="0"/>
              <a:t>o</a:t>
            </a:r>
            <a:r>
              <a:rPr lang="en-US" dirty="0"/>
              <a:t> to -30 </a:t>
            </a:r>
            <a:r>
              <a:rPr lang="en-US" baseline="30000" dirty="0"/>
              <a:t>o</a:t>
            </a:r>
            <a:r>
              <a:rPr lang="en-US" dirty="0"/>
              <a:t> (in adults) </a:t>
            </a:r>
          </a:p>
          <a:p>
            <a:pPr>
              <a:buNone/>
            </a:pPr>
            <a:br>
              <a:rPr lang="en-US" sz="2800" b="1" dirty="0"/>
            </a:br>
            <a:br>
              <a:rPr lang="en-US" sz="1400" dirty="0"/>
            </a:br>
            <a:br>
              <a:rPr lang="en-US" dirty="0"/>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ctrTitle" sz="quarter"/>
          </p:nvPr>
        </p:nvSpPr>
        <p:spPr>
          <a:xfrm>
            <a:off x="76200" y="1066800"/>
            <a:ext cx="8610600" cy="1143000"/>
          </a:xfrm>
        </p:spPr>
        <p:txBody>
          <a:bodyPr/>
          <a:lstStyle/>
          <a:p>
            <a:pPr algn="l"/>
            <a:r>
              <a:rPr lang="en-US" altLang="en-US" dirty="0"/>
              <a:t>ECG Rhythm </a:t>
            </a:r>
            <a:br>
              <a:rPr lang="en-US" altLang="en-US" dirty="0"/>
            </a:br>
            <a:r>
              <a:rPr lang="en-US" altLang="en-US" dirty="0"/>
              <a:t>Interpretation</a:t>
            </a:r>
          </a:p>
        </p:txBody>
      </p:sp>
      <p:sp>
        <p:nvSpPr>
          <p:cNvPr id="7" name="Rectangle 3"/>
          <p:cNvSpPr>
            <a:spLocks noGrp="1" noChangeArrowheads="1"/>
          </p:cNvSpPr>
          <p:nvPr>
            <p:ph type="subTitle" sz="quarter" idx="1"/>
          </p:nvPr>
        </p:nvSpPr>
        <p:spPr>
          <a:xfrm>
            <a:off x="1371600" y="3657600"/>
            <a:ext cx="6400800" cy="1752600"/>
          </a:xfrm>
        </p:spPr>
        <p:txBody>
          <a:bodyPr/>
          <a:lstStyle/>
          <a:p>
            <a:r>
              <a:rPr lang="en-US" altLang="en-US" sz="4000" dirty="0"/>
              <a:t> </a:t>
            </a:r>
            <a:br>
              <a:rPr lang="en-US" altLang="en-US" sz="4000" dirty="0"/>
            </a:br>
            <a:br>
              <a:rPr lang="en-US" altLang="en-US" sz="4000" dirty="0"/>
            </a:br>
            <a:r>
              <a:rPr lang="en-US" altLang="en-US" sz="4000" dirty="0">
                <a:solidFill>
                  <a:srgbClr val="FF5050"/>
                </a:solidFill>
              </a:rPr>
              <a:t>How to Analyze a Rhythm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76200"/>
            <a:ext cx="7772400" cy="1143000"/>
          </a:xfrm>
        </p:spPr>
        <p:txBody>
          <a:bodyPr/>
          <a:lstStyle/>
          <a:p>
            <a:r>
              <a:rPr lang="en-US" altLang="en-US" dirty="0"/>
              <a:t>Normal Sinus Rhythm (NSR)</a:t>
            </a:r>
          </a:p>
        </p:txBody>
      </p:sp>
      <p:sp>
        <p:nvSpPr>
          <p:cNvPr id="112643" name="Rectangle 3"/>
          <p:cNvSpPr>
            <a:spLocks noGrp="1" noChangeArrowheads="1"/>
          </p:cNvSpPr>
          <p:nvPr>
            <p:ph type="body" idx="1"/>
          </p:nvPr>
        </p:nvSpPr>
        <p:spPr/>
        <p:txBody>
          <a:bodyPr/>
          <a:lstStyle/>
          <a:p>
            <a:endParaRPr lang="en-US" altLang="en-US" dirty="0"/>
          </a:p>
          <a:p>
            <a:r>
              <a:rPr lang="en-US" altLang="en-US" dirty="0">
                <a:solidFill>
                  <a:srgbClr val="FF5050"/>
                </a:solidFill>
              </a:rPr>
              <a:t>Etiology:</a:t>
            </a:r>
            <a:r>
              <a:rPr lang="en-US" altLang="en-US" dirty="0"/>
              <a:t> the electrical impulse is formed in the SA node and conducted normally.</a:t>
            </a:r>
          </a:p>
          <a:p>
            <a:endParaRPr lang="en-US" altLang="en-US" sz="1200" dirty="0"/>
          </a:p>
          <a:p>
            <a:r>
              <a:rPr lang="en-US" altLang="en-US" dirty="0"/>
              <a:t>This is the normal rhythm of the heart; other rhythms that do not conduct via the typical pathway are called arrhythmias.</a:t>
            </a:r>
          </a:p>
          <a:p>
            <a:endParaRPr lang="en-US" altLang="en-US" dirty="0"/>
          </a:p>
          <a:p>
            <a:pPr algn="ctr">
              <a:buFontTx/>
              <a:buNone/>
            </a:pPr>
            <a:endParaRPr lang="en-US" altLang="en-US" dirty="0"/>
          </a:p>
        </p:txBody>
      </p:sp>
      <p:pic>
        <p:nvPicPr>
          <p:cNvPr id="112644" name="Picture 4" descr="D:\JoF\EKG\nsr2-m6.jpg"/>
          <p:cNvPicPr>
            <a:picLocks noChangeAspect="1" noChangeArrowheads="1"/>
          </p:cNvPicPr>
          <p:nvPr/>
        </p:nvPicPr>
        <p:blipFill>
          <a:blip r:embed="rId3" cstate="print"/>
          <a:srcRect/>
          <a:stretch>
            <a:fillRect/>
          </a:stretch>
        </p:blipFill>
        <p:spPr bwMode="auto">
          <a:xfrm>
            <a:off x="685800" y="1600200"/>
            <a:ext cx="7772400" cy="91281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0"/>
            <a:ext cx="7772400" cy="1143000"/>
          </a:xfrm>
        </p:spPr>
        <p:txBody>
          <a:bodyPr/>
          <a:lstStyle/>
          <a:p>
            <a:r>
              <a:rPr lang="en-US" dirty="0"/>
              <a:t>ECG Leads</a:t>
            </a:r>
          </a:p>
        </p:txBody>
      </p:sp>
      <p:sp>
        <p:nvSpPr>
          <p:cNvPr id="7171" name="Rectangle 3"/>
          <p:cNvSpPr>
            <a:spLocks noGrp="1" noChangeArrowheads="1"/>
          </p:cNvSpPr>
          <p:nvPr>
            <p:ph idx="1"/>
          </p:nvPr>
        </p:nvSpPr>
        <p:spPr>
          <a:xfrm>
            <a:off x="0" y="990600"/>
            <a:ext cx="4953000" cy="5638800"/>
          </a:xfrm>
        </p:spPr>
        <p:txBody>
          <a:bodyPr/>
          <a:lstStyle/>
          <a:p>
            <a:pPr>
              <a:lnSpc>
                <a:spcPct val="90000"/>
              </a:lnSpc>
            </a:pPr>
            <a:r>
              <a:rPr lang="en-US" dirty="0"/>
              <a:t>In 1908, Willem Einthoven developed a system capable of recording these small signals and recorded the first ECG.</a:t>
            </a:r>
          </a:p>
          <a:p>
            <a:pPr>
              <a:lnSpc>
                <a:spcPct val="90000"/>
              </a:lnSpc>
            </a:pPr>
            <a:r>
              <a:rPr lang="en-US" dirty="0"/>
              <a:t>The leads were based on the Einthoven triangle associated with the limb leads.</a:t>
            </a:r>
          </a:p>
          <a:p>
            <a:pPr>
              <a:lnSpc>
                <a:spcPct val="90000"/>
              </a:lnSpc>
            </a:pPr>
            <a:r>
              <a:rPr lang="en-US" dirty="0"/>
              <a:t>Leads put heart in the middle of a triangle</a:t>
            </a:r>
          </a:p>
        </p:txBody>
      </p:sp>
      <p:pic>
        <p:nvPicPr>
          <p:cNvPr id="7172" name="Picture 4"/>
          <p:cNvPicPr>
            <a:picLocks noChangeAspect="1" noChangeArrowheads="1"/>
          </p:cNvPicPr>
          <p:nvPr/>
        </p:nvPicPr>
        <p:blipFill>
          <a:blip r:embed="rId3" cstate="print"/>
          <a:srcRect/>
          <a:stretch>
            <a:fillRect/>
          </a:stretch>
        </p:blipFill>
        <p:spPr bwMode="auto">
          <a:xfrm>
            <a:off x="5053013" y="1600200"/>
            <a:ext cx="4014787" cy="455771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l"/>
            <a:r>
              <a:rPr lang="en-US" altLang="en-US"/>
              <a:t>Step 1: Calculate Rate</a:t>
            </a:r>
          </a:p>
        </p:txBody>
      </p:sp>
      <p:sp>
        <p:nvSpPr>
          <p:cNvPr id="101379" name="Rectangle 3"/>
          <p:cNvSpPr>
            <a:spLocks noGrp="1" noChangeArrowheads="1"/>
          </p:cNvSpPr>
          <p:nvPr>
            <p:ph type="body" idx="1"/>
          </p:nvPr>
        </p:nvSpPr>
        <p:spPr/>
        <p:txBody>
          <a:bodyPr/>
          <a:lstStyle/>
          <a:p>
            <a:endParaRPr lang="en-US" altLang="en-US" dirty="0"/>
          </a:p>
          <a:p>
            <a:endParaRPr lang="en-US" altLang="en-US" dirty="0"/>
          </a:p>
          <a:p>
            <a:r>
              <a:rPr lang="en-US" altLang="en-US" dirty="0"/>
              <a:t>Option 1</a:t>
            </a:r>
          </a:p>
          <a:p>
            <a:pPr lvl="1"/>
            <a:r>
              <a:rPr lang="en-US" altLang="en-US" dirty="0"/>
              <a:t>Count the # of R waves in a 6 second rhythm strip, then multiply by 10.</a:t>
            </a:r>
          </a:p>
          <a:p>
            <a:pPr lvl="1"/>
            <a:r>
              <a:rPr lang="en-US" altLang="en-US" dirty="0"/>
              <a:t>Reminder: all rhythm strips in the Modules are 6 seconds in length.</a:t>
            </a:r>
          </a:p>
          <a:p>
            <a:pPr>
              <a:buFontTx/>
              <a:buNone/>
            </a:pPr>
            <a:r>
              <a:rPr lang="en-US" altLang="en-US" dirty="0"/>
              <a:t>Interpretation?</a:t>
            </a:r>
          </a:p>
          <a:p>
            <a:pPr algn="ctr">
              <a:buFontTx/>
              <a:buNone/>
            </a:pPr>
            <a:endParaRPr lang="en-US" altLang="en-US" dirty="0"/>
          </a:p>
        </p:txBody>
      </p:sp>
      <p:sp>
        <p:nvSpPr>
          <p:cNvPr id="101380" name="Line 4"/>
          <p:cNvSpPr>
            <a:spLocks noChangeShapeType="1"/>
          </p:cNvSpPr>
          <p:nvPr/>
        </p:nvSpPr>
        <p:spPr bwMode="auto">
          <a:xfrm flipV="1">
            <a:off x="8458200" y="1676400"/>
            <a:ext cx="0" cy="381000"/>
          </a:xfrm>
          <a:prstGeom prst="line">
            <a:avLst/>
          </a:prstGeom>
          <a:noFill/>
          <a:ln w="57150">
            <a:solidFill>
              <a:srgbClr val="FFFFFF"/>
            </a:solidFill>
            <a:round/>
            <a:headEnd type="none" w="sm" len="sm"/>
            <a:tailEnd type="none" w="sm" len="sm"/>
          </a:ln>
          <a:effectLst/>
        </p:spPr>
        <p:txBody>
          <a:bodyPr wrap="none" anchor="ctr"/>
          <a:lstStyle/>
          <a:p>
            <a:endParaRPr lang="en-US"/>
          </a:p>
        </p:txBody>
      </p:sp>
      <p:sp>
        <p:nvSpPr>
          <p:cNvPr id="101381" name="Line 5"/>
          <p:cNvSpPr>
            <a:spLocks noChangeShapeType="1"/>
          </p:cNvSpPr>
          <p:nvPr/>
        </p:nvSpPr>
        <p:spPr bwMode="auto">
          <a:xfrm flipV="1">
            <a:off x="4495800" y="1676400"/>
            <a:ext cx="0" cy="381000"/>
          </a:xfrm>
          <a:prstGeom prst="line">
            <a:avLst/>
          </a:prstGeom>
          <a:noFill/>
          <a:ln w="57150">
            <a:solidFill>
              <a:srgbClr val="FFFFFF"/>
            </a:solidFill>
            <a:round/>
            <a:headEnd type="none" w="sm" len="sm"/>
            <a:tailEnd type="none" w="sm" len="sm"/>
          </a:ln>
          <a:effectLst/>
        </p:spPr>
        <p:txBody>
          <a:bodyPr wrap="none" anchor="ctr"/>
          <a:lstStyle/>
          <a:p>
            <a:endParaRPr lang="en-US"/>
          </a:p>
        </p:txBody>
      </p:sp>
      <p:sp>
        <p:nvSpPr>
          <p:cNvPr id="101382" name="Line 6"/>
          <p:cNvSpPr>
            <a:spLocks noChangeShapeType="1"/>
          </p:cNvSpPr>
          <p:nvPr/>
        </p:nvSpPr>
        <p:spPr bwMode="auto">
          <a:xfrm flipV="1">
            <a:off x="685800" y="1676400"/>
            <a:ext cx="0" cy="381000"/>
          </a:xfrm>
          <a:prstGeom prst="line">
            <a:avLst/>
          </a:prstGeom>
          <a:noFill/>
          <a:ln w="57150">
            <a:solidFill>
              <a:srgbClr val="FFFFFF"/>
            </a:solidFill>
            <a:round/>
            <a:headEnd type="none" w="sm" len="sm"/>
            <a:tailEnd type="none" w="sm" len="sm"/>
          </a:ln>
          <a:effectLst/>
        </p:spPr>
        <p:txBody>
          <a:bodyPr wrap="none" anchor="ctr"/>
          <a:lstStyle/>
          <a:p>
            <a:endParaRPr lang="en-US"/>
          </a:p>
        </p:txBody>
      </p:sp>
      <p:sp>
        <p:nvSpPr>
          <p:cNvPr id="101383" name="Text Box 7"/>
          <p:cNvSpPr txBox="1">
            <a:spLocks noChangeArrowheads="1"/>
          </p:cNvSpPr>
          <p:nvPr/>
        </p:nvSpPr>
        <p:spPr bwMode="auto">
          <a:xfrm>
            <a:off x="3581400" y="5715000"/>
            <a:ext cx="3886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9 x 10 = 90 bpm</a:t>
            </a:r>
          </a:p>
        </p:txBody>
      </p:sp>
      <p:sp>
        <p:nvSpPr>
          <p:cNvPr id="101384" name="Line 8"/>
          <p:cNvSpPr>
            <a:spLocks noChangeShapeType="1"/>
          </p:cNvSpPr>
          <p:nvPr/>
        </p:nvSpPr>
        <p:spPr bwMode="auto">
          <a:xfrm>
            <a:off x="838200" y="1752600"/>
            <a:ext cx="3505200" cy="0"/>
          </a:xfrm>
          <a:prstGeom prst="line">
            <a:avLst/>
          </a:prstGeom>
          <a:noFill/>
          <a:ln w="57150">
            <a:solidFill>
              <a:schemeClr val="tx1"/>
            </a:solidFill>
            <a:round/>
            <a:headEnd type="arrow" w="med" len="med"/>
            <a:tailEnd type="arrow" w="med" len="med"/>
          </a:ln>
          <a:effectLst/>
        </p:spPr>
        <p:txBody>
          <a:bodyPr wrap="none" anchor="ctr"/>
          <a:lstStyle/>
          <a:p>
            <a:endParaRPr lang="en-US"/>
          </a:p>
        </p:txBody>
      </p:sp>
      <p:sp>
        <p:nvSpPr>
          <p:cNvPr id="101385" name="Text Box 9"/>
          <p:cNvSpPr txBox="1">
            <a:spLocks noChangeArrowheads="1"/>
          </p:cNvSpPr>
          <p:nvPr/>
        </p:nvSpPr>
        <p:spPr bwMode="auto">
          <a:xfrm>
            <a:off x="2133600" y="1538288"/>
            <a:ext cx="990600" cy="519112"/>
          </a:xfrm>
          <a:prstGeom prst="rect">
            <a:avLst/>
          </a:prstGeom>
          <a:solidFill>
            <a:srgbClr val="FFFFFF"/>
          </a:solidFill>
          <a:ln w="12700">
            <a:noFill/>
            <a:miter lim="800000"/>
            <a:headEnd type="none" w="sm" len="sm"/>
            <a:tailEnd type="none" w="sm" len="sm"/>
          </a:ln>
          <a:effectLst/>
        </p:spPr>
        <p:txBody>
          <a:bodyPr>
            <a:spAutoFit/>
          </a:bodyPr>
          <a:lstStyle/>
          <a:p>
            <a:pPr>
              <a:spcBef>
                <a:spcPct val="50000"/>
              </a:spcBef>
            </a:pPr>
            <a:r>
              <a:rPr lang="en-US" altLang="en-US" sz="2800" b="1">
                <a:solidFill>
                  <a:srgbClr val="FF5050"/>
                </a:solidFill>
              </a:rPr>
              <a:t>3 sec</a:t>
            </a:r>
          </a:p>
        </p:txBody>
      </p:sp>
      <p:sp>
        <p:nvSpPr>
          <p:cNvPr id="101386" name="Line 10"/>
          <p:cNvSpPr>
            <a:spLocks noChangeShapeType="1"/>
          </p:cNvSpPr>
          <p:nvPr/>
        </p:nvSpPr>
        <p:spPr bwMode="auto">
          <a:xfrm>
            <a:off x="4724400" y="1752600"/>
            <a:ext cx="3505200" cy="0"/>
          </a:xfrm>
          <a:prstGeom prst="line">
            <a:avLst/>
          </a:prstGeom>
          <a:noFill/>
          <a:ln w="57150">
            <a:solidFill>
              <a:schemeClr val="tx1"/>
            </a:solidFill>
            <a:round/>
            <a:headEnd type="arrow" w="med" len="med"/>
            <a:tailEnd type="arrow" w="med" len="med"/>
          </a:ln>
          <a:effectLst/>
        </p:spPr>
        <p:txBody>
          <a:bodyPr wrap="none" anchor="ctr"/>
          <a:lstStyle/>
          <a:p>
            <a:endParaRPr lang="en-US"/>
          </a:p>
        </p:txBody>
      </p:sp>
      <p:sp>
        <p:nvSpPr>
          <p:cNvPr id="101387" name="Text Box 11"/>
          <p:cNvSpPr txBox="1">
            <a:spLocks noChangeArrowheads="1"/>
          </p:cNvSpPr>
          <p:nvPr/>
        </p:nvSpPr>
        <p:spPr bwMode="auto">
          <a:xfrm>
            <a:off x="5943600" y="1524000"/>
            <a:ext cx="990600" cy="519113"/>
          </a:xfrm>
          <a:prstGeom prst="rect">
            <a:avLst/>
          </a:prstGeom>
          <a:solidFill>
            <a:srgbClr val="FFFFFF"/>
          </a:solidFill>
          <a:ln w="12700">
            <a:noFill/>
            <a:miter lim="800000"/>
            <a:headEnd type="none" w="sm" len="sm"/>
            <a:tailEnd type="none" w="sm" len="sm"/>
          </a:ln>
          <a:effectLst/>
        </p:spPr>
        <p:txBody>
          <a:bodyPr>
            <a:spAutoFit/>
          </a:bodyPr>
          <a:lstStyle/>
          <a:p>
            <a:pPr>
              <a:spcBef>
                <a:spcPct val="50000"/>
              </a:spcBef>
            </a:pPr>
            <a:r>
              <a:rPr lang="en-US" altLang="en-US" sz="2800" b="1">
                <a:solidFill>
                  <a:srgbClr val="FF5050"/>
                </a:solidFill>
              </a:rPr>
              <a:t>3 sec</a:t>
            </a:r>
          </a:p>
        </p:txBody>
      </p:sp>
      <p:pic>
        <p:nvPicPr>
          <p:cNvPr id="101388" name="Picture 12" descr="D:\JoF\EKG\nsr-m3.jpg"/>
          <p:cNvPicPr>
            <a:picLocks noChangeAspect="1" noChangeArrowheads="1"/>
          </p:cNvPicPr>
          <p:nvPr/>
        </p:nvPicPr>
        <p:blipFill>
          <a:blip r:embed="rId3" cstate="print"/>
          <a:srcRect/>
          <a:stretch>
            <a:fillRect/>
          </a:stretch>
        </p:blipFill>
        <p:spPr bwMode="auto">
          <a:xfrm>
            <a:off x="685800" y="1981200"/>
            <a:ext cx="7772400" cy="9175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a:r>
              <a:rPr lang="en-US" altLang="en-US"/>
              <a:t>Step 1: Calculate Rate</a:t>
            </a:r>
          </a:p>
        </p:txBody>
      </p:sp>
      <p:sp>
        <p:nvSpPr>
          <p:cNvPr id="52227" name="Rectangle 3"/>
          <p:cNvSpPr>
            <a:spLocks noGrp="1" noChangeArrowheads="1"/>
          </p:cNvSpPr>
          <p:nvPr>
            <p:ph type="body" idx="1"/>
          </p:nvPr>
        </p:nvSpPr>
        <p:spPr/>
        <p:txBody>
          <a:bodyPr/>
          <a:lstStyle/>
          <a:p>
            <a:endParaRPr lang="en-US" altLang="en-US"/>
          </a:p>
          <a:p>
            <a:endParaRPr lang="en-US" altLang="en-US"/>
          </a:p>
          <a:p>
            <a:endParaRPr lang="en-US" altLang="en-US" sz="1200"/>
          </a:p>
          <a:p>
            <a:r>
              <a:rPr lang="en-US" altLang="en-US"/>
              <a:t>Option 2 </a:t>
            </a:r>
          </a:p>
          <a:p>
            <a:pPr lvl="1"/>
            <a:r>
              <a:rPr lang="en-US" altLang="en-US"/>
              <a:t>Find a R wave that lands on a bold line.</a:t>
            </a:r>
          </a:p>
          <a:p>
            <a:pPr lvl="1"/>
            <a:r>
              <a:rPr lang="en-US" altLang="en-US"/>
              <a:t>Count the # of large boxes to the next R wave. If the second R wave is 1 large box away the rate is 300, 2 boxes - 150, 3 boxes - 100, 4 boxes - 75, etc.  (cont)</a:t>
            </a:r>
            <a:endParaRPr lang="en-US" altLang="en-US" sz="3200"/>
          </a:p>
          <a:p>
            <a:endParaRPr lang="en-US" altLang="en-US"/>
          </a:p>
          <a:p>
            <a:pPr algn="ctr">
              <a:buFontTx/>
              <a:buNone/>
            </a:pPr>
            <a:endParaRPr lang="en-US" altLang="en-US"/>
          </a:p>
        </p:txBody>
      </p:sp>
      <p:pic>
        <p:nvPicPr>
          <p:cNvPr id="52251" name="Picture 27" descr="A:\300,150.gif"/>
          <p:cNvPicPr>
            <a:picLocks noChangeAspect="1" noChangeArrowheads="1"/>
          </p:cNvPicPr>
          <p:nvPr/>
        </p:nvPicPr>
        <p:blipFill>
          <a:blip r:embed="rId3" cstate="print"/>
          <a:srcRect/>
          <a:stretch>
            <a:fillRect/>
          </a:stretch>
        </p:blipFill>
        <p:spPr bwMode="auto">
          <a:xfrm>
            <a:off x="3581400" y="1627188"/>
            <a:ext cx="3962400" cy="2259012"/>
          </a:xfrm>
          <a:prstGeom prst="rect">
            <a:avLst/>
          </a:prstGeom>
          <a:noFill/>
        </p:spPr>
      </p:pic>
      <p:sp>
        <p:nvSpPr>
          <p:cNvPr id="52252" name="Text Box 28"/>
          <p:cNvSpPr txBox="1">
            <a:spLocks noChangeArrowheads="1"/>
          </p:cNvSpPr>
          <p:nvPr/>
        </p:nvSpPr>
        <p:spPr bwMode="auto">
          <a:xfrm>
            <a:off x="1676400" y="2438400"/>
            <a:ext cx="129540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2800"/>
              <a:t>R wave</a:t>
            </a:r>
          </a:p>
        </p:txBody>
      </p:sp>
      <p:sp>
        <p:nvSpPr>
          <p:cNvPr id="52253" name="Line 29"/>
          <p:cNvSpPr>
            <a:spLocks noChangeShapeType="1"/>
          </p:cNvSpPr>
          <p:nvPr/>
        </p:nvSpPr>
        <p:spPr bwMode="auto">
          <a:xfrm>
            <a:off x="3048000" y="2895600"/>
            <a:ext cx="762000" cy="457200"/>
          </a:xfrm>
          <a:prstGeom prst="line">
            <a:avLst/>
          </a:prstGeom>
          <a:noFill/>
          <a:ln w="57150">
            <a:solidFill>
              <a:srgbClr val="FF5050"/>
            </a:solidFill>
            <a:round/>
            <a:headEnd type="none" w="sm" len="sm"/>
            <a:tailEnd type="arrow" w="med" len="med"/>
          </a:ln>
          <a:effec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D:\JoF\EKG\nsr-m3.jpg"/>
          <p:cNvPicPr>
            <a:picLocks noChangeAspect="1" noChangeArrowheads="1"/>
          </p:cNvPicPr>
          <p:nvPr/>
        </p:nvPicPr>
        <p:blipFill>
          <a:blip r:embed="rId3" cstate="print"/>
          <a:srcRect/>
          <a:stretch>
            <a:fillRect/>
          </a:stretch>
        </p:blipFill>
        <p:spPr bwMode="auto">
          <a:xfrm>
            <a:off x="685800" y="1981200"/>
            <a:ext cx="7772400" cy="917575"/>
          </a:xfrm>
          <a:prstGeom prst="rect">
            <a:avLst/>
          </a:prstGeom>
          <a:noFill/>
        </p:spPr>
      </p:pic>
      <p:sp>
        <p:nvSpPr>
          <p:cNvPr id="103427" name="Rectangle 3"/>
          <p:cNvSpPr>
            <a:spLocks noGrp="1" noChangeArrowheads="1"/>
          </p:cNvSpPr>
          <p:nvPr>
            <p:ph type="title"/>
          </p:nvPr>
        </p:nvSpPr>
        <p:spPr/>
        <p:txBody>
          <a:bodyPr/>
          <a:lstStyle/>
          <a:p>
            <a:pPr algn="l"/>
            <a:r>
              <a:rPr lang="en-US" altLang="en-US"/>
              <a:t>Step 2: Determine regularity</a:t>
            </a:r>
          </a:p>
        </p:txBody>
      </p:sp>
      <p:sp>
        <p:nvSpPr>
          <p:cNvPr id="103428" name="Rectangle 4"/>
          <p:cNvSpPr>
            <a:spLocks noGrp="1" noChangeArrowheads="1"/>
          </p:cNvSpPr>
          <p:nvPr>
            <p:ph type="body" idx="1"/>
          </p:nvPr>
        </p:nvSpPr>
        <p:spPr/>
        <p:txBody>
          <a:bodyPr/>
          <a:lstStyle/>
          <a:p>
            <a:endParaRPr lang="en-US" altLang="en-US" sz="2800"/>
          </a:p>
          <a:p>
            <a:endParaRPr lang="en-US" altLang="en-US" sz="2800"/>
          </a:p>
          <a:p>
            <a:r>
              <a:rPr lang="en-US" altLang="en-US" sz="2800"/>
              <a:t>Look at the R-R distances (using a caliper or markings on a pen or paper).</a:t>
            </a:r>
          </a:p>
          <a:p>
            <a:r>
              <a:rPr lang="en-US" altLang="en-US" sz="2800"/>
              <a:t>Regular (are they equidistant apart)? Occasionally irregular? Regularly irregular? Irregularly irregular?</a:t>
            </a:r>
          </a:p>
          <a:p>
            <a:pPr>
              <a:buFontTx/>
              <a:buNone/>
            </a:pPr>
            <a:endParaRPr lang="en-US" altLang="en-US" sz="1000"/>
          </a:p>
          <a:p>
            <a:pPr>
              <a:buFontTx/>
              <a:buNone/>
            </a:pPr>
            <a:r>
              <a:rPr lang="en-US" altLang="en-US" sz="2800"/>
              <a:t>Interpretation?</a:t>
            </a:r>
            <a:r>
              <a:rPr lang="en-US" altLang="en-US" sz="2800">
                <a:solidFill>
                  <a:srgbClr val="FF5050"/>
                </a:solidFill>
                <a:latin typeface="Comic Sans MS" pitchFamily="66" charset="0"/>
              </a:rPr>
              <a:t> </a:t>
            </a:r>
            <a:endParaRPr lang="en-US" altLang="en-US" sz="2800"/>
          </a:p>
        </p:txBody>
      </p:sp>
      <p:sp>
        <p:nvSpPr>
          <p:cNvPr id="103429" name="Line 5"/>
          <p:cNvSpPr>
            <a:spLocks noChangeShapeType="1"/>
          </p:cNvSpPr>
          <p:nvPr/>
        </p:nvSpPr>
        <p:spPr bwMode="auto">
          <a:xfrm>
            <a:off x="9144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0" name="Line 6"/>
          <p:cNvSpPr>
            <a:spLocks noChangeShapeType="1"/>
          </p:cNvSpPr>
          <p:nvPr/>
        </p:nvSpPr>
        <p:spPr bwMode="auto">
          <a:xfrm>
            <a:off x="17526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1" name="Line 7"/>
          <p:cNvSpPr>
            <a:spLocks noChangeShapeType="1"/>
          </p:cNvSpPr>
          <p:nvPr/>
        </p:nvSpPr>
        <p:spPr bwMode="auto">
          <a:xfrm>
            <a:off x="25908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2" name="Line 8"/>
          <p:cNvSpPr>
            <a:spLocks noChangeShapeType="1"/>
          </p:cNvSpPr>
          <p:nvPr/>
        </p:nvSpPr>
        <p:spPr bwMode="auto">
          <a:xfrm>
            <a:off x="42672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3" name="Line 9"/>
          <p:cNvSpPr>
            <a:spLocks noChangeShapeType="1"/>
          </p:cNvSpPr>
          <p:nvPr/>
        </p:nvSpPr>
        <p:spPr bwMode="auto">
          <a:xfrm>
            <a:off x="34290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4" name="Line 10"/>
          <p:cNvSpPr>
            <a:spLocks noChangeShapeType="1"/>
          </p:cNvSpPr>
          <p:nvPr/>
        </p:nvSpPr>
        <p:spPr bwMode="auto">
          <a:xfrm>
            <a:off x="60198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5" name="Line 11"/>
          <p:cNvSpPr>
            <a:spLocks noChangeShapeType="1"/>
          </p:cNvSpPr>
          <p:nvPr/>
        </p:nvSpPr>
        <p:spPr bwMode="auto">
          <a:xfrm>
            <a:off x="51054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6" name="Line 12"/>
          <p:cNvSpPr>
            <a:spLocks noChangeShapeType="1"/>
          </p:cNvSpPr>
          <p:nvPr/>
        </p:nvSpPr>
        <p:spPr bwMode="auto">
          <a:xfrm>
            <a:off x="6858000" y="2286000"/>
            <a:ext cx="685800" cy="0"/>
          </a:xfrm>
          <a:prstGeom prst="line">
            <a:avLst/>
          </a:prstGeom>
          <a:noFill/>
          <a:ln w="28575">
            <a:solidFill>
              <a:srgbClr val="000000"/>
            </a:solidFill>
            <a:round/>
            <a:headEnd type="arrow" w="med" len="med"/>
            <a:tailEnd type="arrow" w="med" len="med"/>
          </a:ln>
          <a:effectLst/>
        </p:spPr>
        <p:txBody>
          <a:bodyPr wrap="none" anchor="ctr"/>
          <a:lstStyle/>
          <a:p>
            <a:endParaRPr lang="en-US"/>
          </a:p>
        </p:txBody>
      </p:sp>
      <p:sp>
        <p:nvSpPr>
          <p:cNvPr id="103437" name="Text Box 13"/>
          <p:cNvSpPr txBox="1">
            <a:spLocks noChangeArrowheads="1"/>
          </p:cNvSpPr>
          <p:nvPr/>
        </p:nvSpPr>
        <p:spPr bwMode="auto">
          <a:xfrm>
            <a:off x="3581400" y="5562600"/>
            <a:ext cx="2133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Regular</a:t>
            </a:r>
          </a:p>
        </p:txBody>
      </p:sp>
      <p:sp>
        <p:nvSpPr>
          <p:cNvPr id="103438" name="Text Box 14"/>
          <p:cNvSpPr txBox="1">
            <a:spLocks noChangeArrowheads="1"/>
          </p:cNvSpPr>
          <p:nvPr/>
        </p:nvSpPr>
        <p:spPr bwMode="auto">
          <a:xfrm>
            <a:off x="3200400" y="1524000"/>
            <a:ext cx="4572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a:solidFill>
                  <a:srgbClr val="FF5050"/>
                </a:solidFill>
                <a:latin typeface="Arial" charset="0"/>
              </a:rPr>
              <a:t>R</a:t>
            </a:r>
          </a:p>
        </p:txBody>
      </p:sp>
      <p:sp>
        <p:nvSpPr>
          <p:cNvPr id="103439" name="Text Box 15"/>
          <p:cNvSpPr txBox="1">
            <a:spLocks noChangeArrowheads="1"/>
          </p:cNvSpPr>
          <p:nvPr/>
        </p:nvSpPr>
        <p:spPr bwMode="auto">
          <a:xfrm>
            <a:off x="3962400" y="1524000"/>
            <a:ext cx="4572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a:solidFill>
                  <a:srgbClr val="FF5050"/>
                </a:solidFill>
                <a:latin typeface="Arial" charset="0"/>
              </a:rPr>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dissolve">
                                      <p:cBhvr>
                                        <p:cTn id="7" dur="500"/>
                                        <p:tgtEl>
                                          <p:spTgt spid="1034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3430"/>
                                        </p:tgtEl>
                                        <p:attrNameLst>
                                          <p:attrName>style.visibility</p:attrName>
                                        </p:attrNameLst>
                                      </p:cBhvr>
                                      <p:to>
                                        <p:strVal val="visible"/>
                                      </p:to>
                                    </p:set>
                                    <p:animEffect transition="in" filter="dissolve">
                                      <p:cBhvr>
                                        <p:cTn id="11" dur="500"/>
                                        <p:tgtEl>
                                          <p:spTgt spid="10343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3438"/>
                                        </p:tgtEl>
                                        <p:attrNameLst>
                                          <p:attrName>style.visibility</p:attrName>
                                        </p:attrNameLst>
                                      </p:cBhvr>
                                      <p:to>
                                        <p:strVal val="visible"/>
                                      </p:to>
                                    </p:set>
                                    <p:animEffect transition="in" filter="dissolve">
                                      <p:cBhvr>
                                        <p:cTn id="15" dur="500"/>
                                        <p:tgtEl>
                                          <p:spTgt spid="10343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dissolve">
                                      <p:cBhvr>
                                        <p:cTn id="19" dur="500"/>
                                        <p:tgtEl>
                                          <p:spTgt spid="10343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3439"/>
                                        </p:tgtEl>
                                        <p:attrNameLst>
                                          <p:attrName>style.visibility</p:attrName>
                                        </p:attrNameLst>
                                      </p:cBhvr>
                                      <p:to>
                                        <p:strVal val="visible"/>
                                      </p:to>
                                    </p:set>
                                    <p:animEffect transition="in" filter="dissolve">
                                      <p:cBhvr>
                                        <p:cTn id="23" dur="500"/>
                                        <p:tgtEl>
                                          <p:spTgt spid="103439"/>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3433"/>
                                        </p:tgtEl>
                                        <p:attrNameLst>
                                          <p:attrName>style.visibility</p:attrName>
                                        </p:attrNameLst>
                                      </p:cBhvr>
                                      <p:to>
                                        <p:strVal val="visible"/>
                                      </p:to>
                                    </p:set>
                                    <p:animEffect transition="in" filter="dissolve">
                                      <p:cBhvr>
                                        <p:cTn id="27" dur="500"/>
                                        <p:tgtEl>
                                          <p:spTgt spid="10343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3432"/>
                                        </p:tgtEl>
                                        <p:attrNameLst>
                                          <p:attrName>style.visibility</p:attrName>
                                        </p:attrNameLst>
                                      </p:cBhvr>
                                      <p:to>
                                        <p:strVal val="visible"/>
                                      </p:to>
                                    </p:set>
                                    <p:animEffect transition="in" filter="dissolve">
                                      <p:cBhvr>
                                        <p:cTn id="31" dur="500"/>
                                        <p:tgtEl>
                                          <p:spTgt spid="103432"/>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03435"/>
                                        </p:tgtEl>
                                        <p:attrNameLst>
                                          <p:attrName>style.visibility</p:attrName>
                                        </p:attrNameLst>
                                      </p:cBhvr>
                                      <p:to>
                                        <p:strVal val="visible"/>
                                      </p:to>
                                    </p:set>
                                    <p:animEffect transition="in" filter="dissolve">
                                      <p:cBhvr>
                                        <p:cTn id="35" dur="500"/>
                                        <p:tgtEl>
                                          <p:spTgt spid="103435"/>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03434"/>
                                        </p:tgtEl>
                                        <p:attrNameLst>
                                          <p:attrName>style.visibility</p:attrName>
                                        </p:attrNameLst>
                                      </p:cBhvr>
                                      <p:to>
                                        <p:strVal val="visible"/>
                                      </p:to>
                                    </p:set>
                                    <p:animEffect transition="in" filter="dissolve">
                                      <p:cBhvr>
                                        <p:cTn id="39" dur="500"/>
                                        <p:tgtEl>
                                          <p:spTgt spid="10343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3436"/>
                                        </p:tgtEl>
                                        <p:attrNameLst>
                                          <p:attrName>style.visibility</p:attrName>
                                        </p:attrNameLst>
                                      </p:cBhvr>
                                      <p:to>
                                        <p:strVal val="visible"/>
                                      </p:to>
                                    </p:set>
                                    <p:animEffect transition="in" filter="dissolve">
                                      <p:cBhvr>
                                        <p:cTn id="42" dur="500"/>
                                        <p:tgtEl>
                                          <p:spTgt spid="103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30" grpId="0" animBg="1"/>
      <p:bldP spid="103431" grpId="0" animBg="1"/>
      <p:bldP spid="103432" grpId="0" animBg="1"/>
      <p:bldP spid="103433" grpId="0" animBg="1"/>
      <p:bldP spid="103434" grpId="0" animBg="1"/>
      <p:bldP spid="103435" grpId="0" animBg="1"/>
      <p:bldP spid="103436" grpId="0" animBg="1"/>
      <p:bldP spid="103438" grpId="0" autoUpdateAnimBg="0"/>
      <p:bldP spid="10343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50" name="Picture 2" descr="D:\JoF\EKG\nsr-m3.jpg"/>
          <p:cNvPicPr>
            <a:picLocks noChangeAspect="1" noChangeArrowheads="1"/>
          </p:cNvPicPr>
          <p:nvPr/>
        </p:nvPicPr>
        <p:blipFill>
          <a:blip r:embed="rId3" cstate="print"/>
          <a:srcRect/>
          <a:stretch>
            <a:fillRect/>
          </a:stretch>
        </p:blipFill>
        <p:spPr bwMode="auto">
          <a:xfrm>
            <a:off x="685800" y="1981200"/>
            <a:ext cx="7772400" cy="917575"/>
          </a:xfrm>
          <a:prstGeom prst="rect">
            <a:avLst/>
          </a:prstGeom>
          <a:noFill/>
        </p:spPr>
      </p:pic>
      <p:sp>
        <p:nvSpPr>
          <p:cNvPr id="104451" name="Rectangle 3"/>
          <p:cNvSpPr>
            <a:spLocks noGrp="1" noChangeArrowheads="1"/>
          </p:cNvSpPr>
          <p:nvPr>
            <p:ph type="title"/>
          </p:nvPr>
        </p:nvSpPr>
        <p:spPr/>
        <p:txBody>
          <a:bodyPr/>
          <a:lstStyle/>
          <a:p>
            <a:pPr algn="l"/>
            <a:r>
              <a:rPr lang="en-US" altLang="en-US"/>
              <a:t>Step 3: Assess the P waves</a:t>
            </a:r>
          </a:p>
        </p:txBody>
      </p:sp>
      <p:sp>
        <p:nvSpPr>
          <p:cNvPr id="104452" name="Rectangle 4"/>
          <p:cNvSpPr>
            <a:spLocks noGrp="1" noChangeArrowheads="1"/>
          </p:cNvSpPr>
          <p:nvPr>
            <p:ph type="body" idx="1"/>
          </p:nvPr>
        </p:nvSpPr>
        <p:spPr/>
        <p:txBody>
          <a:bodyPr/>
          <a:lstStyle/>
          <a:p>
            <a:endParaRPr lang="en-US" altLang="en-US"/>
          </a:p>
          <a:p>
            <a:endParaRPr lang="en-US" altLang="en-US"/>
          </a:p>
          <a:p>
            <a:r>
              <a:rPr lang="en-US" altLang="en-US"/>
              <a:t>Are there P waves?</a:t>
            </a:r>
          </a:p>
          <a:p>
            <a:r>
              <a:rPr lang="en-US" altLang="en-US"/>
              <a:t>Do the P waves all look alike?</a:t>
            </a:r>
          </a:p>
          <a:p>
            <a:r>
              <a:rPr lang="en-US" altLang="en-US"/>
              <a:t>Do the P waves occur at a regular rate?</a:t>
            </a:r>
          </a:p>
          <a:p>
            <a:r>
              <a:rPr lang="en-US" altLang="en-US"/>
              <a:t>Is there one P wave before each QRS?</a:t>
            </a:r>
            <a:endParaRPr lang="en-US" altLang="en-US" sz="1800">
              <a:solidFill>
                <a:srgbClr val="FF5050"/>
              </a:solidFill>
              <a:latin typeface="Comic Sans MS" pitchFamily="66" charset="0"/>
            </a:endParaRPr>
          </a:p>
          <a:p>
            <a:pPr>
              <a:buFontTx/>
              <a:buNone/>
            </a:pPr>
            <a:r>
              <a:rPr lang="en-US" altLang="en-US"/>
              <a:t>Interpretation?</a:t>
            </a:r>
            <a:r>
              <a:rPr lang="en-US" altLang="en-US">
                <a:solidFill>
                  <a:srgbClr val="FF5050"/>
                </a:solidFill>
                <a:latin typeface="Comic Sans MS" pitchFamily="66" charset="0"/>
              </a:rPr>
              <a:t> </a:t>
            </a:r>
            <a:endParaRPr lang="en-US" altLang="en-US"/>
          </a:p>
        </p:txBody>
      </p:sp>
      <p:sp>
        <p:nvSpPr>
          <p:cNvPr id="104453" name="Line 5"/>
          <p:cNvSpPr>
            <a:spLocks noChangeShapeType="1"/>
          </p:cNvSpPr>
          <p:nvPr/>
        </p:nvSpPr>
        <p:spPr bwMode="auto">
          <a:xfrm>
            <a:off x="15240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4" name="Line 6"/>
          <p:cNvSpPr>
            <a:spLocks noChangeShapeType="1"/>
          </p:cNvSpPr>
          <p:nvPr/>
        </p:nvSpPr>
        <p:spPr bwMode="auto">
          <a:xfrm>
            <a:off x="23622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5" name="Line 7"/>
          <p:cNvSpPr>
            <a:spLocks noChangeShapeType="1"/>
          </p:cNvSpPr>
          <p:nvPr/>
        </p:nvSpPr>
        <p:spPr bwMode="auto">
          <a:xfrm>
            <a:off x="32004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6" name="Line 8"/>
          <p:cNvSpPr>
            <a:spLocks noChangeShapeType="1"/>
          </p:cNvSpPr>
          <p:nvPr/>
        </p:nvSpPr>
        <p:spPr bwMode="auto">
          <a:xfrm>
            <a:off x="40386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7" name="Line 9"/>
          <p:cNvSpPr>
            <a:spLocks noChangeShapeType="1"/>
          </p:cNvSpPr>
          <p:nvPr/>
        </p:nvSpPr>
        <p:spPr bwMode="auto">
          <a:xfrm>
            <a:off x="48768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8" name="Line 10"/>
          <p:cNvSpPr>
            <a:spLocks noChangeShapeType="1"/>
          </p:cNvSpPr>
          <p:nvPr/>
        </p:nvSpPr>
        <p:spPr bwMode="auto">
          <a:xfrm>
            <a:off x="57912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59" name="Line 11"/>
          <p:cNvSpPr>
            <a:spLocks noChangeShapeType="1"/>
          </p:cNvSpPr>
          <p:nvPr/>
        </p:nvSpPr>
        <p:spPr bwMode="auto">
          <a:xfrm>
            <a:off x="66294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60" name="Line 12"/>
          <p:cNvSpPr>
            <a:spLocks noChangeShapeType="1"/>
          </p:cNvSpPr>
          <p:nvPr/>
        </p:nvSpPr>
        <p:spPr bwMode="auto">
          <a:xfrm>
            <a:off x="74676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61" name="Line 13"/>
          <p:cNvSpPr>
            <a:spLocks noChangeShapeType="1"/>
          </p:cNvSpPr>
          <p:nvPr/>
        </p:nvSpPr>
        <p:spPr bwMode="auto">
          <a:xfrm>
            <a:off x="8305800" y="2057400"/>
            <a:ext cx="0" cy="38100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4462" name="Text Box 14"/>
          <p:cNvSpPr txBox="1">
            <a:spLocks noChangeArrowheads="1"/>
          </p:cNvSpPr>
          <p:nvPr/>
        </p:nvSpPr>
        <p:spPr bwMode="auto">
          <a:xfrm>
            <a:off x="3581400" y="5562600"/>
            <a:ext cx="4953000" cy="1066800"/>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Normal P waves with 1 P wave for every QRS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454"/>
                                        </p:tgtEl>
                                        <p:attrNameLst>
                                          <p:attrName>style.visibility</p:attrName>
                                        </p:attrNameLst>
                                      </p:cBhvr>
                                      <p:to>
                                        <p:strVal val="visible"/>
                                      </p:to>
                                    </p:set>
                                    <p:animEffect transition="in" filter="dissolve">
                                      <p:cBhvr>
                                        <p:cTn id="11" dur="500"/>
                                        <p:tgtEl>
                                          <p:spTgt spid="10445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4455"/>
                                        </p:tgtEl>
                                        <p:attrNameLst>
                                          <p:attrName>style.visibility</p:attrName>
                                        </p:attrNameLst>
                                      </p:cBhvr>
                                      <p:to>
                                        <p:strVal val="visible"/>
                                      </p:to>
                                    </p:set>
                                    <p:animEffect transition="in" filter="dissolve">
                                      <p:cBhvr>
                                        <p:cTn id="15" dur="500"/>
                                        <p:tgtEl>
                                          <p:spTgt spid="10445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4456"/>
                                        </p:tgtEl>
                                        <p:attrNameLst>
                                          <p:attrName>style.visibility</p:attrName>
                                        </p:attrNameLst>
                                      </p:cBhvr>
                                      <p:to>
                                        <p:strVal val="visible"/>
                                      </p:to>
                                    </p:set>
                                    <p:animEffect transition="in" filter="dissolve">
                                      <p:cBhvr>
                                        <p:cTn id="19" dur="500"/>
                                        <p:tgtEl>
                                          <p:spTgt spid="10445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4457"/>
                                        </p:tgtEl>
                                        <p:attrNameLst>
                                          <p:attrName>style.visibility</p:attrName>
                                        </p:attrNameLst>
                                      </p:cBhvr>
                                      <p:to>
                                        <p:strVal val="visible"/>
                                      </p:to>
                                    </p:set>
                                    <p:animEffect transition="in" filter="dissolve">
                                      <p:cBhvr>
                                        <p:cTn id="23" dur="500"/>
                                        <p:tgtEl>
                                          <p:spTgt spid="10445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4458"/>
                                        </p:tgtEl>
                                        <p:attrNameLst>
                                          <p:attrName>style.visibility</p:attrName>
                                        </p:attrNameLst>
                                      </p:cBhvr>
                                      <p:to>
                                        <p:strVal val="visible"/>
                                      </p:to>
                                    </p:set>
                                    <p:animEffect transition="in" filter="dissolve">
                                      <p:cBhvr>
                                        <p:cTn id="27" dur="500"/>
                                        <p:tgtEl>
                                          <p:spTgt spid="104458"/>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4459"/>
                                        </p:tgtEl>
                                        <p:attrNameLst>
                                          <p:attrName>style.visibility</p:attrName>
                                        </p:attrNameLst>
                                      </p:cBhvr>
                                      <p:to>
                                        <p:strVal val="visible"/>
                                      </p:to>
                                    </p:set>
                                    <p:animEffect transition="in" filter="dissolve">
                                      <p:cBhvr>
                                        <p:cTn id="31" dur="500"/>
                                        <p:tgtEl>
                                          <p:spTgt spid="104459"/>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04460"/>
                                        </p:tgtEl>
                                        <p:attrNameLst>
                                          <p:attrName>style.visibility</p:attrName>
                                        </p:attrNameLst>
                                      </p:cBhvr>
                                      <p:to>
                                        <p:strVal val="visible"/>
                                      </p:to>
                                    </p:set>
                                    <p:animEffect transition="in" filter="dissolve">
                                      <p:cBhvr>
                                        <p:cTn id="35" dur="500"/>
                                        <p:tgtEl>
                                          <p:spTgt spid="104460"/>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04461"/>
                                        </p:tgtEl>
                                        <p:attrNameLst>
                                          <p:attrName>style.visibility</p:attrName>
                                        </p:attrNameLst>
                                      </p:cBhvr>
                                      <p:to>
                                        <p:strVal val="visible"/>
                                      </p:to>
                                    </p:set>
                                    <p:animEffect transition="in" filter="dissolve">
                                      <p:cBhvr>
                                        <p:cTn id="39" dur="500"/>
                                        <p:tgtEl>
                                          <p:spTgt spid="10446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4452">
                                            <p:txEl>
                                              <p:pRg st="2" end="2"/>
                                            </p:txEl>
                                          </p:spTgt>
                                        </p:tgtEl>
                                        <p:attrNameLst>
                                          <p:attrName>style.visibility</p:attrName>
                                        </p:attrNameLst>
                                      </p:cBhvr>
                                      <p:to>
                                        <p:strVal val="visible"/>
                                      </p:to>
                                    </p:set>
                                    <p:animEffect transition="in" filter="dissolve">
                                      <p:cBhvr>
                                        <p:cTn id="44" dur="500"/>
                                        <p:tgtEl>
                                          <p:spTgt spid="10445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04452">
                                            <p:txEl>
                                              <p:pRg st="3" end="3"/>
                                            </p:txEl>
                                          </p:spTgt>
                                        </p:tgtEl>
                                        <p:attrNameLst>
                                          <p:attrName>style.visibility</p:attrName>
                                        </p:attrNameLst>
                                      </p:cBhvr>
                                      <p:to>
                                        <p:strVal val="visible"/>
                                      </p:to>
                                    </p:set>
                                    <p:animEffect transition="in" filter="dissolve">
                                      <p:cBhvr>
                                        <p:cTn id="49" dur="500"/>
                                        <p:tgtEl>
                                          <p:spTgt spid="104452">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4452">
                                            <p:txEl>
                                              <p:pRg st="4" end="4"/>
                                            </p:txEl>
                                          </p:spTgt>
                                        </p:tgtEl>
                                        <p:attrNameLst>
                                          <p:attrName>style.visibility</p:attrName>
                                        </p:attrNameLst>
                                      </p:cBhvr>
                                      <p:to>
                                        <p:strVal val="visible"/>
                                      </p:to>
                                    </p:set>
                                    <p:animEffect transition="in" filter="dissolve">
                                      <p:cBhvr>
                                        <p:cTn id="54" dur="500"/>
                                        <p:tgtEl>
                                          <p:spTgt spid="104452">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04452">
                                            <p:txEl>
                                              <p:pRg st="5" end="5"/>
                                            </p:txEl>
                                          </p:spTgt>
                                        </p:tgtEl>
                                        <p:attrNameLst>
                                          <p:attrName>style.visibility</p:attrName>
                                        </p:attrNameLst>
                                      </p:cBhvr>
                                      <p:to>
                                        <p:strVal val="visible"/>
                                      </p:to>
                                    </p:set>
                                    <p:animEffect transition="in" filter="dissolve">
                                      <p:cBhvr>
                                        <p:cTn id="59" dur="500"/>
                                        <p:tgtEl>
                                          <p:spTgt spid="104452">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04452">
                                            <p:txEl>
                                              <p:pRg st="6" end="6"/>
                                            </p:txEl>
                                          </p:spTgt>
                                        </p:tgtEl>
                                        <p:attrNameLst>
                                          <p:attrName>style.visibility</p:attrName>
                                        </p:attrNameLst>
                                      </p:cBhvr>
                                      <p:to>
                                        <p:strVal val="visible"/>
                                      </p:to>
                                    </p:set>
                                    <p:animEffect transition="in" filter="dissolve">
                                      <p:cBhvr>
                                        <p:cTn id="64" dur="500"/>
                                        <p:tgtEl>
                                          <p:spTgt spid="104452">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4462"/>
                                        </p:tgtEl>
                                        <p:attrNameLst>
                                          <p:attrName>style.visibility</p:attrName>
                                        </p:attrNameLst>
                                      </p:cBhvr>
                                      <p:to>
                                        <p:strVal val="visible"/>
                                      </p:to>
                                    </p:set>
                                    <p:animEffect transition="in" filter="dissolve">
                                      <p:cBhvr>
                                        <p:cTn id="69" dur="500"/>
                                        <p:tgtEl>
                                          <p:spTgt spid="10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autoUpdateAnimBg="0"/>
      <p:bldP spid="104453" grpId="0" animBg="1"/>
      <p:bldP spid="104454" grpId="0" animBg="1"/>
      <p:bldP spid="104455" grpId="0" animBg="1"/>
      <p:bldP spid="104456" grpId="0" animBg="1"/>
      <p:bldP spid="104457" grpId="0" animBg="1"/>
      <p:bldP spid="104458" grpId="0" animBg="1"/>
      <p:bldP spid="104459" grpId="0" animBg="1"/>
      <p:bldP spid="104460" grpId="0" animBg="1"/>
      <p:bldP spid="104461" grpId="0" animBg="1"/>
      <p:bldP spid="10446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4" name="Picture 2" descr="D:\JoF\EKG\nsr-m3.jpg"/>
          <p:cNvPicPr>
            <a:picLocks noChangeAspect="1" noChangeArrowheads="1"/>
          </p:cNvPicPr>
          <p:nvPr/>
        </p:nvPicPr>
        <p:blipFill>
          <a:blip r:embed="rId3" cstate="print"/>
          <a:srcRect/>
          <a:stretch>
            <a:fillRect/>
          </a:stretch>
        </p:blipFill>
        <p:spPr bwMode="auto">
          <a:xfrm>
            <a:off x="685800" y="1905000"/>
            <a:ext cx="7772400" cy="917575"/>
          </a:xfrm>
          <a:prstGeom prst="rect">
            <a:avLst/>
          </a:prstGeom>
          <a:noFill/>
        </p:spPr>
      </p:pic>
      <p:sp>
        <p:nvSpPr>
          <p:cNvPr id="105475" name="Rectangle 3"/>
          <p:cNvSpPr>
            <a:spLocks noGrp="1" noChangeArrowheads="1"/>
          </p:cNvSpPr>
          <p:nvPr>
            <p:ph type="title"/>
          </p:nvPr>
        </p:nvSpPr>
        <p:spPr/>
        <p:txBody>
          <a:bodyPr/>
          <a:lstStyle/>
          <a:p>
            <a:pPr algn="l"/>
            <a:r>
              <a:rPr lang="en-US" altLang="en-US"/>
              <a:t>Step 4: Determine PR interval</a:t>
            </a:r>
          </a:p>
        </p:txBody>
      </p:sp>
      <p:sp>
        <p:nvSpPr>
          <p:cNvPr id="105476" name="Rectangle 4"/>
          <p:cNvSpPr>
            <a:spLocks noGrp="1" noChangeArrowheads="1"/>
          </p:cNvSpPr>
          <p:nvPr>
            <p:ph type="body" idx="1"/>
          </p:nvPr>
        </p:nvSpPr>
        <p:spPr/>
        <p:txBody>
          <a:bodyPr/>
          <a:lstStyle/>
          <a:p>
            <a:endParaRPr lang="en-US" altLang="en-US"/>
          </a:p>
          <a:p>
            <a:endParaRPr lang="en-US" altLang="en-US"/>
          </a:p>
          <a:p>
            <a:r>
              <a:rPr lang="en-US" altLang="en-US"/>
              <a:t>Normal: 0.12 - 0.20 seconds.</a:t>
            </a:r>
          </a:p>
          <a:p>
            <a:pPr>
              <a:buFontTx/>
              <a:buNone/>
            </a:pPr>
            <a:r>
              <a:rPr lang="en-US" altLang="en-US"/>
              <a:t>		        (3 - 5 boxes)</a:t>
            </a:r>
          </a:p>
          <a:p>
            <a:pPr lvl="1"/>
            <a:endParaRPr lang="en-US" altLang="en-US"/>
          </a:p>
          <a:p>
            <a:pPr lvl="1"/>
            <a:endParaRPr lang="en-US" altLang="en-US"/>
          </a:p>
          <a:p>
            <a:pPr lvl="1"/>
            <a:endParaRPr lang="en-US" altLang="en-US" sz="1600">
              <a:solidFill>
                <a:srgbClr val="FF5050"/>
              </a:solidFill>
              <a:latin typeface="Comic Sans MS" pitchFamily="66" charset="0"/>
            </a:endParaRPr>
          </a:p>
          <a:p>
            <a:pPr>
              <a:buFontTx/>
              <a:buNone/>
            </a:pPr>
            <a:r>
              <a:rPr lang="en-US" altLang="en-US"/>
              <a:t>Interpretation?</a:t>
            </a:r>
            <a:r>
              <a:rPr lang="en-US" altLang="en-US">
                <a:solidFill>
                  <a:srgbClr val="FF5050"/>
                </a:solidFill>
                <a:latin typeface="Comic Sans MS" pitchFamily="66" charset="0"/>
              </a:rPr>
              <a:t> </a:t>
            </a:r>
            <a:endParaRPr lang="en-US" altLang="en-US"/>
          </a:p>
        </p:txBody>
      </p:sp>
      <p:sp>
        <p:nvSpPr>
          <p:cNvPr id="105477" name="Line 5"/>
          <p:cNvSpPr>
            <a:spLocks noChangeShapeType="1"/>
          </p:cNvSpPr>
          <p:nvPr/>
        </p:nvSpPr>
        <p:spPr bwMode="auto">
          <a:xfrm>
            <a:off x="2286000" y="2209800"/>
            <a:ext cx="0" cy="609600"/>
          </a:xfrm>
          <a:prstGeom prst="line">
            <a:avLst/>
          </a:prstGeom>
          <a:noFill/>
          <a:ln w="38100">
            <a:solidFill>
              <a:srgbClr val="000000"/>
            </a:solidFill>
            <a:round/>
            <a:headEnd type="none" w="sm" len="sm"/>
            <a:tailEnd type="none" w="sm" len="sm"/>
          </a:ln>
          <a:effectLst/>
        </p:spPr>
        <p:txBody>
          <a:bodyPr wrap="none" anchor="ctr"/>
          <a:lstStyle/>
          <a:p>
            <a:endParaRPr lang="en-US"/>
          </a:p>
        </p:txBody>
      </p:sp>
      <p:sp>
        <p:nvSpPr>
          <p:cNvPr id="105478" name="Line 6"/>
          <p:cNvSpPr>
            <a:spLocks noChangeShapeType="1"/>
          </p:cNvSpPr>
          <p:nvPr/>
        </p:nvSpPr>
        <p:spPr bwMode="auto">
          <a:xfrm>
            <a:off x="2286000" y="2362200"/>
            <a:ext cx="228600" cy="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5479" name="Line 7"/>
          <p:cNvSpPr>
            <a:spLocks noChangeShapeType="1"/>
          </p:cNvSpPr>
          <p:nvPr/>
        </p:nvSpPr>
        <p:spPr bwMode="auto">
          <a:xfrm flipV="1">
            <a:off x="2514600" y="2209800"/>
            <a:ext cx="0" cy="609600"/>
          </a:xfrm>
          <a:prstGeom prst="line">
            <a:avLst/>
          </a:prstGeom>
          <a:noFill/>
          <a:ln w="38100">
            <a:solidFill>
              <a:srgbClr val="000000"/>
            </a:solidFill>
            <a:round/>
            <a:headEnd type="none" w="sm" len="sm"/>
            <a:tailEnd type="none" w="sm" len="sm"/>
          </a:ln>
          <a:effectLst/>
        </p:spPr>
        <p:txBody>
          <a:bodyPr wrap="none" anchor="ctr"/>
          <a:lstStyle/>
          <a:p>
            <a:endParaRPr lang="en-US"/>
          </a:p>
        </p:txBody>
      </p:sp>
      <p:sp>
        <p:nvSpPr>
          <p:cNvPr id="105480" name="Text Box 8"/>
          <p:cNvSpPr txBox="1">
            <a:spLocks noChangeArrowheads="1"/>
          </p:cNvSpPr>
          <p:nvPr/>
        </p:nvSpPr>
        <p:spPr bwMode="auto">
          <a:xfrm>
            <a:off x="3581400" y="5715000"/>
            <a:ext cx="2743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0.12 seconds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5479"/>
                                        </p:tgtEl>
                                        <p:attrNameLst>
                                          <p:attrName>style.visibility</p:attrName>
                                        </p:attrNameLst>
                                      </p:cBhvr>
                                      <p:to>
                                        <p:strVal val="visible"/>
                                      </p:to>
                                    </p:set>
                                    <p:animEffect transition="in" filter="dissolve">
                                      <p:cBhvr>
                                        <p:cTn id="11" dur="500"/>
                                        <p:tgtEl>
                                          <p:spTgt spid="105479"/>
                                        </p:tgtEl>
                                      </p:cBhvr>
                                    </p:animEffect>
                                  </p:childTnLst>
                                </p:cTn>
                              </p:par>
                            </p:childTnLst>
                          </p:cTn>
                        </p:par>
                        <p:par>
                          <p:cTn id="12" fill="hold">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105478"/>
                                        </p:tgtEl>
                                        <p:attrNameLst>
                                          <p:attrName>style.visibility</p:attrName>
                                        </p:attrNameLst>
                                      </p:cBhvr>
                                      <p:to>
                                        <p:strVal val="visible"/>
                                      </p:to>
                                    </p:set>
                                    <p:anim calcmode="lin" valueType="num">
                                      <p:cBhvr>
                                        <p:cTn id="15" dur="500" fill="hold"/>
                                        <p:tgtEl>
                                          <p:spTgt spid="105478"/>
                                        </p:tgtEl>
                                        <p:attrNameLst>
                                          <p:attrName>ppt_x</p:attrName>
                                        </p:attrNameLst>
                                      </p:cBhvr>
                                      <p:tavLst>
                                        <p:tav tm="0">
                                          <p:val>
                                            <p:strVal val="#ppt_x-#ppt_w/2"/>
                                          </p:val>
                                        </p:tav>
                                        <p:tav tm="100000">
                                          <p:val>
                                            <p:strVal val="#ppt_x"/>
                                          </p:val>
                                        </p:tav>
                                      </p:tavLst>
                                    </p:anim>
                                    <p:anim calcmode="lin" valueType="num">
                                      <p:cBhvr>
                                        <p:cTn id="16" dur="500" fill="hold"/>
                                        <p:tgtEl>
                                          <p:spTgt spid="105478"/>
                                        </p:tgtEl>
                                        <p:attrNameLst>
                                          <p:attrName>ppt_y</p:attrName>
                                        </p:attrNameLst>
                                      </p:cBhvr>
                                      <p:tavLst>
                                        <p:tav tm="0">
                                          <p:val>
                                            <p:strVal val="#ppt_y"/>
                                          </p:val>
                                        </p:tav>
                                        <p:tav tm="100000">
                                          <p:val>
                                            <p:strVal val="#ppt_y"/>
                                          </p:val>
                                        </p:tav>
                                      </p:tavLst>
                                    </p:anim>
                                    <p:anim calcmode="lin" valueType="num">
                                      <p:cBhvr>
                                        <p:cTn id="17" dur="500" fill="hold"/>
                                        <p:tgtEl>
                                          <p:spTgt spid="105478"/>
                                        </p:tgtEl>
                                        <p:attrNameLst>
                                          <p:attrName>ppt_w</p:attrName>
                                        </p:attrNameLst>
                                      </p:cBhvr>
                                      <p:tavLst>
                                        <p:tav tm="0">
                                          <p:val>
                                            <p:fltVal val="0"/>
                                          </p:val>
                                        </p:tav>
                                        <p:tav tm="100000">
                                          <p:val>
                                            <p:strVal val="#ppt_w"/>
                                          </p:val>
                                        </p:tav>
                                      </p:tavLst>
                                    </p:anim>
                                    <p:anim calcmode="lin" valueType="num">
                                      <p:cBhvr>
                                        <p:cTn id="18" dur="500" fill="hold"/>
                                        <p:tgtEl>
                                          <p:spTgt spid="1054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P spid="105478" grpId="0" animBg="1"/>
      <p:bldP spid="10547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6498" name="Picture 2" descr="D:\JoF\EKG\nsr-m3.jpg"/>
          <p:cNvPicPr>
            <a:picLocks noChangeAspect="1" noChangeArrowheads="1"/>
          </p:cNvPicPr>
          <p:nvPr/>
        </p:nvPicPr>
        <p:blipFill>
          <a:blip r:embed="rId3" cstate="print"/>
          <a:srcRect/>
          <a:stretch>
            <a:fillRect/>
          </a:stretch>
        </p:blipFill>
        <p:spPr bwMode="auto">
          <a:xfrm>
            <a:off x="685800" y="1905000"/>
            <a:ext cx="7772400" cy="917575"/>
          </a:xfrm>
          <a:prstGeom prst="rect">
            <a:avLst/>
          </a:prstGeom>
          <a:noFill/>
        </p:spPr>
      </p:pic>
      <p:sp>
        <p:nvSpPr>
          <p:cNvPr id="106499" name="Rectangle 3"/>
          <p:cNvSpPr>
            <a:spLocks noGrp="1" noChangeArrowheads="1"/>
          </p:cNvSpPr>
          <p:nvPr>
            <p:ph type="title"/>
          </p:nvPr>
        </p:nvSpPr>
        <p:spPr/>
        <p:txBody>
          <a:bodyPr/>
          <a:lstStyle/>
          <a:p>
            <a:pPr algn="l"/>
            <a:r>
              <a:rPr lang="en-US" altLang="en-US"/>
              <a:t>Step 5: QRS duration</a:t>
            </a:r>
          </a:p>
        </p:txBody>
      </p:sp>
      <p:sp>
        <p:nvSpPr>
          <p:cNvPr id="106500" name="Rectangle 4"/>
          <p:cNvSpPr>
            <a:spLocks noGrp="1" noChangeArrowheads="1"/>
          </p:cNvSpPr>
          <p:nvPr>
            <p:ph type="body" idx="1"/>
          </p:nvPr>
        </p:nvSpPr>
        <p:spPr/>
        <p:txBody>
          <a:bodyPr/>
          <a:lstStyle/>
          <a:p>
            <a:endParaRPr lang="en-US" altLang="en-US" dirty="0"/>
          </a:p>
          <a:p>
            <a:endParaRPr lang="en-US" altLang="en-US" dirty="0"/>
          </a:p>
          <a:p>
            <a:r>
              <a:rPr lang="en-US" altLang="en-US" dirty="0"/>
              <a:t>Normal: 0.04 - 0.12 seconds.</a:t>
            </a:r>
          </a:p>
          <a:p>
            <a:pPr>
              <a:buFontTx/>
              <a:buNone/>
            </a:pPr>
            <a:r>
              <a:rPr lang="en-US" altLang="en-US" dirty="0"/>
              <a:t>                 (1 - 3 boxes)</a:t>
            </a:r>
          </a:p>
          <a:p>
            <a:pPr lvl="1"/>
            <a:endParaRPr lang="en-US" altLang="en-US" dirty="0"/>
          </a:p>
          <a:p>
            <a:pPr lvl="1"/>
            <a:endParaRPr lang="en-US" altLang="en-US" dirty="0"/>
          </a:p>
          <a:p>
            <a:pPr lvl="1"/>
            <a:endParaRPr lang="en-US" altLang="en-US" sz="1600" dirty="0">
              <a:solidFill>
                <a:srgbClr val="FF5050"/>
              </a:solidFill>
              <a:latin typeface="Comic Sans MS" pitchFamily="66" charset="0"/>
            </a:endParaRPr>
          </a:p>
          <a:p>
            <a:pPr>
              <a:buFontTx/>
              <a:buNone/>
            </a:pPr>
            <a:r>
              <a:rPr lang="en-US" altLang="en-US" dirty="0"/>
              <a:t>Interpretation?</a:t>
            </a:r>
          </a:p>
        </p:txBody>
      </p:sp>
      <p:sp>
        <p:nvSpPr>
          <p:cNvPr id="106501" name="Line 5"/>
          <p:cNvSpPr>
            <a:spLocks noChangeShapeType="1"/>
          </p:cNvSpPr>
          <p:nvPr/>
        </p:nvSpPr>
        <p:spPr bwMode="auto">
          <a:xfrm flipV="1">
            <a:off x="1600200" y="1981200"/>
            <a:ext cx="0" cy="762000"/>
          </a:xfrm>
          <a:prstGeom prst="line">
            <a:avLst/>
          </a:prstGeom>
          <a:noFill/>
          <a:ln w="38100">
            <a:solidFill>
              <a:srgbClr val="000000"/>
            </a:solidFill>
            <a:round/>
            <a:headEnd type="none" w="sm" len="sm"/>
            <a:tailEnd type="none" w="sm" len="sm"/>
          </a:ln>
          <a:effectLst/>
        </p:spPr>
        <p:txBody>
          <a:bodyPr wrap="none" anchor="ctr"/>
          <a:lstStyle/>
          <a:p>
            <a:endParaRPr lang="en-US"/>
          </a:p>
        </p:txBody>
      </p:sp>
      <p:sp>
        <p:nvSpPr>
          <p:cNvPr id="106502" name="Line 6"/>
          <p:cNvSpPr>
            <a:spLocks noChangeShapeType="1"/>
          </p:cNvSpPr>
          <p:nvPr/>
        </p:nvSpPr>
        <p:spPr bwMode="auto">
          <a:xfrm>
            <a:off x="1600200" y="2057400"/>
            <a:ext cx="152400" cy="0"/>
          </a:xfrm>
          <a:prstGeom prst="line">
            <a:avLst/>
          </a:prstGeom>
          <a:noFill/>
          <a:ln w="38100">
            <a:solidFill>
              <a:srgbClr val="000000"/>
            </a:solidFill>
            <a:round/>
            <a:headEnd type="none" w="sm" len="sm"/>
            <a:tailEnd type="triangle" w="sm" len="sm"/>
          </a:ln>
          <a:effectLst/>
        </p:spPr>
        <p:txBody>
          <a:bodyPr wrap="none" anchor="ctr"/>
          <a:lstStyle/>
          <a:p>
            <a:endParaRPr lang="en-US"/>
          </a:p>
        </p:txBody>
      </p:sp>
      <p:sp>
        <p:nvSpPr>
          <p:cNvPr id="106503" name="Text Box 7"/>
          <p:cNvSpPr txBox="1">
            <a:spLocks noChangeArrowheads="1"/>
          </p:cNvSpPr>
          <p:nvPr/>
        </p:nvSpPr>
        <p:spPr bwMode="auto">
          <a:xfrm>
            <a:off x="3581400" y="5715000"/>
            <a:ext cx="2743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0.08 seconds</a:t>
            </a:r>
          </a:p>
        </p:txBody>
      </p:sp>
      <p:sp>
        <p:nvSpPr>
          <p:cNvPr id="8" name="Line 5"/>
          <p:cNvSpPr>
            <a:spLocks noChangeShapeType="1"/>
          </p:cNvSpPr>
          <p:nvPr/>
        </p:nvSpPr>
        <p:spPr bwMode="auto">
          <a:xfrm flipV="1">
            <a:off x="1752600" y="1981200"/>
            <a:ext cx="0" cy="762000"/>
          </a:xfrm>
          <a:prstGeom prst="line">
            <a:avLst/>
          </a:prstGeom>
          <a:noFill/>
          <a:ln w="38100">
            <a:solidFill>
              <a:srgbClr val="00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dissolve">
                                      <p:cBhvr>
                                        <p:cTn id="7" dur="500"/>
                                        <p:tgtEl>
                                          <p:spTgt spid="106501"/>
                                        </p:tgtEl>
                                      </p:cBhvr>
                                    </p:animEffec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06502"/>
                                        </p:tgtEl>
                                        <p:attrNameLst>
                                          <p:attrName>style.visibility</p:attrName>
                                        </p:attrNameLst>
                                      </p:cBhvr>
                                      <p:to>
                                        <p:strVal val="visible"/>
                                      </p:to>
                                    </p:set>
                                    <p:anim calcmode="lin" valueType="num">
                                      <p:cBhvr>
                                        <p:cTn id="11" dur="500" fill="hold"/>
                                        <p:tgtEl>
                                          <p:spTgt spid="106502"/>
                                        </p:tgtEl>
                                        <p:attrNameLst>
                                          <p:attrName>ppt_x</p:attrName>
                                        </p:attrNameLst>
                                      </p:cBhvr>
                                      <p:tavLst>
                                        <p:tav tm="0">
                                          <p:val>
                                            <p:strVal val="#ppt_x-#ppt_w/2"/>
                                          </p:val>
                                        </p:tav>
                                        <p:tav tm="100000">
                                          <p:val>
                                            <p:strVal val="#ppt_x"/>
                                          </p:val>
                                        </p:tav>
                                      </p:tavLst>
                                    </p:anim>
                                    <p:anim calcmode="lin" valueType="num">
                                      <p:cBhvr>
                                        <p:cTn id="12" dur="500" fill="hold"/>
                                        <p:tgtEl>
                                          <p:spTgt spid="106502"/>
                                        </p:tgtEl>
                                        <p:attrNameLst>
                                          <p:attrName>ppt_y</p:attrName>
                                        </p:attrNameLst>
                                      </p:cBhvr>
                                      <p:tavLst>
                                        <p:tav tm="0">
                                          <p:val>
                                            <p:strVal val="#ppt_y"/>
                                          </p:val>
                                        </p:tav>
                                        <p:tav tm="100000">
                                          <p:val>
                                            <p:strVal val="#ppt_y"/>
                                          </p:val>
                                        </p:tav>
                                      </p:tavLst>
                                    </p:anim>
                                    <p:anim calcmode="lin" valueType="num">
                                      <p:cBhvr>
                                        <p:cTn id="13" dur="500" fill="hold"/>
                                        <p:tgtEl>
                                          <p:spTgt spid="106502"/>
                                        </p:tgtEl>
                                        <p:attrNameLst>
                                          <p:attrName>ppt_w</p:attrName>
                                        </p:attrNameLst>
                                      </p:cBhvr>
                                      <p:tavLst>
                                        <p:tav tm="0">
                                          <p:val>
                                            <p:fltVal val="0"/>
                                          </p:val>
                                        </p:tav>
                                        <p:tav tm="100000">
                                          <p:val>
                                            <p:strVal val="#ppt_w"/>
                                          </p:val>
                                        </p:tav>
                                      </p:tavLst>
                                    </p:anim>
                                    <p:anim calcmode="lin" valueType="num">
                                      <p:cBhvr>
                                        <p:cTn id="14" dur="500" fill="hold"/>
                                        <p:tgtEl>
                                          <p:spTgt spid="106502"/>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2"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dirty="0"/>
              <a:t>Rhythm Summary</a:t>
            </a:r>
          </a:p>
        </p:txBody>
      </p:sp>
      <p:sp>
        <p:nvSpPr>
          <p:cNvPr id="107523" name="Rectangle 3"/>
          <p:cNvSpPr>
            <a:spLocks noGrp="1" noChangeArrowheads="1"/>
          </p:cNvSpPr>
          <p:nvPr>
            <p:ph type="body" idx="1"/>
          </p:nvPr>
        </p:nvSpPr>
        <p:spPr/>
        <p:txBody>
          <a:bodyPr/>
          <a:lstStyle/>
          <a:p>
            <a:endParaRPr lang="en-US" altLang="en-US" sz="2800" dirty="0"/>
          </a:p>
          <a:p>
            <a:endParaRPr lang="en-US" altLang="en-US" sz="2800" dirty="0"/>
          </a:p>
          <a:p>
            <a:r>
              <a:rPr lang="en-US" altLang="en-US" sz="2800" dirty="0"/>
              <a:t>Rate				90 bpm	</a:t>
            </a:r>
          </a:p>
          <a:p>
            <a:r>
              <a:rPr lang="en-US" altLang="en-US" sz="2800" dirty="0"/>
              <a:t>Regularity			regular</a:t>
            </a:r>
          </a:p>
          <a:p>
            <a:r>
              <a:rPr lang="en-US" altLang="en-US" sz="2800" dirty="0"/>
              <a:t>P waves				normal</a:t>
            </a:r>
          </a:p>
          <a:p>
            <a:r>
              <a:rPr lang="en-US" altLang="en-US" sz="2800" dirty="0"/>
              <a:t>PR interval			0.12 s</a:t>
            </a:r>
          </a:p>
          <a:p>
            <a:r>
              <a:rPr lang="en-US" altLang="en-US" sz="2800" dirty="0"/>
              <a:t>QRS duration			0.08 s</a:t>
            </a:r>
          </a:p>
          <a:p>
            <a:pPr>
              <a:buFontTx/>
              <a:buNone/>
            </a:pPr>
            <a:r>
              <a:rPr lang="en-US" altLang="en-US" sz="2800" dirty="0"/>
              <a:t>Interpretation?</a:t>
            </a:r>
          </a:p>
        </p:txBody>
      </p:sp>
      <p:sp>
        <p:nvSpPr>
          <p:cNvPr id="107524" name="Text Box 4"/>
          <p:cNvSpPr txBox="1">
            <a:spLocks noChangeArrowheads="1"/>
          </p:cNvSpPr>
          <p:nvPr/>
        </p:nvSpPr>
        <p:spPr bwMode="auto">
          <a:xfrm>
            <a:off x="3581400" y="5638800"/>
            <a:ext cx="4800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Normal Sinus Rhythm</a:t>
            </a:r>
          </a:p>
        </p:txBody>
      </p:sp>
      <p:pic>
        <p:nvPicPr>
          <p:cNvPr id="107525" name="Picture 5" descr="D:\JoF\EKG\nsr-m3.jpg"/>
          <p:cNvPicPr>
            <a:picLocks noChangeAspect="1" noChangeArrowheads="1"/>
          </p:cNvPicPr>
          <p:nvPr/>
        </p:nvPicPr>
        <p:blipFill>
          <a:blip r:embed="rId3" cstate="print"/>
          <a:srcRect/>
          <a:stretch>
            <a:fillRect/>
          </a:stretch>
        </p:blipFill>
        <p:spPr bwMode="auto">
          <a:xfrm>
            <a:off x="685800" y="1905000"/>
            <a:ext cx="7772400" cy="9175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6709" y="914400"/>
            <a:ext cx="7772400" cy="1470025"/>
          </a:xfrm>
        </p:spPr>
        <p:txBody>
          <a:bodyPr/>
          <a:lstStyle/>
          <a:p>
            <a:r>
              <a:rPr lang="en-US" altLang="en-US" sz="7200" dirty="0">
                <a:latin typeface="Algerian" pitchFamily="82" charset="0"/>
              </a:rPr>
              <a:t>Rhythm Disturbances</a:t>
            </a:r>
            <a:endParaRPr lang="en-US" sz="7200" dirty="0">
              <a:latin typeface="Algerian" pitchFamily="8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Arrhythmia Formation</a:t>
            </a:r>
          </a:p>
        </p:txBody>
      </p:sp>
      <p:sp>
        <p:nvSpPr>
          <p:cNvPr id="101379" name="Rectangle 3"/>
          <p:cNvSpPr>
            <a:spLocks noGrp="1" noChangeArrowheads="1"/>
          </p:cNvSpPr>
          <p:nvPr>
            <p:ph type="body" idx="1"/>
          </p:nvPr>
        </p:nvSpPr>
        <p:spPr>
          <a:xfrm>
            <a:off x="914400" y="2057400"/>
            <a:ext cx="7467600" cy="4114800"/>
          </a:xfrm>
        </p:spPr>
        <p:txBody>
          <a:bodyPr/>
          <a:lstStyle/>
          <a:p>
            <a:pPr>
              <a:buFontTx/>
              <a:buNone/>
            </a:pPr>
            <a:r>
              <a:rPr lang="en-US" altLang="en-US"/>
              <a:t>Arrhythmias can arise from problems in the:</a:t>
            </a:r>
          </a:p>
          <a:p>
            <a:pPr lvl="1">
              <a:buFontTx/>
              <a:buChar char="•"/>
            </a:pPr>
            <a:r>
              <a:rPr lang="en-US" altLang="en-US" sz="3200"/>
              <a:t>Sinus node</a:t>
            </a:r>
          </a:p>
          <a:p>
            <a:pPr lvl="1">
              <a:buFontTx/>
              <a:buChar char="•"/>
            </a:pPr>
            <a:r>
              <a:rPr lang="en-US" altLang="en-US" sz="3200"/>
              <a:t>Atrial cells</a:t>
            </a:r>
          </a:p>
          <a:p>
            <a:pPr lvl="1">
              <a:buFontTx/>
              <a:buChar char="•"/>
            </a:pPr>
            <a:r>
              <a:rPr lang="en-US" altLang="en-US" sz="3200"/>
              <a:t>AV junction</a:t>
            </a:r>
          </a:p>
          <a:p>
            <a:pPr lvl="1">
              <a:buFontTx/>
              <a:buChar char="•"/>
            </a:pPr>
            <a:r>
              <a:rPr lang="en-US" altLang="en-US" sz="3200"/>
              <a:t>Ventricular cells</a:t>
            </a:r>
          </a:p>
          <a:p>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SA Node Problems</a:t>
            </a:r>
          </a:p>
        </p:txBody>
      </p:sp>
      <p:sp>
        <p:nvSpPr>
          <p:cNvPr id="105475" name="Rectangle 3"/>
          <p:cNvSpPr>
            <a:spLocks noGrp="1" noChangeArrowheads="1"/>
          </p:cNvSpPr>
          <p:nvPr>
            <p:ph type="body" sz="half" idx="1"/>
          </p:nvPr>
        </p:nvSpPr>
        <p:spPr/>
        <p:txBody>
          <a:bodyPr/>
          <a:lstStyle/>
          <a:p>
            <a:pPr>
              <a:buFontTx/>
              <a:buNone/>
            </a:pPr>
            <a:r>
              <a:rPr lang="en-US" altLang="en-US" sz="3200" dirty="0"/>
              <a:t>The SA Node can:</a:t>
            </a:r>
          </a:p>
          <a:p>
            <a:r>
              <a:rPr lang="en-US" altLang="en-US" sz="3200" dirty="0"/>
              <a:t>fire too slow</a:t>
            </a:r>
          </a:p>
          <a:p>
            <a:endParaRPr lang="en-US" altLang="en-US" sz="3200" dirty="0"/>
          </a:p>
          <a:p>
            <a:endParaRPr lang="en-US" altLang="en-US" sz="3200" dirty="0"/>
          </a:p>
          <a:p>
            <a:r>
              <a:rPr lang="en-US" altLang="en-US" sz="3200" dirty="0"/>
              <a:t>fire too fast</a:t>
            </a:r>
          </a:p>
          <a:p>
            <a:endParaRPr lang="en-US" altLang="en-US" sz="3200" dirty="0"/>
          </a:p>
          <a:p>
            <a:endParaRPr lang="en-US" altLang="en-US" sz="3200" dirty="0"/>
          </a:p>
          <a:p>
            <a:endParaRPr lang="en-US" altLang="en-US" sz="3200" dirty="0"/>
          </a:p>
          <a:p>
            <a:endParaRPr lang="en-US" altLang="en-US" sz="3200" dirty="0"/>
          </a:p>
        </p:txBody>
      </p:sp>
      <p:sp>
        <p:nvSpPr>
          <p:cNvPr id="105476" name="Rectangle 4"/>
          <p:cNvSpPr>
            <a:spLocks noGrp="1" noChangeArrowheads="1"/>
          </p:cNvSpPr>
          <p:nvPr>
            <p:ph type="body" sz="half" idx="2"/>
          </p:nvPr>
        </p:nvSpPr>
        <p:spPr>
          <a:xfrm>
            <a:off x="4648200" y="2057400"/>
            <a:ext cx="4038600" cy="4114800"/>
          </a:xfrm>
        </p:spPr>
        <p:txBody>
          <a:bodyPr/>
          <a:lstStyle/>
          <a:p>
            <a:endParaRPr lang="en-US" altLang="en-US" sz="3200" i="1" dirty="0">
              <a:solidFill>
                <a:srgbClr val="FF5050"/>
              </a:solidFill>
            </a:endParaRPr>
          </a:p>
          <a:p>
            <a:pPr>
              <a:buFontTx/>
              <a:buNone/>
            </a:pPr>
            <a:r>
              <a:rPr lang="en-US" altLang="en-US" sz="3200" i="1" dirty="0">
                <a:solidFill>
                  <a:srgbClr val="FF5050"/>
                </a:solidFill>
              </a:rPr>
              <a:t>Sinus </a:t>
            </a:r>
            <a:r>
              <a:rPr lang="en-US" altLang="en-US" sz="3200" i="1" dirty="0" err="1">
                <a:solidFill>
                  <a:srgbClr val="FF5050"/>
                </a:solidFill>
              </a:rPr>
              <a:t>Bradycardia</a:t>
            </a:r>
            <a:endParaRPr lang="en-US" altLang="en-US" sz="3200" i="1" dirty="0">
              <a:solidFill>
                <a:srgbClr val="FF5050"/>
              </a:solidFill>
            </a:endParaRPr>
          </a:p>
          <a:p>
            <a:pPr>
              <a:buFontTx/>
              <a:buNone/>
            </a:pPr>
            <a:endParaRPr lang="en-US" altLang="en-US" sz="3200" i="1" dirty="0">
              <a:solidFill>
                <a:srgbClr val="FF5050"/>
              </a:solidFill>
            </a:endParaRPr>
          </a:p>
          <a:p>
            <a:pPr>
              <a:buFontTx/>
              <a:buNone/>
            </a:pPr>
            <a:endParaRPr lang="en-US" altLang="en-US" sz="3200" i="1" dirty="0">
              <a:solidFill>
                <a:srgbClr val="FF5050"/>
              </a:solidFill>
            </a:endParaRPr>
          </a:p>
          <a:p>
            <a:pPr>
              <a:buFontTx/>
              <a:buNone/>
            </a:pPr>
            <a:r>
              <a:rPr lang="en-US" altLang="en-US" sz="3200" i="1" dirty="0">
                <a:solidFill>
                  <a:srgbClr val="FF5050"/>
                </a:solidFill>
              </a:rPr>
              <a:t>Sinus Tachycardia</a:t>
            </a:r>
          </a:p>
          <a:p>
            <a:pPr>
              <a:buFontTx/>
              <a:buNone/>
            </a:pPr>
            <a:endParaRPr lang="en-US" altLang="en-US" sz="3200" i="1" dirty="0">
              <a:solidFill>
                <a:srgbClr val="FF5050"/>
              </a:solidFill>
            </a:endParaRPr>
          </a:p>
          <a:p>
            <a:endParaRPr lang="en-US" altLang="en-US" sz="3200" i="1" dirty="0">
              <a:solidFill>
                <a:srgbClr val="FF5050"/>
              </a:solidFill>
            </a:endParaRPr>
          </a:p>
        </p:txBody>
      </p:sp>
      <p:sp>
        <p:nvSpPr>
          <p:cNvPr id="105477" name="Text Box 5"/>
          <p:cNvSpPr txBox="1">
            <a:spLocks noChangeArrowheads="1"/>
          </p:cNvSpPr>
          <p:nvPr/>
        </p:nvSpPr>
        <p:spPr bwMode="auto">
          <a:xfrm>
            <a:off x="1219200" y="4800600"/>
            <a:ext cx="6553200" cy="523220"/>
          </a:xfrm>
          <a:prstGeom prst="rect">
            <a:avLst/>
          </a:prstGeom>
          <a:noFill/>
          <a:ln w="12700">
            <a:noFill/>
            <a:miter lim="800000"/>
            <a:headEnd type="none" w="sm" len="sm"/>
            <a:tailEnd type="none" w="sm" len="sm"/>
          </a:ln>
          <a:effectLst/>
        </p:spPr>
        <p:txBody>
          <a:bodyPr>
            <a:spAutoFit/>
          </a:bodyPr>
          <a:lstStyle/>
          <a:p>
            <a:r>
              <a:rPr lang="en-US" altLang="en-US" sz="2800" i="1" dirty="0"/>
              <a:t> </a:t>
            </a:r>
          </a:p>
        </p:txBody>
      </p:sp>
      <p:pic>
        <p:nvPicPr>
          <p:cNvPr id="7" name="Picture 6" descr="D:\JoF\EKG\sb-m1.jpg"/>
          <p:cNvPicPr>
            <a:picLocks noChangeAspect="1" noChangeArrowheads="1"/>
          </p:cNvPicPr>
          <p:nvPr/>
        </p:nvPicPr>
        <p:blipFill>
          <a:blip r:embed="rId3" cstate="print"/>
          <a:srcRect/>
          <a:stretch>
            <a:fillRect/>
          </a:stretch>
        </p:blipFill>
        <p:spPr bwMode="auto">
          <a:xfrm>
            <a:off x="838200" y="3276600"/>
            <a:ext cx="7010400" cy="914400"/>
          </a:xfrm>
          <a:prstGeom prst="rect">
            <a:avLst/>
          </a:prstGeom>
          <a:noFill/>
        </p:spPr>
      </p:pic>
      <p:pic>
        <p:nvPicPr>
          <p:cNvPr id="8" name="Picture 16" descr="A:\STa.gif"/>
          <p:cNvPicPr>
            <a:picLocks noChangeAspect="1" noChangeArrowheads="1"/>
          </p:cNvPicPr>
          <p:nvPr/>
        </p:nvPicPr>
        <p:blipFill>
          <a:blip r:embed="rId4" cstate="print"/>
          <a:srcRect/>
          <a:stretch>
            <a:fillRect/>
          </a:stretch>
        </p:blipFill>
        <p:spPr bwMode="auto">
          <a:xfrm>
            <a:off x="838200" y="5334000"/>
            <a:ext cx="7772400" cy="8604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ECG</a:t>
            </a:r>
            <a:br>
              <a:rPr lang="en-US" dirty="0"/>
            </a:br>
            <a:endParaRPr lang="en-US" dirty="0"/>
          </a:p>
        </p:txBody>
      </p:sp>
      <p:sp>
        <p:nvSpPr>
          <p:cNvPr id="3" name="Content Placeholder 2"/>
          <p:cNvSpPr>
            <a:spLocks noGrp="1"/>
          </p:cNvSpPr>
          <p:nvPr>
            <p:ph idx="1"/>
          </p:nvPr>
        </p:nvSpPr>
        <p:spPr>
          <a:xfrm>
            <a:off x="685800" y="1752600"/>
            <a:ext cx="7772400" cy="4114800"/>
          </a:xfrm>
        </p:spPr>
        <p:txBody>
          <a:bodyPr/>
          <a:lstStyle/>
          <a:p>
            <a:pPr>
              <a:buNone/>
            </a:pPr>
            <a:r>
              <a:rPr lang="en-US" dirty="0"/>
              <a:t>• Wave of depolarization traveling towards a positive electrode causes an upward deflection on the ECG</a:t>
            </a:r>
          </a:p>
          <a:p>
            <a:pPr>
              <a:buNone/>
            </a:pPr>
            <a:endParaRPr lang="en-US" dirty="0"/>
          </a:p>
          <a:p>
            <a:pPr>
              <a:buNone/>
            </a:pPr>
            <a:r>
              <a:rPr lang="en-US" dirty="0"/>
              <a:t>• Wave of depolarization traveling away from a positive electrode causes a downward deflection on the ECG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381000"/>
            <a:ext cx="7772400" cy="1143000"/>
          </a:xfrm>
        </p:spPr>
        <p:txBody>
          <a:bodyPr/>
          <a:lstStyle/>
          <a:p>
            <a:r>
              <a:rPr lang="en-US" altLang="en-US"/>
              <a:t>Atrial Cell Problems</a:t>
            </a:r>
          </a:p>
        </p:txBody>
      </p:sp>
      <p:sp>
        <p:nvSpPr>
          <p:cNvPr id="106499" name="Rectangle 3"/>
          <p:cNvSpPr>
            <a:spLocks noGrp="1" noChangeArrowheads="1"/>
          </p:cNvSpPr>
          <p:nvPr>
            <p:ph type="body" sz="half" idx="1"/>
          </p:nvPr>
        </p:nvSpPr>
        <p:spPr/>
        <p:txBody>
          <a:bodyPr/>
          <a:lstStyle/>
          <a:p>
            <a:pPr>
              <a:buFontTx/>
              <a:buNone/>
            </a:pPr>
            <a:r>
              <a:rPr lang="en-US" altLang="en-US" sz="3200"/>
              <a:t>Atrial cells can:</a:t>
            </a:r>
          </a:p>
          <a:p>
            <a:r>
              <a:rPr lang="en-US" altLang="en-US" sz="3200"/>
              <a:t>fire occasionally from a focus </a:t>
            </a:r>
          </a:p>
          <a:p>
            <a:endParaRPr lang="en-US" altLang="en-US" sz="3200"/>
          </a:p>
          <a:p>
            <a:r>
              <a:rPr lang="en-US" altLang="en-US" sz="3200"/>
              <a:t>fire continuously due to a looping re-entrant circuit </a:t>
            </a:r>
          </a:p>
        </p:txBody>
      </p:sp>
      <p:sp>
        <p:nvSpPr>
          <p:cNvPr id="106500" name="Rectangle 4"/>
          <p:cNvSpPr>
            <a:spLocks noGrp="1" noChangeArrowheads="1"/>
          </p:cNvSpPr>
          <p:nvPr>
            <p:ph type="body" sz="half" idx="2"/>
          </p:nvPr>
        </p:nvSpPr>
        <p:spPr>
          <a:xfrm>
            <a:off x="4648200" y="2057400"/>
            <a:ext cx="4495800" cy="4114800"/>
          </a:xfrm>
        </p:spPr>
        <p:txBody>
          <a:bodyPr/>
          <a:lstStyle/>
          <a:p>
            <a:endParaRPr lang="en-US" altLang="en-US" sz="3200" i="1">
              <a:solidFill>
                <a:srgbClr val="FF5050"/>
              </a:solidFill>
            </a:endParaRPr>
          </a:p>
          <a:p>
            <a:pPr>
              <a:buFontTx/>
              <a:buNone/>
            </a:pPr>
            <a:r>
              <a:rPr lang="en-US" altLang="en-US" sz="3200" i="1">
                <a:solidFill>
                  <a:srgbClr val="FF5050"/>
                </a:solidFill>
              </a:rPr>
              <a:t>Premature Atrial Contractions (PACs)</a:t>
            </a:r>
          </a:p>
          <a:p>
            <a:pPr>
              <a:buFontTx/>
              <a:buNone/>
            </a:pPr>
            <a:endParaRPr lang="en-US" altLang="en-US" sz="3200" i="1">
              <a:solidFill>
                <a:srgbClr val="FF5050"/>
              </a:solidFill>
            </a:endParaRPr>
          </a:p>
          <a:p>
            <a:pPr>
              <a:buFontTx/>
              <a:buNone/>
            </a:pPr>
            <a:r>
              <a:rPr lang="en-US" altLang="en-US" sz="3200" i="1">
                <a:solidFill>
                  <a:srgbClr val="FF5050"/>
                </a:solidFill>
              </a:rPr>
              <a:t>Atrial Flutter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dirty="0"/>
              <a:t>Atrial Cell Problems</a:t>
            </a:r>
          </a:p>
        </p:txBody>
      </p:sp>
      <p:sp>
        <p:nvSpPr>
          <p:cNvPr id="110595" name="Text Box 3"/>
          <p:cNvSpPr txBox="1">
            <a:spLocks noChangeArrowheads="1"/>
          </p:cNvSpPr>
          <p:nvPr/>
        </p:nvSpPr>
        <p:spPr bwMode="auto">
          <a:xfrm>
            <a:off x="685800" y="1981200"/>
            <a:ext cx="3810000" cy="3990975"/>
          </a:xfrm>
          <a:prstGeom prst="rect">
            <a:avLst/>
          </a:prstGeom>
          <a:noFill/>
          <a:ln w="12700">
            <a:noFill/>
            <a:miter lim="800000"/>
            <a:headEnd type="none" w="sm" len="sm"/>
            <a:tailEnd type="none" w="sm" len="sm"/>
          </a:ln>
          <a:effectLst/>
        </p:spPr>
        <p:txBody>
          <a:bodyPr>
            <a:spAutoFit/>
          </a:bodyPr>
          <a:lstStyle/>
          <a:p>
            <a:r>
              <a:rPr lang="en-US" altLang="en-US" sz="3200">
                <a:latin typeface="Arial" charset="0"/>
              </a:rPr>
              <a:t>Atrial cells can also:</a:t>
            </a:r>
          </a:p>
          <a:p>
            <a:r>
              <a:rPr lang="en-US" altLang="en-US" sz="3200">
                <a:latin typeface="Arial" charset="0"/>
              </a:rPr>
              <a:t>• fire continuously from multiple foci </a:t>
            </a:r>
          </a:p>
          <a:p>
            <a:r>
              <a:rPr lang="en-US" altLang="en-US" sz="3200">
                <a:latin typeface="Arial" charset="0"/>
              </a:rPr>
              <a:t>or</a:t>
            </a:r>
          </a:p>
          <a:p>
            <a:r>
              <a:rPr lang="en-US" altLang="en-US" sz="3200">
                <a:latin typeface="Arial" charset="0"/>
              </a:rPr>
              <a:t>fire continuously due to multiple micro re-entrant “wavelets”</a:t>
            </a:r>
            <a:endParaRPr lang="en-US" altLang="en-US" sz="2800"/>
          </a:p>
        </p:txBody>
      </p:sp>
      <p:sp>
        <p:nvSpPr>
          <p:cNvPr id="110596" name="Text Box 4"/>
          <p:cNvSpPr txBox="1">
            <a:spLocks noChangeArrowheads="1"/>
          </p:cNvSpPr>
          <p:nvPr/>
        </p:nvSpPr>
        <p:spPr bwMode="auto">
          <a:xfrm>
            <a:off x="5699125" y="24987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sp>
        <p:nvSpPr>
          <p:cNvPr id="110597" name="Rectangle 5"/>
          <p:cNvSpPr>
            <a:spLocks noChangeArrowheads="1"/>
          </p:cNvSpPr>
          <p:nvPr/>
        </p:nvSpPr>
        <p:spPr bwMode="auto">
          <a:xfrm>
            <a:off x="4641850" y="2057400"/>
            <a:ext cx="4495800"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FontTx/>
              <a:buChar char="•"/>
            </a:pPr>
            <a:endParaRPr lang="en-US" altLang="en-US" i="1" dirty="0">
              <a:solidFill>
                <a:srgbClr val="FF5050"/>
              </a:solidFill>
              <a:latin typeface="Arial" charset="0"/>
            </a:endParaRPr>
          </a:p>
          <a:p>
            <a:pPr marL="342900" indent="-342900">
              <a:spcBef>
                <a:spcPct val="20000"/>
              </a:spcBef>
              <a:buClr>
                <a:schemeClr val="tx2"/>
              </a:buClr>
            </a:pPr>
            <a:r>
              <a:rPr lang="en-US" altLang="en-US" sz="3200" i="1" dirty="0">
                <a:solidFill>
                  <a:srgbClr val="FF5050"/>
                </a:solidFill>
                <a:latin typeface="Arial" charset="0"/>
              </a:rPr>
              <a:t>Atrial Fibrillation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AV Junctional Problems</a:t>
            </a:r>
          </a:p>
        </p:txBody>
      </p:sp>
      <p:sp>
        <p:nvSpPr>
          <p:cNvPr id="107523" name="Rectangle 3"/>
          <p:cNvSpPr>
            <a:spLocks noGrp="1" noChangeArrowheads="1"/>
          </p:cNvSpPr>
          <p:nvPr>
            <p:ph type="body" sz="half" idx="1"/>
          </p:nvPr>
        </p:nvSpPr>
        <p:spPr>
          <a:xfrm>
            <a:off x="533400" y="2057400"/>
            <a:ext cx="3962400" cy="4114800"/>
          </a:xfrm>
        </p:spPr>
        <p:txBody>
          <a:bodyPr/>
          <a:lstStyle/>
          <a:p>
            <a:pPr>
              <a:buFontTx/>
              <a:buNone/>
            </a:pPr>
            <a:r>
              <a:rPr lang="en-US" altLang="en-US" sz="3200"/>
              <a:t>The AV junction can:</a:t>
            </a:r>
          </a:p>
          <a:p>
            <a:r>
              <a:rPr lang="en-US" altLang="en-US" sz="3200"/>
              <a:t>fire continuously due to a looping re-entrant circuit </a:t>
            </a:r>
          </a:p>
          <a:p>
            <a:r>
              <a:rPr lang="en-US" altLang="en-US" sz="3200"/>
              <a:t>block impulses coming from the SA Node</a:t>
            </a:r>
          </a:p>
        </p:txBody>
      </p:sp>
      <p:sp>
        <p:nvSpPr>
          <p:cNvPr id="107524" name="Rectangle 4"/>
          <p:cNvSpPr>
            <a:spLocks noGrp="1" noChangeArrowheads="1"/>
          </p:cNvSpPr>
          <p:nvPr>
            <p:ph type="body" sz="half" idx="2"/>
          </p:nvPr>
        </p:nvSpPr>
        <p:spPr>
          <a:xfrm>
            <a:off x="4648200" y="2057400"/>
            <a:ext cx="4038600" cy="4114800"/>
          </a:xfrm>
        </p:spPr>
        <p:txBody>
          <a:bodyPr/>
          <a:lstStyle/>
          <a:p>
            <a:endParaRPr lang="en-US" altLang="en-US" sz="3200" i="1">
              <a:solidFill>
                <a:srgbClr val="FF5050"/>
              </a:solidFill>
            </a:endParaRPr>
          </a:p>
          <a:p>
            <a:pPr>
              <a:buFontTx/>
              <a:buNone/>
            </a:pPr>
            <a:r>
              <a:rPr lang="en-US" altLang="en-US" sz="3200" i="1">
                <a:solidFill>
                  <a:srgbClr val="FF5050"/>
                </a:solidFill>
              </a:rPr>
              <a:t>Paroxysmal     Supraventricular Tachycardia</a:t>
            </a:r>
          </a:p>
          <a:p>
            <a:pPr>
              <a:buFontTx/>
              <a:buNone/>
            </a:pPr>
            <a:r>
              <a:rPr lang="en-US" altLang="en-US" sz="3200" i="1">
                <a:solidFill>
                  <a:srgbClr val="FF5050"/>
                </a:solidFill>
              </a:rPr>
              <a:t>AV Junctional Blocks</a:t>
            </a:r>
          </a:p>
          <a:p>
            <a:endParaRPr lang="en-US" altLang="en-US" sz="3200" i="1">
              <a:solidFill>
                <a:srgbClr val="FF505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Ventricular Cell Problems</a:t>
            </a:r>
          </a:p>
        </p:txBody>
      </p:sp>
      <p:sp>
        <p:nvSpPr>
          <p:cNvPr id="108547" name="Rectangle 3"/>
          <p:cNvSpPr>
            <a:spLocks noGrp="1" noChangeArrowheads="1"/>
          </p:cNvSpPr>
          <p:nvPr>
            <p:ph type="body" sz="half" idx="1"/>
          </p:nvPr>
        </p:nvSpPr>
        <p:spPr>
          <a:xfrm>
            <a:off x="0" y="1524000"/>
            <a:ext cx="4495800" cy="4648200"/>
          </a:xfrm>
        </p:spPr>
        <p:txBody>
          <a:bodyPr/>
          <a:lstStyle/>
          <a:p>
            <a:pPr>
              <a:buFontTx/>
              <a:buNone/>
            </a:pPr>
            <a:r>
              <a:rPr lang="en-US" altLang="en-US" sz="3200" dirty="0"/>
              <a:t>Ventricular cells can:</a:t>
            </a:r>
          </a:p>
          <a:p>
            <a:r>
              <a:rPr lang="en-US" altLang="en-US" sz="3200" dirty="0"/>
              <a:t>fire occasionally from 1 or more foci</a:t>
            </a:r>
          </a:p>
          <a:p>
            <a:endParaRPr lang="en-US" altLang="en-US" sz="3200" dirty="0"/>
          </a:p>
          <a:p>
            <a:r>
              <a:rPr lang="en-US" altLang="en-US" sz="3200" dirty="0"/>
              <a:t>fire continuously from multiple foci</a:t>
            </a:r>
          </a:p>
          <a:p>
            <a:r>
              <a:rPr lang="en-US" altLang="en-US" sz="3200" dirty="0"/>
              <a:t>fire continuously due to a looping re-entrant circuit </a:t>
            </a:r>
          </a:p>
        </p:txBody>
      </p:sp>
      <p:sp>
        <p:nvSpPr>
          <p:cNvPr id="108548" name="Rectangle 4"/>
          <p:cNvSpPr>
            <a:spLocks noGrp="1" noChangeArrowheads="1"/>
          </p:cNvSpPr>
          <p:nvPr>
            <p:ph type="body" sz="half" idx="2"/>
          </p:nvPr>
        </p:nvSpPr>
        <p:spPr>
          <a:xfrm>
            <a:off x="4648200" y="1524000"/>
            <a:ext cx="4495800" cy="4953000"/>
          </a:xfrm>
        </p:spPr>
        <p:txBody>
          <a:bodyPr/>
          <a:lstStyle/>
          <a:p>
            <a:endParaRPr lang="en-US" altLang="en-US" sz="3200" i="1" dirty="0">
              <a:solidFill>
                <a:srgbClr val="FF5050"/>
              </a:solidFill>
            </a:endParaRPr>
          </a:p>
          <a:p>
            <a:pPr>
              <a:buFontTx/>
              <a:buNone/>
            </a:pPr>
            <a:r>
              <a:rPr lang="en-US" altLang="en-US" sz="3200" i="1" dirty="0">
                <a:solidFill>
                  <a:srgbClr val="FF5050"/>
                </a:solidFill>
              </a:rPr>
              <a:t>Premature Ventricular Contractions (PVCs)</a:t>
            </a:r>
          </a:p>
          <a:p>
            <a:pPr>
              <a:buFontTx/>
              <a:buNone/>
            </a:pPr>
            <a:endParaRPr lang="en-US" altLang="en-US" sz="3200" i="1" dirty="0">
              <a:solidFill>
                <a:srgbClr val="FF5050"/>
              </a:solidFill>
            </a:endParaRPr>
          </a:p>
          <a:p>
            <a:pPr>
              <a:buFontTx/>
              <a:buNone/>
            </a:pPr>
            <a:r>
              <a:rPr lang="en-US" altLang="en-US" sz="3200" i="1" dirty="0">
                <a:solidFill>
                  <a:srgbClr val="FF5050"/>
                </a:solidFill>
              </a:rPr>
              <a:t>Ventricular Fibrillation</a:t>
            </a:r>
          </a:p>
          <a:p>
            <a:endParaRPr lang="en-US" altLang="en-US" sz="3200" i="1" dirty="0">
              <a:solidFill>
                <a:srgbClr val="FF5050"/>
              </a:solidFill>
            </a:endParaRPr>
          </a:p>
          <a:p>
            <a:pPr>
              <a:buFontTx/>
              <a:buNone/>
            </a:pPr>
            <a:r>
              <a:rPr lang="en-US" altLang="en-US" sz="3200" i="1" dirty="0">
                <a:solidFill>
                  <a:srgbClr val="FF5050"/>
                </a:solidFill>
              </a:rPr>
              <a:t>Ventricular Tachycardia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dirty="0"/>
              <a:t> </a:t>
            </a:r>
          </a:p>
        </p:txBody>
      </p:sp>
      <p:sp>
        <p:nvSpPr>
          <p:cNvPr id="100355" name="Text Box 3"/>
          <p:cNvSpPr txBox="1">
            <a:spLocks noChangeArrowheads="1"/>
          </p:cNvSpPr>
          <p:nvPr/>
        </p:nvSpPr>
        <p:spPr bwMode="auto">
          <a:xfrm>
            <a:off x="5257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30 bpm</a:t>
            </a:r>
            <a:endParaRPr lang="en-US" altLang="en-US">
              <a:solidFill>
                <a:srgbClr val="FF5050"/>
              </a:solidFill>
            </a:endParaRPr>
          </a:p>
        </p:txBody>
      </p:sp>
      <p:sp>
        <p:nvSpPr>
          <p:cNvPr id="100356"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0357" name="Text Box 5"/>
          <p:cNvSpPr txBox="1">
            <a:spLocks noChangeArrowheads="1"/>
          </p:cNvSpPr>
          <p:nvPr/>
        </p:nvSpPr>
        <p:spPr bwMode="auto">
          <a:xfrm>
            <a:off x="685800" y="3306763"/>
            <a:ext cx="28956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0358" name="Text Box 6"/>
          <p:cNvSpPr txBox="1">
            <a:spLocks noChangeArrowheads="1"/>
          </p:cNvSpPr>
          <p:nvPr/>
        </p:nvSpPr>
        <p:spPr bwMode="auto">
          <a:xfrm>
            <a:off x="5257800" y="33528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a:t>
            </a:r>
            <a:endParaRPr lang="en-US" altLang="en-US">
              <a:solidFill>
                <a:srgbClr val="FF5050"/>
              </a:solidFill>
            </a:endParaRPr>
          </a:p>
        </p:txBody>
      </p:sp>
      <p:sp>
        <p:nvSpPr>
          <p:cNvPr id="100359" name="Text Box 7"/>
          <p:cNvSpPr txBox="1">
            <a:spLocks noChangeArrowheads="1"/>
          </p:cNvSpPr>
          <p:nvPr/>
        </p:nvSpPr>
        <p:spPr bwMode="auto">
          <a:xfrm>
            <a:off x="5257800" y="39624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normal</a:t>
            </a:r>
            <a:endParaRPr lang="en-US" altLang="en-US">
              <a:solidFill>
                <a:srgbClr val="FF5050"/>
              </a:solidFill>
            </a:endParaRPr>
          </a:p>
        </p:txBody>
      </p:sp>
      <p:sp>
        <p:nvSpPr>
          <p:cNvPr id="100360" name="Text Box 8"/>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0.10 s</a:t>
            </a:r>
            <a:endParaRPr lang="en-US" altLang="en-US">
              <a:solidFill>
                <a:srgbClr val="FF5050"/>
              </a:solidFill>
            </a:endParaRPr>
          </a:p>
        </p:txBody>
      </p:sp>
      <p:sp>
        <p:nvSpPr>
          <p:cNvPr id="100361"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0362"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0363" name="Text Box 11"/>
          <p:cNvSpPr txBox="1">
            <a:spLocks noChangeArrowheads="1"/>
          </p:cNvSpPr>
          <p:nvPr/>
        </p:nvSpPr>
        <p:spPr bwMode="auto">
          <a:xfrm>
            <a:off x="5257800" y="45720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0.12 s</a:t>
            </a:r>
            <a:endParaRPr lang="en-US" altLang="en-US">
              <a:solidFill>
                <a:srgbClr val="FF5050"/>
              </a:solidFill>
            </a:endParaRPr>
          </a:p>
        </p:txBody>
      </p:sp>
      <p:sp>
        <p:nvSpPr>
          <p:cNvPr id="100364"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0365"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0366" name="Text Box 14"/>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Sinus Bradycardia</a:t>
            </a:r>
          </a:p>
        </p:txBody>
      </p:sp>
      <p:pic>
        <p:nvPicPr>
          <p:cNvPr id="100367" name="Picture 15" descr="D:\JoF\EKG\sb-m1.jpg"/>
          <p:cNvPicPr>
            <a:picLocks noChangeAspect="1" noChangeArrowheads="1"/>
          </p:cNvPicPr>
          <p:nvPr/>
        </p:nvPicPr>
        <p:blipFill>
          <a:blip r:embed="rId3" cstate="print"/>
          <a:srcRect/>
          <a:stretch>
            <a:fillRect/>
          </a:stretch>
        </p:blipFill>
        <p:spPr bwMode="auto">
          <a:xfrm>
            <a:off x="685800" y="1617663"/>
            <a:ext cx="7772400" cy="973137"/>
          </a:xfrm>
          <a:prstGeom prst="rect">
            <a:avLst/>
          </a:prstGeom>
          <a:noFill/>
        </p:spPr>
      </p:pic>
      <p:sp>
        <p:nvSpPr>
          <p:cNvPr id="16" name="Rectangle 2"/>
          <p:cNvSpPr txBox="1">
            <a:spLocks noChangeArrowheads="1"/>
          </p:cNvSpPr>
          <p:nvPr/>
        </p:nvSpPr>
        <p:spPr bwMode="auto">
          <a:xfrm>
            <a:off x="838200" y="2286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chemeClr val="tx2"/>
                </a:solidFill>
                <a:effectLst/>
                <a:uLnTx/>
                <a:uFillTx/>
                <a:latin typeface="+mj-lt"/>
                <a:ea typeface="+mj-ea"/>
                <a:cs typeface="+mj-cs"/>
              </a:rPr>
              <a:t>Sinus Bradycardia</a:t>
            </a:r>
            <a:endParaRPr kumimoji="0" lang="en-US" alt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050"/>
          <p:cNvSpPr>
            <a:spLocks noGrp="1" noChangeArrowheads="1"/>
          </p:cNvSpPr>
          <p:nvPr>
            <p:ph type="title"/>
          </p:nvPr>
        </p:nvSpPr>
        <p:spPr/>
        <p:txBody>
          <a:bodyPr/>
          <a:lstStyle/>
          <a:p>
            <a:r>
              <a:rPr lang="en-US" altLang="en-US"/>
              <a:t>Sinus Bradycardia</a:t>
            </a:r>
          </a:p>
        </p:txBody>
      </p:sp>
      <p:sp>
        <p:nvSpPr>
          <p:cNvPr id="41987" name="Rectangle 2051"/>
          <p:cNvSpPr>
            <a:spLocks noGrp="1" noChangeArrowheads="1"/>
          </p:cNvSpPr>
          <p:nvPr>
            <p:ph type="body" idx="1"/>
          </p:nvPr>
        </p:nvSpPr>
        <p:spPr>
          <a:xfrm>
            <a:off x="609600" y="3048000"/>
            <a:ext cx="7772400" cy="4114800"/>
          </a:xfrm>
        </p:spPr>
        <p:txBody>
          <a:bodyPr/>
          <a:lstStyle/>
          <a:p>
            <a:endParaRPr lang="en-US" altLang="en-US" dirty="0"/>
          </a:p>
          <a:p>
            <a:r>
              <a:rPr lang="en-US" altLang="en-US" dirty="0">
                <a:solidFill>
                  <a:srgbClr val="FF5050"/>
                </a:solidFill>
              </a:rPr>
              <a:t>Etiology:</a:t>
            </a:r>
            <a:r>
              <a:rPr lang="en-US" altLang="en-US" dirty="0"/>
              <a:t> SA node is depolarizing slower than normal, impulse is conducted normally (i.e. normal PR and QRS interval).</a:t>
            </a:r>
          </a:p>
          <a:p>
            <a:endParaRPr lang="en-US" altLang="en-US" dirty="0"/>
          </a:p>
          <a:p>
            <a:pPr algn="ctr">
              <a:buFontTx/>
              <a:buNone/>
            </a:pPr>
            <a:endParaRPr lang="en-US" altLang="en-US" dirty="0"/>
          </a:p>
        </p:txBody>
      </p:sp>
      <p:sp>
        <p:nvSpPr>
          <p:cNvPr id="41990" name="Text Box 2054"/>
          <p:cNvSpPr txBox="1">
            <a:spLocks noChangeArrowheads="1"/>
          </p:cNvSpPr>
          <p:nvPr/>
        </p:nvSpPr>
        <p:spPr bwMode="auto">
          <a:xfrm>
            <a:off x="4251325" y="17367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41992" name="Picture 2056" descr="D:\JoF\EKG\sb-m1.jpg"/>
          <p:cNvPicPr>
            <a:picLocks noChangeAspect="1" noChangeArrowheads="1"/>
          </p:cNvPicPr>
          <p:nvPr/>
        </p:nvPicPr>
        <p:blipFill>
          <a:blip r:embed="rId3" cstate="print"/>
          <a:srcRect/>
          <a:stretch>
            <a:fillRect/>
          </a:stretch>
        </p:blipFill>
        <p:spPr bwMode="auto">
          <a:xfrm>
            <a:off x="762000" y="2133600"/>
            <a:ext cx="7772400" cy="97313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 </a:t>
            </a:r>
          </a:p>
        </p:txBody>
      </p:sp>
      <p:sp>
        <p:nvSpPr>
          <p:cNvPr id="27652"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solidFill>
                  <a:srgbClr val="FF5050"/>
                </a:solidFill>
                <a:latin typeface="Arial" charset="0"/>
              </a:rPr>
              <a:t>130 bpm</a:t>
            </a:r>
            <a:endParaRPr lang="en-US">
              <a:solidFill>
                <a:srgbClr val="FF5050"/>
              </a:solidFill>
            </a:endParaRPr>
          </a:p>
        </p:txBody>
      </p:sp>
      <p:sp>
        <p:nvSpPr>
          <p:cNvPr id="27653"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sz="3200">
                <a:latin typeface="Arial" charset="0"/>
              </a:rPr>
              <a:t>  Rate?</a:t>
            </a:r>
            <a:endParaRPr lang="en-US"/>
          </a:p>
        </p:txBody>
      </p:sp>
      <p:sp>
        <p:nvSpPr>
          <p:cNvPr id="27654" name="Text Box 6"/>
          <p:cNvSpPr txBox="1">
            <a:spLocks noChangeArrowheads="1"/>
          </p:cNvSpPr>
          <p:nvPr/>
        </p:nvSpPr>
        <p:spPr bwMode="auto">
          <a:xfrm>
            <a:off x="685800" y="3306763"/>
            <a:ext cx="36576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sz="3200">
                <a:latin typeface="Arial" charset="0"/>
              </a:rPr>
              <a:t>  Regularity?</a:t>
            </a:r>
            <a:endParaRPr lang="en-US"/>
          </a:p>
        </p:txBody>
      </p:sp>
      <p:sp>
        <p:nvSpPr>
          <p:cNvPr id="27655" name="Text Box 7"/>
          <p:cNvSpPr txBox="1">
            <a:spLocks noChangeArrowheads="1"/>
          </p:cNvSpPr>
          <p:nvPr/>
        </p:nvSpPr>
        <p:spPr bwMode="auto">
          <a:xfrm>
            <a:off x="5257800" y="33528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solidFill>
                  <a:srgbClr val="FF5050"/>
                </a:solidFill>
                <a:latin typeface="Arial" charset="0"/>
              </a:rPr>
              <a:t>regular</a:t>
            </a:r>
            <a:endParaRPr lang="en-US">
              <a:solidFill>
                <a:srgbClr val="FF5050"/>
              </a:solidFill>
            </a:endParaRPr>
          </a:p>
        </p:txBody>
      </p:sp>
      <p:sp>
        <p:nvSpPr>
          <p:cNvPr id="27656" name="Text Box 8"/>
          <p:cNvSpPr txBox="1">
            <a:spLocks noChangeArrowheads="1"/>
          </p:cNvSpPr>
          <p:nvPr/>
        </p:nvSpPr>
        <p:spPr bwMode="auto">
          <a:xfrm>
            <a:off x="5257800" y="39624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solidFill>
                  <a:srgbClr val="FF5050"/>
                </a:solidFill>
                <a:latin typeface="Arial" charset="0"/>
              </a:rPr>
              <a:t>normal</a:t>
            </a:r>
            <a:endParaRPr lang="en-US">
              <a:solidFill>
                <a:srgbClr val="FF5050"/>
              </a:solidFill>
            </a:endParaRPr>
          </a:p>
        </p:txBody>
      </p:sp>
      <p:sp>
        <p:nvSpPr>
          <p:cNvPr id="27657" name="Text Box 9"/>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solidFill>
                  <a:srgbClr val="FF5050"/>
                </a:solidFill>
                <a:latin typeface="Arial" charset="0"/>
              </a:rPr>
              <a:t>0.08 s</a:t>
            </a:r>
            <a:endParaRPr lang="en-US">
              <a:solidFill>
                <a:srgbClr val="FF5050"/>
              </a:solidFill>
            </a:endParaRPr>
          </a:p>
        </p:txBody>
      </p:sp>
      <p:sp>
        <p:nvSpPr>
          <p:cNvPr id="27658"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sz="3200">
                <a:latin typeface="Arial" charset="0"/>
              </a:rPr>
              <a:t>  P waves?</a:t>
            </a:r>
            <a:endParaRPr lang="en-US"/>
          </a:p>
        </p:txBody>
      </p:sp>
      <p:sp>
        <p:nvSpPr>
          <p:cNvPr id="27659"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sz="3200">
                <a:latin typeface="Arial" charset="0"/>
              </a:rPr>
              <a:t>  PR interval?</a:t>
            </a:r>
            <a:endParaRPr lang="en-US"/>
          </a:p>
        </p:txBody>
      </p:sp>
      <p:sp>
        <p:nvSpPr>
          <p:cNvPr id="27660" name="Text Box 12"/>
          <p:cNvSpPr txBox="1">
            <a:spLocks noChangeArrowheads="1"/>
          </p:cNvSpPr>
          <p:nvPr/>
        </p:nvSpPr>
        <p:spPr bwMode="auto">
          <a:xfrm>
            <a:off x="5257800" y="4572000"/>
            <a:ext cx="1752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solidFill>
                  <a:srgbClr val="FF5050"/>
                </a:solidFill>
                <a:latin typeface="Arial" charset="0"/>
              </a:rPr>
              <a:t>0.16 s</a:t>
            </a:r>
            <a:endParaRPr lang="en-US">
              <a:solidFill>
                <a:srgbClr val="FF5050"/>
              </a:solidFill>
            </a:endParaRPr>
          </a:p>
        </p:txBody>
      </p:sp>
      <p:sp>
        <p:nvSpPr>
          <p:cNvPr id="27661"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sz="3200">
                <a:latin typeface="Arial" charset="0"/>
              </a:rPr>
              <a:t>  QRS duration?</a:t>
            </a:r>
            <a:endParaRPr lang="en-US"/>
          </a:p>
        </p:txBody>
      </p:sp>
      <p:sp>
        <p:nvSpPr>
          <p:cNvPr id="27662"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a:latin typeface="Arial" charset="0"/>
              </a:rPr>
              <a:t>Interpretation?</a:t>
            </a:r>
            <a:endParaRPr lang="en-US"/>
          </a:p>
        </p:txBody>
      </p:sp>
      <p:sp>
        <p:nvSpPr>
          <p:cNvPr id="27663" name="Text Box 15"/>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sz="3200" i="1">
                <a:solidFill>
                  <a:srgbClr val="FF5050"/>
                </a:solidFill>
                <a:latin typeface="Arial" charset="0"/>
              </a:rPr>
              <a:t>Sinus Tachycardia</a:t>
            </a:r>
          </a:p>
        </p:txBody>
      </p:sp>
      <p:pic>
        <p:nvPicPr>
          <p:cNvPr id="27664" name="Picture 16" descr="A:\STa.gif"/>
          <p:cNvPicPr>
            <a:picLocks noChangeAspect="1" noChangeArrowheads="1"/>
          </p:cNvPicPr>
          <p:nvPr/>
        </p:nvPicPr>
        <p:blipFill>
          <a:blip r:embed="rId3" cstate="print"/>
          <a:srcRect/>
          <a:stretch>
            <a:fillRect/>
          </a:stretch>
        </p:blipFill>
        <p:spPr bwMode="auto">
          <a:xfrm>
            <a:off x="685800" y="1676400"/>
            <a:ext cx="7772400" cy="860425"/>
          </a:xfrm>
          <a:prstGeom prst="rect">
            <a:avLst/>
          </a:prstGeom>
          <a:noFill/>
        </p:spPr>
      </p:pic>
      <p:sp>
        <p:nvSpPr>
          <p:cNvPr id="17" name="Rectangle 1026"/>
          <p:cNvSpPr txBox="1">
            <a:spLocks noChangeArrowheads="1"/>
          </p:cNvSpPr>
          <p:nvPr/>
        </p:nvSpPr>
        <p:spPr bwMode="auto">
          <a:xfrm>
            <a:off x="762000" y="1524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chemeClr val="tx2"/>
                </a:solidFill>
                <a:effectLst/>
                <a:uLnTx/>
                <a:uFillTx/>
                <a:latin typeface="+mj-lt"/>
                <a:ea typeface="+mj-ea"/>
                <a:cs typeface="+mj-cs"/>
              </a:rPr>
              <a:t>Sinus Tachycardia</a:t>
            </a:r>
            <a:endParaRPr kumimoji="0" lang="en-US" altLang="en-U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Sinus Tachycardia</a:t>
            </a:r>
          </a:p>
        </p:txBody>
      </p:sp>
      <p:sp>
        <p:nvSpPr>
          <p:cNvPr id="43011" name="Rectangle 3"/>
          <p:cNvSpPr>
            <a:spLocks noGrp="1" noChangeArrowheads="1"/>
          </p:cNvSpPr>
          <p:nvPr>
            <p:ph type="body" idx="1"/>
          </p:nvPr>
        </p:nvSpPr>
        <p:spPr/>
        <p:txBody>
          <a:bodyPr/>
          <a:lstStyle/>
          <a:p>
            <a:endParaRPr lang="en-US" altLang="en-US"/>
          </a:p>
          <a:p>
            <a:r>
              <a:rPr lang="en-US" altLang="en-US">
                <a:solidFill>
                  <a:srgbClr val="FF5050"/>
                </a:solidFill>
              </a:rPr>
              <a:t>Etiology:</a:t>
            </a:r>
            <a:r>
              <a:rPr lang="en-US" altLang="en-US"/>
              <a:t> SA node is depolarizing faster than normal, impulse is conducted normally.</a:t>
            </a:r>
          </a:p>
          <a:p>
            <a:r>
              <a:rPr lang="en-US" altLang="en-US"/>
              <a:t>Remember: sinus tachycardia is a response to physical or psychological stress, not a primary arrhythmia.</a:t>
            </a:r>
          </a:p>
          <a:p>
            <a:pPr algn="ctr">
              <a:buFontTx/>
              <a:buNone/>
            </a:pPr>
            <a:endParaRPr lang="en-US" altLang="en-US"/>
          </a:p>
        </p:txBody>
      </p:sp>
      <p:pic>
        <p:nvPicPr>
          <p:cNvPr id="43013" name="Picture 5" descr="A:\STa.gif"/>
          <p:cNvPicPr>
            <a:picLocks noChangeAspect="1" noChangeArrowheads="1"/>
          </p:cNvPicPr>
          <p:nvPr/>
        </p:nvPicPr>
        <p:blipFill>
          <a:blip r:embed="rId3" cstate="print"/>
          <a:srcRect/>
          <a:stretch>
            <a:fillRect/>
          </a:stretch>
        </p:blipFill>
        <p:spPr bwMode="auto">
          <a:xfrm>
            <a:off x="685800" y="1676400"/>
            <a:ext cx="7772400" cy="8604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Premature Beats</a:t>
            </a:r>
          </a:p>
        </p:txBody>
      </p:sp>
      <p:sp>
        <p:nvSpPr>
          <p:cNvPr id="31747" name="Rectangle 3"/>
          <p:cNvSpPr>
            <a:spLocks noGrp="1" noChangeArrowheads="1"/>
          </p:cNvSpPr>
          <p:nvPr>
            <p:ph type="body" idx="1"/>
          </p:nvPr>
        </p:nvSpPr>
        <p:spPr/>
        <p:txBody>
          <a:bodyPr/>
          <a:lstStyle/>
          <a:p>
            <a:pPr marL="0" indent="0">
              <a:buNone/>
            </a:pPr>
            <a:endParaRPr lang="en-US" altLang="en-US" sz="1200" dirty="0"/>
          </a:p>
          <a:p>
            <a:r>
              <a:rPr lang="en-US" altLang="en-US" sz="3600" i="1" dirty="0">
                <a:solidFill>
                  <a:srgbClr val="FF5050"/>
                </a:solidFill>
              </a:rPr>
              <a:t>Premature Ventricular Contractions</a:t>
            </a:r>
            <a:r>
              <a:rPr lang="en-US" altLang="en-US" sz="3600" dirty="0"/>
              <a:t> 	</a:t>
            </a:r>
            <a:r>
              <a:rPr lang="en-US" altLang="en-US" sz="3600" i="1" dirty="0"/>
              <a:t>(PVCs)</a:t>
            </a:r>
            <a:endParaRPr lang="en-US" altLang="en-US" i="1" dirty="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JoF\EKG\pvc-m4.jpg"/>
          <p:cNvPicPr>
            <a:picLocks noChangeAspect="1" noChangeArrowheads="1"/>
          </p:cNvPicPr>
          <p:nvPr/>
        </p:nvPicPr>
        <p:blipFill>
          <a:blip r:embed="rId3" cstate="print"/>
          <a:srcRect/>
          <a:stretch>
            <a:fillRect/>
          </a:stretch>
        </p:blipFill>
        <p:spPr bwMode="auto">
          <a:xfrm>
            <a:off x="1143000" y="1476375"/>
            <a:ext cx="7010400" cy="1266825"/>
          </a:xfrm>
          <a:prstGeom prst="rect">
            <a:avLst/>
          </a:prstGeom>
          <a:noFill/>
        </p:spPr>
      </p:pic>
      <p:sp>
        <p:nvSpPr>
          <p:cNvPr id="106499" name="Rectangle 3"/>
          <p:cNvSpPr>
            <a:spLocks noGrp="1" noChangeArrowheads="1"/>
          </p:cNvSpPr>
          <p:nvPr>
            <p:ph type="title"/>
          </p:nvPr>
        </p:nvSpPr>
        <p:spPr>
          <a:xfrm>
            <a:off x="762000" y="609600"/>
            <a:ext cx="7772400" cy="1143000"/>
          </a:xfrm>
        </p:spPr>
        <p:txBody>
          <a:bodyPr/>
          <a:lstStyle/>
          <a:p>
            <a:r>
              <a:rPr lang="en-US" altLang="en-US" dirty="0"/>
              <a:t> </a:t>
            </a:r>
            <a:r>
              <a:rPr lang="en-US" altLang="en-US" i="1" dirty="0">
                <a:solidFill>
                  <a:schemeClr val="tx1">
                    <a:lumMod val="75000"/>
                  </a:schemeClr>
                </a:solidFill>
                <a:latin typeface="Arial" charset="0"/>
              </a:rPr>
              <a:t>Sinus Rhythm with 1 PVC</a:t>
            </a:r>
            <a:br>
              <a:rPr lang="en-US" altLang="en-US" i="1" dirty="0">
                <a:solidFill>
                  <a:schemeClr val="tx1">
                    <a:lumMod val="75000"/>
                  </a:schemeClr>
                </a:solidFill>
                <a:latin typeface="Arial" charset="0"/>
              </a:rPr>
            </a:br>
            <a:endParaRPr lang="en-US" altLang="en-US" dirty="0">
              <a:solidFill>
                <a:schemeClr val="tx1">
                  <a:lumMod val="75000"/>
                </a:schemeClr>
              </a:solidFill>
            </a:endParaRPr>
          </a:p>
        </p:txBody>
      </p:sp>
      <p:sp>
        <p:nvSpPr>
          <p:cNvPr id="106500"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60 bpm</a:t>
            </a:r>
            <a:endParaRPr lang="en-US" altLang="en-US">
              <a:solidFill>
                <a:srgbClr val="FF5050"/>
              </a:solidFill>
            </a:endParaRPr>
          </a:p>
        </p:txBody>
      </p:sp>
      <p:sp>
        <p:nvSpPr>
          <p:cNvPr id="106501"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6502" name="Text Box 6"/>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6503" name="Text Box 7"/>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occasionally irreg.</a:t>
            </a:r>
            <a:endParaRPr lang="en-US" altLang="en-US">
              <a:solidFill>
                <a:srgbClr val="FF5050"/>
              </a:solidFill>
            </a:endParaRPr>
          </a:p>
        </p:txBody>
      </p:sp>
      <p:sp>
        <p:nvSpPr>
          <p:cNvPr id="106504" name="Text Box 8"/>
          <p:cNvSpPr txBox="1">
            <a:spLocks noChangeArrowheads="1"/>
          </p:cNvSpPr>
          <p:nvPr/>
        </p:nvSpPr>
        <p:spPr bwMode="auto">
          <a:xfrm>
            <a:off x="5257800" y="39624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 for 7</a:t>
            </a:r>
            <a:r>
              <a:rPr lang="en-US" altLang="en-US">
                <a:solidFill>
                  <a:srgbClr val="FF5050"/>
                </a:solidFill>
                <a:latin typeface="Arial" charset="0"/>
              </a:rPr>
              <a:t>th</a:t>
            </a:r>
            <a:r>
              <a:rPr lang="en-US" altLang="en-US" sz="3200">
                <a:solidFill>
                  <a:srgbClr val="FF5050"/>
                </a:solidFill>
                <a:latin typeface="Arial" charset="0"/>
              </a:rPr>
              <a:t> QRS</a:t>
            </a:r>
            <a:endParaRPr lang="en-US" altLang="en-US">
              <a:solidFill>
                <a:srgbClr val="FF5050"/>
              </a:solidFill>
            </a:endParaRPr>
          </a:p>
        </p:txBody>
      </p:sp>
      <p:sp>
        <p:nvSpPr>
          <p:cNvPr id="106505" name="Text Box 9"/>
          <p:cNvSpPr txBox="1">
            <a:spLocks noChangeArrowheads="1"/>
          </p:cNvSpPr>
          <p:nvPr/>
        </p:nvSpPr>
        <p:spPr bwMode="auto">
          <a:xfrm>
            <a:off x="5257800" y="5135563"/>
            <a:ext cx="37338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0.08 s (7th wide)</a:t>
            </a:r>
            <a:endParaRPr lang="en-US" altLang="en-US">
              <a:solidFill>
                <a:srgbClr val="FF5050"/>
              </a:solidFill>
            </a:endParaRPr>
          </a:p>
        </p:txBody>
      </p:sp>
      <p:sp>
        <p:nvSpPr>
          <p:cNvPr id="106506"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6507"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6508" name="Text Box 12"/>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0.14 s</a:t>
            </a:r>
            <a:endParaRPr lang="en-US" altLang="en-US">
              <a:solidFill>
                <a:srgbClr val="FF5050"/>
              </a:solidFill>
            </a:endParaRPr>
          </a:p>
        </p:txBody>
      </p:sp>
      <p:sp>
        <p:nvSpPr>
          <p:cNvPr id="106509"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6510"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6511" name="Text Box 15"/>
          <p:cNvSpPr txBox="1">
            <a:spLocks noChangeArrowheads="1"/>
          </p:cNvSpPr>
          <p:nvPr/>
        </p:nvSpPr>
        <p:spPr bwMode="auto">
          <a:xfrm>
            <a:off x="3581400" y="5821363"/>
            <a:ext cx="52578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Sinus Rhythm with 1 PVC</a:t>
            </a:r>
          </a:p>
        </p:txBody>
      </p:sp>
      <p:sp>
        <p:nvSpPr>
          <p:cNvPr id="106512" name="Line 16"/>
          <p:cNvSpPr>
            <a:spLocks noChangeShapeType="1"/>
          </p:cNvSpPr>
          <p:nvPr/>
        </p:nvSpPr>
        <p:spPr bwMode="auto">
          <a:xfrm>
            <a:off x="7239000" y="1371600"/>
            <a:ext cx="0" cy="304800"/>
          </a:xfrm>
          <a:prstGeom prst="line">
            <a:avLst/>
          </a:prstGeom>
          <a:noFill/>
          <a:ln w="57150">
            <a:solidFill>
              <a:srgbClr val="000000"/>
            </a:solidFill>
            <a:round/>
            <a:headEnd type="none" w="sm" len="sm"/>
            <a:tailEnd type="triangle" w="sm" len="sm"/>
          </a:ln>
          <a:effec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457200" y="277813"/>
            <a:ext cx="8229600" cy="941387"/>
          </a:xfrm>
        </p:spPr>
        <p:txBody>
          <a:bodyPr/>
          <a:lstStyle/>
          <a:p>
            <a:r>
              <a:rPr lang="en-US" sz="4000"/>
              <a:t>The Normal Conduction System</a:t>
            </a:r>
          </a:p>
        </p:txBody>
      </p:sp>
      <p:pic>
        <p:nvPicPr>
          <p:cNvPr id="3077" name="Picture 5" descr="conduction3"/>
          <p:cNvPicPr>
            <a:picLocks noChangeAspect="1" noChangeArrowheads="1"/>
          </p:cNvPicPr>
          <p:nvPr/>
        </p:nvPicPr>
        <p:blipFill>
          <a:blip r:embed="rId3" cstate="print"/>
          <a:srcRect/>
          <a:stretch>
            <a:fillRect/>
          </a:stretch>
        </p:blipFill>
        <p:spPr bwMode="auto">
          <a:xfrm>
            <a:off x="1447800" y="1447800"/>
            <a:ext cx="6172200" cy="473075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228600"/>
            <a:ext cx="7772400" cy="1143000"/>
          </a:xfrm>
        </p:spPr>
        <p:txBody>
          <a:bodyPr/>
          <a:lstStyle/>
          <a:p>
            <a:r>
              <a:rPr lang="en-US" altLang="en-US" dirty="0"/>
              <a:t>PVCs</a:t>
            </a:r>
          </a:p>
        </p:txBody>
      </p:sp>
      <p:sp>
        <p:nvSpPr>
          <p:cNvPr id="107523" name="Rectangle 3"/>
          <p:cNvSpPr>
            <a:spLocks noGrp="1" noChangeArrowheads="1"/>
          </p:cNvSpPr>
          <p:nvPr>
            <p:ph type="body" idx="1"/>
          </p:nvPr>
        </p:nvSpPr>
        <p:spPr>
          <a:xfrm>
            <a:off x="685800" y="2286000"/>
            <a:ext cx="8001000" cy="4038600"/>
          </a:xfrm>
        </p:spPr>
        <p:txBody>
          <a:bodyPr/>
          <a:lstStyle/>
          <a:p>
            <a:pPr>
              <a:lnSpc>
                <a:spcPct val="90000"/>
              </a:lnSpc>
            </a:pPr>
            <a:endParaRPr lang="en-US" altLang="en-US" sz="2800" dirty="0"/>
          </a:p>
          <a:p>
            <a:pPr>
              <a:lnSpc>
                <a:spcPct val="90000"/>
              </a:lnSpc>
            </a:pPr>
            <a:r>
              <a:rPr lang="en-US" altLang="en-US" dirty="0">
                <a:solidFill>
                  <a:srgbClr val="FF5050"/>
                </a:solidFill>
              </a:rPr>
              <a:t>Deviation from NSR</a:t>
            </a:r>
            <a:endParaRPr lang="en-US" altLang="en-US" sz="2800" dirty="0"/>
          </a:p>
          <a:p>
            <a:pPr lvl="1">
              <a:lnSpc>
                <a:spcPct val="90000"/>
              </a:lnSpc>
            </a:pPr>
            <a:r>
              <a:rPr lang="en-US" altLang="en-US" dirty="0"/>
              <a:t>Ectopic beats originate in the ventricles resulting in wide and bizarre QRS complexes.</a:t>
            </a:r>
            <a:endParaRPr lang="en-US" altLang="en-US" sz="2400" dirty="0"/>
          </a:p>
          <a:p>
            <a:pPr lvl="1">
              <a:lnSpc>
                <a:spcPct val="90000"/>
              </a:lnSpc>
            </a:pPr>
            <a:r>
              <a:rPr lang="en-US" altLang="en-US" dirty="0"/>
              <a:t>When there are more than 1 premature beats and look alike, they are called “uniform”. When they look different, they are called “multiform”.</a:t>
            </a:r>
          </a:p>
          <a:p>
            <a:pPr algn="ctr">
              <a:lnSpc>
                <a:spcPct val="90000"/>
              </a:lnSpc>
              <a:buFontTx/>
              <a:buNone/>
            </a:pPr>
            <a:endParaRPr lang="en-US" altLang="en-US" sz="2800" dirty="0"/>
          </a:p>
        </p:txBody>
      </p:sp>
      <p:pic>
        <p:nvPicPr>
          <p:cNvPr id="107524" name="Picture 4" descr="D:\JoF\EKG\pvc-m4.jpg"/>
          <p:cNvPicPr>
            <a:picLocks noChangeAspect="1" noChangeArrowheads="1"/>
          </p:cNvPicPr>
          <p:nvPr/>
        </p:nvPicPr>
        <p:blipFill>
          <a:blip r:embed="rId3" cstate="print"/>
          <a:srcRect/>
          <a:stretch>
            <a:fillRect/>
          </a:stretch>
        </p:blipFill>
        <p:spPr bwMode="auto">
          <a:xfrm>
            <a:off x="1143000" y="1219200"/>
            <a:ext cx="7010400" cy="126682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PVCs</a:t>
            </a:r>
          </a:p>
        </p:txBody>
      </p:sp>
      <p:sp>
        <p:nvSpPr>
          <p:cNvPr id="108547" name="Rectangle 3"/>
          <p:cNvSpPr>
            <a:spLocks noGrp="1" noChangeArrowheads="1"/>
          </p:cNvSpPr>
          <p:nvPr>
            <p:ph type="body" idx="1"/>
          </p:nvPr>
        </p:nvSpPr>
        <p:spPr>
          <a:xfrm>
            <a:off x="457200" y="3429000"/>
            <a:ext cx="7772400" cy="3962400"/>
          </a:xfrm>
        </p:spPr>
        <p:txBody>
          <a:bodyPr/>
          <a:lstStyle/>
          <a:p>
            <a:endParaRPr lang="en-US" altLang="en-US" dirty="0"/>
          </a:p>
          <a:p>
            <a:r>
              <a:rPr lang="en-US" altLang="en-US" dirty="0">
                <a:solidFill>
                  <a:srgbClr val="FF5050"/>
                </a:solidFill>
              </a:rPr>
              <a:t>Etiology:</a:t>
            </a:r>
            <a:r>
              <a:rPr lang="en-US" altLang="en-US" dirty="0"/>
              <a:t> One or more ventricular cells are depolarizing and the impulses are abnormally conducting through the ventricles.</a:t>
            </a:r>
          </a:p>
          <a:p>
            <a:endParaRPr lang="en-US" altLang="en-US" dirty="0"/>
          </a:p>
          <a:p>
            <a:pPr algn="ctr">
              <a:buFontTx/>
              <a:buNone/>
            </a:pPr>
            <a:endParaRPr lang="en-US" altLang="en-US" dirty="0"/>
          </a:p>
        </p:txBody>
      </p:sp>
      <p:pic>
        <p:nvPicPr>
          <p:cNvPr id="108548" name="Picture 4" descr="D:\JoF\EKG\pvc-mf3-m6.jpg"/>
          <p:cNvPicPr>
            <a:picLocks noChangeAspect="1" noChangeArrowheads="1"/>
          </p:cNvPicPr>
          <p:nvPr/>
        </p:nvPicPr>
        <p:blipFill>
          <a:blip r:embed="rId3" cstate="print"/>
          <a:srcRect/>
          <a:stretch>
            <a:fillRect/>
          </a:stretch>
        </p:blipFill>
        <p:spPr bwMode="auto">
          <a:xfrm>
            <a:off x="1219200" y="2133600"/>
            <a:ext cx="6781800" cy="129063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228600" y="914400"/>
            <a:ext cx="7574342" cy="1446550"/>
          </a:xfrm>
          <a:prstGeom prst="rect">
            <a:avLst/>
          </a:prstGeom>
        </p:spPr>
        <p:txBody>
          <a:bodyPr wrap="square">
            <a:spAutoFit/>
          </a:bodyPr>
          <a:lstStyle/>
          <a:p>
            <a:r>
              <a:rPr lang="en-US" sz="4400" b="1" kern="0" dirty="0">
                <a:solidFill>
                  <a:schemeClr val="accent1">
                    <a:lumMod val="40000"/>
                    <a:lumOff val="60000"/>
                  </a:schemeClr>
                </a:solidFill>
                <a:latin typeface="Algerian" pitchFamily="82" charset="0"/>
              </a:rPr>
              <a:t>QRS Axis   </a:t>
            </a:r>
          </a:p>
          <a:p>
            <a:r>
              <a:rPr lang="en-US" sz="4400" b="1" kern="0" dirty="0">
                <a:solidFill>
                  <a:schemeClr val="accent1">
                    <a:lumMod val="40000"/>
                    <a:lumOff val="60000"/>
                  </a:schemeClr>
                </a:solidFill>
                <a:latin typeface="Algerian" pitchFamily="82" charset="0"/>
              </a:rPr>
              <a:t>Determination</a:t>
            </a:r>
            <a:endParaRPr lang="en-US" sz="4400" dirty="0">
              <a:solidFill>
                <a:schemeClr val="accent1">
                  <a:lumMod val="40000"/>
                  <a:lumOff val="60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The QRS Axis</a:t>
            </a:r>
          </a:p>
        </p:txBody>
      </p:sp>
      <p:sp>
        <p:nvSpPr>
          <p:cNvPr id="70659" name="Rectangle 3"/>
          <p:cNvSpPr>
            <a:spLocks noGrp="1" noChangeArrowheads="1"/>
          </p:cNvSpPr>
          <p:nvPr>
            <p:ph idx="1"/>
          </p:nvPr>
        </p:nvSpPr>
        <p:spPr>
          <a:xfrm>
            <a:off x="457200" y="1828800"/>
            <a:ext cx="8229600" cy="4302125"/>
          </a:xfrm>
        </p:spPr>
        <p:txBody>
          <a:bodyPr/>
          <a:lstStyle/>
          <a:p>
            <a:pPr>
              <a:buFont typeface="Wingdings" pitchFamily="2" charset="2"/>
              <a:buNone/>
            </a:pPr>
            <a:r>
              <a:rPr lang="en-US"/>
              <a:t>The QRS axis represents the net overall direction of the heart’s electrical activity.</a:t>
            </a:r>
          </a:p>
          <a:p>
            <a:pPr>
              <a:buFont typeface="Wingdings" pitchFamily="2" charset="2"/>
              <a:buNone/>
            </a:pPr>
            <a:endParaRPr lang="en-US"/>
          </a:p>
          <a:p>
            <a:pPr>
              <a:buFont typeface="Wingdings" pitchFamily="2" charset="2"/>
              <a:buNone/>
            </a:pPr>
            <a:r>
              <a:rPr lang="en-US"/>
              <a:t>Abnormalities of axis can hint at:</a:t>
            </a:r>
          </a:p>
          <a:p>
            <a:pPr>
              <a:buFont typeface="Wingdings" pitchFamily="2" charset="2"/>
              <a:buNone/>
            </a:pPr>
            <a:r>
              <a:rPr lang="en-US"/>
              <a:t>		Ventricular enlargement</a:t>
            </a:r>
          </a:p>
          <a:p>
            <a:pPr>
              <a:buFont typeface="Wingdings" pitchFamily="2" charset="2"/>
              <a:buNone/>
            </a:pPr>
            <a:r>
              <a:rPr lang="en-US"/>
              <a:t>		Conduction blocks (i.e. hemiblocks)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The QRS Axis</a:t>
            </a:r>
          </a:p>
        </p:txBody>
      </p:sp>
      <p:sp>
        <p:nvSpPr>
          <p:cNvPr id="71685" name="Text Box 5"/>
          <p:cNvSpPr txBox="1">
            <a:spLocks noChangeArrowheads="1"/>
          </p:cNvSpPr>
          <p:nvPr/>
        </p:nvSpPr>
        <p:spPr bwMode="auto">
          <a:xfrm>
            <a:off x="152400" y="1676400"/>
            <a:ext cx="4267200" cy="4108450"/>
          </a:xfrm>
          <a:prstGeom prst="rect">
            <a:avLst/>
          </a:prstGeom>
          <a:noFill/>
          <a:ln w="9525">
            <a:noFill/>
            <a:miter lim="800000"/>
            <a:headEnd/>
            <a:tailEnd/>
          </a:ln>
          <a:effectLst/>
        </p:spPr>
        <p:txBody>
          <a:bodyPr>
            <a:spAutoFit/>
          </a:bodyPr>
          <a:lstStyle/>
          <a:p>
            <a:pPr>
              <a:spcBef>
                <a:spcPct val="50000"/>
              </a:spcBef>
            </a:pPr>
            <a:r>
              <a:rPr lang="en-US" sz="2400"/>
              <a:t>By near-consensus, the normal QRS axis is defined as ranging from -30</a:t>
            </a:r>
            <a:r>
              <a:rPr lang="en-US" sz="2400">
                <a:cs typeface="Arial" charset="0"/>
              </a:rPr>
              <a:t>°</a:t>
            </a:r>
            <a:r>
              <a:rPr lang="en-US" sz="2400"/>
              <a:t> to +90</a:t>
            </a:r>
            <a:r>
              <a:rPr lang="en-US" sz="2400">
                <a:cs typeface="Arial" charset="0"/>
              </a:rPr>
              <a:t>°</a:t>
            </a:r>
            <a:r>
              <a:rPr lang="en-US" sz="2400"/>
              <a:t>.</a:t>
            </a:r>
          </a:p>
          <a:p>
            <a:pPr>
              <a:spcBef>
                <a:spcPct val="50000"/>
              </a:spcBef>
            </a:pPr>
            <a:endParaRPr lang="en-US" sz="2400"/>
          </a:p>
          <a:p>
            <a:pPr>
              <a:spcBef>
                <a:spcPct val="50000"/>
              </a:spcBef>
            </a:pPr>
            <a:r>
              <a:rPr lang="en-US" sz="2400"/>
              <a:t>-30</a:t>
            </a:r>
            <a:r>
              <a:rPr lang="en-US" sz="2400">
                <a:cs typeface="Arial" charset="0"/>
              </a:rPr>
              <a:t>°</a:t>
            </a:r>
            <a:r>
              <a:rPr lang="en-US" sz="2400"/>
              <a:t> to -90</a:t>
            </a:r>
            <a:r>
              <a:rPr lang="en-US" sz="2400">
                <a:cs typeface="Arial" charset="0"/>
              </a:rPr>
              <a:t>°</a:t>
            </a:r>
            <a:r>
              <a:rPr lang="en-US" sz="2400"/>
              <a:t> is referred to as a left axis deviation (LAD)</a:t>
            </a:r>
          </a:p>
          <a:p>
            <a:pPr>
              <a:spcBef>
                <a:spcPct val="50000"/>
              </a:spcBef>
            </a:pPr>
            <a:endParaRPr lang="en-US" sz="2400"/>
          </a:p>
          <a:p>
            <a:pPr>
              <a:spcBef>
                <a:spcPct val="50000"/>
              </a:spcBef>
            </a:pPr>
            <a:r>
              <a:rPr lang="en-US" sz="2400"/>
              <a:t>+90</a:t>
            </a:r>
            <a:r>
              <a:rPr lang="en-US" sz="2400">
                <a:cs typeface="Arial" charset="0"/>
              </a:rPr>
              <a:t>°</a:t>
            </a:r>
            <a:r>
              <a:rPr lang="en-US" sz="2400"/>
              <a:t> to +180</a:t>
            </a:r>
            <a:r>
              <a:rPr lang="en-US" sz="2400">
                <a:cs typeface="Arial" charset="0"/>
              </a:rPr>
              <a:t>°</a:t>
            </a:r>
            <a:r>
              <a:rPr lang="en-US" sz="2400"/>
              <a:t> is referred to as a right axis deviation (RAD)</a:t>
            </a:r>
          </a:p>
        </p:txBody>
      </p:sp>
      <p:pic>
        <p:nvPicPr>
          <p:cNvPr id="71686" name="Picture 6" descr="axis5"/>
          <p:cNvPicPr>
            <a:picLocks noChangeAspect="1" noChangeArrowheads="1"/>
          </p:cNvPicPr>
          <p:nvPr/>
        </p:nvPicPr>
        <p:blipFill>
          <a:blip r:embed="rId3" cstate="print"/>
          <a:srcRect/>
          <a:stretch>
            <a:fillRect/>
          </a:stretch>
        </p:blipFill>
        <p:spPr bwMode="auto">
          <a:xfrm>
            <a:off x="4724400" y="1752600"/>
            <a:ext cx="4114800" cy="374491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Determining the Axis</a:t>
            </a:r>
          </a:p>
        </p:txBody>
      </p:sp>
      <p:sp>
        <p:nvSpPr>
          <p:cNvPr id="73731" name="Rectangle 3"/>
          <p:cNvSpPr>
            <a:spLocks noGrp="1" noChangeArrowheads="1"/>
          </p:cNvSpPr>
          <p:nvPr>
            <p:ph idx="1"/>
          </p:nvPr>
        </p:nvSpPr>
        <p:spPr>
          <a:xfrm>
            <a:off x="457200" y="2057400"/>
            <a:ext cx="8229600" cy="4073525"/>
          </a:xfrm>
        </p:spPr>
        <p:txBody>
          <a:bodyPr/>
          <a:lstStyle/>
          <a:p>
            <a:r>
              <a:rPr lang="en-US" dirty="0"/>
              <a:t>The Quadrant Approach</a:t>
            </a:r>
          </a:p>
          <a:p>
            <a:pPr marL="0" indent="0">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09600" y="152400"/>
            <a:ext cx="7772400" cy="1143000"/>
          </a:xfrm>
        </p:spPr>
        <p:txBody>
          <a:bodyPr/>
          <a:lstStyle/>
          <a:p>
            <a:r>
              <a:rPr lang="en-US" dirty="0"/>
              <a:t>The Quadrant Approach</a:t>
            </a:r>
          </a:p>
        </p:txBody>
      </p:sp>
      <p:sp>
        <p:nvSpPr>
          <p:cNvPr id="76803" name="Rectangle 3"/>
          <p:cNvSpPr>
            <a:spLocks noGrp="1" noChangeArrowheads="1"/>
          </p:cNvSpPr>
          <p:nvPr>
            <p:ph idx="1"/>
          </p:nvPr>
        </p:nvSpPr>
        <p:spPr>
          <a:xfrm>
            <a:off x="228600" y="1447800"/>
            <a:ext cx="8534400" cy="1752600"/>
          </a:xfrm>
        </p:spPr>
        <p:txBody>
          <a:bodyPr/>
          <a:lstStyle/>
          <a:p>
            <a:pPr marL="350838" indent="-350838">
              <a:buFont typeface="Wingdings" pitchFamily="2" charset="2"/>
              <a:buNone/>
            </a:pPr>
            <a:r>
              <a:rPr lang="en-US" sz="2400"/>
              <a:t>1. Examine the QRS complex in leads I and aVF to determine if they are predominantly positive or predominantly negative.  The combination should place the axis into one of the 4 quadrants below.</a:t>
            </a:r>
          </a:p>
        </p:txBody>
      </p:sp>
      <p:pic>
        <p:nvPicPr>
          <p:cNvPr id="76804" name="Picture 4" descr="axis10"/>
          <p:cNvPicPr>
            <a:picLocks noChangeAspect="1" noChangeArrowheads="1"/>
          </p:cNvPicPr>
          <p:nvPr/>
        </p:nvPicPr>
        <p:blipFill>
          <a:blip r:embed="rId3" cstate="print"/>
          <a:srcRect/>
          <a:stretch>
            <a:fillRect/>
          </a:stretch>
        </p:blipFill>
        <p:spPr bwMode="auto">
          <a:xfrm>
            <a:off x="4724550" y="3505200"/>
            <a:ext cx="4419450" cy="274320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304800" y="3214098"/>
            <a:ext cx="4267200" cy="3643902"/>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09600" y="152400"/>
            <a:ext cx="7772400" cy="1143000"/>
          </a:xfrm>
        </p:spPr>
        <p:txBody>
          <a:bodyPr/>
          <a:lstStyle/>
          <a:p>
            <a:r>
              <a:rPr lang="en-US" dirty="0"/>
              <a:t>The Quadrant Approach</a:t>
            </a:r>
          </a:p>
        </p:txBody>
      </p:sp>
      <p:sp>
        <p:nvSpPr>
          <p:cNvPr id="77827" name="Rectangle 3"/>
          <p:cNvSpPr>
            <a:spLocks noGrp="1" noChangeArrowheads="1"/>
          </p:cNvSpPr>
          <p:nvPr>
            <p:ph idx="1"/>
          </p:nvPr>
        </p:nvSpPr>
        <p:spPr>
          <a:xfrm>
            <a:off x="228600" y="1447800"/>
            <a:ext cx="8763000" cy="1752600"/>
          </a:xfrm>
        </p:spPr>
        <p:txBody>
          <a:bodyPr/>
          <a:lstStyle/>
          <a:p>
            <a:pPr marL="350838" indent="-350838">
              <a:lnSpc>
                <a:spcPct val="90000"/>
              </a:lnSpc>
              <a:buFont typeface="Wingdings" pitchFamily="2" charset="2"/>
              <a:buNone/>
            </a:pPr>
            <a:r>
              <a:rPr lang="en-US" sz="2400" dirty="0"/>
              <a:t>2. In the event that LAD is present, examine lead II to determine if this deviation is pathologic.  If the QRS in II is predominantly positive, the LAD is non-pathologic (in other words, the axis is normal).  If it is predominantly negative, it is pathologic. </a:t>
            </a:r>
          </a:p>
        </p:txBody>
      </p:sp>
      <p:pic>
        <p:nvPicPr>
          <p:cNvPr id="77828" name="Picture 4" descr="axis10"/>
          <p:cNvPicPr>
            <a:picLocks noChangeAspect="1" noChangeArrowheads="1"/>
          </p:cNvPicPr>
          <p:nvPr/>
        </p:nvPicPr>
        <p:blipFill>
          <a:blip r:embed="rId3" cstate="print"/>
          <a:srcRect/>
          <a:stretch>
            <a:fillRect/>
          </a:stretch>
        </p:blipFill>
        <p:spPr bwMode="auto">
          <a:xfrm>
            <a:off x="1905000" y="3352800"/>
            <a:ext cx="5181600" cy="321627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788987"/>
          </a:xfrm>
        </p:spPr>
        <p:txBody>
          <a:bodyPr/>
          <a:lstStyle/>
          <a:p>
            <a:r>
              <a:rPr lang="en-US" sz="4000" dirty="0"/>
              <a:t>Quadrant Approach</a:t>
            </a:r>
          </a:p>
        </p:txBody>
      </p:sp>
      <p:pic>
        <p:nvPicPr>
          <p:cNvPr id="78852" name="Picture 4" descr="ecg2"/>
          <p:cNvPicPr>
            <a:picLocks noChangeAspect="1" noChangeArrowheads="1"/>
          </p:cNvPicPr>
          <p:nvPr/>
        </p:nvPicPr>
        <p:blipFill>
          <a:blip r:embed="rId3" cstate="print"/>
          <a:srcRect/>
          <a:stretch>
            <a:fillRect/>
          </a:stretch>
        </p:blipFill>
        <p:spPr bwMode="auto">
          <a:xfrm>
            <a:off x="1219200" y="1143000"/>
            <a:ext cx="5105400" cy="4508500"/>
          </a:xfrm>
          <a:prstGeom prst="rect">
            <a:avLst/>
          </a:prstGeom>
          <a:noFill/>
        </p:spPr>
      </p:pic>
      <p:sp>
        <p:nvSpPr>
          <p:cNvPr id="78853" name="Text Box 5"/>
          <p:cNvSpPr txBox="1">
            <a:spLocks noChangeArrowheads="1"/>
          </p:cNvSpPr>
          <p:nvPr/>
        </p:nvSpPr>
        <p:spPr bwMode="auto">
          <a:xfrm>
            <a:off x="685800" y="5791200"/>
            <a:ext cx="7696200" cy="779463"/>
          </a:xfrm>
          <a:prstGeom prst="rect">
            <a:avLst/>
          </a:prstGeom>
          <a:noFill/>
          <a:ln w="9525">
            <a:noFill/>
            <a:miter lim="800000"/>
            <a:headEnd/>
            <a:tailEnd/>
          </a:ln>
          <a:effectLst/>
        </p:spPr>
        <p:txBody>
          <a:bodyPr>
            <a:spAutoFit/>
          </a:bodyPr>
          <a:lstStyle/>
          <a:p>
            <a:pPr algn="ctr">
              <a:spcBef>
                <a:spcPct val="50000"/>
              </a:spcBef>
            </a:pPr>
            <a:r>
              <a:rPr lang="en-US" b="1"/>
              <a:t>Positive in I, negative in aVF    </a:t>
            </a:r>
            <a:r>
              <a:rPr lang="en-US" b="1">
                <a:sym typeface="Wingdings" pitchFamily="2" charset="2"/>
              </a:rPr>
              <a:t>      Predominantly positive in II        </a:t>
            </a:r>
          </a:p>
          <a:p>
            <a:pPr algn="ctr">
              <a:spcBef>
                <a:spcPct val="50000"/>
              </a:spcBef>
            </a:pPr>
            <a:r>
              <a:rPr lang="en-US" b="1">
                <a:sym typeface="Wingdings" pitchFamily="2" charset="2"/>
              </a:rPr>
              <a:t>Normal Axis (non-pathologic LAD)</a:t>
            </a:r>
            <a:endParaRPr lang="en-US" b="1"/>
          </a:p>
        </p:txBody>
      </p:sp>
      <p:sp>
        <p:nvSpPr>
          <p:cNvPr id="78854" name="Rectangle 6"/>
          <p:cNvSpPr>
            <a:spLocks noChangeArrowheads="1"/>
          </p:cNvSpPr>
          <p:nvPr/>
        </p:nvSpPr>
        <p:spPr bwMode="auto">
          <a:xfrm>
            <a:off x="6858000" y="4800600"/>
            <a:ext cx="1828800" cy="822325"/>
          </a:xfrm>
          <a:prstGeom prst="rect">
            <a:avLst/>
          </a:prstGeom>
          <a:noFill/>
          <a:ln w="9525">
            <a:noFill/>
            <a:miter lim="800000"/>
            <a:headEnd/>
            <a:tailEnd/>
          </a:ln>
          <a:effectLst/>
        </p:spPr>
        <p:txBody>
          <a:bodyPr>
            <a:spAutoFit/>
          </a:bodyPr>
          <a:lstStyle/>
          <a:p>
            <a:pPr>
              <a:spcBef>
                <a:spcPct val="50000"/>
              </a:spcBef>
            </a:pPr>
            <a:r>
              <a:rPr lang="en-US" sz="1200"/>
              <a:t>The Alan E. Lindsay ECG Learning Center http://medstat.med.utah.edu/kw/ecg/</a:t>
            </a:r>
          </a:p>
        </p:txBody>
      </p:sp>
      <p:pic>
        <p:nvPicPr>
          <p:cNvPr id="6" name="Picture 2"/>
          <p:cNvPicPr>
            <a:picLocks noChangeAspect="1" noChangeArrowheads="1"/>
          </p:cNvPicPr>
          <p:nvPr/>
        </p:nvPicPr>
        <p:blipFill>
          <a:blip r:embed="rId4" cstate="print"/>
          <a:srcRect/>
          <a:stretch>
            <a:fillRect/>
          </a:stretch>
        </p:blipFill>
        <p:spPr bwMode="auto">
          <a:xfrm>
            <a:off x="6705600" y="2743200"/>
            <a:ext cx="2209800" cy="1887021"/>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Rectangle 2"/>
          <p:cNvSpPr/>
          <p:nvPr/>
        </p:nvSpPr>
        <p:spPr>
          <a:xfrm>
            <a:off x="0" y="-304800"/>
            <a:ext cx="4166525" cy="2800767"/>
          </a:xfrm>
          <a:prstGeom prst="rect">
            <a:avLst/>
          </a:prstGeom>
        </p:spPr>
        <p:txBody>
          <a:bodyPr wrap="none">
            <a:spAutoFit/>
          </a:bodyPr>
          <a:lstStyle/>
          <a:p>
            <a:pPr algn="l" rtl="0"/>
            <a:r>
              <a:rPr lang="en-US" sz="4400" b="1" dirty="0">
                <a:solidFill>
                  <a:srgbClr val="FF3399">
                    <a:lumMod val="40000"/>
                    <a:lumOff val="60000"/>
                  </a:srgbClr>
                </a:solidFill>
                <a:latin typeface="Algerian" pitchFamily="82" charset="0"/>
                <a:ea typeface="+mn-ea"/>
                <a:cs typeface="+mn-cs"/>
              </a:rPr>
              <a:t> </a:t>
            </a:r>
          </a:p>
          <a:p>
            <a:pPr algn="l" rtl="0"/>
            <a:r>
              <a:rPr lang="en-US" sz="4400" b="1" dirty="0">
                <a:solidFill>
                  <a:srgbClr val="FF3399">
                    <a:lumMod val="40000"/>
                    <a:lumOff val="60000"/>
                  </a:srgbClr>
                </a:solidFill>
                <a:latin typeface="Algerian" pitchFamily="82" charset="0"/>
                <a:ea typeface="+mn-ea"/>
                <a:cs typeface="+mn-cs"/>
              </a:rPr>
              <a:t>  </a:t>
            </a:r>
          </a:p>
          <a:p>
            <a:pPr algn="l" rtl="0"/>
            <a:r>
              <a:rPr lang="en-US" sz="4400" b="1" dirty="0">
                <a:solidFill>
                  <a:srgbClr val="FF3399">
                    <a:lumMod val="40000"/>
                    <a:lumOff val="60000"/>
                  </a:srgbClr>
                </a:solidFill>
                <a:latin typeface="Algerian" pitchFamily="82" charset="0"/>
                <a:ea typeface="+mn-ea"/>
                <a:cs typeface="+mn-cs"/>
              </a:rPr>
              <a:t> </a:t>
            </a:r>
            <a:r>
              <a:rPr lang="en-US" sz="4400" b="1" dirty="0" err="1">
                <a:solidFill>
                  <a:srgbClr val="FF3399">
                    <a:lumMod val="40000"/>
                    <a:lumOff val="60000"/>
                  </a:srgbClr>
                </a:solidFill>
                <a:latin typeface="Algerian" pitchFamily="82" charset="0"/>
                <a:ea typeface="+mn-ea"/>
                <a:cs typeface="+mn-cs"/>
              </a:rPr>
              <a:t>cOnduction</a:t>
            </a:r>
            <a:r>
              <a:rPr lang="en-US" sz="4400" b="1" dirty="0">
                <a:solidFill>
                  <a:srgbClr val="FF3399">
                    <a:lumMod val="40000"/>
                    <a:lumOff val="60000"/>
                  </a:srgbClr>
                </a:solidFill>
                <a:latin typeface="Algerian" pitchFamily="82" charset="0"/>
                <a:ea typeface="+mn-ea"/>
                <a:cs typeface="+mn-cs"/>
              </a:rPr>
              <a:t> </a:t>
            </a:r>
          </a:p>
          <a:p>
            <a:pPr algn="l" rtl="0"/>
            <a:r>
              <a:rPr lang="en-US" sz="4400" b="1" kern="1200" dirty="0">
                <a:solidFill>
                  <a:srgbClr val="FF3399">
                    <a:lumMod val="40000"/>
                    <a:lumOff val="60000"/>
                  </a:srgbClr>
                </a:solidFill>
                <a:latin typeface="Algerian" pitchFamily="82" charset="0"/>
              </a:rPr>
              <a:t>disturbances</a:t>
            </a:r>
            <a:endParaRPr lang="en-US" sz="4400" kern="1200" dirty="0">
              <a:solidFill>
                <a:srgbClr val="FF3399">
                  <a:lumMod val="40000"/>
                  <a:lumOff val="60000"/>
                </a:srgbClr>
              </a:solidFill>
              <a:latin typeface="Arial"/>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609600"/>
            <a:ext cx="8220959" cy="2585323"/>
          </a:xfrm>
          <a:prstGeom prst="rect">
            <a:avLst/>
          </a:prstGeom>
          <a:solidFill>
            <a:schemeClr val="bg1">
              <a:lumMod val="50000"/>
            </a:schemeClr>
          </a:solidFill>
        </p:spPr>
        <p:txBody>
          <a:bodyPr wrap="square">
            <a:spAutoFit/>
          </a:bodyPr>
          <a:lstStyle/>
          <a:p>
            <a:pPr lvl="0"/>
            <a:r>
              <a:rPr lang="en-US" sz="5400" b="1" dirty="0">
                <a:solidFill>
                  <a:schemeClr val="accent1">
                    <a:lumMod val="20000"/>
                    <a:lumOff val="80000"/>
                  </a:schemeClr>
                </a:solidFill>
                <a:latin typeface="Algerian" pitchFamily="82" charset="0"/>
              </a:rPr>
              <a:t>Orientation of </a:t>
            </a:r>
          </a:p>
          <a:p>
            <a:pPr lvl="0"/>
            <a:r>
              <a:rPr lang="en-US" sz="5400" b="1" dirty="0">
                <a:solidFill>
                  <a:schemeClr val="accent1">
                    <a:lumMod val="20000"/>
                    <a:lumOff val="80000"/>
                  </a:schemeClr>
                </a:solidFill>
                <a:latin typeface="Algerian" pitchFamily="82" charset="0"/>
              </a:rPr>
              <a:t>the 12 Lead ECG</a:t>
            </a:r>
            <a:br>
              <a:rPr lang="en-US" sz="5400" b="1" dirty="0">
                <a:solidFill>
                  <a:schemeClr val="accent1">
                    <a:lumMod val="20000"/>
                    <a:lumOff val="80000"/>
                  </a:schemeClr>
                </a:solidFill>
                <a:latin typeface="Algerian" pitchFamily="82" charset="0"/>
              </a:rPr>
            </a:br>
            <a:endParaRPr lang="en-US" sz="5400" dirty="0">
              <a:solidFill>
                <a:schemeClr val="accent1">
                  <a:lumMod val="20000"/>
                  <a:lumOff val="80000"/>
                </a:schemeClr>
              </a:solidFill>
              <a:latin typeface="Algerian" pitchFamily="8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u="sng" dirty="0">
                <a:solidFill>
                  <a:srgbClr val="FF0000"/>
                </a:solidFill>
              </a:rPr>
              <a:t>Measurement abnormality</a:t>
            </a:r>
            <a:r>
              <a:rPr lang="en-US" b="1" u="sng" dirty="0">
                <a:solidFill>
                  <a:srgbClr val="FF0000"/>
                </a:solidFill>
              </a:rPr>
              <a:t> </a:t>
            </a:r>
            <a:br>
              <a:rPr lang="en-US" b="1" dirty="0">
                <a:solidFill>
                  <a:srgbClr val="FF0000"/>
                </a:solidFill>
              </a:rPr>
            </a:br>
            <a:r>
              <a:rPr lang="en-US" sz="3200" b="1" dirty="0">
                <a:solidFill>
                  <a:srgbClr val="FF0000"/>
                </a:solidFill>
              </a:rPr>
              <a:t>PR Interval</a:t>
            </a:r>
            <a:r>
              <a:rPr lang="en-US" sz="3200" dirty="0">
                <a:solidFill>
                  <a:srgbClr val="FF0000"/>
                </a:solidFill>
              </a:rPr>
              <a:t>  </a:t>
            </a:r>
          </a:p>
        </p:txBody>
      </p:sp>
      <p:sp>
        <p:nvSpPr>
          <p:cNvPr id="3" name="Content Placeholder 2"/>
          <p:cNvSpPr>
            <a:spLocks noGrp="1"/>
          </p:cNvSpPr>
          <p:nvPr>
            <p:ph idx="1"/>
          </p:nvPr>
        </p:nvSpPr>
        <p:spPr>
          <a:xfrm>
            <a:off x="381000" y="1447800"/>
            <a:ext cx="8229600" cy="5181600"/>
          </a:xfrm>
        </p:spPr>
        <p:txBody>
          <a:bodyPr/>
          <a:lstStyle/>
          <a:p>
            <a:pPr>
              <a:buNone/>
            </a:pPr>
            <a:r>
              <a:rPr lang="en-US" sz="1800" b="1" dirty="0"/>
              <a:t>PR Interval</a:t>
            </a:r>
          </a:p>
          <a:p>
            <a:pPr>
              <a:buNone/>
            </a:pPr>
            <a:r>
              <a:rPr lang="en-US" sz="1800" dirty="0"/>
              <a:t>Normal: 0.12 - 0.20s </a:t>
            </a:r>
            <a:br>
              <a:rPr lang="en-US" sz="1800" dirty="0"/>
            </a:br>
            <a:br>
              <a:rPr lang="en-US" sz="1800" dirty="0"/>
            </a:br>
            <a:r>
              <a:rPr lang="en-US" b="1" u="sng" dirty="0">
                <a:solidFill>
                  <a:srgbClr val="FF0000"/>
                </a:solidFill>
              </a:rPr>
              <a:t> Short PR: &lt; 0.12s </a:t>
            </a:r>
            <a:r>
              <a:rPr lang="en-US" sz="1800" dirty="0"/>
              <a:t> </a:t>
            </a:r>
          </a:p>
          <a:p>
            <a:pPr>
              <a:buNone/>
            </a:pPr>
            <a:r>
              <a:rPr lang="en-US" sz="1800" dirty="0" err="1"/>
              <a:t>Preexcitation</a:t>
            </a:r>
            <a:r>
              <a:rPr lang="en-US" sz="1800" dirty="0"/>
              <a:t> syndromes:  </a:t>
            </a:r>
          </a:p>
          <a:p>
            <a:pPr>
              <a:buNone/>
            </a:pPr>
            <a:r>
              <a:rPr lang="en-US" sz="2400" b="1" dirty="0"/>
              <a:t>WPW (Wolff-Parkinson-White) Syndrome</a:t>
            </a:r>
            <a:r>
              <a:rPr lang="en-US" sz="2400" dirty="0"/>
              <a:t>: </a:t>
            </a:r>
          </a:p>
          <a:p>
            <a:pPr>
              <a:buNone/>
            </a:pPr>
            <a:r>
              <a:rPr lang="en-US" sz="1800" dirty="0"/>
              <a:t>An accessory pathway (called the "Kent" bundle)</a:t>
            </a:r>
          </a:p>
          <a:p>
            <a:pPr>
              <a:buNone/>
            </a:pPr>
            <a:r>
              <a:rPr lang="en-US" sz="1800" dirty="0"/>
              <a:t> connects the right atrium to the right ventricle </a:t>
            </a:r>
            <a:r>
              <a:rPr lang="en-US" sz="1800" u="sng" dirty="0"/>
              <a:t>or</a:t>
            </a:r>
          </a:p>
          <a:p>
            <a:pPr>
              <a:buNone/>
            </a:pPr>
            <a:r>
              <a:rPr lang="en-US" sz="1800" dirty="0"/>
              <a:t> the left atrium to the left ventricle, and</a:t>
            </a:r>
          </a:p>
          <a:p>
            <a:pPr>
              <a:buNone/>
            </a:pPr>
            <a:r>
              <a:rPr lang="en-US" sz="1800" dirty="0"/>
              <a:t> this permits early activation of the ventricles 		</a:t>
            </a:r>
          </a:p>
          <a:p>
            <a:pPr>
              <a:buNone/>
            </a:pPr>
            <a:r>
              <a:rPr lang="en-US" sz="1800" dirty="0"/>
              <a:t>(</a:t>
            </a:r>
            <a:r>
              <a:rPr lang="en-US" sz="1800" i="1" dirty="0"/>
              <a:t>delta</a:t>
            </a:r>
            <a:r>
              <a:rPr lang="en-US" sz="1800" dirty="0"/>
              <a:t> wave) and a short PR interval. </a:t>
            </a:r>
          </a:p>
          <a:p>
            <a:pPr>
              <a:buNone/>
            </a:pPr>
            <a:r>
              <a:rPr lang="en-US" dirty="0"/>
              <a:t> </a:t>
            </a:r>
            <a:br>
              <a:rPr lang="en-US" dirty="0"/>
            </a:br>
            <a:br>
              <a:rPr lang="en-US" dirty="0"/>
            </a:b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a:solidFill>
                  <a:srgbClr val="FF0000"/>
                </a:solidFill>
              </a:rPr>
              <a:t>Short PR Interval</a:t>
            </a:r>
            <a:br>
              <a:rPr lang="en-US" dirty="0"/>
            </a:br>
            <a:endParaRPr lang="en-US" dirty="0"/>
          </a:p>
        </p:txBody>
      </p:sp>
      <p:sp>
        <p:nvSpPr>
          <p:cNvPr id="3" name="Content Placeholder 2"/>
          <p:cNvSpPr>
            <a:spLocks noGrp="1"/>
          </p:cNvSpPr>
          <p:nvPr>
            <p:ph idx="1"/>
          </p:nvPr>
        </p:nvSpPr>
        <p:spPr>
          <a:xfrm>
            <a:off x="685800" y="1752600"/>
            <a:ext cx="7772400" cy="4114800"/>
          </a:xfrm>
        </p:spPr>
        <p:txBody>
          <a:bodyPr/>
          <a:lstStyle/>
          <a:p>
            <a:pPr>
              <a:buNone/>
            </a:pPr>
            <a:r>
              <a:rPr lang="en-US" sz="2400" b="1" dirty="0"/>
              <a:t>AV </a:t>
            </a:r>
            <a:r>
              <a:rPr lang="en-US" sz="2400" b="1" dirty="0" err="1"/>
              <a:t>Junctional</a:t>
            </a:r>
            <a:r>
              <a:rPr lang="en-US" sz="2400" b="1" dirty="0"/>
              <a:t> Rhythms </a:t>
            </a:r>
          </a:p>
          <a:p>
            <a:pPr>
              <a:buNone/>
            </a:pPr>
            <a:r>
              <a:rPr lang="en-US" sz="1800" b="1" dirty="0"/>
              <a:t>       </a:t>
            </a:r>
            <a:r>
              <a:rPr lang="en-US" sz="1800" dirty="0"/>
              <a:t>with retrograde </a:t>
            </a:r>
            <a:r>
              <a:rPr lang="en-US" sz="1800" dirty="0" err="1"/>
              <a:t>atrial</a:t>
            </a:r>
            <a:r>
              <a:rPr lang="en-US" sz="1800" dirty="0"/>
              <a:t> activation (inverted P waves in II, III, </a:t>
            </a:r>
            <a:r>
              <a:rPr lang="en-US" sz="1800" dirty="0" err="1"/>
              <a:t>aVF</a:t>
            </a:r>
            <a:r>
              <a:rPr lang="en-US" sz="1800" dirty="0"/>
              <a:t>): </a:t>
            </a:r>
          </a:p>
          <a:p>
            <a:pPr>
              <a:buNone/>
            </a:pPr>
            <a:r>
              <a:rPr lang="en-US" sz="1800" dirty="0"/>
              <a:t>       Retrograde P waves may occur </a:t>
            </a:r>
            <a:r>
              <a:rPr lang="en-US" sz="1800" i="1" dirty="0"/>
              <a:t>before</a:t>
            </a:r>
            <a:r>
              <a:rPr lang="en-US" sz="1800" dirty="0"/>
              <a:t> the QRS complex (usually with a short PR interval), </a:t>
            </a:r>
            <a:r>
              <a:rPr lang="en-US" sz="1800" i="1" dirty="0"/>
              <a:t>in</a:t>
            </a:r>
            <a:r>
              <a:rPr lang="en-US" sz="1800" dirty="0"/>
              <a:t> the QRS complex (i.e., hidden from view), or </a:t>
            </a:r>
            <a:r>
              <a:rPr lang="en-US" sz="1800" i="1" dirty="0"/>
              <a:t>after</a:t>
            </a:r>
            <a:r>
              <a:rPr lang="en-US" sz="1800" dirty="0"/>
              <a:t> the QRS complex (i.e., in the ST segment).</a:t>
            </a:r>
          </a:p>
          <a:p>
            <a:pPr>
              <a:buNone/>
            </a:pPr>
            <a:r>
              <a:rPr lang="en-US" sz="1800" dirty="0"/>
              <a:t> </a:t>
            </a:r>
          </a:p>
          <a:p>
            <a:pPr>
              <a:buNone/>
            </a:pPr>
            <a:r>
              <a:rPr lang="en-US" sz="2400" b="1" dirty="0"/>
              <a:t>Ectopic atrial rhythms </a:t>
            </a:r>
          </a:p>
          <a:p>
            <a:pPr>
              <a:buNone/>
            </a:pPr>
            <a:r>
              <a:rPr lang="en-US" sz="1800" dirty="0"/>
              <a:t>originating near the AV node (the PR interval is short because atrial activation originates close to the AV node; the P wave morphology is different from the sinus P)</a:t>
            </a:r>
          </a:p>
          <a:p>
            <a:pPr>
              <a:buNone/>
            </a:pPr>
            <a:r>
              <a:rPr lang="en-US" sz="1800" dirty="0"/>
              <a:t> </a:t>
            </a:r>
          </a:p>
          <a:p>
            <a:pPr>
              <a:buNone/>
            </a:pPr>
            <a:r>
              <a:rPr lang="en-US" sz="2400" b="1" dirty="0"/>
              <a:t>Normal variant </a:t>
            </a:r>
            <a:br>
              <a:rPr lang="en-US" dirty="0"/>
            </a:br>
            <a:br>
              <a:rPr lang="en-US" dirty="0"/>
            </a:br>
            <a:br>
              <a:rPr lang="en-US" dirty="0"/>
            </a:br>
            <a:br>
              <a:rPr lang="en-US" dirty="0"/>
            </a:b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solidFill>
                  <a:srgbClr val="FF0000"/>
                </a:solidFill>
              </a:rPr>
              <a:t>Prolonged PR: &gt;0.20s</a:t>
            </a:r>
          </a:p>
        </p:txBody>
      </p:sp>
      <p:sp>
        <p:nvSpPr>
          <p:cNvPr id="3" name="Content Placeholder 2"/>
          <p:cNvSpPr>
            <a:spLocks noGrp="1"/>
          </p:cNvSpPr>
          <p:nvPr>
            <p:ph idx="1"/>
          </p:nvPr>
        </p:nvSpPr>
        <p:spPr>
          <a:xfrm>
            <a:off x="533400" y="1143000"/>
            <a:ext cx="7772400" cy="4114800"/>
          </a:xfrm>
        </p:spPr>
        <p:txBody>
          <a:bodyPr/>
          <a:lstStyle/>
          <a:p>
            <a:pPr>
              <a:buNone/>
            </a:pPr>
            <a:r>
              <a:rPr lang="en-US" sz="1800" b="1" dirty="0"/>
              <a:t>First degree AV block </a:t>
            </a:r>
          </a:p>
          <a:p>
            <a:pPr>
              <a:buNone/>
            </a:pPr>
            <a:r>
              <a:rPr lang="en-US" sz="1800" b="1" dirty="0"/>
              <a:t> </a:t>
            </a:r>
            <a:r>
              <a:rPr lang="en-US" sz="1800" dirty="0"/>
              <a:t>(PR interval usually constant)</a:t>
            </a:r>
            <a:br>
              <a:rPr lang="en-US" sz="1800" dirty="0"/>
            </a:br>
            <a:endParaRPr lang="en-US" sz="1800" dirty="0"/>
          </a:p>
          <a:p>
            <a:pPr>
              <a:buNone/>
            </a:pPr>
            <a:r>
              <a:rPr lang="en-US" sz="1800" b="1" dirty="0"/>
              <a:t>Second degree AV block </a:t>
            </a:r>
          </a:p>
          <a:p>
            <a:pPr>
              <a:buNone/>
            </a:pPr>
            <a:r>
              <a:rPr lang="en-US" sz="1800" dirty="0"/>
              <a:t>(PR interval may be normal or prolonged; some P waves do not conduct) </a:t>
            </a:r>
          </a:p>
          <a:p>
            <a:pPr>
              <a:buNone/>
            </a:pPr>
            <a:r>
              <a:rPr lang="en-US" sz="1800" dirty="0"/>
              <a:t>      Type I (</a:t>
            </a:r>
            <a:r>
              <a:rPr lang="en-US" sz="1800" dirty="0" err="1"/>
              <a:t>Wenckebach</a:t>
            </a:r>
            <a:r>
              <a:rPr lang="en-US" sz="1800" dirty="0"/>
              <a:t>): Increasing PR until </a:t>
            </a:r>
            <a:r>
              <a:rPr lang="en-US" sz="1800" dirty="0" err="1"/>
              <a:t>nonconducted</a:t>
            </a:r>
            <a:r>
              <a:rPr lang="en-US" sz="1800" dirty="0"/>
              <a:t> P wave occurs</a:t>
            </a:r>
            <a:br>
              <a:rPr lang="en-US" sz="1800" dirty="0"/>
            </a:br>
            <a:br>
              <a:rPr lang="en-US" sz="1800" dirty="0"/>
            </a:br>
            <a:r>
              <a:rPr lang="en-US" sz="1800" dirty="0"/>
              <a:t>Type II (</a:t>
            </a:r>
            <a:r>
              <a:rPr lang="en-US" sz="1800" dirty="0" err="1"/>
              <a:t>Mobitz</a:t>
            </a:r>
            <a:r>
              <a:rPr lang="en-US" sz="1800" dirty="0"/>
              <a:t>): Fixed PR intervals plus </a:t>
            </a:r>
            <a:r>
              <a:rPr lang="en-US" sz="1800" dirty="0" err="1"/>
              <a:t>nonconducted</a:t>
            </a:r>
            <a:r>
              <a:rPr lang="en-US" sz="1800" dirty="0"/>
              <a:t> P waves</a:t>
            </a:r>
          </a:p>
          <a:p>
            <a:pPr>
              <a:buNone/>
            </a:pPr>
            <a:r>
              <a:rPr lang="en-US" sz="1800" dirty="0"/>
              <a:t> </a:t>
            </a:r>
          </a:p>
          <a:p>
            <a:pPr>
              <a:buNone/>
            </a:pPr>
            <a:r>
              <a:rPr lang="en-US" sz="1800" b="1" dirty="0"/>
              <a:t>AV dissociation</a:t>
            </a:r>
            <a:r>
              <a:rPr lang="en-US" sz="1800" dirty="0"/>
              <a:t>: </a:t>
            </a:r>
          </a:p>
          <a:p>
            <a:pPr>
              <a:buNone/>
            </a:pPr>
            <a:r>
              <a:rPr lang="en-US" sz="1800" dirty="0"/>
              <a:t>      Some PR's may appear prolonged, but the P waves and QRS complexes are dissociated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28600"/>
            <a:ext cx="7772400" cy="1143000"/>
          </a:xfrm>
        </p:spPr>
        <p:txBody>
          <a:bodyPr/>
          <a:lstStyle/>
          <a:p>
            <a:r>
              <a:rPr lang="en-US" altLang="en-US" dirty="0">
                <a:solidFill>
                  <a:schemeClr val="tx1">
                    <a:lumMod val="60000"/>
                    <a:lumOff val="40000"/>
                  </a:schemeClr>
                </a:solidFill>
              </a:rPr>
              <a:t>1st Degree AV Block</a:t>
            </a:r>
          </a:p>
        </p:txBody>
      </p:sp>
      <p:sp>
        <p:nvSpPr>
          <p:cNvPr id="103427" name="Rectangle 3"/>
          <p:cNvSpPr>
            <a:spLocks noGrp="1" noChangeArrowheads="1"/>
          </p:cNvSpPr>
          <p:nvPr>
            <p:ph type="body" idx="1"/>
          </p:nvPr>
        </p:nvSpPr>
        <p:spPr>
          <a:xfrm>
            <a:off x="609600" y="2743200"/>
            <a:ext cx="7772400" cy="4114800"/>
          </a:xfrm>
        </p:spPr>
        <p:txBody>
          <a:bodyPr/>
          <a:lstStyle/>
          <a:p>
            <a:endParaRPr lang="en-US" altLang="en-US" dirty="0"/>
          </a:p>
          <a:p>
            <a:r>
              <a:rPr lang="en-US" altLang="en-US" dirty="0">
                <a:solidFill>
                  <a:srgbClr val="FF5050"/>
                </a:solidFill>
              </a:rPr>
              <a:t>Etiology:</a:t>
            </a:r>
            <a:r>
              <a:rPr lang="en-US" altLang="en-US" dirty="0"/>
              <a:t> Prolonged conduction delay in the AV node or Bundle of His.</a:t>
            </a:r>
          </a:p>
          <a:p>
            <a:endParaRPr lang="en-US" altLang="en-US" dirty="0"/>
          </a:p>
          <a:p>
            <a:pPr algn="ctr">
              <a:buFontTx/>
              <a:buNone/>
            </a:pPr>
            <a:endParaRPr lang="en-US" altLang="en-US" dirty="0"/>
          </a:p>
        </p:txBody>
      </p:sp>
      <p:pic>
        <p:nvPicPr>
          <p:cNvPr id="103428" name="Picture 4" descr="D:\JoF\EKG\1AV-m1.jpg"/>
          <p:cNvPicPr>
            <a:picLocks noChangeAspect="1" noChangeArrowheads="1"/>
          </p:cNvPicPr>
          <p:nvPr/>
        </p:nvPicPr>
        <p:blipFill>
          <a:blip r:embed="rId3" cstate="print"/>
          <a:srcRect/>
          <a:stretch>
            <a:fillRect/>
          </a:stretch>
        </p:blipFill>
        <p:spPr bwMode="auto">
          <a:xfrm>
            <a:off x="685800" y="1600200"/>
            <a:ext cx="7772400" cy="101282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b="1" dirty="0">
                <a:solidFill>
                  <a:schemeClr val="tx1">
                    <a:lumMod val="60000"/>
                    <a:lumOff val="40000"/>
                  </a:schemeClr>
                </a:solidFill>
              </a:rPr>
              <a:t>First degree AV block </a:t>
            </a:r>
            <a:br>
              <a:rPr lang="en-US" b="1" dirty="0"/>
            </a:br>
            <a:endParaRPr lang="en-US" dirty="0"/>
          </a:p>
        </p:txBody>
      </p:sp>
      <p:pic>
        <p:nvPicPr>
          <p:cNvPr id="3074" name="Picture 2" descr="G:\Emergency medicine\Electrocardiogram\ecg_0280_mod.gif"/>
          <p:cNvPicPr>
            <a:picLocks noGrp="1" noChangeAspect="1" noChangeArrowheads="1"/>
          </p:cNvPicPr>
          <p:nvPr>
            <p:ph idx="1"/>
          </p:nvPr>
        </p:nvPicPr>
        <p:blipFill>
          <a:blip r:embed="rId3" cstate="print"/>
          <a:srcRect/>
          <a:stretch>
            <a:fillRect/>
          </a:stretch>
        </p:blipFill>
        <p:spPr bwMode="auto">
          <a:xfrm>
            <a:off x="1600200" y="2057400"/>
            <a:ext cx="5562600" cy="1739577"/>
          </a:xfrm>
          <a:prstGeom prst="rect">
            <a:avLst/>
          </a:prstGeom>
          <a:noFill/>
        </p:spPr>
      </p:pic>
      <p:sp>
        <p:nvSpPr>
          <p:cNvPr id="5" name="Rectangle 4"/>
          <p:cNvSpPr/>
          <p:nvPr/>
        </p:nvSpPr>
        <p:spPr>
          <a:xfrm>
            <a:off x="1066800" y="4191000"/>
            <a:ext cx="7315200" cy="1754326"/>
          </a:xfrm>
          <a:prstGeom prst="rect">
            <a:avLst/>
          </a:prstGeom>
        </p:spPr>
        <p:txBody>
          <a:bodyPr wrap="square">
            <a:spAutoFit/>
          </a:bodyPr>
          <a:lstStyle/>
          <a:p>
            <a:r>
              <a:rPr lang="en-US" dirty="0"/>
              <a:t>1st degree AV block is defined by PR intervals greater than 200 ms</a:t>
            </a:r>
          </a:p>
          <a:p>
            <a:r>
              <a:rPr lang="en-US" dirty="0"/>
              <a:t>caused by</a:t>
            </a:r>
          </a:p>
          <a:p>
            <a:r>
              <a:rPr lang="en-US" dirty="0"/>
              <a:t>               drugs, such as BB, CCB; </a:t>
            </a:r>
          </a:p>
          <a:p>
            <a:r>
              <a:rPr lang="en-US" dirty="0"/>
              <a:t>               excessive </a:t>
            </a:r>
            <a:r>
              <a:rPr lang="en-US" dirty="0" err="1"/>
              <a:t>vagal</a:t>
            </a:r>
            <a:r>
              <a:rPr lang="en-US" dirty="0"/>
              <a:t> tone; </a:t>
            </a:r>
          </a:p>
          <a:p>
            <a:r>
              <a:rPr lang="en-US" dirty="0"/>
              <a:t>                ischemia; or </a:t>
            </a:r>
          </a:p>
          <a:p>
            <a:r>
              <a:rPr lang="en-US" dirty="0"/>
              <a:t>                intrinsic disease in the AV junction or bundle branch system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 </a:t>
            </a:r>
          </a:p>
        </p:txBody>
      </p:sp>
      <p:sp>
        <p:nvSpPr>
          <p:cNvPr id="101379" name="Text Box 3"/>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60 bpm</a:t>
            </a:r>
            <a:endParaRPr lang="en-US" altLang="en-US">
              <a:solidFill>
                <a:srgbClr val="FF5050"/>
              </a:solidFill>
            </a:endParaRPr>
          </a:p>
        </p:txBody>
      </p:sp>
      <p:sp>
        <p:nvSpPr>
          <p:cNvPr id="101380"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1381"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1382" name="Text Box 6"/>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a:t>
            </a:r>
            <a:endParaRPr lang="en-US" altLang="en-US">
              <a:solidFill>
                <a:srgbClr val="FF5050"/>
              </a:solidFill>
            </a:endParaRPr>
          </a:p>
        </p:txBody>
      </p:sp>
      <p:sp>
        <p:nvSpPr>
          <p:cNvPr id="101383"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normal</a:t>
            </a:r>
            <a:endParaRPr lang="en-US" altLang="en-US">
              <a:solidFill>
                <a:srgbClr val="FF5050"/>
              </a:solidFill>
            </a:endParaRPr>
          </a:p>
        </p:txBody>
      </p:sp>
      <p:sp>
        <p:nvSpPr>
          <p:cNvPr id="101384" name="Text Box 8"/>
          <p:cNvSpPr txBox="1">
            <a:spLocks noChangeArrowheads="1"/>
          </p:cNvSpPr>
          <p:nvPr/>
        </p:nvSpPr>
        <p:spPr bwMode="auto">
          <a:xfrm>
            <a:off x="5257800" y="5135563"/>
            <a:ext cx="2667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0.08 s</a:t>
            </a:r>
            <a:endParaRPr lang="en-US" altLang="en-US">
              <a:solidFill>
                <a:srgbClr val="FF5050"/>
              </a:solidFill>
            </a:endParaRPr>
          </a:p>
        </p:txBody>
      </p:sp>
      <p:sp>
        <p:nvSpPr>
          <p:cNvPr id="101385"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1386"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1387"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0.36 s</a:t>
            </a:r>
          </a:p>
        </p:txBody>
      </p:sp>
      <p:sp>
        <p:nvSpPr>
          <p:cNvPr id="101388"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1389"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1390" name="Text Box 14"/>
          <p:cNvSpPr txBox="1">
            <a:spLocks noChangeArrowheads="1"/>
          </p:cNvSpPr>
          <p:nvPr/>
        </p:nvSpPr>
        <p:spPr bwMode="auto">
          <a:xfrm>
            <a:off x="3581400" y="5821363"/>
            <a:ext cx="57912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a:solidFill>
                  <a:srgbClr val="FF5050"/>
                </a:solidFill>
                <a:latin typeface="Arial" charset="0"/>
              </a:rPr>
              <a:t>1st Degree AV Block</a:t>
            </a:r>
          </a:p>
        </p:txBody>
      </p:sp>
      <p:pic>
        <p:nvPicPr>
          <p:cNvPr id="101391" name="Picture 15" descr="D:\JoF\EKG\1AV-m1.jpg"/>
          <p:cNvPicPr>
            <a:picLocks noChangeAspect="1" noChangeArrowheads="1"/>
          </p:cNvPicPr>
          <p:nvPr/>
        </p:nvPicPr>
        <p:blipFill>
          <a:blip r:embed="rId3" cstate="print"/>
          <a:srcRect/>
          <a:stretch>
            <a:fillRect/>
          </a:stretch>
        </p:blipFill>
        <p:spPr bwMode="auto">
          <a:xfrm>
            <a:off x="685800" y="1600200"/>
            <a:ext cx="7772400" cy="1012825"/>
          </a:xfrm>
          <a:prstGeom prst="rect">
            <a:avLst/>
          </a:prstGeom>
          <a:noFill/>
        </p:spPr>
      </p:pic>
      <p:sp>
        <p:nvSpPr>
          <p:cNvPr id="16" name="Rectangle 15"/>
          <p:cNvSpPr/>
          <p:nvPr/>
        </p:nvSpPr>
        <p:spPr>
          <a:xfrm>
            <a:off x="1524000" y="304800"/>
            <a:ext cx="6324600" cy="1046440"/>
          </a:xfrm>
          <a:prstGeom prst="rect">
            <a:avLst/>
          </a:prstGeom>
        </p:spPr>
        <p:txBody>
          <a:bodyPr wrap="square">
            <a:spAutoFit/>
          </a:bodyPr>
          <a:lstStyle/>
          <a:p>
            <a:r>
              <a:rPr lang="en-US" sz="4400" b="1" kern="0" dirty="0">
                <a:solidFill>
                  <a:srgbClr val="FF0000"/>
                </a:solidFill>
                <a:ea typeface="+mj-ea"/>
                <a:cs typeface="+mj-cs"/>
              </a:rPr>
              <a:t>First degree AV block </a:t>
            </a:r>
            <a:br>
              <a:rPr lang="en-US" sz="4400" b="1" kern="0" dirty="0">
                <a:solidFill>
                  <a:srgbClr val="FFFF00"/>
                </a:solidFill>
                <a:ea typeface="+mj-ea"/>
                <a:cs typeface="+mj-cs"/>
              </a:rPr>
            </a:b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2nd Degree AV Block, Type I</a:t>
            </a:r>
          </a:p>
        </p:txBody>
      </p:sp>
      <p:sp>
        <p:nvSpPr>
          <p:cNvPr id="105475" name="Rectangle 3"/>
          <p:cNvSpPr>
            <a:spLocks noGrp="1" noChangeArrowheads="1"/>
          </p:cNvSpPr>
          <p:nvPr>
            <p:ph type="body" idx="1"/>
          </p:nvPr>
        </p:nvSpPr>
        <p:spPr>
          <a:xfrm>
            <a:off x="609600" y="2743200"/>
            <a:ext cx="8077200" cy="4114800"/>
          </a:xfrm>
        </p:spPr>
        <p:txBody>
          <a:bodyPr/>
          <a:lstStyle/>
          <a:p>
            <a:endParaRPr lang="en-US" altLang="en-US" dirty="0"/>
          </a:p>
          <a:p>
            <a:r>
              <a:rPr lang="en-US" altLang="en-US" sz="3600" dirty="0">
                <a:solidFill>
                  <a:srgbClr val="FF5050"/>
                </a:solidFill>
              </a:rPr>
              <a:t>Deviation from NSR</a:t>
            </a:r>
            <a:endParaRPr lang="en-US" altLang="en-US" dirty="0">
              <a:solidFill>
                <a:srgbClr val="FF5050"/>
              </a:solidFill>
            </a:endParaRPr>
          </a:p>
          <a:p>
            <a:pPr lvl="1"/>
            <a:r>
              <a:rPr lang="en-US" altLang="en-US" sz="3200" dirty="0"/>
              <a:t>PR interval progressively lengthens, then the impulse is completely blocked (P wave not followed by QRS).</a:t>
            </a:r>
            <a:endParaRPr lang="en-US" altLang="en-US" dirty="0">
              <a:solidFill>
                <a:srgbClr val="FF5050"/>
              </a:solidFill>
            </a:endParaRPr>
          </a:p>
          <a:p>
            <a:pPr algn="ctr">
              <a:buFontTx/>
              <a:buNone/>
            </a:pPr>
            <a:endParaRPr lang="en-US" altLang="en-US" dirty="0"/>
          </a:p>
        </p:txBody>
      </p:sp>
      <p:pic>
        <p:nvPicPr>
          <p:cNvPr id="105476" name="Picture 4" descr="D:\JoF\EKG\2IAV-m1.jpg"/>
          <p:cNvPicPr>
            <a:picLocks noChangeAspect="1" noChangeArrowheads="1"/>
          </p:cNvPicPr>
          <p:nvPr/>
        </p:nvPicPr>
        <p:blipFill>
          <a:blip r:embed="rId3" cstate="print"/>
          <a:srcRect/>
          <a:stretch>
            <a:fillRect/>
          </a:stretch>
        </p:blipFill>
        <p:spPr bwMode="auto">
          <a:xfrm>
            <a:off x="838200" y="1905000"/>
            <a:ext cx="7772400" cy="896938"/>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152400"/>
            <a:ext cx="7772400" cy="1143000"/>
          </a:xfrm>
        </p:spPr>
        <p:txBody>
          <a:bodyPr/>
          <a:lstStyle/>
          <a:p>
            <a:r>
              <a:rPr lang="en-US" altLang="en-US" dirty="0"/>
              <a:t>2nd Degree AV Block, Type I</a:t>
            </a:r>
          </a:p>
        </p:txBody>
      </p:sp>
      <p:sp>
        <p:nvSpPr>
          <p:cNvPr id="106499" name="Rectangle 3"/>
          <p:cNvSpPr>
            <a:spLocks noGrp="1" noChangeArrowheads="1"/>
          </p:cNvSpPr>
          <p:nvPr>
            <p:ph type="body" idx="1"/>
          </p:nvPr>
        </p:nvSpPr>
        <p:spPr>
          <a:xfrm>
            <a:off x="685800" y="2743200"/>
            <a:ext cx="7772400" cy="4114800"/>
          </a:xfrm>
        </p:spPr>
        <p:txBody>
          <a:bodyPr/>
          <a:lstStyle/>
          <a:p>
            <a:endParaRPr lang="en-US" altLang="en-US" dirty="0"/>
          </a:p>
          <a:p>
            <a:r>
              <a:rPr lang="en-US" altLang="en-US" dirty="0">
                <a:solidFill>
                  <a:srgbClr val="FF5050"/>
                </a:solidFill>
              </a:rPr>
              <a:t>Etiology:</a:t>
            </a:r>
            <a:r>
              <a:rPr lang="en-US" altLang="en-US" dirty="0"/>
              <a:t> Each successive </a:t>
            </a:r>
            <a:r>
              <a:rPr lang="en-US" altLang="en-US" dirty="0" err="1"/>
              <a:t>atrial</a:t>
            </a:r>
            <a:r>
              <a:rPr lang="en-US" altLang="en-US" dirty="0"/>
              <a:t> impulse encounters a longer and longer delay in the AV node until one impulse (usually the 3rd or 4th) fails to make it through the AV node.</a:t>
            </a:r>
          </a:p>
          <a:p>
            <a:endParaRPr lang="en-US" altLang="en-US" dirty="0"/>
          </a:p>
          <a:p>
            <a:pPr algn="ctr">
              <a:buFontTx/>
              <a:buNone/>
            </a:pPr>
            <a:endParaRPr lang="en-US" altLang="en-US" dirty="0"/>
          </a:p>
        </p:txBody>
      </p:sp>
      <p:pic>
        <p:nvPicPr>
          <p:cNvPr id="106500" name="Picture 4" descr="D:\JoF\EKG\2IAV-m1.jpg"/>
          <p:cNvPicPr>
            <a:picLocks noChangeAspect="1" noChangeArrowheads="1"/>
          </p:cNvPicPr>
          <p:nvPr/>
        </p:nvPicPr>
        <p:blipFill>
          <a:blip r:embed="rId3" cstate="print"/>
          <a:srcRect/>
          <a:stretch>
            <a:fillRect/>
          </a:stretch>
        </p:blipFill>
        <p:spPr bwMode="auto">
          <a:xfrm>
            <a:off x="685800" y="1905000"/>
            <a:ext cx="7772400" cy="896938"/>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D:\JoF\EKG\2IAV-m1.jpg"/>
          <p:cNvPicPr>
            <a:picLocks noChangeAspect="1" noChangeArrowheads="1"/>
          </p:cNvPicPr>
          <p:nvPr/>
        </p:nvPicPr>
        <p:blipFill>
          <a:blip r:embed="rId3" cstate="print"/>
          <a:srcRect/>
          <a:stretch>
            <a:fillRect/>
          </a:stretch>
        </p:blipFill>
        <p:spPr bwMode="auto">
          <a:xfrm>
            <a:off x="685800" y="1600200"/>
            <a:ext cx="7772400" cy="896938"/>
          </a:xfrm>
          <a:prstGeom prst="rect">
            <a:avLst/>
          </a:prstGeom>
          <a:noFill/>
        </p:spPr>
      </p:pic>
      <p:sp>
        <p:nvSpPr>
          <p:cNvPr id="104451" name="Rectangle 3"/>
          <p:cNvSpPr>
            <a:spLocks noGrp="1" noChangeArrowheads="1"/>
          </p:cNvSpPr>
          <p:nvPr>
            <p:ph type="title"/>
          </p:nvPr>
        </p:nvSpPr>
        <p:spPr>
          <a:xfrm>
            <a:off x="685800" y="0"/>
            <a:ext cx="7772400" cy="1143000"/>
          </a:xfrm>
        </p:spPr>
        <p:txBody>
          <a:bodyPr/>
          <a:lstStyle/>
          <a:p>
            <a:r>
              <a:rPr lang="en-US" altLang="en-US" i="1" dirty="0">
                <a:solidFill>
                  <a:schemeClr val="tx1">
                    <a:lumMod val="60000"/>
                    <a:lumOff val="40000"/>
                  </a:schemeClr>
                </a:solidFill>
                <a:latin typeface="Arial" charset="0"/>
              </a:rPr>
              <a:t>2nd Degree AV </a:t>
            </a:r>
            <a:r>
              <a:rPr lang="en-US" altLang="en-US" i="1" dirty="0" err="1">
                <a:solidFill>
                  <a:schemeClr val="tx1">
                    <a:lumMod val="60000"/>
                    <a:lumOff val="40000"/>
                  </a:schemeClr>
                </a:solidFill>
                <a:latin typeface="Arial" charset="0"/>
              </a:rPr>
              <a:t>Block,Type</a:t>
            </a:r>
            <a:r>
              <a:rPr lang="en-US" altLang="en-US" i="1" dirty="0">
                <a:solidFill>
                  <a:schemeClr val="tx1">
                    <a:lumMod val="60000"/>
                    <a:lumOff val="40000"/>
                  </a:schemeClr>
                </a:solidFill>
                <a:latin typeface="Arial" charset="0"/>
              </a:rPr>
              <a:t> I</a:t>
            </a:r>
            <a:r>
              <a:rPr lang="en-US" altLang="en-US" dirty="0">
                <a:solidFill>
                  <a:schemeClr val="tx1">
                    <a:lumMod val="60000"/>
                    <a:lumOff val="40000"/>
                  </a:schemeClr>
                </a:solidFill>
              </a:rPr>
              <a:t> </a:t>
            </a:r>
          </a:p>
        </p:txBody>
      </p:sp>
      <p:sp>
        <p:nvSpPr>
          <p:cNvPr id="104452" name="Text Box 4"/>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50 bpm</a:t>
            </a:r>
            <a:endParaRPr lang="en-US" altLang="en-US">
              <a:solidFill>
                <a:srgbClr val="FF5050"/>
              </a:solidFill>
            </a:endParaRPr>
          </a:p>
        </p:txBody>
      </p:sp>
      <p:sp>
        <p:nvSpPr>
          <p:cNvPr id="104453" name="Text Box 5"/>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4454" name="Text Box 6"/>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4455" name="Text Box 7"/>
          <p:cNvSpPr txBox="1">
            <a:spLocks noChangeArrowheads="1"/>
          </p:cNvSpPr>
          <p:nvPr/>
        </p:nvSpPr>
        <p:spPr bwMode="auto">
          <a:xfrm>
            <a:off x="5257800" y="33528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regularly irregular</a:t>
            </a:r>
            <a:endParaRPr lang="en-US" altLang="en-US">
              <a:solidFill>
                <a:srgbClr val="FF5050"/>
              </a:solidFill>
            </a:endParaRPr>
          </a:p>
        </p:txBody>
      </p:sp>
      <p:sp>
        <p:nvSpPr>
          <p:cNvPr id="104456" name="Text Box 8"/>
          <p:cNvSpPr txBox="1">
            <a:spLocks noChangeArrowheads="1"/>
          </p:cNvSpPr>
          <p:nvPr/>
        </p:nvSpPr>
        <p:spPr bwMode="auto">
          <a:xfrm>
            <a:off x="5257800" y="3962400"/>
            <a:ext cx="4267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nl, but 4th no QRS</a:t>
            </a:r>
            <a:endParaRPr lang="en-US" altLang="en-US">
              <a:solidFill>
                <a:srgbClr val="FF5050"/>
              </a:solidFill>
            </a:endParaRPr>
          </a:p>
        </p:txBody>
      </p:sp>
      <p:sp>
        <p:nvSpPr>
          <p:cNvPr id="104457" name="Text Box 9"/>
          <p:cNvSpPr txBox="1">
            <a:spLocks noChangeArrowheads="1"/>
          </p:cNvSpPr>
          <p:nvPr/>
        </p:nvSpPr>
        <p:spPr bwMode="auto">
          <a:xfrm>
            <a:off x="5257800" y="5135563"/>
            <a:ext cx="2667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0.08 s</a:t>
            </a:r>
            <a:endParaRPr lang="en-US" altLang="en-US">
              <a:solidFill>
                <a:srgbClr val="FF5050"/>
              </a:solidFill>
            </a:endParaRPr>
          </a:p>
        </p:txBody>
      </p:sp>
      <p:sp>
        <p:nvSpPr>
          <p:cNvPr id="104458" name="Text Box 10"/>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4459" name="Text Box 11"/>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4460" name="Text Box 12"/>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lengthens</a:t>
            </a:r>
          </a:p>
        </p:txBody>
      </p:sp>
      <p:sp>
        <p:nvSpPr>
          <p:cNvPr id="104461" name="Text Box 13"/>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4462" name="Text Box 14"/>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4463" name="Text Box 15"/>
          <p:cNvSpPr txBox="1">
            <a:spLocks noChangeArrowheads="1"/>
          </p:cNvSpPr>
          <p:nvPr/>
        </p:nvSpPr>
        <p:spPr bwMode="auto">
          <a:xfrm>
            <a:off x="3581400" y="5821363"/>
            <a:ext cx="57912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a:solidFill>
                  <a:srgbClr val="FF5050"/>
                </a:solidFill>
                <a:latin typeface="Arial" charset="0"/>
              </a:rPr>
              <a:t>2nd Degree AV Block, Type I</a:t>
            </a:r>
          </a:p>
        </p:txBody>
      </p:sp>
      <p:sp>
        <p:nvSpPr>
          <p:cNvPr id="104464" name="Freeform 16"/>
          <p:cNvSpPr>
            <a:spLocks/>
          </p:cNvSpPr>
          <p:nvPr/>
        </p:nvSpPr>
        <p:spPr bwMode="auto">
          <a:xfrm>
            <a:off x="4225925" y="1524000"/>
            <a:ext cx="879475" cy="1143000"/>
          </a:xfrm>
          <a:custGeom>
            <a:avLst/>
            <a:gdLst/>
            <a:ahLst/>
            <a:cxnLst>
              <a:cxn ang="0">
                <a:pos x="246" y="13"/>
              </a:cxn>
              <a:cxn ang="0">
                <a:pos x="77" y="169"/>
              </a:cxn>
              <a:cxn ang="0">
                <a:pos x="155" y="561"/>
              </a:cxn>
              <a:cxn ang="0">
                <a:pos x="442" y="495"/>
              </a:cxn>
              <a:cxn ang="0">
                <a:pos x="429" y="117"/>
              </a:cxn>
              <a:cxn ang="0">
                <a:pos x="311" y="0"/>
              </a:cxn>
              <a:cxn ang="0">
                <a:pos x="246" y="13"/>
              </a:cxn>
            </a:cxnLst>
            <a:rect l="0" t="0" r="r" b="b"/>
            <a:pathLst>
              <a:path w="500" h="572">
                <a:moveTo>
                  <a:pt x="246" y="13"/>
                </a:moveTo>
                <a:cubicBezTo>
                  <a:pt x="169" y="39"/>
                  <a:pt x="121" y="102"/>
                  <a:pt x="77" y="169"/>
                </a:cubicBezTo>
                <a:cubicBezTo>
                  <a:pt x="42" y="309"/>
                  <a:pt x="0" y="505"/>
                  <a:pt x="155" y="561"/>
                </a:cubicBezTo>
                <a:cubicBezTo>
                  <a:pt x="314" y="550"/>
                  <a:pt x="339" y="572"/>
                  <a:pt x="442" y="495"/>
                </a:cubicBezTo>
                <a:cubicBezTo>
                  <a:pt x="500" y="350"/>
                  <a:pt x="496" y="250"/>
                  <a:pt x="429" y="117"/>
                </a:cubicBezTo>
                <a:cubicBezTo>
                  <a:pt x="397" y="52"/>
                  <a:pt x="385" y="24"/>
                  <a:pt x="311" y="0"/>
                </a:cubicBezTo>
                <a:cubicBezTo>
                  <a:pt x="255" y="14"/>
                  <a:pt x="277" y="13"/>
                  <a:pt x="246" y="13"/>
                </a:cubicBezTo>
                <a:close/>
              </a:path>
            </a:pathLst>
          </a:custGeom>
          <a:noFill/>
          <a:ln w="57150" cap="flat" cmpd="sng">
            <a:solidFill>
              <a:srgbClr val="FF5050"/>
            </a:solidFill>
            <a:prstDash val="solid"/>
            <a:round/>
            <a:headEnd type="none" w="sm" len="sm"/>
            <a:tailEnd type="none" w="sm" len="sm"/>
          </a:ln>
          <a:effectLst/>
        </p:spPr>
        <p:txBody>
          <a:bodyPr wrap="none" anchor="ct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838200" y="457200"/>
            <a:ext cx="7772400" cy="1143000"/>
          </a:xfrm>
        </p:spPr>
        <p:txBody>
          <a:bodyPr/>
          <a:lstStyle/>
          <a:p>
            <a:r>
              <a:rPr lang="en-US" altLang="en-US" dirty="0"/>
              <a:t>2nd Degree AV Block, Type II </a:t>
            </a:r>
            <a:r>
              <a:rPr lang="en-US" b="1" dirty="0">
                <a:solidFill>
                  <a:srgbClr val="FF0000"/>
                </a:solidFill>
              </a:rPr>
              <a:t>(</a:t>
            </a:r>
            <a:r>
              <a:rPr lang="en-US" dirty="0" err="1">
                <a:solidFill>
                  <a:srgbClr val="FF0000"/>
                </a:solidFill>
              </a:rPr>
              <a:t>Mobitz</a:t>
            </a:r>
            <a:r>
              <a:rPr lang="en-US" dirty="0">
                <a:solidFill>
                  <a:srgbClr val="FF0000"/>
                </a:solidFill>
              </a:rPr>
              <a:t>)</a:t>
            </a:r>
            <a:r>
              <a:rPr lang="en-US" altLang="en-US" dirty="0"/>
              <a:t>  </a:t>
            </a:r>
          </a:p>
        </p:txBody>
      </p:sp>
      <p:sp>
        <p:nvSpPr>
          <p:cNvPr id="108547" name="Rectangle 3"/>
          <p:cNvSpPr>
            <a:spLocks noGrp="1" noChangeArrowheads="1"/>
          </p:cNvSpPr>
          <p:nvPr>
            <p:ph type="body" idx="1"/>
          </p:nvPr>
        </p:nvSpPr>
        <p:spPr>
          <a:xfrm>
            <a:off x="685800" y="2895600"/>
            <a:ext cx="8077200" cy="4114800"/>
          </a:xfrm>
        </p:spPr>
        <p:txBody>
          <a:bodyPr/>
          <a:lstStyle/>
          <a:p>
            <a:endParaRPr lang="en-US" altLang="en-US" dirty="0"/>
          </a:p>
          <a:p>
            <a:r>
              <a:rPr lang="en-US" altLang="en-US" sz="3600" dirty="0">
                <a:solidFill>
                  <a:srgbClr val="FF5050"/>
                </a:solidFill>
              </a:rPr>
              <a:t>Deviation from NSR</a:t>
            </a:r>
            <a:endParaRPr lang="en-US" altLang="en-US" dirty="0"/>
          </a:p>
          <a:p>
            <a:pPr lvl="1"/>
            <a:r>
              <a:rPr lang="en-US" altLang="en-US" sz="3200" dirty="0"/>
              <a:t>Occasional P waves are completely blocked (P wave not followed by QRS).</a:t>
            </a:r>
            <a:endParaRPr lang="en-US" altLang="en-US" dirty="0">
              <a:solidFill>
                <a:srgbClr val="FF5050"/>
              </a:solidFill>
            </a:endParaRPr>
          </a:p>
          <a:p>
            <a:pPr algn="ctr">
              <a:buFontTx/>
              <a:buNone/>
            </a:pPr>
            <a:endParaRPr lang="en-US" altLang="en-US" dirty="0"/>
          </a:p>
        </p:txBody>
      </p:sp>
      <p:pic>
        <p:nvPicPr>
          <p:cNvPr id="108548" name="Picture 4" descr="D:\JoF\EKG\2IIAV-m2.jpg"/>
          <p:cNvPicPr>
            <a:picLocks noChangeAspect="1" noChangeArrowheads="1"/>
          </p:cNvPicPr>
          <p:nvPr/>
        </p:nvPicPr>
        <p:blipFill>
          <a:blip r:embed="rId3" cstate="print"/>
          <a:srcRect/>
          <a:stretch>
            <a:fillRect/>
          </a:stretch>
        </p:blipFill>
        <p:spPr bwMode="auto">
          <a:xfrm>
            <a:off x="762000" y="1905000"/>
            <a:ext cx="7772400" cy="9175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
            <a:ext cx="7772400" cy="1143000"/>
          </a:xfrm>
        </p:spPr>
        <p:txBody>
          <a:bodyPr/>
          <a:lstStyle/>
          <a:p>
            <a:r>
              <a:rPr lang="en-US" dirty="0"/>
              <a:t>EKG Leads</a:t>
            </a:r>
          </a:p>
        </p:txBody>
      </p:sp>
      <p:sp>
        <p:nvSpPr>
          <p:cNvPr id="36867" name="Rectangle 3"/>
          <p:cNvSpPr>
            <a:spLocks noGrp="1" noChangeArrowheads="1"/>
          </p:cNvSpPr>
          <p:nvPr>
            <p:ph idx="1"/>
          </p:nvPr>
        </p:nvSpPr>
        <p:spPr>
          <a:xfrm>
            <a:off x="228600" y="1828800"/>
            <a:ext cx="4800600" cy="914400"/>
          </a:xfrm>
        </p:spPr>
        <p:txBody>
          <a:bodyPr/>
          <a:lstStyle/>
          <a:p>
            <a:pPr marL="0" indent="0">
              <a:lnSpc>
                <a:spcPct val="90000"/>
              </a:lnSpc>
              <a:buFont typeface="Wingdings" pitchFamily="2" charset="2"/>
              <a:buNone/>
            </a:pPr>
            <a:r>
              <a:rPr lang="en-US" sz="2400"/>
              <a:t>The standard EKG has 12 leads:</a:t>
            </a:r>
          </a:p>
        </p:txBody>
      </p:sp>
      <p:sp>
        <p:nvSpPr>
          <p:cNvPr id="36869" name="Text Box 5"/>
          <p:cNvSpPr txBox="1">
            <a:spLocks noChangeArrowheads="1"/>
          </p:cNvSpPr>
          <p:nvPr/>
        </p:nvSpPr>
        <p:spPr bwMode="auto">
          <a:xfrm>
            <a:off x="5105400" y="1828800"/>
            <a:ext cx="4038600" cy="1552575"/>
          </a:xfrm>
          <a:prstGeom prst="rect">
            <a:avLst/>
          </a:prstGeom>
          <a:noFill/>
          <a:ln w="9525">
            <a:noFill/>
            <a:miter lim="800000"/>
            <a:headEnd/>
            <a:tailEnd/>
          </a:ln>
          <a:effectLst/>
        </p:spPr>
        <p:txBody>
          <a:bodyPr>
            <a:spAutoFit/>
          </a:bodyPr>
          <a:lstStyle/>
          <a:p>
            <a:pPr>
              <a:spcBef>
                <a:spcPct val="50000"/>
              </a:spcBef>
            </a:pPr>
            <a:r>
              <a:rPr lang="en-US" sz="2400"/>
              <a:t>3 Standard Limb Leads</a:t>
            </a:r>
          </a:p>
          <a:p>
            <a:pPr>
              <a:spcBef>
                <a:spcPct val="50000"/>
              </a:spcBef>
            </a:pPr>
            <a:r>
              <a:rPr lang="en-US" sz="2400"/>
              <a:t>3 Augmented Limb Leads</a:t>
            </a:r>
          </a:p>
          <a:p>
            <a:pPr>
              <a:spcBef>
                <a:spcPct val="50000"/>
              </a:spcBef>
            </a:pPr>
            <a:r>
              <a:rPr lang="en-US" sz="2400"/>
              <a:t>6 Precordial Leads</a:t>
            </a:r>
          </a:p>
        </p:txBody>
      </p:sp>
      <p:sp>
        <p:nvSpPr>
          <p:cNvPr id="36870" name="Text Box 6"/>
          <p:cNvSpPr txBox="1">
            <a:spLocks noChangeArrowheads="1"/>
          </p:cNvSpPr>
          <p:nvPr/>
        </p:nvSpPr>
        <p:spPr bwMode="auto">
          <a:xfrm>
            <a:off x="381000" y="4419600"/>
            <a:ext cx="8229600" cy="1370013"/>
          </a:xfrm>
          <a:prstGeom prst="rect">
            <a:avLst/>
          </a:prstGeom>
          <a:noFill/>
          <a:ln w="9525">
            <a:noFill/>
            <a:miter lim="800000"/>
            <a:headEnd/>
            <a:tailEnd/>
          </a:ln>
          <a:effectLst/>
        </p:spPr>
        <p:txBody>
          <a:bodyPr>
            <a:spAutoFit/>
          </a:bodyPr>
          <a:lstStyle/>
          <a:p>
            <a:pPr>
              <a:spcBef>
                <a:spcPct val="50000"/>
              </a:spcBef>
            </a:pPr>
            <a:r>
              <a:rPr lang="en-US" sz="2400">
                <a:effectLst>
                  <a:outerShdw blurRad="38100" dist="38100" dir="2700000" algn="tl">
                    <a:srgbClr val="000000"/>
                  </a:outerShdw>
                </a:effectLst>
              </a:rPr>
              <a:t>The axis of a particular lead represents the viewpoint from which it looks at the heart.</a:t>
            </a:r>
          </a:p>
          <a:p>
            <a:pPr>
              <a:spcBef>
                <a:spcPct val="50000"/>
              </a:spcBef>
            </a:pPr>
            <a:endParaRPr 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dirty="0"/>
              <a:t>2nd Degree AV Block, Type II </a:t>
            </a:r>
            <a:r>
              <a:rPr lang="en-US" b="1" dirty="0">
                <a:solidFill>
                  <a:srgbClr val="FF0000"/>
                </a:solidFill>
              </a:rPr>
              <a:t>(</a:t>
            </a:r>
            <a:r>
              <a:rPr lang="en-US" dirty="0" err="1">
                <a:solidFill>
                  <a:srgbClr val="FF0000"/>
                </a:solidFill>
              </a:rPr>
              <a:t>Mobitz</a:t>
            </a:r>
            <a:r>
              <a:rPr lang="en-US" dirty="0">
                <a:solidFill>
                  <a:srgbClr val="FF0000"/>
                </a:solidFill>
              </a:rPr>
              <a:t>)</a:t>
            </a:r>
            <a:r>
              <a:rPr lang="en-US" altLang="en-US" dirty="0"/>
              <a:t> </a:t>
            </a:r>
          </a:p>
        </p:txBody>
      </p:sp>
      <p:sp>
        <p:nvSpPr>
          <p:cNvPr id="109571" name="Rectangle 3"/>
          <p:cNvSpPr>
            <a:spLocks noGrp="1" noChangeArrowheads="1"/>
          </p:cNvSpPr>
          <p:nvPr>
            <p:ph type="body" idx="1"/>
          </p:nvPr>
        </p:nvSpPr>
        <p:spPr>
          <a:xfrm>
            <a:off x="685800" y="2971800"/>
            <a:ext cx="7772400" cy="4114800"/>
          </a:xfrm>
        </p:spPr>
        <p:txBody>
          <a:bodyPr/>
          <a:lstStyle/>
          <a:p>
            <a:endParaRPr lang="en-US" altLang="en-US" dirty="0"/>
          </a:p>
          <a:p>
            <a:r>
              <a:rPr lang="en-US" altLang="en-US" dirty="0">
                <a:solidFill>
                  <a:srgbClr val="FF5050"/>
                </a:solidFill>
              </a:rPr>
              <a:t>Etiology:</a:t>
            </a:r>
            <a:r>
              <a:rPr lang="en-US" altLang="en-US" dirty="0"/>
              <a:t> Conduction is all or nothing (no prolongation of PR interval); typically block occurs in the Bundle of His.</a:t>
            </a:r>
          </a:p>
          <a:p>
            <a:endParaRPr lang="en-US" altLang="en-US" dirty="0"/>
          </a:p>
          <a:p>
            <a:pPr algn="ctr">
              <a:buFontTx/>
              <a:buNone/>
            </a:pPr>
            <a:endParaRPr lang="en-US" altLang="en-US" dirty="0"/>
          </a:p>
        </p:txBody>
      </p:sp>
      <p:pic>
        <p:nvPicPr>
          <p:cNvPr id="109572" name="Picture 4" descr="D:\JoF\EKG\2IIAV-m2.jpg"/>
          <p:cNvPicPr>
            <a:picLocks noChangeAspect="1" noChangeArrowheads="1"/>
          </p:cNvPicPr>
          <p:nvPr/>
        </p:nvPicPr>
        <p:blipFill>
          <a:blip r:embed="rId3" cstate="print"/>
          <a:srcRect/>
          <a:stretch>
            <a:fillRect/>
          </a:stretch>
        </p:blipFill>
        <p:spPr bwMode="auto">
          <a:xfrm>
            <a:off x="762000" y="2057400"/>
            <a:ext cx="7772400" cy="91757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1" dirty="0">
                <a:solidFill>
                  <a:srgbClr val="FF0000"/>
                </a:solidFill>
              </a:rPr>
              <a:t>Type II - AV block (</a:t>
            </a:r>
            <a:r>
              <a:rPr lang="en-US" dirty="0" err="1">
                <a:solidFill>
                  <a:srgbClr val="FF0000"/>
                </a:solidFill>
              </a:rPr>
              <a:t>Mobitz</a:t>
            </a:r>
            <a:r>
              <a:rPr lang="en-US" dirty="0">
                <a:solidFill>
                  <a:srgbClr val="FF0000"/>
                </a:solidFill>
              </a:rPr>
              <a:t>)</a:t>
            </a:r>
          </a:p>
        </p:txBody>
      </p:sp>
      <p:pic>
        <p:nvPicPr>
          <p:cNvPr id="5122" name="Picture 2" descr="G:\Emergency medicine\Electrocardiogram\ecg_0291_mod.gif"/>
          <p:cNvPicPr>
            <a:picLocks noGrp="1" noChangeAspect="1" noChangeArrowheads="1"/>
          </p:cNvPicPr>
          <p:nvPr>
            <p:ph idx="1"/>
          </p:nvPr>
        </p:nvPicPr>
        <p:blipFill>
          <a:blip r:embed="rId3" cstate="print"/>
          <a:srcRect/>
          <a:stretch>
            <a:fillRect/>
          </a:stretch>
        </p:blipFill>
        <p:spPr bwMode="auto">
          <a:xfrm>
            <a:off x="990600" y="1600200"/>
            <a:ext cx="6477000" cy="3132513"/>
          </a:xfrm>
          <a:prstGeom prst="rect">
            <a:avLst/>
          </a:prstGeom>
          <a:noFill/>
        </p:spPr>
      </p:pic>
      <p:sp>
        <p:nvSpPr>
          <p:cNvPr id="5" name="Rectangle 4"/>
          <p:cNvSpPr/>
          <p:nvPr/>
        </p:nvSpPr>
        <p:spPr>
          <a:xfrm>
            <a:off x="762000" y="4876800"/>
            <a:ext cx="7010400" cy="1200329"/>
          </a:xfrm>
          <a:prstGeom prst="rect">
            <a:avLst/>
          </a:prstGeom>
        </p:spPr>
        <p:txBody>
          <a:bodyPr wrap="square">
            <a:spAutoFit/>
          </a:bodyPr>
          <a:lstStyle/>
          <a:p>
            <a:r>
              <a:rPr lang="en-US" dirty="0"/>
              <a:t>In </a:t>
            </a:r>
            <a:r>
              <a:rPr lang="en-US" b="1" dirty="0"/>
              <a:t>type II AV block</a:t>
            </a:r>
            <a:r>
              <a:rPr lang="en-US" dirty="0"/>
              <a:t>, the PR is constant until the </a:t>
            </a:r>
            <a:r>
              <a:rPr lang="en-US" dirty="0" err="1"/>
              <a:t>nonconducted</a:t>
            </a:r>
            <a:r>
              <a:rPr lang="en-US" dirty="0"/>
              <a:t> P wave occurs. The RR interval of the pause is usually 2x the basic RR interval.</a:t>
            </a:r>
          </a:p>
          <a:p>
            <a:r>
              <a:rPr lang="en-US" dirty="0"/>
              <a:t>Block may be 2:1 or 3:1 </a:t>
            </a:r>
            <a:br>
              <a:rPr lang="en-US" dirty="0"/>
            </a:br>
            <a:endParaRPr lang="en-US" dirty="0"/>
          </a:p>
        </p:txBody>
      </p:sp>
      <p:cxnSp>
        <p:nvCxnSpPr>
          <p:cNvPr id="7" name="Straight Arrow Connector 6"/>
          <p:cNvCxnSpPr/>
          <p:nvPr/>
        </p:nvCxnSpPr>
        <p:spPr>
          <a:xfrm rot="16200000" flipH="1">
            <a:off x="1295400" y="1981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2133600" y="1981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971800" y="1981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733800" y="1981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91200" y="1524000"/>
            <a:ext cx="1524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 conducted P wave</a:t>
            </a:r>
          </a:p>
        </p:txBody>
      </p:sp>
      <p:cxnSp>
        <p:nvCxnSpPr>
          <p:cNvPr id="14" name="Straight Arrow Connector 13"/>
          <p:cNvCxnSpPr/>
          <p:nvPr/>
        </p:nvCxnSpPr>
        <p:spPr>
          <a:xfrm rot="10800000" flipV="1">
            <a:off x="4876800" y="1905000"/>
            <a:ext cx="914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05000" y="2667000"/>
            <a:ext cx="762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981200" y="2667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X</a:t>
            </a:r>
          </a:p>
        </p:txBody>
      </p:sp>
      <p:sp>
        <p:nvSpPr>
          <p:cNvPr id="23" name="Rectangle 22"/>
          <p:cNvSpPr/>
          <p:nvPr/>
        </p:nvSpPr>
        <p:spPr>
          <a:xfrm>
            <a:off x="2819400" y="2667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X</a:t>
            </a:r>
          </a:p>
        </p:txBody>
      </p:sp>
      <p:sp>
        <p:nvSpPr>
          <p:cNvPr id="24" name="Rectangle 23"/>
          <p:cNvSpPr/>
          <p:nvPr/>
        </p:nvSpPr>
        <p:spPr>
          <a:xfrm>
            <a:off x="3657600" y="26670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X</a:t>
            </a:r>
          </a:p>
        </p:txBody>
      </p:sp>
      <p:sp>
        <p:nvSpPr>
          <p:cNvPr id="25" name="Rectangle 24"/>
          <p:cNvSpPr/>
          <p:nvPr/>
        </p:nvSpPr>
        <p:spPr>
          <a:xfrm>
            <a:off x="4419600" y="2667000"/>
            <a:ext cx="1447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2X</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3rd Degree AV Block</a:t>
            </a:r>
          </a:p>
        </p:txBody>
      </p:sp>
      <p:sp>
        <p:nvSpPr>
          <p:cNvPr id="111619" name="Rectangle 3"/>
          <p:cNvSpPr>
            <a:spLocks noGrp="1" noChangeArrowheads="1"/>
          </p:cNvSpPr>
          <p:nvPr>
            <p:ph type="body" idx="1"/>
          </p:nvPr>
        </p:nvSpPr>
        <p:spPr>
          <a:xfrm>
            <a:off x="533400" y="2743200"/>
            <a:ext cx="8077200" cy="4114800"/>
          </a:xfrm>
        </p:spPr>
        <p:txBody>
          <a:bodyPr/>
          <a:lstStyle/>
          <a:p>
            <a:endParaRPr lang="en-US" altLang="en-US" dirty="0"/>
          </a:p>
          <a:p>
            <a:r>
              <a:rPr lang="en-US" altLang="en-US" sz="3600" dirty="0">
                <a:solidFill>
                  <a:srgbClr val="FF5050"/>
                </a:solidFill>
              </a:rPr>
              <a:t>Deviation from NSR</a:t>
            </a:r>
            <a:endParaRPr lang="en-US" altLang="en-US" dirty="0"/>
          </a:p>
          <a:p>
            <a:pPr lvl="1"/>
            <a:r>
              <a:rPr lang="en-US" altLang="en-US" sz="3200" dirty="0"/>
              <a:t>The P waves are completely blocked in the AV junction; QRS complexes originate independently from below the junction.</a:t>
            </a:r>
            <a:endParaRPr lang="en-US" altLang="en-US" dirty="0">
              <a:solidFill>
                <a:srgbClr val="FF5050"/>
              </a:solidFill>
            </a:endParaRPr>
          </a:p>
          <a:p>
            <a:pPr algn="ctr">
              <a:buFontTx/>
              <a:buNone/>
            </a:pPr>
            <a:endParaRPr lang="en-US" altLang="en-US" dirty="0"/>
          </a:p>
        </p:txBody>
      </p:sp>
      <p:pic>
        <p:nvPicPr>
          <p:cNvPr id="111620" name="Picture 4" descr="D:\JoF\EKG\3AV-m2.jpg"/>
          <p:cNvPicPr>
            <a:picLocks noChangeAspect="1" noChangeArrowheads="1"/>
          </p:cNvPicPr>
          <p:nvPr/>
        </p:nvPicPr>
        <p:blipFill>
          <a:blip r:embed="rId3" cstate="print"/>
          <a:srcRect/>
          <a:stretch>
            <a:fillRect/>
          </a:stretch>
        </p:blipFill>
        <p:spPr bwMode="auto">
          <a:xfrm>
            <a:off x="609600" y="1981200"/>
            <a:ext cx="7772400" cy="1081088"/>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38200" y="0"/>
            <a:ext cx="7772400" cy="1143000"/>
          </a:xfrm>
        </p:spPr>
        <p:txBody>
          <a:bodyPr/>
          <a:lstStyle/>
          <a:p>
            <a:r>
              <a:rPr lang="en-US" altLang="en-US" dirty="0"/>
              <a:t>3rd Degree AV Block</a:t>
            </a:r>
          </a:p>
        </p:txBody>
      </p:sp>
      <p:sp>
        <p:nvSpPr>
          <p:cNvPr id="112643" name="Rectangle 3"/>
          <p:cNvSpPr>
            <a:spLocks noGrp="1" noChangeArrowheads="1"/>
          </p:cNvSpPr>
          <p:nvPr>
            <p:ph type="body" idx="1"/>
          </p:nvPr>
        </p:nvSpPr>
        <p:spPr>
          <a:xfrm>
            <a:off x="685800" y="2286000"/>
            <a:ext cx="7772400" cy="4114800"/>
          </a:xfrm>
        </p:spPr>
        <p:txBody>
          <a:bodyPr/>
          <a:lstStyle/>
          <a:p>
            <a:endParaRPr lang="en-US" altLang="en-US" dirty="0"/>
          </a:p>
          <a:p>
            <a:r>
              <a:rPr lang="en-US" altLang="en-US" dirty="0">
                <a:solidFill>
                  <a:srgbClr val="FF5050"/>
                </a:solidFill>
              </a:rPr>
              <a:t>Etiology:</a:t>
            </a:r>
            <a:r>
              <a:rPr lang="en-US" altLang="en-US" dirty="0"/>
              <a:t> There is complete block of conduction in the AV junction, so the atria and ventricles form impulses independently of each other. Without impulses from the atria, the ventricles own intrinsic pacemaker kicks in at around 30 - 45 beats/minute.</a:t>
            </a:r>
          </a:p>
          <a:p>
            <a:endParaRPr lang="en-US" altLang="en-US" dirty="0"/>
          </a:p>
          <a:p>
            <a:pPr algn="ctr">
              <a:buFontTx/>
              <a:buNone/>
            </a:pPr>
            <a:endParaRPr lang="en-US" altLang="en-US" dirty="0"/>
          </a:p>
        </p:txBody>
      </p:sp>
      <p:pic>
        <p:nvPicPr>
          <p:cNvPr id="112644" name="Picture 4" descr="D:\JoF\EKG\3AV-m2.jpg"/>
          <p:cNvPicPr>
            <a:picLocks noChangeAspect="1" noChangeArrowheads="1"/>
          </p:cNvPicPr>
          <p:nvPr/>
        </p:nvPicPr>
        <p:blipFill>
          <a:blip r:embed="rId3" cstate="print"/>
          <a:srcRect/>
          <a:stretch>
            <a:fillRect/>
          </a:stretch>
        </p:blipFill>
        <p:spPr bwMode="auto">
          <a:xfrm>
            <a:off x="685800" y="1524000"/>
            <a:ext cx="7772400" cy="1081088"/>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Remember</a:t>
            </a:r>
          </a:p>
        </p:txBody>
      </p:sp>
      <p:sp>
        <p:nvSpPr>
          <p:cNvPr id="113667" name="Rectangle 3"/>
          <p:cNvSpPr>
            <a:spLocks noGrp="1" noChangeArrowheads="1"/>
          </p:cNvSpPr>
          <p:nvPr>
            <p:ph type="body" idx="1"/>
          </p:nvPr>
        </p:nvSpPr>
        <p:spPr>
          <a:xfrm>
            <a:off x="685800" y="1676400"/>
            <a:ext cx="8153400" cy="4495800"/>
          </a:xfrm>
        </p:spPr>
        <p:txBody>
          <a:bodyPr/>
          <a:lstStyle/>
          <a:p>
            <a:r>
              <a:rPr lang="en-US" altLang="en-US"/>
              <a:t>When an impulse originates in a ventricle, conduction through the ventricles will be inefficient and the QRS will be wide and bizarre.</a:t>
            </a:r>
          </a:p>
          <a:p>
            <a:endParaRPr lang="en-US" altLang="en-US"/>
          </a:p>
        </p:txBody>
      </p:sp>
      <p:pic>
        <p:nvPicPr>
          <p:cNvPr id="113668" name="Picture 4" descr="D:\JoF\EKG\3AV-m2.jpg"/>
          <p:cNvPicPr>
            <a:picLocks noChangeAspect="1" noChangeArrowheads="1"/>
          </p:cNvPicPr>
          <p:nvPr/>
        </p:nvPicPr>
        <p:blipFill>
          <a:blip r:embed="rId3" cstate="print"/>
          <a:srcRect/>
          <a:stretch>
            <a:fillRect/>
          </a:stretch>
        </p:blipFill>
        <p:spPr bwMode="auto">
          <a:xfrm>
            <a:off x="685800" y="3719513"/>
            <a:ext cx="7772400" cy="1081087"/>
          </a:xfrm>
          <a:prstGeom prst="rect">
            <a:avLst/>
          </a:prstGeom>
          <a:noFill/>
        </p:spPr>
      </p:pic>
      <p:pic>
        <p:nvPicPr>
          <p:cNvPr id="113669" name="Picture 5" descr="D:\JoF\EKG\pvc-mf3-m6.jpg"/>
          <p:cNvPicPr>
            <a:picLocks noChangeAspect="1" noChangeArrowheads="1"/>
          </p:cNvPicPr>
          <p:nvPr/>
        </p:nvPicPr>
        <p:blipFill>
          <a:blip r:embed="rId4" cstate="print"/>
          <a:srcRect/>
          <a:stretch>
            <a:fillRect/>
          </a:stretch>
        </p:blipFill>
        <p:spPr bwMode="auto">
          <a:xfrm flipH="1">
            <a:off x="685800" y="4953000"/>
            <a:ext cx="7772400" cy="14478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6200" y="1066800"/>
            <a:ext cx="7772400" cy="1524000"/>
          </a:xfrm>
        </p:spPr>
        <p:txBody>
          <a:bodyPr/>
          <a:lstStyle/>
          <a:p>
            <a:pPr algn="l"/>
            <a:r>
              <a:rPr lang="en-US" sz="6000" dirty="0">
                <a:solidFill>
                  <a:srgbClr val="FF5050"/>
                </a:solidFill>
              </a:rPr>
              <a:t>Bundle Branch</a:t>
            </a:r>
            <a:br>
              <a:rPr lang="en-US" sz="6000" dirty="0">
                <a:solidFill>
                  <a:srgbClr val="FF5050"/>
                </a:solidFill>
              </a:rPr>
            </a:br>
            <a:r>
              <a:rPr lang="en-US" sz="6000" dirty="0">
                <a:solidFill>
                  <a:srgbClr val="FF5050"/>
                </a:solidFill>
              </a:rPr>
              <a:t> Block</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Bundle Branch Blocks</a:t>
            </a:r>
          </a:p>
        </p:txBody>
      </p:sp>
      <p:sp>
        <p:nvSpPr>
          <p:cNvPr id="135171" name="Rectangle 3"/>
          <p:cNvSpPr>
            <a:spLocks noGrp="1" noChangeArrowheads="1"/>
          </p:cNvSpPr>
          <p:nvPr>
            <p:ph type="body" idx="1"/>
          </p:nvPr>
        </p:nvSpPr>
        <p:spPr>
          <a:xfrm>
            <a:off x="685800" y="2057400"/>
            <a:ext cx="7772400" cy="533400"/>
          </a:xfrm>
        </p:spPr>
        <p:txBody>
          <a:bodyPr/>
          <a:lstStyle/>
          <a:p>
            <a:pPr marL="0" indent="0">
              <a:buFontTx/>
              <a:buNone/>
            </a:pPr>
            <a:r>
              <a:rPr lang="en-US" sz="2800"/>
              <a:t>Turning our attention to bundle branch blocks… </a:t>
            </a:r>
          </a:p>
        </p:txBody>
      </p:sp>
      <p:pic>
        <p:nvPicPr>
          <p:cNvPr id="135172" name="Picture 4" descr="D:\conduction system best copy.jpg"/>
          <p:cNvPicPr>
            <a:picLocks noChangeAspect="1" noChangeArrowheads="1"/>
          </p:cNvPicPr>
          <p:nvPr/>
        </p:nvPicPr>
        <p:blipFill>
          <a:blip r:embed="rId3" cstate="print"/>
          <a:srcRect/>
          <a:stretch>
            <a:fillRect/>
          </a:stretch>
        </p:blipFill>
        <p:spPr bwMode="auto">
          <a:xfrm>
            <a:off x="838200" y="2836863"/>
            <a:ext cx="4191000" cy="3124200"/>
          </a:xfrm>
          <a:prstGeom prst="rect">
            <a:avLst/>
          </a:prstGeom>
          <a:noFill/>
        </p:spPr>
      </p:pic>
      <p:sp>
        <p:nvSpPr>
          <p:cNvPr id="135173" name="Text Box 5"/>
          <p:cNvSpPr txBox="1">
            <a:spLocks noChangeArrowheads="1"/>
          </p:cNvSpPr>
          <p:nvPr/>
        </p:nvSpPr>
        <p:spPr bwMode="auto">
          <a:xfrm>
            <a:off x="5257800" y="2895600"/>
            <a:ext cx="3657600" cy="3979863"/>
          </a:xfrm>
          <a:prstGeom prst="rect">
            <a:avLst/>
          </a:prstGeom>
          <a:noFill/>
          <a:ln w="12700">
            <a:noFill/>
            <a:miter lim="800000"/>
            <a:headEnd type="none" w="sm" len="sm"/>
            <a:tailEnd type="none" w="sm" len="sm"/>
          </a:ln>
          <a:effectLst/>
        </p:spPr>
        <p:txBody>
          <a:bodyPr>
            <a:spAutoFit/>
          </a:bodyPr>
          <a:lstStyle/>
          <a:p>
            <a:pPr>
              <a:spcBef>
                <a:spcPct val="20000"/>
              </a:spcBef>
              <a:buClr>
                <a:schemeClr val="tx2"/>
              </a:buClr>
            </a:pPr>
            <a:r>
              <a:rPr lang="en-US" sz="2800">
                <a:latin typeface="Arial" charset="0"/>
              </a:rPr>
              <a:t>Remember normal impulse conduction is</a:t>
            </a:r>
          </a:p>
          <a:p>
            <a:pPr marL="233363" lvl="1">
              <a:spcBef>
                <a:spcPct val="20000"/>
              </a:spcBef>
              <a:buClr>
                <a:schemeClr val="tx2"/>
              </a:buClr>
            </a:pPr>
            <a:r>
              <a:rPr lang="en-US" sz="2800">
                <a:latin typeface="Arial" charset="0"/>
              </a:rPr>
              <a:t>SA node </a:t>
            </a:r>
            <a:r>
              <a:rPr lang="en-US" sz="2800">
                <a:latin typeface="Arial" charset="0"/>
                <a:sym typeface="Wingdings" pitchFamily="2" charset="2"/>
              </a:rPr>
              <a:t> </a:t>
            </a:r>
          </a:p>
          <a:p>
            <a:pPr marL="233363" lvl="1">
              <a:spcBef>
                <a:spcPct val="20000"/>
              </a:spcBef>
              <a:buClr>
                <a:schemeClr val="tx2"/>
              </a:buClr>
            </a:pPr>
            <a:r>
              <a:rPr lang="en-US" sz="2800">
                <a:latin typeface="Arial" charset="0"/>
                <a:sym typeface="Wingdings" pitchFamily="2" charset="2"/>
              </a:rPr>
              <a:t>AV node  </a:t>
            </a:r>
          </a:p>
          <a:p>
            <a:pPr marL="233363" lvl="1">
              <a:spcBef>
                <a:spcPct val="20000"/>
              </a:spcBef>
              <a:buClr>
                <a:schemeClr val="tx2"/>
              </a:buClr>
            </a:pPr>
            <a:r>
              <a:rPr lang="en-US" sz="2800">
                <a:latin typeface="Arial" charset="0"/>
                <a:sym typeface="Wingdings" pitchFamily="2" charset="2"/>
              </a:rPr>
              <a:t>Bundle of His  </a:t>
            </a:r>
            <a:r>
              <a:rPr lang="en-US" sz="2800">
                <a:solidFill>
                  <a:srgbClr val="FF5050"/>
                </a:solidFill>
                <a:latin typeface="Arial" charset="0"/>
                <a:sym typeface="Wingdings" pitchFamily="2" charset="2"/>
              </a:rPr>
              <a:t> Bundle Branches </a:t>
            </a:r>
            <a:r>
              <a:rPr lang="en-US" sz="2800">
                <a:latin typeface="Arial" charset="0"/>
                <a:sym typeface="Wingdings" pitchFamily="2" charset="2"/>
              </a:rPr>
              <a:t> Purkinje fibers</a:t>
            </a:r>
            <a:endParaRPr lang="en-US" sz="2800">
              <a:latin typeface="Arial" charset="0"/>
            </a:endParaRPr>
          </a:p>
          <a:p>
            <a:pPr>
              <a:spcBef>
                <a:spcPct val="50000"/>
              </a:spcBef>
            </a:pPr>
            <a:endParaRPr lang="en-US" sz="2800">
              <a:latin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41" name="Picture 25" descr="C:\WINDOWS\Desktop\LZIM Projects\ECG ppt\rbbb3.bmp"/>
          <p:cNvPicPr>
            <a:picLocks noChangeAspect="1" noChangeArrowheads="1"/>
          </p:cNvPicPr>
          <p:nvPr/>
        </p:nvPicPr>
        <p:blipFill>
          <a:blip r:embed="rId3" cstate="print"/>
          <a:srcRect b="15556"/>
          <a:stretch>
            <a:fillRect/>
          </a:stretch>
        </p:blipFill>
        <p:spPr bwMode="auto">
          <a:xfrm>
            <a:off x="3079750" y="3581400"/>
            <a:ext cx="2982913" cy="2895600"/>
          </a:xfrm>
          <a:prstGeom prst="rect">
            <a:avLst/>
          </a:prstGeom>
          <a:noFill/>
        </p:spPr>
      </p:pic>
      <p:sp>
        <p:nvSpPr>
          <p:cNvPr id="137219" name="Rectangle 3"/>
          <p:cNvSpPr>
            <a:spLocks noGrp="1" noChangeArrowheads="1"/>
          </p:cNvSpPr>
          <p:nvPr>
            <p:ph type="title"/>
          </p:nvPr>
        </p:nvSpPr>
        <p:spPr/>
        <p:txBody>
          <a:bodyPr/>
          <a:lstStyle/>
          <a:p>
            <a:r>
              <a:rPr lang="en-US"/>
              <a:t>Bundle Branch Blocks</a:t>
            </a:r>
          </a:p>
        </p:txBody>
      </p:sp>
      <p:sp>
        <p:nvSpPr>
          <p:cNvPr id="137220" name="Rectangle 4"/>
          <p:cNvSpPr>
            <a:spLocks noGrp="1" noChangeArrowheads="1"/>
          </p:cNvSpPr>
          <p:nvPr>
            <p:ph type="body" idx="1"/>
          </p:nvPr>
        </p:nvSpPr>
        <p:spPr>
          <a:xfrm>
            <a:off x="457200" y="1752600"/>
            <a:ext cx="8077200" cy="2057400"/>
          </a:xfrm>
        </p:spPr>
        <p:txBody>
          <a:bodyPr/>
          <a:lstStyle/>
          <a:p>
            <a:pPr marL="0" indent="0">
              <a:buFontTx/>
              <a:buNone/>
            </a:pPr>
            <a:r>
              <a:rPr lang="en-US" sz="2400" b="1"/>
              <a:t>With Bundle Branch Blocks you will see two changes on the ECG.</a:t>
            </a:r>
          </a:p>
          <a:p>
            <a:pPr marL="738188" lvl="1" indent="-388938">
              <a:buFontTx/>
              <a:buAutoNum type="arabicPeriod"/>
            </a:pPr>
            <a:r>
              <a:rPr lang="en-US" sz="2000" b="1">
                <a:solidFill>
                  <a:srgbClr val="FF5050"/>
                </a:solidFill>
              </a:rPr>
              <a:t>QRS complex widens</a:t>
            </a:r>
            <a:r>
              <a:rPr lang="en-US" sz="2000" b="1">
                <a:solidFill>
                  <a:srgbClr val="FFFFFF"/>
                </a:solidFill>
              </a:rPr>
              <a:t> (&gt; 0.12 sec)</a:t>
            </a:r>
            <a:r>
              <a:rPr lang="en-US" sz="2000" b="1"/>
              <a:t>. </a:t>
            </a:r>
          </a:p>
          <a:p>
            <a:pPr marL="738188" lvl="1" indent="-388938">
              <a:buFontTx/>
              <a:buAutoNum type="arabicPeriod"/>
            </a:pPr>
            <a:r>
              <a:rPr lang="en-US" sz="2000" b="1">
                <a:solidFill>
                  <a:srgbClr val="FF5050"/>
                </a:solidFill>
              </a:rPr>
              <a:t>QRS morphology changes</a:t>
            </a:r>
            <a:r>
              <a:rPr lang="en-US" sz="2000" b="1">
                <a:solidFill>
                  <a:srgbClr val="FFFFFF"/>
                </a:solidFill>
              </a:rPr>
              <a:t> (varies depending on ECG lead, and if it is a right vs. left bundle branch block)</a:t>
            </a:r>
            <a:r>
              <a:rPr lang="en-US" sz="2000" b="1"/>
              <a:t>.</a:t>
            </a:r>
          </a:p>
        </p:txBody>
      </p:sp>
      <p:sp>
        <p:nvSpPr>
          <p:cNvPr id="137239" name="Oval 23"/>
          <p:cNvSpPr>
            <a:spLocks noChangeArrowheads="1"/>
          </p:cNvSpPr>
          <p:nvPr/>
        </p:nvSpPr>
        <p:spPr bwMode="auto">
          <a:xfrm>
            <a:off x="3429000" y="4495800"/>
            <a:ext cx="609600" cy="914400"/>
          </a:xfrm>
          <a:prstGeom prst="ellipse">
            <a:avLst/>
          </a:prstGeom>
          <a:noFill/>
          <a:ln w="38100">
            <a:solidFill>
              <a:srgbClr val="FF5050"/>
            </a:solidFill>
            <a:round/>
            <a:headEnd type="none" w="sm" len="sm"/>
            <a:tailEnd type="none" w="sm" len="sm"/>
          </a:ln>
          <a:effectLst/>
        </p:spPr>
        <p:txBody>
          <a:bodyPr wrap="none" anchor="ctr"/>
          <a:lstStyle/>
          <a:p>
            <a:endParaRPr lang="en-US"/>
          </a:p>
        </p:txBody>
      </p:sp>
      <p:sp>
        <p:nvSpPr>
          <p:cNvPr id="137240" name="Oval 24"/>
          <p:cNvSpPr>
            <a:spLocks noChangeArrowheads="1"/>
          </p:cNvSpPr>
          <p:nvPr/>
        </p:nvSpPr>
        <p:spPr bwMode="auto">
          <a:xfrm>
            <a:off x="3505200" y="5867400"/>
            <a:ext cx="457200" cy="457200"/>
          </a:xfrm>
          <a:prstGeom prst="ellipse">
            <a:avLst/>
          </a:prstGeom>
          <a:noFill/>
          <a:ln w="38100">
            <a:solidFill>
              <a:srgbClr val="FF5050"/>
            </a:solidFill>
            <a:round/>
            <a:headEnd type="none" w="sm" len="sm"/>
            <a:tailEnd type="none" w="sm" len="sm"/>
          </a:ln>
          <a:effectLst/>
        </p:spPr>
        <p:txBody>
          <a:bodyPr wrap="none" anchor="ctr"/>
          <a:lstStyle/>
          <a:p>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3" name="Rectangle 3"/>
          <p:cNvSpPr>
            <a:spLocks noGrp="1" noChangeArrowheads="1"/>
          </p:cNvSpPr>
          <p:nvPr>
            <p:ph type="title"/>
          </p:nvPr>
        </p:nvSpPr>
        <p:spPr/>
        <p:txBody>
          <a:bodyPr/>
          <a:lstStyle/>
          <a:p>
            <a:r>
              <a:rPr lang="en-US"/>
              <a:t>Bundle Branch Blocks</a:t>
            </a:r>
          </a:p>
        </p:txBody>
      </p:sp>
      <p:sp>
        <p:nvSpPr>
          <p:cNvPr id="138244" name="Rectangle 4"/>
          <p:cNvSpPr>
            <a:spLocks noGrp="1" noChangeArrowheads="1"/>
          </p:cNvSpPr>
          <p:nvPr>
            <p:ph type="body" idx="1"/>
          </p:nvPr>
        </p:nvSpPr>
        <p:spPr>
          <a:xfrm>
            <a:off x="457200" y="1752600"/>
            <a:ext cx="8077200" cy="685800"/>
          </a:xfrm>
        </p:spPr>
        <p:txBody>
          <a:bodyPr/>
          <a:lstStyle/>
          <a:p>
            <a:pPr marL="0" indent="0">
              <a:buFontTx/>
              <a:buNone/>
            </a:pPr>
            <a:r>
              <a:rPr lang="en-US" sz="2800" b="1"/>
              <a:t>Why does the QRS complex widen?</a:t>
            </a:r>
            <a:endParaRPr lang="en-US" sz="2800" b="1">
              <a:solidFill>
                <a:srgbClr val="FF5050"/>
              </a:solidFill>
            </a:endParaRPr>
          </a:p>
        </p:txBody>
      </p:sp>
      <p:grpSp>
        <p:nvGrpSpPr>
          <p:cNvPr id="2" name="Group 29"/>
          <p:cNvGrpSpPr>
            <a:grpSpLocks/>
          </p:cNvGrpSpPr>
          <p:nvPr/>
        </p:nvGrpSpPr>
        <p:grpSpPr bwMode="auto">
          <a:xfrm>
            <a:off x="4724400" y="2590800"/>
            <a:ext cx="2540000" cy="3581400"/>
            <a:chOff x="2976" y="1632"/>
            <a:chExt cx="1600" cy="2256"/>
          </a:xfrm>
        </p:grpSpPr>
        <p:pic>
          <p:nvPicPr>
            <p:cNvPr id="138255" name="Picture 15" descr="A:\Conductionand Heart.gif"/>
            <p:cNvPicPr>
              <a:picLocks noChangeAspect="1" noChangeArrowheads="1"/>
            </p:cNvPicPr>
            <p:nvPr/>
          </p:nvPicPr>
          <p:blipFill>
            <a:blip r:embed="rId3" cstate="print"/>
            <a:srcRect t="27274" r="39734"/>
            <a:stretch>
              <a:fillRect/>
            </a:stretch>
          </p:blipFill>
          <p:spPr bwMode="auto">
            <a:xfrm>
              <a:off x="2976" y="1632"/>
              <a:ext cx="1600" cy="2256"/>
            </a:xfrm>
            <a:prstGeom prst="rect">
              <a:avLst/>
            </a:prstGeom>
            <a:noFill/>
            <a:ln w="9525">
              <a:noFill/>
              <a:miter lim="800000"/>
              <a:headEnd/>
              <a:tailEnd/>
            </a:ln>
            <a:effectLst/>
          </p:spPr>
        </p:pic>
        <p:sp>
          <p:nvSpPr>
            <p:cNvPr id="138257" name="Line 17"/>
            <p:cNvSpPr>
              <a:spLocks noChangeShapeType="1"/>
            </p:cNvSpPr>
            <p:nvPr/>
          </p:nvSpPr>
          <p:spPr bwMode="auto">
            <a:xfrm flipV="1">
              <a:off x="3552" y="3264"/>
              <a:ext cx="336" cy="144"/>
            </a:xfrm>
            <a:prstGeom prst="line">
              <a:avLst/>
            </a:prstGeom>
            <a:noFill/>
            <a:ln w="76200">
              <a:solidFill>
                <a:srgbClr val="000000"/>
              </a:solidFill>
              <a:round/>
              <a:headEnd type="none" w="sm" len="sm"/>
              <a:tailEnd type="none" w="sm" len="sm"/>
            </a:ln>
            <a:effectLst/>
          </p:spPr>
          <p:txBody>
            <a:bodyPr/>
            <a:lstStyle/>
            <a:p>
              <a:endParaRPr lang="en-US"/>
            </a:p>
          </p:txBody>
        </p:sp>
        <p:sp>
          <p:nvSpPr>
            <p:cNvPr id="138256" name="Line 16"/>
            <p:cNvSpPr>
              <a:spLocks noChangeShapeType="1"/>
            </p:cNvSpPr>
            <p:nvPr/>
          </p:nvSpPr>
          <p:spPr bwMode="auto">
            <a:xfrm>
              <a:off x="3600" y="3216"/>
              <a:ext cx="192" cy="240"/>
            </a:xfrm>
            <a:prstGeom prst="line">
              <a:avLst/>
            </a:prstGeom>
            <a:noFill/>
            <a:ln w="76200">
              <a:solidFill>
                <a:srgbClr val="000000"/>
              </a:solidFill>
              <a:round/>
              <a:headEnd type="none" w="sm" len="sm"/>
              <a:tailEnd type="none" w="sm" len="sm"/>
            </a:ln>
            <a:effectLst/>
          </p:spPr>
          <p:txBody>
            <a:bodyPr/>
            <a:lstStyle/>
            <a:p>
              <a:endParaRPr lang="en-US"/>
            </a:p>
          </p:txBody>
        </p:sp>
      </p:grpSp>
      <p:grpSp>
        <p:nvGrpSpPr>
          <p:cNvPr id="3" name="Group 35"/>
          <p:cNvGrpSpPr>
            <a:grpSpLocks/>
          </p:cNvGrpSpPr>
          <p:nvPr/>
        </p:nvGrpSpPr>
        <p:grpSpPr bwMode="auto">
          <a:xfrm>
            <a:off x="457200" y="2590800"/>
            <a:ext cx="6246813" cy="3094038"/>
            <a:chOff x="288" y="1632"/>
            <a:chExt cx="3935" cy="1949"/>
          </a:xfrm>
        </p:grpSpPr>
        <p:sp>
          <p:nvSpPr>
            <p:cNvPr id="138253" name="Rectangle 13"/>
            <p:cNvSpPr>
              <a:spLocks noChangeArrowheads="1"/>
            </p:cNvSpPr>
            <p:nvPr/>
          </p:nvSpPr>
          <p:spPr bwMode="auto">
            <a:xfrm>
              <a:off x="288" y="1632"/>
              <a:ext cx="2448" cy="1776"/>
            </a:xfrm>
            <a:prstGeom prst="rect">
              <a:avLst/>
            </a:prstGeom>
            <a:noFill/>
            <a:ln w="9525">
              <a:noFill/>
              <a:miter lim="800000"/>
              <a:headEnd/>
              <a:tailEnd/>
            </a:ln>
            <a:effectLst/>
          </p:spPr>
          <p:txBody>
            <a:bodyPr lIns="92075" tIns="46038" rIns="92075" bIns="46038"/>
            <a:lstStyle/>
            <a:p>
              <a:pPr>
                <a:spcBef>
                  <a:spcPct val="20000"/>
                </a:spcBef>
                <a:buClr>
                  <a:schemeClr val="tx2"/>
                </a:buClr>
              </a:pPr>
              <a:r>
                <a:rPr lang="en-US" sz="2800" b="1" dirty="0">
                  <a:solidFill>
                    <a:srgbClr val="FF5050"/>
                  </a:solidFill>
                  <a:latin typeface="Arial" charset="0"/>
                </a:rPr>
                <a:t>When the conduction pathway is blocked it will take longer for the electrical signal to pass throughout the ventricles.</a:t>
              </a:r>
            </a:p>
          </p:txBody>
        </p:sp>
        <p:grpSp>
          <p:nvGrpSpPr>
            <p:cNvPr id="4" name="Group 34"/>
            <p:cNvGrpSpPr>
              <a:grpSpLocks/>
            </p:cNvGrpSpPr>
            <p:nvPr/>
          </p:nvGrpSpPr>
          <p:grpSpPr bwMode="auto">
            <a:xfrm>
              <a:off x="3199" y="1998"/>
              <a:ext cx="1024" cy="1583"/>
              <a:chOff x="3199" y="1998"/>
              <a:chExt cx="1024" cy="1583"/>
            </a:xfrm>
          </p:grpSpPr>
          <p:sp>
            <p:nvSpPr>
              <p:cNvPr id="138264" name="Freeform 24"/>
              <p:cNvSpPr>
                <a:spLocks/>
              </p:cNvSpPr>
              <p:nvPr/>
            </p:nvSpPr>
            <p:spPr bwMode="auto">
              <a:xfrm>
                <a:off x="3644" y="3228"/>
                <a:ext cx="156" cy="308"/>
              </a:xfrm>
              <a:custGeom>
                <a:avLst/>
                <a:gdLst/>
                <a:ahLst/>
                <a:cxnLst>
                  <a:cxn ang="0">
                    <a:pos x="40" y="0"/>
                  </a:cxn>
                  <a:cxn ang="0">
                    <a:pos x="120" y="14"/>
                  </a:cxn>
                  <a:cxn ang="0">
                    <a:pos x="147" y="54"/>
                  </a:cxn>
                  <a:cxn ang="0">
                    <a:pos x="53" y="268"/>
                  </a:cxn>
                  <a:cxn ang="0">
                    <a:pos x="0" y="308"/>
                  </a:cxn>
                </a:cxnLst>
                <a:rect l="0" t="0" r="r" b="b"/>
                <a:pathLst>
                  <a:path w="156" h="308">
                    <a:moveTo>
                      <a:pt x="40" y="0"/>
                    </a:moveTo>
                    <a:cubicBezTo>
                      <a:pt x="67" y="5"/>
                      <a:pt x="96" y="2"/>
                      <a:pt x="120" y="14"/>
                    </a:cubicBezTo>
                    <a:cubicBezTo>
                      <a:pt x="134" y="21"/>
                      <a:pt x="146" y="38"/>
                      <a:pt x="147" y="54"/>
                    </a:cubicBezTo>
                    <a:cubicBezTo>
                      <a:pt x="155" y="174"/>
                      <a:pt x="156" y="235"/>
                      <a:pt x="53" y="268"/>
                    </a:cubicBezTo>
                    <a:cubicBezTo>
                      <a:pt x="8" y="298"/>
                      <a:pt x="24" y="284"/>
                      <a:pt x="0" y="308"/>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58" name="Freeform 18"/>
              <p:cNvSpPr>
                <a:spLocks/>
              </p:cNvSpPr>
              <p:nvPr/>
            </p:nvSpPr>
            <p:spPr bwMode="auto">
              <a:xfrm>
                <a:off x="3681" y="2719"/>
                <a:ext cx="56" cy="563"/>
              </a:xfrm>
              <a:custGeom>
                <a:avLst/>
                <a:gdLst/>
                <a:ahLst/>
                <a:cxnLst>
                  <a:cxn ang="0">
                    <a:pos x="56" y="0"/>
                  </a:cxn>
                  <a:cxn ang="0">
                    <a:pos x="43" y="54"/>
                  </a:cxn>
                  <a:cxn ang="0">
                    <a:pos x="16" y="94"/>
                  </a:cxn>
                  <a:cxn ang="0">
                    <a:pos x="3" y="563"/>
                  </a:cxn>
                </a:cxnLst>
                <a:rect l="0" t="0" r="r" b="b"/>
                <a:pathLst>
                  <a:path w="56" h="563">
                    <a:moveTo>
                      <a:pt x="56" y="0"/>
                    </a:moveTo>
                    <a:cubicBezTo>
                      <a:pt x="52" y="18"/>
                      <a:pt x="50" y="37"/>
                      <a:pt x="43" y="54"/>
                    </a:cubicBezTo>
                    <a:cubicBezTo>
                      <a:pt x="37" y="69"/>
                      <a:pt x="18" y="78"/>
                      <a:pt x="16" y="94"/>
                    </a:cubicBezTo>
                    <a:cubicBezTo>
                      <a:pt x="0" y="219"/>
                      <a:pt x="3" y="430"/>
                      <a:pt x="3" y="563"/>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59" name="Freeform 19"/>
              <p:cNvSpPr>
                <a:spLocks/>
              </p:cNvSpPr>
              <p:nvPr/>
            </p:nvSpPr>
            <p:spPr bwMode="auto">
              <a:xfrm>
                <a:off x="3840" y="2640"/>
                <a:ext cx="383" cy="907"/>
              </a:xfrm>
              <a:custGeom>
                <a:avLst/>
                <a:gdLst/>
                <a:ahLst/>
                <a:cxnLst>
                  <a:cxn ang="0">
                    <a:pos x="7" y="110"/>
                  </a:cxn>
                  <a:cxn ang="0">
                    <a:pos x="32" y="208"/>
                  </a:cxn>
                  <a:cxn ang="0">
                    <a:pos x="56" y="282"/>
                  </a:cxn>
                  <a:cxn ang="0">
                    <a:pos x="203" y="882"/>
                  </a:cxn>
                  <a:cxn ang="0">
                    <a:pos x="252" y="870"/>
                  </a:cxn>
                  <a:cxn ang="0">
                    <a:pos x="265" y="833"/>
                  </a:cxn>
                  <a:cxn ang="0">
                    <a:pos x="314" y="723"/>
                  </a:cxn>
                  <a:cxn ang="0">
                    <a:pos x="338" y="686"/>
                  </a:cxn>
                  <a:cxn ang="0">
                    <a:pos x="375" y="539"/>
                  </a:cxn>
                  <a:cxn ang="0">
                    <a:pos x="448" y="306"/>
                  </a:cxn>
                  <a:cxn ang="0">
                    <a:pos x="448" y="0"/>
                  </a:cxn>
                </a:cxnLst>
                <a:rect l="0" t="0" r="r" b="b"/>
                <a:pathLst>
                  <a:path w="479" h="907">
                    <a:moveTo>
                      <a:pt x="7" y="110"/>
                    </a:moveTo>
                    <a:cubicBezTo>
                      <a:pt x="15" y="143"/>
                      <a:pt x="22" y="176"/>
                      <a:pt x="32" y="208"/>
                    </a:cubicBezTo>
                    <a:cubicBezTo>
                      <a:pt x="40" y="233"/>
                      <a:pt x="56" y="282"/>
                      <a:pt x="56" y="282"/>
                    </a:cubicBezTo>
                    <a:cubicBezTo>
                      <a:pt x="58" y="349"/>
                      <a:pt x="0" y="832"/>
                      <a:pt x="203" y="882"/>
                    </a:cubicBezTo>
                    <a:cubicBezTo>
                      <a:pt x="219" y="878"/>
                      <a:pt x="239" y="880"/>
                      <a:pt x="252" y="870"/>
                    </a:cubicBezTo>
                    <a:cubicBezTo>
                      <a:pt x="262" y="862"/>
                      <a:pt x="259" y="845"/>
                      <a:pt x="265" y="833"/>
                    </a:cubicBezTo>
                    <a:cubicBezTo>
                      <a:pt x="322" y="719"/>
                      <a:pt x="251" y="907"/>
                      <a:pt x="314" y="723"/>
                    </a:cubicBezTo>
                    <a:cubicBezTo>
                      <a:pt x="319" y="709"/>
                      <a:pt x="332" y="699"/>
                      <a:pt x="338" y="686"/>
                    </a:cubicBezTo>
                    <a:cubicBezTo>
                      <a:pt x="360" y="642"/>
                      <a:pt x="365" y="586"/>
                      <a:pt x="375" y="539"/>
                    </a:cubicBezTo>
                    <a:cubicBezTo>
                      <a:pt x="392" y="460"/>
                      <a:pt x="423" y="383"/>
                      <a:pt x="448" y="306"/>
                    </a:cubicBezTo>
                    <a:cubicBezTo>
                      <a:pt x="479" y="209"/>
                      <a:pt x="448" y="102"/>
                      <a:pt x="448" y="0"/>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63" name="Freeform 23"/>
              <p:cNvSpPr>
                <a:spLocks/>
              </p:cNvSpPr>
              <p:nvPr/>
            </p:nvSpPr>
            <p:spPr bwMode="auto">
              <a:xfrm>
                <a:off x="3628" y="3431"/>
                <a:ext cx="269" cy="150"/>
              </a:xfrm>
              <a:custGeom>
                <a:avLst/>
                <a:gdLst/>
                <a:ahLst/>
                <a:cxnLst>
                  <a:cxn ang="0">
                    <a:pos x="269" y="0"/>
                  </a:cxn>
                  <a:cxn ang="0">
                    <a:pos x="257" y="62"/>
                  </a:cxn>
                  <a:cxn ang="0">
                    <a:pos x="220" y="74"/>
                  </a:cxn>
                  <a:cxn ang="0">
                    <a:pos x="0" y="123"/>
                  </a:cxn>
                </a:cxnLst>
                <a:rect l="0" t="0" r="r" b="b"/>
                <a:pathLst>
                  <a:path w="269" h="150">
                    <a:moveTo>
                      <a:pt x="269" y="0"/>
                    </a:moveTo>
                    <a:cubicBezTo>
                      <a:pt x="265" y="21"/>
                      <a:pt x="269" y="44"/>
                      <a:pt x="257" y="62"/>
                    </a:cubicBezTo>
                    <a:cubicBezTo>
                      <a:pt x="250" y="73"/>
                      <a:pt x="231" y="68"/>
                      <a:pt x="220" y="74"/>
                    </a:cubicBezTo>
                    <a:cubicBezTo>
                      <a:pt x="82" y="150"/>
                      <a:pt x="216" y="123"/>
                      <a:pt x="0" y="123"/>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66" name="Freeform 26"/>
              <p:cNvSpPr>
                <a:spLocks/>
              </p:cNvSpPr>
              <p:nvPr/>
            </p:nvSpPr>
            <p:spPr bwMode="auto">
              <a:xfrm>
                <a:off x="3199" y="1998"/>
                <a:ext cx="540" cy="674"/>
              </a:xfrm>
              <a:custGeom>
                <a:avLst/>
                <a:gdLst/>
                <a:ahLst/>
                <a:cxnLst>
                  <a:cxn ang="0">
                    <a:pos x="0" y="0"/>
                  </a:cxn>
                  <a:cxn ang="0">
                    <a:pos x="49" y="159"/>
                  </a:cxn>
                  <a:cxn ang="0">
                    <a:pos x="134" y="380"/>
                  </a:cxn>
                  <a:cxn ang="0">
                    <a:pos x="147" y="416"/>
                  </a:cxn>
                  <a:cxn ang="0">
                    <a:pos x="183" y="429"/>
                  </a:cxn>
                  <a:cxn ang="0">
                    <a:pos x="232" y="465"/>
                  </a:cxn>
                  <a:cxn ang="0">
                    <a:pos x="429" y="551"/>
                  </a:cxn>
                  <a:cxn ang="0">
                    <a:pos x="527" y="625"/>
                  </a:cxn>
                  <a:cxn ang="0">
                    <a:pos x="539" y="674"/>
                  </a:cxn>
                </a:cxnLst>
                <a:rect l="0" t="0" r="r" b="b"/>
                <a:pathLst>
                  <a:path w="540" h="674">
                    <a:moveTo>
                      <a:pt x="0" y="0"/>
                    </a:moveTo>
                    <a:cubicBezTo>
                      <a:pt x="10" y="71"/>
                      <a:pt x="11" y="103"/>
                      <a:pt x="49" y="159"/>
                    </a:cubicBezTo>
                    <a:cubicBezTo>
                      <a:pt x="68" y="238"/>
                      <a:pt x="86" y="314"/>
                      <a:pt x="134" y="380"/>
                    </a:cubicBezTo>
                    <a:cubicBezTo>
                      <a:pt x="138" y="392"/>
                      <a:pt x="138" y="407"/>
                      <a:pt x="147" y="416"/>
                    </a:cubicBezTo>
                    <a:cubicBezTo>
                      <a:pt x="156" y="425"/>
                      <a:pt x="172" y="423"/>
                      <a:pt x="183" y="429"/>
                    </a:cubicBezTo>
                    <a:cubicBezTo>
                      <a:pt x="201" y="439"/>
                      <a:pt x="216" y="453"/>
                      <a:pt x="232" y="465"/>
                    </a:cubicBezTo>
                    <a:cubicBezTo>
                      <a:pt x="293" y="556"/>
                      <a:pt x="299" y="539"/>
                      <a:pt x="429" y="551"/>
                    </a:cubicBezTo>
                    <a:cubicBezTo>
                      <a:pt x="462" y="601"/>
                      <a:pt x="479" y="592"/>
                      <a:pt x="527" y="625"/>
                    </a:cubicBezTo>
                    <a:cubicBezTo>
                      <a:pt x="540" y="665"/>
                      <a:pt x="539" y="648"/>
                      <a:pt x="539" y="674"/>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71" name="Freeform 31"/>
              <p:cNvSpPr>
                <a:spLocks/>
              </p:cNvSpPr>
              <p:nvPr/>
            </p:nvSpPr>
            <p:spPr bwMode="auto">
              <a:xfrm>
                <a:off x="3324" y="2968"/>
                <a:ext cx="364" cy="344"/>
              </a:xfrm>
              <a:custGeom>
                <a:avLst/>
                <a:gdLst/>
                <a:ahLst/>
                <a:cxnLst>
                  <a:cxn ang="0">
                    <a:pos x="364" y="156"/>
                  </a:cxn>
                  <a:cxn ang="0">
                    <a:pos x="292" y="180"/>
                  </a:cxn>
                  <a:cxn ang="0">
                    <a:pos x="256" y="200"/>
                  </a:cxn>
                  <a:cxn ang="0">
                    <a:pos x="192" y="324"/>
                  </a:cxn>
                  <a:cxn ang="0">
                    <a:pos x="188" y="336"/>
                  </a:cxn>
                  <a:cxn ang="0">
                    <a:pos x="164" y="344"/>
                  </a:cxn>
                  <a:cxn ang="0">
                    <a:pos x="112" y="324"/>
                  </a:cxn>
                  <a:cxn ang="0">
                    <a:pos x="124" y="236"/>
                  </a:cxn>
                  <a:cxn ang="0">
                    <a:pos x="136" y="200"/>
                  </a:cxn>
                  <a:cxn ang="0">
                    <a:pos x="128" y="136"/>
                  </a:cxn>
                  <a:cxn ang="0">
                    <a:pos x="0" y="0"/>
                  </a:cxn>
                </a:cxnLst>
                <a:rect l="0" t="0" r="r" b="b"/>
                <a:pathLst>
                  <a:path w="364" h="344">
                    <a:moveTo>
                      <a:pt x="364" y="156"/>
                    </a:moveTo>
                    <a:cubicBezTo>
                      <a:pt x="339" y="164"/>
                      <a:pt x="318" y="173"/>
                      <a:pt x="292" y="180"/>
                    </a:cubicBezTo>
                    <a:cubicBezTo>
                      <a:pt x="279" y="183"/>
                      <a:pt x="256" y="200"/>
                      <a:pt x="256" y="200"/>
                    </a:cubicBezTo>
                    <a:cubicBezTo>
                      <a:pt x="229" y="241"/>
                      <a:pt x="228" y="288"/>
                      <a:pt x="192" y="324"/>
                    </a:cubicBezTo>
                    <a:cubicBezTo>
                      <a:pt x="191" y="328"/>
                      <a:pt x="191" y="334"/>
                      <a:pt x="188" y="336"/>
                    </a:cubicBezTo>
                    <a:cubicBezTo>
                      <a:pt x="181" y="341"/>
                      <a:pt x="164" y="344"/>
                      <a:pt x="164" y="344"/>
                    </a:cubicBezTo>
                    <a:cubicBezTo>
                      <a:pt x="142" y="340"/>
                      <a:pt x="130" y="336"/>
                      <a:pt x="112" y="324"/>
                    </a:cubicBezTo>
                    <a:cubicBezTo>
                      <a:pt x="101" y="292"/>
                      <a:pt x="113" y="265"/>
                      <a:pt x="124" y="236"/>
                    </a:cubicBezTo>
                    <a:cubicBezTo>
                      <a:pt x="128" y="224"/>
                      <a:pt x="136" y="200"/>
                      <a:pt x="136" y="200"/>
                    </a:cubicBezTo>
                    <a:cubicBezTo>
                      <a:pt x="135" y="190"/>
                      <a:pt x="137" y="153"/>
                      <a:pt x="128" y="136"/>
                    </a:cubicBezTo>
                    <a:cubicBezTo>
                      <a:pt x="105" y="90"/>
                      <a:pt x="37" y="37"/>
                      <a:pt x="0" y="0"/>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72" name="Freeform 32"/>
              <p:cNvSpPr>
                <a:spLocks/>
              </p:cNvSpPr>
              <p:nvPr/>
            </p:nvSpPr>
            <p:spPr bwMode="auto">
              <a:xfrm>
                <a:off x="3376" y="3192"/>
                <a:ext cx="304" cy="388"/>
              </a:xfrm>
              <a:custGeom>
                <a:avLst/>
                <a:gdLst/>
                <a:ahLst/>
                <a:cxnLst>
                  <a:cxn ang="0">
                    <a:pos x="304" y="88"/>
                  </a:cxn>
                  <a:cxn ang="0">
                    <a:pos x="244" y="0"/>
                  </a:cxn>
                  <a:cxn ang="0">
                    <a:pos x="208" y="52"/>
                  </a:cxn>
                  <a:cxn ang="0">
                    <a:pos x="148" y="140"/>
                  </a:cxn>
                  <a:cxn ang="0">
                    <a:pos x="120" y="176"/>
                  </a:cxn>
                  <a:cxn ang="0">
                    <a:pos x="92" y="312"/>
                  </a:cxn>
                  <a:cxn ang="0">
                    <a:pos x="88" y="368"/>
                  </a:cxn>
                  <a:cxn ang="0">
                    <a:pos x="76" y="372"/>
                  </a:cxn>
                  <a:cxn ang="0">
                    <a:pos x="0" y="384"/>
                  </a:cxn>
                </a:cxnLst>
                <a:rect l="0" t="0" r="r" b="b"/>
                <a:pathLst>
                  <a:path w="304" h="388">
                    <a:moveTo>
                      <a:pt x="304" y="88"/>
                    </a:moveTo>
                    <a:cubicBezTo>
                      <a:pt x="286" y="60"/>
                      <a:pt x="278" y="11"/>
                      <a:pt x="244" y="0"/>
                    </a:cubicBezTo>
                    <a:cubicBezTo>
                      <a:pt x="221" y="8"/>
                      <a:pt x="219" y="32"/>
                      <a:pt x="208" y="52"/>
                    </a:cubicBezTo>
                    <a:cubicBezTo>
                      <a:pt x="192" y="80"/>
                      <a:pt x="174" y="123"/>
                      <a:pt x="148" y="140"/>
                    </a:cubicBezTo>
                    <a:cubicBezTo>
                      <a:pt x="129" y="169"/>
                      <a:pt x="139" y="157"/>
                      <a:pt x="120" y="176"/>
                    </a:cubicBezTo>
                    <a:cubicBezTo>
                      <a:pt x="105" y="220"/>
                      <a:pt x="96" y="266"/>
                      <a:pt x="92" y="312"/>
                    </a:cubicBezTo>
                    <a:cubicBezTo>
                      <a:pt x="90" y="331"/>
                      <a:pt x="93" y="350"/>
                      <a:pt x="88" y="368"/>
                    </a:cubicBezTo>
                    <a:cubicBezTo>
                      <a:pt x="87" y="372"/>
                      <a:pt x="80" y="370"/>
                      <a:pt x="76" y="372"/>
                    </a:cubicBezTo>
                    <a:cubicBezTo>
                      <a:pt x="43" y="388"/>
                      <a:pt x="52" y="384"/>
                      <a:pt x="0" y="384"/>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sp>
            <p:nvSpPr>
              <p:cNvPr id="138273" name="Freeform 33"/>
              <p:cNvSpPr>
                <a:spLocks/>
              </p:cNvSpPr>
              <p:nvPr/>
            </p:nvSpPr>
            <p:spPr bwMode="auto">
              <a:xfrm>
                <a:off x="3556" y="2864"/>
                <a:ext cx="124" cy="408"/>
              </a:xfrm>
              <a:custGeom>
                <a:avLst/>
                <a:gdLst/>
                <a:ahLst/>
                <a:cxnLst>
                  <a:cxn ang="0">
                    <a:pos x="124" y="408"/>
                  </a:cxn>
                  <a:cxn ang="0">
                    <a:pos x="100" y="324"/>
                  </a:cxn>
                  <a:cxn ang="0">
                    <a:pos x="92" y="296"/>
                  </a:cxn>
                  <a:cxn ang="0">
                    <a:pos x="56" y="244"/>
                  </a:cxn>
                  <a:cxn ang="0">
                    <a:pos x="20" y="156"/>
                  </a:cxn>
                  <a:cxn ang="0">
                    <a:pos x="8" y="24"/>
                  </a:cxn>
                  <a:cxn ang="0">
                    <a:pos x="0" y="0"/>
                  </a:cxn>
                </a:cxnLst>
                <a:rect l="0" t="0" r="r" b="b"/>
                <a:pathLst>
                  <a:path w="124" h="408">
                    <a:moveTo>
                      <a:pt x="124" y="408"/>
                    </a:moveTo>
                    <a:cubicBezTo>
                      <a:pt x="119" y="378"/>
                      <a:pt x="111" y="352"/>
                      <a:pt x="100" y="324"/>
                    </a:cubicBezTo>
                    <a:cubicBezTo>
                      <a:pt x="99" y="321"/>
                      <a:pt x="95" y="300"/>
                      <a:pt x="92" y="296"/>
                    </a:cubicBezTo>
                    <a:cubicBezTo>
                      <a:pt x="80" y="278"/>
                      <a:pt x="64" y="264"/>
                      <a:pt x="56" y="244"/>
                    </a:cubicBezTo>
                    <a:cubicBezTo>
                      <a:pt x="44" y="215"/>
                      <a:pt x="34" y="185"/>
                      <a:pt x="20" y="156"/>
                    </a:cubicBezTo>
                    <a:cubicBezTo>
                      <a:pt x="10" y="105"/>
                      <a:pt x="15" y="96"/>
                      <a:pt x="8" y="24"/>
                    </a:cubicBezTo>
                    <a:cubicBezTo>
                      <a:pt x="7" y="16"/>
                      <a:pt x="0" y="0"/>
                      <a:pt x="0" y="0"/>
                    </a:cubicBezTo>
                  </a:path>
                </a:pathLst>
              </a:custGeom>
              <a:noFill/>
              <a:ln w="38100" cap="flat" cmpd="sng">
                <a:solidFill>
                  <a:srgbClr val="FF5050"/>
                </a:solidFill>
                <a:prstDash val="solid"/>
                <a:round/>
                <a:headEnd type="none" w="sm" len="sm"/>
                <a:tailEnd type="none" w="sm" len="sm"/>
              </a:ln>
              <a:effec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Right Bundle Branch Blocks</a:t>
            </a:r>
          </a:p>
        </p:txBody>
      </p:sp>
      <p:sp>
        <p:nvSpPr>
          <p:cNvPr id="139267" name="Rectangle 3"/>
          <p:cNvSpPr>
            <a:spLocks noGrp="1" noChangeArrowheads="1"/>
          </p:cNvSpPr>
          <p:nvPr>
            <p:ph type="body" idx="1"/>
          </p:nvPr>
        </p:nvSpPr>
        <p:spPr>
          <a:xfrm>
            <a:off x="457200" y="1752600"/>
            <a:ext cx="8077200" cy="685800"/>
          </a:xfrm>
        </p:spPr>
        <p:txBody>
          <a:bodyPr/>
          <a:lstStyle/>
          <a:p>
            <a:pPr marL="0" indent="0">
              <a:buFontTx/>
              <a:buNone/>
            </a:pPr>
            <a:r>
              <a:rPr lang="en-US" sz="2800" b="1"/>
              <a:t>What QRS morphology is characteristic?</a:t>
            </a:r>
            <a:endParaRPr lang="en-US" sz="2800" b="1">
              <a:solidFill>
                <a:srgbClr val="FF5050"/>
              </a:solidFill>
            </a:endParaRPr>
          </a:p>
        </p:txBody>
      </p:sp>
      <p:grpSp>
        <p:nvGrpSpPr>
          <p:cNvPr id="2" name="Group 21"/>
          <p:cNvGrpSpPr>
            <a:grpSpLocks/>
          </p:cNvGrpSpPr>
          <p:nvPr/>
        </p:nvGrpSpPr>
        <p:grpSpPr bwMode="auto">
          <a:xfrm>
            <a:off x="1046163" y="4052888"/>
            <a:ext cx="2763837" cy="1662112"/>
            <a:chOff x="384" y="2649"/>
            <a:chExt cx="1741" cy="1047"/>
          </a:xfrm>
        </p:grpSpPr>
        <p:pic>
          <p:nvPicPr>
            <p:cNvPr id="139282" name="Picture 18" descr="C:\WINDOWS\Desktop\LZIM Projects\ECG ppt\v1rbbb.bmp"/>
            <p:cNvPicPr>
              <a:picLocks noChangeAspect="1" noChangeArrowheads="1"/>
            </p:cNvPicPr>
            <p:nvPr/>
          </p:nvPicPr>
          <p:blipFill>
            <a:blip r:embed="rId3" cstate="print"/>
            <a:srcRect t="-299"/>
            <a:stretch>
              <a:fillRect/>
            </a:stretch>
          </p:blipFill>
          <p:spPr bwMode="auto">
            <a:xfrm>
              <a:off x="384" y="2688"/>
              <a:ext cx="1741" cy="1008"/>
            </a:xfrm>
            <a:prstGeom prst="rect">
              <a:avLst/>
            </a:prstGeom>
            <a:noFill/>
          </p:spPr>
        </p:pic>
        <p:sp>
          <p:nvSpPr>
            <p:cNvPr id="139284" name="Text Box 20"/>
            <p:cNvSpPr txBox="1">
              <a:spLocks noChangeArrowheads="1"/>
            </p:cNvSpPr>
            <p:nvPr/>
          </p:nvSpPr>
          <p:spPr bwMode="auto">
            <a:xfrm>
              <a:off x="384" y="2649"/>
              <a:ext cx="576" cy="327"/>
            </a:xfrm>
            <a:prstGeom prst="rect">
              <a:avLst/>
            </a:prstGeom>
            <a:noFill/>
            <a:ln w="12700">
              <a:noFill/>
              <a:miter lim="800000"/>
              <a:headEnd type="none" w="sm" len="sm"/>
              <a:tailEnd type="none" w="sm" len="sm"/>
            </a:ln>
            <a:effectLst/>
          </p:spPr>
          <p:txBody>
            <a:bodyPr>
              <a:spAutoFit/>
            </a:bodyPr>
            <a:lstStyle/>
            <a:p>
              <a:pPr>
                <a:spcBef>
                  <a:spcPct val="50000"/>
                </a:spcBef>
              </a:pPr>
              <a:r>
                <a:rPr lang="en-US" sz="2800">
                  <a:solidFill>
                    <a:srgbClr val="000000"/>
                  </a:solidFill>
                  <a:latin typeface="Arial" charset="0"/>
                </a:rPr>
                <a:t>V</a:t>
              </a:r>
              <a:r>
                <a:rPr lang="en-US" sz="2800" baseline="-25000">
                  <a:solidFill>
                    <a:srgbClr val="000000"/>
                  </a:solidFill>
                  <a:latin typeface="Arial" charset="0"/>
                </a:rPr>
                <a:t>1</a:t>
              </a:r>
            </a:p>
          </p:txBody>
        </p:sp>
      </p:grpSp>
      <p:pic>
        <p:nvPicPr>
          <p:cNvPr id="139287" name="Picture 23" descr="C:\WINDOWS\Desktop\LZIM Projects\ECG ppt\rbbb3.bmp"/>
          <p:cNvPicPr>
            <a:picLocks noChangeAspect="1" noChangeArrowheads="1"/>
          </p:cNvPicPr>
          <p:nvPr/>
        </p:nvPicPr>
        <p:blipFill>
          <a:blip r:embed="rId4" cstate="print"/>
          <a:srcRect r="41246" b="42223"/>
          <a:stretch>
            <a:fillRect/>
          </a:stretch>
        </p:blipFill>
        <p:spPr bwMode="auto">
          <a:xfrm>
            <a:off x="5126038" y="3810000"/>
            <a:ext cx="2493962" cy="2819400"/>
          </a:xfrm>
          <a:prstGeom prst="rect">
            <a:avLst/>
          </a:prstGeom>
          <a:noFill/>
        </p:spPr>
      </p:pic>
      <p:grpSp>
        <p:nvGrpSpPr>
          <p:cNvPr id="3" name="Group 31"/>
          <p:cNvGrpSpPr>
            <a:grpSpLocks/>
          </p:cNvGrpSpPr>
          <p:nvPr/>
        </p:nvGrpSpPr>
        <p:grpSpPr bwMode="auto">
          <a:xfrm>
            <a:off x="457200" y="2362200"/>
            <a:ext cx="8001000" cy="4038600"/>
            <a:chOff x="288" y="1488"/>
            <a:chExt cx="5040" cy="2544"/>
          </a:xfrm>
        </p:grpSpPr>
        <p:sp>
          <p:nvSpPr>
            <p:cNvPr id="139283" name="Rectangle 19"/>
            <p:cNvSpPr>
              <a:spLocks noChangeArrowheads="1"/>
            </p:cNvSpPr>
            <p:nvPr/>
          </p:nvSpPr>
          <p:spPr bwMode="auto">
            <a:xfrm>
              <a:off x="288" y="1488"/>
              <a:ext cx="5040" cy="912"/>
            </a:xfrm>
            <a:prstGeom prst="rect">
              <a:avLst/>
            </a:prstGeom>
            <a:noFill/>
            <a:ln w="9525">
              <a:noFill/>
              <a:miter lim="800000"/>
              <a:headEnd/>
              <a:tailEnd/>
            </a:ln>
            <a:effectLst/>
          </p:spPr>
          <p:txBody>
            <a:bodyPr lIns="92075" tIns="46038" rIns="92075" bIns="46038"/>
            <a:lstStyle/>
            <a:p>
              <a:pPr>
                <a:spcBef>
                  <a:spcPct val="20000"/>
                </a:spcBef>
                <a:buClr>
                  <a:schemeClr val="tx2"/>
                </a:buClr>
              </a:pPr>
              <a:r>
                <a:rPr lang="en-US" sz="2800" b="1">
                  <a:solidFill>
                    <a:srgbClr val="FF5050"/>
                  </a:solidFill>
                  <a:latin typeface="Arial" charset="0"/>
                </a:rPr>
                <a:t>For </a:t>
              </a:r>
              <a:r>
                <a:rPr lang="en-US" sz="2800" b="1">
                  <a:latin typeface="Arial" charset="0"/>
                </a:rPr>
                <a:t>RBBB</a:t>
              </a:r>
              <a:r>
                <a:rPr lang="en-US" sz="2800" b="1">
                  <a:solidFill>
                    <a:srgbClr val="FF5050"/>
                  </a:solidFill>
                  <a:latin typeface="Arial" charset="0"/>
                </a:rPr>
                <a:t> the wide QRS complex assumes a unique, virtually diagnostic shape in those leads overlying the right ventricle (V</a:t>
              </a:r>
              <a:r>
                <a:rPr lang="en-US" sz="2800" b="1" baseline="-25000">
                  <a:solidFill>
                    <a:srgbClr val="FF5050"/>
                  </a:solidFill>
                  <a:latin typeface="Arial" charset="0"/>
                </a:rPr>
                <a:t>1</a:t>
              </a:r>
              <a:r>
                <a:rPr lang="en-US" sz="2800" b="1">
                  <a:solidFill>
                    <a:srgbClr val="FF5050"/>
                  </a:solidFill>
                  <a:latin typeface="Arial" charset="0"/>
                </a:rPr>
                <a:t> and V</a:t>
              </a:r>
              <a:r>
                <a:rPr lang="en-US" sz="2800" b="1" baseline="-25000">
                  <a:solidFill>
                    <a:srgbClr val="FF5050"/>
                  </a:solidFill>
                  <a:latin typeface="Arial" charset="0"/>
                </a:rPr>
                <a:t>2</a:t>
              </a:r>
              <a:r>
                <a:rPr lang="en-US" sz="2800" b="1">
                  <a:solidFill>
                    <a:srgbClr val="FF5050"/>
                  </a:solidFill>
                  <a:latin typeface="Arial" charset="0"/>
                </a:rPr>
                <a:t>). </a:t>
              </a:r>
            </a:p>
          </p:txBody>
        </p:sp>
        <p:sp>
          <p:nvSpPr>
            <p:cNvPr id="139286" name="Text Box 22"/>
            <p:cNvSpPr txBox="1">
              <a:spLocks noChangeArrowheads="1"/>
            </p:cNvSpPr>
            <p:nvPr/>
          </p:nvSpPr>
          <p:spPr bwMode="auto">
            <a:xfrm>
              <a:off x="768" y="3600"/>
              <a:ext cx="1488" cy="327"/>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2800">
                  <a:latin typeface="Arial" charset="0"/>
                </a:rPr>
                <a:t>“Rabbit Ears”</a:t>
              </a:r>
            </a:p>
          </p:txBody>
        </p:sp>
        <p:sp>
          <p:nvSpPr>
            <p:cNvPr id="139290" name="Oval 26"/>
            <p:cNvSpPr>
              <a:spLocks noChangeArrowheads="1"/>
            </p:cNvSpPr>
            <p:nvPr/>
          </p:nvSpPr>
          <p:spPr bwMode="auto">
            <a:xfrm>
              <a:off x="3648" y="2448"/>
              <a:ext cx="336" cy="768"/>
            </a:xfrm>
            <a:prstGeom prst="ellipse">
              <a:avLst/>
            </a:prstGeom>
            <a:noFill/>
            <a:ln w="38100">
              <a:solidFill>
                <a:srgbClr val="FF5050"/>
              </a:solidFill>
              <a:round/>
              <a:headEnd type="none" w="sm" len="sm"/>
              <a:tailEnd type="none" w="sm" len="sm"/>
            </a:ln>
            <a:effectLst/>
          </p:spPr>
          <p:txBody>
            <a:bodyPr wrap="none" anchor="ctr"/>
            <a:lstStyle/>
            <a:p>
              <a:endParaRPr lang="en-US"/>
            </a:p>
          </p:txBody>
        </p:sp>
        <p:sp>
          <p:nvSpPr>
            <p:cNvPr id="139291" name="Oval 27"/>
            <p:cNvSpPr>
              <a:spLocks noChangeArrowheads="1"/>
            </p:cNvSpPr>
            <p:nvPr/>
          </p:nvSpPr>
          <p:spPr bwMode="auto">
            <a:xfrm>
              <a:off x="3648" y="3264"/>
              <a:ext cx="336" cy="768"/>
            </a:xfrm>
            <a:prstGeom prst="ellipse">
              <a:avLst/>
            </a:prstGeom>
            <a:noFill/>
            <a:ln w="38100">
              <a:solidFill>
                <a:srgbClr val="FF5050"/>
              </a:solidFill>
              <a:round/>
              <a:headEnd type="none" w="sm" len="sm"/>
              <a:tailEnd type="none" w="sm" len="sm"/>
            </a:ln>
            <a:effectLst/>
          </p:spPr>
          <p:txBody>
            <a:bodyPr wrap="none"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a:t>Standard Limb Leads</a:t>
            </a:r>
          </a:p>
        </p:txBody>
      </p:sp>
      <p:pic>
        <p:nvPicPr>
          <p:cNvPr id="5125" name="Picture 5" descr="axis1"/>
          <p:cNvPicPr>
            <a:picLocks noChangeAspect="1" noChangeArrowheads="1"/>
          </p:cNvPicPr>
          <p:nvPr/>
        </p:nvPicPr>
        <p:blipFill>
          <a:blip r:embed="rId3" cstate="print"/>
          <a:srcRect/>
          <a:stretch>
            <a:fillRect/>
          </a:stretch>
        </p:blipFill>
        <p:spPr bwMode="auto">
          <a:xfrm>
            <a:off x="1600200" y="1752600"/>
            <a:ext cx="6019800" cy="461645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Left Bundle Branch Blocks</a:t>
            </a:r>
          </a:p>
        </p:txBody>
      </p:sp>
      <p:sp>
        <p:nvSpPr>
          <p:cNvPr id="140291" name="Rectangle 3"/>
          <p:cNvSpPr>
            <a:spLocks noGrp="1" noChangeArrowheads="1"/>
          </p:cNvSpPr>
          <p:nvPr>
            <p:ph type="body" idx="1"/>
          </p:nvPr>
        </p:nvSpPr>
        <p:spPr>
          <a:xfrm>
            <a:off x="457200" y="1752600"/>
            <a:ext cx="8077200" cy="685800"/>
          </a:xfrm>
        </p:spPr>
        <p:txBody>
          <a:bodyPr/>
          <a:lstStyle/>
          <a:p>
            <a:pPr marL="0" indent="0">
              <a:buFontTx/>
              <a:buNone/>
            </a:pPr>
            <a:r>
              <a:rPr lang="en-US" sz="2800" b="1"/>
              <a:t>What QRS morphology is characteristic?</a:t>
            </a:r>
            <a:endParaRPr lang="en-US" sz="2800" b="1">
              <a:solidFill>
                <a:srgbClr val="FF5050"/>
              </a:solidFill>
            </a:endParaRPr>
          </a:p>
        </p:txBody>
      </p:sp>
      <p:grpSp>
        <p:nvGrpSpPr>
          <p:cNvPr id="2" name="Group 18"/>
          <p:cNvGrpSpPr>
            <a:grpSpLocks/>
          </p:cNvGrpSpPr>
          <p:nvPr/>
        </p:nvGrpSpPr>
        <p:grpSpPr bwMode="auto">
          <a:xfrm>
            <a:off x="457200" y="2362200"/>
            <a:ext cx="8458200" cy="4114800"/>
            <a:chOff x="288" y="1488"/>
            <a:chExt cx="5328" cy="2592"/>
          </a:xfrm>
        </p:grpSpPr>
        <p:sp>
          <p:nvSpPr>
            <p:cNvPr id="140297" name="Rectangle 9"/>
            <p:cNvSpPr>
              <a:spLocks noChangeArrowheads="1"/>
            </p:cNvSpPr>
            <p:nvPr/>
          </p:nvSpPr>
          <p:spPr bwMode="auto">
            <a:xfrm>
              <a:off x="288" y="1488"/>
              <a:ext cx="5040" cy="1152"/>
            </a:xfrm>
            <a:prstGeom prst="rect">
              <a:avLst/>
            </a:prstGeom>
            <a:noFill/>
            <a:ln w="9525">
              <a:noFill/>
              <a:miter lim="800000"/>
              <a:headEnd/>
              <a:tailEnd/>
            </a:ln>
            <a:effectLst/>
          </p:spPr>
          <p:txBody>
            <a:bodyPr lIns="92075" tIns="46038" rIns="92075" bIns="46038"/>
            <a:lstStyle/>
            <a:p>
              <a:pPr>
                <a:spcBef>
                  <a:spcPct val="20000"/>
                </a:spcBef>
                <a:buClr>
                  <a:schemeClr val="tx2"/>
                </a:buClr>
              </a:pPr>
              <a:r>
                <a:rPr lang="en-US" sz="2800" b="1">
                  <a:solidFill>
                    <a:srgbClr val="FF5050"/>
                  </a:solidFill>
                  <a:latin typeface="Arial" charset="0"/>
                </a:rPr>
                <a:t>For </a:t>
              </a:r>
              <a:r>
                <a:rPr lang="en-US" sz="2800" b="1">
                  <a:latin typeface="Arial" charset="0"/>
                </a:rPr>
                <a:t>LBBB</a:t>
              </a:r>
              <a:r>
                <a:rPr lang="en-US" sz="2800" b="1">
                  <a:solidFill>
                    <a:srgbClr val="FF5050"/>
                  </a:solidFill>
                  <a:latin typeface="Arial" charset="0"/>
                </a:rPr>
                <a:t> the wide QRS complex assumes a characteristic change in shape in those leads </a:t>
              </a:r>
              <a:r>
                <a:rPr lang="en-US" sz="2800" b="1">
                  <a:solidFill>
                    <a:srgbClr val="FFFFFF"/>
                  </a:solidFill>
                  <a:latin typeface="Arial" charset="0"/>
                </a:rPr>
                <a:t>opposite</a:t>
              </a:r>
              <a:r>
                <a:rPr lang="en-US" sz="2800" b="1">
                  <a:solidFill>
                    <a:srgbClr val="FF5050"/>
                  </a:solidFill>
                  <a:latin typeface="Arial" charset="0"/>
                </a:rPr>
                <a:t> the left ventricle (right ventricular leads - V</a:t>
              </a:r>
              <a:r>
                <a:rPr lang="en-US" sz="2800" b="1" baseline="-25000">
                  <a:solidFill>
                    <a:srgbClr val="FF5050"/>
                  </a:solidFill>
                  <a:latin typeface="Arial" charset="0"/>
                </a:rPr>
                <a:t>1</a:t>
              </a:r>
              <a:r>
                <a:rPr lang="en-US" sz="2800" b="1">
                  <a:solidFill>
                    <a:srgbClr val="FF5050"/>
                  </a:solidFill>
                  <a:latin typeface="Arial" charset="0"/>
                </a:rPr>
                <a:t> and V</a:t>
              </a:r>
              <a:r>
                <a:rPr lang="en-US" sz="2800" b="1" baseline="-25000">
                  <a:solidFill>
                    <a:srgbClr val="FF5050"/>
                  </a:solidFill>
                  <a:latin typeface="Arial" charset="0"/>
                </a:rPr>
                <a:t>2</a:t>
              </a:r>
              <a:r>
                <a:rPr lang="en-US" sz="2800" b="1">
                  <a:solidFill>
                    <a:srgbClr val="FF5050"/>
                  </a:solidFill>
                  <a:latin typeface="Arial" charset="0"/>
                </a:rPr>
                <a:t>). </a:t>
              </a:r>
            </a:p>
          </p:txBody>
        </p:sp>
        <p:sp>
          <p:nvSpPr>
            <p:cNvPr id="140298" name="Text Box 10"/>
            <p:cNvSpPr txBox="1">
              <a:spLocks noChangeArrowheads="1"/>
            </p:cNvSpPr>
            <p:nvPr/>
          </p:nvSpPr>
          <p:spPr bwMode="auto">
            <a:xfrm>
              <a:off x="4560" y="2783"/>
              <a:ext cx="1056" cy="865"/>
            </a:xfrm>
            <a:prstGeom prst="rect">
              <a:avLst/>
            </a:prstGeom>
            <a:noFill/>
            <a:ln w="12700">
              <a:noFill/>
              <a:miter lim="800000"/>
              <a:headEnd type="none" w="sm" len="sm"/>
              <a:tailEnd type="none" w="sm" len="sm"/>
            </a:ln>
            <a:effectLst/>
          </p:spPr>
          <p:txBody>
            <a:bodyPr>
              <a:spAutoFit/>
            </a:bodyPr>
            <a:lstStyle/>
            <a:p>
              <a:pPr>
                <a:spcBef>
                  <a:spcPct val="50000"/>
                </a:spcBef>
              </a:pPr>
              <a:r>
                <a:rPr lang="en-US" sz="2800" b="1">
                  <a:latin typeface="Arial" charset="0"/>
                </a:rPr>
                <a:t>Broad, deep S waves</a:t>
              </a:r>
            </a:p>
          </p:txBody>
        </p:sp>
        <p:pic>
          <p:nvPicPr>
            <p:cNvPr id="140301" name="Picture 13" descr="C:\WINDOWS\Desktop\LZIM Projects\ECG ppt\lbbb2.bmp"/>
            <p:cNvPicPr>
              <a:picLocks noChangeAspect="1" noChangeArrowheads="1"/>
            </p:cNvPicPr>
            <p:nvPr/>
          </p:nvPicPr>
          <p:blipFill>
            <a:blip r:embed="rId3" cstate="print"/>
            <a:srcRect r="39180" b="31111"/>
            <a:stretch>
              <a:fillRect/>
            </a:stretch>
          </p:blipFill>
          <p:spPr bwMode="auto">
            <a:xfrm>
              <a:off x="2946" y="2400"/>
              <a:ext cx="1523" cy="1680"/>
            </a:xfrm>
            <a:prstGeom prst="rect">
              <a:avLst/>
            </a:prstGeom>
            <a:noFill/>
          </p:spPr>
        </p:pic>
        <p:sp>
          <p:nvSpPr>
            <p:cNvPr id="140302" name="Oval 14"/>
            <p:cNvSpPr>
              <a:spLocks noChangeArrowheads="1"/>
            </p:cNvSpPr>
            <p:nvPr/>
          </p:nvSpPr>
          <p:spPr bwMode="auto">
            <a:xfrm>
              <a:off x="3024" y="2496"/>
              <a:ext cx="432" cy="768"/>
            </a:xfrm>
            <a:prstGeom prst="ellipse">
              <a:avLst/>
            </a:prstGeom>
            <a:noFill/>
            <a:ln w="38100">
              <a:solidFill>
                <a:srgbClr val="FF5050"/>
              </a:solidFill>
              <a:round/>
              <a:headEnd type="none" w="sm" len="sm"/>
              <a:tailEnd type="none" w="sm" len="sm"/>
            </a:ln>
            <a:effectLst/>
          </p:spPr>
          <p:txBody>
            <a:bodyPr wrap="none" anchor="ctr"/>
            <a:lstStyle/>
            <a:p>
              <a:pPr algn="ctr"/>
              <a:endParaRPr lang="en-US">
                <a:solidFill>
                  <a:srgbClr val="FF5050"/>
                </a:solidFill>
              </a:endParaRPr>
            </a:p>
          </p:txBody>
        </p:sp>
        <p:sp>
          <p:nvSpPr>
            <p:cNvPr id="140303" name="Oval 15"/>
            <p:cNvSpPr>
              <a:spLocks noChangeArrowheads="1"/>
            </p:cNvSpPr>
            <p:nvPr/>
          </p:nvSpPr>
          <p:spPr bwMode="auto">
            <a:xfrm>
              <a:off x="3360" y="3168"/>
              <a:ext cx="480" cy="912"/>
            </a:xfrm>
            <a:prstGeom prst="ellipse">
              <a:avLst/>
            </a:prstGeom>
            <a:noFill/>
            <a:ln w="38100">
              <a:solidFill>
                <a:srgbClr val="FF5050"/>
              </a:solidFill>
              <a:round/>
              <a:headEnd type="none" w="sm" len="sm"/>
              <a:tailEnd type="none" w="sm" len="sm"/>
            </a:ln>
            <a:effectLst/>
          </p:spPr>
          <p:txBody>
            <a:bodyPr wrap="none" anchor="ctr"/>
            <a:lstStyle/>
            <a:p>
              <a:pPr algn="ctr"/>
              <a:endParaRPr lang="en-US">
                <a:solidFill>
                  <a:srgbClr val="FF5050"/>
                </a:solidFill>
              </a:endParaRPr>
            </a:p>
          </p:txBody>
        </p:sp>
      </p:grpSp>
      <p:pic>
        <p:nvPicPr>
          <p:cNvPr id="140304" name="Picture 16" descr="C:\WINDOWS\Desktop\LZIM Projects\ECG ppt\normalecg2.jpg"/>
          <p:cNvPicPr>
            <a:picLocks noChangeAspect="1" noChangeArrowheads="1"/>
          </p:cNvPicPr>
          <p:nvPr/>
        </p:nvPicPr>
        <p:blipFill>
          <a:blip r:embed="rId4" cstate="print"/>
          <a:srcRect l="50000" t="5000" r="27142" b="53334"/>
          <a:stretch>
            <a:fillRect/>
          </a:stretch>
        </p:blipFill>
        <p:spPr bwMode="auto">
          <a:xfrm>
            <a:off x="2060575" y="4267200"/>
            <a:ext cx="2159000" cy="2209800"/>
          </a:xfrm>
          <a:prstGeom prst="rect">
            <a:avLst/>
          </a:prstGeom>
          <a:noFill/>
        </p:spPr>
      </p:pic>
      <p:sp>
        <p:nvSpPr>
          <p:cNvPr id="140305" name="Text Box 17"/>
          <p:cNvSpPr txBox="1">
            <a:spLocks noChangeArrowheads="1"/>
          </p:cNvSpPr>
          <p:nvPr/>
        </p:nvSpPr>
        <p:spPr bwMode="auto">
          <a:xfrm>
            <a:off x="533400" y="4967288"/>
            <a:ext cx="1447800" cy="519112"/>
          </a:xfrm>
          <a:prstGeom prst="rect">
            <a:avLst/>
          </a:prstGeom>
          <a:noFill/>
          <a:ln w="12700">
            <a:noFill/>
            <a:miter lim="800000"/>
            <a:headEnd type="none" w="sm" len="sm"/>
            <a:tailEnd type="none" w="sm" len="sm"/>
          </a:ln>
          <a:effectLst/>
        </p:spPr>
        <p:txBody>
          <a:bodyPr>
            <a:spAutoFit/>
          </a:bodyPr>
          <a:lstStyle/>
          <a:p>
            <a:pPr>
              <a:spcBef>
                <a:spcPct val="50000"/>
              </a:spcBef>
            </a:pPr>
            <a:r>
              <a:rPr lang="en-US" sz="2800" b="1">
                <a:latin typeface="Arial" charset="0"/>
              </a:rPr>
              <a:t>Normal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Content Placeholder 2"/>
          <p:cNvSpPr>
            <a:spLocks noGrp="1"/>
          </p:cNvSpPr>
          <p:nvPr>
            <p:ph type="ctrTitle"/>
          </p:nvPr>
        </p:nvSpPr>
        <p:spPr>
          <a:xfrm>
            <a:off x="3142" y="838200"/>
            <a:ext cx="7772400" cy="1470025"/>
          </a:xfrm>
        </p:spPr>
        <p:txBody>
          <a:bodyPr/>
          <a:lstStyle/>
          <a:p>
            <a:pPr algn="l">
              <a:buNone/>
            </a:pPr>
            <a:r>
              <a:rPr lang="en-US" altLang="en-US" sz="4000" b="1" dirty="0">
                <a:solidFill>
                  <a:schemeClr val="accent1">
                    <a:lumMod val="40000"/>
                    <a:lumOff val="60000"/>
                  </a:schemeClr>
                </a:solidFill>
                <a:latin typeface="Arial Black" pitchFamily="34" charset="0"/>
              </a:rPr>
              <a:t>Supraventricular </a:t>
            </a:r>
          </a:p>
          <a:p>
            <a:pPr algn="l">
              <a:buNone/>
            </a:pPr>
            <a:r>
              <a:rPr lang="en-US" altLang="en-US" sz="4000" b="1" dirty="0">
                <a:solidFill>
                  <a:schemeClr val="accent1">
                    <a:lumMod val="40000"/>
                    <a:lumOff val="60000"/>
                  </a:schemeClr>
                </a:solidFill>
                <a:latin typeface="Arial Black" pitchFamily="34" charset="0"/>
              </a:rPr>
              <a:t>		and</a:t>
            </a:r>
          </a:p>
          <a:p>
            <a:pPr algn="l">
              <a:buNone/>
            </a:pPr>
            <a:r>
              <a:rPr lang="en-US" altLang="en-US" sz="4000" b="1" dirty="0">
                <a:solidFill>
                  <a:schemeClr val="accent1">
                    <a:lumMod val="40000"/>
                    <a:lumOff val="60000"/>
                  </a:schemeClr>
                </a:solidFill>
                <a:latin typeface="Arial Black" pitchFamily="34" charset="0"/>
              </a:rPr>
              <a:t>Ventricular Arrhythmias</a:t>
            </a:r>
            <a:endParaRPr lang="en-US" b="1" dirty="0">
              <a:solidFill>
                <a:schemeClr val="accent1">
                  <a:lumMod val="40000"/>
                  <a:lumOff val="60000"/>
                </a:schemeClr>
              </a:solidFill>
              <a:latin typeface="Arial Black"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US" altLang="en-US"/>
              <a:t>Arrhythmias</a:t>
            </a:r>
          </a:p>
        </p:txBody>
      </p:sp>
      <p:sp>
        <p:nvSpPr>
          <p:cNvPr id="45059" name="Rectangle 1027"/>
          <p:cNvSpPr>
            <a:spLocks noGrp="1" noChangeArrowheads="1"/>
          </p:cNvSpPr>
          <p:nvPr>
            <p:ph type="body" idx="1"/>
          </p:nvPr>
        </p:nvSpPr>
        <p:spPr/>
        <p:txBody>
          <a:bodyPr/>
          <a:lstStyle/>
          <a:p>
            <a:r>
              <a:rPr lang="en-US" altLang="en-US" sz="3600"/>
              <a:t>Sinus Rhythms</a:t>
            </a:r>
          </a:p>
          <a:p>
            <a:r>
              <a:rPr lang="en-US" altLang="en-US" sz="3600"/>
              <a:t>Premature Beats</a:t>
            </a:r>
          </a:p>
          <a:p>
            <a:r>
              <a:rPr lang="en-US" altLang="en-US" sz="3600">
                <a:solidFill>
                  <a:srgbClr val="FF5050"/>
                </a:solidFill>
              </a:rPr>
              <a:t>Supraventricular Arrhythmias</a:t>
            </a:r>
          </a:p>
          <a:p>
            <a:r>
              <a:rPr lang="en-US" altLang="en-US" sz="3600">
                <a:solidFill>
                  <a:srgbClr val="FF5050"/>
                </a:solidFill>
              </a:rPr>
              <a:t>Ventricular Arrhythmias</a:t>
            </a:r>
            <a:endParaRPr lang="en-US" altLang="en-US" sz="3600"/>
          </a:p>
          <a:p>
            <a:r>
              <a:rPr lang="en-US" altLang="en-US" sz="3600"/>
              <a:t>AV Junctional Blocks</a:t>
            </a:r>
          </a:p>
          <a:p>
            <a:endParaRPr lang="en-US" altLang="en-US" sz="36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kern="1200" dirty="0">
                <a:solidFill>
                  <a:srgbClr val="FFFF00"/>
                </a:solidFill>
                <a:cs typeface="Arial"/>
              </a:rPr>
              <a:t>PREMATURE VENTRICULAR CONTRACTION (PVC)</a:t>
            </a:r>
            <a:endParaRPr lang="en-US" sz="2800" dirty="0"/>
          </a:p>
        </p:txBody>
      </p:sp>
      <p:sp>
        <p:nvSpPr>
          <p:cNvPr id="3" name="Content Placeholder 2"/>
          <p:cNvSpPr>
            <a:spLocks noGrp="1"/>
          </p:cNvSpPr>
          <p:nvPr>
            <p:ph idx="1"/>
          </p:nvPr>
        </p:nvSpPr>
        <p:spPr/>
        <p:txBody>
          <a:bodyPr/>
          <a:lstStyle/>
          <a:p>
            <a:pPr marL="0" indent="0" eaLnBrk="1" hangingPunct="1">
              <a:spcBef>
                <a:spcPts val="0"/>
              </a:spcBef>
              <a:spcAft>
                <a:spcPts val="0"/>
              </a:spcAft>
            </a:pPr>
            <a:br>
              <a:rPr lang="en-US" sz="2000" kern="1200" dirty="0">
                <a:solidFill>
                  <a:srgbClr val="FFFF00"/>
                </a:solidFill>
                <a:cs typeface="Arial"/>
              </a:rPr>
            </a:br>
            <a:r>
              <a:rPr lang="en-US" sz="1400" kern="1200" dirty="0">
                <a:solidFill>
                  <a:srgbClr val="FFFF00"/>
                </a:solidFill>
                <a:cs typeface="Arial"/>
              </a:rPr>
              <a:t>A single impulse originates at right ventricle</a:t>
            </a:r>
            <a:r>
              <a:rPr lang="en-US" sz="1400" kern="1200" dirty="0">
                <a:cs typeface="Arial"/>
              </a:rPr>
              <a:t> </a:t>
            </a:r>
            <a:endParaRPr lang="en-US" kern="1200" dirty="0"/>
          </a:p>
          <a:p>
            <a:pPr marL="0" indent="0" eaLnBrk="1" hangingPunct="1">
              <a:spcBef>
                <a:spcPts val="0"/>
              </a:spcBef>
              <a:spcAft>
                <a:spcPts val="0"/>
              </a:spcAft>
            </a:pPr>
            <a:r>
              <a:rPr lang="en-US" kern="1200" dirty="0"/>
              <a:t>  </a:t>
            </a:r>
            <a:r>
              <a:rPr lang="en-US" sz="9600" kern="1200" dirty="0"/>
              <a:t> </a:t>
            </a:r>
            <a:r>
              <a:rPr lang="en-US" kern="1200" dirty="0"/>
              <a:t>                     </a:t>
            </a:r>
            <a:endParaRPr lang="en-US" dirty="0"/>
          </a:p>
          <a:p>
            <a:pPr marL="0" indent="0" eaLnBrk="1" hangingPunct="1">
              <a:spcBef>
                <a:spcPts val="0"/>
              </a:spcBef>
              <a:spcAft>
                <a:spcPts val="0"/>
              </a:spcAft>
            </a:pPr>
            <a:r>
              <a:rPr lang="en-US" kern="1200" dirty="0"/>
              <a:t>  </a:t>
            </a:r>
            <a:r>
              <a:rPr lang="en-US" sz="9600" kern="1200" dirty="0"/>
              <a:t> </a:t>
            </a:r>
            <a:r>
              <a:rPr lang="en-US" kern="1200" dirty="0"/>
              <a:t>                                                          </a:t>
            </a:r>
            <a:endParaRPr lang="en-US" dirty="0"/>
          </a:p>
          <a:p>
            <a:pPr marL="0" indent="0" eaLnBrk="1" hangingPunct="1">
              <a:spcBef>
                <a:spcPts val="0"/>
              </a:spcBef>
              <a:spcAft>
                <a:spcPts val="0"/>
              </a:spcAft>
            </a:pPr>
            <a:r>
              <a:rPr lang="en-US" sz="1400" kern="1200" dirty="0">
                <a:solidFill>
                  <a:srgbClr val="FFFF00"/>
                </a:solidFill>
                <a:cs typeface="Arial"/>
              </a:rPr>
              <a:t>                                                                                 Time interval between normal R peaks </a:t>
            </a:r>
            <a:br>
              <a:rPr lang="en-US" sz="1400" kern="1200" dirty="0">
                <a:solidFill>
                  <a:srgbClr val="FFFF00"/>
                </a:solidFill>
                <a:cs typeface="Arial"/>
              </a:rPr>
            </a:br>
            <a:r>
              <a:rPr lang="en-US" sz="1400" kern="1200" dirty="0">
                <a:solidFill>
                  <a:srgbClr val="FFFF00"/>
                </a:solidFill>
                <a:cs typeface="Arial"/>
              </a:rPr>
              <a:t>	                                                               is a multiple of R-R intervals</a:t>
            </a:r>
            <a:endParaRPr lang="en-US" sz="1400" kern="1200" dirty="0">
              <a:solidFill>
                <a:srgbClr val="FFFF00"/>
              </a:solidFill>
            </a:endParaRPr>
          </a:p>
          <a:p>
            <a:endParaRPr lang="en-US" dirty="0"/>
          </a:p>
        </p:txBody>
      </p:sp>
      <p:pic>
        <p:nvPicPr>
          <p:cNvPr id="4" name="Picture 7" descr="1903ah"/>
          <p:cNvPicPr>
            <a:picLocks noChangeAspect="1" noChangeArrowheads="1"/>
          </p:cNvPicPr>
          <p:nvPr/>
        </p:nvPicPr>
        <p:blipFill>
          <a:blip r:embed="rId3" cstate="print"/>
          <a:srcRect/>
          <a:stretch>
            <a:fillRect/>
          </a:stretch>
        </p:blipFill>
        <p:spPr bwMode="auto">
          <a:xfrm>
            <a:off x="1143000" y="3275076"/>
            <a:ext cx="1657350" cy="1668399"/>
          </a:xfrm>
          <a:prstGeom prst="rect">
            <a:avLst/>
          </a:prstGeom>
          <a:noFill/>
        </p:spPr>
      </p:pic>
      <p:pic>
        <p:nvPicPr>
          <p:cNvPr id="5" name="Picture 9" descr="1903ae"/>
          <p:cNvPicPr>
            <a:picLocks noChangeAspect="1" noChangeArrowheads="1"/>
          </p:cNvPicPr>
          <p:nvPr/>
        </p:nvPicPr>
        <p:blipFill>
          <a:blip r:embed="rId4" cstate="print"/>
          <a:srcRect/>
          <a:stretch>
            <a:fillRect/>
          </a:stretch>
        </p:blipFill>
        <p:spPr bwMode="auto">
          <a:xfrm>
            <a:off x="3429000" y="3352800"/>
            <a:ext cx="4762500" cy="1266825"/>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Supraventricular Arrhythmias</a:t>
            </a:r>
          </a:p>
        </p:txBody>
      </p:sp>
      <p:sp>
        <p:nvSpPr>
          <p:cNvPr id="32771" name="Rectangle 3"/>
          <p:cNvSpPr>
            <a:spLocks noGrp="1" noChangeArrowheads="1"/>
          </p:cNvSpPr>
          <p:nvPr>
            <p:ph type="body" idx="1"/>
          </p:nvPr>
        </p:nvSpPr>
        <p:spPr/>
        <p:txBody>
          <a:bodyPr/>
          <a:lstStyle/>
          <a:p>
            <a:r>
              <a:rPr lang="en-US" altLang="en-US" sz="3600" i="1">
                <a:solidFill>
                  <a:srgbClr val="FF5050"/>
                </a:solidFill>
              </a:rPr>
              <a:t>Atrial Fibrillation</a:t>
            </a:r>
          </a:p>
          <a:p>
            <a:endParaRPr lang="en-US" altLang="en-US" sz="1200" i="1">
              <a:solidFill>
                <a:srgbClr val="FF5050"/>
              </a:solidFill>
            </a:endParaRPr>
          </a:p>
          <a:p>
            <a:r>
              <a:rPr lang="en-US" altLang="en-US" sz="3600" i="1">
                <a:solidFill>
                  <a:srgbClr val="FF5050"/>
                </a:solidFill>
              </a:rPr>
              <a:t>Atrial Flutter</a:t>
            </a:r>
          </a:p>
          <a:p>
            <a:endParaRPr lang="en-US" altLang="en-US" sz="1200" i="1">
              <a:solidFill>
                <a:srgbClr val="FF5050"/>
              </a:solidFill>
            </a:endParaRPr>
          </a:p>
          <a:p>
            <a:r>
              <a:rPr lang="en-US" altLang="en-US" sz="3600" i="1">
                <a:solidFill>
                  <a:srgbClr val="FF5050"/>
                </a:solidFill>
              </a:rPr>
              <a:t>Paroxysmal Supraventricular Tachycardia</a:t>
            </a:r>
            <a:endParaRPr lang="en-US" altLang="en-US" sz="36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457200"/>
            <a:ext cx="7772400" cy="762000"/>
          </a:xfrm>
        </p:spPr>
        <p:txBody>
          <a:bodyPr/>
          <a:lstStyle/>
          <a:p>
            <a:r>
              <a:rPr lang="en-US" altLang="en-US"/>
              <a:t>Atrial Fibrillation</a:t>
            </a:r>
          </a:p>
        </p:txBody>
      </p:sp>
      <p:sp>
        <p:nvSpPr>
          <p:cNvPr id="64515" name="Rectangle 3"/>
          <p:cNvSpPr>
            <a:spLocks noGrp="1" noChangeArrowheads="1"/>
          </p:cNvSpPr>
          <p:nvPr>
            <p:ph type="body" idx="1"/>
          </p:nvPr>
        </p:nvSpPr>
        <p:spPr>
          <a:xfrm>
            <a:off x="685800" y="2057400"/>
            <a:ext cx="8077200" cy="4114800"/>
          </a:xfrm>
        </p:spPr>
        <p:txBody>
          <a:bodyPr/>
          <a:lstStyle/>
          <a:p>
            <a:r>
              <a:rPr lang="en-US" altLang="en-US" sz="3600" dirty="0">
                <a:solidFill>
                  <a:srgbClr val="FF5050"/>
                </a:solidFill>
              </a:rPr>
              <a:t>Deviation from NSR</a:t>
            </a:r>
            <a:endParaRPr lang="en-US" altLang="en-US" dirty="0"/>
          </a:p>
          <a:p>
            <a:pPr lvl="1"/>
            <a:r>
              <a:rPr lang="en-US" altLang="en-US" sz="2400" dirty="0"/>
              <a:t>No organized </a:t>
            </a:r>
            <a:r>
              <a:rPr lang="en-US" altLang="en-US" sz="2400" dirty="0" err="1"/>
              <a:t>atrial</a:t>
            </a:r>
            <a:r>
              <a:rPr lang="en-US" altLang="en-US" sz="2400" dirty="0"/>
              <a:t> depolarization, so no normal P waves (impulses are not originating from the sinus node).</a:t>
            </a:r>
          </a:p>
          <a:p>
            <a:pPr lvl="1"/>
            <a:r>
              <a:rPr lang="en-US" altLang="en-US" sz="2400" dirty="0" err="1"/>
              <a:t>Atrial</a:t>
            </a:r>
            <a:r>
              <a:rPr lang="en-US" altLang="en-US" sz="2400" dirty="0"/>
              <a:t> activity is chaotic (resulting in an irregularly irregular rate).</a:t>
            </a:r>
          </a:p>
          <a:p>
            <a:pPr lvl="1"/>
            <a:r>
              <a:rPr lang="en-US" altLang="en-US" sz="2400" dirty="0"/>
              <a:t>Common, affects 2-4%, up to 5-10% if &gt; 80 years old</a:t>
            </a:r>
          </a:p>
          <a:p>
            <a:pPr algn="ctr">
              <a:buFontTx/>
              <a:buNone/>
            </a:pPr>
            <a:endParaRPr lang="en-US" altLang="en-US" dirty="0"/>
          </a:p>
        </p:txBody>
      </p:sp>
      <p:sp>
        <p:nvSpPr>
          <p:cNvPr id="64519" name="Text Box 7"/>
          <p:cNvSpPr txBox="1">
            <a:spLocks noChangeArrowheads="1"/>
          </p:cNvSpPr>
          <p:nvPr/>
        </p:nvSpPr>
        <p:spPr bwMode="auto">
          <a:xfrm>
            <a:off x="4251325" y="17367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64520" name="Picture 8" descr="D:\JoF\EKG\af-m3.jpg"/>
          <p:cNvPicPr>
            <a:picLocks noChangeAspect="1" noChangeArrowheads="1"/>
          </p:cNvPicPr>
          <p:nvPr/>
        </p:nvPicPr>
        <p:blipFill>
          <a:blip r:embed="rId3" cstate="print"/>
          <a:srcRect/>
          <a:stretch>
            <a:fillRect/>
          </a:stretch>
        </p:blipFill>
        <p:spPr bwMode="auto">
          <a:xfrm>
            <a:off x="685800" y="1143000"/>
            <a:ext cx="7772400" cy="911225"/>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228600"/>
            <a:ext cx="7772400" cy="838200"/>
          </a:xfrm>
        </p:spPr>
        <p:txBody>
          <a:bodyPr/>
          <a:lstStyle/>
          <a:p>
            <a:r>
              <a:rPr lang="en-US" altLang="en-US"/>
              <a:t>Atrial Fibrillation</a:t>
            </a:r>
          </a:p>
        </p:txBody>
      </p:sp>
      <p:sp>
        <p:nvSpPr>
          <p:cNvPr id="65539" name="Rectangle 3"/>
          <p:cNvSpPr>
            <a:spLocks noGrp="1" noChangeArrowheads="1"/>
          </p:cNvSpPr>
          <p:nvPr>
            <p:ph type="body" idx="1"/>
          </p:nvPr>
        </p:nvSpPr>
        <p:spPr/>
        <p:txBody>
          <a:bodyPr/>
          <a:lstStyle/>
          <a:p>
            <a:r>
              <a:rPr lang="en-US" altLang="en-US" dirty="0">
                <a:solidFill>
                  <a:srgbClr val="FF5050"/>
                </a:solidFill>
              </a:rPr>
              <a:t>Etiology:</a:t>
            </a:r>
            <a:r>
              <a:rPr lang="en-US" altLang="en-US" dirty="0"/>
              <a:t> </a:t>
            </a:r>
            <a:r>
              <a:rPr lang="en-US" altLang="en-US" sz="2400" dirty="0"/>
              <a:t>Recent theories suggest that it is due to multiple re-entrant wavelets conducted between the R &amp; L atria. Either way, impulses are formed in a totally unpredictable fashion. The AV node allows some of the impulses to pass through at variable intervals (so rhythm is irregularly irregular).</a:t>
            </a:r>
          </a:p>
          <a:p>
            <a:endParaRPr lang="en-US" altLang="en-US" dirty="0"/>
          </a:p>
          <a:p>
            <a:pPr algn="ctr">
              <a:buFontTx/>
              <a:buNone/>
            </a:pPr>
            <a:endParaRPr lang="en-US" altLang="en-US" dirty="0"/>
          </a:p>
        </p:txBody>
      </p:sp>
      <p:sp>
        <p:nvSpPr>
          <p:cNvPr id="65542" name="Text Box 6"/>
          <p:cNvSpPr txBox="1">
            <a:spLocks noChangeArrowheads="1"/>
          </p:cNvSpPr>
          <p:nvPr/>
        </p:nvSpPr>
        <p:spPr bwMode="auto">
          <a:xfrm>
            <a:off x="4479925" y="1127125"/>
            <a:ext cx="184150" cy="457200"/>
          </a:xfrm>
          <a:prstGeom prst="rect">
            <a:avLst/>
          </a:prstGeom>
          <a:noFill/>
          <a:ln w="12700">
            <a:noFill/>
            <a:miter lim="800000"/>
            <a:headEnd type="none" w="sm" len="sm"/>
            <a:tailEnd type="none" w="sm" len="sm"/>
          </a:ln>
          <a:effectLst/>
        </p:spPr>
        <p:txBody>
          <a:bodyPr wrap="none">
            <a:spAutoFit/>
          </a:bodyPr>
          <a:lstStyle/>
          <a:p>
            <a:endParaRPr lang="en-US" altLang="en-US">
              <a:latin typeface="Times" pitchFamily="18" charset="0"/>
            </a:endParaRPr>
          </a:p>
        </p:txBody>
      </p:sp>
      <p:pic>
        <p:nvPicPr>
          <p:cNvPr id="65543" name="Picture 7" descr="D:\JoF\EKG\af-m3.jpg"/>
          <p:cNvPicPr>
            <a:picLocks noChangeAspect="1" noChangeArrowheads="1"/>
          </p:cNvPicPr>
          <p:nvPr/>
        </p:nvPicPr>
        <p:blipFill>
          <a:blip r:embed="rId3" cstate="print"/>
          <a:srcRect/>
          <a:stretch>
            <a:fillRect/>
          </a:stretch>
        </p:blipFill>
        <p:spPr bwMode="auto">
          <a:xfrm>
            <a:off x="685800" y="1066800"/>
            <a:ext cx="7772400" cy="911225"/>
          </a:xfrm>
          <a:prstGeom prst="rect">
            <a:avLst/>
          </a:prstGeom>
          <a:noFill/>
        </p:spPr>
      </p:pic>
      <p:sp>
        <p:nvSpPr>
          <p:cNvPr id="7" name="Rectangle 6"/>
          <p:cNvSpPr/>
          <p:nvPr/>
        </p:nvSpPr>
        <p:spPr>
          <a:xfrm>
            <a:off x="685800" y="5334000"/>
            <a:ext cx="4572000" cy="892552"/>
          </a:xfrm>
          <a:prstGeom prst="rect">
            <a:avLst/>
          </a:prstGeom>
        </p:spPr>
        <p:txBody>
          <a:bodyPr>
            <a:spAutoFit/>
          </a:bodyPr>
          <a:lstStyle/>
          <a:p>
            <a:pPr lvl="0" fontAlgn="base">
              <a:spcBef>
                <a:spcPct val="0"/>
              </a:spcBef>
              <a:spcAft>
                <a:spcPct val="0"/>
              </a:spcAft>
            </a:pPr>
            <a:r>
              <a:rPr lang="en-US" sz="1600" b="1" dirty="0">
                <a:solidFill>
                  <a:srgbClr val="FFFF00"/>
                </a:solidFill>
                <a:latin typeface="Arial" charset="0"/>
                <a:cs typeface="Arial" charset="0"/>
              </a:rPr>
              <a:t>ATRIAL FIBRILLATION</a:t>
            </a:r>
            <a:br>
              <a:rPr lang="en-US" sz="2800" dirty="0">
                <a:solidFill>
                  <a:srgbClr val="FFFF00"/>
                </a:solidFill>
                <a:latin typeface="Arial" charset="0"/>
                <a:cs typeface="Arial" charset="0"/>
              </a:rPr>
            </a:br>
            <a:r>
              <a:rPr lang="en-US" dirty="0" err="1">
                <a:solidFill>
                  <a:srgbClr val="FFFF00"/>
                </a:solidFill>
                <a:latin typeface="Arial" charset="0"/>
                <a:cs typeface="Arial" charset="0"/>
              </a:rPr>
              <a:t>Impuses</a:t>
            </a:r>
            <a:r>
              <a:rPr lang="en-US" dirty="0">
                <a:solidFill>
                  <a:srgbClr val="FFFF00"/>
                </a:solidFill>
                <a:latin typeface="Arial" charset="0"/>
                <a:cs typeface="Arial" charset="0"/>
              </a:rPr>
              <a:t> have chaotic, random pathways in atria</a:t>
            </a:r>
            <a:endParaRPr lang="en-US" sz="4000" dirty="0">
              <a:solidFill>
                <a:srgbClr val="FFFF00"/>
              </a:solidFill>
              <a:latin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609600"/>
            <a:ext cx="7772400" cy="1143000"/>
          </a:xfrm>
        </p:spPr>
        <p:txBody>
          <a:bodyPr/>
          <a:lstStyle/>
          <a:p>
            <a:r>
              <a:rPr lang="en-US" altLang="en-US" b="1" i="1" dirty="0" err="1">
                <a:solidFill>
                  <a:schemeClr val="tx1">
                    <a:lumMod val="60000"/>
                    <a:lumOff val="40000"/>
                  </a:schemeClr>
                </a:solidFill>
                <a:latin typeface="Arial" charset="0"/>
              </a:rPr>
              <a:t>Atrial</a:t>
            </a:r>
            <a:r>
              <a:rPr lang="en-US" altLang="en-US" b="1" i="1" dirty="0">
                <a:solidFill>
                  <a:schemeClr val="tx1">
                    <a:lumMod val="60000"/>
                    <a:lumOff val="40000"/>
                  </a:schemeClr>
                </a:solidFill>
                <a:latin typeface="Arial" charset="0"/>
              </a:rPr>
              <a:t> Fibrillation</a:t>
            </a:r>
            <a:br>
              <a:rPr lang="en-US" altLang="en-US" b="1" i="1" dirty="0">
                <a:solidFill>
                  <a:schemeClr val="tx1">
                    <a:lumMod val="60000"/>
                    <a:lumOff val="40000"/>
                  </a:schemeClr>
                </a:solidFill>
                <a:latin typeface="Arial" charset="0"/>
              </a:rPr>
            </a:br>
            <a:r>
              <a:rPr lang="en-US" altLang="en-US" b="1" dirty="0">
                <a:solidFill>
                  <a:schemeClr val="tx1">
                    <a:lumMod val="60000"/>
                    <a:lumOff val="40000"/>
                  </a:schemeClr>
                </a:solidFill>
              </a:rPr>
              <a:t> </a:t>
            </a:r>
          </a:p>
        </p:txBody>
      </p:sp>
      <p:sp>
        <p:nvSpPr>
          <p:cNvPr id="100355" name="Text Box 3"/>
          <p:cNvSpPr txBox="1">
            <a:spLocks noChangeArrowheads="1"/>
          </p:cNvSpPr>
          <p:nvPr/>
        </p:nvSpPr>
        <p:spPr bwMode="auto">
          <a:xfrm>
            <a:off x="5257800" y="2743200"/>
            <a:ext cx="20574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100 bpm</a:t>
            </a:r>
            <a:endParaRPr lang="en-US" altLang="en-US">
              <a:solidFill>
                <a:srgbClr val="FF5050"/>
              </a:solidFill>
            </a:endParaRPr>
          </a:p>
        </p:txBody>
      </p:sp>
      <p:sp>
        <p:nvSpPr>
          <p:cNvPr id="100356" name="Text Box 4"/>
          <p:cNvSpPr txBox="1">
            <a:spLocks noChangeArrowheads="1"/>
          </p:cNvSpPr>
          <p:nvPr/>
        </p:nvSpPr>
        <p:spPr bwMode="auto">
          <a:xfrm>
            <a:off x="685800" y="2743200"/>
            <a:ext cx="1752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Rate?</a:t>
            </a:r>
            <a:endParaRPr lang="en-US" altLang="en-US"/>
          </a:p>
        </p:txBody>
      </p:sp>
      <p:sp>
        <p:nvSpPr>
          <p:cNvPr id="100357" name="Text Box 5"/>
          <p:cNvSpPr txBox="1">
            <a:spLocks noChangeArrowheads="1"/>
          </p:cNvSpPr>
          <p:nvPr/>
        </p:nvSpPr>
        <p:spPr bwMode="auto">
          <a:xfrm>
            <a:off x="685800" y="3306763"/>
            <a:ext cx="3733800" cy="579437"/>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Regularity?</a:t>
            </a:r>
            <a:endParaRPr lang="en-US" altLang="en-US"/>
          </a:p>
        </p:txBody>
      </p:sp>
      <p:sp>
        <p:nvSpPr>
          <p:cNvPr id="100358" name="Text Box 6"/>
          <p:cNvSpPr txBox="1">
            <a:spLocks noChangeArrowheads="1"/>
          </p:cNvSpPr>
          <p:nvPr/>
        </p:nvSpPr>
        <p:spPr bwMode="auto">
          <a:xfrm>
            <a:off x="5257800" y="3352800"/>
            <a:ext cx="3886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irregularly irregular</a:t>
            </a:r>
            <a:endParaRPr lang="en-US" altLang="en-US">
              <a:solidFill>
                <a:srgbClr val="FF5050"/>
              </a:solidFill>
            </a:endParaRPr>
          </a:p>
        </p:txBody>
      </p:sp>
      <p:sp>
        <p:nvSpPr>
          <p:cNvPr id="100359" name="Text Box 7"/>
          <p:cNvSpPr txBox="1">
            <a:spLocks noChangeArrowheads="1"/>
          </p:cNvSpPr>
          <p:nvPr/>
        </p:nvSpPr>
        <p:spPr bwMode="auto">
          <a:xfrm>
            <a:off x="5257800" y="3962400"/>
            <a:ext cx="3505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endParaRPr lang="en-US" altLang="en-US">
              <a:solidFill>
                <a:srgbClr val="FF5050"/>
              </a:solidFill>
            </a:endParaRPr>
          </a:p>
        </p:txBody>
      </p:sp>
      <p:sp>
        <p:nvSpPr>
          <p:cNvPr id="100360" name="Text Box 8"/>
          <p:cNvSpPr txBox="1">
            <a:spLocks noChangeArrowheads="1"/>
          </p:cNvSpPr>
          <p:nvPr/>
        </p:nvSpPr>
        <p:spPr bwMode="auto">
          <a:xfrm>
            <a:off x="5257800" y="5135563"/>
            <a:ext cx="17526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0.06 s</a:t>
            </a:r>
            <a:endParaRPr lang="en-US" altLang="en-US">
              <a:solidFill>
                <a:srgbClr val="FF5050"/>
              </a:solidFill>
            </a:endParaRPr>
          </a:p>
        </p:txBody>
      </p:sp>
      <p:sp>
        <p:nvSpPr>
          <p:cNvPr id="100361" name="Text Box 9"/>
          <p:cNvSpPr txBox="1">
            <a:spLocks noChangeArrowheads="1"/>
          </p:cNvSpPr>
          <p:nvPr/>
        </p:nvSpPr>
        <p:spPr bwMode="auto">
          <a:xfrm>
            <a:off x="685800" y="3886200"/>
            <a:ext cx="24384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 waves?</a:t>
            </a:r>
            <a:endParaRPr lang="en-US" altLang="en-US"/>
          </a:p>
        </p:txBody>
      </p:sp>
      <p:sp>
        <p:nvSpPr>
          <p:cNvPr id="100362" name="Text Box 10"/>
          <p:cNvSpPr txBox="1">
            <a:spLocks noChangeArrowheads="1"/>
          </p:cNvSpPr>
          <p:nvPr/>
        </p:nvSpPr>
        <p:spPr bwMode="auto">
          <a:xfrm>
            <a:off x="685800" y="4495800"/>
            <a:ext cx="28956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PR interval?</a:t>
            </a:r>
            <a:endParaRPr lang="en-US" altLang="en-US"/>
          </a:p>
        </p:txBody>
      </p:sp>
      <p:sp>
        <p:nvSpPr>
          <p:cNvPr id="100363" name="Text Box 11"/>
          <p:cNvSpPr txBox="1">
            <a:spLocks noChangeArrowheads="1"/>
          </p:cNvSpPr>
          <p:nvPr/>
        </p:nvSpPr>
        <p:spPr bwMode="auto">
          <a:xfrm>
            <a:off x="5257800" y="4572000"/>
            <a:ext cx="3733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solidFill>
                  <a:srgbClr val="FF5050"/>
                </a:solidFill>
                <a:latin typeface="Arial" charset="0"/>
              </a:rPr>
              <a:t>none</a:t>
            </a:r>
          </a:p>
        </p:txBody>
      </p:sp>
      <p:sp>
        <p:nvSpPr>
          <p:cNvPr id="100364" name="Text Box 12"/>
          <p:cNvSpPr txBox="1">
            <a:spLocks noChangeArrowheads="1"/>
          </p:cNvSpPr>
          <p:nvPr/>
        </p:nvSpPr>
        <p:spPr bwMode="auto">
          <a:xfrm>
            <a:off x="685800" y="5105400"/>
            <a:ext cx="3429000" cy="579438"/>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altLang="en-US" sz="3200">
                <a:latin typeface="Arial" charset="0"/>
              </a:rPr>
              <a:t>  QRS duration?</a:t>
            </a:r>
            <a:endParaRPr lang="en-US" altLang="en-US"/>
          </a:p>
        </p:txBody>
      </p:sp>
      <p:sp>
        <p:nvSpPr>
          <p:cNvPr id="100365" name="Text Box 13"/>
          <p:cNvSpPr txBox="1">
            <a:spLocks noChangeArrowheads="1"/>
          </p:cNvSpPr>
          <p:nvPr/>
        </p:nvSpPr>
        <p:spPr bwMode="auto">
          <a:xfrm>
            <a:off x="685800" y="5791200"/>
            <a:ext cx="34290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a:latin typeface="Arial" charset="0"/>
              </a:rPr>
              <a:t>Interpretation?</a:t>
            </a:r>
            <a:endParaRPr lang="en-US" altLang="en-US"/>
          </a:p>
        </p:txBody>
      </p:sp>
      <p:sp>
        <p:nvSpPr>
          <p:cNvPr id="100366" name="Text Box 14"/>
          <p:cNvSpPr txBox="1">
            <a:spLocks noChangeArrowheads="1"/>
          </p:cNvSpPr>
          <p:nvPr/>
        </p:nvSpPr>
        <p:spPr bwMode="auto">
          <a:xfrm>
            <a:off x="3581400" y="5821363"/>
            <a:ext cx="4953000" cy="579437"/>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sz="3200" i="1" dirty="0" err="1">
                <a:solidFill>
                  <a:srgbClr val="FF5050"/>
                </a:solidFill>
                <a:latin typeface="Arial" charset="0"/>
              </a:rPr>
              <a:t>Atrial</a:t>
            </a:r>
            <a:r>
              <a:rPr lang="en-US" altLang="en-US" sz="3200" i="1" dirty="0">
                <a:solidFill>
                  <a:srgbClr val="FF5050"/>
                </a:solidFill>
                <a:latin typeface="Arial" charset="0"/>
              </a:rPr>
              <a:t> Fibrillation</a:t>
            </a:r>
          </a:p>
        </p:txBody>
      </p:sp>
      <p:pic>
        <p:nvPicPr>
          <p:cNvPr id="100367" name="Picture 15" descr="D:\JoF\EKG\af-m3.jpg"/>
          <p:cNvPicPr>
            <a:picLocks noChangeAspect="1" noChangeArrowheads="1"/>
          </p:cNvPicPr>
          <p:nvPr/>
        </p:nvPicPr>
        <p:blipFill>
          <a:blip r:embed="rId3" cstate="print"/>
          <a:srcRect/>
          <a:stretch>
            <a:fillRect/>
          </a:stretch>
        </p:blipFill>
        <p:spPr bwMode="auto">
          <a:xfrm>
            <a:off x="685800" y="1600200"/>
            <a:ext cx="7772400" cy="911225"/>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228600"/>
            <a:ext cx="7772400" cy="1143000"/>
          </a:xfrm>
        </p:spPr>
        <p:txBody>
          <a:bodyPr/>
          <a:lstStyle/>
          <a:p>
            <a:r>
              <a:rPr lang="en-US" altLang="en-US" dirty="0" err="1"/>
              <a:t>Atrial</a:t>
            </a:r>
            <a:r>
              <a:rPr lang="en-US" altLang="en-US" dirty="0"/>
              <a:t> Flutter</a:t>
            </a:r>
          </a:p>
        </p:txBody>
      </p:sp>
      <p:sp>
        <p:nvSpPr>
          <p:cNvPr id="102403" name="Rectangle 3"/>
          <p:cNvSpPr>
            <a:spLocks noGrp="1" noChangeArrowheads="1"/>
          </p:cNvSpPr>
          <p:nvPr>
            <p:ph type="body" idx="1"/>
          </p:nvPr>
        </p:nvSpPr>
        <p:spPr>
          <a:xfrm>
            <a:off x="685800" y="2133600"/>
            <a:ext cx="8077200" cy="4114800"/>
          </a:xfrm>
        </p:spPr>
        <p:txBody>
          <a:bodyPr/>
          <a:lstStyle/>
          <a:p>
            <a:pPr>
              <a:lnSpc>
                <a:spcPct val="90000"/>
              </a:lnSpc>
            </a:pPr>
            <a:endParaRPr lang="en-US" altLang="en-US" dirty="0"/>
          </a:p>
          <a:p>
            <a:pPr>
              <a:lnSpc>
                <a:spcPct val="90000"/>
              </a:lnSpc>
            </a:pPr>
            <a:r>
              <a:rPr lang="en-US" altLang="en-US" sz="3600" dirty="0">
                <a:solidFill>
                  <a:srgbClr val="FF5050"/>
                </a:solidFill>
              </a:rPr>
              <a:t>Deviation from NSR</a:t>
            </a:r>
            <a:endParaRPr lang="en-US" altLang="en-US" dirty="0">
              <a:solidFill>
                <a:srgbClr val="FF5050"/>
              </a:solidFill>
            </a:endParaRPr>
          </a:p>
          <a:p>
            <a:pPr lvl="1">
              <a:lnSpc>
                <a:spcPct val="90000"/>
              </a:lnSpc>
            </a:pPr>
            <a:r>
              <a:rPr lang="en-US" altLang="en-US" sz="2400" dirty="0"/>
              <a:t>No P waves. Instead flutter waves (note “</a:t>
            </a:r>
            <a:r>
              <a:rPr lang="en-US" altLang="en-US" sz="2400" dirty="0" err="1"/>
              <a:t>sawtooth</a:t>
            </a:r>
            <a:r>
              <a:rPr lang="en-US" altLang="en-US" sz="2400" dirty="0"/>
              <a:t>” pattern) are formed at a rate of 250 - 350 </a:t>
            </a:r>
            <a:r>
              <a:rPr lang="en-US" altLang="en-US" sz="2400" dirty="0" err="1"/>
              <a:t>bpm</a:t>
            </a:r>
            <a:r>
              <a:rPr lang="en-US" altLang="en-US" sz="2400" dirty="0"/>
              <a:t>.</a:t>
            </a:r>
          </a:p>
          <a:p>
            <a:pPr lvl="1">
              <a:lnSpc>
                <a:spcPct val="90000"/>
              </a:lnSpc>
            </a:pPr>
            <a:r>
              <a:rPr lang="en-US" altLang="en-US" sz="2400" dirty="0"/>
              <a:t>Only some impulses conduct through the AV node (usually every other impulse).</a:t>
            </a:r>
          </a:p>
          <a:p>
            <a:pPr algn="ctr">
              <a:lnSpc>
                <a:spcPct val="90000"/>
              </a:lnSpc>
              <a:buFontTx/>
              <a:buNone/>
            </a:pPr>
            <a:endParaRPr lang="en-US" altLang="en-US" dirty="0"/>
          </a:p>
        </p:txBody>
      </p:sp>
      <p:pic>
        <p:nvPicPr>
          <p:cNvPr id="102404" name="Picture 4" descr="D:\JoF\EKG\aflut-m3.jpg"/>
          <p:cNvPicPr>
            <a:picLocks noChangeAspect="1" noChangeArrowheads="1"/>
          </p:cNvPicPr>
          <p:nvPr/>
        </p:nvPicPr>
        <p:blipFill>
          <a:blip r:embed="rId3" cstate="print"/>
          <a:srcRect/>
          <a:stretch>
            <a:fillRect/>
          </a:stretch>
        </p:blipFill>
        <p:spPr bwMode="auto">
          <a:xfrm>
            <a:off x="685800" y="1616075"/>
            <a:ext cx="7772400" cy="898525"/>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Atrial Flutter</a:t>
            </a:r>
          </a:p>
        </p:txBody>
      </p:sp>
      <p:sp>
        <p:nvSpPr>
          <p:cNvPr id="103427" name="Rectangle 3"/>
          <p:cNvSpPr>
            <a:spLocks noGrp="1" noChangeArrowheads="1"/>
          </p:cNvSpPr>
          <p:nvPr>
            <p:ph type="body" idx="1"/>
          </p:nvPr>
        </p:nvSpPr>
        <p:spPr/>
        <p:txBody>
          <a:bodyPr/>
          <a:lstStyle/>
          <a:p>
            <a:endParaRPr lang="en-US" altLang="en-US" dirty="0"/>
          </a:p>
          <a:p>
            <a:r>
              <a:rPr lang="en-US" altLang="en-US" dirty="0">
                <a:solidFill>
                  <a:srgbClr val="FF5050"/>
                </a:solidFill>
              </a:rPr>
              <a:t>Etiology:</a:t>
            </a:r>
            <a:r>
              <a:rPr lang="en-US" altLang="en-US" dirty="0"/>
              <a:t> Reentrant pathway in the right atrium with every 2nd, 3rd or 4th impulse generating a QRS (others are blocked in the AV node as the node </a:t>
            </a:r>
            <a:r>
              <a:rPr lang="en-US" altLang="en-US" dirty="0" err="1"/>
              <a:t>repolarizes</a:t>
            </a:r>
            <a:r>
              <a:rPr lang="en-US" altLang="en-US" dirty="0"/>
              <a:t>).</a:t>
            </a:r>
          </a:p>
          <a:p>
            <a:endParaRPr lang="en-US" altLang="en-US" dirty="0"/>
          </a:p>
          <a:p>
            <a:pPr algn="ctr">
              <a:buFontTx/>
              <a:buNone/>
            </a:pPr>
            <a:endParaRPr lang="en-US" altLang="en-US" dirty="0"/>
          </a:p>
        </p:txBody>
      </p:sp>
      <p:pic>
        <p:nvPicPr>
          <p:cNvPr id="103428" name="Picture 4" descr="D:\JoF\EKG\aflut-m3.jpg"/>
          <p:cNvPicPr>
            <a:picLocks noChangeAspect="1" noChangeArrowheads="1"/>
          </p:cNvPicPr>
          <p:nvPr/>
        </p:nvPicPr>
        <p:blipFill>
          <a:blip r:embed="rId3" cstate="print"/>
          <a:srcRect/>
          <a:stretch>
            <a:fillRect/>
          </a:stretch>
        </p:blipFill>
        <p:spPr bwMode="auto">
          <a:xfrm>
            <a:off x="685800" y="1616075"/>
            <a:ext cx="7772400" cy="898525"/>
          </a:xfrm>
          <a:prstGeom prst="rect">
            <a:avLst/>
          </a:prstGeom>
          <a:noFill/>
        </p:spPr>
      </p:pic>
      <p:sp>
        <p:nvSpPr>
          <p:cNvPr id="6" name="Rectangle 5"/>
          <p:cNvSpPr/>
          <p:nvPr/>
        </p:nvSpPr>
        <p:spPr>
          <a:xfrm>
            <a:off x="1143000" y="5562600"/>
            <a:ext cx="4572000" cy="615553"/>
          </a:xfrm>
          <a:prstGeom prst="rect">
            <a:avLst/>
          </a:prstGeom>
        </p:spPr>
        <p:txBody>
          <a:bodyPr>
            <a:spAutoFit/>
          </a:bodyPr>
          <a:lstStyle/>
          <a:p>
            <a:pPr lvl="0" fontAlgn="base">
              <a:spcBef>
                <a:spcPct val="0"/>
              </a:spcBef>
              <a:spcAft>
                <a:spcPct val="0"/>
              </a:spcAft>
            </a:pPr>
            <a:r>
              <a:rPr lang="en-US" sz="1600" b="1" dirty="0">
                <a:solidFill>
                  <a:srgbClr val="FFFF00"/>
                </a:solidFill>
                <a:latin typeface="Arial" charset="0"/>
                <a:cs typeface="Arial" charset="0"/>
              </a:rPr>
              <a:t>ATRIAL FLUTTER</a:t>
            </a:r>
            <a:br>
              <a:rPr lang="en-US" sz="2800" dirty="0">
                <a:solidFill>
                  <a:srgbClr val="FFFF00"/>
                </a:solidFill>
                <a:latin typeface="Arial" charset="0"/>
                <a:cs typeface="Arial" charset="0"/>
              </a:rPr>
            </a:br>
            <a:r>
              <a:rPr lang="en-US" dirty="0">
                <a:solidFill>
                  <a:srgbClr val="FFFF00"/>
                </a:solidFill>
                <a:latin typeface="Arial" charset="0"/>
                <a:cs typeface="Arial" charset="0"/>
              </a:rPr>
              <a:t>Impulses travel in circular course in atria –  </a:t>
            </a:r>
            <a:endParaRPr lang="en-US" sz="4000" dirty="0">
              <a:solidFill>
                <a:srgbClr val="FFFF00"/>
              </a:solidFill>
              <a:latin typeface="Arial" charset="0"/>
            </a:endParaRPr>
          </a:p>
        </p:txBody>
      </p:sp>
    </p:spTree>
  </p:cSld>
  <p:clrMapOvr>
    <a:masterClrMapping/>
  </p:clrMapOvr>
</p:sld>
</file>

<file path=ppt/theme/theme1.xml><?xml version="1.0" encoding="utf-8"?>
<a:theme xmlns:a="http://schemas.openxmlformats.org/drawingml/2006/main" name="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3333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ball">
  <a:themeElements>
    <a:clrScheme name="">
      <a:dk1>
        <a:srgbClr val="333399"/>
      </a:dk1>
      <a:lt1>
        <a:srgbClr val="FFFF6F"/>
      </a:lt1>
      <a:dk2>
        <a:srgbClr val="000099"/>
      </a:dk2>
      <a:lt2>
        <a:srgbClr val="FFFF00"/>
      </a:lt2>
      <a:accent1>
        <a:srgbClr val="66FFFF"/>
      </a:accent1>
      <a:accent2>
        <a:srgbClr val="FFFF00"/>
      </a:accent2>
      <a:accent3>
        <a:srgbClr val="AAAACA"/>
      </a:accent3>
      <a:accent4>
        <a:srgbClr val="DADA5E"/>
      </a:accent4>
      <a:accent5>
        <a:srgbClr val="B8FFFF"/>
      </a:accent5>
      <a:accent6>
        <a:srgbClr val="E7E700"/>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heme5">
  <a:themeElements>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Theme5</Template>
  <TotalTime>1434</TotalTime>
  <Words>3840</Words>
  <Application>Microsoft Office PowerPoint</Application>
  <PresentationFormat>On-screen Show (4:3)</PresentationFormat>
  <Paragraphs>661</Paragraphs>
  <Slides>114</Slides>
  <Notes>114</Notes>
  <HiddenSlides>0</HiddenSlides>
  <MMClips>0</MMClips>
  <ScaleCrop>false</ScaleCrop>
  <HeadingPairs>
    <vt:vector size="4" baseType="variant">
      <vt:variant>
        <vt:lpstr>Theme</vt:lpstr>
      </vt:variant>
      <vt:variant>
        <vt:i4>9</vt:i4>
      </vt:variant>
      <vt:variant>
        <vt:lpstr>Slide Titles</vt:lpstr>
      </vt:variant>
      <vt:variant>
        <vt:i4>114</vt:i4>
      </vt:variant>
    </vt:vector>
  </HeadingPairs>
  <TitlesOfParts>
    <vt:vector size="123" baseType="lpstr">
      <vt:lpstr>Theme5</vt:lpstr>
      <vt:lpstr>1_colormaster</vt:lpstr>
      <vt:lpstr>1_Theme5</vt:lpstr>
      <vt:lpstr>2_Theme5</vt:lpstr>
      <vt:lpstr>Fireball</vt:lpstr>
      <vt:lpstr>4_Theme5</vt:lpstr>
      <vt:lpstr>5_Theme5</vt:lpstr>
      <vt:lpstr>6_Theme5</vt:lpstr>
      <vt:lpstr>7_Theme5</vt:lpstr>
      <vt:lpstr>ECG</vt:lpstr>
      <vt:lpstr>ECG</vt:lpstr>
      <vt:lpstr>ECG Diagnosis</vt:lpstr>
      <vt:lpstr>ECG Leads</vt:lpstr>
      <vt:lpstr>Rules of ECG </vt:lpstr>
      <vt:lpstr>The Normal Conduction System</vt:lpstr>
      <vt:lpstr>PowerPoint Presentation</vt:lpstr>
      <vt:lpstr>EKG Leads</vt:lpstr>
      <vt:lpstr>Standard Limb Leads</vt:lpstr>
      <vt:lpstr>Standard Limb Leads</vt:lpstr>
      <vt:lpstr>Augmented Leads</vt:lpstr>
      <vt:lpstr>Augmented Limb Leads</vt:lpstr>
      <vt:lpstr>All Limb Leads</vt:lpstr>
      <vt:lpstr>Precordial Leads</vt:lpstr>
      <vt:lpstr>Lead Orientation</vt:lpstr>
      <vt:lpstr>Summary of Leads</vt:lpstr>
      <vt:lpstr>Arrangement of Leads on the EKG</vt:lpstr>
      <vt:lpstr>Anatomic Groups (Septum)</vt:lpstr>
      <vt:lpstr>Anatomic Groups (Anterior Wall)</vt:lpstr>
      <vt:lpstr>Anatomic Groups (Lateral Wall)</vt:lpstr>
      <vt:lpstr>Anatomic Groups (Inferior Wall)</vt:lpstr>
      <vt:lpstr>Anatomic Groups (Summary)</vt:lpstr>
      <vt:lpstr>PowerPoint Presentation</vt:lpstr>
      <vt:lpstr>ECG</vt:lpstr>
      <vt:lpstr>ECG</vt:lpstr>
      <vt:lpstr>Wave definition</vt:lpstr>
      <vt:lpstr>Waveform Description: </vt:lpstr>
      <vt:lpstr>QRS Complex </vt:lpstr>
      <vt:lpstr>QRS Complex </vt:lpstr>
      <vt:lpstr>QRS Complex </vt:lpstr>
      <vt:lpstr>ST Segment and T wave  </vt:lpstr>
      <vt:lpstr>PowerPoint Presentation</vt:lpstr>
      <vt:lpstr>Method of ECG interpretation</vt:lpstr>
      <vt:lpstr>Method of ECG interpretation Cont.</vt:lpstr>
      <vt:lpstr>ECG- Heart rate</vt:lpstr>
      <vt:lpstr>PowerPoint Presentation</vt:lpstr>
      <vt:lpstr>1. Measurements (Normal) </vt:lpstr>
      <vt:lpstr>ECG Rhythm  Interpretation</vt:lpstr>
      <vt:lpstr>Normal Sinus Rhythm (NSR)</vt:lpstr>
      <vt:lpstr>Step 1: Calculate Rate</vt:lpstr>
      <vt:lpstr>Step 1: Calculate Rate</vt:lpstr>
      <vt:lpstr>Step 2: Determine regularity</vt:lpstr>
      <vt:lpstr>Step 3: Assess the P waves</vt:lpstr>
      <vt:lpstr>Step 4: Determine PR interval</vt:lpstr>
      <vt:lpstr>Step 5: QRS duration</vt:lpstr>
      <vt:lpstr>Rhythm Summary</vt:lpstr>
      <vt:lpstr>Rhythm Disturbances</vt:lpstr>
      <vt:lpstr>Arrhythmia Formation</vt:lpstr>
      <vt:lpstr>SA Node Problems</vt:lpstr>
      <vt:lpstr>Atrial Cell Problems</vt:lpstr>
      <vt:lpstr>Atrial Cell Problems</vt:lpstr>
      <vt:lpstr>AV Junctional Problems</vt:lpstr>
      <vt:lpstr>Ventricular Cell Problems</vt:lpstr>
      <vt:lpstr> </vt:lpstr>
      <vt:lpstr>Sinus Bradycardia</vt:lpstr>
      <vt:lpstr> </vt:lpstr>
      <vt:lpstr>Sinus Tachycardia</vt:lpstr>
      <vt:lpstr>Premature Beats</vt:lpstr>
      <vt:lpstr> Sinus Rhythm with 1 PVC </vt:lpstr>
      <vt:lpstr>PVCs</vt:lpstr>
      <vt:lpstr>PVCs</vt:lpstr>
      <vt:lpstr>PowerPoint Presentation</vt:lpstr>
      <vt:lpstr>The QRS Axis</vt:lpstr>
      <vt:lpstr>The QRS Axis</vt:lpstr>
      <vt:lpstr>Determining the Axis</vt:lpstr>
      <vt:lpstr>The Quadrant Approach</vt:lpstr>
      <vt:lpstr>The Quadrant Approach</vt:lpstr>
      <vt:lpstr>Quadrant Approach</vt:lpstr>
      <vt:lpstr>PowerPoint Presentation</vt:lpstr>
      <vt:lpstr>Measurement abnormality  PR Interval  </vt:lpstr>
      <vt:lpstr>Short PR Interval </vt:lpstr>
      <vt:lpstr>Prolonged PR: &gt;0.20s</vt:lpstr>
      <vt:lpstr>1st Degree AV Block</vt:lpstr>
      <vt:lpstr>First degree AV block  </vt:lpstr>
      <vt:lpstr> </vt:lpstr>
      <vt:lpstr>2nd Degree AV Block, Type I</vt:lpstr>
      <vt:lpstr>2nd Degree AV Block, Type I</vt:lpstr>
      <vt:lpstr>2nd Degree AV Block,Type I </vt:lpstr>
      <vt:lpstr>2nd Degree AV Block, Type II (Mobitz)  </vt:lpstr>
      <vt:lpstr>2nd Degree AV Block, Type II (Mobitz) </vt:lpstr>
      <vt:lpstr>Type II - AV block (Mobitz)</vt:lpstr>
      <vt:lpstr>3rd Degree AV Block</vt:lpstr>
      <vt:lpstr>3rd Degree AV Block</vt:lpstr>
      <vt:lpstr>Remember</vt:lpstr>
      <vt:lpstr>Bundle Branch  Block</vt:lpstr>
      <vt:lpstr>Bundle Branch Blocks</vt:lpstr>
      <vt:lpstr>Bundle Branch Blocks</vt:lpstr>
      <vt:lpstr>Bundle Branch Blocks</vt:lpstr>
      <vt:lpstr>Right Bundle Branch Blocks</vt:lpstr>
      <vt:lpstr>Left Bundle Branch Blocks</vt:lpstr>
      <vt:lpstr>Supraventricular    and Ventricular Arrhythmias</vt:lpstr>
      <vt:lpstr>Arrhythmias</vt:lpstr>
      <vt:lpstr>PREMATURE VENTRICULAR CONTRACTION (PVC)</vt:lpstr>
      <vt:lpstr>Supraventricular Arrhythmias</vt:lpstr>
      <vt:lpstr>Atrial Fibrillation</vt:lpstr>
      <vt:lpstr>Atrial Fibrillation</vt:lpstr>
      <vt:lpstr>Atrial Fibrillation  </vt:lpstr>
      <vt:lpstr>Atrial Flutter</vt:lpstr>
      <vt:lpstr>Atrial Flutter</vt:lpstr>
      <vt:lpstr>Atrial Flutter  </vt:lpstr>
      <vt:lpstr>PSVT - Paroxysmal Supraventricular Tachycardia </vt:lpstr>
      <vt:lpstr>PSVT</vt:lpstr>
      <vt:lpstr>Paroxysmal Supraventricular Tachycardia (PSVT)  </vt:lpstr>
      <vt:lpstr>Ventricular Arrhythmias</vt:lpstr>
      <vt:lpstr>Ventricular Tachycardia</vt:lpstr>
      <vt:lpstr>Ventricular Tachycardia</vt:lpstr>
      <vt:lpstr>Ventricular Tachycardia  </vt:lpstr>
      <vt:lpstr>Ventricular Fibrillation</vt:lpstr>
      <vt:lpstr>Ventricular Fibrillation</vt:lpstr>
      <vt:lpstr>Ventricular Fibrillation  </vt:lpstr>
      <vt:lpstr>ST Elevation  and  non-ST Elevation MIs</vt:lpstr>
      <vt:lpstr>ECG Changes</vt:lpstr>
      <vt:lpstr>ECG Changes &amp; the Evolving MI</vt:lpstr>
      <vt:lpstr>ST Elevation Infarction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ECG Waves and Intervals:</dc:title>
  <dc:creator>Johnson</dc:creator>
  <cp:lastModifiedBy>رَوح-Record 🩺</cp:lastModifiedBy>
  <cp:revision>179</cp:revision>
  <dcterms:created xsi:type="dcterms:W3CDTF">2009-06-18T17:18:35Z</dcterms:created>
  <dcterms:modified xsi:type="dcterms:W3CDTF">2024-11-04T09:23:28Z</dcterms:modified>
</cp:coreProperties>
</file>