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91" r:id="rId2"/>
    <p:sldId id="29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9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95" r:id="rId31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7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9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1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1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9.wmf"/><Relationship Id="rId4" Type="http://schemas.openxmlformats.org/officeDocument/2006/relationships/image" Target="../media/image1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9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4.wmf"/><Relationship Id="rId1" Type="http://schemas.openxmlformats.org/officeDocument/2006/relationships/image" Target="../media/image9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EE7A4F71-A6BE-4C89-9E7E-9A64B4DD6839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8DAB39D0-3C44-487E-89A7-F0DA43572B2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12937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539E0E9-5A3A-42DF-A72C-B10F587DF12C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</a:t>
            </a:fld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70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2671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2320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208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C8FCAED7-295C-4AAA-8FC8-C9A02DA0C0D2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30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1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1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212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70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610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964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587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826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044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448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504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84627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05353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5752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1028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92781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8341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62228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7396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169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30294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84255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6289C-B1D3-41A1-A9AD-21BCC04F1902}" type="datetimeFigureOut">
              <a:rPr lang="ar-JO" smtClean="0"/>
              <a:t>25/12/1443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A70AA-A672-4AFE-9665-B80A3520FF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58136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7.bin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6.bin"/><Relationship Id="rId10" Type="http://schemas.openxmlformats.org/officeDocument/2006/relationships/oleObject" Target="../embeddings/oleObject70.bin"/><Relationship Id="rId4" Type="http://schemas.openxmlformats.org/officeDocument/2006/relationships/image" Target="../media/image3.wmf"/><Relationship Id="rId9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8.bin"/><Relationship Id="rId12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7.bin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6.bin"/><Relationship Id="rId10" Type="http://schemas.openxmlformats.org/officeDocument/2006/relationships/oleObject" Target="../embeddings/oleObject70.bin"/><Relationship Id="rId4" Type="http://schemas.openxmlformats.org/officeDocument/2006/relationships/image" Target="../media/image3.wmf"/><Relationship Id="rId9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6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75.bin"/><Relationship Id="rId12" Type="http://schemas.openxmlformats.org/officeDocument/2006/relationships/oleObject" Target="../embeddings/oleObject80.bin"/><Relationship Id="rId17" Type="http://schemas.openxmlformats.org/officeDocument/2006/relationships/oleObject" Target="../embeddings/oleObject8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4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74.bin"/><Relationship Id="rId11" Type="http://schemas.openxmlformats.org/officeDocument/2006/relationships/oleObject" Target="../embeddings/oleObject79.bin"/><Relationship Id="rId5" Type="http://schemas.openxmlformats.org/officeDocument/2006/relationships/image" Target="../media/image3.wmf"/><Relationship Id="rId15" Type="http://schemas.openxmlformats.org/officeDocument/2006/relationships/oleObject" Target="../embeddings/oleObject83.bin"/><Relationship Id="rId10" Type="http://schemas.openxmlformats.org/officeDocument/2006/relationships/oleObject" Target="../embeddings/oleObject78.bin"/><Relationship Id="rId19" Type="http://schemas.openxmlformats.org/officeDocument/2006/relationships/oleObject" Target="../embeddings/oleObject86.bin"/><Relationship Id="rId4" Type="http://schemas.openxmlformats.org/officeDocument/2006/relationships/oleObject" Target="../embeddings/oleObject73.bin"/><Relationship Id="rId9" Type="http://schemas.openxmlformats.org/officeDocument/2006/relationships/oleObject" Target="../embeddings/oleObject77.bin"/><Relationship Id="rId14" Type="http://schemas.openxmlformats.org/officeDocument/2006/relationships/oleObject" Target="../embeddings/oleObject8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88.bin"/><Relationship Id="rId4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9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5.bin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6.bin"/><Relationship Id="rId18" Type="http://schemas.openxmlformats.org/officeDocument/2006/relationships/oleObject" Target="../embeddings/oleObject111.bin"/><Relationship Id="rId26" Type="http://schemas.openxmlformats.org/officeDocument/2006/relationships/oleObject" Target="../embeddings/oleObject119.bin"/><Relationship Id="rId39" Type="http://schemas.openxmlformats.org/officeDocument/2006/relationships/oleObject" Target="../embeddings/oleObject132.bin"/><Relationship Id="rId21" Type="http://schemas.openxmlformats.org/officeDocument/2006/relationships/oleObject" Target="../embeddings/oleObject114.bin"/><Relationship Id="rId34" Type="http://schemas.openxmlformats.org/officeDocument/2006/relationships/oleObject" Target="../embeddings/oleObject127.bin"/><Relationship Id="rId42" Type="http://schemas.openxmlformats.org/officeDocument/2006/relationships/oleObject" Target="../embeddings/oleObject135.bin"/><Relationship Id="rId47" Type="http://schemas.openxmlformats.org/officeDocument/2006/relationships/oleObject" Target="../embeddings/oleObject140.bin"/><Relationship Id="rId50" Type="http://schemas.openxmlformats.org/officeDocument/2006/relationships/oleObject" Target="../embeddings/oleObject143.bin"/><Relationship Id="rId55" Type="http://schemas.openxmlformats.org/officeDocument/2006/relationships/oleObject" Target="../embeddings/oleObject148.bin"/><Relationship Id="rId63" Type="http://schemas.openxmlformats.org/officeDocument/2006/relationships/oleObject" Target="../embeddings/oleObject156.bin"/><Relationship Id="rId68" Type="http://schemas.openxmlformats.org/officeDocument/2006/relationships/oleObject" Target="../embeddings/oleObject161.bin"/><Relationship Id="rId76" Type="http://schemas.openxmlformats.org/officeDocument/2006/relationships/oleObject" Target="../embeddings/oleObject169.bin"/><Relationship Id="rId84" Type="http://schemas.openxmlformats.org/officeDocument/2006/relationships/oleObject" Target="../embeddings/oleObject177.bin"/><Relationship Id="rId89" Type="http://schemas.openxmlformats.org/officeDocument/2006/relationships/oleObject" Target="../embeddings/oleObject182.bin"/><Relationship Id="rId7" Type="http://schemas.openxmlformats.org/officeDocument/2006/relationships/oleObject" Target="../embeddings/oleObject100.bin"/><Relationship Id="rId71" Type="http://schemas.openxmlformats.org/officeDocument/2006/relationships/oleObject" Target="../embeddings/oleObject164.bin"/><Relationship Id="rId92" Type="http://schemas.openxmlformats.org/officeDocument/2006/relationships/oleObject" Target="../embeddings/oleObject18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09.bin"/><Relationship Id="rId29" Type="http://schemas.openxmlformats.org/officeDocument/2006/relationships/oleObject" Target="../embeddings/oleObject122.bin"/><Relationship Id="rId11" Type="http://schemas.openxmlformats.org/officeDocument/2006/relationships/oleObject" Target="../embeddings/oleObject104.bin"/><Relationship Id="rId24" Type="http://schemas.openxmlformats.org/officeDocument/2006/relationships/oleObject" Target="../embeddings/oleObject117.bin"/><Relationship Id="rId32" Type="http://schemas.openxmlformats.org/officeDocument/2006/relationships/oleObject" Target="../embeddings/oleObject125.bin"/><Relationship Id="rId37" Type="http://schemas.openxmlformats.org/officeDocument/2006/relationships/oleObject" Target="../embeddings/oleObject130.bin"/><Relationship Id="rId40" Type="http://schemas.openxmlformats.org/officeDocument/2006/relationships/oleObject" Target="../embeddings/oleObject133.bin"/><Relationship Id="rId45" Type="http://schemas.openxmlformats.org/officeDocument/2006/relationships/oleObject" Target="../embeddings/oleObject138.bin"/><Relationship Id="rId53" Type="http://schemas.openxmlformats.org/officeDocument/2006/relationships/oleObject" Target="../embeddings/oleObject146.bin"/><Relationship Id="rId58" Type="http://schemas.openxmlformats.org/officeDocument/2006/relationships/oleObject" Target="../embeddings/oleObject151.bin"/><Relationship Id="rId66" Type="http://schemas.openxmlformats.org/officeDocument/2006/relationships/oleObject" Target="../embeddings/oleObject159.bin"/><Relationship Id="rId74" Type="http://schemas.openxmlformats.org/officeDocument/2006/relationships/oleObject" Target="../embeddings/oleObject167.bin"/><Relationship Id="rId79" Type="http://schemas.openxmlformats.org/officeDocument/2006/relationships/oleObject" Target="../embeddings/oleObject172.bin"/><Relationship Id="rId87" Type="http://schemas.openxmlformats.org/officeDocument/2006/relationships/oleObject" Target="../embeddings/oleObject180.bin"/><Relationship Id="rId5" Type="http://schemas.openxmlformats.org/officeDocument/2006/relationships/oleObject" Target="../embeddings/oleObject98.bin"/><Relationship Id="rId61" Type="http://schemas.openxmlformats.org/officeDocument/2006/relationships/oleObject" Target="../embeddings/oleObject154.bin"/><Relationship Id="rId82" Type="http://schemas.openxmlformats.org/officeDocument/2006/relationships/oleObject" Target="../embeddings/oleObject175.bin"/><Relationship Id="rId90" Type="http://schemas.openxmlformats.org/officeDocument/2006/relationships/oleObject" Target="../embeddings/oleObject183.bin"/><Relationship Id="rId19" Type="http://schemas.openxmlformats.org/officeDocument/2006/relationships/oleObject" Target="../embeddings/oleObject112.bin"/><Relationship Id="rId14" Type="http://schemas.openxmlformats.org/officeDocument/2006/relationships/oleObject" Target="../embeddings/oleObject107.bin"/><Relationship Id="rId22" Type="http://schemas.openxmlformats.org/officeDocument/2006/relationships/oleObject" Target="../embeddings/oleObject115.bin"/><Relationship Id="rId27" Type="http://schemas.openxmlformats.org/officeDocument/2006/relationships/oleObject" Target="../embeddings/oleObject120.bin"/><Relationship Id="rId30" Type="http://schemas.openxmlformats.org/officeDocument/2006/relationships/oleObject" Target="../embeddings/oleObject123.bin"/><Relationship Id="rId35" Type="http://schemas.openxmlformats.org/officeDocument/2006/relationships/oleObject" Target="../embeddings/oleObject128.bin"/><Relationship Id="rId43" Type="http://schemas.openxmlformats.org/officeDocument/2006/relationships/oleObject" Target="../embeddings/oleObject136.bin"/><Relationship Id="rId48" Type="http://schemas.openxmlformats.org/officeDocument/2006/relationships/oleObject" Target="../embeddings/oleObject141.bin"/><Relationship Id="rId56" Type="http://schemas.openxmlformats.org/officeDocument/2006/relationships/oleObject" Target="../embeddings/oleObject149.bin"/><Relationship Id="rId64" Type="http://schemas.openxmlformats.org/officeDocument/2006/relationships/oleObject" Target="../embeddings/oleObject157.bin"/><Relationship Id="rId69" Type="http://schemas.openxmlformats.org/officeDocument/2006/relationships/oleObject" Target="../embeddings/oleObject162.bin"/><Relationship Id="rId77" Type="http://schemas.openxmlformats.org/officeDocument/2006/relationships/oleObject" Target="../embeddings/oleObject170.bin"/><Relationship Id="rId8" Type="http://schemas.openxmlformats.org/officeDocument/2006/relationships/oleObject" Target="../embeddings/oleObject101.bin"/><Relationship Id="rId51" Type="http://schemas.openxmlformats.org/officeDocument/2006/relationships/oleObject" Target="../embeddings/oleObject144.bin"/><Relationship Id="rId72" Type="http://schemas.openxmlformats.org/officeDocument/2006/relationships/oleObject" Target="../embeddings/oleObject165.bin"/><Relationship Id="rId80" Type="http://schemas.openxmlformats.org/officeDocument/2006/relationships/oleObject" Target="../embeddings/oleObject173.bin"/><Relationship Id="rId85" Type="http://schemas.openxmlformats.org/officeDocument/2006/relationships/oleObject" Target="../embeddings/oleObject178.bin"/><Relationship Id="rId3" Type="http://schemas.openxmlformats.org/officeDocument/2006/relationships/oleObject" Target="../embeddings/oleObject97.bin"/><Relationship Id="rId12" Type="http://schemas.openxmlformats.org/officeDocument/2006/relationships/oleObject" Target="../embeddings/oleObject105.bin"/><Relationship Id="rId17" Type="http://schemas.openxmlformats.org/officeDocument/2006/relationships/oleObject" Target="../embeddings/oleObject110.bin"/><Relationship Id="rId25" Type="http://schemas.openxmlformats.org/officeDocument/2006/relationships/oleObject" Target="../embeddings/oleObject118.bin"/><Relationship Id="rId33" Type="http://schemas.openxmlformats.org/officeDocument/2006/relationships/oleObject" Target="../embeddings/oleObject126.bin"/><Relationship Id="rId38" Type="http://schemas.openxmlformats.org/officeDocument/2006/relationships/oleObject" Target="../embeddings/oleObject131.bin"/><Relationship Id="rId46" Type="http://schemas.openxmlformats.org/officeDocument/2006/relationships/oleObject" Target="../embeddings/oleObject139.bin"/><Relationship Id="rId59" Type="http://schemas.openxmlformats.org/officeDocument/2006/relationships/oleObject" Target="../embeddings/oleObject152.bin"/><Relationship Id="rId67" Type="http://schemas.openxmlformats.org/officeDocument/2006/relationships/oleObject" Target="../embeddings/oleObject160.bin"/><Relationship Id="rId20" Type="http://schemas.openxmlformats.org/officeDocument/2006/relationships/oleObject" Target="../embeddings/oleObject113.bin"/><Relationship Id="rId41" Type="http://schemas.openxmlformats.org/officeDocument/2006/relationships/oleObject" Target="../embeddings/oleObject134.bin"/><Relationship Id="rId54" Type="http://schemas.openxmlformats.org/officeDocument/2006/relationships/oleObject" Target="../embeddings/oleObject147.bin"/><Relationship Id="rId62" Type="http://schemas.openxmlformats.org/officeDocument/2006/relationships/oleObject" Target="../embeddings/oleObject155.bin"/><Relationship Id="rId70" Type="http://schemas.openxmlformats.org/officeDocument/2006/relationships/oleObject" Target="../embeddings/oleObject163.bin"/><Relationship Id="rId75" Type="http://schemas.openxmlformats.org/officeDocument/2006/relationships/oleObject" Target="../embeddings/oleObject168.bin"/><Relationship Id="rId83" Type="http://schemas.openxmlformats.org/officeDocument/2006/relationships/oleObject" Target="../embeddings/oleObject176.bin"/><Relationship Id="rId88" Type="http://schemas.openxmlformats.org/officeDocument/2006/relationships/oleObject" Target="../embeddings/oleObject181.bin"/><Relationship Id="rId91" Type="http://schemas.openxmlformats.org/officeDocument/2006/relationships/oleObject" Target="../embeddings/oleObject184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99.bin"/><Relationship Id="rId15" Type="http://schemas.openxmlformats.org/officeDocument/2006/relationships/oleObject" Target="../embeddings/oleObject108.bin"/><Relationship Id="rId23" Type="http://schemas.openxmlformats.org/officeDocument/2006/relationships/oleObject" Target="../embeddings/oleObject116.bin"/><Relationship Id="rId28" Type="http://schemas.openxmlformats.org/officeDocument/2006/relationships/oleObject" Target="../embeddings/oleObject121.bin"/><Relationship Id="rId36" Type="http://schemas.openxmlformats.org/officeDocument/2006/relationships/oleObject" Target="../embeddings/oleObject129.bin"/><Relationship Id="rId49" Type="http://schemas.openxmlformats.org/officeDocument/2006/relationships/oleObject" Target="../embeddings/oleObject142.bin"/><Relationship Id="rId57" Type="http://schemas.openxmlformats.org/officeDocument/2006/relationships/oleObject" Target="../embeddings/oleObject150.bin"/><Relationship Id="rId10" Type="http://schemas.openxmlformats.org/officeDocument/2006/relationships/oleObject" Target="../embeddings/oleObject103.bin"/><Relationship Id="rId31" Type="http://schemas.openxmlformats.org/officeDocument/2006/relationships/oleObject" Target="../embeddings/oleObject124.bin"/><Relationship Id="rId44" Type="http://schemas.openxmlformats.org/officeDocument/2006/relationships/oleObject" Target="../embeddings/oleObject137.bin"/><Relationship Id="rId52" Type="http://schemas.openxmlformats.org/officeDocument/2006/relationships/oleObject" Target="../embeddings/oleObject145.bin"/><Relationship Id="rId60" Type="http://schemas.openxmlformats.org/officeDocument/2006/relationships/oleObject" Target="../embeddings/oleObject153.bin"/><Relationship Id="rId65" Type="http://schemas.openxmlformats.org/officeDocument/2006/relationships/oleObject" Target="../embeddings/oleObject158.bin"/><Relationship Id="rId73" Type="http://schemas.openxmlformats.org/officeDocument/2006/relationships/oleObject" Target="../embeddings/oleObject166.bin"/><Relationship Id="rId78" Type="http://schemas.openxmlformats.org/officeDocument/2006/relationships/oleObject" Target="../embeddings/oleObject171.bin"/><Relationship Id="rId81" Type="http://schemas.openxmlformats.org/officeDocument/2006/relationships/oleObject" Target="../embeddings/oleObject174.bin"/><Relationship Id="rId86" Type="http://schemas.openxmlformats.org/officeDocument/2006/relationships/oleObject" Target="../embeddings/oleObject179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9.bin"/><Relationship Id="rId13" Type="http://schemas.openxmlformats.org/officeDocument/2006/relationships/oleObject" Target="../embeddings/oleObject194.bin"/><Relationship Id="rId18" Type="http://schemas.openxmlformats.org/officeDocument/2006/relationships/oleObject" Target="../embeddings/oleObject199.bin"/><Relationship Id="rId26" Type="http://schemas.openxmlformats.org/officeDocument/2006/relationships/oleObject" Target="../embeddings/oleObject207.bin"/><Relationship Id="rId39" Type="http://schemas.openxmlformats.org/officeDocument/2006/relationships/oleObject" Target="../embeddings/oleObject220.bin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202.bin"/><Relationship Id="rId34" Type="http://schemas.openxmlformats.org/officeDocument/2006/relationships/oleObject" Target="../embeddings/oleObject215.bin"/><Relationship Id="rId7" Type="http://schemas.openxmlformats.org/officeDocument/2006/relationships/oleObject" Target="../embeddings/oleObject188.bin"/><Relationship Id="rId12" Type="http://schemas.openxmlformats.org/officeDocument/2006/relationships/oleObject" Target="../embeddings/oleObject193.bin"/><Relationship Id="rId17" Type="http://schemas.openxmlformats.org/officeDocument/2006/relationships/oleObject" Target="../embeddings/oleObject198.bin"/><Relationship Id="rId25" Type="http://schemas.openxmlformats.org/officeDocument/2006/relationships/oleObject" Target="../embeddings/oleObject206.bin"/><Relationship Id="rId33" Type="http://schemas.openxmlformats.org/officeDocument/2006/relationships/oleObject" Target="../embeddings/oleObject214.bin"/><Relationship Id="rId38" Type="http://schemas.openxmlformats.org/officeDocument/2006/relationships/oleObject" Target="../embeddings/oleObject21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97.bin"/><Relationship Id="rId20" Type="http://schemas.openxmlformats.org/officeDocument/2006/relationships/oleObject" Target="../embeddings/oleObject201.bin"/><Relationship Id="rId29" Type="http://schemas.openxmlformats.org/officeDocument/2006/relationships/oleObject" Target="../embeddings/oleObject210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87.bin"/><Relationship Id="rId11" Type="http://schemas.openxmlformats.org/officeDocument/2006/relationships/oleObject" Target="../embeddings/oleObject192.bin"/><Relationship Id="rId24" Type="http://schemas.openxmlformats.org/officeDocument/2006/relationships/oleObject" Target="../embeddings/oleObject205.bin"/><Relationship Id="rId32" Type="http://schemas.openxmlformats.org/officeDocument/2006/relationships/oleObject" Target="../embeddings/oleObject213.bin"/><Relationship Id="rId37" Type="http://schemas.openxmlformats.org/officeDocument/2006/relationships/oleObject" Target="../embeddings/oleObject218.bin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96.bin"/><Relationship Id="rId23" Type="http://schemas.openxmlformats.org/officeDocument/2006/relationships/oleObject" Target="../embeddings/oleObject204.bin"/><Relationship Id="rId28" Type="http://schemas.openxmlformats.org/officeDocument/2006/relationships/oleObject" Target="../embeddings/oleObject209.bin"/><Relationship Id="rId36" Type="http://schemas.openxmlformats.org/officeDocument/2006/relationships/oleObject" Target="../embeddings/oleObject217.bin"/><Relationship Id="rId10" Type="http://schemas.openxmlformats.org/officeDocument/2006/relationships/oleObject" Target="../embeddings/oleObject191.bin"/><Relationship Id="rId19" Type="http://schemas.openxmlformats.org/officeDocument/2006/relationships/oleObject" Target="../embeddings/oleObject200.bin"/><Relationship Id="rId31" Type="http://schemas.openxmlformats.org/officeDocument/2006/relationships/oleObject" Target="../embeddings/oleObject212.bin"/><Relationship Id="rId4" Type="http://schemas.openxmlformats.org/officeDocument/2006/relationships/oleObject" Target="../embeddings/oleObject186.bin"/><Relationship Id="rId9" Type="http://schemas.openxmlformats.org/officeDocument/2006/relationships/oleObject" Target="../embeddings/oleObject190.bin"/><Relationship Id="rId14" Type="http://schemas.openxmlformats.org/officeDocument/2006/relationships/oleObject" Target="../embeddings/oleObject195.bin"/><Relationship Id="rId22" Type="http://schemas.openxmlformats.org/officeDocument/2006/relationships/oleObject" Target="../embeddings/oleObject203.bin"/><Relationship Id="rId27" Type="http://schemas.openxmlformats.org/officeDocument/2006/relationships/oleObject" Target="../embeddings/oleObject208.bin"/><Relationship Id="rId30" Type="http://schemas.openxmlformats.org/officeDocument/2006/relationships/oleObject" Target="../embeddings/oleObject211.bin"/><Relationship Id="rId35" Type="http://schemas.openxmlformats.org/officeDocument/2006/relationships/oleObject" Target="../embeddings/oleObject216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4.bin"/><Relationship Id="rId3" Type="http://schemas.openxmlformats.org/officeDocument/2006/relationships/oleObject" Target="../embeddings/oleObject221.bin"/><Relationship Id="rId7" Type="http://schemas.openxmlformats.org/officeDocument/2006/relationships/oleObject" Target="../embeddings/oleObject2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22.bin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9.bin"/><Relationship Id="rId3" Type="http://schemas.openxmlformats.org/officeDocument/2006/relationships/oleObject" Target="../embeddings/oleObject225.bin"/><Relationship Id="rId7" Type="http://schemas.openxmlformats.org/officeDocument/2006/relationships/oleObject" Target="../embeddings/oleObject2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27.bin"/><Relationship Id="rId5" Type="http://schemas.openxmlformats.org/officeDocument/2006/relationships/oleObject" Target="../embeddings/oleObject226.bin"/><Relationship Id="rId4" Type="http://schemas.openxmlformats.org/officeDocument/2006/relationships/image" Target="../media/image9.wmf"/><Relationship Id="rId9" Type="http://schemas.openxmlformats.org/officeDocument/2006/relationships/image" Target="../media/image1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230.bin"/><Relationship Id="rId7" Type="http://schemas.openxmlformats.org/officeDocument/2006/relationships/oleObject" Target="../embeddings/oleObject2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31.bin"/><Relationship Id="rId4" Type="http://schemas.openxmlformats.org/officeDocument/2006/relationships/image" Target="../media/image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233.bin"/><Relationship Id="rId7" Type="http://schemas.openxmlformats.org/officeDocument/2006/relationships/oleObject" Target="../embeddings/oleObject2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237.bin"/><Relationship Id="rId5" Type="http://schemas.openxmlformats.org/officeDocument/2006/relationships/oleObject" Target="../embeddings/oleObject234.bin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236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39.bin"/><Relationship Id="rId4" Type="http://schemas.openxmlformats.org/officeDocument/2006/relationships/image" Target="../media/image16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41.bin"/><Relationship Id="rId4" Type="http://schemas.openxmlformats.org/officeDocument/2006/relationships/image" Target="../media/image16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242.bin"/><Relationship Id="rId7" Type="http://schemas.openxmlformats.org/officeDocument/2006/relationships/oleObject" Target="../embeddings/oleObject2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43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245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246.bin"/><Relationship Id="rId7" Type="http://schemas.openxmlformats.org/officeDocument/2006/relationships/oleObject" Target="../embeddings/oleObject2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247.bin"/><Relationship Id="rId4" Type="http://schemas.openxmlformats.org/officeDocument/2006/relationships/image" Target="../media/image9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251.bin"/><Relationship Id="rId5" Type="http://schemas.openxmlformats.org/officeDocument/2006/relationships/oleObject" Target="../embeddings/oleObject250.bin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oleObject" Target="../embeddings/oleObject6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oleObject" Target="../embeddings/oleObject4.bin"/><Relationship Id="rId5" Type="http://schemas.openxmlformats.org/officeDocument/2006/relationships/image" Target="../media/image5.jpeg"/><Relationship Id="rId10" Type="http://schemas.openxmlformats.org/officeDocument/2006/relationships/image" Target="../media/image3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5.bin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7.bin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4.bin"/><Relationship Id="rId17" Type="http://schemas.openxmlformats.org/officeDocument/2006/relationships/oleObject" Target="../embeddings/oleObject19.bin"/><Relationship Id="rId25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3.bin"/><Relationship Id="rId24" Type="http://schemas.openxmlformats.org/officeDocument/2006/relationships/oleObject" Target="../embeddings/oleObject25.bin"/><Relationship Id="rId5" Type="http://schemas.openxmlformats.org/officeDocument/2006/relationships/image" Target="../media/image3.wmf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4.bin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6.wmf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8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oleObject" Target="../embeddings/oleObject37.bin"/><Relationship Id="rId18" Type="http://schemas.openxmlformats.org/officeDocument/2006/relationships/oleObject" Target="../embeddings/oleObject42.bin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1.bin"/><Relationship Id="rId12" Type="http://schemas.openxmlformats.org/officeDocument/2006/relationships/oleObject" Target="../embeddings/oleObject36.bin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3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0.bin"/><Relationship Id="rId11" Type="http://schemas.openxmlformats.org/officeDocument/2006/relationships/oleObject" Target="../embeddings/oleObject35.bin"/><Relationship Id="rId24" Type="http://schemas.openxmlformats.org/officeDocument/2006/relationships/oleObject" Target="../embeddings/oleObject47.bin"/><Relationship Id="rId5" Type="http://schemas.openxmlformats.org/officeDocument/2006/relationships/image" Target="../media/image3.wmf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6.bin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6.wmf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3.bin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oleObject" Target="../embeddings/oleObject56.bin"/><Relationship Id="rId18" Type="http://schemas.openxmlformats.org/officeDocument/2006/relationships/oleObject" Target="../embeddings/oleObject61.bin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0.bin"/><Relationship Id="rId12" Type="http://schemas.openxmlformats.org/officeDocument/2006/relationships/oleObject" Target="../embeddings/oleObject55.bin"/><Relationship Id="rId17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9.bin"/><Relationship Id="rId20" Type="http://schemas.openxmlformats.org/officeDocument/2006/relationships/oleObject" Target="../embeddings/oleObject63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9.bin"/><Relationship Id="rId11" Type="http://schemas.openxmlformats.org/officeDocument/2006/relationships/oleObject" Target="../embeddings/oleObject54.bin"/><Relationship Id="rId5" Type="http://schemas.openxmlformats.org/officeDocument/2006/relationships/image" Target="../media/image3.wmf"/><Relationship Id="rId15" Type="http://schemas.openxmlformats.org/officeDocument/2006/relationships/oleObject" Target="../embeddings/oleObject58.bin"/><Relationship Id="rId10" Type="http://schemas.openxmlformats.org/officeDocument/2006/relationships/oleObject" Target="../embeddings/oleObject53.bin"/><Relationship Id="rId19" Type="http://schemas.openxmlformats.org/officeDocument/2006/relationships/oleObject" Target="../embeddings/oleObject62.bin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2.bin"/><Relationship Id="rId14" Type="http://schemas.openxmlformats.org/officeDocument/2006/relationships/oleObject" Target="../embeddings/oleObject5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7C78CD3-164B-427B-9865-4C31B6D67346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>
                <a:solidFill>
                  <a:srgbClr val="FFFFFF"/>
                </a:solidFill>
              </a:rPr>
              <a:t>DR. Waqar Al – Kubaisy</a:t>
            </a:r>
            <a:r>
              <a:rPr lang="nl-NL" sz="3600">
                <a:solidFill>
                  <a:srgbClr val="E8E818"/>
                </a:solidFill>
              </a:rPr>
              <a:t> </a:t>
            </a:r>
          </a:p>
          <a:p>
            <a:endParaRPr lang="nl-NL" sz="180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95600"/>
            <a:ext cx="3581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CDD4B29-7C22-44B9-8459-2FF55867C3E2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318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69395A4-2542-43E3-91CA-96206FA770D2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895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4E74447-05A1-4242-A926-770AA66B1A84}" type="slidenum">
              <a:rPr lang="ar-SA" sz="1050">
                <a:solidFill>
                  <a:srgbClr val="000000"/>
                </a:solidFill>
              </a:rPr>
              <a:pPr eaLnBrk="1" hangingPunct="1"/>
              <a:t>10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8948" name="Rectangle 3"/>
          <p:cNvSpPr>
            <a:spLocks noChangeArrowheads="1"/>
          </p:cNvSpPr>
          <p:nvPr/>
        </p:nvSpPr>
        <p:spPr bwMode="auto">
          <a:xfrm>
            <a:off x="199323" y="1034291"/>
            <a:ext cx="872573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dirty="0"/>
              <a:t>There is a difference between </a:t>
            </a:r>
          </a:p>
          <a:p>
            <a:r>
              <a:rPr lang="en-US" sz="2800" dirty="0"/>
              <a:t>   </a:t>
            </a:r>
            <a:r>
              <a:rPr lang="en-US" sz="2800" b="1" dirty="0">
                <a:solidFill>
                  <a:srgbClr val="0070C0"/>
                </a:solidFill>
              </a:rPr>
              <a:t>sample statistics </a:t>
            </a:r>
            <a:r>
              <a:rPr lang="en-US" sz="2800" dirty="0"/>
              <a:t>and  </a:t>
            </a:r>
            <a:r>
              <a:rPr lang="en-US" sz="2800" b="1" dirty="0">
                <a:solidFill>
                  <a:srgbClr val="0070C0"/>
                </a:solidFill>
              </a:rPr>
              <a:t>population parameters</a:t>
            </a:r>
            <a:r>
              <a:rPr lang="en-US" sz="2800" dirty="0"/>
              <a:t>, </a:t>
            </a:r>
          </a:p>
          <a:p>
            <a:r>
              <a:rPr lang="en-US" sz="2800" b="1" dirty="0"/>
              <a:t>this variation is called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sampling error</a:t>
            </a:r>
          </a:p>
        </p:txBody>
      </p:sp>
      <p:sp>
        <p:nvSpPr>
          <p:cNvPr id="338950" name="Rectangle 5"/>
          <p:cNvSpPr>
            <a:spLocks noChangeArrowheads="1"/>
          </p:cNvSpPr>
          <p:nvPr/>
        </p:nvSpPr>
        <p:spPr bwMode="auto">
          <a:xfrm>
            <a:off x="334851" y="2618910"/>
            <a:ext cx="788187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/>
              <a:t>There is a </a:t>
            </a:r>
            <a:r>
              <a:rPr lang="en-US" sz="2800" b="1" dirty="0">
                <a:solidFill>
                  <a:srgbClr val="0070C0"/>
                </a:solidFill>
              </a:rPr>
              <a:t>difference between </a:t>
            </a:r>
            <a:r>
              <a:rPr lang="en-US" sz="2800" b="1" dirty="0"/>
              <a:t>sample means and </a:t>
            </a:r>
          </a:p>
          <a:p>
            <a:r>
              <a:rPr lang="en-US" sz="2800" b="1" dirty="0"/>
              <a:t>              population mean</a:t>
            </a:r>
            <a:r>
              <a:rPr lang="en-US" sz="2800" dirty="0">
                <a:solidFill>
                  <a:srgbClr val="FF0000"/>
                </a:solidFill>
              </a:rPr>
              <a:t>.????????</a:t>
            </a:r>
          </a:p>
        </p:txBody>
      </p:sp>
      <p:sp>
        <p:nvSpPr>
          <p:cNvPr id="8" name="Rectangle 7"/>
          <p:cNvSpPr/>
          <p:nvPr/>
        </p:nvSpPr>
        <p:spPr>
          <a:xfrm>
            <a:off x="1433752" y="491244"/>
            <a:ext cx="25045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1500" b="1" dirty="0"/>
              <a:t>Cont. …Sampling Variability  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5233250" y="4105417"/>
          <a:ext cx="294705" cy="2194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7" name="Equation" r:id="rId3" imgW="177569" imgH="202936" progId="Equation.3">
                  <p:embed/>
                </p:oleObj>
              </mc:Choice>
              <mc:Fallback>
                <p:oleObj name="Equation" r:id="rId3" imgW="177569" imgH="202936" progId="Equation.3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250" y="4105417"/>
                        <a:ext cx="294705" cy="21942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5539551" y="3741932"/>
            <a:ext cx="2335058" cy="1543962"/>
            <a:chOff x="4860" y="2880"/>
            <a:chExt cx="2160" cy="1980"/>
          </a:xfrm>
        </p:grpSpPr>
        <p:sp>
          <p:nvSpPr>
            <p:cNvPr id="11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99CC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2" name="Oval 4"/>
            <p:cNvSpPr>
              <a:spLocks noChangeArrowheads="1"/>
            </p:cNvSpPr>
            <p:nvPr/>
          </p:nvSpPr>
          <p:spPr bwMode="auto">
            <a:xfrm>
              <a:off x="5664" y="3560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400" b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13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4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5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6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7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8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9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0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 dirty="0">
                <a:solidFill>
                  <a:srgbClr val="000000"/>
                </a:solidFill>
              </a:endParaRPr>
            </a:p>
          </p:txBody>
        </p:sp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2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4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6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6564203" y="3919370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8" name="Equation" r:id="rId5" imgW="177569" imgH="202936" progId="Equation.3">
                  <p:embed/>
                </p:oleObj>
              </mc:Choice>
              <mc:Fallback>
                <p:oleObj name="Equation" r:id="rId5" imgW="177569" imgH="202936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203" y="3919370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5932230" y="4073766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9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230" y="4073766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7227124" y="4176697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10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7124" y="4176697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6056289" y="4822354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11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6289" y="4822354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43" name="Picture 3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291" y="3903783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4" name="Picture 3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8904" y="4441217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6273403" y="4298342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12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403" y="4298342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7162926" y="4771240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13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926" y="4771240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47" name="Picture 3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741" y="3725985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8" name="Picture 3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5801" y="4628364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9" name="Picture 3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480" y="4901370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0" name="Picture 3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606" y="4189533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1" name="Picture 3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4409921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475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69395A4-2542-43E3-91CA-96206FA770D2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895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4E74447-05A1-4242-A926-770AA66B1A84}" type="slidenum">
              <a:rPr lang="ar-SA" sz="1050">
                <a:solidFill>
                  <a:srgbClr val="000000"/>
                </a:solidFill>
              </a:rPr>
              <a:pPr eaLnBrk="1" hangingPunct="1"/>
              <a:t>11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8949" name="Rectangle 4"/>
          <p:cNvSpPr>
            <a:spLocks noChangeArrowheads="1"/>
          </p:cNvSpPr>
          <p:nvPr/>
        </p:nvSpPr>
        <p:spPr bwMode="auto">
          <a:xfrm>
            <a:off x="436025" y="1244591"/>
            <a:ext cx="85577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800" b="1" dirty="0">
                <a:solidFill>
                  <a:srgbClr val="0070C0"/>
                </a:solidFill>
              </a:rPr>
              <a:t>Deviation of the samples mean</a:t>
            </a:r>
            <a:r>
              <a:rPr lang="en-US" sz="2800" dirty="0">
                <a:solidFill>
                  <a:srgbClr val="0070C0"/>
                </a:solidFill>
              </a:rPr>
              <a:t> (     ) from the</a:t>
            </a:r>
          </a:p>
          <a:p>
            <a:r>
              <a:rPr lang="en-US" sz="2800" dirty="0">
                <a:solidFill>
                  <a:srgbClr val="0070C0"/>
                </a:solidFill>
              </a:rPr>
              <a:t>            </a:t>
            </a:r>
            <a:r>
              <a:rPr lang="en-US" sz="2800" b="1" dirty="0">
                <a:solidFill>
                  <a:srgbClr val="0070C0"/>
                </a:solidFill>
              </a:rPr>
              <a:t>population mean (</a:t>
            </a:r>
            <a:r>
              <a:rPr lang="en-US" sz="2800" b="1" dirty="0">
                <a:solidFill>
                  <a:srgbClr val="0070C0"/>
                </a:solidFill>
                <a:sym typeface="Symbol" pitchFamily="18" charset="2"/>
              </a:rPr>
              <a:t></a:t>
            </a:r>
            <a:r>
              <a:rPr lang="en-US" sz="2800" b="1" dirty="0">
                <a:solidFill>
                  <a:srgbClr val="0070C0"/>
                </a:solidFill>
              </a:rPr>
              <a:t>)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b="1" dirty="0"/>
              <a:t>this </a:t>
            </a:r>
            <a:r>
              <a:rPr lang="en-US" sz="2800" b="1" dirty="0">
                <a:solidFill>
                  <a:srgbClr val="0070C0"/>
                </a:solidFill>
              </a:rPr>
              <a:t>will </a:t>
            </a:r>
            <a:r>
              <a:rPr lang="en-US" sz="2800" b="1" dirty="0">
                <a:solidFill>
                  <a:srgbClr val="FF0000"/>
                </a:solidFill>
              </a:rPr>
              <a:t>be the S.D of sample </a:t>
            </a:r>
            <a:r>
              <a:rPr lang="en-US" sz="2800" b="1" dirty="0">
                <a:solidFill>
                  <a:srgbClr val="0070C0"/>
                </a:solidFill>
              </a:rPr>
              <a:t>mean(    ) </a:t>
            </a:r>
          </a:p>
          <a:p>
            <a:r>
              <a:rPr lang="en-US" sz="2800" b="1" dirty="0">
                <a:solidFill>
                  <a:srgbClr val="0070C0"/>
                </a:solidFill>
              </a:rPr>
              <a:t>         from </a:t>
            </a:r>
            <a:r>
              <a:rPr lang="en-US" sz="2800" b="1" dirty="0"/>
              <a:t>the population mean (</a:t>
            </a:r>
            <a:r>
              <a:rPr lang="en-US" sz="2800" b="1" dirty="0">
                <a:sym typeface="Symbol" pitchFamily="18" charset="2"/>
              </a:rPr>
              <a:t></a:t>
            </a:r>
            <a:r>
              <a:rPr lang="en-US" sz="2800" b="1" dirty="0"/>
              <a:t>)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800" b="1" dirty="0">
                <a:solidFill>
                  <a:srgbClr val="FF0000"/>
                </a:solidFill>
              </a:rPr>
              <a:t>Average </a:t>
            </a:r>
            <a:r>
              <a:rPr lang="en-US" sz="2800" b="1" dirty="0"/>
              <a:t>of  </a:t>
            </a:r>
            <a:r>
              <a:rPr lang="en-US" sz="2800" b="1" dirty="0">
                <a:solidFill>
                  <a:schemeClr val="tx2"/>
                </a:solidFill>
              </a:rPr>
              <a:t>S.D of sample </a:t>
            </a:r>
            <a:r>
              <a:rPr lang="en-US" sz="2800" b="1" dirty="0"/>
              <a:t>means </a:t>
            </a:r>
            <a:r>
              <a:rPr lang="en-US" sz="2800" b="1" dirty="0">
                <a:solidFill>
                  <a:schemeClr val="tx2"/>
                </a:solidFill>
              </a:rPr>
              <a:t>from</a:t>
            </a:r>
          </a:p>
          <a:p>
            <a:pPr rtl="0"/>
            <a:r>
              <a:rPr lang="en-US" sz="2800" b="1" dirty="0">
                <a:solidFill>
                  <a:schemeClr val="tx2"/>
                </a:solidFill>
              </a:rPr>
              <a:t>         population </a:t>
            </a:r>
            <a:r>
              <a:rPr lang="en-US" sz="2800" b="1" dirty="0"/>
              <a:t>mean which is</a:t>
            </a:r>
            <a:r>
              <a:rPr lang="en-US" sz="2800" dirty="0"/>
              <a:t>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b="1" dirty="0"/>
              <a:t>known as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Standard Error</a:t>
            </a:r>
          </a:p>
        </p:txBody>
      </p:sp>
      <p:sp>
        <p:nvSpPr>
          <p:cNvPr id="8" name="Rectangle 7"/>
          <p:cNvSpPr/>
          <p:nvPr/>
        </p:nvSpPr>
        <p:spPr>
          <a:xfrm>
            <a:off x="1433752" y="491244"/>
            <a:ext cx="25045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1500" b="1" dirty="0"/>
              <a:t>Cont. …Sampling Variability  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4411963"/>
              </p:ext>
            </p:extLst>
          </p:nvPr>
        </p:nvGraphicFramePr>
        <p:xfrm>
          <a:off x="5233250" y="4141179"/>
          <a:ext cx="294705" cy="45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89" name="Equation" r:id="rId3" imgW="177569" imgH="202936" progId="Equation.3">
                  <p:embed/>
                </p:oleObj>
              </mc:Choice>
              <mc:Fallback>
                <p:oleObj name="Equation" r:id="rId3" imgW="177569" imgH="202936" progId="Equation.3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250" y="4141179"/>
                        <a:ext cx="294705" cy="4571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5539551" y="3741932"/>
            <a:ext cx="2335058" cy="1543962"/>
            <a:chOff x="4860" y="2880"/>
            <a:chExt cx="2160" cy="1980"/>
          </a:xfrm>
        </p:grpSpPr>
        <p:sp>
          <p:nvSpPr>
            <p:cNvPr id="11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99CC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2" name="Oval 4"/>
            <p:cNvSpPr>
              <a:spLocks noChangeArrowheads="1"/>
            </p:cNvSpPr>
            <p:nvPr/>
          </p:nvSpPr>
          <p:spPr bwMode="auto">
            <a:xfrm>
              <a:off x="5664" y="3560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400" b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13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4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5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6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7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8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9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0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 dirty="0">
                <a:solidFill>
                  <a:srgbClr val="000000"/>
                </a:solidFill>
              </a:endParaRPr>
            </a:p>
          </p:txBody>
        </p:sp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2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4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26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6564203" y="3919370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0" name="Equation" r:id="rId5" imgW="177569" imgH="202936" progId="Equation.3">
                  <p:embed/>
                </p:oleObj>
              </mc:Choice>
              <mc:Fallback>
                <p:oleObj name="Equation" r:id="rId5" imgW="177569" imgH="202936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203" y="3919370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5932230" y="4073766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1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230" y="4073766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7227124" y="4176697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2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7124" y="4176697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6056289" y="4822354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3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6289" y="4822354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43" name="Picture 3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291" y="3903783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4" name="Picture 3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8904" y="4441217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6273403" y="4298342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4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403" y="4298342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7162926" y="4771240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5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926" y="4771240"/>
                        <a:ext cx="285750" cy="285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47" name="Picture 3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741" y="3725985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8" name="Picture 3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5801" y="4628364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9" name="Picture 3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480" y="4901370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0" name="Picture 3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606" y="4189533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1" name="Picture 3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4409921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1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38829"/>
              </p:ext>
            </p:extLst>
          </p:nvPr>
        </p:nvGraphicFramePr>
        <p:xfrm>
          <a:off x="5434745" y="1232115"/>
          <a:ext cx="640360" cy="497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6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4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745" y="1232115"/>
                        <a:ext cx="640360" cy="49791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693420"/>
              </p:ext>
            </p:extLst>
          </p:nvPr>
        </p:nvGraphicFramePr>
        <p:xfrm>
          <a:off x="6139069" y="2126871"/>
          <a:ext cx="448477" cy="448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7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4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9069" y="2126871"/>
                        <a:ext cx="448477" cy="44847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968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467279" y="5358896"/>
            <a:ext cx="1600200" cy="27384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CC1C0F8-ADC0-4060-A08C-1CA801A4C7ED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99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BE9CE60-D2EA-42CE-A87C-5D4507AA44AF}" type="slidenum">
              <a:rPr lang="ar-SA" sz="1050">
                <a:solidFill>
                  <a:srgbClr val="000000"/>
                </a:solidFill>
              </a:rPr>
              <a:pPr eaLnBrk="1" hangingPunct="1"/>
              <a:t>12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9971" name="Slide Number Placeholder 3"/>
          <p:cNvSpPr txBox="1">
            <a:spLocks noGrp="1"/>
          </p:cNvSpPr>
          <p:nvPr/>
        </p:nvSpPr>
        <p:spPr bwMode="auto">
          <a:xfrm>
            <a:off x="6878837" y="3451086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E50F4641-BB48-4FE5-9EC7-3012961CFC70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12</a:t>
            </a:fld>
            <a:endParaRPr lang="en-US" sz="1050" dirty="0">
              <a:solidFill>
                <a:srgbClr val="000000"/>
              </a:solidFill>
            </a:endParaRPr>
          </a:p>
        </p:txBody>
      </p:sp>
      <p:grpSp>
        <p:nvGrpSpPr>
          <p:cNvPr id="339972" name="Group 2"/>
          <p:cNvGrpSpPr>
            <a:grpSpLocks/>
          </p:cNvGrpSpPr>
          <p:nvPr/>
        </p:nvGrpSpPr>
        <p:grpSpPr bwMode="auto">
          <a:xfrm>
            <a:off x="2628901" y="857251"/>
            <a:ext cx="3564731" cy="3261122"/>
            <a:chOff x="4860" y="2880"/>
            <a:chExt cx="2160" cy="1980"/>
          </a:xfrm>
        </p:grpSpPr>
        <p:sp>
          <p:nvSpPr>
            <p:cNvPr id="339992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9993" name="Oval 4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405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9994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9995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9996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9997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9998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9999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0000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0001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0002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0003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0004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0005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0006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0007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9973" name="Object 19"/>
          <p:cNvGraphicFramePr>
            <a:graphicFrameLocks noChangeAspect="1"/>
          </p:cNvGraphicFramePr>
          <p:nvPr/>
        </p:nvGraphicFramePr>
        <p:xfrm>
          <a:off x="5328049" y="2996804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" name="Equation" r:id="rId4" imgW="177569" imgH="202936" progId="Equation.3">
                  <p:embed/>
                </p:oleObj>
              </mc:Choice>
              <mc:Fallback>
                <p:oleObj name="Equation" r:id="rId4" imgW="177569" imgH="202936" progId="Equation.3">
                  <p:embed/>
                  <p:pic>
                    <p:nvPicPr>
                      <p:cNvPr id="33997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8049" y="2996804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4" name="Object 20"/>
          <p:cNvGraphicFramePr>
            <a:graphicFrameLocks noChangeAspect="1"/>
          </p:cNvGraphicFramePr>
          <p:nvPr/>
        </p:nvGraphicFramePr>
        <p:xfrm>
          <a:off x="4301730" y="3482579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9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33997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1730" y="3482579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5" name="Object 21"/>
          <p:cNvGraphicFramePr>
            <a:graphicFrameLocks noChangeAspect="1"/>
          </p:cNvGraphicFramePr>
          <p:nvPr/>
        </p:nvGraphicFramePr>
        <p:xfrm>
          <a:off x="5219700" y="2025254"/>
          <a:ext cx="420291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33997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025254"/>
                        <a:ext cx="420291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6" name="Object 22"/>
          <p:cNvGraphicFramePr>
            <a:graphicFrameLocks noChangeAspect="1"/>
          </p:cNvGraphicFramePr>
          <p:nvPr/>
        </p:nvGraphicFramePr>
        <p:xfrm>
          <a:off x="4193381" y="1269207"/>
          <a:ext cx="528638" cy="627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1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33997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381" y="1269207"/>
                        <a:ext cx="528638" cy="627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7" name="Object 23"/>
          <p:cNvGraphicFramePr>
            <a:graphicFrameLocks noChangeAspect="1"/>
          </p:cNvGraphicFramePr>
          <p:nvPr/>
        </p:nvGraphicFramePr>
        <p:xfrm>
          <a:off x="3383756" y="3267076"/>
          <a:ext cx="420291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33997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3756" y="3267076"/>
                        <a:ext cx="420291" cy="465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8" name="Object 24"/>
          <p:cNvGraphicFramePr>
            <a:graphicFrameLocks noChangeAspect="1"/>
          </p:cNvGraphicFramePr>
          <p:nvPr/>
        </p:nvGraphicFramePr>
        <p:xfrm>
          <a:off x="2951561" y="2672954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33997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561" y="2672954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9" name="Object 25"/>
          <p:cNvGraphicFramePr>
            <a:graphicFrameLocks noChangeAspect="1"/>
          </p:cNvGraphicFramePr>
          <p:nvPr/>
        </p:nvGraphicFramePr>
        <p:xfrm>
          <a:off x="3168253" y="1657350"/>
          <a:ext cx="489347" cy="563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4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33997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253" y="1657350"/>
                        <a:ext cx="489347" cy="5631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0" name="Object 26"/>
          <p:cNvGraphicFramePr>
            <a:graphicFrameLocks noChangeAspect="1"/>
          </p:cNvGraphicFramePr>
          <p:nvPr/>
        </p:nvGraphicFramePr>
        <p:xfrm>
          <a:off x="5004199" y="1593056"/>
          <a:ext cx="42029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5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33998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199" y="1593056"/>
                        <a:ext cx="42029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002713"/>
              </p:ext>
            </p:extLst>
          </p:nvPr>
        </p:nvGraphicFramePr>
        <p:xfrm>
          <a:off x="3872514" y="4350525"/>
          <a:ext cx="342900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6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339981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514" y="4350525"/>
                        <a:ext cx="342900" cy="2702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66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2" name="Object 28"/>
          <p:cNvGraphicFramePr>
            <a:graphicFrameLocks noChangeAspect="1"/>
          </p:cNvGraphicFramePr>
          <p:nvPr/>
        </p:nvGraphicFramePr>
        <p:xfrm>
          <a:off x="5166124" y="1808561"/>
          <a:ext cx="420290" cy="53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7" name="Equation" r:id="rId14" imgW="177569" imgH="202936" progId="Equation.3">
                  <p:embed/>
                </p:oleObj>
              </mc:Choice>
              <mc:Fallback>
                <p:oleObj name="Equation" r:id="rId14" imgW="177569" imgH="202936" progId="Equation.3">
                  <p:embed/>
                  <p:pic>
                    <p:nvPicPr>
                      <p:cNvPr id="339982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6124" y="1808561"/>
                        <a:ext cx="420290" cy="535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3" name="Object 29"/>
          <p:cNvGraphicFramePr>
            <a:graphicFrameLocks noChangeAspect="1"/>
          </p:cNvGraphicFramePr>
          <p:nvPr/>
        </p:nvGraphicFramePr>
        <p:xfrm>
          <a:off x="3492103" y="1214439"/>
          <a:ext cx="432197" cy="330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8" name="Equation" r:id="rId15" imgW="177569" imgH="202936" progId="Equation.3">
                  <p:embed/>
                </p:oleObj>
              </mc:Choice>
              <mc:Fallback>
                <p:oleObj name="Equation" r:id="rId15" imgW="177569" imgH="202936" progId="Equation.3">
                  <p:embed/>
                  <p:pic>
                    <p:nvPicPr>
                      <p:cNvPr id="339983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103" y="1214439"/>
                        <a:ext cx="432197" cy="3309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4" name="Object 30"/>
          <p:cNvGraphicFramePr>
            <a:graphicFrameLocks noChangeAspect="1"/>
          </p:cNvGraphicFramePr>
          <p:nvPr>
            <p:extLst/>
          </p:nvPr>
        </p:nvGraphicFramePr>
        <p:xfrm>
          <a:off x="4994380" y="3434517"/>
          <a:ext cx="420291" cy="432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9" name="Equation" r:id="rId16" imgW="177569" imgH="202936" progId="Equation.3">
                  <p:embed/>
                </p:oleObj>
              </mc:Choice>
              <mc:Fallback>
                <p:oleObj name="Equation" r:id="rId16" imgW="177569" imgH="202936" progId="Equation.3">
                  <p:embed/>
                  <p:pic>
                    <p:nvPicPr>
                      <p:cNvPr id="339984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4380" y="3434517"/>
                        <a:ext cx="420291" cy="432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5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560101"/>
              </p:ext>
            </p:extLst>
          </p:nvPr>
        </p:nvGraphicFramePr>
        <p:xfrm>
          <a:off x="2070233" y="5245566"/>
          <a:ext cx="416370" cy="288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" name="Equation" r:id="rId17" imgW="279279" imgH="241195" progId="Equation.3">
                  <p:embed/>
                </p:oleObj>
              </mc:Choice>
              <mc:Fallback>
                <p:oleObj name="Equation" r:id="rId17" imgW="279279" imgH="241195" progId="Equation.3">
                  <p:embed/>
                  <p:pic>
                    <p:nvPicPr>
                      <p:cNvPr id="339985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233" y="5245566"/>
                        <a:ext cx="416370" cy="2881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9986" name="Rectangle 34"/>
          <p:cNvSpPr>
            <a:spLocks noChangeArrowheads="1"/>
          </p:cNvSpPr>
          <p:nvPr/>
        </p:nvSpPr>
        <p:spPr bwMode="auto">
          <a:xfrm>
            <a:off x="275032" y="4266248"/>
            <a:ext cx="852554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800" dirty="0">
                <a:cs typeface="Times New Roman" pitchFamily="18" charset="0"/>
              </a:rPr>
              <a:t>This</a:t>
            </a:r>
            <a:r>
              <a:rPr lang="en-US" sz="2800" dirty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mean that samples       distributed </a:t>
            </a:r>
            <a:r>
              <a:rPr lang="en-US" sz="2800" b="1" dirty="0">
                <a:solidFill>
                  <a:schemeClr val="tx2"/>
                </a:solidFill>
                <a:cs typeface="Times New Roman" pitchFamily="18" charset="0"/>
              </a:rPr>
              <a:t>around population mean,</a:t>
            </a:r>
            <a:r>
              <a:rPr lang="en-US" sz="2800" dirty="0">
                <a:cs typeface="Times New Roman" pitchFamily="18" charset="0"/>
              </a:rPr>
              <a:t> </a:t>
            </a:r>
          </a:p>
          <a:p>
            <a:pPr rtl="0"/>
            <a:r>
              <a:rPr lang="en-US" sz="2800" dirty="0">
                <a:cs typeface="Times New Roman" pitchFamily="18" charset="0"/>
              </a:rPr>
              <a:t>or Samples    s scatter around the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800" dirty="0">
                <a:cs typeface="Times New Roman" pitchFamily="18" charset="0"/>
              </a:rPr>
              <a:t> .</a:t>
            </a:r>
            <a:endParaRPr lang="en-US" sz="2800" dirty="0">
              <a:cs typeface="Times New Roman" pitchFamily="18" charset="0"/>
              <a:sym typeface="Symbol" pitchFamily="18" charset="2"/>
            </a:endParaRPr>
          </a:p>
          <a:p>
            <a:pPr rtl="0"/>
            <a:r>
              <a:rPr lang="en-US" sz="2800" i="1" dirty="0">
                <a:cs typeface="Times New Roman" pitchFamily="18" charset="0"/>
                <a:sym typeface="Symbol" pitchFamily="18" charset="2"/>
              </a:rPr>
              <a:t>The measurement of this scattering   equal to</a:t>
            </a:r>
          </a:p>
          <a:p>
            <a:pPr rtl="0"/>
            <a:r>
              <a:rPr lang="en-US" sz="2800" i="1" dirty="0">
                <a:cs typeface="Times New Roman" pitchFamily="18" charset="0"/>
                <a:sym typeface="Symbol" pitchFamily="18" charset="2"/>
              </a:rPr>
              <a:t>      S.D of the sample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 </a:t>
            </a:r>
            <a:endParaRPr lang="en-US" sz="2800" dirty="0">
              <a:cs typeface="Times New Roman" pitchFamily="18" charset="0"/>
            </a:endParaRPr>
          </a:p>
        </p:txBody>
      </p:sp>
      <p:sp>
        <p:nvSpPr>
          <p:cNvPr id="339987" name="Rectangle 35"/>
          <p:cNvSpPr>
            <a:spLocks noChangeArrowheads="1"/>
          </p:cNvSpPr>
          <p:nvPr/>
        </p:nvSpPr>
        <p:spPr bwMode="auto">
          <a:xfrm>
            <a:off x="2661239" y="5090361"/>
            <a:ext cx="21512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339988" name="Rectangle 36"/>
          <p:cNvSpPr>
            <a:spLocks noChangeArrowheads="1"/>
          </p:cNvSpPr>
          <p:nvPr/>
        </p:nvSpPr>
        <p:spPr bwMode="auto">
          <a:xfrm>
            <a:off x="2874541" y="5440405"/>
            <a:ext cx="21833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graphicFrame>
        <p:nvGraphicFramePr>
          <p:cNvPr id="339990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448995"/>
              </p:ext>
            </p:extLst>
          </p:nvPr>
        </p:nvGraphicFramePr>
        <p:xfrm>
          <a:off x="3425887" y="6126099"/>
          <a:ext cx="282314" cy="327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" name="Equation" r:id="rId19" imgW="177569" imgH="202936" progId="Equation.3">
                  <p:embed/>
                </p:oleObj>
              </mc:Choice>
              <mc:Fallback>
                <p:oleObj name="Equation" r:id="rId19" imgW="177569" imgH="202936" progId="Equation.3">
                  <p:embed/>
                  <p:pic>
                    <p:nvPicPr>
                      <p:cNvPr id="33999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87" y="6126099"/>
                        <a:ext cx="282314" cy="32743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1265388" y="998730"/>
            <a:ext cx="25045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1500" b="1" dirty="0"/>
              <a:t>Cont. …Sampling Variability   </a:t>
            </a:r>
          </a:p>
        </p:txBody>
      </p:sp>
      <p:sp>
        <p:nvSpPr>
          <p:cNvPr id="40" name="Slide Number Placeholder 1"/>
          <p:cNvSpPr txBox="1">
            <a:spLocks/>
          </p:cNvSpPr>
          <p:nvPr/>
        </p:nvSpPr>
        <p:spPr>
          <a:xfrm>
            <a:off x="7200377" y="3974933"/>
            <a:ext cx="1600200" cy="27384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0" latinLnBrk="0" hangingPunct="0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0" latinLnBrk="0" hangingPunct="0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0" latinLnBrk="0" hangingPunct="0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0" latinLnBrk="0" hangingPunct="0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0" latinLnBrk="0" hangingPunct="0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971800" indent="-228600" algn="l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429000" indent="-228600" algn="l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86200" indent="-228600" algn="l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eaLnBrk="1" hangingPunct="1"/>
            <a:fld id="{8827BA5A-5E23-4D4E-AC5F-353CF5C35C5A}" type="slidenum">
              <a:rPr lang="ar-SA" sz="1050">
                <a:solidFill>
                  <a:srgbClr val="000000"/>
                </a:solidFill>
              </a:rPr>
              <a:pPr eaLnBrk="1" hangingPunct="1"/>
              <a:t>12</a:t>
            </a:fld>
            <a:endParaRPr lang="en-US" sz="105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84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437D0CF-214E-4AD2-8F2D-3670ADD88D23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100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56466DE-A629-4079-8733-D056974517D3}" type="slidenum">
              <a:rPr lang="ar-SA" sz="1050">
                <a:solidFill>
                  <a:srgbClr val="000000"/>
                </a:solidFill>
              </a:rPr>
              <a:pPr eaLnBrk="1" hangingPunct="1"/>
              <a:t>13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0996" name="Rectangle 3"/>
          <p:cNvSpPr>
            <a:spLocks noChangeArrowheads="1"/>
          </p:cNvSpPr>
          <p:nvPr/>
        </p:nvSpPr>
        <p:spPr bwMode="auto">
          <a:xfrm>
            <a:off x="0" y="936879"/>
            <a:ext cx="8899301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     </a:t>
            </a:r>
            <a:r>
              <a:rPr lang="en-US" sz="2800" b="1" u="sng" dirty="0">
                <a:solidFill>
                  <a:srgbClr val="C00000"/>
                </a:solidFill>
              </a:rPr>
              <a:t>Standard Error  S.E</a:t>
            </a:r>
            <a:endParaRPr lang="en-US" sz="2800" b="1" dirty="0">
              <a:solidFill>
                <a:srgbClr val="C00000"/>
              </a:solidFill>
            </a:endParaRPr>
          </a:p>
          <a:p>
            <a:pPr marL="214313" indent="-214313" algn="ctr">
              <a:buFont typeface="Wingdings" pitchFamily="2" charset="2"/>
              <a:buChar char="q"/>
            </a:pPr>
            <a:r>
              <a:rPr lang="en-US" sz="2800" dirty="0"/>
              <a:t> </a:t>
            </a:r>
            <a:r>
              <a:rPr lang="en-US" sz="2800" b="1" dirty="0"/>
              <a:t>It is the </a:t>
            </a:r>
            <a:r>
              <a:rPr lang="en-US" sz="2800" b="1" dirty="0">
                <a:solidFill>
                  <a:srgbClr val="FF0000"/>
                </a:solidFill>
              </a:rPr>
              <a:t>average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chemeClr val="tx2"/>
                </a:solidFill>
              </a:rPr>
              <a:t>deviation </a:t>
            </a:r>
            <a:r>
              <a:rPr lang="en-US" sz="2800" b="1" dirty="0"/>
              <a:t>of the sample </a:t>
            </a:r>
            <a:r>
              <a:rPr lang="en-US" sz="2800" b="1" dirty="0">
                <a:solidFill>
                  <a:schemeClr val="tx2"/>
                </a:solidFill>
              </a:rPr>
              <a:t>mean</a:t>
            </a:r>
            <a:r>
              <a:rPr lang="en-US" sz="2800" b="1" dirty="0"/>
              <a:t> (         ) from the </a:t>
            </a:r>
            <a:r>
              <a:rPr lang="en-US" sz="2800" b="1" dirty="0">
                <a:solidFill>
                  <a:schemeClr val="tx2"/>
                </a:solidFill>
              </a:rPr>
              <a:t>true </a:t>
            </a:r>
            <a:r>
              <a:rPr lang="en-US" sz="2800" b="1" dirty="0"/>
              <a:t>(population) mean (</a:t>
            </a:r>
            <a:r>
              <a:rPr lang="en-US" sz="2800" b="1" dirty="0">
                <a:sym typeface="Symbol" pitchFamily="18" charset="2"/>
              </a:rPr>
              <a:t></a:t>
            </a:r>
            <a:r>
              <a:rPr lang="en-US" sz="2800" b="1" dirty="0"/>
              <a:t>) of the population .</a:t>
            </a:r>
            <a:r>
              <a:rPr lang="en-US" sz="2800" dirty="0"/>
              <a:t> </a:t>
            </a:r>
            <a:r>
              <a:rPr lang="en-US" sz="2800" b="1" i="1" dirty="0"/>
              <a:t>So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800" b="1" i="1" dirty="0">
                <a:solidFill>
                  <a:schemeClr val="tx2"/>
                </a:solidFill>
              </a:rPr>
              <a:t>it is equal </a:t>
            </a:r>
            <a:r>
              <a:rPr lang="en-US" sz="2800" b="1" i="1" dirty="0"/>
              <a:t>to the </a:t>
            </a:r>
            <a:r>
              <a:rPr lang="en-US" sz="2800" b="1" i="1" dirty="0">
                <a:solidFill>
                  <a:srgbClr val="FF0000"/>
                </a:solidFill>
              </a:rPr>
              <a:t>S.D </a:t>
            </a:r>
            <a:r>
              <a:rPr lang="en-US" sz="2800" b="1" i="1" dirty="0"/>
              <a:t>of sample mean      </a:t>
            </a:r>
            <a:r>
              <a:rPr lang="en-US" sz="2800" b="1" i="1" dirty="0">
                <a:solidFill>
                  <a:schemeClr val="tx2"/>
                </a:solidFill>
              </a:rPr>
              <a:t>divided</a:t>
            </a:r>
            <a:r>
              <a:rPr lang="en-US" sz="2800" b="1" i="1" dirty="0"/>
              <a:t> by the </a:t>
            </a:r>
            <a:r>
              <a:rPr lang="en-US" sz="2800" b="1" i="1" dirty="0">
                <a:solidFill>
                  <a:schemeClr val="tx2"/>
                </a:solidFill>
              </a:rPr>
              <a:t>square root </a:t>
            </a:r>
            <a:r>
              <a:rPr lang="en-US" sz="2800" b="1" i="1" dirty="0"/>
              <a:t>of</a:t>
            </a:r>
            <a:r>
              <a:rPr lang="en-US" sz="2800" b="1" dirty="0"/>
              <a:t> the </a:t>
            </a:r>
            <a:r>
              <a:rPr lang="en-US" sz="2800" b="1" i="1" dirty="0">
                <a:solidFill>
                  <a:srgbClr val="FF0000"/>
                </a:solidFill>
              </a:rPr>
              <a:t>sample size (N)</a:t>
            </a:r>
          </a:p>
        </p:txBody>
      </p:sp>
      <p:graphicFrame>
        <p:nvGraphicFramePr>
          <p:cNvPr id="34099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832258"/>
              </p:ext>
            </p:extLst>
          </p:nvPr>
        </p:nvGraphicFramePr>
        <p:xfrm>
          <a:off x="1039195" y="3829263"/>
          <a:ext cx="2991892" cy="1224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" name="Equation" r:id="rId3" imgW="710891" imgH="418918" progId="Equation.3">
                  <p:embed/>
                </p:oleObj>
              </mc:Choice>
              <mc:Fallback>
                <p:oleObj name="Equation" r:id="rId3" imgW="710891" imgH="418918" progId="Equation.3">
                  <p:embed/>
                  <p:pic>
                    <p:nvPicPr>
                      <p:cNvPr id="34099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195" y="3829263"/>
                        <a:ext cx="2991892" cy="122479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0998" name="Rectangle 5"/>
          <p:cNvSpPr>
            <a:spLocks noChangeArrowheads="1"/>
          </p:cNvSpPr>
          <p:nvPr/>
        </p:nvSpPr>
        <p:spPr bwMode="auto">
          <a:xfrm>
            <a:off x="628651" y="5410716"/>
            <a:ext cx="7755496" cy="954107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008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6600FF"/>
                </a:solidFill>
              </a:rPr>
              <a:t>The larger the sample size</a:t>
            </a:r>
            <a:r>
              <a:rPr lang="en-US" sz="2800" dirty="0">
                <a:solidFill>
                  <a:srgbClr val="000000"/>
                </a:solidFill>
              </a:rPr>
              <a:t> (N) </a:t>
            </a:r>
            <a:r>
              <a:rPr lang="en-US" sz="2800" dirty="0">
                <a:solidFill>
                  <a:srgbClr val="000000"/>
                </a:solidFill>
                <a:sym typeface="Symbol" pitchFamily="18" charset="2"/>
              </a:rPr>
              <a:t>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990000"/>
                </a:solidFill>
              </a:rPr>
              <a:t>smaller the S.E</a:t>
            </a: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The smaller the S.D of sample</a:t>
            </a:r>
            <a:r>
              <a:rPr lang="en-US" sz="2800" dirty="0">
                <a:solidFill>
                  <a:srgbClr val="000000"/>
                </a:solidFill>
                <a:sym typeface="Symbol" pitchFamily="18" charset="2"/>
              </a:rPr>
              <a:t>  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990000"/>
                </a:solidFill>
              </a:rPr>
              <a:t>smaller the S.E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340999" name="Rectangle 6"/>
          <p:cNvSpPr>
            <a:spLocks noChangeArrowheads="1"/>
          </p:cNvSpPr>
          <p:nvPr/>
        </p:nvSpPr>
        <p:spPr bwMode="auto">
          <a:xfrm>
            <a:off x="6190713" y="3621690"/>
            <a:ext cx="2343150" cy="1815882"/>
          </a:xfrm>
          <a:prstGeom prst="rect">
            <a:avLst/>
          </a:prstGeom>
          <a:noFill/>
          <a:ln w="38100" algn="ctr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marL="214313" indent="-214313">
              <a:buFont typeface="Wingdings" pitchFamily="2" charset="2"/>
              <a:buChar char="v"/>
            </a:pPr>
            <a:r>
              <a:rPr lang="en-US" sz="1350" b="1" dirty="0">
                <a:solidFill>
                  <a:srgbClr val="FFFFFF"/>
                </a:solidFill>
              </a:rPr>
              <a:t>S.E</a:t>
            </a:r>
            <a:r>
              <a:rPr lang="en-US" sz="1350" dirty="0">
                <a:solidFill>
                  <a:srgbClr val="FFFFFF"/>
                </a:solidFill>
              </a:rPr>
              <a:t> </a:t>
            </a:r>
            <a:r>
              <a:rPr lang="en-US" sz="2800" b="1" dirty="0"/>
              <a:t>depend on</a:t>
            </a:r>
          </a:p>
          <a:p>
            <a:pPr marL="342900" indent="-342900">
              <a:buClr>
                <a:srgbClr val="00FF00"/>
              </a:buClr>
              <a:buFont typeface="Wingdings" pitchFamily="2" charset="2"/>
              <a:buChar char="v"/>
            </a:pPr>
            <a:r>
              <a:rPr lang="en-US" sz="2800" b="1" dirty="0"/>
              <a:t>sample size</a:t>
            </a:r>
            <a:endParaRPr lang="en-US" sz="2800" dirty="0"/>
          </a:p>
          <a:p>
            <a:pPr marL="342900" indent="-342900">
              <a:buClr>
                <a:srgbClr val="00FF00"/>
              </a:buClr>
              <a:buFont typeface="Wingdings" pitchFamily="2" charset="2"/>
              <a:buChar char="v"/>
            </a:pPr>
            <a:r>
              <a:rPr lang="en-US" sz="2800" b="1" dirty="0"/>
              <a:t>S.D of sample</a:t>
            </a:r>
            <a:r>
              <a:rPr lang="en-US" sz="2800" dirty="0"/>
              <a:t> </a:t>
            </a:r>
          </a:p>
        </p:txBody>
      </p:sp>
      <p:graphicFrame>
        <p:nvGraphicFramePr>
          <p:cNvPr id="341000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647587"/>
              </p:ext>
            </p:extLst>
          </p:nvPr>
        </p:nvGraphicFramePr>
        <p:xfrm>
          <a:off x="5980567" y="2657863"/>
          <a:ext cx="420291" cy="37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6" name="Equation" r:id="rId5" imgW="177569" imgH="202936" progId="Equation.3">
                  <p:embed/>
                </p:oleObj>
              </mc:Choice>
              <mc:Fallback>
                <p:oleObj name="Equation" r:id="rId5" imgW="177569" imgH="202936" progId="Equation.3">
                  <p:embed/>
                  <p:pic>
                    <p:nvPicPr>
                      <p:cNvPr id="34100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567" y="2657863"/>
                        <a:ext cx="420291" cy="3774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10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648989"/>
              </p:ext>
            </p:extLst>
          </p:nvPr>
        </p:nvGraphicFramePr>
        <p:xfrm>
          <a:off x="7873016" y="1502179"/>
          <a:ext cx="420291" cy="37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34100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3016" y="1502179"/>
                        <a:ext cx="420291" cy="37742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879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3C636F6-FFD7-4E54-8E9A-5649F051EC69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2019" name="Slide Number Placeholder 3"/>
          <p:cNvSpPr txBox="1">
            <a:spLocks noGrp="1"/>
          </p:cNvSpPr>
          <p:nvPr/>
        </p:nvSpPr>
        <p:spPr bwMode="auto">
          <a:xfrm>
            <a:off x="6057900" y="5541169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94FF7F7E-EB62-457A-8E3A-DA2579ACFA5E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14</a:t>
            </a:fld>
            <a:endParaRPr lang="en-US" sz="1050">
              <a:solidFill>
                <a:srgbClr val="000000"/>
              </a:solidFill>
            </a:endParaRPr>
          </a:p>
        </p:txBody>
      </p:sp>
      <p:graphicFrame>
        <p:nvGraphicFramePr>
          <p:cNvPr id="3420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271518"/>
              </p:ext>
            </p:extLst>
          </p:nvPr>
        </p:nvGraphicFramePr>
        <p:xfrm>
          <a:off x="2045327" y="1725685"/>
          <a:ext cx="269081" cy="303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6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3420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5327" y="1725685"/>
                        <a:ext cx="269081" cy="30361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770582"/>
              </p:ext>
            </p:extLst>
          </p:nvPr>
        </p:nvGraphicFramePr>
        <p:xfrm>
          <a:off x="5898524" y="2185427"/>
          <a:ext cx="1952476" cy="883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7" name="Equation" r:id="rId5" imgW="710891" imgH="418918" progId="Equation.3">
                  <p:embed/>
                </p:oleObj>
              </mc:Choice>
              <mc:Fallback>
                <p:oleObj name="Equation" r:id="rId5" imgW="710891" imgH="418918" progId="Equation.3">
                  <p:embed/>
                  <p:pic>
                    <p:nvPicPr>
                      <p:cNvPr id="3420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8524" y="2185427"/>
                        <a:ext cx="1952476" cy="883482"/>
                      </a:xfrm>
                      <a:prstGeom prst="rect">
                        <a:avLst/>
                      </a:prstGeom>
                      <a:noFill/>
                      <a:ln w="444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783359"/>
              </p:ext>
            </p:extLst>
          </p:nvPr>
        </p:nvGraphicFramePr>
        <p:xfrm>
          <a:off x="1164450" y="2571752"/>
          <a:ext cx="2436000" cy="857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8" name="Equation" r:id="rId7" imgW="1104900" imgH="419100" progId="Equation.3">
                  <p:embed/>
                </p:oleObj>
              </mc:Choice>
              <mc:Fallback>
                <p:oleObj name="Equation" r:id="rId7" imgW="1104900" imgH="419100" progId="Equation.3">
                  <p:embed/>
                  <p:pic>
                    <p:nvPicPr>
                      <p:cNvPr id="3420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4450" y="2571752"/>
                        <a:ext cx="2436000" cy="85724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4" name="Rectangle 12"/>
          <p:cNvSpPr>
            <a:spLocks noChangeArrowheads="1"/>
          </p:cNvSpPr>
          <p:nvPr/>
        </p:nvSpPr>
        <p:spPr bwMode="auto">
          <a:xfrm>
            <a:off x="420766" y="795680"/>
            <a:ext cx="722235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Low" rtl="0"/>
            <a:r>
              <a:rPr lang="en-US" sz="2800" b="1" u="sng" dirty="0">
                <a:cs typeface="Times New Roman" pitchFamily="18" charset="0"/>
                <a:sym typeface="Symbol" pitchFamily="18" charset="2"/>
              </a:rPr>
              <a:t>Example </a:t>
            </a:r>
            <a:endParaRPr lang="en-US" sz="2800" b="1" dirty="0">
              <a:cs typeface="Times New Roman" pitchFamily="18" charset="0"/>
              <a:sym typeface="Symbol" pitchFamily="18" charset="2"/>
            </a:endParaRPr>
          </a:p>
          <a:p>
            <a:pPr algn="justLow" rtl="0" eaLnBrk="0" hangingPunct="0"/>
            <a:r>
              <a:rPr lang="en-US" sz="2800" b="1" dirty="0">
                <a:cs typeface="Times New Roman" pitchFamily="18" charset="0"/>
                <a:sym typeface="Symbol" pitchFamily="18" charset="2"/>
              </a:rPr>
              <a:t>8 plasma values of uric acid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 </a:t>
            </a:r>
          </a:p>
          <a:p>
            <a:pPr algn="justLow" rtl="0" eaLnBrk="0" hangingPunct="0"/>
            <a:r>
              <a:rPr lang="en-US" sz="2800" dirty="0">
                <a:cs typeface="Times New Roman" pitchFamily="18" charset="0"/>
                <a:sym typeface="Symbol" pitchFamily="18" charset="2"/>
              </a:rPr>
              <a:t>the mean (   )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of uric acid is 30.31 </a:t>
            </a:r>
          </a:p>
        </p:txBody>
      </p:sp>
      <p:sp>
        <p:nvSpPr>
          <p:cNvPr id="342025" name="Rectangle 14"/>
          <p:cNvSpPr>
            <a:spLocks noChangeArrowheads="1"/>
          </p:cNvSpPr>
          <p:nvPr/>
        </p:nvSpPr>
        <p:spPr bwMode="auto">
          <a:xfrm>
            <a:off x="1174915" y="369169"/>
            <a:ext cx="40991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Low" rtl="0"/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Standard Error  S.E</a:t>
            </a:r>
          </a:p>
        </p:txBody>
      </p:sp>
      <p:sp>
        <p:nvSpPr>
          <p:cNvPr id="342027" name="Rectangle 15"/>
          <p:cNvSpPr>
            <a:spLocks noChangeArrowheads="1"/>
          </p:cNvSpPr>
          <p:nvPr/>
        </p:nvSpPr>
        <p:spPr bwMode="auto">
          <a:xfrm>
            <a:off x="231820" y="3561622"/>
            <a:ext cx="847429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sz="2800" b="1" dirty="0">
                <a:sym typeface="Symbol" pitchFamily="18" charset="2"/>
              </a:rPr>
              <a:t>16 plasma values of uric acid</a:t>
            </a:r>
            <a:r>
              <a:rPr lang="en-US" sz="2800" dirty="0">
                <a:sym typeface="Symbol" pitchFamily="18" charset="2"/>
              </a:rPr>
              <a:t> the mean (   ))</a:t>
            </a:r>
            <a:r>
              <a:rPr lang="en-US" sz="2800" b="1" dirty="0">
                <a:sym typeface="Symbol" pitchFamily="18" charset="2"/>
              </a:rPr>
              <a:t>of uric acid is 30.31</a:t>
            </a:r>
          </a:p>
          <a:p>
            <a:pPr rtl="0" eaLnBrk="0" hangingPunct="0"/>
            <a:endParaRPr lang="en-US" sz="2800" dirty="0">
              <a:sym typeface="Symbol" pitchFamily="18" charset="2"/>
            </a:endParaRPr>
          </a:p>
        </p:txBody>
      </p:sp>
      <p:graphicFrame>
        <p:nvGraphicFramePr>
          <p:cNvPr id="34202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945366"/>
              </p:ext>
            </p:extLst>
          </p:nvPr>
        </p:nvGraphicFramePr>
        <p:xfrm>
          <a:off x="6216986" y="3750491"/>
          <a:ext cx="269081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9" name="Equation" r:id="rId9" imgW="203024" imgH="215713" progId="Equation.3">
                  <p:embed/>
                </p:oleObj>
              </mc:Choice>
              <mc:Fallback>
                <p:oleObj name="Equation" r:id="rId9" imgW="203024" imgH="215713" progId="Equation.3">
                  <p:embed/>
                  <p:pic>
                    <p:nvPicPr>
                      <p:cNvPr id="34202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986" y="3750491"/>
                        <a:ext cx="269081" cy="228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9" name="Rectangle 12"/>
          <p:cNvSpPr>
            <a:spLocks noChangeArrowheads="1"/>
          </p:cNvSpPr>
          <p:nvPr/>
        </p:nvSpPr>
        <p:spPr bwMode="auto">
          <a:xfrm>
            <a:off x="3600451" y="3714750"/>
            <a:ext cx="66556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350" b="1">
                <a:solidFill>
                  <a:srgbClr val="FFFFFF"/>
                </a:solidFill>
                <a:sym typeface="Symbol" pitchFamily="18" charset="2"/>
              </a:rPr>
              <a:t>??????</a:t>
            </a: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342030" name="Rectangle 16"/>
          <p:cNvSpPr>
            <a:spLocks noChangeArrowheads="1"/>
          </p:cNvSpPr>
          <p:nvPr/>
        </p:nvSpPr>
        <p:spPr bwMode="auto">
          <a:xfrm>
            <a:off x="5235814" y="4421029"/>
            <a:ext cx="3753640" cy="954107"/>
          </a:xfrm>
          <a:prstGeom prst="rect">
            <a:avLst/>
          </a:prstGeom>
          <a:noFill/>
          <a:ln w="4127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sz="1350" b="1" dirty="0">
                <a:solidFill>
                  <a:srgbClr val="FFFFFF"/>
                </a:solidFill>
                <a:sym typeface="Symbol" pitchFamily="18" charset="2"/>
              </a:rPr>
              <a:t>S.E </a:t>
            </a:r>
            <a:r>
              <a:rPr lang="en-US" sz="2800" b="1" dirty="0">
                <a:solidFill>
                  <a:srgbClr val="FFFFFF"/>
                </a:solidFill>
                <a:sym typeface="Symbol" pitchFamily="18" charset="2"/>
              </a:rPr>
              <a:t>=  </a:t>
            </a:r>
            <a:r>
              <a:rPr lang="en-US" sz="2800" b="1" u="sng" dirty="0">
                <a:sym typeface="Symbol" pitchFamily="18" charset="2"/>
              </a:rPr>
              <a:t>0.21    </a:t>
            </a:r>
            <a:r>
              <a:rPr lang="en-US" sz="2800" b="1" dirty="0">
                <a:sym typeface="Symbol" pitchFamily="18" charset="2"/>
              </a:rPr>
              <a:t>   =  0.0525</a:t>
            </a:r>
          </a:p>
          <a:p>
            <a:pPr rtl="0" eaLnBrk="0" hangingPunct="0"/>
            <a:r>
              <a:rPr lang="en-US" sz="2800" b="1" dirty="0">
                <a:sym typeface="Symbol" pitchFamily="18" charset="2"/>
              </a:rPr>
              <a:t>         √ 16</a:t>
            </a:r>
            <a:endParaRPr lang="en-US" sz="2800" dirty="0">
              <a:sym typeface="Symbol" pitchFamily="18" charset="2"/>
            </a:endParaRPr>
          </a:p>
        </p:txBody>
      </p:sp>
      <p:sp>
        <p:nvSpPr>
          <p:cNvPr id="342031" name="Rectangle 17"/>
          <p:cNvSpPr>
            <a:spLocks noChangeArrowheads="1"/>
          </p:cNvSpPr>
          <p:nvPr/>
        </p:nvSpPr>
        <p:spPr bwMode="auto">
          <a:xfrm>
            <a:off x="391218" y="4966384"/>
            <a:ext cx="3382291" cy="954107"/>
          </a:xfrm>
          <a:prstGeom prst="rect">
            <a:avLst/>
          </a:prstGeom>
          <a:noFill/>
          <a:ln w="539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sz="1350" b="1" dirty="0">
                <a:solidFill>
                  <a:srgbClr val="FFFFFF"/>
                </a:solidFill>
                <a:sym typeface="Symbol" pitchFamily="18" charset="2"/>
              </a:rPr>
              <a:t>S.E </a:t>
            </a:r>
            <a:r>
              <a:rPr lang="en-US" sz="2800" b="1" dirty="0">
                <a:sym typeface="Symbol" pitchFamily="18" charset="2"/>
              </a:rPr>
              <a:t>=  </a:t>
            </a:r>
            <a:r>
              <a:rPr lang="en-US" sz="2800" b="1" u="sng" dirty="0">
                <a:sym typeface="Symbol" pitchFamily="18" charset="2"/>
              </a:rPr>
              <a:t>0.31    </a:t>
            </a:r>
            <a:r>
              <a:rPr lang="en-US" sz="2800" b="1" dirty="0">
                <a:sym typeface="Symbol" pitchFamily="18" charset="2"/>
              </a:rPr>
              <a:t>   =  0.0775</a:t>
            </a:r>
          </a:p>
          <a:p>
            <a:pPr rtl="0" eaLnBrk="0" hangingPunct="0"/>
            <a:r>
              <a:rPr lang="en-US" sz="2800" b="1" dirty="0">
                <a:sym typeface="Symbol" pitchFamily="18" charset="2"/>
              </a:rPr>
              <a:t>         √ 16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3600450" y="5495879"/>
            <a:ext cx="4250550" cy="954107"/>
          </a:xfrm>
          <a:prstGeom prst="rect">
            <a:avLst/>
          </a:prstGeom>
          <a:noFill/>
          <a:ln w="4127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sz="1350" b="1" dirty="0">
                <a:solidFill>
                  <a:srgbClr val="FFFFFF"/>
                </a:solidFill>
                <a:sym typeface="Symbol" pitchFamily="18" charset="2"/>
              </a:rPr>
              <a:t>S.E </a:t>
            </a:r>
            <a:r>
              <a:rPr lang="en-US" sz="2100" b="1" dirty="0">
                <a:solidFill>
                  <a:srgbClr val="FFFFFF"/>
                </a:solidFill>
                <a:sym typeface="Symbol" pitchFamily="18" charset="2"/>
              </a:rPr>
              <a:t>=  </a:t>
            </a:r>
            <a:r>
              <a:rPr lang="en-US" sz="2800" b="1" u="sng" dirty="0">
                <a:sym typeface="Symbol" pitchFamily="18" charset="2"/>
              </a:rPr>
              <a:t>0.41    </a:t>
            </a:r>
            <a:r>
              <a:rPr lang="en-US" sz="2800" b="1" dirty="0">
                <a:sym typeface="Symbol" pitchFamily="18" charset="2"/>
              </a:rPr>
              <a:t>   =  0.1025</a:t>
            </a:r>
          </a:p>
          <a:p>
            <a:pPr rtl="0" eaLnBrk="0" hangingPunct="0"/>
            <a:r>
              <a:rPr lang="en-US" sz="2800" b="1" dirty="0">
                <a:sym typeface="Symbol" pitchFamily="18" charset="2"/>
              </a:rPr>
              <a:t>         √ 16</a:t>
            </a:r>
            <a:endParaRPr lang="en-US" sz="2800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4231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2E88277-CC81-45DE-89A9-4EF7506C654B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30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F5FCC3F-A825-4AE4-AE54-E0996D13AB5B}" type="slidenum">
              <a:rPr lang="ar-SA" sz="1050">
                <a:solidFill>
                  <a:srgbClr val="000000"/>
                </a:solidFill>
              </a:rPr>
              <a:pPr eaLnBrk="1" hangingPunct="1"/>
              <a:t>15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3043" name="Slide Number Placeholder 3"/>
          <p:cNvSpPr txBox="1">
            <a:spLocks noGrp="1"/>
          </p:cNvSpPr>
          <p:nvPr/>
        </p:nvSpPr>
        <p:spPr bwMode="auto">
          <a:xfrm>
            <a:off x="6057900" y="5541169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A9ED85C-213C-43A0-B7D6-A3A76EDFA949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15</a:t>
            </a:fld>
            <a:endParaRPr lang="en-US" sz="1050">
              <a:solidFill>
                <a:srgbClr val="000000"/>
              </a:solidFill>
            </a:endParaRPr>
          </a:p>
        </p:txBody>
      </p:sp>
      <p:graphicFrame>
        <p:nvGraphicFramePr>
          <p:cNvPr id="34304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487840"/>
              </p:ext>
            </p:extLst>
          </p:nvPr>
        </p:nvGraphicFramePr>
        <p:xfrm>
          <a:off x="2847587" y="2960827"/>
          <a:ext cx="436526" cy="35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" name="Equation" r:id="rId3" imgW="279400" imgH="228600" progId="Equation.3">
                  <p:embed/>
                </p:oleObj>
              </mc:Choice>
              <mc:Fallback>
                <p:oleObj name="Equation" r:id="rId3" imgW="279400" imgH="228600" progId="Equation.3">
                  <p:embed/>
                  <p:pic>
                    <p:nvPicPr>
                      <p:cNvPr id="34304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7587" y="2960827"/>
                        <a:ext cx="436526" cy="35211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304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452409"/>
              </p:ext>
            </p:extLst>
          </p:nvPr>
        </p:nvGraphicFramePr>
        <p:xfrm>
          <a:off x="1779699" y="2076360"/>
          <a:ext cx="258366" cy="326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4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34304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699" y="2076360"/>
                        <a:ext cx="258366" cy="32623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30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598723"/>
              </p:ext>
            </p:extLst>
          </p:nvPr>
        </p:nvGraphicFramePr>
        <p:xfrm>
          <a:off x="5355507" y="347757"/>
          <a:ext cx="31742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5" name="Equation" r:id="rId7" imgW="279400" imgH="228600" progId="Equation.3">
                  <p:embed/>
                </p:oleObj>
              </mc:Choice>
              <mc:Fallback>
                <p:oleObj name="Equation" r:id="rId7" imgW="279400" imgH="228600" progId="Equation.3">
                  <p:embed/>
                  <p:pic>
                    <p:nvPicPr>
                      <p:cNvPr id="3430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5507" y="347757"/>
                        <a:ext cx="317428" cy="333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3047" name="Rectangle 9"/>
          <p:cNvSpPr>
            <a:spLocks noChangeArrowheads="1"/>
          </p:cNvSpPr>
          <p:nvPr/>
        </p:nvSpPr>
        <p:spPr bwMode="auto">
          <a:xfrm>
            <a:off x="334362" y="240481"/>
            <a:ext cx="8180988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342900" indent="-342900" algn="justLow">
              <a:buFont typeface="Wingdings" pitchFamily="2" charset="2"/>
              <a:buChar char="q"/>
            </a:pPr>
            <a:r>
              <a:rPr lang="en-US" sz="2800" b="1" dirty="0">
                <a:cs typeface="Times New Roman" pitchFamily="18" charset="0"/>
              </a:rPr>
              <a:t>Distribution of samples mean (      ) around </a:t>
            </a:r>
          </a:p>
          <a:p>
            <a:pPr algn="justLow" rtl="0"/>
            <a:r>
              <a:rPr lang="en-US" sz="2800" b="1" dirty="0">
                <a:cs typeface="Times New Roman" pitchFamily="18" charset="0"/>
              </a:rPr>
              <a:t>the population mean (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800" b="1" dirty="0">
                <a:cs typeface="Times New Roman" pitchFamily="18" charset="0"/>
              </a:rPr>
              <a:t>) in NDC area</a:t>
            </a:r>
            <a:r>
              <a:rPr lang="en-US" sz="2800" dirty="0">
                <a:cs typeface="Times New Roman" pitchFamily="18" charset="0"/>
              </a:rPr>
              <a:t> </a:t>
            </a:r>
          </a:p>
          <a:p>
            <a:pPr marL="342900" indent="-342900" algn="justLow"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2"/>
                </a:solidFill>
                <a:cs typeface="Times New Roman" pitchFamily="18" charset="0"/>
              </a:rPr>
              <a:t>is similar </a:t>
            </a:r>
            <a:r>
              <a:rPr lang="en-US" sz="2800" b="1" dirty="0">
                <a:cs typeface="Times New Roman" pitchFamily="18" charset="0"/>
              </a:rPr>
              <a:t>to that</a:t>
            </a:r>
            <a:r>
              <a:rPr lang="en-US" sz="2800" dirty="0">
                <a:cs typeface="Times New Roman" pitchFamily="18" charset="0"/>
              </a:rPr>
              <a:t> </a:t>
            </a:r>
          </a:p>
          <a:p>
            <a:pPr marL="342900" indent="-342900" algn="justLow">
              <a:buFont typeface="Wingdings" pitchFamily="2" charset="2"/>
              <a:buChar char="v"/>
            </a:pP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of the distribution </a:t>
            </a:r>
            <a:r>
              <a:rPr lang="en-US" sz="2800" b="1" dirty="0">
                <a:cs typeface="Times New Roman" pitchFamily="18" charset="0"/>
              </a:rPr>
              <a:t>of X (values) around sample mean</a:t>
            </a:r>
            <a:r>
              <a:rPr lang="en-US" sz="2800" dirty="0">
                <a:cs typeface="Times New Roman" pitchFamily="18" charset="0"/>
              </a:rPr>
              <a:t> </a:t>
            </a:r>
          </a:p>
          <a:p>
            <a:pPr algn="justLow" rtl="0"/>
            <a:r>
              <a:rPr lang="en-US" sz="2800" b="1" dirty="0">
                <a:cs typeface="Times New Roman" pitchFamily="18" charset="0"/>
              </a:rPr>
              <a:t> </a:t>
            </a:r>
          </a:p>
          <a:p>
            <a:pPr algn="justLow" rtl="0"/>
            <a:r>
              <a:rPr lang="en-US" sz="2800" b="1" dirty="0"/>
              <a:t>sample means           </a:t>
            </a:r>
            <a:r>
              <a:rPr lang="en-US" sz="2800" b="1" dirty="0">
                <a:cs typeface="Times New Roman" pitchFamily="18" charset="0"/>
              </a:rPr>
              <a:t>deviated from 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800" b="1" dirty="0">
                <a:cs typeface="Times New Roman" pitchFamily="18" charset="0"/>
              </a:rPr>
              <a:t> by </a:t>
            </a:r>
          </a:p>
          <a:p>
            <a:pPr marL="342900" indent="-342900" algn="justLow">
              <a:buFont typeface="Wingdings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     S.E </a:t>
            </a:r>
            <a:r>
              <a:rPr lang="en-US" sz="2800" b="1" dirty="0">
                <a:cs typeface="Times New Roman" pitchFamily="18" charset="0"/>
              </a:rPr>
              <a:t>and its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multiplicity,          </a:t>
            </a:r>
            <a:r>
              <a:rPr lang="en-US" sz="2800" b="1" dirty="0">
                <a:cs typeface="Times New Roman" pitchFamily="18" charset="0"/>
              </a:rPr>
              <a:t>so</a:t>
            </a:r>
          </a:p>
          <a:p>
            <a:pPr algn="justLow" rtl="0"/>
            <a:r>
              <a:rPr lang="en-US" sz="2800" b="1" dirty="0">
                <a:cs typeface="Times New Roman" pitchFamily="18" charset="0"/>
              </a:rPr>
              <a:t>           deviated from 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800" b="1" dirty="0">
                <a:cs typeface="Times New Roman" pitchFamily="18" charset="0"/>
              </a:rPr>
              <a:t> by </a:t>
            </a:r>
          </a:p>
          <a:p>
            <a:pPr algn="justLow" rtl="0"/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1</a:t>
            </a:r>
            <a:r>
              <a:rPr lang="en-US" sz="2800" b="1" dirty="0">
                <a:cs typeface="Times New Roman" pitchFamily="18" charset="0"/>
              </a:rPr>
              <a:t> S.E, 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2 </a:t>
            </a:r>
            <a:r>
              <a:rPr lang="en-US" sz="2800" b="1" dirty="0">
                <a:cs typeface="Times New Roman" pitchFamily="18" charset="0"/>
              </a:rPr>
              <a:t>S.E and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3</a:t>
            </a:r>
            <a:r>
              <a:rPr lang="en-US" sz="2800" b="1" dirty="0">
                <a:cs typeface="Times New Roman" pitchFamily="18" charset="0"/>
              </a:rPr>
              <a:t> S.E in proportion</a:t>
            </a:r>
          </a:p>
          <a:p>
            <a:pPr algn="justLow" rtl="0"/>
            <a:r>
              <a:rPr lang="en-US" sz="2800" b="1" dirty="0">
                <a:cs typeface="Times New Roman" pitchFamily="18" charset="0"/>
              </a:rPr>
              <a:t>  </a:t>
            </a:r>
            <a:r>
              <a:rPr lang="en-US" sz="2800" b="1" dirty="0"/>
              <a:t>68%   95%      99% . </a:t>
            </a:r>
          </a:p>
        </p:txBody>
      </p:sp>
      <p:sp>
        <p:nvSpPr>
          <p:cNvPr id="343048" name="Rectangle 13"/>
          <p:cNvSpPr>
            <a:spLocks noChangeArrowheads="1"/>
          </p:cNvSpPr>
          <p:nvPr/>
        </p:nvSpPr>
        <p:spPr bwMode="auto">
          <a:xfrm>
            <a:off x="2499314" y="3956886"/>
            <a:ext cx="21512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 b="1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05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343050" name="Group 4"/>
          <p:cNvGrpSpPr>
            <a:grpSpLocks/>
          </p:cNvGrpSpPr>
          <p:nvPr/>
        </p:nvGrpSpPr>
        <p:grpSpPr bwMode="auto">
          <a:xfrm>
            <a:off x="4000500" y="4114801"/>
            <a:ext cx="4000500" cy="1616869"/>
            <a:chOff x="3056" y="3999"/>
            <a:chExt cx="5764" cy="2420"/>
          </a:xfrm>
        </p:grpSpPr>
        <p:sp>
          <p:nvSpPr>
            <p:cNvPr id="343053" name="Freeform 24" descr="5%"/>
            <p:cNvSpPr>
              <a:spLocks/>
            </p:cNvSpPr>
            <p:nvPr/>
          </p:nvSpPr>
          <p:spPr bwMode="auto">
            <a:xfrm>
              <a:off x="3080" y="4096"/>
              <a:ext cx="5526" cy="1620"/>
            </a:xfrm>
            <a:custGeom>
              <a:avLst/>
              <a:gdLst>
                <a:gd name="T0" fmla="*/ 0 w 5526"/>
                <a:gd name="T1" fmla="*/ 1362 h 1620"/>
                <a:gd name="T2" fmla="*/ 302 w 5526"/>
                <a:gd name="T3" fmla="*/ 1429 h 1620"/>
                <a:gd name="T4" fmla="*/ 586 w 5526"/>
                <a:gd name="T5" fmla="*/ 1429 h 1620"/>
                <a:gd name="T6" fmla="*/ 687 w 5526"/>
                <a:gd name="T7" fmla="*/ 1396 h 1620"/>
                <a:gd name="T8" fmla="*/ 871 w 5526"/>
                <a:gd name="T9" fmla="*/ 1279 h 1620"/>
                <a:gd name="T10" fmla="*/ 955 w 5526"/>
                <a:gd name="T11" fmla="*/ 1212 h 1620"/>
                <a:gd name="T12" fmla="*/ 1072 w 5526"/>
                <a:gd name="T13" fmla="*/ 1178 h 1620"/>
                <a:gd name="T14" fmla="*/ 1139 w 5526"/>
                <a:gd name="T15" fmla="*/ 1111 h 1620"/>
                <a:gd name="T16" fmla="*/ 1173 w 5526"/>
                <a:gd name="T17" fmla="*/ 1011 h 1620"/>
                <a:gd name="T18" fmla="*/ 1206 w 5526"/>
                <a:gd name="T19" fmla="*/ 977 h 1620"/>
                <a:gd name="T20" fmla="*/ 1256 w 5526"/>
                <a:gd name="T21" fmla="*/ 960 h 1620"/>
                <a:gd name="T22" fmla="*/ 2286 w 5526"/>
                <a:gd name="T23" fmla="*/ 180 h 1620"/>
                <a:gd name="T24" fmla="*/ 2826 w 5526"/>
                <a:gd name="T25" fmla="*/ 0 h 1620"/>
                <a:gd name="T26" fmla="*/ 3726 w 5526"/>
                <a:gd name="T27" fmla="*/ 360 h 1620"/>
                <a:gd name="T28" fmla="*/ 4626 w 5526"/>
                <a:gd name="T29" fmla="*/ 1080 h 1620"/>
                <a:gd name="T30" fmla="*/ 5166 w 5526"/>
                <a:gd name="T31" fmla="*/ 1440 h 1620"/>
                <a:gd name="T32" fmla="*/ 5526 w 5526"/>
                <a:gd name="T33" fmla="*/ 1440 h 1620"/>
                <a:gd name="T34" fmla="*/ 5526 w 5526"/>
                <a:gd name="T35" fmla="*/ 1620 h 1620"/>
                <a:gd name="T36" fmla="*/ 126 w 5526"/>
                <a:gd name="T37" fmla="*/ 1620 h 1620"/>
                <a:gd name="T38" fmla="*/ 126 w 5526"/>
                <a:gd name="T39" fmla="*/ 1440 h 1620"/>
                <a:gd name="T40" fmla="*/ 306 w 5526"/>
                <a:gd name="T41" fmla="*/ 1440 h 16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526"/>
                <a:gd name="T64" fmla="*/ 0 h 1620"/>
                <a:gd name="T65" fmla="*/ 5526 w 5526"/>
                <a:gd name="T66" fmla="*/ 1620 h 162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526" h="1620">
                  <a:moveTo>
                    <a:pt x="0" y="1362"/>
                  </a:moveTo>
                  <a:cubicBezTo>
                    <a:pt x="76" y="1438"/>
                    <a:pt x="200" y="1410"/>
                    <a:pt x="302" y="1429"/>
                  </a:cubicBezTo>
                  <a:cubicBezTo>
                    <a:pt x="388" y="1518"/>
                    <a:pt x="483" y="1460"/>
                    <a:pt x="586" y="1429"/>
                  </a:cubicBezTo>
                  <a:cubicBezTo>
                    <a:pt x="620" y="1419"/>
                    <a:pt x="687" y="1396"/>
                    <a:pt x="687" y="1396"/>
                  </a:cubicBezTo>
                  <a:cubicBezTo>
                    <a:pt x="723" y="1290"/>
                    <a:pt x="767" y="1299"/>
                    <a:pt x="871" y="1279"/>
                  </a:cubicBezTo>
                  <a:cubicBezTo>
                    <a:pt x="901" y="1259"/>
                    <a:pt x="924" y="1230"/>
                    <a:pt x="955" y="1212"/>
                  </a:cubicBezTo>
                  <a:cubicBezTo>
                    <a:pt x="973" y="1201"/>
                    <a:pt x="1058" y="1182"/>
                    <a:pt x="1072" y="1178"/>
                  </a:cubicBezTo>
                  <a:cubicBezTo>
                    <a:pt x="1094" y="1156"/>
                    <a:pt x="1129" y="1141"/>
                    <a:pt x="1139" y="1111"/>
                  </a:cubicBezTo>
                  <a:cubicBezTo>
                    <a:pt x="1150" y="1078"/>
                    <a:pt x="1148" y="1036"/>
                    <a:pt x="1173" y="1011"/>
                  </a:cubicBezTo>
                  <a:cubicBezTo>
                    <a:pt x="1184" y="1000"/>
                    <a:pt x="1193" y="985"/>
                    <a:pt x="1206" y="977"/>
                  </a:cubicBezTo>
                  <a:cubicBezTo>
                    <a:pt x="1221" y="968"/>
                    <a:pt x="1256" y="960"/>
                    <a:pt x="1256" y="960"/>
                  </a:cubicBezTo>
                  <a:lnTo>
                    <a:pt x="2286" y="180"/>
                  </a:lnTo>
                  <a:lnTo>
                    <a:pt x="2826" y="0"/>
                  </a:lnTo>
                  <a:lnTo>
                    <a:pt x="3726" y="360"/>
                  </a:lnTo>
                  <a:lnTo>
                    <a:pt x="4626" y="1080"/>
                  </a:lnTo>
                  <a:lnTo>
                    <a:pt x="5166" y="1440"/>
                  </a:lnTo>
                  <a:lnTo>
                    <a:pt x="5526" y="1440"/>
                  </a:lnTo>
                  <a:lnTo>
                    <a:pt x="5526" y="1620"/>
                  </a:lnTo>
                  <a:lnTo>
                    <a:pt x="126" y="1620"/>
                  </a:lnTo>
                  <a:lnTo>
                    <a:pt x="126" y="1440"/>
                  </a:lnTo>
                  <a:lnTo>
                    <a:pt x="306" y="1440"/>
                  </a:lnTo>
                </a:path>
              </a:pathLst>
            </a:custGeom>
            <a:pattFill prst="pct5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54" name="Line 23"/>
            <p:cNvSpPr>
              <a:spLocks noChangeShapeType="1"/>
            </p:cNvSpPr>
            <p:nvPr/>
          </p:nvSpPr>
          <p:spPr bwMode="auto">
            <a:xfrm>
              <a:off x="3140" y="5716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55" name="Line 22"/>
            <p:cNvSpPr>
              <a:spLocks noChangeShapeType="1"/>
            </p:cNvSpPr>
            <p:nvPr/>
          </p:nvSpPr>
          <p:spPr bwMode="auto">
            <a:xfrm flipV="1">
              <a:off x="342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56" name="Line 21"/>
            <p:cNvSpPr>
              <a:spLocks noChangeShapeType="1"/>
            </p:cNvSpPr>
            <p:nvPr/>
          </p:nvSpPr>
          <p:spPr bwMode="auto">
            <a:xfrm flipV="1">
              <a:off x="396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57" name="Line 20"/>
            <p:cNvSpPr>
              <a:spLocks noChangeShapeType="1"/>
            </p:cNvSpPr>
            <p:nvPr/>
          </p:nvSpPr>
          <p:spPr bwMode="auto">
            <a:xfrm flipV="1">
              <a:off x="5240" y="5628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58" name="Line 19"/>
            <p:cNvSpPr>
              <a:spLocks noChangeShapeType="1"/>
            </p:cNvSpPr>
            <p:nvPr/>
          </p:nvSpPr>
          <p:spPr bwMode="auto">
            <a:xfrm flipV="1">
              <a:off x="59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59" name="Line 18"/>
            <p:cNvSpPr>
              <a:spLocks noChangeShapeType="1"/>
            </p:cNvSpPr>
            <p:nvPr/>
          </p:nvSpPr>
          <p:spPr bwMode="auto">
            <a:xfrm flipV="1">
              <a:off x="66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60" name="Line 17"/>
            <p:cNvSpPr>
              <a:spLocks noChangeShapeType="1"/>
            </p:cNvSpPr>
            <p:nvPr/>
          </p:nvSpPr>
          <p:spPr bwMode="auto">
            <a:xfrm flipV="1">
              <a:off x="773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61" name="Line 16"/>
            <p:cNvSpPr>
              <a:spLocks noChangeShapeType="1"/>
            </p:cNvSpPr>
            <p:nvPr/>
          </p:nvSpPr>
          <p:spPr bwMode="auto">
            <a:xfrm flipV="1">
              <a:off x="845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62" name="Line 15"/>
            <p:cNvSpPr>
              <a:spLocks noChangeShapeType="1"/>
            </p:cNvSpPr>
            <p:nvPr/>
          </p:nvSpPr>
          <p:spPr bwMode="auto">
            <a:xfrm flipV="1">
              <a:off x="5940" y="3999"/>
              <a:ext cx="0" cy="17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63" name="Text Box 13"/>
            <p:cNvSpPr txBox="1">
              <a:spLocks noChangeArrowheads="1"/>
            </p:cNvSpPr>
            <p:nvPr/>
          </p:nvSpPr>
          <p:spPr bwMode="auto">
            <a:xfrm>
              <a:off x="5640" y="5733"/>
              <a:ext cx="613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C00000"/>
                </a:solidFill>
              </a:endParaRPr>
            </a:p>
          </p:txBody>
        </p:sp>
        <p:sp>
          <p:nvSpPr>
            <p:cNvPr id="343064" name="Freeform 12"/>
            <p:cNvSpPr>
              <a:spLocks/>
            </p:cNvSpPr>
            <p:nvPr/>
          </p:nvSpPr>
          <p:spPr bwMode="auto">
            <a:xfrm>
              <a:off x="3060" y="4116"/>
              <a:ext cx="2880" cy="1470"/>
            </a:xfrm>
            <a:custGeom>
              <a:avLst/>
              <a:gdLst>
                <a:gd name="T0" fmla="*/ 0 w 3060"/>
                <a:gd name="T1" fmla="*/ 1 h 2190"/>
                <a:gd name="T2" fmla="*/ 47 w 3060"/>
                <a:gd name="T3" fmla="*/ 1 h 2190"/>
                <a:gd name="T4" fmla="*/ 191 w 3060"/>
                <a:gd name="T5" fmla="*/ 1 h 2190"/>
                <a:gd name="T6" fmla="*/ 474 w 3060"/>
                <a:gd name="T7" fmla="*/ 1 h 2190"/>
                <a:gd name="T8" fmla="*/ 664 w 3060"/>
                <a:gd name="T9" fmla="*/ 1 h 2190"/>
                <a:gd name="T10" fmla="*/ 80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65" name="Freeform 11"/>
            <p:cNvSpPr>
              <a:spLocks/>
            </p:cNvSpPr>
            <p:nvPr/>
          </p:nvSpPr>
          <p:spPr bwMode="auto">
            <a:xfrm flipH="1">
              <a:off x="5940" y="4129"/>
              <a:ext cx="2880" cy="1468"/>
            </a:xfrm>
            <a:custGeom>
              <a:avLst/>
              <a:gdLst>
                <a:gd name="T0" fmla="*/ 0 w 3060"/>
                <a:gd name="T1" fmla="*/ 1 h 2190"/>
                <a:gd name="T2" fmla="*/ 47 w 3060"/>
                <a:gd name="T3" fmla="*/ 1 h 2190"/>
                <a:gd name="T4" fmla="*/ 191 w 3060"/>
                <a:gd name="T5" fmla="*/ 1 h 2190"/>
                <a:gd name="T6" fmla="*/ 474 w 3060"/>
                <a:gd name="T7" fmla="*/ 1 h 2190"/>
                <a:gd name="T8" fmla="*/ 664 w 3060"/>
                <a:gd name="T9" fmla="*/ 1 h 2190"/>
                <a:gd name="T10" fmla="*/ 80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srgbClr val="C00000"/>
                </a:solidFill>
              </a:endParaRPr>
            </a:p>
          </p:txBody>
        </p:sp>
        <p:sp>
          <p:nvSpPr>
            <p:cNvPr id="343066" name="Text Box 10"/>
            <p:cNvSpPr txBox="1">
              <a:spLocks noChangeArrowheads="1"/>
            </p:cNvSpPr>
            <p:nvPr/>
          </p:nvSpPr>
          <p:spPr bwMode="auto">
            <a:xfrm>
              <a:off x="3056" y="582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500" dirty="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1500" dirty="0">
                <a:solidFill>
                  <a:srgbClr val="C00000"/>
                </a:solidFill>
              </a:endParaRPr>
            </a:p>
          </p:txBody>
        </p:sp>
        <p:sp>
          <p:nvSpPr>
            <p:cNvPr id="343067" name="Text Box 9"/>
            <p:cNvSpPr txBox="1">
              <a:spLocks noChangeArrowheads="1"/>
            </p:cNvSpPr>
            <p:nvPr/>
          </p:nvSpPr>
          <p:spPr bwMode="auto">
            <a:xfrm>
              <a:off x="8090" y="5801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50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1500">
                <a:solidFill>
                  <a:srgbClr val="C00000"/>
                </a:solidFill>
              </a:endParaRPr>
            </a:p>
          </p:txBody>
        </p:sp>
        <p:sp>
          <p:nvSpPr>
            <p:cNvPr id="343068" name="Text Box 8"/>
            <p:cNvSpPr txBox="1">
              <a:spLocks noChangeArrowheads="1"/>
            </p:cNvSpPr>
            <p:nvPr/>
          </p:nvSpPr>
          <p:spPr bwMode="auto">
            <a:xfrm>
              <a:off x="3606" y="582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50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1500">
                <a:solidFill>
                  <a:srgbClr val="C00000"/>
                </a:solidFill>
              </a:endParaRPr>
            </a:p>
          </p:txBody>
        </p:sp>
        <p:sp>
          <p:nvSpPr>
            <p:cNvPr id="343069" name="Text Box 7"/>
            <p:cNvSpPr txBox="1">
              <a:spLocks noChangeArrowheads="1"/>
            </p:cNvSpPr>
            <p:nvPr/>
          </p:nvSpPr>
          <p:spPr bwMode="auto">
            <a:xfrm>
              <a:off x="7377" y="5845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50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1500">
                <a:solidFill>
                  <a:srgbClr val="C00000"/>
                </a:solidFill>
              </a:endParaRPr>
            </a:p>
          </p:txBody>
        </p:sp>
        <p:sp>
          <p:nvSpPr>
            <p:cNvPr id="343070" name="Text Box 6"/>
            <p:cNvSpPr txBox="1">
              <a:spLocks noChangeArrowheads="1"/>
            </p:cNvSpPr>
            <p:nvPr/>
          </p:nvSpPr>
          <p:spPr bwMode="auto">
            <a:xfrm>
              <a:off x="4877" y="582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50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1500">
                <a:solidFill>
                  <a:srgbClr val="C00000"/>
                </a:solidFill>
              </a:endParaRPr>
            </a:p>
          </p:txBody>
        </p:sp>
        <p:sp>
          <p:nvSpPr>
            <p:cNvPr id="343071" name="Text Box 5"/>
            <p:cNvSpPr txBox="1">
              <a:spLocks noChangeArrowheads="1"/>
            </p:cNvSpPr>
            <p:nvPr/>
          </p:nvSpPr>
          <p:spPr bwMode="auto">
            <a:xfrm>
              <a:off x="6300" y="587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50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150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167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CB30278-8296-485D-BD9F-B7C5DFB8F1C7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41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0DF8A27-6914-4BD2-A223-13F5396CC575}" type="slidenum">
              <a:rPr lang="ar-SA" sz="1050">
                <a:solidFill>
                  <a:srgbClr val="000000"/>
                </a:solidFill>
              </a:rPr>
              <a:pPr eaLnBrk="1" hangingPunct="1"/>
              <a:t>16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4067" name="Slide Number Placeholder 3"/>
          <p:cNvSpPr txBox="1">
            <a:spLocks noGrp="1"/>
          </p:cNvSpPr>
          <p:nvPr/>
        </p:nvSpPr>
        <p:spPr bwMode="auto">
          <a:xfrm>
            <a:off x="6057900" y="5541169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D3D89510-13E3-4C9C-AEC0-DE2B080909B7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16</a:t>
            </a:fld>
            <a:endParaRPr lang="en-US" sz="1050">
              <a:solidFill>
                <a:srgbClr val="000000"/>
              </a:solidFill>
            </a:endParaRPr>
          </a:p>
        </p:txBody>
      </p:sp>
      <p:grpSp>
        <p:nvGrpSpPr>
          <p:cNvPr id="344068" name="Group 4"/>
          <p:cNvGrpSpPr>
            <a:grpSpLocks/>
          </p:cNvGrpSpPr>
          <p:nvPr/>
        </p:nvGrpSpPr>
        <p:grpSpPr bwMode="auto">
          <a:xfrm>
            <a:off x="914400" y="1376773"/>
            <a:ext cx="6233375" cy="4595440"/>
            <a:chOff x="2700" y="2520"/>
            <a:chExt cx="5806" cy="3371"/>
          </a:xfrm>
        </p:grpSpPr>
        <p:sp>
          <p:nvSpPr>
            <p:cNvPr id="344165" name="Line 5"/>
            <p:cNvSpPr>
              <a:spLocks noChangeShapeType="1"/>
            </p:cNvSpPr>
            <p:nvPr/>
          </p:nvSpPr>
          <p:spPr bwMode="auto">
            <a:xfrm>
              <a:off x="2780" y="4238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4166" name="Line 6"/>
            <p:cNvSpPr>
              <a:spLocks noChangeShapeType="1"/>
            </p:cNvSpPr>
            <p:nvPr/>
          </p:nvSpPr>
          <p:spPr bwMode="auto">
            <a:xfrm flipV="1">
              <a:off x="3060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4167" name="Line 7"/>
            <p:cNvSpPr>
              <a:spLocks noChangeShapeType="1"/>
            </p:cNvSpPr>
            <p:nvPr/>
          </p:nvSpPr>
          <p:spPr bwMode="auto">
            <a:xfrm flipV="1">
              <a:off x="3780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4168" name="Line 8"/>
            <p:cNvSpPr>
              <a:spLocks noChangeShapeType="1"/>
            </p:cNvSpPr>
            <p:nvPr/>
          </p:nvSpPr>
          <p:spPr bwMode="auto">
            <a:xfrm flipV="1">
              <a:off x="4880" y="4150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4169" name="Line 9"/>
            <p:cNvSpPr>
              <a:spLocks noChangeShapeType="1"/>
            </p:cNvSpPr>
            <p:nvPr/>
          </p:nvSpPr>
          <p:spPr bwMode="auto">
            <a:xfrm flipV="1">
              <a:off x="5580" y="415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4170" name="Line 10"/>
            <p:cNvSpPr>
              <a:spLocks noChangeShapeType="1"/>
            </p:cNvSpPr>
            <p:nvPr/>
          </p:nvSpPr>
          <p:spPr bwMode="auto">
            <a:xfrm flipV="1">
              <a:off x="6280" y="415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4171" name="Line 11"/>
            <p:cNvSpPr>
              <a:spLocks noChangeShapeType="1"/>
            </p:cNvSpPr>
            <p:nvPr/>
          </p:nvSpPr>
          <p:spPr bwMode="auto">
            <a:xfrm flipV="1">
              <a:off x="7379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4172" name="Line 12"/>
            <p:cNvSpPr>
              <a:spLocks noChangeShapeType="1"/>
            </p:cNvSpPr>
            <p:nvPr/>
          </p:nvSpPr>
          <p:spPr bwMode="auto">
            <a:xfrm flipV="1">
              <a:off x="8099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4173" name="Line 13"/>
            <p:cNvSpPr>
              <a:spLocks noChangeShapeType="1"/>
            </p:cNvSpPr>
            <p:nvPr/>
          </p:nvSpPr>
          <p:spPr bwMode="auto">
            <a:xfrm flipV="1">
              <a:off x="5580" y="2520"/>
              <a:ext cx="0" cy="17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4174" name="Text Box 14"/>
            <p:cNvSpPr txBox="1">
              <a:spLocks noChangeArrowheads="1"/>
            </p:cNvSpPr>
            <p:nvPr/>
          </p:nvSpPr>
          <p:spPr bwMode="auto">
            <a:xfrm>
              <a:off x="5362" y="4238"/>
              <a:ext cx="701" cy="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70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</a:t>
              </a:r>
              <a:endParaRPr lang="en-US" sz="2700" b="1">
                <a:solidFill>
                  <a:srgbClr val="000000"/>
                </a:solidFill>
              </a:endParaRPr>
            </a:p>
          </p:txBody>
        </p:sp>
        <p:sp>
          <p:nvSpPr>
            <p:cNvPr id="344175" name="Freeform 15"/>
            <p:cNvSpPr>
              <a:spLocks/>
            </p:cNvSpPr>
            <p:nvPr/>
          </p:nvSpPr>
          <p:spPr bwMode="auto">
            <a:xfrm>
              <a:off x="2700" y="2637"/>
              <a:ext cx="2880" cy="1470"/>
            </a:xfrm>
            <a:custGeom>
              <a:avLst/>
              <a:gdLst>
                <a:gd name="T0" fmla="*/ 0 w 3060"/>
                <a:gd name="T1" fmla="*/ 1 h 2190"/>
                <a:gd name="T2" fmla="*/ 47 w 3060"/>
                <a:gd name="T3" fmla="*/ 1 h 2190"/>
                <a:gd name="T4" fmla="*/ 191 w 3060"/>
                <a:gd name="T5" fmla="*/ 1 h 2190"/>
                <a:gd name="T6" fmla="*/ 474 w 3060"/>
                <a:gd name="T7" fmla="*/ 1 h 2190"/>
                <a:gd name="T8" fmla="*/ 664 w 3060"/>
                <a:gd name="T9" fmla="*/ 1 h 2190"/>
                <a:gd name="T10" fmla="*/ 80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4176" name="Freeform 16"/>
            <p:cNvSpPr>
              <a:spLocks/>
            </p:cNvSpPr>
            <p:nvPr/>
          </p:nvSpPr>
          <p:spPr bwMode="auto">
            <a:xfrm flipH="1">
              <a:off x="5580" y="2649"/>
              <a:ext cx="2880" cy="1471"/>
            </a:xfrm>
            <a:custGeom>
              <a:avLst/>
              <a:gdLst>
                <a:gd name="T0" fmla="*/ 0 w 3060"/>
                <a:gd name="T1" fmla="*/ 1 h 2190"/>
                <a:gd name="T2" fmla="*/ 47 w 3060"/>
                <a:gd name="T3" fmla="*/ 1 h 2190"/>
                <a:gd name="T4" fmla="*/ 191 w 3060"/>
                <a:gd name="T5" fmla="*/ 1 h 2190"/>
                <a:gd name="T6" fmla="*/ 474 w 3060"/>
                <a:gd name="T7" fmla="*/ 1 h 2190"/>
                <a:gd name="T8" fmla="*/ 664 w 3060"/>
                <a:gd name="T9" fmla="*/ 1 h 2190"/>
                <a:gd name="T10" fmla="*/ 80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4177" name="Text Box 17"/>
            <p:cNvSpPr txBox="1">
              <a:spLocks noChangeArrowheads="1"/>
            </p:cNvSpPr>
            <p:nvPr/>
          </p:nvSpPr>
          <p:spPr bwMode="auto">
            <a:xfrm>
              <a:off x="6915" y="4300"/>
              <a:ext cx="955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2S.E</a:t>
              </a:r>
              <a:endParaRPr lang="en-US" sz="1800" b="1">
                <a:solidFill>
                  <a:srgbClr val="000066"/>
                </a:solidFill>
              </a:endParaRPr>
            </a:p>
          </p:txBody>
        </p:sp>
        <p:sp>
          <p:nvSpPr>
            <p:cNvPr id="344178" name="Text Box 18"/>
            <p:cNvSpPr txBox="1">
              <a:spLocks noChangeArrowheads="1"/>
            </p:cNvSpPr>
            <p:nvPr/>
          </p:nvSpPr>
          <p:spPr bwMode="auto">
            <a:xfrm>
              <a:off x="3466" y="4320"/>
              <a:ext cx="949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 b="1" dirty="0">
                  <a:solidFill>
                    <a:srgbClr val="000066"/>
                  </a:solidFill>
                  <a:latin typeface="Times New Roman" pitchFamily="18" charset="0"/>
                </a:rPr>
                <a:t>2S.E</a:t>
              </a:r>
              <a:endParaRPr lang="en-US" sz="1800" b="1" dirty="0">
                <a:solidFill>
                  <a:srgbClr val="000066"/>
                </a:solidFill>
              </a:endParaRPr>
            </a:p>
          </p:txBody>
        </p:sp>
        <p:sp>
          <p:nvSpPr>
            <p:cNvPr id="344179" name="Text Box 19"/>
            <p:cNvSpPr txBox="1">
              <a:spLocks noChangeArrowheads="1"/>
            </p:cNvSpPr>
            <p:nvPr/>
          </p:nvSpPr>
          <p:spPr bwMode="auto">
            <a:xfrm>
              <a:off x="2709" y="432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500" b="1">
                  <a:solidFill>
                    <a:srgbClr val="660066"/>
                  </a:solidFill>
                  <a:latin typeface="Times New Roman" pitchFamily="18" charset="0"/>
                </a:rPr>
                <a:t>3S.E</a:t>
              </a:r>
              <a:endParaRPr lang="en-US" sz="1500" b="1">
                <a:solidFill>
                  <a:srgbClr val="660066"/>
                </a:solidFill>
              </a:endParaRPr>
            </a:p>
          </p:txBody>
        </p:sp>
        <p:sp>
          <p:nvSpPr>
            <p:cNvPr id="344180" name="Text Box 20"/>
            <p:cNvSpPr txBox="1">
              <a:spLocks noChangeArrowheads="1"/>
            </p:cNvSpPr>
            <p:nvPr/>
          </p:nvSpPr>
          <p:spPr bwMode="auto">
            <a:xfrm>
              <a:off x="7808" y="432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500" b="1">
                  <a:solidFill>
                    <a:srgbClr val="660066"/>
                  </a:solidFill>
                  <a:latin typeface="Times New Roman" pitchFamily="18" charset="0"/>
                </a:rPr>
                <a:t>3S.E</a:t>
              </a:r>
              <a:endParaRPr lang="en-US" sz="1500" b="1">
                <a:solidFill>
                  <a:srgbClr val="660066"/>
                </a:solidFill>
              </a:endParaRPr>
            </a:p>
          </p:txBody>
        </p:sp>
        <p:sp>
          <p:nvSpPr>
            <p:cNvPr id="344181" name="Text Box 21"/>
            <p:cNvSpPr txBox="1">
              <a:spLocks noChangeArrowheads="1"/>
            </p:cNvSpPr>
            <p:nvPr/>
          </p:nvSpPr>
          <p:spPr bwMode="auto">
            <a:xfrm>
              <a:off x="5940" y="4320"/>
              <a:ext cx="90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 b="1">
                  <a:solidFill>
                    <a:srgbClr val="006600"/>
                  </a:solidFill>
                  <a:latin typeface="Times New Roman" pitchFamily="18" charset="0"/>
                </a:rPr>
                <a:t>1S.E</a:t>
              </a:r>
              <a:endParaRPr lang="en-US" sz="1800" b="1">
                <a:solidFill>
                  <a:srgbClr val="006600"/>
                </a:solidFill>
              </a:endParaRPr>
            </a:p>
          </p:txBody>
        </p:sp>
        <p:sp>
          <p:nvSpPr>
            <p:cNvPr id="344182" name="Text Box 22"/>
            <p:cNvSpPr txBox="1">
              <a:spLocks noChangeArrowheads="1"/>
            </p:cNvSpPr>
            <p:nvPr/>
          </p:nvSpPr>
          <p:spPr bwMode="auto">
            <a:xfrm>
              <a:off x="4272" y="4320"/>
              <a:ext cx="78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 b="1">
                  <a:solidFill>
                    <a:srgbClr val="006600"/>
                  </a:solidFill>
                  <a:latin typeface="Times New Roman" pitchFamily="18" charset="0"/>
                </a:rPr>
                <a:t>1S.E</a:t>
              </a:r>
              <a:endParaRPr lang="en-US" sz="1800" b="1">
                <a:solidFill>
                  <a:srgbClr val="006600"/>
                </a:solidFill>
              </a:endParaRPr>
            </a:p>
          </p:txBody>
        </p:sp>
        <p:sp>
          <p:nvSpPr>
            <p:cNvPr id="344183" name="Text Box 23"/>
            <p:cNvSpPr txBox="1">
              <a:spLocks noChangeArrowheads="1"/>
            </p:cNvSpPr>
            <p:nvPr/>
          </p:nvSpPr>
          <p:spPr bwMode="auto">
            <a:xfrm>
              <a:off x="5220" y="540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84" name="Text Box 24"/>
            <p:cNvSpPr txBox="1">
              <a:spLocks noChangeArrowheads="1"/>
            </p:cNvSpPr>
            <p:nvPr/>
          </p:nvSpPr>
          <p:spPr bwMode="auto">
            <a:xfrm>
              <a:off x="6300" y="306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85" name="Text Box 25"/>
            <p:cNvSpPr txBox="1">
              <a:spLocks noChangeArrowheads="1"/>
            </p:cNvSpPr>
            <p:nvPr/>
          </p:nvSpPr>
          <p:spPr bwMode="auto">
            <a:xfrm>
              <a:off x="5940" y="288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86" name="Text Box 26"/>
            <p:cNvSpPr txBox="1">
              <a:spLocks noChangeArrowheads="1"/>
            </p:cNvSpPr>
            <p:nvPr/>
          </p:nvSpPr>
          <p:spPr bwMode="auto">
            <a:xfrm>
              <a:off x="5580" y="270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87" name="Text Box 27"/>
            <p:cNvSpPr txBox="1">
              <a:spLocks noChangeArrowheads="1"/>
            </p:cNvSpPr>
            <p:nvPr/>
          </p:nvSpPr>
          <p:spPr bwMode="auto">
            <a:xfrm>
              <a:off x="5400" y="306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88" name="Text Box 28"/>
            <p:cNvSpPr txBox="1">
              <a:spLocks noChangeArrowheads="1"/>
            </p:cNvSpPr>
            <p:nvPr/>
          </p:nvSpPr>
          <p:spPr bwMode="auto">
            <a:xfrm>
              <a:off x="4500" y="287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89" name="Text Box 29"/>
            <p:cNvSpPr txBox="1">
              <a:spLocks noChangeArrowheads="1"/>
            </p:cNvSpPr>
            <p:nvPr/>
          </p:nvSpPr>
          <p:spPr bwMode="auto">
            <a:xfrm>
              <a:off x="5106" y="361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90" name="Text Box 30"/>
            <p:cNvSpPr txBox="1">
              <a:spLocks noChangeArrowheads="1"/>
            </p:cNvSpPr>
            <p:nvPr/>
          </p:nvSpPr>
          <p:spPr bwMode="auto">
            <a:xfrm>
              <a:off x="6556" y="329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91" name="Text Box 31"/>
            <p:cNvSpPr txBox="1">
              <a:spLocks noChangeArrowheads="1"/>
            </p:cNvSpPr>
            <p:nvPr/>
          </p:nvSpPr>
          <p:spPr bwMode="auto">
            <a:xfrm>
              <a:off x="5855" y="332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92" name="Text Box 32"/>
            <p:cNvSpPr txBox="1">
              <a:spLocks noChangeArrowheads="1"/>
            </p:cNvSpPr>
            <p:nvPr/>
          </p:nvSpPr>
          <p:spPr bwMode="auto">
            <a:xfrm>
              <a:off x="4860" y="324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93" name="Text Box 33"/>
            <p:cNvSpPr txBox="1">
              <a:spLocks noChangeArrowheads="1"/>
            </p:cNvSpPr>
            <p:nvPr/>
          </p:nvSpPr>
          <p:spPr bwMode="auto">
            <a:xfrm>
              <a:off x="4320" y="335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94" name="Text Box 34"/>
            <p:cNvSpPr txBox="1">
              <a:spLocks noChangeArrowheads="1"/>
            </p:cNvSpPr>
            <p:nvPr/>
          </p:nvSpPr>
          <p:spPr bwMode="auto">
            <a:xfrm>
              <a:off x="3951" y="3221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95" name="Text Box 35"/>
            <p:cNvSpPr txBox="1">
              <a:spLocks noChangeArrowheads="1"/>
            </p:cNvSpPr>
            <p:nvPr/>
          </p:nvSpPr>
          <p:spPr bwMode="auto">
            <a:xfrm>
              <a:off x="4898" y="271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96" name="Text Box 36"/>
            <p:cNvSpPr txBox="1">
              <a:spLocks noChangeArrowheads="1"/>
            </p:cNvSpPr>
            <p:nvPr/>
          </p:nvSpPr>
          <p:spPr bwMode="auto">
            <a:xfrm>
              <a:off x="3893" y="3638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97" name="Text Box 37"/>
            <p:cNvSpPr txBox="1">
              <a:spLocks noChangeArrowheads="1"/>
            </p:cNvSpPr>
            <p:nvPr/>
          </p:nvSpPr>
          <p:spPr bwMode="auto">
            <a:xfrm>
              <a:off x="4604" y="3619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98" name="Text Box 38"/>
            <p:cNvSpPr txBox="1">
              <a:spLocks noChangeArrowheads="1"/>
            </p:cNvSpPr>
            <p:nvPr/>
          </p:nvSpPr>
          <p:spPr bwMode="auto">
            <a:xfrm>
              <a:off x="5561" y="3714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199" name="Text Box 39"/>
            <p:cNvSpPr txBox="1">
              <a:spLocks noChangeArrowheads="1"/>
            </p:cNvSpPr>
            <p:nvPr/>
          </p:nvSpPr>
          <p:spPr bwMode="auto">
            <a:xfrm>
              <a:off x="6253" y="369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200" name="Text Box 40"/>
            <p:cNvSpPr txBox="1">
              <a:spLocks noChangeArrowheads="1"/>
            </p:cNvSpPr>
            <p:nvPr/>
          </p:nvSpPr>
          <p:spPr bwMode="auto">
            <a:xfrm>
              <a:off x="6821" y="3619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201" name="Text Box 41"/>
            <p:cNvSpPr txBox="1">
              <a:spLocks noChangeArrowheads="1"/>
            </p:cNvSpPr>
            <p:nvPr/>
          </p:nvSpPr>
          <p:spPr bwMode="auto">
            <a:xfrm>
              <a:off x="3364" y="371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4202" name="Text Box 42"/>
            <p:cNvSpPr txBox="1">
              <a:spLocks noChangeArrowheads="1"/>
            </p:cNvSpPr>
            <p:nvPr/>
          </p:nvSpPr>
          <p:spPr bwMode="auto">
            <a:xfrm>
              <a:off x="7161" y="369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</p:grpSp>
      <p:sp>
        <p:nvSpPr>
          <p:cNvPr id="344069" name="Rectangle 83"/>
          <p:cNvSpPr>
            <a:spLocks noChangeArrowheads="1"/>
          </p:cNvSpPr>
          <p:nvPr/>
        </p:nvSpPr>
        <p:spPr bwMode="auto">
          <a:xfrm>
            <a:off x="1143001" y="3196806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350" b="1">
              <a:solidFill>
                <a:srgbClr val="000000"/>
              </a:solidFill>
            </a:endParaRPr>
          </a:p>
        </p:txBody>
      </p:sp>
      <p:graphicFrame>
        <p:nvGraphicFramePr>
          <p:cNvPr id="344070" name="Object 82"/>
          <p:cNvGraphicFramePr>
            <a:graphicFrameLocks noChangeAspect="1"/>
          </p:cNvGraphicFramePr>
          <p:nvPr/>
        </p:nvGraphicFramePr>
        <p:xfrm>
          <a:off x="2736057" y="3375424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4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34407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057" y="3375424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4071" name="Rectangle 84"/>
          <p:cNvSpPr>
            <a:spLocks noChangeArrowheads="1"/>
          </p:cNvSpPr>
          <p:nvPr/>
        </p:nvSpPr>
        <p:spPr bwMode="auto">
          <a:xfrm>
            <a:off x="1143001" y="3361113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350" b="1">
              <a:solidFill>
                <a:srgbClr val="000000"/>
              </a:solidFill>
            </a:endParaRPr>
          </a:p>
        </p:txBody>
      </p:sp>
      <p:sp>
        <p:nvSpPr>
          <p:cNvPr id="344072" name="Rectangle 86"/>
          <p:cNvSpPr>
            <a:spLocks noChangeArrowheads="1"/>
          </p:cNvSpPr>
          <p:nvPr/>
        </p:nvSpPr>
        <p:spPr bwMode="auto">
          <a:xfrm>
            <a:off x="1143001" y="3196806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350" b="1">
              <a:solidFill>
                <a:srgbClr val="000000"/>
              </a:solidFill>
            </a:endParaRPr>
          </a:p>
        </p:txBody>
      </p:sp>
      <p:graphicFrame>
        <p:nvGraphicFramePr>
          <p:cNvPr id="344073" name="Object 85"/>
          <p:cNvGraphicFramePr>
            <a:graphicFrameLocks noChangeAspect="1"/>
          </p:cNvGraphicFramePr>
          <p:nvPr/>
        </p:nvGraphicFramePr>
        <p:xfrm>
          <a:off x="3006330" y="3158730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5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344073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330" y="3158730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4074" name="Rectangle 87"/>
          <p:cNvSpPr>
            <a:spLocks noChangeArrowheads="1"/>
          </p:cNvSpPr>
          <p:nvPr/>
        </p:nvSpPr>
        <p:spPr bwMode="auto">
          <a:xfrm>
            <a:off x="1143001" y="3361113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350" b="1">
              <a:solidFill>
                <a:srgbClr val="000000"/>
              </a:solidFill>
            </a:endParaRPr>
          </a:p>
        </p:txBody>
      </p:sp>
      <p:graphicFrame>
        <p:nvGraphicFramePr>
          <p:cNvPr id="344075" name="Object 88"/>
          <p:cNvGraphicFramePr>
            <a:graphicFrameLocks noChangeAspect="1"/>
          </p:cNvGraphicFramePr>
          <p:nvPr/>
        </p:nvGraphicFramePr>
        <p:xfrm>
          <a:off x="2897982" y="3537349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6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344075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982" y="3537349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6" name="Object 89"/>
          <p:cNvGraphicFramePr>
            <a:graphicFrameLocks noChangeAspect="1"/>
          </p:cNvGraphicFramePr>
          <p:nvPr/>
        </p:nvGraphicFramePr>
        <p:xfrm>
          <a:off x="3059907" y="3699274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7" name="Equation" r:id="rId7" imgW="203024" imgH="215713" progId="Equation.3">
                  <p:embed/>
                </p:oleObj>
              </mc:Choice>
              <mc:Fallback>
                <p:oleObj name="Equation" r:id="rId7" imgW="203024" imgH="215713" progId="Equation.3">
                  <p:embed/>
                  <p:pic>
                    <p:nvPicPr>
                      <p:cNvPr id="344076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907" y="3699274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7" name="Object 90"/>
          <p:cNvGraphicFramePr>
            <a:graphicFrameLocks noChangeAspect="1"/>
          </p:cNvGraphicFramePr>
          <p:nvPr/>
        </p:nvGraphicFramePr>
        <p:xfrm>
          <a:off x="3221832" y="34290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8" name="Equation" r:id="rId8" imgW="203024" imgH="215713" progId="Equation.3">
                  <p:embed/>
                </p:oleObj>
              </mc:Choice>
              <mc:Fallback>
                <p:oleObj name="Equation" r:id="rId8" imgW="203024" imgH="215713" progId="Equation.3">
                  <p:embed/>
                  <p:pic>
                    <p:nvPicPr>
                      <p:cNvPr id="344077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832" y="34290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8" name="Object 91"/>
          <p:cNvGraphicFramePr>
            <a:graphicFrameLocks noChangeAspect="1"/>
          </p:cNvGraphicFramePr>
          <p:nvPr/>
        </p:nvGraphicFramePr>
        <p:xfrm>
          <a:off x="4356498" y="3158730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9" name="Equation" r:id="rId9" imgW="203024" imgH="215713" progId="Equation.3">
                  <p:embed/>
                </p:oleObj>
              </mc:Choice>
              <mc:Fallback>
                <p:oleObj name="Equation" r:id="rId9" imgW="203024" imgH="215713" progId="Equation.3">
                  <p:embed/>
                  <p:pic>
                    <p:nvPicPr>
                      <p:cNvPr id="344078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498" y="3158730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9" name="Object 92"/>
          <p:cNvGraphicFramePr>
            <a:graphicFrameLocks noChangeAspect="1"/>
          </p:cNvGraphicFramePr>
          <p:nvPr/>
        </p:nvGraphicFramePr>
        <p:xfrm>
          <a:off x="4356498" y="34290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0" name="Equation" r:id="rId10" imgW="203024" imgH="215713" progId="Equation.3">
                  <p:embed/>
                </p:oleObj>
              </mc:Choice>
              <mc:Fallback>
                <p:oleObj name="Equation" r:id="rId10" imgW="203024" imgH="215713" progId="Equation.3">
                  <p:embed/>
                  <p:pic>
                    <p:nvPicPr>
                      <p:cNvPr id="34407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498" y="34290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0" name="Object 93"/>
          <p:cNvGraphicFramePr>
            <a:graphicFrameLocks noChangeAspect="1"/>
          </p:cNvGraphicFramePr>
          <p:nvPr/>
        </p:nvGraphicFramePr>
        <p:xfrm>
          <a:off x="3545682" y="3537349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1" name="Equation" r:id="rId11" imgW="203024" imgH="215713" progId="Equation.3">
                  <p:embed/>
                </p:oleObj>
              </mc:Choice>
              <mc:Fallback>
                <p:oleObj name="Equation" r:id="rId11" imgW="203024" imgH="215713" progId="Equation.3">
                  <p:embed/>
                  <p:pic>
                    <p:nvPicPr>
                      <p:cNvPr id="34408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5682" y="3537349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1" name="Object 94"/>
          <p:cNvGraphicFramePr>
            <a:graphicFrameLocks noChangeAspect="1"/>
          </p:cNvGraphicFramePr>
          <p:nvPr/>
        </p:nvGraphicFramePr>
        <p:xfrm>
          <a:off x="3330180" y="364450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2" name="Equation" r:id="rId12" imgW="203024" imgH="215713" progId="Equation.3">
                  <p:embed/>
                </p:oleObj>
              </mc:Choice>
              <mc:Fallback>
                <p:oleObj name="Equation" r:id="rId12" imgW="203024" imgH="215713" progId="Equation.3">
                  <p:embed/>
                  <p:pic>
                    <p:nvPicPr>
                      <p:cNvPr id="344081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180" y="364450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2" name="Object 95"/>
          <p:cNvGraphicFramePr>
            <a:graphicFrameLocks noChangeAspect="1"/>
          </p:cNvGraphicFramePr>
          <p:nvPr/>
        </p:nvGraphicFramePr>
        <p:xfrm>
          <a:off x="4463655" y="3537349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3" name="Equation" r:id="rId13" imgW="203024" imgH="215713" progId="Equation.3">
                  <p:embed/>
                </p:oleObj>
              </mc:Choice>
              <mc:Fallback>
                <p:oleObj name="Equation" r:id="rId13" imgW="203024" imgH="215713" progId="Equation.3">
                  <p:embed/>
                  <p:pic>
                    <p:nvPicPr>
                      <p:cNvPr id="344082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3655" y="3537349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3" name="Object 96"/>
          <p:cNvGraphicFramePr>
            <a:graphicFrameLocks noChangeAspect="1"/>
          </p:cNvGraphicFramePr>
          <p:nvPr/>
        </p:nvGraphicFramePr>
        <p:xfrm>
          <a:off x="4895850" y="3537349"/>
          <a:ext cx="215504" cy="269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4" name="Equation" r:id="rId14" imgW="203024" imgH="215713" progId="Equation.3">
                  <p:embed/>
                </p:oleObj>
              </mc:Choice>
              <mc:Fallback>
                <p:oleObj name="Equation" r:id="rId14" imgW="203024" imgH="215713" progId="Equation.3">
                  <p:embed/>
                  <p:pic>
                    <p:nvPicPr>
                      <p:cNvPr id="344083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3537349"/>
                        <a:ext cx="215504" cy="2690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4" name="Object 97"/>
          <p:cNvGraphicFramePr>
            <a:graphicFrameLocks noChangeAspect="1"/>
          </p:cNvGraphicFramePr>
          <p:nvPr/>
        </p:nvGraphicFramePr>
        <p:xfrm>
          <a:off x="4680347" y="3482579"/>
          <a:ext cx="198834" cy="217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5" name="Equation" r:id="rId15" imgW="203024" imgH="215713" progId="Equation.3">
                  <p:embed/>
                </p:oleObj>
              </mc:Choice>
              <mc:Fallback>
                <p:oleObj name="Equation" r:id="rId15" imgW="203024" imgH="215713" progId="Equation.3">
                  <p:embed/>
                  <p:pic>
                    <p:nvPicPr>
                      <p:cNvPr id="344084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0347" y="3482579"/>
                        <a:ext cx="198834" cy="2178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5" name="Object 98"/>
          <p:cNvGraphicFramePr>
            <a:graphicFrameLocks noChangeAspect="1"/>
          </p:cNvGraphicFramePr>
          <p:nvPr/>
        </p:nvGraphicFramePr>
        <p:xfrm>
          <a:off x="3492105" y="332065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6" name="Equation" r:id="rId16" imgW="203024" imgH="215713" progId="Equation.3">
                  <p:embed/>
                </p:oleObj>
              </mc:Choice>
              <mc:Fallback>
                <p:oleObj name="Equation" r:id="rId16" imgW="203024" imgH="215713" progId="Equation.3">
                  <p:embed/>
                  <p:pic>
                    <p:nvPicPr>
                      <p:cNvPr id="344085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105" y="332065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6" name="Object 99"/>
          <p:cNvGraphicFramePr>
            <a:graphicFrameLocks noChangeAspect="1"/>
          </p:cNvGraphicFramePr>
          <p:nvPr/>
        </p:nvGraphicFramePr>
        <p:xfrm>
          <a:off x="4193382" y="359092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" name="Equation" r:id="rId17" imgW="203024" imgH="215713" progId="Equation.3">
                  <p:embed/>
                </p:oleObj>
              </mc:Choice>
              <mc:Fallback>
                <p:oleObj name="Equation" r:id="rId17" imgW="203024" imgH="215713" progId="Equation.3">
                  <p:embed/>
                  <p:pic>
                    <p:nvPicPr>
                      <p:cNvPr id="344086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382" y="359092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7" name="Object 100"/>
          <p:cNvGraphicFramePr>
            <a:graphicFrameLocks noChangeAspect="1"/>
          </p:cNvGraphicFramePr>
          <p:nvPr/>
        </p:nvGraphicFramePr>
        <p:xfrm>
          <a:off x="4518423" y="3050383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" name="Equation" r:id="rId18" imgW="203024" imgH="215713" progId="Equation.3">
                  <p:embed/>
                </p:oleObj>
              </mc:Choice>
              <mc:Fallback>
                <p:oleObj name="Equation" r:id="rId18" imgW="203024" imgH="215713" progId="Equation.3">
                  <p:embed/>
                  <p:pic>
                    <p:nvPicPr>
                      <p:cNvPr id="344087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8423" y="3050383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8" name="Object 101"/>
          <p:cNvGraphicFramePr>
            <a:graphicFrameLocks noChangeAspect="1"/>
          </p:cNvGraphicFramePr>
          <p:nvPr/>
        </p:nvGraphicFramePr>
        <p:xfrm>
          <a:off x="5166123" y="3590925"/>
          <a:ext cx="197644" cy="215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" name="Equation" r:id="rId19" imgW="203024" imgH="215713" progId="Equation.3">
                  <p:embed/>
                </p:oleObj>
              </mc:Choice>
              <mc:Fallback>
                <p:oleObj name="Equation" r:id="rId19" imgW="203024" imgH="215713" progId="Equation.3">
                  <p:embed/>
                  <p:pic>
                    <p:nvPicPr>
                      <p:cNvPr id="344088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6123" y="3590925"/>
                        <a:ext cx="197644" cy="2155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9" name="Object 102"/>
          <p:cNvGraphicFramePr>
            <a:graphicFrameLocks noChangeAspect="1"/>
          </p:cNvGraphicFramePr>
          <p:nvPr/>
        </p:nvGraphicFramePr>
        <p:xfrm>
          <a:off x="4680348" y="332065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0" name="Equation" r:id="rId20" imgW="203024" imgH="215713" progId="Equation.3">
                  <p:embed/>
                </p:oleObj>
              </mc:Choice>
              <mc:Fallback>
                <p:oleObj name="Equation" r:id="rId20" imgW="203024" imgH="215713" progId="Equation.3">
                  <p:embed/>
                  <p:pic>
                    <p:nvPicPr>
                      <p:cNvPr id="344089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0348" y="332065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0" name="Object 103"/>
          <p:cNvGraphicFramePr>
            <a:graphicFrameLocks noChangeAspect="1"/>
          </p:cNvGraphicFramePr>
          <p:nvPr/>
        </p:nvGraphicFramePr>
        <p:xfrm>
          <a:off x="4518423" y="326707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1" name="Equation" r:id="rId21" imgW="203024" imgH="215713" progId="Equation.3">
                  <p:embed/>
                </p:oleObj>
              </mc:Choice>
              <mc:Fallback>
                <p:oleObj name="Equation" r:id="rId21" imgW="203024" imgH="215713" progId="Equation.3">
                  <p:embed/>
                  <p:pic>
                    <p:nvPicPr>
                      <p:cNvPr id="34409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8423" y="326707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1" name="Object 104"/>
          <p:cNvGraphicFramePr>
            <a:graphicFrameLocks noChangeAspect="1"/>
          </p:cNvGraphicFramePr>
          <p:nvPr/>
        </p:nvGraphicFramePr>
        <p:xfrm>
          <a:off x="5004198" y="2834880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2" name="Equation" r:id="rId22" imgW="203024" imgH="215713" progId="Equation.3">
                  <p:embed/>
                </p:oleObj>
              </mc:Choice>
              <mc:Fallback>
                <p:oleObj name="Equation" r:id="rId22" imgW="203024" imgH="215713" progId="Equation.3">
                  <p:embed/>
                  <p:pic>
                    <p:nvPicPr>
                      <p:cNvPr id="344091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198" y="2834880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2" name="Object 105"/>
          <p:cNvGraphicFramePr>
            <a:graphicFrameLocks noChangeAspect="1"/>
          </p:cNvGraphicFramePr>
          <p:nvPr/>
        </p:nvGraphicFramePr>
        <p:xfrm>
          <a:off x="5922170" y="3699274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" name="Equation" r:id="rId23" imgW="203024" imgH="215713" progId="Equation.3">
                  <p:embed/>
                </p:oleObj>
              </mc:Choice>
              <mc:Fallback>
                <p:oleObj name="Equation" r:id="rId23" imgW="203024" imgH="215713" progId="Equation.3">
                  <p:embed/>
                  <p:pic>
                    <p:nvPicPr>
                      <p:cNvPr id="344092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2170" y="3699274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3" name="Object 106"/>
          <p:cNvGraphicFramePr>
            <a:graphicFrameLocks noChangeAspect="1"/>
          </p:cNvGraphicFramePr>
          <p:nvPr/>
        </p:nvGraphicFramePr>
        <p:xfrm>
          <a:off x="5760245" y="364450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" name="Equation" r:id="rId24" imgW="203024" imgH="215713" progId="Equation.3">
                  <p:embed/>
                </p:oleObj>
              </mc:Choice>
              <mc:Fallback>
                <p:oleObj name="Equation" r:id="rId24" imgW="203024" imgH="215713" progId="Equation.3">
                  <p:embed/>
                  <p:pic>
                    <p:nvPicPr>
                      <p:cNvPr id="344093" name="Object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0245" y="364450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4" name="Object 107"/>
          <p:cNvGraphicFramePr>
            <a:graphicFrameLocks noChangeAspect="1"/>
          </p:cNvGraphicFramePr>
          <p:nvPr/>
        </p:nvGraphicFramePr>
        <p:xfrm>
          <a:off x="5651898" y="3482580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" name="Equation" r:id="rId25" imgW="203024" imgH="215713" progId="Equation.3">
                  <p:embed/>
                </p:oleObj>
              </mc:Choice>
              <mc:Fallback>
                <p:oleObj name="Equation" r:id="rId25" imgW="203024" imgH="215713" progId="Equation.3">
                  <p:embed/>
                  <p:pic>
                    <p:nvPicPr>
                      <p:cNvPr id="344094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898" y="3482580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5" name="Object 108"/>
          <p:cNvGraphicFramePr>
            <a:graphicFrameLocks noChangeAspect="1"/>
          </p:cNvGraphicFramePr>
          <p:nvPr/>
        </p:nvGraphicFramePr>
        <p:xfrm>
          <a:off x="5598320" y="364450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6" name="Equation" r:id="rId26" imgW="203024" imgH="215713" progId="Equation.3">
                  <p:embed/>
                </p:oleObj>
              </mc:Choice>
              <mc:Fallback>
                <p:oleObj name="Equation" r:id="rId26" imgW="203024" imgH="215713" progId="Equation.3">
                  <p:embed/>
                  <p:pic>
                    <p:nvPicPr>
                      <p:cNvPr id="344095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8320" y="364450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6" name="Object 109"/>
          <p:cNvGraphicFramePr>
            <a:graphicFrameLocks noChangeAspect="1"/>
          </p:cNvGraphicFramePr>
          <p:nvPr/>
        </p:nvGraphicFramePr>
        <p:xfrm>
          <a:off x="4301730" y="2888458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7" name="Equation" r:id="rId27" imgW="203024" imgH="215713" progId="Equation.3">
                  <p:embed/>
                </p:oleObj>
              </mc:Choice>
              <mc:Fallback>
                <p:oleObj name="Equation" r:id="rId27" imgW="203024" imgH="215713" progId="Equation.3">
                  <p:embed/>
                  <p:pic>
                    <p:nvPicPr>
                      <p:cNvPr id="344096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1730" y="2888458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7" name="Object 110"/>
          <p:cNvGraphicFramePr>
            <a:graphicFrameLocks noChangeAspect="1"/>
          </p:cNvGraphicFramePr>
          <p:nvPr/>
        </p:nvGraphicFramePr>
        <p:xfrm>
          <a:off x="5381626" y="359092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" name="Equation" r:id="rId28" imgW="203024" imgH="215713" progId="Equation.3">
                  <p:embed/>
                </p:oleObj>
              </mc:Choice>
              <mc:Fallback>
                <p:oleObj name="Equation" r:id="rId28" imgW="203024" imgH="215713" progId="Equation.3">
                  <p:embed/>
                  <p:pic>
                    <p:nvPicPr>
                      <p:cNvPr id="344097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26" y="359092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8" name="Object 111"/>
          <p:cNvGraphicFramePr>
            <a:graphicFrameLocks noChangeAspect="1"/>
          </p:cNvGraphicFramePr>
          <p:nvPr/>
        </p:nvGraphicFramePr>
        <p:xfrm>
          <a:off x="4842273" y="3050383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9" name="Equation" r:id="rId29" imgW="203024" imgH="215713" progId="Equation.3">
                  <p:embed/>
                </p:oleObj>
              </mc:Choice>
              <mc:Fallback>
                <p:oleObj name="Equation" r:id="rId29" imgW="203024" imgH="215713" progId="Equation.3">
                  <p:embed/>
                  <p:pic>
                    <p:nvPicPr>
                      <p:cNvPr id="344098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273" y="3050383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9" name="Object 112"/>
          <p:cNvGraphicFramePr>
            <a:graphicFrameLocks noChangeAspect="1"/>
          </p:cNvGraphicFramePr>
          <p:nvPr/>
        </p:nvGraphicFramePr>
        <p:xfrm>
          <a:off x="4950620" y="326707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0" name="Equation" r:id="rId30" imgW="203024" imgH="215713" progId="Equation.3">
                  <p:embed/>
                </p:oleObj>
              </mc:Choice>
              <mc:Fallback>
                <p:oleObj name="Equation" r:id="rId30" imgW="203024" imgH="215713" progId="Equation.3">
                  <p:embed/>
                  <p:pic>
                    <p:nvPicPr>
                      <p:cNvPr id="344099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0620" y="326707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0" name="Object 113"/>
          <p:cNvGraphicFramePr>
            <a:graphicFrameLocks noChangeAspect="1"/>
          </p:cNvGraphicFramePr>
          <p:nvPr/>
        </p:nvGraphicFramePr>
        <p:xfrm>
          <a:off x="5219701" y="34290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1" name="Equation" r:id="rId31" imgW="203024" imgH="215713" progId="Equation.3">
                  <p:embed/>
                </p:oleObj>
              </mc:Choice>
              <mc:Fallback>
                <p:oleObj name="Equation" r:id="rId31" imgW="203024" imgH="215713" progId="Equation.3">
                  <p:embed/>
                  <p:pic>
                    <p:nvPicPr>
                      <p:cNvPr id="344100" name="Object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1" y="34290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1" name="Object 114"/>
          <p:cNvGraphicFramePr>
            <a:graphicFrameLocks noChangeAspect="1"/>
          </p:cNvGraphicFramePr>
          <p:nvPr/>
        </p:nvGraphicFramePr>
        <p:xfrm>
          <a:off x="5274470" y="3050383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" name="Equation" r:id="rId32" imgW="203024" imgH="215713" progId="Equation.3">
                  <p:embed/>
                </p:oleObj>
              </mc:Choice>
              <mc:Fallback>
                <p:oleObj name="Equation" r:id="rId32" imgW="203024" imgH="215713" progId="Equation.3">
                  <p:embed/>
                  <p:pic>
                    <p:nvPicPr>
                      <p:cNvPr id="344101" name="Object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4470" y="3050383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2" name="Object 115"/>
          <p:cNvGraphicFramePr>
            <a:graphicFrameLocks noChangeAspect="1"/>
          </p:cNvGraphicFramePr>
          <p:nvPr/>
        </p:nvGraphicFramePr>
        <p:xfrm>
          <a:off x="5219701" y="3213499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" name="Equation" r:id="rId33" imgW="203024" imgH="215713" progId="Equation.3">
                  <p:embed/>
                </p:oleObj>
              </mc:Choice>
              <mc:Fallback>
                <p:oleObj name="Equation" r:id="rId33" imgW="203024" imgH="215713" progId="Equation.3">
                  <p:embed/>
                  <p:pic>
                    <p:nvPicPr>
                      <p:cNvPr id="344102" name="Object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1" y="3213499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3" name="Object 116"/>
          <p:cNvGraphicFramePr>
            <a:graphicFrameLocks noChangeAspect="1"/>
          </p:cNvGraphicFramePr>
          <p:nvPr/>
        </p:nvGraphicFramePr>
        <p:xfrm>
          <a:off x="6137673" y="364450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4" name="Equation" r:id="rId34" imgW="203024" imgH="215713" progId="Equation.3">
                  <p:embed/>
                </p:oleObj>
              </mc:Choice>
              <mc:Fallback>
                <p:oleObj name="Equation" r:id="rId34" imgW="203024" imgH="215713" progId="Equation.3">
                  <p:embed/>
                  <p:pic>
                    <p:nvPicPr>
                      <p:cNvPr id="344103" name="Object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7673" y="364450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4" name="Object 117"/>
          <p:cNvGraphicFramePr>
            <a:graphicFrameLocks noChangeAspect="1"/>
          </p:cNvGraphicFramePr>
          <p:nvPr/>
        </p:nvGraphicFramePr>
        <p:xfrm>
          <a:off x="5543551" y="3375424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5" name="Equation" r:id="rId35" imgW="203024" imgH="215713" progId="Equation.3">
                  <p:embed/>
                </p:oleObj>
              </mc:Choice>
              <mc:Fallback>
                <p:oleObj name="Equation" r:id="rId35" imgW="203024" imgH="215713" progId="Equation.3">
                  <p:embed/>
                  <p:pic>
                    <p:nvPicPr>
                      <p:cNvPr id="344104" name="Object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1" y="3375424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5" name="Object 118"/>
          <p:cNvGraphicFramePr>
            <a:graphicFrameLocks noChangeAspect="1"/>
          </p:cNvGraphicFramePr>
          <p:nvPr/>
        </p:nvGraphicFramePr>
        <p:xfrm>
          <a:off x="4625580" y="2564608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6" name="Equation" r:id="rId36" imgW="203024" imgH="215713" progId="Equation.3">
                  <p:embed/>
                </p:oleObj>
              </mc:Choice>
              <mc:Fallback>
                <p:oleObj name="Equation" r:id="rId36" imgW="203024" imgH="215713" progId="Equation.3">
                  <p:embed/>
                  <p:pic>
                    <p:nvPicPr>
                      <p:cNvPr id="344105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580" y="2564608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6" name="Object 119"/>
          <p:cNvGraphicFramePr>
            <a:graphicFrameLocks noChangeAspect="1"/>
          </p:cNvGraphicFramePr>
          <p:nvPr/>
        </p:nvGraphicFramePr>
        <p:xfrm>
          <a:off x="4356498" y="24574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7" name="Equation" r:id="rId37" imgW="203024" imgH="215713" progId="Equation.3">
                  <p:embed/>
                </p:oleObj>
              </mc:Choice>
              <mc:Fallback>
                <p:oleObj name="Equation" r:id="rId37" imgW="203024" imgH="215713" progId="Equation.3">
                  <p:embed/>
                  <p:pic>
                    <p:nvPicPr>
                      <p:cNvPr id="344106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498" y="24574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7" name="Object 120"/>
          <p:cNvGraphicFramePr>
            <a:graphicFrameLocks noChangeAspect="1"/>
          </p:cNvGraphicFramePr>
          <p:nvPr/>
        </p:nvGraphicFramePr>
        <p:xfrm>
          <a:off x="4248151" y="27813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8" name="Equation" r:id="rId38" imgW="203024" imgH="215713" progId="Equation.3">
                  <p:embed/>
                </p:oleObj>
              </mc:Choice>
              <mc:Fallback>
                <p:oleObj name="Equation" r:id="rId38" imgW="203024" imgH="215713" progId="Equation.3">
                  <p:embed/>
                  <p:pic>
                    <p:nvPicPr>
                      <p:cNvPr id="344107" name="Object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1" y="27813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8" name="Object 121"/>
          <p:cNvGraphicFramePr>
            <a:graphicFrameLocks noChangeAspect="1"/>
          </p:cNvGraphicFramePr>
          <p:nvPr/>
        </p:nvGraphicFramePr>
        <p:xfrm>
          <a:off x="4193382" y="326707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9" name="Equation" r:id="rId39" imgW="203024" imgH="215713" progId="Equation.3">
                  <p:embed/>
                </p:oleObj>
              </mc:Choice>
              <mc:Fallback>
                <p:oleObj name="Equation" r:id="rId39" imgW="203024" imgH="215713" progId="Equation.3">
                  <p:embed/>
                  <p:pic>
                    <p:nvPicPr>
                      <p:cNvPr id="344108" name="Object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382" y="326707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9" name="Object 122"/>
          <p:cNvGraphicFramePr>
            <a:graphicFrameLocks noChangeAspect="1"/>
          </p:cNvGraphicFramePr>
          <p:nvPr/>
        </p:nvGraphicFramePr>
        <p:xfrm>
          <a:off x="4356498" y="261937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0" name="Equation" r:id="rId40" imgW="203024" imgH="215713" progId="Equation.3">
                  <p:embed/>
                </p:oleObj>
              </mc:Choice>
              <mc:Fallback>
                <p:oleObj name="Equation" r:id="rId40" imgW="203024" imgH="215713" progId="Equation.3">
                  <p:embed/>
                  <p:pic>
                    <p:nvPicPr>
                      <p:cNvPr id="344109" name="Object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498" y="261937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0" name="Object 123"/>
          <p:cNvGraphicFramePr>
            <a:graphicFrameLocks noChangeAspect="1"/>
          </p:cNvGraphicFramePr>
          <p:nvPr/>
        </p:nvGraphicFramePr>
        <p:xfrm>
          <a:off x="4680348" y="27813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1" name="Equation" r:id="rId41" imgW="203024" imgH="215713" progId="Equation.3">
                  <p:embed/>
                </p:oleObj>
              </mc:Choice>
              <mc:Fallback>
                <p:oleObj name="Equation" r:id="rId41" imgW="203024" imgH="215713" progId="Equation.3">
                  <p:embed/>
                  <p:pic>
                    <p:nvPicPr>
                      <p:cNvPr id="344110" name="Object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0348" y="27813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1" name="Object 124"/>
          <p:cNvGraphicFramePr>
            <a:graphicFrameLocks noChangeAspect="1"/>
          </p:cNvGraphicFramePr>
          <p:nvPr/>
        </p:nvGraphicFramePr>
        <p:xfrm>
          <a:off x="4463655" y="27813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2" name="Equation" r:id="rId42" imgW="203024" imgH="215713" progId="Equation.3">
                  <p:embed/>
                </p:oleObj>
              </mc:Choice>
              <mc:Fallback>
                <p:oleObj name="Equation" r:id="rId42" imgW="203024" imgH="215713" progId="Equation.3">
                  <p:embed/>
                  <p:pic>
                    <p:nvPicPr>
                      <p:cNvPr id="344111" name="Object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3655" y="27813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2" name="Object 125"/>
          <p:cNvGraphicFramePr>
            <a:graphicFrameLocks noChangeAspect="1"/>
          </p:cNvGraphicFramePr>
          <p:nvPr/>
        </p:nvGraphicFramePr>
        <p:xfrm>
          <a:off x="4733926" y="294322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3" name="Equation" r:id="rId43" imgW="203024" imgH="215713" progId="Equation.3">
                  <p:embed/>
                </p:oleObj>
              </mc:Choice>
              <mc:Fallback>
                <p:oleObj name="Equation" r:id="rId43" imgW="203024" imgH="215713" progId="Equation.3">
                  <p:embed/>
                  <p:pic>
                    <p:nvPicPr>
                      <p:cNvPr id="344112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926" y="294322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3" name="Object 126"/>
          <p:cNvGraphicFramePr>
            <a:graphicFrameLocks noChangeAspect="1"/>
          </p:cNvGraphicFramePr>
          <p:nvPr/>
        </p:nvGraphicFramePr>
        <p:xfrm>
          <a:off x="3383757" y="3213499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4" name="Equation" r:id="rId44" imgW="203024" imgH="215713" progId="Equation.3">
                  <p:embed/>
                </p:oleObj>
              </mc:Choice>
              <mc:Fallback>
                <p:oleObj name="Equation" r:id="rId44" imgW="203024" imgH="215713" progId="Equation.3">
                  <p:embed/>
                  <p:pic>
                    <p:nvPicPr>
                      <p:cNvPr id="344113" name="Object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3757" y="3213499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4" name="Object 127"/>
          <p:cNvGraphicFramePr>
            <a:graphicFrameLocks noChangeAspect="1"/>
          </p:cNvGraphicFramePr>
          <p:nvPr/>
        </p:nvGraphicFramePr>
        <p:xfrm>
          <a:off x="3545682" y="3050383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5" name="Equation" r:id="rId45" imgW="203024" imgH="215713" progId="Equation.3">
                  <p:embed/>
                </p:oleObj>
              </mc:Choice>
              <mc:Fallback>
                <p:oleObj name="Equation" r:id="rId45" imgW="203024" imgH="215713" progId="Equation.3">
                  <p:embed/>
                  <p:pic>
                    <p:nvPicPr>
                      <p:cNvPr id="344114" name="Object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5682" y="3050383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5" name="Object 128"/>
          <p:cNvGraphicFramePr>
            <a:graphicFrameLocks noChangeAspect="1"/>
          </p:cNvGraphicFramePr>
          <p:nvPr/>
        </p:nvGraphicFramePr>
        <p:xfrm>
          <a:off x="3707607" y="31051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6" name="Equation" r:id="rId46" imgW="203024" imgH="215713" progId="Equation.3">
                  <p:embed/>
                </p:oleObj>
              </mc:Choice>
              <mc:Fallback>
                <p:oleObj name="Equation" r:id="rId46" imgW="203024" imgH="215713" progId="Equation.3">
                  <p:embed/>
                  <p:pic>
                    <p:nvPicPr>
                      <p:cNvPr id="344115" name="Object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607" y="31051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6" name="Object 129"/>
          <p:cNvGraphicFramePr>
            <a:graphicFrameLocks noChangeAspect="1"/>
          </p:cNvGraphicFramePr>
          <p:nvPr/>
        </p:nvGraphicFramePr>
        <p:xfrm>
          <a:off x="3815955" y="261937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7" name="Equation" r:id="rId47" imgW="203024" imgH="215713" progId="Equation.3">
                  <p:embed/>
                </p:oleObj>
              </mc:Choice>
              <mc:Fallback>
                <p:oleObj name="Equation" r:id="rId47" imgW="203024" imgH="215713" progId="Equation.3">
                  <p:embed/>
                  <p:pic>
                    <p:nvPicPr>
                      <p:cNvPr id="344116" name="Object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5955" y="261937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7" name="Object 130"/>
          <p:cNvGraphicFramePr>
            <a:graphicFrameLocks noChangeAspect="1"/>
          </p:cNvGraphicFramePr>
          <p:nvPr/>
        </p:nvGraphicFramePr>
        <p:xfrm>
          <a:off x="3924301" y="294322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8" name="Equation" r:id="rId48" imgW="203024" imgH="215713" progId="Equation.3">
                  <p:embed/>
                </p:oleObj>
              </mc:Choice>
              <mc:Fallback>
                <p:oleObj name="Equation" r:id="rId48" imgW="203024" imgH="215713" progId="Equation.3">
                  <p:embed/>
                  <p:pic>
                    <p:nvPicPr>
                      <p:cNvPr id="344117" name="Object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1" y="294322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8" name="Object 131"/>
          <p:cNvGraphicFramePr>
            <a:graphicFrameLocks noChangeAspect="1"/>
          </p:cNvGraphicFramePr>
          <p:nvPr/>
        </p:nvGraphicFramePr>
        <p:xfrm>
          <a:off x="3869532" y="3158730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9" name="Equation" r:id="rId49" imgW="203024" imgH="215713" progId="Equation.3">
                  <p:embed/>
                </p:oleObj>
              </mc:Choice>
              <mc:Fallback>
                <p:oleObj name="Equation" r:id="rId49" imgW="203024" imgH="215713" progId="Equation.3">
                  <p:embed/>
                  <p:pic>
                    <p:nvPicPr>
                      <p:cNvPr id="344118" name="Object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9532" y="3158730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9" name="Object 132"/>
          <p:cNvGraphicFramePr>
            <a:graphicFrameLocks noChangeAspect="1"/>
          </p:cNvGraphicFramePr>
          <p:nvPr/>
        </p:nvGraphicFramePr>
        <p:xfrm>
          <a:off x="3707607" y="332065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0" name="Equation" r:id="rId50" imgW="203024" imgH="215713" progId="Equation.3">
                  <p:embed/>
                </p:oleObj>
              </mc:Choice>
              <mc:Fallback>
                <p:oleObj name="Equation" r:id="rId50" imgW="203024" imgH="215713" progId="Equation.3">
                  <p:embed/>
                  <p:pic>
                    <p:nvPicPr>
                      <p:cNvPr id="344119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607" y="332065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0" name="Object 133"/>
          <p:cNvGraphicFramePr>
            <a:graphicFrameLocks noChangeAspect="1"/>
          </p:cNvGraphicFramePr>
          <p:nvPr/>
        </p:nvGraphicFramePr>
        <p:xfrm>
          <a:off x="3977880" y="326707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1" name="Equation" r:id="rId51" imgW="203024" imgH="215713" progId="Equation.3">
                  <p:embed/>
                </p:oleObj>
              </mc:Choice>
              <mc:Fallback>
                <p:oleObj name="Equation" r:id="rId51" imgW="203024" imgH="215713" progId="Equation.3">
                  <p:embed/>
                  <p:pic>
                    <p:nvPicPr>
                      <p:cNvPr id="344120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7880" y="326707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1" name="Object 134"/>
          <p:cNvGraphicFramePr>
            <a:graphicFrameLocks noChangeAspect="1"/>
          </p:cNvGraphicFramePr>
          <p:nvPr/>
        </p:nvGraphicFramePr>
        <p:xfrm>
          <a:off x="3924301" y="3699274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2" name="Equation" r:id="rId52" imgW="203024" imgH="215713" progId="Equation.3">
                  <p:embed/>
                </p:oleObj>
              </mc:Choice>
              <mc:Fallback>
                <p:oleObj name="Equation" r:id="rId52" imgW="203024" imgH="215713" progId="Equation.3">
                  <p:embed/>
                  <p:pic>
                    <p:nvPicPr>
                      <p:cNvPr id="344121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1" y="3699274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2" name="Object 135"/>
          <p:cNvGraphicFramePr>
            <a:graphicFrameLocks noChangeAspect="1"/>
          </p:cNvGraphicFramePr>
          <p:nvPr/>
        </p:nvGraphicFramePr>
        <p:xfrm>
          <a:off x="3869532" y="3482580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" name="Equation" r:id="rId53" imgW="203024" imgH="215713" progId="Equation.3">
                  <p:embed/>
                </p:oleObj>
              </mc:Choice>
              <mc:Fallback>
                <p:oleObj name="Equation" r:id="rId53" imgW="203024" imgH="215713" progId="Equation.3">
                  <p:embed/>
                  <p:pic>
                    <p:nvPicPr>
                      <p:cNvPr id="344122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9532" y="3482580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3" name="Object 136"/>
          <p:cNvGraphicFramePr>
            <a:graphicFrameLocks noChangeAspect="1"/>
          </p:cNvGraphicFramePr>
          <p:nvPr/>
        </p:nvGraphicFramePr>
        <p:xfrm>
          <a:off x="3707607" y="359092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4" name="Equation" r:id="rId54" imgW="203024" imgH="215713" progId="Equation.3">
                  <p:embed/>
                </p:oleObj>
              </mc:Choice>
              <mc:Fallback>
                <p:oleObj name="Equation" r:id="rId54" imgW="203024" imgH="215713" progId="Equation.3">
                  <p:embed/>
                  <p:pic>
                    <p:nvPicPr>
                      <p:cNvPr id="344123" name="Object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607" y="359092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4" name="Object 137"/>
          <p:cNvGraphicFramePr>
            <a:graphicFrameLocks noChangeAspect="1"/>
          </p:cNvGraphicFramePr>
          <p:nvPr/>
        </p:nvGraphicFramePr>
        <p:xfrm>
          <a:off x="2627711" y="3537349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5" name="Equation" r:id="rId55" imgW="203024" imgH="215713" progId="Equation.3">
                  <p:embed/>
                </p:oleObj>
              </mc:Choice>
              <mc:Fallback>
                <p:oleObj name="Equation" r:id="rId55" imgW="203024" imgH="215713" progId="Equation.3">
                  <p:embed/>
                  <p:pic>
                    <p:nvPicPr>
                      <p:cNvPr id="344124" name="Object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11" y="3537349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5" name="Object 138"/>
          <p:cNvGraphicFramePr>
            <a:graphicFrameLocks noChangeAspect="1"/>
          </p:cNvGraphicFramePr>
          <p:nvPr/>
        </p:nvGraphicFramePr>
        <p:xfrm>
          <a:off x="3168255" y="31051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6" name="Equation" r:id="rId56" imgW="203024" imgH="215713" progId="Equation.3">
                  <p:embed/>
                </p:oleObj>
              </mc:Choice>
              <mc:Fallback>
                <p:oleObj name="Equation" r:id="rId56" imgW="203024" imgH="215713" progId="Equation.3">
                  <p:embed/>
                  <p:pic>
                    <p:nvPicPr>
                      <p:cNvPr id="344125" name="Object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255" y="31051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6" name="Object 139"/>
          <p:cNvGraphicFramePr>
            <a:graphicFrameLocks noChangeAspect="1"/>
          </p:cNvGraphicFramePr>
          <p:nvPr/>
        </p:nvGraphicFramePr>
        <p:xfrm>
          <a:off x="3330180" y="294322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7" name="Equation" r:id="rId57" imgW="203024" imgH="215713" progId="Equation.3">
                  <p:embed/>
                </p:oleObj>
              </mc:Choice>
              <mc:Fallback>
                <p:oleObj name="Equation" r:id="rId57" imgW="203024" imgH="215713" progId="Equation.3">
                  <p:embed/>
                  <p:pic>
                    <p:nvPicPr>
                      <p:cNvPr id="344126" name="Object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180" y="294322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7" name="Object 140"/>
          <p:cNvGraphicFramePr>
            <a:graphicFrameLocks noChangeAspect="1"/>
          </p:cNvGraphicFramePr>
          <p:nvPr/>
        </p:nvGraphicFramePr>
        <p:xfrm>
          <a:off x="2412207" y="359092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8" name="Equation" r:id="rId58" imgW="203024" imgH="215713" progId="Equation.3">
                  <p:embed/>
                </p:oleObj>
              </mc:Choice>
              <mc:Fallback>
                <p:oleObj name="Equation" r:id="rId58" imgW="203024" imgH="215713" progId="Equation.3">
                  <p:embed/>
                  <p:pic>
                    <p:nvPicPr>
                      <p:cNvPr id="344127" name="Object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2207" y="359092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8" name="Object 141"/>
          <p:cNvGraphicFramePr>
            <a:graphicFrameLocks noChangeAspect="1"/>
          </p:cNvGraphicFramePr>
          <p:nvPr/>
        </p:nvGraphicFramePr>
        <p:xfrm>
          <a:off x="2844405" y="3158730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9" name="Equation" r:id="rId59" imgW="203024" imgH="215713" progId="Equation.3">
                  <p:embed/>
                </p:oleObj>
              </mc:Choice>
              <mc:Fallback>
                <p:oleObj name="Equation" r:id="rId59" imgW="203024" imgH="215713" progId="Equation.3">
                  <p:embed/>
                  <p:pic>
                    <p:nvPicPr>
                      <p:cNvPr id="344128" name="Object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405" y="3158730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9" name="Object 142"/>
          <p:cNvGraphicFramePr>
            <a:graphicFrameLocks noChangeAspect="1"/>
          </p:cNvGraphicFramePr>
          <p:nvPr/>
        </p:nvGraphicFramePr>
        <p:xfrm>
          <a:off x="3006330" y="2888458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0" name="Equation" r:id="rId60" imgW="203024" imgH="215713" progId="Equation.3">
                  <p:embed/>
                </p:oleObj>
              </mc:Choice>
              <mc:Fallback>
                <p:oleObj name="Equation" r:id="rId60" imgW="203024" imgH="215713" progId="Equation.3">
                  <p:embed/>
                  <p:pic>
                    <p:nvPicPr>
                      <p:cNvPr id="344129" name="Object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330" y="2888458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0" name="Object 143"/>
          <p:cNvGraphicFramePr>
            <a:graphicFrameLocks noChangeAspect="1"/>
          </p:cNvGraphicFramePr>
          <p:nvPr/>
        </p:nvGraphicFramePr>
        <p:xfrm>
          <a:off x="3654030" y="3158730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1" name="Equation" r:id="rId61" imgW="203024" imgH="215713" progId="Equation.3">
                  <p:embed/>
                </p:oleObj>
              </mc:Choice>
              <mc:Fallback>
                <p:oleObj name="Equation" r:id="rId61" imgW="203024" imgH="215713" progId="Equation.3">
                  <p:embed/>
                  <p:pic>
                    <p:nvPicPr>
                      <p:cNvPr id="344130" name="Object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030" y="3158730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1" name="Object 144"/>
          <p:cNvGraphicFramePr>
            <a:graphicFrameLocks noChangeAspect="1"/>
          </p:cNvGraphicFramePr>
          <p:nvPr/>
        </p:nvGraphicFramePr>
        <p:xfrm>
          <a:off x="3654030" y="2888458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2" name="Equation" r:id="rId62" imgW="203024" imgH="215713" progId="Equation.3">
                  <p:embed/>
                </p:oleObj>
              </mc:Choice>
              <mc:Fallback>
                <p:oleObj name="Equation" r:id="rId62" imgW="203024" imgH="215713" progId="Equation.3">
                  <p:embed/>
                  <p:pic>
                    <p:nvPicPr>
                      <p:cNvPr id="344131" name="Object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030" y="2888458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2" name="Object 145"/>
          <p:cNvGraphicFramePr>
            <a:graphicFrameLocks noChangeAspect="1"/>
          </p:cNvGraphicFramePr>
          <p:nvPr/>
        </p:nvGraphicFramePr>
        <p:xfrm>
          <a:off x="3600451" y="267295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3" name="Equation" r:id="rId63" imgW="203024" imgH="215713" progId="Equation.3">
                  <p:embed/>
                </p:oleObj>
              </mc:Choice>
              <mc:Fallback>
                <p:oleObj name="Equation" r:id="rId63" imgW="203024" imgH="215713" progId="Equation.3">
                  <p:embed/>
                  <p:pic>
                    <p:nvPicPr>
                      <p:cNvPr id="344132" name="Object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1" y="267295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3" name="Object 146"/>
          <p:cNvGraphicFramePr>
            <a:graphicFrameLocks noChangeAspect="1"/>
          </p:cNvGraphicFramePr>
          <p:nvPr/>
        </p:nvGraphicFramePr>
        <p:xfrm>
          <a:off x="3275411" y="267295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4" name="Equation" r:id="rId64" imgW="203024" imgH="215713" progId="Equation.3">
                  <p:embed/>
                </p:oleObj>
              </mc:Choice>
              <mc:Fallback>
                <p:oleObj name="Equation" r:id="rId64" imgW="203024" imgH="215713" progId="Equation.3">
                  <p:embed/>
                  <p:pic>
                    <p:nvPicPr>
                      <p:cNvPr id="344133" name="Object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411" y="267295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4" name="Object 147"/>
          <p:cNvGraphicFramePr>
            <a:graphicFrameLocks noChangeAspect="1"/>
          </p:cNvGraphicFramePr>
          <p:nvPr/>
        </p:nvGraphicFramePr>
        <p:xfrm>
          <a:off x="3492105" y="24574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5" name="Equation" r:id="rId65" imgW="203024" imgH="215713" progId="Equation.3">
                  <p:embed/>
                </p:oleObj>
              </mc:Choice>
              <mc:Fallback>
                <p:oleObj name="Equation" r:id="rId65" imgW="203024" imgH="215713" progId="Equation.3">
                  <p:embed/>
                  <p:pic>
                    <p:nvPicPr>
                      <p:cNvPr id="344134" name="Object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105" y="24574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5" name="Object 148"/>
          <p:cNvGraphicFramePr>
            <a:graphicFrameLocks noChangeAspect="1"/>
          </p:cNvGraphicFramePr>
          <p:nvPr/>
        </p:nvGraphicFramePr>
        <p:xfrm>
          <a:off x="3059907" y="332065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6" name="Equation" r:id="rId66" imgW="203024" imgH="215713" progId="Equation.3">
                  <p:embed/>
                </p:oleObj>
              </mc:Choice>
              <mc:Fallback>
                <p:oleObj name="Equation" r:id="rId66" imgW="203024" imgH="215713" progId="Equation.3">
                  <p:embed/>
                  <p:pic>
                    <p:nvPicPr>
                      <p:cNvPr id="344135" name="Object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907" y="332065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6" name="Object 149"/>
          <p:cNvGraphicFramePr>
            <a:graphicFrameLocks noChangeAspect="1"/>
          </p:cNvGraphicFramePr>
          <p:nvPr/>
        </p:nvGraphicFramePr>
        <p:xfrm>
          <a:off x="2141936" y="359092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7" name="Equation" r:id="rId67" imgW="203024" imgH="215713" progId="Equation.3">
                  <p:embed/>
                </p:oleObj>
              </mc:Choice>
              <mc:Fallback>
                <p:oleObj name="Equation" r:id="rId67" imgW="203024" imgH="215713" progId="Equation.3">
                  <p:embed/>
                  <p:pic>
                    <p:nvPicPr>
                      <p:cNvPr id="344136" name="Object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936" y="359092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7" name="Object 150"/>
          <p:cNvGraphicFramePr>
            <a:graphicFrameLocks noChangeAspect="1"/>
          </p:cNvGraphicFramePr>
          <p:nvPr/>
        </p:nvGraphicFramePr>
        <p:xfrm>
          <a:off x="1763317" y="364450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8" name="Equation" r:id="rId68" imgW="203024" imgH="215713" progId="Equation.3">
                  <p:embed/>
                </p:oleObj>
              </mc:Choice>
              <mc:Fallback>
                <p:oleObj name="Equation" r:id="rId68" imgW="203024" imgH="215713" progId="Equation.3">
                  <p:embed/>
                  <p:pic>
                    <p:nvPicPr>
                      <p:cNvPr id="344137" name="Object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317" y="364450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8" name="Object 151"/>
          <p:cNvGraphicFramePr>
            <a:graphicFrameLocks noChangeAspect="1"/>
          </p:cNvGraphicFramePr>
          <p:nvPr/>
        </p:nvGraphicFramePr>
        <p:xfrm>
          <a:off x="3654030" y="2402683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9" name="Equation" r:id="rId69" imgW="203024" imgH="215713" progId="Equation.3">
                  <p:embed/>
                </p:oleObj>
              </mc:Choice>
              <mc:Fallback>
                <p:oleObj name="Equation" r:id="rId69" imgW="203024" imgH="215713" progId="Equation.3">
                  <p:embed/>
                  <p:pic>
                    <p:nvPicPr>
                      <p:cNvPr id="344138" name="Object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030" y="2402683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9" name="Object 152"/>
          <p:cNvGraphicFramePr>
            <a:graphicFrameLocks noChangeAspect="1"/>
          </p:cNvGraphicFramePr>
          <p:nvPr/>
        </p:nvGraphicFramePr>
        <p:xfrm>
          <a:off x="3815955" y="213241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0" name="Equation" r:id="rId70" imgW="203024" imgH="215713" progId="Equation.3">
                  <p:embed/>
                </p:oleObj>
              </mc:Choice>
              <mc:Fallback>
                <p:oleObj name="Equation" r:id="rId70" imgW="203024" imgH="215713" progId="Equation.3">
                  <p:embed/>
                  <p:pic>
                    <p:nvPicPr>
                      <p:cNvPr id="344139" name="Object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5955" y="213241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0" name="Object 153"/>
          <p:cNvGraphicFramePr>
            <a:graphicFrameLocks noChangeAspect="1"/>
          </p:cNvGraphicFramePr>
          <p:nvPr/>
        </p:nvGraphicFramePr>
        <p:xfrm>
          <a:off x="3869532" y="24574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1" name="Equation" r:id="rId71" imgW="203024" imgH="215713" progId="Equation.3">
                  <p:embed/>
                </p:oleObj>
              </mc:Choice>
              <mc:Fallback>
                <p:oleObj name="Equation" r:id="rId71" imgW="203024" imgH="215713" progId="Equation.3">
                  <p:embed/>
                  <p:pic>
                    <p:nvPicPr>
                      <p:cNvPr id="344140" name="Object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9532" y="24574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1" name="Object 154"/>
          <p:cNvGraphicFramePr>
            <a:graphicFrameLocks noChangeAspect="1"/>
          </p:cNvGraphicFramePr>
          <p:nvPr/>
        </p:nvGraphicFramePr>
        <p:xfrm>
          <a:off x="3275411" y="2402683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2" name="Equation" r:id="rId72" imgW="203024" imgH="215713" progId="Equation.3">
                  <p:embed/>
                </p:oleObj>
              </mc:Choice>
              <mc:Fallback>
                <p:oleObj name="Equation" r:id="rId72" imgW="203024" imgH="215713" progId="Equation.3">
                  <p:embed/>
                  <p:pic>
                    <p:nvPicPr>
                      <p:cNvPr id="344141" name="Object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411" y="2402683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2" name="Object 155"/>
          <p:cNvGraphicFramePr>
            <a:graphicFrameLocks noChangeAspect="1"/>
          </p:cNvGraphicFramePr>
          <p:nvPr/>
        </p:nvGraphicFramePr>
        <p:xfrm>
          <a:off x="3924301" y="1916908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3" name="Equation" r:id="rId73" imgW="203024" imgH="215713" progId="Equation.3">
                  <p:embed/>
                </p:oleObj>
              </mc:Choice>
              <mc:Fallback>
                <p:oleObj name="Equation" r:id="rId73" imgW="203024" imgH="215713" progId="Equation.3">
                  <p:embed/>
                  <p:pic>
                    <p:nvPicPr>
                      <p:cNvPr id="344142" name="Object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1" y="1916908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3" name="Object 156"/>
          <p:cNvGraphicFramePr>
            <a:graphicFrameLocks noChangeAspect="1"/>
          </p:cNvGraphicFramePr>
          <p:nvPr/>
        </p:nvGraphicFramePr>
        <p:xfrm>
          <a:off x="4031457" y="2187180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4" name="Equation" r:id="rId74" imgW="203024" imgH="215713" progId="Equation.3">
                  <p:embed/>
                </p:oleObj>
              </mc:Choice>
              <mc:Fallback>
                <p:oleObj name="Equation" r:id="rId74" imgW="203024" imgH="215713" progId="Equation.3">
                  <p:embed/>
                  <p:pic>
                    <p:nvPicPr>
                      <p:cNvPr id="344143" name="Object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1457" y="2187180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4" name="Object 157"/>
          <p:cNvGraphicFramePr>
            <a:graphicFrameLocks noChangeAspect="1"/>
          </p:cNvGraphicFramePr>
          <p:nvPr/>
        </p:nvGraphicFramePr>
        <p:xfrm>
          <a:off x="3924301" y="2834880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5" name="Equation" r:id="rId75" imgW="203024" imgH="215713" progId="Equation.3">
                  <p:embed/>
                </p:oleObj>
              </mc:Choice>
              <mc:Fallback>
                <p:oleObj name="Equation" r:id="rId75" imgW="203024" imgH="215713" progId="Equation.3">
                  <p:embed/>
                  <p:pic>
                    <p:nvPicPr>
                      <p:cNvPr id="344144" name="Object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1" y="2834880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5" name="Object 158"/>
          <p:cNvGraphicFramePr>
            <a:graphicFrameLocks noChangeAspect="1"/>
          </p:cNvGraphicFramePr>
          <p:nvPr/>
        </p:nvGraphicFramePr>
        <p:xfrm>
          <a:off x="4248151" y="234910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6" name="Equation" r:id="rId76" imgW="203024" imgH="215713" progId="Equation.3">
                  <p:embed/>
                </p:oleObj>
              </mc:Choice>
              <mc:Fallback>
                <p:oleObj name="Equation" r:id="rId76" imgW="203024" imgH="215713" progId="Equation.3">
                  <p:embed/>
                  <p:pic>
                    <p:nvPicPr>
                      <p:cNvPr id="344145" name="Object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1" y="234910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6" name="Object 159"/>
          <p:cNvGraphicFramePr>
            <a:graphicFrameLocks noChangeAspect="1"/>
          </p:cNvGraphicFramePr>
          <p:nvPr/>
        </p:nvGraphicFramePr>
        <p:xfrm>
          <a:off x="5112545" y="2726533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7" name="Equation" r:id="rId77" imgW="203024" imgH="215713" progId="Equation.3">
                  <p:embed/>
                </p:oleObj>
              </mc:Choice>
              <mc:Fallback>
                <p:oleObj name="Equation" r:id="rId77" imgW="203024" imgH="215713" progId="Equation.3">
                  <p:embed/>
                  <p:pic>
                    <p:nvPicPr>
                      <p:cNvPr id="344146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545" y="2726533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7" name="Object 160"/>
          <p:cNvGraphicFramePr>
            <a:graphicFrameLocks noChangeAspect="1"/>
          </p:cNvGraphicFramePr>
          <p:nvPr/>
        </p:nvGraphicFramePr>
        <p:xfrm>
          <a:off x="4139805" y="31051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8" name="Equation" r:id="rId78" imgW="203024" imgH="215713" progId="Equation.3">
                  <p:embed/>
                </p:oleObj>
              </mc:Choice>
              <mc:Fallback>
                <p:oleObj name="Equation" r:id="rId78" imgW="203024" imgH="215713" progId="Equation.3">
                  <p:embed/>
                  <p:pic>
                    <p:nvPicPr>
                      <p:cNvPr id="344147" name="Object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805" y="31051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8" name="Object 161"/>
          <p:cNvGraphicFramePr>
            <a:graphicFrameLocks noChangeAspect="1"/>
          </p:cNvGraphicFramePr>
          <p:nvPr/>
        </p:nvGraphicFramePr>
        <p:xfrm>
          <a:off x="4139805" y="2619376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9" name="Equation" r:id="rId79" imgW="203024" imgH="215713" progId="Equation.3">
                  <p:embed/>
                </p:oleObj>
              </mc:Choice>
              <mc:Fallback>
                <p:oleObj name="Equation" r:id="rId79" imgW="203024" imgH="215713" progId="Equation.3">
                  <p:embed/>
                  <p:pic>
                    <p:nvPicPr>
                      <p:cNvPr id="344148" name="Object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805" y="2619376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9" name="Object 162"/>
          <p:cNvGraphicFramePr>
            <a:graphicFrameLocks noChangeAspect="1"/>
          </p:cNvGraphicFramePr>
          <p:nvPr/>
        </p:nvGraphicFramePr>
        <p:xfrm>
          <a:off x="4248151" y="1916908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0" name="Equation" r:id="rId80" imgW="203024" imgH="215713" progId="Equation.3">
                  <p:embed/>
                </p:oleObj>
              </mc:Choice>
              <mc:Fallback>
                <p:oleObj name="Equation" r:id="rId80" imgW="203024" imgH="215713" progId="Equation.3">
                  <p:embed/>
                  <p:pic>
                    <p:nvPicPr>
                      <p:cNvPr id="344149" name="Object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1" y="1916908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0" name="Object 163"/>
          <p:cNvGraphicFramePr>
            <a:graphicFrameLocks noChangeAspect="1"/>
          </p:cNvGraphicFramePr>
          <p:nvPr/>
        </p:nvGraphicFramePr>
        <p:xfrm>
          <a:off x="4356498" y="213241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1" name="Equation" r:id="rId81" imgW="203024" imgH="215713" progId="Equation.3">
                  <p:embed/>
                </p:oleObj>
              </mc:Choice>
              <mc:Fallback>
                <p:oleObj name="Equation" r:id="rId81" imgW="203024" imgH="215713" progId="Equation.3">
                  <p:embed/>
                  <p:pic>
                    <p:nvPicPr>
                      <p:cNvPr id="344150" name="Object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498" y="213241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1" name="Object 164"/>
          <p:cNvGraphicFramePr>
            <a:graphicFrameLocks noChangeAspect="1"/>
          </p:cNvGraphicFramePr>
          <p:nvPr/>
        </p:nvGraphicFramePr>
        <p:xfrm>
          <a:off x="4518423" y="2240758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2" name="Equation" r:id="rId82" imgW="203024" imgH="215713" progId="Equation.3">
                  <p:embed/>
                </p:oleObj>
              </mc:Choice>
              <mc:Fallback>
                <p:oleObj name="Equation" r:id="rId82" imgW="203024" imgH="215713" progId="Equation.3">
                  <p:embed/>
                  <p:pic>
                    <p:nvPicPr>
                      <p:cNvPr id="344151" name="Object 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8423" y="2240758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2" name="Object 165"/>
          <p:cNvGraphicFramePr>
            <a:graphicFrameLocks noChangeAspect="1"/>
          </p:cNvGraphicFramePr>
          <p:nvPr/>
        </p:nvGraphicFramePr>
        <p:xfrm>
          <a:off x="4680348" y="2402683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3" name="Equation" r:id="rId83" imgW="203024" imgH="215713" progId="Equation.3">
                  <p:embed/>
                </p:oleObj>
              </mc:Choice>
              <mc:Fallback>
                <p:oleObj name="Equation" r:id="rId83" imgW="203024" imgH="215713" progId="Equation.3">
                  <p:embed/>
                  <p:pic>
                    <p:nvPicPr>
                      <p:cNvPr id="344152" name="Object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0348" y="2402683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3" name="Object 166"/>
          <p:cNvGraphicFramePr>
            <a:graphicFrameLocks noChangeAspect="1"/>
          </p:cNvGraphicFramePr>
          <p:nvPr/>
        </p:nvGraphicFramePr>
        <p:xfrm>
          <a:off x="4842273" y="2564608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4" name="Equation" r:id="rId84" imgW="203024" imgH="215713" progId="Equation.3">
                  <p:embed/>
                </p:oleObj>
              </mc:Choice>
              <mc:Fallback>
                <p:oleObj name="Equation" r:id="rId84" imgW="203024" imgH="215713" progId="Equation.3">
                  <p:embed/>
                  <p:pic>
                    <p:nvPicPr>
                      <p:cNvPr id="344153" name="Object 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273" y="2564608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4" name="Object 167"/>
          <p:cNvGraphicFramePr>
            <a:graphicFrameLocks noChangeAspect="1"/>
          </p:cNvGraphicFramePr>
          <p:nvPr/>
        </p:nvGraphicFramePr>
        <p:xfrm>
          <a:off x="4842273" y="2726533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5" name="Equation" r:id="rId85" imgW="203024" imgH="215713" progId="Equation.3">
                  <p:embed/>
                </p:oleObj>
              </mc:Choice>
              <mc:Fallback>
                <p:oleObj name="Equation" r:id="rId85" imgW="203024" imgH="215713" progId="Equation.3">
                  <p:embed/>
                  <p:pic>
                    <p:nvPicPr>
                      <p:cNvPr id="344154" name="Object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273" y="2726533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5" name="Object 168"/>
          <p:cNvGraphicFramePr>
            <a:graphicFrameLocks noChangeAspect="1"/>
          </p:cNvGraphicFramePr>
          <p:nvPr/>
        </p:nvGraphicFramePr>
        <p:xfrm>
          <a:off x="5112545" y="2996805"/>
          <a:ext cx="197644" cy="216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6" name="Equation" r:id="rId86" imgW="203024" imgH="215713" progId="Equation.3">
                  <p:embed/>
                </p:oleObj>
              </mc:Choice>
              <mc:Fallback>
                <p:oleObj name="Equation" r:id="rId86" imgW="203024" imgH="215713" progId="Equation.3">
                  <p:embed/>
                  <p:pic>
                    <p:nvPicPr>
                      <p:cNvPr id="344155" name="Object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545" y="2996805"/>
                        <a:ext cx="197644" cy="216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6" name="Object 169"/>
          <p:cNvGraphicFramePr>
            <a:graphicFrameLocks noChangeAspect="1"/>
          </p:cNvGraphicFramePr>
          <p:nvPr/>
        </p:nvGraphicFramePr>
        <p:xfrm>
          <a:off x="2844405" y="299680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7" name="Equation" r:id="rId87" imgW="203024" imgH="215713" progId="Equation.3">
                  <p:embed/>
                </p:oleObj>
              </mc:Choice>
              <mc:Fallback>
                <p:oleObj name="Equation" r:id="rId87" imgW="203024" imgH="215713" progId="Equation.3">
                  <p:embed/>
                  <p:pic>
                    <p:nvPicPr>
                      <p:cNvPr id="344156" name="Object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405" y="299680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7" name="Object 170"/>
          <p:cNvGraphicFramePr>
            <a:graphicFrameLocks noChangeAspect="1"/>
          </p:cNvGraphicFramePr>
          <p:nvPr/>
        </p:nvGraphicFramePr>
        <p:xfrm>
          <a:off x="2574132" y="3320655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8" name="Equation" r:id="rId88" imgW="203024" imgH="215713" progId="Equation.3">
                  <p:embed/>
                </p:oleObj>
              </mc:Choice>
              <mc:Fallback>
                <p:oleObj name="Equation" r:id="rId88" imgW="203024" imgH="215713" progId="Equation.3">
                  <p:embed/>
                  <p:pic>
                    <p:nvPicPr>
                      <p:cNvPr id="344157" name="Object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132" y="3320655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8" name="Object 171"/>
          <p:cNvGraphicFramePr>
            <a:graphicFrameLocks noChangeAspect="1"/>
          </p:cNvGraphicFramePr>
          <p:nvPr/>
        </p:nvGraphicFramePr>
        <p:xfrm>
          <a:off x="3654030" y="2078833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9" name="Equation" r:id="rId89" imgW="203024" imgH="215713" progId="Equation.3">
                  <p:embed/>
                </p:oleObj>
              </mc:Choice>
              <mc:Fallback>
                <p:oleObj name="Equation" r:id="rId89" imgW="203024" imgH="215713" progId="Equation.3">
                  <p:embed/>
                  <p:pic>
                    <p:nvPicPr>
                      <p:cNvPr id="344158" name="Object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030" y="2078833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9" name="Object 172"/>
          <p:cNvGraphicFramePr>
            <a:graphicFrameLocks noChangeAspect="1"/>
          </p:cNvGraphicFramePr>
          <p:nvPr/>
        </p:nvGraphicFramePr>
        <p:xfrm>
          <a:off x="3113486" y="2564608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0" name="Equation" r:id="rId90" imgW="203024" imgH="215713" progId="Equation.3">
                  <p:embed/>
                </p:oleObj>
              </mc:Choice>
              <mc:Fallback>
                <p:oleObj name="Equation" r:id="rId90" imgW="203024" imgH="215713" progId="Equation.3">
                  <p:embed/>
                  <p:pic>
                    <p:nvPicPr>
                      <p:cNvPr id="344159" name="Object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486" y="2564608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60" name="Object 173"/>
          <p:cNvGraphicFramePr>
            <a:graphicFrameLocks noChangeAspect="1"/>
          </p:cNvGraphicFramePr>
          <p:nvPr/>
        </p:nvGraphicFramePr>
        <p:xfrm>
          <a:off x="3492105" y="2187180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1" name="Equation" r:id="rId91" imgW="203024" imgH="215713" progId="Equation.3">
                  <p:embed/>
                </p:oleObj>
              </mc:Choice>
              <mc:Fallback>
                <p:oleObj name="Equation" r:id="rId91" imgW="203024" imgH="215713" progId="Equation.3">
                  <p:embed/>
                  <p:pic>
                    <p:nvPicPr>
                      <p:cNvPr id="344160" name="Object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105" y="2187180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61" name="Object 174"/>
          <p:cNvGraphicFramePr>
            <a:graphicFrameLocks noChangeAspect="1"/>
          </p:cNvGraphicFramePr>
          <p:nvPr/>
        </p:nvGraphicFramePr>
        <p:xfrm>
          <a:off x="4787505" y="2240758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2" name="Equation" r:id="rId92" imgW="203024" imgH="215713" progId="Equation.3">
                  <p:embed/>
                </p:oleObj>
              </mc:Choice>
              <mc:Fallback>
                <p:oleObj name="Equation" r:id="rId92" imgW="203024" imgH="215713" progId="Equation.3">
                  <p:embed/>
                  <p:pic>
                    <p:nvPicPr>
                      <p:cNvPr id="344161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505" y="2240758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4162" name="Rectangle 135"/>
          <p:cNvSpPr>
            <a:spLocks noChangeArrowheads="1"/>
          </p:cNvSpPr>
          <p:nvPr/>
        </p:nvSpPr>
        <p:spPr bwMode="auto">
          <a:xfrm>
            <a:off x="1743075" y="4202228"/>
            <a:ext cx="565785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Low" rtl="0"/>
            <a:r>
              <a:rPr lang="en-US" sz="2100" b="1" dirty="0">
                <a:solidFill>
                  <a:srgbClr val="006600"/>
                </a:solidFill>
                <a:cs typeface="Times New Roman" pitchFamily="18" charset="0"/>
              </a:rPr>
              <a:t>1 S.E,</a:t>
            </a:r>
            <a:r>
              <a:rPr lang="en-US" sz="2100" b="1" dirty="0">
                <a:solidFill>
                  <a:srgbClr val="FFFFFF"/>
                </a:solidFill>
                <a:cs typeface="Times New Roman" pitchFamily="18" charset="0"/>
              </a:rPr>
              <a:t>  </a:t>
            </a:r>
            <a:r>
              <a:rPr lang="en-US" sz="2100" b="1" dirty="0">
                <a:solidFill>
                  <a:srgbClr val="0000CC"/>
                </a:solidFill>
                <a:cs typeface="Times New Roman" pitchFamily="18" charset="0"/>
              </a:rPr>
              <a:t>2 S.E </a:t>
            </a:r>
            <a:r>
              <a:rPr lang="en-US" sz="2100" b="1" dirty="0">
                <a:solidFill>
                  <a:srgbClr val="CC00FF"/>
                </a:solidFill>
                <a:cs typeface="Times New Roman" pitchFamily="18" charset="0"/>
              </a:rPr>
              <a:t>and</a:t>
            </a:r>
            <a:r>
              <a:rPr lang="en-US" sz="2100" b="1" dirty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100" b="1" dirty="0">
                <a:solidFill>
                  <a:srgbClr val="660033"/>
                </a:solidFill>
                <a:cs typeface="Times New Roman" pitchFamily="18" charset="0"/>
              </a:rPr>
              <a:t>3 S.E         </a:t>
            </a:r>
            <a:r>
              <a:rPr lang="en-US" sz="2100" b="1" dirty="0">
                <a:solidFill>
                  <a:srgbClr val="CC00FF"/>
                </a:solidFill>
                <a:cs typeface="Times New Roman" pitchFamily="18" charset="0"/>
              </a:rPr>
              <a:t>in proportion</a:t>
            </a:r>
          </a:p>
          <a:p>
            <a:pPr algn="justLow" rtl="0"/>
            <a:r>
              <a:rPr lang="en-US" sz="2100" b="1" dirty="0">
                <a:solidFill>
                  <a:srgbClr val="FFFFFF"/>
                </a:solidFill>
                <a:cs typeface="Times New Roman" pitchFamily="18" charset="0"/>
              </a:rPr>
              <a:t>  </a:t>
            </a:r>
            <a:r>
              <a:rPr lang="en-US" sz="2100" b="1" dirty="0">
                <a:solidFill>
                  <a:srgbClr val="006600"/>
                </a:solidFill>
              </a:rPr>
              <a:t>68%</a:t>
            </a:r>
            <a:r>
              <a:rPr lang="en-US" sz="2100" b="1" dirty="0">
                <a:solidFill>
                  <a:srgbClr val="FFFFFF"/>
                </a:solidFill>
              </a:rPr>
              <a:t>   </a:t>
            </a:r>
            <a:r>
              <a:rPr lang="en-US" sz="2100" b="1" dirty="0">
                <a:solidFill>
                  <a:srgbClr val="0000CC"/>
                </a:solidFill>
              </a:rPr>
              <a:t>95%      </a:t>
            </a:r>
            <a:r>
              <a:rPr lang="en-US" sz="2100" b="1" dirty="0">
                <a:solidFill>
                  <a:srgbClr val="660033"/>
                </a:solidFill>
              </a:rPr>
              <a:t>99% . </a:t>
            </a:r>
          </a:p>
        </p:txBody>
      </p:sp>
    </p:spTree>
    <p:extLst>
      <p:ext uri="{BB962C8B-B14F-4D97-AF65-F5344CB8AC3E}">
        <p14:creationId xmlns:p14="http://schemas.microsoft.com/office/powerpoint/2010/main" val="193429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7024E3C-8382-4687-A506-1256481EF7D3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509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0D1C73F-1600-4725-82AE-DF77AF0FD79F}" type="slidenum">
              <a:rPr lang="ar-SA" sz="1050">
                <a:solidFill>
                  <a:srgbClr val="000000"/>
                </a:solidFill>
              </a:rPr>
              <a:pPr eaLnBrk="1" hangingPunct="1"/>
              <a:t>17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5091" name="Slide Number Placeholder 3"/>
          <p:cNvSpPr txBox="1">
            <a:spLocks noGrp="1"/>
          </p:cNvSpPr>
          <p:nvPr/>
        </p:nvSpPr>
        <p:spPr bwMode="auto">
          <a:xfrm>
            <a:off x="6057900" y="5541169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0CCE2476-B346-41DC-BBB4-AB5C9604EBE3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17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5092" name="Rectangle 2"/>
          <p:cNvSpPr>
            <a:spLocks noChangeArrowheads="1"/>
          </p:cNvSpPr>
          <p:nvPr/>
        </p:nvSpPr>
        <p:spPr bwMode="auto">
          <a:xfrm>
            <a:off x="3492104" y="4603835"/>
            <a:ext cx="1847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350">
              <a:solidFill>
                <a:srgbClr val="000000"/>
              </a:solidFill>
            </a:endParaRPr>
          </a:p>
          <a:p>
            <a:pPr rtl="0" eaLnBrk="0" hangingPunct="0"/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345093" name="Rectangle 5"/>
          <p:cNvSpPr>
            <a:spLocks noChangeArrowheads="1"/>
          </p:cNvSpPr>
          <p:nvPr/>
        </p:nvSpPr>
        <p:spPr bwMode="auto">
          <a:xfrm>
            <a:off x="489397" y="1571248"/>
            <a:ext cx="8229600" cy="3539430"/>
          </a:xfrm>
          <a:prstGeom prst="rect">
            <a:avLst/>
          </a:prstGeom>
          <a:noFill/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Remember that the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</a:rPr>
              <a:t>SD is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1" dirty="0">
                <a:solidFill>
                  <a:srgbClr val="000000"/>
                </a:solidFill>
              </a:rPr>
              <a:t>measure of spread of  the data in a single</a:t>
            </a:r>
            <a:r>
              <a:rPr lang="en-US" sz="2800" b="1" dirty="0">
                <a:solidFill>
                  <a:schemeClr val="tx2"/>
                </a:solidFill>
              </a:rPr>
              <a:t> sample </a:t>
            </a:r>
            <a:r>
              <a:rPr lang="en-US" sz="2800" b="1" dirty="0">
                <a:solidFill>
                  <a:srgbClr val="000000"/>
                </a:solidFill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800" b="1" dirty="0">
                <a:solidFill>
                  <a:srgbClr val="0000CC"/>
                </a:solidFill>
              </a:rPr>
              <a:t>The S.E</a:t>
            </a:r>
            <a:r>
              <a:rPr lang="en-US" sz="2800" b="1" dirty="0">
                <a:solidFill>
                  <a:srgbClr val="000000"/>
                </a:solidFill>
              </a:rPr>
              <a:t>. is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1" dirty="0">
                <a:solidFill>
                  <a:srgbClr val="000000"/>
                </a:solidFill>
              </a:rPr>
              <a:t> a measure of spread in </a:t>
            </a:r>
            <a:r>
              <a:rPr lang="en-US" sz="2800" b="1" dirty="0">
                <a:solidFill>
                  <a:srgbClr val="0000CC"/>
                </a:solidFill>
              </a:rPr>
              <a:t>ALL</a:t>
            </a:r>
            <a:r>
              <a:rPr lang="en-US" sz="2800" b="1" dirty="0">
                <a:solidFill>
                  <a:srgbClr val="000000"/>
                </a:solidFill>
              </a:rPr>
              <a:t> sample means from a </a:t>
            </a:r>
            <a:r>
              <a:rPr lang="en-US" sz="2800" b="1" dirty="0">
                <a:solidFill>
                  <a:srgbClr val="0000CC"/>
                </a:solidFill>
              </a:rPr>
              <a:t>population.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chemeClr val="accent2"/>
                </a:solidFill>
              </a:rPr>
              <a:t>We notice </a:t>
            </a:r>
            <a:r>
              <a:rPr lang="en-US" sz="2800" b="1" dirty="0">
                <a:solidFill>
                  <a:srgbClr val="000000"/>
                </a:solidFill>
              </a:rPr>
              <a:t>that the  as sample size  n  increases the S.E decrease</a:t>
            </a:r>
          </a:p>
        </p:txBody>
      </p:sp>
    </p:spTree>
    <p:extLst>
      <p:ext uri="{BB962C8B-B14F-4D97-AF65-F5344CB8AC3E}">
        <p14:creationId xmlns:p14="http://schemas.microsoft.com/office/powerpoint/2010/main" val="98213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AF063A6-C21C-4EEC-B3C0-D4D7A6F0CA62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615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609088C-20BE-4ACC-B29E-2CF5D93B4A36}" type="slidenum">
              <a:rPr lang="ar-SA" sz="1050">
                <a:solidFill>
                  <a:srgbClr val="000000"/>
                </a:solidFill>
              </a:rPr>
              <a:pPr eaLnBrk="1" hangingPunct="1"/>
              <a:t>18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6115" name="Slide Number Placeholder 3"/>
          <p:cNvSpPr txBox="1">
            <a:spLocks noGrp="1"/>
          </p:cNvSpPr>
          <p:nvPr/>
        </p:nvSpPr>
        <p:spPr bwMode="auto">
          <a:xfrm>
            <a:off x="6057900" y="5541169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0F0DEBBC-5295-4AA3-971E-80171E2149A0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18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6116" name="Rectangle 4"/>
          <p:cNvSpPr>
            <a:spLocks noChangeArrowheads="1"/>
          </p:cNvSpPr>
          <p:nvPr/>
        </p:nvSpPr>
        <p:spPr bwMode="auto">
          <a:xfrm>
            <a:off x="1143001" y="3278959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350">
              <a:solidFill>
                <a:srgbClr val="000000"/>
              </a:solidFill>
            </a:endParaRPr>
          </a:p>
        </p:txBody>
      </p:sp>
      <p:grpSp>
        <p:nvGrpSpPr>
          <p:cNvPr id="346117" name="Group 38"/>
          <p:cNvGrpSpPr>
            <a:grpSpLocks/>
          </p:cNvGrpSpPr>
          <p:nvPr/>
        </p:nvGrpSpPr>
        <p:grpSpPr bwMode="auto">
          <a:xfrm>
            <a:off x="785612" y="1428751"/>
            <a:ext cx="6872488" cy="3654424"/>
            <a:chOff x="2880" y="2666"/>
            <a:chExt cx="5906" cy="3790"/>
          </a:xfrm>
        </p:grpSpPr>
        <p:sp>
          <p:nvSpPr>
            <p:cNvPr id="346157" name="Line 39"/>
            <p:cNvSpPr>
              <a:spLocks noChangeShapeType="1"/>
            </p:cNvSpPr>
            <p:nvPr/>
          </p:nvSpPr>
          <p:spPr bwMode="auto">
            <a:xfrm>
              <a:off x="3106" y="4298"/>
              <a:ext cx="5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58" name="Line 40"/>
            <p:cNvSpPr>
              <a:spLocks noChangeShapeType="1"/>
            </p:cNvSpPr>
            <p:nvPr/>
          </p:nvSpPr>
          <p:spPr bwMode="auto">
            <a:xfrm flipV="1">
              <a:off x="3387" y="421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59" name="Line 41"/>
            <p:cNvSpPr>
              <a:spLocks noChangeShapeType="1"/>
            </p:cNvSpPr>
            <p:nvPr/>
          </p:nvSpPr>
          <p:spPr bwMode="auto">
            <a:xfrm flipV="1">
              <a:off x="3926" y="4210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60" name="Line 42"/>
            <p:cNvSpPr>
              <a:spLocks noChangeShapeType="1"/>
            </p:cNvSpPr>
            <p:nvPr/>
          </p:nvSpPr>
          <p:spPr bwMode="auto">
            <a:xfrm flipV="1">
              <a:off x="5206" y="4210"/>
              <a:ext cx="3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61" name="Line 43"/>
            <p:cNvSpPr>
              <a:spLocks noChangeShapeType="1"/>
            </p:cNvSpPr>
            <p:nvPr/>
          </p:nvSpPr>
          <p:spPr bwMode="auto">
            <a:xfrm flipV="1">
              <a:off x="5907" y="421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62" name="Line 44"/>
            <p:cNvSpPr>
              <a:spLocks noChangeShapeType="1"/>
            </p:cNvSpPr>
            <p:nvPr/>
          </p:nvSpPr>
          <p:spPr bwMode="auto">
            <a:xfrm flipV="1">
              <a:off x="6606" y="421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63" name="Line 45"/>
            <p:cNvSpPr>
              <a:spLocks noChangeShapeType="1"/>
            </p:cNvSpPr>
            <p:nvPr/>
          </p:nvSpPr>
          <p:spPr bwMode="auto">
            <a:xfrm flipV="1">
              <a:off x="7705" y="421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64" name="Line 46"/>
            <p:cNvSpPr>
              <a:spLocks noChangeShapeType="1"/>
            </p:cNvSpPr>
            <p:nvPr/>
          </p:nvSpPr>
          <p:spPr bwMode="auto">
            <a:xfrm flipV="1">
              <a:off x="8425" y="421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65" name="Line 47"/>
            <p:cNvSpPr>
              <a:spLocks noChangeShapeType="1"/>
            </p:cNvSpPr>
            <p:nvPr/>
          </p:nvSpPr>
          <p:spPr bwMode="auto">
            <a:xfrm flipV="1">
              <a:off x="5907" y="2666"/>
              <a:ext cx="1" cy="16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66" name="Text Box 48"/>
            <p:cNvSpPr txBox="1">
              <a:spLocks noChangeArrowheads="1"/>
            </p:cNvSpPr>
            <p:nvPr/>
          </p:nvSpPr>
          <p:spPr bwMode="auto">
            <a:xfrm>
              <a:off x="5607" y="4314"/>
              <a:ext cx="361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46167" name="Freeform 49"/>
            <p:cNvSpPr>
              <a:spLocks/>
            </p:cNvSpPr>
            <p:nvPr/>
          </p:nvSpPr>
          <p:spPr bwMode="auto">
            <a:xfrm>
              <a:off x="3026" y="2698"/>
              <a:ext cx="2881" cy="1470"/>
            </a:xfrm>
            <a:custGeom>
              <a:avLst/>
              <a:gdLst>
                <a:gd name="T0" fmla="*/ 0 w 3060"/>
                <a:gd name="T1" fmla="*/ 1 h 2190"/>
                <a:gd name="T2" fmla="*/ 48 w 3060"/>
                <a:gd name="T3" fmla="*/ 1 h 2190"/>
                <a:gd name="T4" fmla="*/ 192 w 3060"/>
                <a:gd name="T5" fmla="*/ 1 h 2190"/>
                <a:gd name="T6" fmla="*/ 477 w 3060"/>
                <a:gd name="T7" fmla="*/ 1 h 2190"/>
                <a:gd name="T8" fmla="*/ 668 w 3060"/>
                <a:gd name="T9" fmla="*/ 1 h 2190"/>
                <a:gd name="T10" fmla="*/ 813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68" name="Freeform 50"/>
            <p:cNvSpPr>
              <a:spLocks/>
            </p:cNvSpPr>
            <p:nvPr/>
          </p:nvSpPr>
          <p:spPr bwMode="auto">
            <a:xfrm flipH="1">
              <a:off x="5907" y="2711"/>
              <a:ext cx="2879" cy="1467"/>
            </a:xfrm>
            <a:custGeom>
              <a:avLst/>
              <a:gdLst>
                <a:gd name="T0" fmla="*/ 0 w 3060"/>
                <a:gd name="T1" fmla="*/ 1 h 2190"/>
                <a:gd name="T2" fmla="*/ 47 w 3060"/>
                <a:gd name="T3" fmla="*/ 1 h 2190"/>
                <a:gd name="T4" fmla="*/ 189 w 3060"/>
                <a:gd name="T5" fmla="*/ 1 h 2190"/>
                <a:gd name="T6" fmla="*/ 471 w 3060"/>
                <a:gd name="T7" fmla="*/ 1 h 2190"/>
                <a:gd name="T8" fmla="*/ 659 w 3060"/>
                <a:gd name="T9" fmla="*/ 1 h 2190"/>
                <a:gd name="T10" fmla="*/ 80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69" name="Text Box 51"/>
            <p:cNvSpPr txBox="1">
              <a:spLocks noChangeArrowheads="1"/>
            </p:cNvSpPr>
            <p:nvPr/>
          </p:nvSpPr>
          <p:spPr bwMode="auto">
            <a:xfrm>
              <a:off x="2880" y="4410"/>
              <a:ext cx="862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100" b="1">
                  <a:solidFill>
                    <a:srgbClr val="333399"/>
                  </a:solidFill>
                  <a:latin typeface="Times New Roman" pitchFamily="18" charset="0"/>
                </a:rPr>
                <a:t>3S.E</a:t>
              </a:r>
              <a:endParaRPr lang="en-US" sz="2100" b="1">
                <a:solidFill>
                  <a:srgbClr val="333399"/>
                </a:solidFill>
              </a:endParaRPr>
            </a:p>
          </p:txBody>
        </p:sp>
        <p:sp>
          <p:nvSpPr>
            <p:cNvPr id="346170" name="Text Box 52"/>
            <p:cNvSpPr txBox="1">
              <a:spLocks noChangeArrowheads="1"/>
            </p:cNvSpPr>
            <p:nvPr/>
          </p:nvSpPr>
          <p:spPr bwMode="auto">
            <a:xfrm>
              <a:off x="7835" y="4383"/>
              <a:ext cx="944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 b="1">
                  <a:solidFill>
                    <a:srgbClr val="333399"/>
                  </a:solidFill>
                  <a:latin typeface="Times New Roman" pitchFamily="18" charset="0"/>
                </a:rPr>
                <a:t>   </a:t>
              </a:r>
              <a:r>
                <a:rPr lang="en-US" sz="2100" b="1">
                  <a:solidFill>
                    <a:srgbClr val="333399"/>
                  </a:solidFill>
                  <a:latin typeface="Times New Roman" pitchFamily="18" charset="0"/>
                </a:rPr>
                <a:t>3S.E</a:t>
              </a:r>
              <a:endParaRPr lang="en-US" sz="2100" b="1">
                <a:solidFill>
                  <a:srgbClr val="333399"/>
                </a:solidFill>
              </a:endParaRPr>
            </a:p>
          </p:txBody>
        </p:sp>
        <p:sp>
          <p:nvSpPr>
            <p:cNvPr id="346171" name="Text Box 53"/>
            <p:cNvSpPr txBox="1">
              <a:spLocks noChangeArrowheads="1"/>
            </p:cNvSpPr>
            <p:nvPr/>
          </p:nvSpPr>
          <p:spPr bwMode="auto">
            <a:xfrm>
              <a:off x="3351" y="4410"/>
              <a:ext cx="92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 b="1">
                  <a:solidFill>
                    <a:srgbClr val="008000"/>
                  </a:solidFill>
                  <a:latin typeface="Times New Roman" pitchFamily="18" charset="0"/>
                </a:rPr>
                <a:t>    2S.E</a:t>
              </a:r>
              <a:endParaRPr lang="en-US" sz="1800" b="1">
                <a:solidFill>
                  <a:srgbClr val="008000"/>
                </a:solidFill>
              </a:endParaRPr>
            </a:p>
          </p:txBody>
        </p:sp>
        <p:sp>
          <p:nvSpPr>
            <p:cNvPr id="346172" name="Text Box 54"/>
            <p:cNvSpPr txBox="1">
              <a:spLocks noChangeArrowheads="1"/>
            </p:cNvSpPr>
            <p:nvPr/>
          </p:nvSpPr>
          <p:spPr bwMode="auto">
            <a:xfrm>
              <a:off x="7200" y="4427"/>
              <a:ext cx="86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100" b="1">
                  <a:solidFill>
                    <a:srgbClr val="006600"/>
                  </a:solidFill>
                  <a:latin typeface="Times New Roman" pitchFamily="18" charset="0"/>
                </a:rPr>
                <a:t>2S.E</a:t>
              </a:r>
              <a:endParaRPr lang="en-US" sz="2100" b="1">
                <a:solidFill>
                  <a:srgbClr val="006600"/>
                </a:solidFill>
              </a:endParaRPr>
            </a:p>
          </p:txBody>
        </p:sp>
        <p:sp>
          <p:nvSpPr>
            <p:cNvPr id="346173" name="Text Box 55"/>
            <p:cNvSpPr txBox="1">
              <a:spLocks noChangeArrowheads="1"/>
            </p:cNvSpPr>
            <p:nvPr/>
          </p:nvSpPr>
          <p:spPr bwMode="auto">
            <a:xfrm>
              <a:off x="4653" y="441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 b="1">
                  <a:solidFill>
                    <a:srgbClr val="990000"/>
                  </a:solidFill>
                  <a:latin typeface="Times New Roman" pitchFamily="18" charset="0"/>
                </a:rPr>
                <a:t>  </a:t>
              </a:r>
              <a:r>
                <a:rPr lang="en-US" sz="2100" b="1">
                  <a:solidFill>
                    <a:srgbClr val="990000"/>
                  </a:solidFill>
                  <a:latin typeface="Times New Roman" pitchFamily="18" charset="0"/>
                </a:rPr>
                <a:t>1S.E</a:t>
              </a:r>
              <a:endParaRPr lang="en-US" sz="2100" b="1">
                <a:solidFill>
                  <a:srgbClr val="990000"/>
                </a:solidFill>
              </a:endParaRPr>
            </a:p>
          </p:txBody>
        </p:sp>
        <p:sp>
          <p:nvSpPr>
            <p:cNvPr id="346174" name="Text Box 56"/>
            <p:cNvSpPr txBox="1">
              <a:spLocks noChangeArrowheads="1"/>
            </p:cNvSpPr>
            <p:nvPr/>
          </p:nvSpPr>
          <p:spPr bwMode="auto">
            <a:xfrm>
              <a:off x="6012" y="4461"/>
              <a:ext cx="93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100" b="1">
                  <a:solidFill>
                    <a:srgbClr val="990000"/>
                  </a:solidFill>
                  <a:latin typeface="Times New Roman" pitchFamily="18" charset="0"/>
                </a:rPr>
                <a:t>1S.E</a:t>
              </a:r>
              <a:endParaRPr lang="en-US" sz="2100" b="1">
                <a:solidFill>
                  <a:srgbClr val="990000"/>
                </a:solidFill>
              </a:endParaRPr>
            </a:p>
          </p:txBody>
        </p:sp>
        <p:sp>
          <p:nvSpPr>
            <p:cNvPr id="346175" name="Line 57"/>
            <p:cNvSpPr>
              <a:spLocks noChangeShapeType="1"/>
            </p:cNvSpPr>
            <p:nvPr/>
          </p:nvSpPr>
          <p:spPr bwMode="auto">
            <a:xfrm flipV="1">
              <a:off x="8425" y="4011"/>
              <a:ext cx="1" cy="1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76" name="Line 58"/>
            <p:cNvSpPr>
              <a:spLocks noChangeShapeType="1"/>
            </p:cNvSpPr>
            <p:nvPr/>
          </p:nvSpPr>
          <p:spPr bwMode="auto">
            <a:xfrm flipV="1">
              <a:off x="3386" y="4038"/>
              <a:ext cx="1" cy="1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77" name="Line 59"/>
            <p:cNvSpPr>
              <a:spLocks noChangeShapeType="1"/>
            </p:cNvSpPr>
            <p:nvPr/>
          </p:nvSpPr>
          <p:spPr bwMode="auto">
            <a:xfrm flipV="1">
              <a:off x="3926" y="3814"/>
              <a:ext cx="1" cy="1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78" name="Line 60"/>
            <p:cNvSpPr>
              <a:spLocks noChangeShapeType="1"/>
            </p:cNvSpPr>
            <p:nvPr/>
          </p:nvSpPr>
          <p:spPr bwMode="auto">
            <a:xfrm flipV="1">
              <a:off x="7705" y="3651"/>
              <a:ext cx="1" cy="1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79" name="Line 61"/>
            <p:cNvSpPr>
              <a:spLocks noChangeShapeType="1"/>
            </p:cNvSpPr>
            <p:nvPr/>
          </p:nvSpPr>
          <p:spPr bwMode="auto">
            <a:xfrm flipV="1">
              <a:off x="5203" y="2880"/>
              <a:ext cx="1" cy="2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80" name="Line 62"/>
            <p:cNvSpPr>
              <a:spLocks noChangeShapeType="1"/>
            </p:cNvSpPr>
            <p:nvPr/>
          </p:nvSpPr>
          <p:spPr bwMode="auto">
            <a:xfrm flipV="1">
              <a:off x="6609" y="2880"/>
              <a:ext cx="1" cy="2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81" name="Line 63"/>
            <p:cNvSpPr>
              <a:spLocks noChangeShapeType="1"/>
            </p:cNvSpPr>
            <p:nvPr/>
          </p:nvSpPr>
          <p:spPr bwMode="auto">
            <a:xfrm>
              <a:off x="5220" y="4860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82" name="Line 64"/>
            <p:cNvSpPr>
              <a:spLocks noChangeShapeType="1"/>
            </p:cNvSpPr>
            <p:nvPr/>
          </p:nvSpPr>
          <p:spPr bwMode="auto">
            <a:xfrm>
              <a:off x="3960" y="5400"/>
              <a:ext cx="37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83" name="Line 65"/>
            <p:cNvSpPr>
              <a:spLocks noChangeShapeType="1"/>
            </p:cNvSpPr>
            <p:nvPr/>
          </p:nvSpPr>
          <p:spPr bwMode="auto">
            <a:xfrm>
              <a:off x="3420" y="5940"/>
              <a:ext cx="50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sp>
          <p:nvSpPr>
            <p:cNvPr id="346184" name="Text Box 66"/>
            <p:cNvSpPr txBox="1">
              <a:spLocks noChangeArrowheads="1"/>
            </p:cNvSpPr>
            <p:nvPr/>
          </p:nvSpPr>
          <p:spPr bwMode="auto">
            <a:xfrm>
              <a:off x="5451" y="4870"/>
              <a:ext cx="86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100" b="1">
                  <a:solidFill>
                    <a:srgbClr val="660033"/>
                  </a:solidFill>
                  <a:latin typeface="Times New Roman" pitchFamily="18" charset="0"/>
                </a:rPr>
                <a:t>68%</a:t>
              </a:r>
              <a:endParaRPr lang="en-US" sz="2100" b="1">
                <a:solidFill>
                  <a:srgbClr val="660033"/>
                </a:solidFill>
              </a:endParaRPr>
            </a:p>
          </p:txBody>
        </p:sp>
        <p:sp>
          <p:nvSpPr>
            <p:cNvPr id="346185" name="Text Box 67"/>
            <p:cNvSpPr txBox="1">
              <a:spLocks noChangeArrowheads="1"/>
            </p:cNvSpPr>
            <p:nvPr/>
          </p:nvSpPr>
          <p:spPr bwMode="auto">
            <a:xfrm>
              <a:off x="5485" y="5373"/>
              <a:ext cx="86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100" b="1">
                  <a:solidFill>
                    <a:srgbClr val="008000"/>
                  </a:solidFill>
                  <a:latin typeface="Times New Roman" pitchFamily="18" charset="0"/>
                </a:rPr>
                <a:t>95%</a:t>
              </a:r>
              <a:endParaRPr lang="en-US" sz="2100" b="1">
                <a:solidFill>
                  <a:srgbClr val="008000"/>
                </a:solidFill>
              </a:endParaRPr>
            </a:p>
          </p:txBody>
        </p:sp>
        <p:sp>
          <p:nvSpPr>
            <p:cNvPr id="346186" name="Text Box 68"/>
            <p:cNvSpPr txBox="1">
              <a:spLocks noChangeArrowheads="1"/>
            </p:cNvSpPr>
            <p:nvPr/>
          </p:nvSpPr>
          <p:spPr bwMode="auto">
            <a:xfrm>
              <a:off x="5580" y="5916"/>
              <a:ext cx="86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100" b="1">
                  <a:solidFill>
                    <a:srgbClr val="333399"/>
                  </a:solidFill>
                  <a:latin typeface="Times New Roman" pitchFamily="18" charset="0"/>
                </a:rPr>
                <a:t>99%</a:t>
              </a:r>
              <a:endParaRPr lang="en-US" sz="2100" b="1">
                <a:solidFill>
                  <a:srgbClr val="333399"/>
                </a:solidFill>
              </a:endParaRPr>
            </a:p>
          </p:txBody>
        </p:sp>
      </p:grpSp>
      <p:sp>
        <p:nvSpPr>
          <p:cNvPr id="346118" name="Rectangle 36"/>
          <p:cNvSpPr>
            <a:spLocks noChangeArrowheads="1"/>
          </p:cNvSpPr>
          <p:nvPr/>
        </p:nvSpPr>
        <p:spPr bwMode="auto">
          <a:xfrm>
            <a:off x="4057650" y="2686051"/>
            <a:ext cx="4572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700" b="1" dirty="0">
                <a:solidFill>
                  <a:srgbClr val="7030A0"/>
                </a:solidFill>
                <a:sym typeface="Symbol" pitchFamily="18" charset="2"/>
              </a:rPr>
              <a:t></a:t>
            </a:r>
            <a:endParaRPr lang="en-US" sz="2700" b="1" dirty="0">
              <a:solidFill>
                <a:srgbClr val="7030A0"/>
              </a:solidFill>
            </a:endParaRPr>
          </a:p>
        </p:txBody>
      </p:sp>
      <p:graphicFrame>
        <p:nvGraphicFramePr>
          <p:cNvPr id="346119" name="Object 150"/>
          <p:cNvGraphicFramePr>
            <a:graphicFrameLocks noChangeAspect="1"/>
          </p:cNvGraphicFramePr>
          <p:nvPr/>
        </p:nvGraphicFramePr>
        <p:xfrm>
          <a:off x="5372101" y="24574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7" name="Equation" r:id="rId4" imgW="203024" imgH="215713" progId="Equation.3">
                  <p:embed/>
                </p:oleObj>
              </mc:Choice>
              <mc:Fallback>
                <p:oleObj name="Equation" r:id="rId4" imgW="203024" imgH="215713" progId="Equation.3">
                  <p:embed/>
                  <p:pic>
                    <p:nvPicPr>
                      <p:cNvPr id="346119" name="Object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1" y="24574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0" name="Object 38"/>
          <p:cNvGraphicFramePr>
            <a:graphicFrameLocks noChangeAspect="1"/>
          </p:cNvGraphicFramePr>
          <p:nvPr/>
        </p:nvGraphicFramePr>
        <p:xfrm>
          <a:off x="5257801" y="21717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8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34612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1" y="21717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1" name="Object 39"/>
          <p:cNvGraphicFramePr>
            <a:graphicFrameLocks noChangeAspect="1"/>
          </p:cNvGraphicFramePr>
          <p:nvPr/>
        </p:nvGraphicFramePr>
        <p:xfrm>
          <a:off x="1885951" y="26289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9" name="Equation" r:id="rId7" imgW="203024" imgH="215713" progId="Equation.3">
                  <p:embed/>
                </p:oleObj>
              </mc:Choice>
              <mc:Fallback>
                <p:oleObj name="Equation" r:id="rId7" imgW="203024" imgH="215713" progId="Equation.3">
                  <p:embed/>
                  <p:pic>
                    <p:nvPicPr>
                      <p:cNvPr id="346121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1" y="26289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2" name="Object 40"/>
          <p:cNvGraphicFramePr>
            <a:graphicFrameLocks noChangeAspect="1"/>
          </p:cNvGraphicFramePr>
          <p:nvPr/>
        </p:nvGraphicFramePr>
        <p:xfrm>
          <a:off x="2343151" y="25717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0" name="Equation" r:id="rId8" imgW="203024" imgH="215713" progId="Equation.3">
                  <p:embed/>
                </p:oleObj>
              </mc:Choice>
              <mc:Fallback>
                <p:oleObj name="Equation" r:id="rId8" imgW="203024" imgH="215713" progId="Equation.3">
                  <p:embed/>
                  <p:pic>
                    <p:nvPicPr>
                      <p:cNvPr id="346122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1" y="25717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3" name="Object 41"/>
          <p:cNvGraphicFramePr>
            <a:graphicFrameLocks noChangeAspect="1"/>
          </p:cNvGraphicFramePr>
          <p:nvPr/>
        </p:nvGraphicFramePr>
        <p:xfrm>
          <a:off x="2400301" y="26860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1" name="Equation" r:id="rId9" imgW="203024" imgH="215713" progId="Equation.3">
                  <p:embed/>
                </p:oleObj>
              </mc:Choice>
              <mc:Fallback>
                <p:oleObj name="Equation" r:id="rId9" imgW="203024" imgH="215713" progId="Equation.3">
                  <p:embed/>
                  <p:pic>
                    <p:nvPicPr>
                      <p:cNvPr id="346123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1" y="26860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4" name="Object 42"/>
          <p:cNvGraphicFramePr>
            <a:graphicFrameLocks noChangeAspect="1"/>
          </p:cNvGraphicFramePr>
          <p:nvPr/>
        </p:nvGraphicFramePr>
        <p:xfrm>
          <a:off x="3200401" y="22288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2" name="Equation" r:id="rId10" imgW="203024" imgH="215713" progId="Equation.3">
                  <p:embed/>
                </p:oleObj>
              </mc:Choice>
              <mc:Fallback>
                <p:oleObj name="Equation" r:id="rId10" imgW="203024" imgH="215713" progId="Equation.3">
                  <p:embed/>
                  <p:pic>
                    <p:nvPicPr>
                      <p:cNvPr id="346124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1" y="22288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5" name="Object 43"/>
          <p:cNvGraphicFramePr>
            <a:graphicFrameLocks noChangeAspect="1"/>
          </p:cNvGraphicFramePr>
          <p:nvPr/>
        </p:nvGraphicFramePr>
        <p:xfrm>
          <a:off x="2743201" y="23431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3" name="Equation" r:id="rId11" imgW="203024" imgH="215713" progId="Equation.3">
                  <p:embed/>
                </p:oleObj>
              </mc:Choice>
              <mc:Fallback>
                <p:oleObj name="Equation" r:id="rId11" imgW="203024" imgH="215713" progId="Equation.3">
                  <p:embed/>
                  <p:pic>
                    <p:nvPicPr>
                      <p:cNvPr id="346125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1" y="23431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6" name="Object 44"/>
          <p:cNvGraphicFramePr>
            <a:graphicFrameLocks noChangeAspect="1"/>
          </p:cNvGraphicFramePr>
          <p:nvPr/>
        </p:nvGraphicFramePr>
        <p:xfrm>
          <a:off x="2857501" y="25717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4" name="Equation" r:id="rId12" imgW="203024" imgH="215713" progId="Equation.3">
                  <p:embed/>
                </p:oleObj>
              </mc:Choice>
              <mc:Fallback>
                <p:oleObj name="Equation" r:id="rId12" imgW="203024" imgH="215713" progId="Equation.3">
                  <p:embed/>
                  <p:pic>
                    <p:nvPicPr>
                      <p:cNvPr id="346126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1" y="25717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7" name="Object 45"/>
          <p:cNvGraphicFramePr>
            <a:graphicFrameLocks noChangeAspect="1"/>
          </p:cNvGraphicFramePr>
          <p:nvPr/>
        </p:nvGraphicFramePr>
        <p:xfrm>
          <a:off x="3200401" y="24574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5" name="Equation" r:id="rId13" imgW="203024" imgH="215713" progId="Equation.3">
                  <p:embed/>
                </p:oleObj>
              </mc:Choice>
              <mc:Fallback>
                <p:oleObj name="Equation" r:id="rId13" imgW="203024" imgH="215713" progId="Equation.3">
                  <p:embed/>
                  <p:pic>
                    <p:nvPicPr>
                      <p:cNvPr id="346127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1" y="24574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8" name="Object 46"/>
          <p:cNvGraphicFramePr>
            <a:graphicFrameLocks noChangeAspect="1"/>
          </p:cNvGraphicFramePr>
          <p:nvPr/>
        </p:nvGraphicFramePr>
        <p:xfrm>
          <a:off x="4400551" y="23431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6" name="Equation" r:id="rId14" imgW="203024" imgH="215713" progId="Equation.3">
                  <p:embed/>
                </p:oleObj>
              </mc:Choice>
              <mc:Fallback>
                <p:oleObj name="Equation" r:id="rId14" imgW="203024" imgH="215713" progId="Equation.3">
                  <p:embed/>
                  <p:pic>
                    <p:nvPicPr>
                      <p:cNvPr id="346128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1" y="23431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9" name="Object 47"/>
          <p:cNvGraphicFramePr>
            <a:graphicFrameLocks noChangeAspect="1"/>
          </p:cNvGraphicFramePr>
          <p:nvPr/>
        </p:nvGraphicFramePr>
        <p:xfrm>
          <a:off x="4171951" y="26289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7" name="Equation" r:id="rId15" imgW="203024" imgH="215713" progId="Equation.3">
                  <p:embed/>
                </p:oleObj>
              </mc:Choice>
              <mc:Fallback>
                <p:oleObj name="Equation" r:id="rId15" imgW="203024" imgH="215713" progId="Equation.3">
                  <p:embed/>
                  <p:pic>
                    <p:nvPicPr>
                      <p:cNvPr id="346129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1951" y="26289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0" name="Object 48"/>
          <p:cNvGraphicFramePr>
            <a:graphicFrameLocks noChangeAspect="1"/>
          </p:cNvGraphicFramePr>
          <p:nvPr/>
        </p:nvGraphicFramePr>
        <p:xfrm>
          <a:off x="3771901" y="20574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8" name="Equation" r:id="rId16" imgW="203024" imgH="215713" progId="Equation.3">
                  <p:embed/>
                </p:oleObj>
              </mc:Choice>
              <mc:Fallback>
                <p:oleObj name="Equation" r:id="rId16" imgW="203024" imgH="215713" progId="Equation.3">
                  <p:embed/>
                  <p:pic>
                    <p:nvPicPr>
                      <p:cNvPr id="34613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1" y="20574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1" name="Object 49"/>
          <p:cNvGraphicFramePr>
            <a:graphicFrameLocks noChangeAspect="1"/>
          </p:cNvGraphicFramePr>
          <p:nvPr/>
        </p:nvGraphicFramePr>
        <p:xfrm>
          <a:off x="4057651" y="20002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9" name="Equation" r:id="rId17" imgW="203024" imgH="215713" progId="Equation.3">
                  <p:embed/>
                </p:oleObj>
              </mc:Choice>
              <mc:Fallback>
                <p:oleObj name="Equation" r:id="rId17" imgW="203024" imgH="215713" progId="Equation.3">
                  <p:embed/>
                  <p:pic>
                    <p:nvPicPr>
                      <p:cNvPr id="346131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1" y="20002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2" name="Object 50"/>
          <p:cNvGraphicFramePr>
            <a:graphicFrameLocks noChangeAspect="1"/>
          </p:cNvGraphicFramePr>
          <p:nvPr/>
        </p:nvGraphicFramePr>
        <p:xfrm>
          <a:off x="3771901" y="25146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0" name="Equation" r:id="rId18" imgW="203024" imgH="215713" progId="Equation.3">
                  <p:embed/>
                </p:oleObj>
              </mc:Choice>
              <mc:Fallback>
                <p:oleObj name="Equation" r:id="rId18" imgW="203024" imgH="215713" progId="Equation.3">
                  <p:embed/>
                  <p:pic>
                    <p:nvPicPr>
                      <p:cNvPr id="346132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1" y="25146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3" name="Object 51"/>
          <p:cNvGraphicFramePr>
            <a:graphicFrameLocks noChangeAspect="1"/>
          </p:cNvGraphicFramePr>
          <p:nvPr/>
        </p:nvGraphicFramePr>
        <p:xfrm>
          <a:off x="3771901" y="18859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1" name="Equation" r:id="rId19" imgW="203024" imgH="215713" progId="Equation.3">
                  <p:embed/>
                </p:oleObj>
              </mc:Choice>
              <mc:Fallback>
                <p:oleObj name="Equation" r:id="rId19" imgW="203024" imgH="215713" progId="Equation.3">
                  <p:embed/>
                  <p:pic>
                    <p:nvPicPr>
                      <p:cNvPr id="346133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1" y="18859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4" name="Object 52"/>
          <p:cNvGraphicFramePr>
            <a:graphicFrameLocks noChangeAspect="1"/>
          </p:cNvGraphicFramePr>
          <p:nvPr/>
        </p:nvGraphicFramePr>
        <p:xfrm>
          <a:off x="3943351" y="23431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2" name="Equation" r:id="rId20" imgW="203024" imgH="215713" progId="Equation.3">
                  <p:embed/>
                </p:oleObj>
              </mc:Choice>
              <mc:Fallback>
                <p:oleObj name="Equation" r:id="rId20" imgW="203024" imgH="215713" progId="Equation.3">
                  <p:embed/>
                  <p:pic>
                    <p:nvPicPr>
                      <p:cNvPr id="346134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1" y="23431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5" name="Object 53"/>
          <p:cNvGraphicFramePr>
            <a:graphicFrameLocks noChangeAspect="1"/>
          </p:cNvGraphicFramePr>
          <p:nvPr/>
        </p:nvGraphicFramePr>
        <p:xfrm>
          <a:off x="5143501" y="22860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3" name="Equation" r:id="rId21" imgW="203024" imgH="215713" progId="Equation.3">
                  <p:embed/>
                </p:oleObj>
              </mc:Choice>
              <mc:Fallback>
                <p:oleObj name="Equation" r:id="rId21" imgW="203024" imgH="215713" progId="Equation.3">
                  <p:embed/>
                  <p:pic>
                    <p:nvPicPr>
                      <p:cNvPr id="346135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1" y="22860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6" name="Object 54"/>
          <p:cNvGraphicFramePr>
            <a:graphicFrameLocks noChangeAspect="1"/>
          </p:cNvGraphicFramePr>
          <p:nvPr/>
        </p:nvGraphicFramePr>
        <p:xfrm>
          <a:off x="4572001" y="16573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4" name="Equation" r:id="rId22" imgW="203024" imgH="215713" progId="Equation.3">
                  <p:embed/>
                </p:oleObj>
              </mc:Choice>
              <mc:Fallback>
                <p:oleObj name="Equation" r:id="rId22" imgW="203024" imgH="215713" progId="Equation.3">
                  <p:embed/>
                  <p:pic>
                    <p:nvPicPr>
                      <p:cNvPr id="346136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1" y="16573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7" name="Object 55"/>
          <p:cNvGraphicFramePr>
            <a:graphicFrameLocks noChangeAspect="1"/>
          </p:cNvGraphicFramePr>
          <p:nvPr/>
        </p:nvGraphicFramePr>
        <p:xfrm>
          <a:off x="3829051" y="15430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5" name="Equation" r:id="rId23" imgW="203024" imgH="215713" progId="Equation.3">
                  <p:embed/>
                </p:oleObj>
              </mc:Choice>
              <mc:Fallback>
                <p:oleObj name="Equation" r:id="rId23" imgW="203024" imgH="215713" progId="Equation.3">
                  <p:embed/>
                  <p:pic>
                    <p:nvPicPr>
                      <p:cNvPr id="346137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1" y="15430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8" name="Object 56"/>
          <p:cNvGraphicFramePr>
            <a:graphicFrameLocks noChangeAspect="1"/>
          </p:cNvGraphicFramePr>
          <p:nvPr/>
        </p:nvGraphicFramePr>
        <p:xfrm>
          <a:off x="4229101" y="17145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6" name="Equation" r:id="rId24" imgW="203024" imgH="215713" progId="Equation.3">
                  <p:embed/>
                </p:oleObj>
              </mc:Choice>
              <mc:Fallback>
                <p:oleObj name="Equation" r:id="rId24" imgW="203024" imgH="215713" progId="Equation.3">
                  <p:embed/>
                  <p:pic>
                    <p:nvPicPr>
                      <p:cNvPr id="346138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1" y="17145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9" name="Object 57"/>
          <p:cNvGraphicFramePr>
            <a:graphicFrameLocks noChangeAspect="1"/>
          </p:cNvGraphicFramePr>
          <p:nvPr/>
        </p:nvGraphicFramePr>
        <p:xfrm>
          <a:off x="4457701" y="25146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7" name="Equation" r:id="rId25" imgW="203024" imgH="215713" progId="Equation.3">
                  <p:embed/>
                </p:oleObj>
              </mc:Choice>
              <mc:Fallback>
                <p:oleObj name="Equation" r:id="rId25" imgW="203024" imgH="215713" progId="Equation.3">
                  <p:embed/>
                  <p:pic>
                    <p:nvPicPr>
                      <p:cNvPr id="346139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1" y="25146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0" name="Object 58"/>
          <p:cNvGraphicFramePr>
            <a:graphicFrameLocks noChangeAspect="1"/>
          </p:cNvGraphicFramePr>
          <p:nvPr/>
        </p:nvGraphicFramePr>
        <p:xfrm>
          <a:off x="4343401" y="20574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8" name="Equation" r:id="rId26" imgW="203024" imgH="215713" progId="Equation.3">
                  <p:embed/>
                </p:oleObj>
              </mc:Choice>
              <mc:Fallback>
                <p:oleObj name="Equation" r:id="rId26" imgW="203024" imgH="215713" progId="Equation.3">
                  <p:embed/>
                  <p:pic>
                    <p:nvPicPr>
                      <p:cNvPr id="34614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1" y="20574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1" name="Object 59"/>
          <p:cNvGraphicFramePr>
            <a:graphicFrameLocks noChangeAspect="1"/>
          </p:cNvGraphicFramePr>
          <p:nvPr/>
        </p:nvGraphicFramePr>
        <p:xfrm>
          <a:off x="4914901" y="19431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9" name="Equation" r:id="rId27" imgW="203024" imgH="215713" progId="Equation.3">
                  <p:embed/>
                </p:oleObj>
              </mc:Choice>
              <mc:Fallback>
                <p:oleObj name="Equation" r:id="rId27" imgW="203024" imgH="215713" progId="Equation.3">
                  <p:embed/>
                  <p:pic>
                    <p:nvPicPr>
                      <p:cNvPr id="346141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1" y="19431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2" name="Object 60"/>
          <p:cNvGraphicFramePr>
            <a:graphicFrameLocks noChangeAspect="1"/>
          </p:cNvGraphicFramePr>
          <p:nvPr/>
        </p:nvGraphicFramePr>
        <p:xfrm>
          <a:off x="4629151" y="20574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0" name="Equation" r:id="rId28" imgW="203024" imgH="215713" progId="Equation.3">
                  <p:embed/>
                </p:oleObj>
              </mc:Choice>
              <mc:Fallback>
                <p:oleObj name="Equation" r:id="rId28" imgW="203024" imgH="215713" progId="Equation.3">
                  <p:embed/>
                  <p:pic>
                    <p:nvPicPr>
                      <p:cNvPr id="346142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151" y="20574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3" name="Object 61"/>
          <p:cNvGraphicFramePr>
            <a:graphicFrameLocks noChangeAspect="1"/>
          </p:cNvGraphicFramePr>
          <p:nvPr/>
        </p:nvGraphicFramePr>
        <p:xfrm>
          <a:off x="4686301" y="25717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1" name="Equation" r:id="rId29" imgW="203024" imgH="215713" progId="Equation.3">
                  <p:embed/>
                </p:oleObj>
              </mc:Choice>
              <mc:Fallback>
                <p:oleObj name="Equation" r:id="rId29" imgW="203024" imgH="215713" progId="Equation.3">
                  <p:embed/>
                  <p:pic>
                    <p:nvPicPr>
                      <p:cNvPr id="346143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1" y="25717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4" name="Object 62"/>
          <p:cNvGraphicFramePr>
            <a:graphicFrameLocks noChangeAspect="1"/>
          </p:cNvGraphicFramePr>
          <p:nvPr/>
        </p:nvGraphicFramePr>
        <p:xfrm>
          <a:off x="4972051" y="25717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2" name="Equation" r:id="rId30" imgW="203024" imgH="215713" progId="Equation.3">
                  <p:embed/>
                </p:oleObj>
              </mc:Choice>
              <mc:Fallback>
                <p:oleObj name="Equation" r:id="rId30" imgW="203024" imgH="215713" progId="Equation.3">
                  <p:embed/>
                  <p:pic>
                    <p:nvPicPr>
                      <p:cNvPr id="346144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1" y="25717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5" name="Object 63"/>
          <p:cNvGraphicFramePr>
            <a:graphicFrameLocks noChangeAspect="1"/>
          </p:cNvGraphicFramePr>
          <p:nvPr/>
        </p:nvGraphicFramePr>
        <p:xfrm>
          <a:off x="4629151" y="22860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3" name="Equation" r:id="rId31" imgW="203024" imgH="215713" progId="Equation.3">
                  <p:embed/>
                </p:oleObj>
              </mc:Choice>
              <mc:Fallback>
                <p:oleObj name="Equation" r:id="rId31" imgW="203024" imgH="215713" progId="Equation.3">
                  <p:embed/>
                  <p:pic>
                    <p:nvPicPr>
                      <p:cNvPr id="346145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151" y="22860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6" name="Object 64"/>
          <p:cNvGraphicFramePr>
            <a:graphicFrameLocks noChangeAspect="1"/>
          </p:cNvGraphicFramePr>
          <p:nvPr/>
        </p:nvGraphicFramePr>
        <p:xfrm>
          <a:off x="3429001" y="19431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4" name="Equation" r:id="rId32" imgW="203024" imgH="215713" progId="Equation.3">
                  <p:embed/>
                </p:oleObj>
              </mc:Choice>
              <mc:Fallback>
                <p:oleObj name="Equation" r:id="rId32" imgW="203024" imgH="215713" progId="Equation.3">
                  <p:embed/>
                  <p:pic>
                    <p:nvPicPr>
                      <p:cNvPr id="346146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1" y="19431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7" name="Object 65"/>
          <p:cNvGraphicFramePr>
            <a:graphicFrameLocks noChangeAspect="1"/>
          </p:cNvGraphicFramePr>
          <p:nvPr/>
        </p:nvGraphicFramePr>
        <p:xfrm>
          <a:off x="5257801" y="20002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5" name="Equation" r:id="rId33" imgW="203024" imgH="215713" progId="Equation.3">
                  <p:embed/>
                </p:oleObj>
              </mc:Choice>
              <mc:Fallback>
                <p:oleObj name="Equation" r:id="rId33" imgW="203024" imgH="215713" progId="Equation.3">
                  <p:embed/>
                  <p:pic>
                    <p:nvPicPr>
                      <p:cNvPr id="346147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1" y="20002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8" name="Object 66"/>
          <p:cNvGraphicFramePr>
            <a:graphicFrameLocks noChangeAspect="1"/>
          </p:cNvGraphicFramePr>
          <p:nvPr/>
        </p:nvGraphicFramePr>
        <p:xfrm>
          <a:off x="6229351" y="26289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6" name="Equation" r:id="rId34" imgW="203024" imgH="215713" progId="Equation.3">
                  <p:embed/>
                </p:oleObj>
              </mc:Choice>
              <mc:Fallback>
                <p:oleObj name="Equation" r:id="rId34" imgW="203024" imgH="215713" progId="Equation.3">
                  <p:embed/>
                  <p:pic>
                    <p:nvPicPr>
                      <p:cNvPr id="346148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351" y="26289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9" name="Object 67"/>
          <p:cNvGraphicFramePr>
            <a:graphicFrameLocks noChangeAspect="1"/>
          </p:cNvGraphicFramePr>
          <p:nvPr/>
        </p:nvGraphicFramePr>
        <p:xfrm>
          <a:off x="6000751" y="262890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7" name="Equation" r:id="rId35" imgW="203024" imgH="215713" progId="Equation.3">
                  <p:embed/>
                </p:oleObj>
              </mc:Choice>
              <mc:Fallback>
                <p:oleObj name="Equation" r:id="rId35" imgW="203024" imgH="215713" progId="Equation.3">
                  <p:embed/>
                  <p:pic>
                    <p:nvPicPr>
                      <p:cNvPr id="346149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1" y="262890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50" name="Object 68"/>
          <p:cNvGraphicFramePr>
            <a:graphicFrameLocks noChangeAspect="1"/>
          </p:cNvGraphicFramePr>
          <p:nvPr/>
        </p:nvGraphicFramePr>
        <p:xfrm>
          <a:off x="5543551" y="25717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8" name="Equation" r:id="rId36" imgW="203024" imgH="215713" progId="Equation.3">
                  <p:embed/>
                </p:oleObj>
              </mc:Choice>
              <mc:Fallback>
                <p:oleObj name="Equation" r:id="rId36" imgW="203024" imgH="215713" progId="Equation.3">
                  <p:embed/>
                  <p:pic>
                    <p:nvPicPr>
                      <p:cNvPr id="34615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1" y="25717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51" name="Object 69"/>
          <p:cNvGraphicFramePr>
            <a:graphicFrameLocks noChangeAspect="1"/>
          </p:cNvGraphicFramePr>
          <p:nvPr/>
        </p:nvGraphicFramePr>
        <p:xfrm>
          <a:off x="5657851" y="23431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9" name="Equation" r:id="rId37" imgW="203024" imgH="215713" progId="Equation.3">
                  <p:embed/>
                </p:oleObj>
              </mc:Choice>
              <mc:Fallback>
                <p:oleObj name="Equation" r:id="rId37" imgW="203024" imgH="215713" progId="Equation.3">
                  <p:embed/>
                  <p:pic>
                    <p:nvPicPr>
                      <p:cNvPr id="346151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7851" y="23431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52" name="Object 70"/>
          <p:cNvGraphicFramePr>
            <a:graphicFrameLocks noChangeAspect="1"/>
          </p:cNvGraphicFramePr>
          <p:nvPr/>
        </p:nvGraphicFramePr>
        <p:xfrm>
          <a:off x="3371851" y="25717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0" name="Equation" r:id="rId38" imgW="203024" imgH="215713" progId="Equation.3">
                  <p:embed/>
                </p:oleObj>
              </mc:Choice>
              <mc:Fallback>
                <p:oleObj name="Equation" r:id="rId38" imgW="203024" imgH="215713" progId="Equation.3">
                  <p:embed/>
                  <p:pic>
                    <p:nvPicPr>
                      <p:cNvPr id="346152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1" y="25717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53" name="Object 71"/>
          <p:cNvGraphicFramePr>
            <a:graphicFrameLocks noChangeAspect="1"/>
          </p:cNvGraphicFramePr>
          <p:nvPr/>
        </p:nvGraphicFramePr>
        <p:xfrm>
          <a:off x="2971801" y="2228851"/>
          <a:ext cx="150019" cy="164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1" name="Equation" r:id="rId39" imgW="203024" imgH="215713" progId="Equation.3">
                  <p:embed/>
                </p:oleObj>
              </mc:Choice>
              <mc:Fallback>
                <p:oleObj name="Equation" r:id="rId39" imgW="203024" imgH="215713" progId="Equation.3">
                  <p:embed/>
                  <p:pic>
                    <p:nvPicPr>
                      <p:cNvPr id="346153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1" y="2228851"/>
                        <a:ext cx="150019" cy="164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6154" name="Rectangle 71"/>
          <p:cNvSpPr>
            <a:spLocks noChangeArrowheads="1"/>
          </p:cNvSpPr>
          <p:nvPr/>
        </p:nvSpPr>
        <p:spPr bwMode="auto">
          <a:xfrm>
            <a:off x="3873322" y="5719763"/>
            <a:ext cx="2171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???????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08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06E8D90-F072-43F5-94AE-1F75978161A0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280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7073B52-C5AC-46A3-BCF3-D31C44ECEAAB}" type="slidenum">
              <a:rPr lang="ar-SA" sz="1050">
                <a:solidFill>
                  <a:srgbClr val="000000"/>
                </a:solidFill>
              </a:rPr>
              <a:pPr eaLnBrk="1" hangingPunct="1"/>
              <a:t>19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2804" name="Rectangle 4"/>
          <p:cNvSpPr>
            <a:spLocks noChangeArrowheads="1"/>
          </p:cNvSpPr>
          <p:nvPr/>
        </p:nvSpPr>
        <p:spPr bwMode="auto">
          <a:xfrm>
            <a:off x="463638" y="1296109"/>
            <a:ext cx="8590209" cy="5039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207169" algn="l"/>
              </a:tabLst>
            </a:pPr>
            <a:endParaRPr lang="en-US" sz="135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07169" algn="l"/>
              </a:tabLst>
            </a:pPr>
            <a:r>
              <a:rPr lang="en-US" sz="135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Importance</a:t>
            </a:r>
            <a:r>
              <a:rPr lang="en-US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207169" algn="l"/>
              </a:tabLst>
            </a:pPr>
            <a:r>
              <a:rPr lang="en-US" sz="2800" b="1" dirty="0">
                <a:cs typeface="Times New Roman" pitchFamily="18" charset="0"/>
              </a:rPr>
              <a:t>1-Most of the phenomenon in Medical field follow this distribution .</a:t>
            </a:r>
          </a:p>
          <a:p>
            <a:pPr>
              <a:tabLst>
                <a:tab pos="207169" algn="l"/>
              </a:tabLst>
            </a:pPr>
            <a:endParaRPr lang="en-US" sz="2800" b="1" dirty="0">
              <a:cs typeface="Times New Roman" pitchFamily="18" charset="0"/>
            </a:endParaRPr>
          </a:p>
          <a:p>
            <a:pPr>
              <a:tabLst>
                <a:tab pos="207169" algn="l"/>
              </a:tabLst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2-It is for justification and calculation of </a:t>
            </a:r>
            <a:r>
              <a:rPr lang="en-US" sz="2800" b="1" dirty="0">
                <a:solidFill>
                  <a:schemeClr val="tx2"/>
                </a:solidFill>
                <a:cs typeface="Times New Roman" pitchFamily="18" charset="0"/>
              </a:rPr>
              <a:t>confidence interval .</a:t>
            </a:r>
          </a:p>
          <a:p>
            <a:pPr>
              <a:tabLst>
                <a:tab pos="207169" algn="l"/>
              </a:tabLst>
            </a:pPr>
            <a:endParaRPr lang="en-US" sz="2800" b="1" dirty="0">
              <a:cs typeface="Times New Roman" pitchFamily="18" charset="0"/>
            </a:endParaRPr>
          </a:p>
          <a:p>
            <a:pPr>
              <a:tabLst>
                <a:tab pos="207169" algn="l"/>
              </a:tabLst>
            </a:pPr>
            <a:r>
              <a:rPr lang="en-US" sz="2800" b="1" dirty="0">
                <a:cs typeface="Times New Roman" pitchFamily="18" charset="0"/>
              </a:rPr>
              <a:t>3-It is form the basis of most of significance testing hypothesis . </a:t>
            </a:r>
          </a:p>
          <a:p>
            <a:pPr>
              <a:tabLst>
                <a:tab pos="207169" algn="l"/>
              </a:tabLst>
            </a:pPr>
            <a:r>
              <a:rPr lang="en-US" sz="2800" b="1" dirty="0">
                <a:cs typeface="Times New Roman" pitchFamily="18" charset="0"/>
              </a:rPr>
              <a:t>That is most test of significance depend on the theory of NDC</a:t>
            </a:r>
            <a:r>
              <a:rPr lang="en-US" sz="2800" dirty="0">
                <a:cs typeface="Times New Roman" pitchFamily="18" charset="0"/>
              </a:rPr>
              <a:t> .</a:t>
            </a:r>
            <a:r>
              <a:rPr lang="en-US" sz="2800" b="1" dirty="0">
                <a:cs typeface="Times New Roman" pitchFamily="18" charset="0"/>
              </a:rPr>
              <a:t>  </a:t>
            </a: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5228526" y="386366"/>
            <a:ext cx="3286824" cy="1505739"/>
            <a:chOff x="2325" y="3999"/>
            <a:chExt cx="6495" cy="2420"/>
          </a:xfrm>
        </p:grpSpPr>
        <p:sp>
          <p:nvSpPr>
            <p:cNvPr id="7" name="Freeform 24" descr="5%"/>
            <p:cNvSpPr>
              <a:spLocks/>
            </p:cNvSpPr>
            <p:nvPr/>
          </p:nvSpPr>
          <p:spPr bwMode="auto">
            <a:xfrm>
              <a:off x="3080" y="4096"/>
              <a:ext cx="5526" cy="1620"/>
            </a:xfrm>
            <a:custGeom>
              <a:avLst/>
              <a:gdLst>
                <a:gd name="T0" fmla="*/ 0 w 5526"/>
                <a:gd name="T1" fmla="*/ 1362 h 1620"/>
                <a:gd name="T2" fmla="*/ 302 w 5526"/>
                <a:gd name="T3" fmla="*/ 1429 h 1620"/>
                <a:gd name="T4" fmla="*/ 586 w 5526"/>
                <a:gd name="T5" fmla="*/ 1429 h 1620"/>
                <a:gd name="T6" fmla="*/ 687 w 5526"/>
                <a:gd name="T7" fmla="*/ 1396 h 1620"/>
                <a:gd name="T8" fmla="*/ 871 w 5526"/>
                <a:gd name="T9" fmla="*/ 1279 h 1620"/>
                <a:gd name="T10" fmla="*/ 955 w 5526"/>
                <a:gd name="T11" fmla="*/ 1212 h 1620"/>
                <a:gd name="T12" fmla="*/ 1072 w 5526"/>
                <a:gd name="T13" fmla="*/ 1178 h 1620"/>
                <a:gd name="T14" fmla="*/ 1139 w 5526"/>
                <a:gd name="T15" fmla="*/ 1111 h 1620"/>
                <a:gd name="T16" fmla="*/ 1173 w 5526"/>
                <a:gd name="T17" fmla="*/ 1011 h 1620"/>
                <a:gd name="T18" fmla="*/ 1206 w 5526"/>
                <a:gd name="T19" fmla="*/ 977 h 1620"/>
                <a:gd name="T20" fmla="*/ 1256 w 5526"/>
                <a:gd name="T21" fmla="*/ 960 h 1620"/>
                <a:gd name="T22" fmla="*/ 2286 w 5526"/>
                <a:gd name="T23" fmla="*/ 180 h 1620"/>
                <a:gd name="T24" fmla="*/ 2826 w 5526"/>
                <a:gd name="T25" fmla="*/ 0 h 1620"/>
                <a:gd name="T26" fmla="*/ 3726 w 5526"/>
                <a:gd name="T27" fmla="*/ 360 h 1620"/>
                <a:gd name="T28" fmla="*/ 4626 w 5526"/>
                <a:gd name="T29" fmla="*/ 1080 h 1620"/>
                <a:gd name="T30" fmla="*/ 5166 w 5526"/>
                <a:gd name="T31" fmla="*/ 1440 h 1620"/>
                <a:gd name="T32" fmla="*/ 5526 w 5526"/>
                <a:gd name="T33" fmla="*/ 1440 h 1620"/>
                <a:gd name="T34" fmla="*/ 5526 w 5526"/>
                <a:gd name="T35" fmla="*/ 1620 h 1620"/>
                <a:gd name="T36" fmla="*/ 126 w 5526"/>
                <a:gd name="T37" fmla="*/ 1620 h 1620"/>
                <a:gd name="T38" fmla="*/ 126 w 5526"/>
                <a:gd name="T39" fmla="*/ 1440 h 1620"/>
                <a:gd name="T40" fmla="*/ 306 w 5526"/>
                <a:gd name="T41" fmla="*/ 1440 h 16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526"/>
                <a:gd name="T64" fmla="*/ 0 h 1620"/>
                <a:gd name="T65" fmla="*/ 5526 w 5526"/>
                <a:gd name="T66" fmla="*/ 1620 h 162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526" h="1620">
                  <a:moveTo>
                    <a:pt x="0" y="1362"/>
                  </a:moveTo>
                  <a:cubicBezTo>
                    <a:pt x="76" y="1438"/>
                    <a:pt x="200" y="1410"/>
                    <a:pt x="302" y="1429"/>
                  </a:cubicBezTo>
                  <a:cubicBezTo>
                    <a:pt x="388" y="1518"/>
                    <a:pt x="483" y="1460"/>
                    <a:pt x="586" y="1429"/>
                  </a:cubicBezTo>
                  <a:cubicBezTo>
                    <a:pt x="620" y="1419"/>
                    <a:pt x="687" y="1396"/>
                    <a:pt x="687" y="1396"/>
                  </a:cubicBezTo>
                  <a:cubicBezTo>
                    <a:pt x="723" y="1290"/>
                    <a:pt x="767" y="1299"/>
                    <a:pt x="871" y="1279"/>
                  </a:cubicBezTo>
                  <a:cubicBezTo>
                    <a:pt x="901" y="1259"/>
                    <a:pt x="924" y="1230"/>
                    <a:pt x="955" y="1212"/>
                  </a:cubicBezTo>
                  <a:cubicBezTo>
                    <a:pt x="973" y="1201"/>
                    <a:pt x="1058" y="1182"/>
                    <a:pt x="1072" y="1178"/>
                  </a:cubicBezTo>
                  <a:cubicBezTo>
                    <a:pt x="1094" y="1156"/>
                    <a:pt x="1129" y="1141"/>
                    <a:pt x="1139" y="1111"/>
                  </a:cubicBezTo>
                  <a:cubicBezTo>
                    <a:pt x="1150" y="1078"/>
                    <a:pt x="1148" y="1036"/>
                    <a:pt x="1173" y="1011"/>
                  </a:cubicBezTo>
                  <a:cubicBezTo>
                    <a:pt x="1184" y="1000"/>
                    <a:pt x="1193" y="985"/>
                    <a:pt x="1206" y="977"/>
                  </a:cubicBezTo>
                  <a:cubicBezTo>
                    <a:pt x="1221" y="968"/>
                    <a:pt x="1256" y="960"/>
                    <a:pt x="1256" y="960"/>
                  </a:cubicBezTo>
                  <a:lnTo>
                    <a:pt x="2286" y="180"/>
                  </a:lnTo>
                  <a:lnTo>
                    <a:pt x="2826" y="0"/>
                  </a:lnTo>
                  <a:lnTo>
                    <a:pt x="3726" y="360"/>
                  </a:lnTo>
                  <a:lnTo>
                    <a:pt x="4626" y="1080"/>
                  </a:lnTo>
                  <a:lnTo>
                    <a:pt x="5166" y="1440"/>
                  </a:lnTo>
                  <a:lnTo>
                    <a:pt x="5526" y="1440"/>
                  </a:lnTo>
                  <a:lnTo>
                    <a:pt x="5526" y="1620"/>
                  </a:lnTo>
                  <a:lnTo>
                    <a:pt x="126" y="1620"/>
                  </a:lnTo>
                  <a:lnTo>
                    <a:pt x="126" y="1440"/>
                  </a:lnTo>
                  <a:lnTo>
                    <a:pt x="306" y="1440"/>
                  </a:lnTo>
                </a:path>
              </a:pathLst>
            </a:custGeom>
            <a:pattFill prst="pct5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8" name="Line 23"/>
            <p:cNvSpPr>
              <a:spLocks noChangeShapeType="1"/>
            </p:cNvSpPr>
            <p:nvPr/>
          </p:nvSpPr>
          <p:spPr bwMode="auto">
            <a:xfrm>
              <a:off x="3140" y="5716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9" name="Line 22"/>
            <p:cNvSpPr>
              <a:spLocks noChangeShapeType="1"/>
            </p:cNvSpPr>
            <p:nvPr/>
          </p:nvSpPr>
          <p:spPr bwMode="auto">
            <a:xfrm flipV="1">
              <a:off x="342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0" name="Line 21"/>
            <p:cNvSpPr>
              <a:spLocks noChangeShapeType="1"/>
            </p:cNvSpPr>
            <p:nvPr/>
          </p:nvSpPr>
          <p:spPr bwMode="auto">
            <a:xfrm flipV="1">
              <a:off x="396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1" name="Line 20"/>
            <p:cNvSpPr>
              <a:spLocks noChangeShapeType="1"/>
            </p:cNvSpPr>
            <p:nvPr/>
          </p:nvSpPr>
          <p:spPr bwMode="auto">
            <a:xfrm flipV="1">
              <a:off x="5240" y="5628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2" name="Line 19"/>
            <p:cNvSpPr>
              <a:spLocks noChangeShapeType="1"/>
            </p:cNvSpPr>
            <p:nvPr/>
          </p:nvSpPr>
          <p:spPr bwMode="auto">
            <a:xfrm flipV="1">
              <a:off x="59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 flipV="1">
              <a:off x="66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 flipV="1">
              <a:off x="773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V="1">
              <a:off x="845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5940" y="3999"/>
              <a:ext cx="0" cy="17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5640" y="5733"/>
              <a:ext cx="613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3060" y="4116"/>
              <a:ext cx="2880" cy="1470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9" name="Freeform 11"/>
            <p:cNvSpPr>
              <a:spLocks/>
            </p:cNvSpPr>
            <p:nvPr/>
          </p:nvSpPr>
          <p:spPr bwMode="auto">
            <a:xfrm flipH="1">
              <a:off x="5940" y="4129"/>
              <a:ext cx="2880" cy="1468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20" name="Text Box 10"/>
            <p:cNvSpPr txBox="1">
              <a:spLocks noChangeArrowheads="1"/>
            </p:cNvSpPr>
            <p:nvPr/>
          </p:nvSpPr>
          <p:spPr bwMode="auto">
            <a:xfrm>
              <a:off x="5605" y="5403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500" dirty="0">
                  <a:solidFill>
                    <a:srgbClr val="FFFFFF"/>
                  </a:solidFill>
                  <a:cs typeface="Times New Roman" pitchFamily="18" charset="0"/>
                </a:rPr>
                <a:t>S.D</a:t>
              </a:r>
              <a:endParaRPr lang="en-US" sz="1500" dirty="0">
                <a:solidFill>
                  <a:srgbClr val="FFFFFF"/>
                </a:solidFill>
              </a:endParaRPr>
            </a:p>
          </p:txBody>
        </p:sp>
        <p:sp>
          <p:nvSpPr>
            <p:cNvPr id="21" name="Text Box 9"/>
            <p:cNvSpPr txBox="1">
              <a:spLocks noChangeArrowheads="1"/>
            </p:cNvSpPr>
            <p:nvPr/>
          </p:nvSpPr>
          <p:spPr bwMode="auto">
            <a:xfrm>
              <a:off x="7740" y="5801"/>
              <a:ext cx="1070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800" dirty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18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325" y="5733"/>
              <a:ext cx="1510" cy="6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800" dirty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18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auto">
            <a:xfrm>
              <a:off x="7020" y="5845"/>
              <a:ext cx="1077" cy="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800" dirty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18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3743" y="5780"/>
              <a:ext cx="1088" cy="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800" dirty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18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5" name="Text Box 5"/>
            <p:cNvSpPr txBox="1">
              <a:spLocks noChangeArrowheads="1"/>
            </p:cNvSpPr>
            <p:nvPr/>
          </p:nvSpPr>
          <p:spPr bwMode="auto">
            <a:xfrm>
              <a:off x="5965" y="5879"/>
              <a:ext cx="1055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1800" dirty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18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6269752" y="1686022"/>
            <a:ext cx="445998" cy="199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sz="1800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SE.</a:t>
            </a: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68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32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E5E149-BD70-444C-9E51-6DBE3B5C4085}" type="datetime1">
              <a:rPr lang="en-US" sz="1400" smtClean="0">
                <a:solidFill>
                  <a:schemeClr val="tx1"/>
                </a:solidFill>
              </a:rPr>
              <a:pPr eaLnBrk="1" hangingPunct="1"/>
              <a:t>7/24/2022</a:t>
            </a:fld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9558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B25AFF63-FFAC-41C7-A8A2-DD8F234FC56F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55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56C89B5-F6A8-4C93-9896-35EF05F260D9}" type="slidenum">
              <a:rPr lang="ar-SA" sz="1400" smtClean="0">
                <a:solidFill>
                  <a:schemeClr val="tx1"/>
                </a:solidFill>
              </a:rPr>
              <a:pPr eaLnBrk="1" hangingPunct="1"/>
              <a:t>2</a:t>
            </a:fld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69166" y="980728"/>
            <a:ext cx="36056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Biostatistics</a:t>
            </a:r>
            <a:endParaRPr lang="en-MY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94400" y="2537486"/>
            <a:ext cx="549627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 </a:t>
            </a:r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VI</a:t>
            </a:r>
          </a:p>
        </p:txBody>
      </p:sp>
      <p:sp>
        <p:nvSpPr>
          <p:cNvPr id="5" name="Rectangle 4"/>
          <p:cNvSpPr/>
          <p:nvPr/>
        </p:nvSpPr>
        <p:spPr>
          <a:xfrm>
            <a:off x="916479" y="4921785"/>
            <a:ext cx="7311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 Dr. WAQAR    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AL-KUBAISY</a:t>
            </a:r>
          </a:p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24-7-2022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2062" y="4132976"/>
            <a:ext cx="3715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confidence interval of 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</a:p>
        </p:txBody>
      </p:sp>
      <p:sp>
        <p:nvSpPr>
          <p:cNvPr id="2" name="Rectangle 1"/>
          <p:cNvSpPr/>
          <p:nvPr/>
        </p:nvSpPr>
        <p:spPr>
          <a:xfrm>
            <a:off x="2939692" y="3652517"/>
            <a:ext cx="3229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Standard Error 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3681041710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023473"/>
              </p:ext>
            </p:extLst>
          </p:nvPr>
        </p:nvGraphicFramePr>
        <p:xfrm>
          <a:off x="410350" y="1509157"/>
          <a:ext cx="432048" cy="357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2" name="Equation" r:id="rId3" imgW="279400" imgH="228600" progId="Equation.3">
                  <p:embed/>
                </p:oleObj>
              </mc:Choice>
              <mc:Fallback>
                <p:oleObj name="Equation" r:id="rId3" imgW="279400" imgH="228600" progId="Equation.3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50" y="1509157"/>
                        <a:ext cx="432048" cy="3575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128523"/>
              </p:ext>
            </p:extLst>
          </p:nvPr>
        </p:nvGraphicFramePr>
        <p:xfrm>
          <a:off x="2368006" y="4103618"/>
          <a:ext cx="745554" cy="324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3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006" y="4103618"/>
                        <a:ext cx="745554" cy="3240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41134" y="1043645"/>
            <a:ext cx="8411051" cy="93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ea typeface="Times New Roman" pitchFamily="18" charset="0"/>
                <a:cs typeface="Times New Roman" pitchFamily="18" charset="0"/>
              </a:rPr>
              <a:t>The properties of NDC can be applied in distribution of </a:t>
            </a:r>
            <a:endParaRPr lang="en-US" sz="2800" dirty="0" smtClean="0"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ea typeface="Times New Roman" pitchFamily="18" charset="0"/>
                <a:cs typeface="Times New Roman" pitchFamily="18" charset="0"/>
              </a:rPr>
              <a:t>(    </a:t>
            </a:r>
            <a:r>
              <a:rPr lang="en-US" sz="2800" dirty="0">
                <a:cs typeface="Times New Roman" pitchFamily="18" charset="0"/>
              </a:rPr>
              <a:t>)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332716"/>
              </p:ext>
            </p:extLst>
          </p:nvPr>
        </p:nvGraphicFramePr>
        <p:xfrm>
          <a:off x="8463331" y="2919667"/>
          <a:ext cx="377707" cy="324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4" name="Equation" r:id="rId7" imgW="203024" imgH="215713" progId="Equation.3">
                  <p:embed/>
                </p:oleObj>
              </mc:Choice>
              <mc:Fallback>
                <p:oleObj name="Equation" r:id="rId7" imgW="203024" imgH="215713" progId="Equation.3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3331" y="2919667"/>
                        <a:ext cx="377707" cy="3240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1343688" y="3333669"/>
            <a:ext cx="6264696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1350" dirty="0"/>
              <a:t> </a:t>
            </a:r>
            <a:endParaRPr lang="en-MY" sz="1950" dirty="0"/>
          </a:p>
        </p:txBody>
      </p:sp>
      <p:sp>
        <p:nvSpPr>
          <p:cNvPr id="25" name="Rectangle 24"/>
          <p:cNvSpPr/>
          <p:nvPr/>
        </p:nvSpPr>
        <p:spPr>
          <a:xfrm>
            <a:off x="1286012" y="4023066"/>
            <a:ext cx="699339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MY" sz="2100" dirty="0"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09704" y="332330"/>
            <a:ext cx="39666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Confidence Interval</a:t>
            </a:r>
            <a:endParaRPr lang="en-US" sz="28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9896" y="1906501"/>
            <a:ext cx="896506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Distribution of samples </a:t>
            </a:r>
            <a:r>
              <a:rPr lang="en-MY" sz="2800" dirty="0">
                <a:cs typeface="Times New Roman" pitchFamily="18" charset="0"/>
              </a:rPr>
              <a:t>mean </a:t>
            </a:r>
            <a:r>
              <a:rPr lang="en-MY" sz="2800" b="1" dirty="0">
                <a:cs typeface="Times New Roman" pitchFamily="18" charset="0"/>
              </a:rPr>
              <a:t>(     ) </a:t>
            </a:r>
            <a:r>
              <a:rPr lang="en-MY" sz="2800" dirty="0">
                <a:cs typeface="Times New Roman" pitchFamily="18" charset="0"/>
              </a:rPr>
              <a:t>around </a:t>
            </a:r>
            <a:r>
              <a:rPr lang="en-MY" sz="2800" dirty="0">
                <a:solidFill>
                  <a:schemeClr val="tx2"/>
                </a:solidFill>
                <a:cs typeface="Times New Roman" pitchFamily="18" charset="0"/>
              </a:rPr>
              <a:t>t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he population </a:t>
            </a:r>
            <a:r>
              <a:rPr lang="en-MY" sz="2800" dirty="0">
                <a:solidFill>
                  <a:schemeClr val="tx2"/>
                </a:solidFill>
                <a:cs typeface="Times New Roman" pitchFamily="18" charset="0"/>
              </a:rPr>
              <a:t>mean </a:t>
            </a:r>
            <a:r>
              <a:rPr lang="en-MY" sz="2800" dirty="0">
                <a:cs typeface="Times New Roman" pitchFamily="18" charset="0"/>
              </a:rPr>
              <a:t>or universe mean (</a:t>
            </a:r>
            <a:r>
              <a:rPr lang="en-US" sz="2800" dirty="0">
                <a:sym typeface="Symbol"/>
              </a:rPr>
              <a:t></a:t>
            </a:r>
            <a:r>
              <a:rPr lang="en-MY" sz="2800" dirty="0">
                <a:cs typeface="Times New Roman" pitchFamily="18" charset="0"/>
              </a:rPr>
              <a:t> ) in NDC area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is similar to that of the distribution of X (values) around </a:t>
            </a:r>
            <a:r>
              <a:rPr lang="en-MY" sz="2800" dirty="0">
                <a:cs typeface="Times New Roman" pitchFamily="18" charset="0"/>
              </a:rPr>
              <a:t>sample mean (    </a:t>
            </a:r>
            <a:r>
              <a:rPr lang="en-MY" sz="2800" dirty="0" smtClean="0">
                <a:cs typeface="Times New Roman" pitchFamily="18" charset="0"/>
              </a:rPr>
              <a:t>)</a:t>
            </a:r>
            <a:endParaRPr lang="en-MY" sz="195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800" dirty="0"/>
              <a:t>deviated from</a:t>
            </a:r>
            <a:r>
              <a:rPr lang="en-MY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  <a:sym typeface="Symbol"/>
              </a:rPr>
              <a:t></a:t>
            </a:r>
            <a:r>
              <a:rPr lang="en-MY" sz="2800" b="1" dirty="0">
                <a:solidFill>
                  <a:srgbClr val="FF0000"/>
                </a:solidFill>
              </a:rPr>
              <a:t> </a:t>
            </a:r>
            <a:r>
              <a:rPr lang="en-MY" sz="2800" dirty="0"/>
              <a:t>by </a:t>
            </a:r>
            <a:r>
              <a:rPr lang="en-MY" sz="2800" b="1" dirty="0">
                <a:solidFill>
                  <a:schemeClr val="tx2"/>
                </a:solidFill>
              </a:rPr>
              <a:t>S.E and its multiplicity</a:t>
            </a:r>
            <a:r>
              <a:rPr lang="en-MY" sz="2800" dirty="0"/>
              <a:t>, so </a:t>
            </a:r>
          </a:p>
          <a:p>
            <a:r>
              <a:rPr lang="en-MY" sz="2800" dirty="0"/>
              <a:t>  deviated from </a:t>
            </a:r>
            <a:r>
              <a:rPr lang="en-US" sz="2800" dirty="0">
                <a:sym typeface="Symbol"/>
              </a:rPr>
              <a:t></a:t>
            </a:r>
            <a:r>
              <a:rPr lang="en-MY" sz="2800" dirty="0"/>
              <a:t> by </a:t>
            </a:r>
            <a:r>
              <a:rPr lang="en-MY" sz="2800" b="1" dirty="0">
                <a:solidFill>
                  <a:srgbClr val="002060"/>
                </a:solidFill>
              </a:rPr>
              <a:t>1S.E, 2S.E </a:t>
            </a:r>
            <a:r>
              <a:rPr lang="en-MY" sz="2800" b="1" dirty="0"/>
              <a:t>and </a:t>
            </a:r>
            <a:r>
              <a:rPr lang="en-MY" sz="2800" b="1" dirty="0">
                <a:solidFill>
                  <a:srgbClr val="002060"/>
                </a:solidFill>
              </a:rPr>
              <a:t>3S.E</a:t>
            </a:r>
            <a:r>
              <a:rPr lang="en-MY" sz="2800" b="1" dirty="0"/>
              <a:t> </a:t>
            </a:r>
            <a:r>
              <a:rPr lang="en-MY" sz="2800" dirty="0"/>
              <a:t>in </a:t>
            </a:r>
            <a:r>
              <a:rPr lang="en-US" sz="2800" b="1" dirty="0"/>
              <a:t>proportion</a:t>
            </a:r>
            <a:r>
              <a:rPr lang="en-MY" sz="2800" dirty="0"/>
              <a:t> </a:t>
            </a:r>
          </a:p>
          <a:p>
            <a:pPr marL="257175" indent="-257175">
              <a:buFont typeface="Wingdings" pitchFamily="2" charset="2"/>
              <a:buChar char="v"/>
            </a:pP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Deviation of       from </a:t>
            </a:r>
            <a:r>
              <a:rPr lang="en-US" sz="2800" b="1" dirty="0">
                <a:solidFill>
                  <a:schemeClr val="tx2"/>
                </a:solidFill>
                <a:sym typeface="Symbol"/>
              </a:rPr>
              <a:t>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 by more than 2 S.E is a rare   event or uncommon,</a:t>
            </a:r>
          </a:p>
          <a:p>
            <a:r>
              <a:rPr lang="en-MY" sz="2800" dirty="0">
                <a:cs typeface="Times New Roman" pitchFamily="18" charset="0"/>
              </a:rPr>
              <a:t>              It is not more the 0.05 (5%) .</a:t>
            </a:r>
          </a:p>
          <a:p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Deviation of   from </a:t>
            </a:r>
            <a:r>
              <a:rPr lang="en-US" sz="2800" b="1" dirty="0">
                <a:solidFill>
                  <a:srgbClr val="FF0000"/>
                </a:solidFill>
                <a:sym typeface="Symbol"/>
              </a:rPr>
              <a:t>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dirty="0">
                <a:solidFill>
                  <a:schemeClr val="tx2"/>
                </a:solidFill>
                <a:cs typeface="Times New Roman" pitchFamily="18" charset="0"/>
              </a:rPr>
              <a:t>by more than 3 S.E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is very </a:t>
            </a:r>
            <a:r>
              <a:rPr lang="en-MY" sz="2800" b="1" dirty="0" err="1">
                <a:solidFill>
                  <a:srgbClr val="FF0000"/>
                </a:solidFill>
                <a:cs typeface="Times New Roman" pitchFamily="18" charset="0"/>
              </a:rPr>
              <a:t>very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rare event 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                              </a:t>
            </a:r>
            <a:r>
              <a:rPr lang="en-MY" sz="2800" b="1" dirty="0" smtClean="0">
                <a:cs typeface="Times New Roman" pitchFamily="18" charset="0"/>
              </a:rPr>
              <a:t>it </a:t>
            </a:r>
            <a:r>
              <a:rPr lang="en-MY" sz="2800" b="1" dirty="0">
                <a:cs typeface="Times New Roman" pitchFamily="18" charset="0"/>
              </a:rPr>
              <a:t>is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not more the 0.01 (1%)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75365"/>
              </p:ext>
            </p:extLst>
          </p:nvPr>
        </p:nvGraphicFramePr>
        <p:xfrm>
          <a:off x="5067821" y="1977172"/>
          <a:ext cx="432197" cy="469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5" name="Equation" r:id="rId8" imgW="279400" imgH="228600" progId="Equation.3">
                  <p:embed/>
                </p:oleObj>
              </mc:Choice>
              <mc:Fallback>
                <p:oleObj name="Equation" r:id="rId8" imgW="279400" imgH="22860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821" y="1977172"/>
                        <a:ext cx="432197" cy="4699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413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814" y="671959"/>
            <a:ext cx="87061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/>
              <a:t>S</a:t>
            </a:r>
            <a:r>
              <a:rPr lang="en-MY" sz="2800" dirty="0">
                <a:cs typeface="Times New Roman" pitchFamily="18" charset="0"/>
              </a:rPr>
              <a:t>o</a:t>
            </a:r>
            <a:r>
              <a:rPr lang="en-MY" sz="1950" dirty="0">
                <a:cs typeface="Times New Roman" pitchFamily="18" charset="0"/>
              </a:rPr>
              <a:t> </a:t>
            </a:r>
            <a:r>
              <a:rPr lang="en-MY" sz="2800" dirty="0">
                <a:cs typeface="Times New Roman" pitchFamily="18" charset="0"/>
              </a:rPr>
              <a:t>by follow the NDC, we could find that the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rang at which </a:t>
            </a:r>
            <a:r>
              <a:rPr lang="en-MY" sz="2800" dirty="0">
                <a:cs typeface="Times New Roman" pitchFamily="18" charset="0"/>
              </a:rPr>
              <a:t>population mean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  <a:sym typeface="Symbol"/>
              </a:rPr>
              <a:t>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dirty="0">
                <a:cs typeface="Times New Roman" pitchFamily="18" charset="0"/>
              </a:rPr>
              <a:t>is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located </a:t>
            </a:r>
            <a:r>
              <a:rPr lang="en-MY" sz="2800" b="1" dirty="0">
                <a:cs typeface="Times New Roman" pitchFamily="18" charset="0"/>
              </a:rPr>
              <a:t>depending on relation to the sample mean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43001" y="8902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 sz="135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016082"/>
              </p:ext>
            </p:extLst>
          </p:nvPr>
        </p:nvGraphicFramePr>
        <p:xfrm>
          <a:off x="3012225" y="1597782"/>
          <a:ext cx="412326" cy="267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3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225" y="1597782"/>
                        <a:ext cx="412326" cy="26749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43000" y="1260583"/>
            <a:ext cx="191399" cy="207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600">
                <a:latin typeface="Arial" pitchFamily="34" charset="0"/>
                <a:cs typeface="Arial" pitchFamily="34" charset="0"/>
              </a:rPr>
              <a:t> </a:t>
            </a:r>
            <a:endParaRPr lang="en-US" sz="135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996631"/>
              </p:ext>
            </p:extLst>
          </p:nvPr>
        </p:nvGraphicFramePr>
        <p:xfrm>
          <a:off x="5265262" y="2266561"/>
          <a:ext cx="37742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4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262" y="2266561"/>
                        <a:ext cx="377428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91862" y="2127857"/>
            <a:ext cx="871807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5% </a:t>
            </a:r>
            <a:r>
              <a:rPr lang="en-MY" sz="2800" dirty="0">
                <a:cs typeface="Times New Roman" pitchFamily="18" charset="0"/>
              </a:rPr>
              <a:t>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0.05 </a:t>
            </a:r>
            <a:r>
              <a:rPr lang="en-MY" sz="2800" dirty="0">
                <a:cs typeface="Times New Roman" pitchFamily="18" charset="0"/>
              </a:rPr>
              <a:t>of the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 sample means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(     s) </a:t>
            </a:r>
            <a:r>
              <a:rPr lang="en-MY" sz="2800" b="1" dirty="0">
                <a:cs typeface="Times New Roman" pitchFamily="18" charset="0"/>
              </a:rPr>
              <a:t>deported from the 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  <a:sym typeface="Symbol"/>
              </a:rPr>
              <a:t>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 by more than ±2S.E </a:t>
            </a:r>
            <a:r>
              <a:rPr lang="en-MY" sz="2800" dirty="0">
                <a:cs typeface="Times New Roman" pitchFamily="18" charset="0"/>
              </a:rPr>
              <a:t>(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out side the limit of       ±2S.E</a:t>
            </a:r>
            <a:r>
              <a:rPr lang="en-MY" sz="2800" dirty="0">
                <a:cs typeface="Times New Roman" pitchFamily="18" charset="0"/>
              </a:rPr>
              <a:t>)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. So </a:t>
            </a:r>
          </a:p>
          <a:p>
            <a:r>
              <a:rPr lang="en-MY" sz="2800" b="1" dirty="0" smtClean="0">
                <a:cs typeface="Times New Roman" pitchFamily="18" charset="0"/>
              </a:rPr>
              <a:t>approximately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95% </a:t>
            </a:r>
            <a:r>
              <a:rPr lang="en-MY" sz="2800" dirty="0">
                <a:cs typeface="Times New Roman" pitchFamily="18" charset="0"/>
              </a:rPr>
              <a:t>of the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samples mean      </a:t>
            </a:r>
            <a:r>
              <a:rPr lang="en-MY" sz="2800" b="1" dirty="0">
                <a:cs typeface="Times New Roman" pitchFamily="18" charset="0"/>
              </a:rPr>
              <a:t>s will</a:t>
            </a:r>
          </a:p>
          <a:p>
            <a:r>
              <a:rPr lang="en-MY" sz="2800" b="1" dirty="0">
                <a:cs typeface="Times New Roman" pitchFamily="18" charset="0"/>
              </a:rPr>
              <a:t>             lie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within 2S.E </a:t>
            </a:r>
            <a:r>
              <a:rPr lang="en-MY" sz="2800" b="1" dirty="0">
                <a:cs typeface="Times New Roman" pitchFamily="18" charset="0"/>
              </a:rPr>
              <a:t>above or below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  <a:sym typeface="Symbol"/>
              </a:rPr>
              <a:t></a:t>
            </a:r>
            <a:r>
              <a:rPr lang="en-MY" sz="2800" b="1" dirty="0">
                <a:cs typeface="Times New Roman" pitchFamily="18" charset="0"/>
              </a:rPr>
              <a:t>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732459"/>
              </p:ext>
            </p:extLst>
          </p:nvPr>
        </p:nvGraphicFramePr>
        <p:xfrm>
          <a:off x="6916262" y="2625382"/>
          <a:ext cx="37742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5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6262" y="2625382"/>
                        <a:ext cx="377428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829476"/>
              </p:ext>
            </p:extLst>
          </p:nvPr>
        </p:nvGraphicFramePr>
        <p:xfrm>
          <a:off x="6489815" y="3035798"/>
          <a:ext cx="39311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6" name="Equation" r:id="rId7" imgW="203024" imgH="215713" progId="Equation.3">
                  <p:embed/>
                </p:oleObj>
              </mc:Choice>
              <mc:Fallback>
                <p:oleObj name="Equation" r:id="rId7" imgW="203024" imgH="215713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9815" y="3035798"/>
                        <a:ext cx="393112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43001" y="7187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 sz="135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608829"/>
              </p:ext>
            </p:extLst>
          </p:nvPr>
        </p:nvGraphicFramePr>
        <p:xfrm>
          <a:off x="940158" y="4262907"/>
          <a:ext cx="3110308" cy="962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7" name="Equation" r:id="rId8" imgW="876240" imgH="241200" progId="Equation.3">
                  <p:embed/>
                </p:oleObj>
              </mc:Choice>
              <mc:Fallback>
                <p:oleObj name="Equation" r:id="rId8" imgW="876240" imgH="241200" progId="Equation.3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158" y="4262907"/>
                        <a:ext cx="3110308" cy="96293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143001" y="1104514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 sz="1350"/>
          </a:p>
        </p:txBody>
      </p:sp>
      <p:grpSp>
        <p:nvGrpSpPr>
          <p:cNvPr id="15" name="Group 4"/>
          <p:cNvGrpSpPr>
            <a:grpSpLocks/>
          </p:cNvGrpSpPr>
          <p:nvPr/>
        </p:nvGrpSpPr>
        <p:grpSpPr bwMode="auto">
          <a:xfrm>
            <a:off x="3424551" y="4649274"/>
            <a:ext cx="4920759" cy="1931830"/>
            <a:chOff x="2700" y="2520"/>
            <a:chExt cx="5806" cy="3371"/>
          </a:xfrm>
        </p:grpSpPr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2780" y="4238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7" name="Line 6"/>
            <p:cNvSpPr>
              <a:spLocks noChangeShapeType="1"/>
            </p:cNvSpPr>
            <p:nvPr/>
          </p:nvSpPr>
          <p:spPr bwMode="auto">
            <a:xfrm flipV="1">
              <a:off x="3060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 flipV="1">
              <a:off x="3780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 flipV="1">
              <a:off x="4880" y="4150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 flipV="1">
              <a:off x="5580" y="415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21" name="Line 10"/>
            <p:cNvSpPr>
              <a:spLocks noChangeShapeType="1"/>
            </p:cNvSpPr>
            <p:nvPr/>
          </p:nvSpPr>
          <p:spPr bwMode="auto">
            <a:xfrm flipV="1">
              <a:off x="6280" y="415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22" name="Line 11"/>
            <p:cNvSpPr>
              <a:spLocks noChangeShapeType="1"/>
            </p:cNvSpPr>
            <p:nvPr/>
          </p:nvSpPr>
          <p:spPr bwMode="auto">
            <a:xfrm flipV="1">
              <a:off x="7379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V="1">
              <a:off x="8099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24" name="Line 13"/>
            <p:cNvSpPr>
              <a:spLocks noChangeShapeType="1"/>
            </p:cNvSpPr>
            <p:nvPr/>
          </p:nvSpPr>
          <p:spPr bwMode="auto">
            <a:xfrm flipV="1">
              <a:off x="5580" y="2520"/>
              <a:ext cx="0" cy="1718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5362" y="4238"/>
              <a:ext cx="701" cy="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70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</a:t>
              </a:r>
              <a:endParaRPr lang="en-US" sz="2700" b="1">
                <a:solidFill>
                  <a:srgbClr val="000000"/>
                </a:solidFill>
              </a:endParaRPr>
            </a:p>
          </p:txBody>
        </p:sp>
        <p:sp>
          <p:nvSpPr>
            <p:cNvPr id="26" name="Freeform 15"/>
            <p:cNvSpPr>
              <a:spLocks/>
            </p:cNvSpPr>
            <p:nvPr/>
          </p:nvSpPr>
          <p:spPr bwMode="auto">
            <a:xfrm>
              <a:off x="2700" y="2637"/>
              <a:ext cx="2880" cy="1470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27" name="Freeform 16"/>
            <p:cNvSpPr>
              <a:spLocks/>
            </p:cNvSpPr>
            <p:nvPr/>
          </p:nvSpPr>
          <p:spPr bwMode="auto">
            <a:xfrm flipH="1">
              <a:off x="5580" y="2649"/>
              <a:ext cx="2880" cy="1471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 sz="1350">
                <a:solidFill>
                  <a:prstClr val="black"/>
                </a:solidFill>
              </a:endParaRPr>
            </a:p>
          </p:txBody>
        </p:sp>
        <p:sp>
          <p:nvSpPr>
            <p:cNvPr id="28" name="Text Box 17"/>
            <p:cNvSpPr txBox="1">
              <a:spLocks noChangeArrowheads="1"/>
            </p:cNvSpPr>
            <p:nvPr/>
          </p:nvSpPr>
          <p:spPr bwMode="auto">
            <a:xfrm>
              <a:off x="6915" y="4300"/>
              <a:ext cx="955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2S.E</a:t>
              </a:r>
              <a:endParaRPr lang="en-US" sz="1800" b="1">
                <a:solidFill>
                  <a:srgbClr val="000066"/>
                </a:solidFill>
              </a:endParaRPr>
            </a:p>
          </p:txBody>
        </p:sp>
        <p:sp>
          <p:nvSpPr>
            <p:cNvPr id="29" name="Text Box 18"/>
            <p:cNvSpPr txBox="1">
              <a:spLocks noChangeArrowheads="1"/>
            </p:cNvSpPr>
            <p:nvPr/>
          </p:nvSpPr>
          <p:spPr bwMode="auto">
            <a:xfrm>
              <a:off x="3466" y="4320"/>
              <a:ext cx="949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2S.E</a:t>
              </a:r>
              <a:endParaRPr lang="en-US" sz="1800" b="1">
                <a:solidFill>
                  <a:srgbClr val="000066"/>
                </a:solidFill>
              </a:endParaRPr>
            </a:p>
          </p:txBody>
        </p:sp>
        <p:sp>
          <p:nvSpPr>
            <p:cNvPr id="30" name="Text Box 19"/>
            <p:cNvSpPr txBox="1">
              <a:spLocks noChangeArrowheads="1"/>
            </p:cNvSpPr>
            <p:nvPr/>
          </p:nvSpPr>
          <p:spPr bwMode="auto">
            <a:xfrm>
              <a:off x="2709" y="432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500" b="1" dirty="0">
                  <a:solidFill>
                    <a:srgbClr val="660066"/>
                  </a:solidFill>
                  <a:latin typeface="Times New Roman" pitchFamily="18" charset="0"/>
                </a:rPr>
                <a:t>3S.E</a:t>
              </a:r>
              <a:endParaRPr lang="en-US" sz="1500" b="1" dirty="0">
                <a:solidFill>
                  <a:srgbClr val="660066"/>
                </a:solidFill>
              </a:endParaRPr>
            </a:p>
          </p:txBody>
        </p:sp>
        <p:sp>
          <p:nvSpPr>
            <p:cNvPr id="31" name="Text Box 20"/>
            <p:cNvSpPr txBox="1">
              <a:spLocks noChangeArrowheads="1"/>
            </p:cNvSpPr>
            <p:nvPr/>
          </p:nvSpPr>
          <p:spPr bwMode="auto">
            <a:xfrm>
              <a:off x="7808" y="432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500" b="1">
                  <a:solidFill>
                    <a:srgbClr val="660066"/>
                  </a:solidFill>
                  <a:latin typeface="Times New Roman" pitchFamily="18" charset="0"/>
                </a:rPr>
                <a:t>3S.E</a:t>
              </a:r>
              <a:endParaRPr lang="en-US" sz="1500" b="1">
                <a:solidFill>
                  <a:srgbClr val="660066"/>
                </a:solidFill>
              </a:endParaRPr>
            </a:p>
          </p:txBody>
        </p:sp>
        <p:sp>
          <p:nvSpPr>
            <p:cNvPr id="32" name="Text Box 21"/>
            <p:cNvSpPr txBox="1">
              <a:spLocks noChangeArrowheads="1"/>
            </p:cNvSpPr>
            <p:nvPr/>
          </p:nvSpPr>
          <p:spPr bwMode="auto">
            <a:xfrm>
              <a:off x="5940" y="4320"/>
              <a:ext cx="90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rgbClr val="006600"/>
                  </a:solidFill>
                  <a:latin typeface="Times New Roman" pitchFamily="18" charset="0"/>
                </a:rPr>
                <a:t>1S.E</a:t>
              </a:r>
              <a:endParaRPr lang="en-US" sz="1800" b="1">
                <a:solidFill>
                  <a:srgbClr val="006600"/>
                </a:solidFill>
              </a:endParaRPr>
            </a:p>
          </p:txBody>
        </p:sp>
        <p:sp>
          <p:nvSpPr>
            <p:cNvPr id="33" name="Text Box 22"/>
            <p:cNvSpPr txBox="1">
              <a:spLocks noChangeArrowheads="1"/>
            </p:cNvSpPr>
            <p:nvPr/>
          </p:nvSpPr>
          <p:spPr bwMode="auto">
            <a:xfrm>
              <a:off x="4272" y="4320"/>
              <a:ext cx="78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rgbClr val="006600"/>
                  </a:solidFill>
                  <a:latin typeface="Times New Roman" pitchFamily="18" charset="0"/>
                </a:rPr>
                <a:t>1S.E</a:t>
              </a:r>
              <a:endParaRPr lang="en-US" sz="1800" b="1">
                <a:solidFill>
                  <a:srgbClr val="006600"/>
                </a:solidFill>
              </a:endParaRPr>
            </a:p>
          </p:txBody>
        </p:sp>
        <p:sp>
          <p:nvSpPr>
            <p:cNvPr id="34" name="Text Box 23"/>
            <p:cNvSpPr txBox="1">
              <a:spLocks noChangeArrowheads="1"/>
            </p:cNvSpPr>
            <p:nvPr/>
          </p:nvSpPr>
          <p:spPr bwMode="auto">
            <a:xfrm>
              <a:off x="5220" y="540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5" name="Text Box 24"/>
            <p:cNvSpPr txBox="1">
              <a:spLocks noChangeArrowheads="1"/>
            </p:cNvSpPr>
            <p:nvPr/>
          </p:nvSpPr>
          <p:spPr bwMode="auto">
            <a:xfrm>
              <a:off x="6300" y="306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6" name="Text Box 25"/>
            <p:cNvSpPr txBox="1">
              <a:spLocks noChangeArrowheads="1"/>
            </p:cNvSpPr>
            <p:nvPr/>
          </p:nvSpPr>
          <p:spPr bwMode="auto">
            <a:xfrm>
              <a:off x="5940" y="288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7" name="Text Box 26"/>
            <p:cNvSpPr txBox="1">
              <a:spLocks noChangeArrowheads="1"/>
            </p:cNvSpPr>
            <p:nvPr/>
          </p:nvSpPr>
          <p:spPr bwMode="auto">
            <a:xfrm>
              <a:off x="5580" y="270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8" name="Text Box 27"/>
            <p:cNvSpPr txBox="1">
              <a:spLocks noChangeArrowheads="1"/>
            </p:cNvSpPr>
            <p:nvPr/>
          </p:nvSpPr>
          <p:spPr bwMode="auto">
            <a:xfrm>
              <a:off x="5400" y="306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9" name="Text Box 28"/>
            <p:cNvSpPr txBox="1">
              <a:spLocks noChangeArrowheads="1"/>
            </p:cNvSpPr>
            <p:nvPr/>
          </p:nvSpPr>
          <p:spPr bwMode="auto">
            <a:xfrm>
              <a:off x="4500" y="287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40" name="Text Box 29"/>
            <p:cNvSpPr txBox="1">
              <a:spLocks noChangeArrowheads="1"/>
            </p:cNvSpPr>
            <p:nvPr/>
          </p:nvSpPr>
          <p:spPr bwMode="auto">
            <a:xfrm>
              <a:off x="5106" y="361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41" name="Text Box 30"/>
            <p:cNvSpPr txBox="1">
              <a:spLocks noChangeArrowheads="1"/>
            </p:cNvSpPr>
            <p:nvPr/>
          </p:nvSpPr>
          <p:spPr bwMode="auto">
            <a:xfrm>
              <a:off x="6556" y="329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42" name="Text Box 31"/>
            <p:cNvSpPr txBox="1">
              <a:spLocks noChangeArrowheads="1"/>
            </p:cNvSpPr>
            <p:nvPr/>
          </p:nvSpPr>
          <p:spPr bwMode="auto">
            <a:xfrm>
              <a:off x="5855" y="332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43" name="Text Box 32"/>
            <p:cNvSpPr txBox="1">
              <a:spLocks noChangeArrowheads="1"/>
            </p:cNvSpPr>
            <p:nvPr/>
          </p:nvSpPr>
          <p:spPr bwMode="auto">
            <a:xfrm>
              <a:off x="4860" y="324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44" name="Text Box 33"/>
            <p:cNvSpPr txBox="1">
              <a:spLocks noChangeArrowheads="1"/>
            </p:cNvSpPr>
            <p:nvPr/>
          </p:nvSpPr>
          <p:spPr bwMode="auto">
            <a:xfrm>
              <a:off x="4320" y="335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45" name="Text Box 34"/>
            <p:cNvSpPr txBox="1">
              <a:spLocks noChangeArrowheads="1"/>
            </p:cNvSpPr>
            <p:nvPr/>
          </p:nvSpPr>
          <p:spPr bwMode="auto">
            <a:xfrm>
              <a:off x="3951" y="3221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46" name="Text Box 35"/>
            <p:cNvSpPr txBox="1">
              <a:spLocks noChangeArrowheads="1"/>
            </p:cNvSpPr>
            <p:nvPr/>
          </p:nvSpPr>
          <p:spPr bwMode="auto">
            <a:xfrm>
              <a:off x="4898" y="271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47" name="Text Box 36"/>
            <p:cNvSpPr txBox="1">
              <a:spLocks noChangeArrowheads="1"/>
            </p:cNvSpPr>
            <p:nvPr/>
          </p:nvSpPr>
          <p:spPr bwMode="auto">
            <a:xfrm>
              <a:off x="3893" y="3638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48" name="Text Box 37"/>
            <p:cNvSpPr txBox="1">
              <a:spLocks noChangeArrowheads="1"/>
            </p:cNvSpPr>
            <p:nvPr/>
          </p:nvSpPr>
          <p:spPr bwMode="auto">
            <a:xfrm>
              <a:off x="4604" y="3619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49" name="Text Box 39"/>
            <p:cNvSpPr txBox="1">
              <a:spLocks noChangeArrowheads="1"/>
            </p:cNvSpPr>
            <p:nvPr/>
          </p:nvSpPr>
          <p:spPr bwMode="auto">
            <a:xfrm>
              <a:off x="6253" y="369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50" name="Text Box 40"/>
            <p:cNvSpPr txBox="1">
              <a:spLocks noChangeArrowheads="1"/>
            </p:cNvSpPr>
            <p:nvPr/>
          </p:nvSpPr>
          <p:spPr bwMode="auto">
            <a:xfrm>
              <a:off x="6821" y="3619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51" name="Text Box 41"/>
            <p:cNvSpPr txBox="1">
              <a:spLocks noChangeArrowheads="1"/>
            </p:cNvSpPr>
            <p:nvPr/>
          </p:nvSpPr>
          <p:spPr bwMode="auto">
            <a:xfrm>
              <a:off x="3364" y="371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52" name="Text Box 42"/>
            <p:cNvSpPr txBox="1">
              <a:spLocks noChangeArrowheads="1"/>
            </p:cNvSpPr>
            <p:nvPr/>
          </p:nvSpPr>
          <p:spPr bwMode="auto">
            <a:xfrm>
              <a:off x="7161" y="369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</p:grpSp>
      <p:sp>
        <p:nvSpPr>
          <p:cNvPr id="53" name="Rectangle 52"/>
          <p:cNvSpPr/>
          <p:nvPr/>
        </p:nvSpPr>
        <p:spPr>
          <a:xfrm>
            <a:off x="2682412" y="382147"/>
            <a:ext cx="219964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35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Cont.   Confidence Interval</a:t>
            </a:r>
            <a:endParaRPr lang="en-US" sz="135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5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3C636F6-FFD7-4E54-8E9A-5649F051EC69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2019" name="Slide Number Placeholder 3"/>
          <p:cNvSpPr txBox="1">
            <a:spLocks noGrp="1"/>
          </p:cNvSpPr>
          <p:nvPr/>
        </p:nvSpPr>
        <p:spPr bwMode="auto">
          <a:xfrm>
            <a:off x="6057900" y="5541169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94FF7F7E-EB62-457A-8E3A-DA2579ACFA5E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22</a:t>
            </a:fld>
            <a:endParaRPr lang="en-US" sz="1050">
              <a:solidFill>
                <a:srgbClr val="000000"/>
              </a:solidFill>
            </a:endParaRPr>
          </a:p>
        </p:txBody>
      </p:sp>
      <p:graphicFrame>
        <p:nvGraphicFramePr>
          <p:cNvPr id="342020" name="Object 8"/>
          <p:cNvGraphicFramePr>
            <a:graphicFrameLocks noChangeAspect="1"/>
          </p:cNvGraphicFramePr>
          <p:nvPr/>
        </p:nvGraphicFramePr>
        <p:xfrm>
          <a:off x="2457451" y="2114551"/>
          <a:ext cx="269081" cy="303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3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3420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1" y="2114551"/>
                        <a:ext cx="269081" cy="30361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339388"/>
              </p:ext>
            </p:extLst>
          </p:nvPr>
        </p:nvGraphicFramePr>
        <p:xfrm>
          <a:off x="5104015" y="2850653"/>
          <a:ext cx="2255759" cy="1322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4" name="Equation" r:id="rId5" imgW="710891" imgH="418918" progId="Equation.3">
                  <p:embed/>
                </p:oleObj>
              </mc:Choice>
              <mc:Fallback>
                <p:oleObj name="Equation" r:id="rId5" imgW="710891" imgH="418918" progId="Equation.3">
                  <p:embed/>
                  <p:pic>
                    <p:nvPicPr>
                      <p:cNvPr id="3420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4015" y="2850653"/>
                        <a:ext cx="2255759" cy="1322335"/>
                      </a:xfrm>
                      <a:prstGeom prst="rect">
                        <a:avLst/>
                      </a:prstGeom>
                      <a:noFill/>
                      <a:ln w="444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056986"/>
              </p:ext>
            </p:extLst>
          </p:nvPr>
        </p:nvGraphicFramePr>
        <p:xfrm>
          <a:off x="628650" y="3286126"/>
          <a:ext cx="3299817" cy="1435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5" name="Equation" r:id="rId7" imgW="1104900" imgH="419100" progId="Equation.3">
                  <p:embed/>
                </p:oleObj>
              </mc:Choice>
              <mc:Fallback>
                <p:oleObj name="Equation" r:id="rId7" imgW="1104900" imgH="419100" progId="Equation.3">
                  <p:embed/>
                  <p:pic>
                    <p:nvPicPr>
                      <p:cNvPr id="3420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3286126"/>
                        <a:ext cx="3299817" cy="143550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4" name="Rectangle 12"/>
          <p:cNvSpPr>
            <a:spLocks noChangeArrowheads="1"/>
          </p:cNvSpPr>
          <p:nvPr/>
        </p:nvSpPr>
        <p:spPr bwMode="auto">
          <a:xfrm>
            <a:off x="811531" y="1093192"/>
            <a:ext cx="718371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Low" rtl="0"/>
            <a:r>
              <a:rPr lang="en-US" sz="2800" b="1" u="sng" dirty="0">
                <a:cs typeface="Times New Roman" pitchFamily="18" charset="0"/>
                <a:sym typeface="Symbol" pitchFamily="18" charset="2"/>
              </a:rPr>
              <a:t>Example </a:t>
            </a:r>
            <a:endParaRPr lang="en-US" sz="2800" b="1" dirty="0">
              <a:cs typeface="Times New Roman" pitchFamily="18" charset="0"/>
              <a:sym typeface="Symbol" pitchFamily="18" charset="2"/>
            </a:endParaRPr>
          </a:p>
          <a:p>
            <a:pPr algn="justLow" rtl="0" eaLnBrk="0" hangingPunct="0"/>
            <a:r>
              <a:rPr lang="en-US" sz="2800" b="1" dirty="0">
                <a:cs typeface="Times New Roman" pitchFamily="18" charset="0"/>
                <a:sym typeface="Symbol" pitchFamily="18" charset="2"/>
              </a:rPr>
              <a:t>8 plasma values of uric acid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 </a:t>
            </a:r>
          </a:p>
          <a:p>
            <a:pPr algn="justLow" rtl="0" eaLnBrk="0" hangingPunct="0"/>
            <a:r>
              <a:rPr lang="en-US" sz="2800" dirty="0">
                <a:cs typeface="Times New Roman" pitchFamily="18" charset="0"/>
                <a:sym typeface="Symbol" pitchFamily="18" charset="2"/>
              </a:rPr>
              <a:t>the mean (   )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of uric acid is 30.31 </a:t>
            </a:r>
          </a:p>
        </p:txBody>
      </p:sp>
      <p:sp>
        <p:nvSpPr>
          <p:cNvPr id="342025" name="Rectangle 14"/>
          <p:cNvSpPr>
            <a:spLocks noChangeArrowheads="1"/>
          </p:cNvSpPr>
          <p:nvPr/>
        </p:nvSpPr>
        <p:spPr bwMode="auto">
          <a:xfrm>
            <a:off x="1200745" y="552831"/>
            <a:ext cx="297061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Low" rtl="0"/>
            <a:r>
              <a:rPr lang="en-US" sz="21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Standard Error  S.E</a:t>
            </a:r>
          </a:p>
        </p:txBody>
      </p:sp>
      <p:sp>
        <p:nvSpPr>
          <p:cNvPr id="342029" name="Rectangle 12"/>
          <p:cNvSpPr>
            <a:spLocks noChangeArrowheads="1"/>
          </p:cNvSpPr>
          <p:nvPr/>
        </p:nvSpPr>
        <p:spPr bwMode="auto">
          <a:xfrm>
            <a:off x="3600451" y="3714750"/>
            <a:ext cx="66556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350" b="1">
                <a:solidFill>
                  <a:srgbClr val="FFFFFF"/>
                </a:solidFill>
                <a:sym typeface="Symbol" pitchFamily="18" charset="2"/>
              </a:rPr>
              <a:t>??????</a:t>
            </a:r>
            <a:endParaRPr lang="en-US" sz="135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08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15155" y="855814"/>
            <a:ext cx="8255358" cy="2115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ea typeface="Times New Roman" pitchFamily="18" charset="0"/>
                <a:cs typeface="Times New Roman" pitchFamily="18" charset="0"/>
              </a:rPr>
              <a:t>So </a:t>
            </a:r>
            <a:r>
              <a:rPr lang="en-US" sz="2800" b="1" dirty="0">
                <a:ea typeface="Times New Roman" pitchFamily="18" charset="0"/>
                <a:cs typeface="Times New Roman" pitchFamily="18" charset="0"/>
              </a:rPr>
              <a:t>by this fact we could </a:t>
            </a:r>
            <a:r>
              <a:rPr lang="en-US" sz="2800" b="1" dirty="0">
                <a:solidFill>
                  <a:schemeClr val="tx2"/>
                </a:solidFill>
                <a:ea typeface="Times New Roman" pitchFamily="18" charset="0"/>
                <a:cs typeface="Times New Roman" pitchFamily="18" charset="0"/>
              </a:rPr>
              <a:t>construct or conduct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a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population mean </a:t>
            </a:r>
            <a:r>
              <a:rPr lang="en-US" sz="2800" b="1" dirty="0">
                <a:ea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800" b="1" dirty="0">
                <a:ea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>
                <a:solidFill>
                  <a:schemeClr val="tx2"/>
                </a:solidFill>
                <a:ea typeface="Times New Roman" pitchFamily="18" charset="0"/>
                <a:cs typeface="Times New Roman" pitchFamily="18" charset="0"/>
              </a:rPr>
              <a:t>based on sample mean </a:t>
            </a:r>
            <a:r>
              <a:rPr lang="en-US" sz="2800" b="1" dirty="0">
                <a:ea typeface="Times New Roman" pitchFamily="18" charset="0"/>
                <a:cs typeface="Times New Roman" pitchFamily="18" charset="0"/>
              </a:rPr>
              <a:t>( 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Population mean (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) within 95%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 </a:t>
            </a:r>
            <a:endParaRPr lang="en-US" sz="2800" b="1" dirty="0">
              <a:solidFill>
                <a:srgbClr val="FF0000"/>
              </a:solidFill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100" b="1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50685"/>
              </p:ext>
            </p:extLst>
          </p:nvPr>
        </p:nvGraphicFramePr>
        <p:xfrm>
          <a:off x="7960882" y="1431091"/>
          <a:ext cx="450431" cy="272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1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0882" y="1431091"/>
                        <a:ext cx="450431" cy="2723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143001" y="8902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 sz="135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437884"/>
              </p:ext>
            </p:extLst>
          </p:nvPr>
        </p:nvGraphicFramePr>
        <p:xfrm>
          <a:off x="5541223" y="2376365"/>
          <a:ext cx="2209421" cy="518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2" name="Equation" r:id="rId5" imgW="748975" imgH="215806" progId="Equation.3">
                  <p:embed/>
                </p:oleObj>
              </mc:Choice>
              <mc:Fallback>
                <p:oleObj name="Equation" r:id="rId5" imgW="748975" imgH="215806" progId="Equation.3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223" y="2376365"/>
                        <a:ext cx="2209421" cy="5187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143001" y="14045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 sz="1350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1143001" y="7187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 sz="135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4645774"/>
              </p:ext>
            </p:extLst>
          </p:nvPr>
        </p:nvGraphicFramePr>
        <p:xfrm>
          <a:off x="6178684" y="2868632"/>
          <a:ext cx="2501677" cy="610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3" name="Equation" r:id="rId7" imgW="914003" imgH="215806" progId="Equation.3">
                  <p:embed/>
                </p:oleObj>
              </mc:Choice>
              <mc:Fallback>
                <p:oleObj name="Equation" r:id="rId7" imgW="914003" imgH="215806" progId="Equation.3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8684" y="2868632"/>
                        <a:ext cx="2501677" cy="6105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493659" y="1098669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 sz="135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143001" y="7187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 sz="135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117684"/>
              </p:ext>
            </p:extLst>
          </p:nvPr>
        </p:nvGraphicFramePr>
        <p:xfrm>
          <a:off x="4417454" y="3483005"/>
          <a:ext cx="3543428" cy="1036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4" name="Equation" r:id="rId9" imgW="1015559" imgH="406224" progId="Equation.3">
                  <p:embed/>
                </p:oleObj>
              </mc:Choice>
              <mc:Fallback>
                <p:oleObj name="Equation" r:id="rId9" imgW="1015559" imgH="406224" progId="Equation.3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7454" y="3483005"/>
                        <a:ext cx="3543428" cy="10369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143001" y="12902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 sz="1350"/>
          </a:p>
        </p:txBody>
      </p:sp>
      <p:sp>
        <p:nvSpPr>
          <p:cNvPr id="18" name="Rectangle 17"/>
          <p:cNvSpPr/>
          <p:nvPr/>
        </p:nvSpPr>
        <p:spPr>
          <a:xfrm>
            <a:off x="206061" y="4572857"/>
            <a:ext cx="8205251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cs typeface="Times New Roman" pitchFamily="18" charset="0"/>
              </a:rPr>
              <a:t>95% of population mean </a:t>
            </a:r>
            <a:r>
              <a:rPr lang="en-US" sz="2800" b="1" dirty="0">
                <a:cs typeface="Times New Roman" pitchFamily="18" charset="0"/>
                <a:sym typeface="Symbol"/>
              </a:rPr>
              <a:t></a:t>
            </a:r>
            <a:r>
              <a:rPr lang="en-US" sz="2800" b="1" dirty="0">
                <a:cs typeface="Times New Roman" pitchFamily="18" charset="0"/>
              </a:rPr>
              <a:t> rang 2.8 – 3.215, </a:t>
            </a:r>
            <a:r>
              <a:rPr lang="en-US" sz="2800" b="1" dirty="0">
                <a:solidFill>
                  <a:schemeClr val="tx2"/>
                </a:solidFill>
                <a:cs typeface="Times New Roman" pitchFamily="18" charset="0"/>
              </a:rPr>
              <a:t>such rang we call it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   Confidence Interval </a:t>
            </a:r>
            <a:r>
              <a:rPr lang="en-US" sz="2800" b="1" dirty="0">
                <a:cs typeface="Times New Roman" pitchFamily="18" charset="0"/>
              </a:rPr>
              <a:t>.</a:t>
            </a:r>
            <a:endParaRPr lang="en-MY" sz="2800" b="1" dirty="0">
              <a:cs typeface="Times New Roman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202344"/>
              </p:ext>
            </p:extLst>
          </p:nvPr>
        </p:nvGraphicFramePr>
        <p:xfrm>
          <a:off x="5752407" y="5613607"/>
          <a:ext cx="2684614" cy="520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5" name="Equation" r:id="rId11" imgW="914003" imgH="215806" progId="Equation.3">
                  <p:embed/>
                </p:oleObj>
              </mc:Choice>
              <mc:Fallback>
                <p:oleObj name="Equation" r:id="rId11" imgW="914003" imgH="215806" progId="Equation.3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2407" y="5613607"/>
                        <a:ext cx="2684614" cy="520574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0" y="5658146"/>
            <a:ext cx="5752407" cy="5001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lang="en-US" sz="2800" b="1" dirty="0">
                <a:ea typeface="Times New Roman" pitchFamily="18" charset="0"/>
                <a:cs typeface="Times New Roman" pitchFamily="18" charset="0"/>
              </a:rPr>
              <a:t>So 95% confidence interval of </a:t>
            </a:r>
            <a:r>
              <a:rPr lang="en-US" sz="2800" b="1" dirty="0"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800" b="1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  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3167845" y="2537043"/>
            <a:ext cx="1930109" cy="43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sz="600" dirty="0"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</a:t>
            </a:r>
            <a:endParaRPr 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72360" y="425307"/>
            <a:ext cx="219964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35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Cont.   Confidence Interval</a:t>
            </a:r>
            <a:endParaRPr lang="en-US" sz="135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19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335731"/>
              </p:ext>
            </p:extLst>
          </p:nvPr>
        </p:nvGraphicFramePr>
        <p:xfrm>
          <a:off x="5511280" y="1787139"/>
          <a:ext cx="2568691" cy="739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4" name="Equation" r:id="rId3" imgW="736280" imgH="215806" progId="Equation.3">
                  <p:embed/>
                </p:oleObj>
              </mc:Choice>
              <mc:Fallback>
                <p:oleObj name="Equation" r:id="rId3" imgW="736280" imgH="215806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280" y="1787139"/>
                        <a:ext cx="2568691" cy="7399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98039" y="945451"/>
            <a:ext cx="7414935" cy="93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ea typeface="Times New Roman" pitchFamily="18" charset="0"/>
                <a:cs typeface="Times New Roman" pitchFamily="18" charset="0"/>
              </a:rPr>
              <a:t>Similarly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   99% confidence interval of 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71507" y="2345615"/>
            <a:ext cx="3600986" cy="43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sz="600" dirty="0"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</a:t>
            </a:r>
            <a:endParaRPr 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20887" y="3757701"/>
            <a:ext cx="24886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 ????????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=????????</a:t>
            </a:r>
            <a:endParaRPr lang="en-MY" sz="28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952877"/>
              </p:ext>
            </p:extLst>
          </p:nvPr>
        </p:nvGraphicFramePr>
        <p:xfrm>
          <a:off x="5335566" y="2784197"/>
          <a:ext cx="2744405" cy="725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5" name="Equation" r:id="rId5" imgW="939392" imgH="215806" progId="Equation.3">
                  <p:embed/>
                </p:oleObj>
              </mc:Choice>
              <mc:Fallback>
                <p:oleObj name="Equation" r:id="rId5" imgW="939392" imgH="215806" progId="Equation.3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5566" y="2784197"/>
                        <a:ext cx="2744405" cy="7252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972935" y="580231"/>
            <a:ext cx="219964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35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Cont.   Confidence Interval</a:t>
            </a:r>
            <a:endParaRPr lang="en-US" sz="135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0457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238209"/>
              </p:ext>
            </p:extLst>
          </p:nvPr>
        </p:nvGraphicFramePr>
        <p:xfrm>
          <a:off x="5453380" y="1497326"/>
          <a:ext cx="2611550" cy="994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8" name="Equation" r:id="rId3" imgW="736280" imgH="215806" progId="Equation.3">
                  <p:embed/>
                </p:oleObj>
              </mc:Choice>
              <mc:Fallback>
                <p:oleObj name="Equation" r:id="rId3" imgW="736280" imgH="215806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380" y="1497326"/>
                        <a:ext cx="2611550" cy="9944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11266" y="1419066"/>
            <a:ext cx="5290769" cy="93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ea typeface="Times New Roman" pitchFamily="18" charset="0"/>
                <a:cs typeface="Times New Roman" pitchFamily="18" charset="0"/>
              </a:rPr>
              <a:t>Similarly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   99% confidence interval of 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71507" y="2345615"/>
            <a:ext cx="3600986" cy="43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sz="600" dirty="0"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</a:t>
            </a:r>
            <a:endParaRPr 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41716" y="4543227"/>
            <a:ext cx="51206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MY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3±2.58X0.11</a:t>
            </a:r>
          </a:p>
          <a:p>
            <a:r>
              <a:rPr lang="en-MY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=3±0.2838</a:t>
            </a:r>
          </a:p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=2. 7162- 3.2838</a:t>
            </a:r>
            <a:endParaRPr lang="en-MY" sz="2800" b="1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235792"/>
              </p:ext>
            </p:extLst>
          </p:nvPr>
        </p:nvGraphicFramePr>
        <p:xfrm>
          <a:off x="4804344" y="2914308"/>
          <a:ext cx="3260586" cy="79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9" name="Equation" r:id="rId5" imgW="939392" imgH="215806" progId="Equation.3">
                  <p:embed/>
                </p:oleObj>
              </mc:Choice>
              <mc:Fallback>
                <p:oleObj name="Equation" r:id="rId5" imgW="939392" imgH="215806" progId="Equation.3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4344" y="2914308"/>
                        <a:ext cx="3260586" cy="79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2604702" y="1197244"/>
            <a:ext cx="219964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35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Cont.   Confidence Interval</a:t>
            </a:r>
            <a:endParaRPr lang="en-US" sz="135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7282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3C636F6-FFD7-4E54-8E9A-5649F051EC69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42019" name="Slide Number Placeholder 3"/>
          <p:cNvSpPr txBox="1">
            <a:spLocks noGrp="1"/>
          </p:cNvSpPr>
          <p:nvPr/>
        </p:nvSpPr>
        <p:spPr bwMode="auto">
          <a:xfrm>
            <a:off x="6212161" y="6012248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94FF7F7E-EB62-457A-8E3A-DA2579ACFA5E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26</a:t>
            </a:fld>
            <a:endParaRPr lang="en-US" sz="1050">
              <a:solidFill>
                <a:srgbClr val="000000"/>
              </a:solidFill>
            </a:endParaRPr>
          </a:p>
        </p:txBody>
      </p:sp>
      <p:graphicFrame>
        <p:nvGraphicFramePr>
          <p:cNvPr id="342020" name="Object 8"/>
          <p:cNvGraphicFramePr>
            <a:graphicFrameLocks noChangeAspect="1"/>
          </p:cNvGraphicFramePr>
          <p:nvPr/>
        </p:nvGraphicFramePr>
        <p:xfrm>
          <a:off x="2457451" y="2114551"/>
          <a:ext cx="269081" cy="303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06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3420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1" y="2114551"/>
                        <a:ext cx="269081" cy="30361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387528"/>
              </p:ext>
            </p:extLst>
          </p:nvPr>
        </p:nvGraphicFramePr>
        <p:xfrm>
          <a:off x="6723264" y="2246406"/>
          <a:ext cx="1869672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07" name="Equation" r:id="rId5" imgW="710891" imgH="418918" progId="Equation.3">
                  <p:embed/>
                </p:oleObj>
              </mc:Choice>
              <mc:Fallback>
                <p:oleObj name="Equation" r:id="rId5" imgW="710891" imgH="418918" progId="Equation.3">
                  <p:embed/>
                  <p:pic>
                    <p:nvPicPr>
                      <p:cNvPr id="3420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264" y="2246406"/>
                        <a:ext cx="1869672" cy="864096"/>
                      </a:xfrm>
                      <a:prstGeom prst="rect">
                        <a:avLst/>
                      </a:prstGeom>
                      <a:noFill/>
                      <a:ln w="444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498761"/>
              </p:ext>
            </p:extLst>
          </p:nvPr>
        </p:nvGraphicFramePr>
        <p:xfrm>
          <a:off x="847898" y="2571752"/>
          <a:ext cx="2752552" cy="857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08" name="Equation" r:id="rId7" imgW="1104900" imgH="419100" progId="Equation.3">
                  <p:embed/>
                </p:oleObj>
              </mc:Choice>
              <mc:Fallback>
                <p:oleObj name="Equation" r:id="rId7" imgW="1104900" imgH="419100" progId="Equation.3">
                  <p:embed/>
                  <p:pic>
                    <p:nvPicPr>
                      <p:cNvPr id="3420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898" y="2571752"/>
                        <a:ext cx="2752552" cy="85724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4" name="Rectangle 12"/>
          <p:cNvSpPr>
            <a:spLocks noChangeArrowheads="1"/>
          </p:cNvSpPr>
          <p:nvPr/>
        </p:nvSpPr>
        <p:spPr bwMode="auto">
          <a:xfrm>
            <a:off x="628651" y="1217266"/>
            <a:ext cx="718371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Low" rtl="0"/>
            <a:r>
              <a:rPr lang="en-US" sz="2800" b="1" u="sng" dirty="0">
                <a:cs typeface="Times New Roman" pitchFamily="18" charset="0"/>
                <a:sym typeface="Symbol" pitchFamily="18" charset="2"/>
              </a:rPr>
              <a:t>Example </a:t>
            </a:r>
            <a:endParaRPr lang="en-US" sz="2800" b="1" dirty="0">
              <a:cs typeface="Times New Roman" pitchFamily="18" charset="0"/>
              <a:sym typeface="Symbol" pitchFamily="18" charset="2"/>
            </a:endParaRPr>
          </a:p>
          <a:p>
            <a:pPr algn="justLow" rtl="0" eaLnBrk="0" hangingPunct="0"/>
            <a:r>
              <a:rPr lang="en-US" sz="2800" b="1" dirty="0">
                <a:cs typeface="Times New Roman" pitchFamily="18" charset="0"/>
                <a:sym typeface="Symbol" pitchFamily="18" charset="2"/>
              </a:rPr>
              <a:t>8 plasma values of uric acid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 </a:t>
            </a:r>
          </a:p>
          <a:p>
            <a:pPr algn="justLow" rtl="0" eaLnBrk="0" hangingPunct="0"/>
            <a:r>
              <a:rPr lang="en-US" sz="2800" dirty="0">
                <a:cs typeface="Times New Roman" pitchFamily="18" charset="0"/>
                <a:sym typeface="Symbol" pitchFamily="18" charset="2"/>
              </a:rPr>
              <a:t>the mean (   )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of uric acid is 30.31 </a:t>
            </a:r>
          </a:p>
        </p:txBody>
      </p:sp>
      <p:sp>
        <p:nvSpPr>
          <p:cNvPr id="342025" name="Rectangle 14"/>
          <p:cNvSpPr>
            <a:spLocks noChangeArrowheads="1"/>
          </p:cNvSpPr>
          <p:nvPr/>
        </p:nvSpPr>
        <p:spPr bwMode="auto">
          <a:xfrm>
            <a:off x="1241227" y="395319"/>
            <a:ext cx="297061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Low" rtl="0"/>
            <a:r>
              <a:rPr lang="en-US" sz="21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Standard Error  S.E</a:t>
            </a:r>
          </a:p>
        </p:txBody>
      </p:sp>
      <p:sp>
        <p:nvSpPr>
          <p:cNvPr id="342027" name="Rectangle 15"/>
          <p:cNvSpPr>
            <a:spLocks noChangeArrowheads="1"/>
          </p:cNvSpPr>
          <p:nvPr/>
        </p:nvSpPr>
        <p:spPr bwMode="auto">
          <a:xfrm>
            <a:off x="471012" y="3605922"/>
            <a:ext cx="835710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sz="2800" b="1" dirty="0">
                <a:sym typeface="Symbol" pitchFamily="18" charset="2"/>
              </a:rPr>
              <a:t>16 plasma values of uric acid</a:t>
            </a:r>
            <a:r>
              <a:rPr lang="en-US" sz="2800" dirty="0">
                <a:sym typeface="Symbol" pitchFamily="18" charset="2"/>
              </a:rPr>
              <a:t> the mean (   ))</a:t>
            </a:r>
            <a:r>
              <a:rPr lang="en-US" sz="2800" b="1" dirty="0">
                <a:sym typeface="Symbol" pitchFamily="18" charset="2"/>
              </a:rPr>
              <a:t>of uric acid is 30.31</a:t>
            </a:r>
          </a:p>
          <a:p>
            <a:pPr rtl="0" eaLnBrk="0" hangingPunct="0"/>
            <a:endParaRPr lang="en-US" sz="2800" dirty="0">
              <a:sym typeface="Symbol" pitchFamily="18" charset="2"/>
            </a:endParaRPr>
          </a:p>
        </p:txBody>
      </p:sp>
      <p:graphicFrame>
        <p:nvGraphicFramePr>
          <p:cNvPr id="34202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802937"/>
              </p:ext>
            </p:extLst>
          </p:nvPr>
        </p:nvGraphicFramePr>
        <p:xfrm>
          <a:off x="6412526" y="3714750"/>
          <a:ext cx="269081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09" name="Equation" r:id="rId9" imgW="203024" imgH="215713" progId="Equation.3">
                  <p:embed/>
                </p:oleObj>
              </mc:Choice>
              <mc:Fallback>
                <p:oleObj name="Equation" r:id="rId9" imgW="203024" imgH="215713" progId="Equation.3">
                  <p:embed/>
                  <p:pic>
                    <p:nvPicPr>
                      <p:cNvPr id="34202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2526" y="3714750"/>
                        <a:ext cx="269081" cy="228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9" name="Rectangle 12"/>
          <p:cNvSpPr>
            <a:spLocks noChangeArrowheads="1"/>
          </p:cNvSpPr>
          <p:nvPr/>
        </p:nvSpPr>
        <p:spPr bwMode="auto">
          <a:xfrm>
            <a:off x="3600451" y="3714750"/>
            <a:ext cx="66556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350" b="1">
                <a:solidFill>
                  <a:srgbClr val="FFFFFF"/>
                </a:solidFill>
                <a:sym typeface="Symbol" pitchFamily="18" charset="2"/>
              </a:rPr>
              <a:t>??????</a:t>
            </a: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342030" name="Rectangle 16"/>
          <p:cNvSpPr>
            <a:spLocks noChangeArrowheads="1"/>
          </p:cNvSpPr>
          <p:nvPr/>
        </p:nvSpPr>
        <p:spPr bwMode="auto">
          <a:xfrm>
            <a:off x="4688378" y="5227696"/>
            <a:ext cx="3749386" cy="954107"/>
          </a:xfrm>
          <a:prstGeom prst="rect">
            <a:avLst/>
          </a:prstGeom>
          <a:noFill/>
          <a:ln w="4127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sz="1350" b="1" dirty="0">
                <a:solidFill>
                  <a:srgbClr val="FFFFFF"/>
                </a:solidFill>
                <a:sym typeface="Symbol" pitchFamily="18" charset="2"/>
              </a:rPr>
              <a:t>S.E </a:t>
            </a:r>
            <a:r>
              <a:rPr lang="en-US" sz="2800" b="1" dirty="0">
                <a:solidFill>
                  <a:srgbClr val="FFFFFF"/>
                </a:solidFill>
                <a:sym typeface="Symbol" pitchFamily="18" charset="2"/>
              </a:rPr>
              <a:t>=  </a:t>
            </a:r>
            <a:r>
              <a:rPr lang="en-US" sz="2800" b="1" u="sng" dirty="0">
                <a:sym typeface="Symbol" pitchFamily="18" charset="2"/>
              </a:rPr>
              <a:t>0.21    </a:t>
            </a:r>
            <a:r>
              <a:rPr lang="en-US" sz="2800" b="1" dirty="0">
                <a:sym typeface="Symbol" pitchFamily="18" charset="2"/>
              </a:rPr>
              <a:t>   =  0.0525</a:t>
            </a:r>
          </a:p>
          <a:p>
            <a:pPr rtl="0" eaLnBrk="0" hangingPunct="0"/>
            <a:r>
              <a:rPr lang="en-US" sz="2800" b="1" dirty="0">
                <a:sym typeface="Symbol" pitchFamily="18" charset="2"/>
              </a:rPr>
              <a:t>         √ 16</a:t>
            </a:r>
            <a:endParaRPr lang="en-US" sz="2800" dirty="0">
              <a:sym typeface="Symbol" pitchFamily="18" charset="2"/>
            </a:endParaRPr>
          </a:p>
        </p:txBody>
      </p:sp>
      <p:sp>
        <p:nvSpPr>
          <p:cNvPr id="342031" name="Rectangle 17"/>
          <p:cNvSpPr>
            <a:spLocks noChangeArrowheads="1"/>
          </p:cNvSpPr>
          <p:nvPr/>
        </p:nvSpPr>
        <p:spPr bwMode="auto">
          <a:xfrm>
            <a:off x="471011" y="4856211"/>
            <a:ext cx="3591963" cy="954107"/>
          </a:xfrm>
          <a:prstGeom prst="rect">
            <a:avLst/>
          </a:prstGeom>
          <a:noFill/>
          <a:ln w="539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sz="2800" b="1" dirty="0">
                <a:solidFill>
                  <a:srgbClr val="FFFFFF"/>
                </a:solidFill>
                <a:sym typeface="Symbol" pitchFamily="18" charset="2"/>
              </a:rPr>
              <a:t>S.E </a:t>
            </a:r>
            <a:r>
              <a:rPr lang="en-US" sz="2800" b="1" dirty="0">
                <a:sym typeface="Symbol" pitchFamily="18" charset="2"/>
              </a:rPr>
              <a:t>=  </a:t>
            </a:r>
            <a:r>
              <a:rPr lang="en-US" sz="2800" b="1" u="sng" dirty="0">
                <a:sym typeface="Symbol" pitchFamily="18" charset="2"/>
              </a:rPr>
              <a:t>0.31    </a:t>
            </a:r>
            <a:r>
              <a:rPr lang="en-US" sz="2800" b="1" dirty="0" smtClean="0">
                <a:sym typeface="Symbol" pitchFamily="18" charset="2"/>
              </a:rPr>
              <a:t>   </a:t>
            </a:r>
            <a:r>
              <a:rPr lang="en-US" sz="2800" b="1" dirty="0">
                <a:sym typeface="Symbol" pitchFamily="18" charset="2"/>
              </a:rPr>
              <a:t>=  0.0775</a:t>
            </a:r>
          </a:p>
          <a:p>
            <a:pPr rtl="0" eaLnBrk="0" hangingPunct="0"/>
            <a:r>
              <a:rPr lang="en-US" sz="2800" b="1" dirty="0">
                <a:sym typeface="Symbol" pitchFamily="18" charset="2"/>
              </a:rPr>
              <a:t>         √ 16</a:t>
            </a:r>
          </a:p>
        </p:txBody>
      </p:sp>
    </p:spTree>
    <p:extLst>
      <p:ext uri="{BB962C8B-B14F-4D97-AF65-F5344CB8AC3E}">
        <p14:creationId xmlns:p14="http://schemas.microsoft.com/office/powerpoint/2010/main" val="8469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9383" y="321292"/>
            <a:ext cx="8695112" cy="1361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u="sng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Confidence Interval</a:t>
            </a:r>
            <a:endParaRPr lang="en-US" sz="2800" dirty="0">
              <a:solidFill>
                <a:srgbClr val="FF0000"/>
              </a:solidFill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It is the rang of the variability of population mean (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)</a:t>
            </a:r>
            <a:r>
              <a:rPr lang="en-US" sz="2800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around the sample mean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519460"/>
              </p:ext>
            </p:extLst>
          </p:nvPr>
        </p:nvGraphicFramePr>
        <p:xfrm>
          <a:off x="4063451" y="1257011"/>
          <a:ext cx="292894" cy="3214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3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3451" y="1257011"/>
                        <a:ext cx="292894" cy="3214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470690" y="1417746"/>
            <a:ext cx="202620" cy="207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900">
                <a:latin typeface="Arial" pitchFamily="34" charset="0"/>
                <a:ea typeface="Times New Roman" pitchFamily="18" charset="0"/>
                <a:cs typeface="Arial" pitchFamily="34" charset="0"/>
              </a:rPr>
              <a:t> .</a:t>
            </a:r>
            <a:endParaRPr lang="en-US" sz="135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645356"/>
              </p:ext>
            </p:extLst>
          </p:nvPr>
        </p:nvGraphicFramePr>
        <p:xfrm>
          <a:off x="5443048" y="4813175"/>
          <a:ext cx="2886305" cy="572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4" name="Equation" r:id="rId5" imgW="914003" imgH="215806" progId="Equation.3">
                  <p:embed/>
                </p:oleObj>
              </mc:Choice>
              <mc:Fallback>
                <p:oleObj name="Equation" r:id="rId5" imgW="914003" imgH="215806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3048" y="4813175"/>
                        <a:ext cx="2886305" cy="5727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492988"/>
              </p:ext>
            </p:extLst>
          </p:nvPr>
        </p:nvGraphicFramePr>
        <p:xfrm>
          <a:off x="5070763" y="2246545"/>
          <a:ext cx="3873731" cy="77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5" name="Equation" r:id="rId7" imgW="939392" imgH="215806" progId="Equation.3">
                  <p:embed/>
                </p:oleObj>
              </mc:Choice>
              <mc:Fallback>
                <p:oleObj name="Equation" r:id="rId7" imgW="939392" imgH="215806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0763" y="2246545"/>
                        <a:ext cx="3873731" cy="779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24404" y="4813175"/>
            <a:ext cx="4429240" cy="5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95% C.I population mean 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0000"/>
              </a:solidFill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27940" y="2301871"/>
            <a:ext cx="4815108" cy="5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99% C.I population mean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979139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49630" y="768789"/>
            <a:ext cx="879486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95% </a:t>
            </a:r>
            <a:r>
              <a:rPr lang="en-MY" sz="2800" dirty="0">
                <a:cs typeface="Times New Roman" pitchFamily="18" charset="0"/>
              </a:rPr>
              <a:t>chance that the error in   as our estimate of     </a:t>
            </a:r>
          </a:p>
          <a:p>
            <a:r>
              <a:rPr lang="en-MY" sz="2800" dirty="0">
                <a:cs typeface="Times New Roman" pitchFamily="18" charset="0"/>
              </a:rPr>
              <a:t>      is not numerically grater than 1.96 S.E .</a:t>
            </a:r>
          </a:p>
          <a:p>
            <a:endParaRPr lang="en-MY" sz="28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dirty="0">
                <a:cs typeface="Times New Roman" pitchFamily="18" charset="0"/>
              </a:rPr>
              <a:t>In other word, if variable is normally distributed, then we may say within </a:t>
            </a: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certainty that 95% of all observation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will</a:t>
            </a: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fall with a rang  ±1.96 S.E  from the </a:t>
            </a:r>
            <a:r>
              <a:rPr lang="en-MY" sz="2800" b="1" dirty="0"/>
              <a:t> </a:t>
            </a:r>
            <a:r>
              <a:rPr lang="en-US" sz="2800" b="1" dirty="0">
                <a:sym typeface="Symbol"/>
              </a:rPr>
              <a:t></a:t>
            </a:r>
            <a:r>
              <a:rPr lang="en-US" sz="2800" dirty="0"/>
              <a:t>,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, or </a:t>
            </a:r>
          </a:p>
          <a:p>
            <a:pPr marL="342900" indent="-342900">
              <a:buFont typeface="Wingdings" pitchFamily="2" charset="2"/>
              <a:buChar char="Ø"/>
            </a:pPr>
            <a:endParaRPr lang="en-MY" sz="28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95% certainty </a:t>
            </a:r>
            <a:r>
              <a:rPr lang="en-MY" sz="2800" dirty="0">
                <a:cs typeface="Times New Roman" pitchFamily="18" charset="0"/>
              </a:rPr>
              <a:t>we have, that our sample mean   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800" dirty="0">
                <a:cs typeface="Times New Roman" pitchFamily="18" charset="0"/>
              </a:rPr>
              <a:t>does not differ from population mean (</a:t>
            </a:r>
            <a:r>
              <a:rPr lang="en-US" sz="2800" b="1" dirty="0">
                <a:sym typeface="Symbol"/>
              </a:rPr>
              <a:t></a:t>
            </a:r>
            <a:r>
              <a:rPr lang="en-US" sz="2800" dirty="0"/>
              <a:t>, </a:t>
            </a:r>
            <a:r>
              <a:rPr lang="en-MY" sz="2800" dirty="0">
                <a:cs typeface="Times New Roman" pitchFamily="18" charset="0"/>
              </a:rPr>
              <a:t> ) by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not more than ±1.96 S.E </a:t>
            </a:r>
            <a:r>
              <a:rPr lang="en-MY" sz="28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Only 5%</a:t>
            </a:r>
            <a:r>
              <a:rPr lang="en-MY" sz="2800" dirty="0">
                <a:cs typeface="Times New Roman" pitchFamily="18" charset="0"/>
              </a:rPr>
              <a:t> of the sample mean     deport from </a:t>
            </a:r>
            <a:r>
              <a:rPr lang="en-US" sz="2800" b="1" dirty="0">
                <a:sym typeface="Symbol"/>
              </a:rPr>
              <a:t></a:t>
            </a:r>
            <a:r>
              <a:rPr lang="en-MY" sz="2800" dirty="0">
                <a:cs typeface="Times New Roman" pitchFamily="18" charset="0"/>
              </a:rPr>
              <a:t>  by more than  1.96 S.E</a:t>
            </a:r>
            <a:r>
              <a:rPr lang="en-MY" sz="2100" dirty="0">
                <a:cs typeface="Times New Roman" pitchFamily="18" charset="0"/>
              </a:rPr>
              <a:t> </a:t>
            </a:r>
            <a:r>
              <a:rPr lang="en-MY" sz="1350" dirty="0">
                <a:cs typeface="Times New Roman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31940" y="4563126"/>
            <a:ext cx="223138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1350" dirty="0"/>
              <a:t>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997588"/>
              </p:ext>
            </p:extLst>
          </p:nvPr>
        </p:nvGraphicFramePr>
        <p:xfrm>
          <a:off x="7600257" y="862979"/>
          <a:ext cx="450056" cy="433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7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257" y="862979"/>
                        <a:ext cx="450056" cy="4334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918112"/>
              </p:ext>
            </p:extLst>
          </p:nvPr>
        </p:nvGraphicFramePr>
        <p:xfrm>
          <a:off x="7600257" y="6284235"/>
          <a:ext cx="450056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8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257" y="6284235"/>
                        <a:ext cx="450056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835631"/>
              </p:ext>
            </p:extLst>
          </p:nvPr>
        </p:nvGraphicFramePr>
        <p:xfrm>
          <a:off x="4754295" y="5048365"/>
          <a:ext cx="450056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9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295" y="5048365"/>
                        <a:ext cx="450056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1730582" y="339759"/>
            <a:ext cx="37049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Confidence Interval</a:t>
            </a:r>
            <a:endParaRPr lang="en-US" sz="2800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3160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837BD6-ED13-4AC4-BD34-EBF4C140A68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utoShape 2" descr="Image result for Thank You , picture, photos, images"/>
          <p:cNvSpPr>
            <a:spLocks noChangeAspect="1" noChangeArrowheads="1"/>
          </p:cNvSpPr>
          <p:nvPr/>
        </p:nvSpPr>
        <p:spPr bwMode="auto">
          <a:xfrm>
            <a:off x="1230511" y="748903"/>
            <a:ext cx="17145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658" y="1808820"/>
            <a:ext cx="5486400" cy="3232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67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06E0705-C48C-4228-A8E2-C1D7544C5720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280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824907E-2C4B-40CB-9BEE-6CE6A0A3E930}" type="slidenum">
              <a:rPr lang="ar-SA" sz="1050">
                <a:solidFill>
                  <a:srgbClr val="000000"/>
                </a:solidFill>
              </a:rPr>
              <a:pPr eaLnBrk="1" hangingPunct="1"/>
              <a:t>3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2803" name="Slide Number Placeholder 3"/>
          <p:cNvSpPr txBox="1">
            <a:spLocks noGrp="1"/>
          </p:cNvSpPr>
          <p:nvPr/>
        </p:nvSpPr>
        <p:spPr bwMode="auto">
          <a:xfrm>
            <a:off x="6057900" y="5541169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FB463E66-BBA2-42FF-B80D-F25A7952B9D4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3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2804" name="Rectangle 4"/>
          <p:cNvSpPr>
            <a:spLocks noChangeArrowheads="1"/>
          </p:cNvSpPr>
          <p:nvPr/>
        </p:nvSpPr>
        <p:spPr bwMode="auto">
          <a:xfrm>
            <a:off x="628650" y="635378"/>
            <a:ext cx="816762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207169" algn="l"/>
              </a:tabLst>
            </a:pPr>
            <a:r>
              <a:rPr lang="en-US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Importance </a:t>
            </a:r>
          </a:p>
          <a:p>
            <a:pPr>
              <a:tabLst>
                <a:tab pos="207169" algn="l"/>
              </a:tabLst>
            </a:pPr>
            <a:endParaRPr lang="en-US" sz="2800" b="1" dirty="0">
              <a:cs typeface="Times New Roman" pitchFamily="18" charset="0"/>
            </a:endParaRPr>
          </a:p>
          <a:p>
            <a:pPr>
              <a:tabLst>
                <a:tab pos="207169" algn="l"/>
              </a:tabLst>
            </a:pPr>
            <a:r>
              <a:rPr lang="en-US" sz="2800" b="1" dirty="0">
                <a:cs typeface="Times New Roman" pitchFamily="18" charset="0"/>
              </a:rPr>
              <a:t>1-Most of the phenomenon in Medical field follow this distribution .</a:t>
            </a:r>
          </a:p>
          <a:p>
            <a:pPr>
              <a:tabLst>
                <a:tab pos="207169" algn="l"/>
              </a:tabLst>
            </a:pPr>
            <a:endParaRPr lang="en-US" sz="2800" b="1" dirty="0">
              <a:cs typeface="Times New Roman" pitchFamily="18" charset="0"/>
            </a:endParaRPr>
          </a:p>
          <a:p>
            <a:pPr>
              <a:tabLst>
                <a:tab pos="207169" algn="l"/>
              </a:tabLst>
            </a:pPr>
            <a:r>
              <a:rPr lang="en-US" sz="2800" b="1" dirty="0">
                <a:cs typeface="Times New Roman" pitchFamily="18" charset="0"/>
              </a:rPr>
              <a:t>2-It is for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justification </a:t>
            </a:r>
            <a:r>
              <a:rPr lang="en-US" sz="2800" b="1" dirty="0">
                <a:cs typeface="Times New Roman" pitchFamily="18" charset="0"/>
              </a:rPr>
              <a:t>and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cs typeface="Times New Roman" pitchFamily="18" charset="0"/>
              </a:rPr>
              <a:t>calculation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cs typeface="Times New Roman" pitchFamily="18" charset="0"/>
              </a:rPr>
              <a:t>of confidence interval .</a:t>
            </a:r>
          </a:p>
          <a:p>
            <a:pPr>
              <a:tabLst>
                <a:tab pos="207169" algn="l"/>
              </a:tabLst>
            </a:pPr>
            <a:endParaRPr lang="en-US" sz="2800" b="1" dirty="0">
              <a:cs typeface="Times New Roman" pitchFamily="18" charset="0"/>
            </a:endParaRPr>
          </a:p>
          <a:p>
            <a:pPr>
              <a:tabLst>
                <a:tab pos="207169" algn="l"/>
              </a:tabLst>
            </a:pPr>
            <a:r>
              <a:rPr lang="en-US" sz="2800" b="1" dirty="0">
                <a:cs typeface="Times New Roman" pitchFamily="18" charset="0"/>
              </a:rPr>
              <a:t>3-It is form 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basis </a:t>
            </a:r>
            <a:r>
              <a:rPr lang="en-US" sz="2800" b="1" dirty="0">
                <a:cs typeface="Times New Roman" pitchFamily="18" charset="0"/>
              </a:rPr>
              <a:t>of most of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significance testing </a:t>
            </a:r>
            <a:r>
              <a:rPr lang="en-US" sz="2800" b="1" dirty="0">
                <a:cs typeface="Times New Roman" pitchFamily="18" charset="0"/>
              </a:rPr>
              <a:t>hypothesis . </a:t>
            </a:r>
          </a:p>
          <a:p>
            <a:pPr>
              <a:tabLst>
                <a:tab pos="207169" algn="l"/>
              </a:tabLst>
            </a:pPr>
            <a:r>
              <a:rPr lang="en-US" sz="2800" b="1" dirty="0">
                <a:cs typeface="Times New Roman" pitchFamily="18" charset="0"/>
              </a:rPr>
              <a:t>That is most test of significance depend on the theory of ND</a:t>
            </a:r>
            <a:r>
              <a:rPr lang="en-US" sz="2800" b="1" dirty="0">
                <a:solidFill>
                  <a:srgbClr val="FFFFFF"/>
                </a:solidFill>
                <a:cs typeface="Times New Roman" pitchFamily="18" charset="0"/>
              </a:rPr>
              <a:t>C</a:t>
            </a:r>
            <a:r>
              <a:rPr lang="en-US" sz="2800" dirty="0">
                <a:solidFill>
                  <a:srgbClr val="FFFFFF"/>
                </a:solidFill>
                <a:cs typeface="Times New Roman" pitchFamily="18" charset="0"/>
              </a:rPr>
              <a:t> .</a:t>
            </a:r>
            <a:r>
              <a:rPr lang="en-US" sz="2800" b="1" dirty="0">
                <a:solidFill>
                  <a:srgbClr val="FFFFFF"/>
                </a:solidFill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6810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38B5204-8CC7-4F31-B704-B6E67E2F1F8F}" type="datetime1">
              <a:rPr lang="en-US" sz="1400" smtClean="0">
                <a:solidFill>
                  <a:schemeClr val="tx1"/>
                </a:solidFill>
              </a:rPr>
              <a:pPr eaLnBrk="1" hangingPunct="1"/>
              <a:t>7/24/2022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1709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F30AD231-19E8-41C4-A3C3-71ADD07E9E7D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30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17092" name="Rectangle 4"/>
          <p:cNvSpPr>
            <a:spLocks noChangeArrowheads="1"/>
          </p:cNvSpPr>
          <p:nvPr/>
        </p:nvSpPr>
        <p:spPr bwMode="auto">
          <a:xfrm>
            <a:off x="128789" y="512666"/>
            <a:ext cx="813944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800" b="1" dirty="0" smtClean="0"/>
              <a:t>Calculate measures of CT</a:t>
            </a:r>
          </a:p>
          <a:p>
            <a:r>
              <a:rPr lang="en-US" sz="2800" b="1" dirty="0"/>
              <a:t>Calculate measures of </a:t>
            </a:r>
            <a:r>
              <a:rPr lang="en-US" sz="2800" b="1" dirty="0" smtClean="0"/>
              <a:t>Dispersion</a:t>
            </a:r>
          </a:p>
          <a:p>
            <a:r>
              <a:rPr lang="en-US" sz="2800" b="1" dirty="0" smtClean="0"/>
              <a:t>Within  which range the 95% of the  population mean</a:t>
            </a:r>
            <a:endParaRPr lang="en-US" sz="2800" b="1" dirty="0"/>
          </a:p>
          <a:p>
            <a:r>
              <a:rPr lang="en-US" sz="2800" b="1" dirty="0"/>
              <a:t>Within  which range the </a:t>
            </a:r>
            <a:r>
              <a:rPr lang="en-US" sz="2800" b="1" dirty="0" smtClean="0"/>
              <a:t>99% </a:t>
            </a:r>
            <a:r>
              <a:rPr lang="en-US" sz="2800" b="1" dirty="0"/>
              <a:t>of the  </a:t>
            </a:r>
            <a:r>
              <a:rPr lang="en-US" sz="2800" b="1"/>
              <a:t>population </a:t>
            </a:r>
            <a:r>
              <a:rPr lang="en-US" sz="2800" b="1" smtClean="0"/>
              <a:t>mean</a:t>
            </a:r>
            <a:endParaRPr lang="en-US" sz="2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06" y="2924944"/>
            <a:ext cx="7999413" cy="3320281"/>
          </a:xfrm>
          <a:prstGeom prst="rect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>
            <a:noFill/>
          </a:ln>
          <a:effectLst/>
        </p:spPr>
      </p:pic>
      <p:sp>
        <p:nvSpPr>
          <p:cNvPr id="2" name="Rectangle 1"/>
          <p:cNvSpPr/>
          <p:nvPr/>
        </p:nvSpPr>
        <p:spPr>
          <a:xfrm>
            <a:off x="4022984" y="5933615"/>
            <a:ext cx="2421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???????</a:t>
            </a:r>
          </a:p>
        </p:txBody>
      </p:sp>
    </p:spTree>
    <p:extLst>
      <p:ext uri="{BB962C8B-B14F-4D97-AF65-F5344CB8AC3E}">
        <p14:creationId xmlns:p14="http://schemas.microsoft.com/office/powerpoint/2010/main" val="152762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F77869B-AD8E-41BE-B207-EEEC662E5CBD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384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79FCC86-DD45-405B-AA9B-70DC0E30529A}" type="slidenum">
              <a:rPr lang="ar-SA" sz="1050">
                <a:solidFill>
                  <a:srgbClr val="000000"/>
                </a:solidFill>
              </a:rPr>
              <a:pPr eaLnBrk="1" hangingPunct="1"/>
              <a:t>4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3827" name="Slide Number Placeholder 3"/>
          <p:cNvSpPr txBox="1">
            <a:spLocks noGrp="1"/>
          </p:cNvSpPr>
          <p:nvPr/>
        </p:nvSpPr>
        <p:spPr bwMode="auto">
          <a:xfrm>
            <a:off x="6057900" y="5541169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7533AB0F-E269-459B-A3EE-711EDCB36F98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4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3828" name="Oval 4"/>
          <p:cNvSpPr>
            <a:spLocks noChangeArrowheads="1"/>
          </p:cNvSpPr>
          <p:nvPr/>
        </p:nvSpPr>
        <p:spPr bwMode="auto">
          <a:xfrm>
            <a:off x="1871664" y="1269207"/>
            <a:ext cx="2322910" cy="215979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/>
            <a:endParaRPr lang="en-US" sz="1350" b="1">
              <a:solidFill>
                <a:srgbClr val="000000"/>
              </a:solidFill>
            </a:endParaRPr>
          </a:p>
        </p:txBody>
      </p:sp>
      <p:sp>
        <p:nvSpPr>
          <p:cNvPr id="333829" name="Rectangle 9"/>
          <p:cNvSpPr>
            <a:spLocks noChangeArrowheads="1"/>
          </p:cNvSpPr>
          <p:nvPr/>
        </p:nvSpPr>
        <p:spPr bwMode="auto">
          <a:xfrm>
            <a:off x="2466407" y="4031897"/>
            <a:ext cx="248786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cs typeface="Times New Roman" pitchFamily="18" charset="0"/>
              </a:rPr>
              <a:t> .</a:t>
            </a: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333830" name="Oval 10"/>
          <p:cNvSpPr>
            <a:spLocks noChangeArrowheads="1"/>
          </p:cNvSpPr>
          <p:nvPr/>
        </p:nvSpPr>
        <p:spPr bwMode="auto">
          <a:xfrm>
            <a:off x="6678216" y="2457450"/>
            <a:ext cx="685800" cy="685800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1350" b="1" dirty="0">
                <a:solidFill>
                  <a:srgbClr val="000000"/>
                </a:solidFill>
              </a:rPr>
              <a:t>Sample </a:t>
            </a:r>
          </a:p>
        </p:txBody>
      </p:sp>
      <p:sp>
        <p:nvSpPr>
          <p:cNvPr id="333831" name="AutoShape 11"/>
          <p:cNvSpPr>
            <a:spLocks noChangeArrowheads="1"/>
          </p:cNvSpPr>
          <p:nvPr/>
        </p:nvSpPr>
        <p:spPr bwMode="auto">
          <a:xfrm>
            <a:off x="4171950" y="2628901"/>
            <a:ext cx="3024188" cy="108347"/>
          </a:xfrm>
          <a:prstGeom prst="leftArrow">
            <a:avLst>
              <a:gd name="adj1" fmla="val 50000"/>
              <a:gd name="adj2" fmla="val 6978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rtl="0"/>
            <a:endParaRPr lang="en-US" sz="1350" b="1">
              <a:solidFill>
                <a:srgbClr val="000000"/>
              </a:solidFill>
            </a:endParaRPr>
          </a:p>
        </p:txBody>
      </p:sp>
      <p:sp>
        <p:nvSpPr>
          <p:cNvPr id="333832" name="AutoShape 12"/>
          <p:cNvSpPr>
            <a:spLocks noChangeArrowheads="1"/>
          </p:cNvSpPr>
          <p:nvPr/>
        </p:nvSpPr>
        <p:spPr bwMode="auto">
          <a:xfrm flipV="1">
            <a:off x="4057650" y="2800350"/>
            <a:ext cx="2800350" cy="171450"/>
          </a:xfrm>
          <a:prstGeom prst="leftArrow">
            <a:avLst>
              <a:gd name="adj1" fmla="val 50000"/>
              <a:gd name="adj2" fmla="val 40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rtl="0"/>
            <a:endParaRPr lang="en-US" sz="1350" b="1">
              <a:solidFill>
                <a:srgbClr val="000000"/>
              </a:solidFill>
            </a:endParaRPr>
          </a:p>
        </p:txBody>
      </p:sp>
      <p:sp>
        <p:nvSpPr>
          <p:cNvPr id="333833" name="Rectangle 16"/>
          <p:cNvSpPr>
            <a:spLocks noChangeArrowheads="1"/>
          </p:cNvSpPr>
          <p:nvPr/>
        </p:nvSpPr>
        <p:spPr bwMode="auto">
          <a:xfrm>
            <a:off x="4518422" y="2280063"/>
            <a:ext cx="16192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100" b="1" dirty="0">
                <a:solidFill>
                  <a:srgbClr val="009900"/>
                </a:solidFill>
              </a:rPr>
              <a:t>probability </a:t>
            </a:r>
          </a:p>
        </p:txBody>
      </p:sp>
      <p:sp>
        <p:nvSpPr>
          <p:cNvPr id="333834" name="Rectangle 17"/>
          <p:cNvSpPr>
            <a:spLocks noChangeArrowheads="1"/>
          </p:cNvSpPr>
          <p:nvPr/>
        </p:nvSpPr>
        <p:spPr bwMode="auto">
          <a:xfrm>
            <a:off x="4733926" y="2912091"/>
            <a:ext cx="107989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3000" b="1" dirty="0">
                <a:solidFill>
                  <a:srgbClr val="0000CC"/>
                </a:solidFill>
              </a:rPr>
              <a:t>NDC </a:t>
            </a:r>
          </a:p>
        </p:txBody>
      </p:sp>
      <p:sp>
        <p:nvSpPr>
          <p:cNvPr id="333835" name="Oval 18"/>
          <p:cNvSpPr>
            <a:spLocks noChangeArrowheads="1"/>
          </p:cNvSpPr>
          <p:nvPr/>
        </p:nvSpPr>
        <p:spPr bwMode="auto">
          <a:xfrm>
            <a:off x="1871664" y="1269207"/>
            <a:ext cx="2322910" cy="215979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/>
            <a:endParaRPr lang="en-US" sz="1350" b="1">
              <a:solidFill>
                <a:srgbClr val="000000"/>
              </a:solidFill>
            </a:endParaRPr>
          </a:p>
        </p:txBody>
      </p:sp>
      <p:sp>
        <p:nvSpPr>
          <p:cNvPr id="333836" name="Oval 19"/>
          <p:cNvSpPr>
            <a:spLocks noChangeArrowheads="1"/>
          </p:cNvSpPr>
          <p:nvPr/>
        </p:nvSpPr>
        <p:spPr bwMode="auto">
          <a:xfrm>
            <a:off x="1925241" y="1269207"/>
            <a:ext cx="2322909" cy="2159794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/>
            <a:endParaRPr lang="en-US" sz="1350" b="1">
              <a:solidFill>
                <a:srgbClr val="000000"/>
              </a:solidFill>
            </a:endParaRPr>
          </a:p>
        </p:txBody>
      </p:sp>
      <p:sp>
        <p:nvSpPr>
          <p:cNvPr id="333837" name="Rectangle 20"/>
          <p:cNvSpPr>
            <a:spLocks noChangeArrowheads="1"/>
          </p:cNvSpPr>
          <p:nvPr/>
        </p:nvSpPr>
        <p:spPr bwMode="auto">
          <a:xfrm>
            <a:off x="2303860" y="2062178"/>
            <a:ext cx="156567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100" b="1" dirty="0">
                <a:solidFill>
                  <a:srgbClr val="000000"/>
                </a:solidFill>
              </a:rPr>
              <a:t>Population </a:t>
            </a:r>
          </a:p>
        </p:txBody>
      </p:sp>
      <p:grpSp>
        <p:nvGrpSpPr>
          <p:cNvPr id="333839" name="Group 8"/>
          <p:cNvGrpSpPr>
            <a:grpSpLocks/>
          </p:cNvGrpSpPr>
          <p:nvPr/>
        </p:nvGrpSpPr>
        <p:grpSpPr bwMode="auto">
          <a:xfrm>
            <a:off x="6300788" y="4617244"/>
            <a:ext cx="1114425" cy="1114425"/>
            <a:chOff x="4860" y="2880"/>
            <a:chExt cx="2160" cy="1980"/>
          </a:xfrm>
        </p:grpSpPr>
        <p:sp>
          <p:nvSpPr>
            <p:cNvPr id="333847" name="Oval 9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48" name="Oval 10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9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3849" name="Oval 11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50" name="Oval 12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51" name="Oval 13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52" name="Oval 14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53" name="Oval 15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54" name="Oval 16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55" name="Oval 17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56" name="Text Box 18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57" name="Text Box 19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58" name="Text Box 20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59" name="Text Box 21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60" name="Text Box 22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61" name="Text Box 23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3862" name="Text Box 24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3840" name="Object 27"/>
          <p:cNvGraphicFramePr>
            <a:graphicFrameLocks noChangeAspect="1"/>
          </p:cNvGraphicFramePr>
          <p:nvPr/>
        </p:nvGraphicFramePr>
        <p:xfrm>
          <a:off x="6407945" y="4832749"/>
          <a:ext cx="269081" cy="269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" name="Equation" r:id="rId6" imgW="203024" imgH="203024" progId="Equation.3">
                  <p:embed/>
                </p:oleObj>
              </mc:Choice>
              <mc:Fallback>
                <p:oleObj name="Equation" r:id="rId6" imgW="203024" imgH="203024" progId="Equation.3">
                  <p:embed/>
                  <p:pic>
                    <p:nvPicPr>
                      <p:cNvPr id="33384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7945" y="4832749"/>
                        <a:ext cx="269081" cy="2690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1" name="Object 28"/>
          <p:cNvGraphicFramePr>
            <a:graphicFrameLocks noChangeAspect="1"/>
          </p:cNvGraphicFramePr>
          <p:nvPr/>
        </p:nvGraphicFramePr>
        <p:xfrm>
          <a:off x="6786564" y="5373292"/>
          <a:ext cx="269081" cy="269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" name="Equation" r:id="rId8" imgW="203024" imgH="203024" progId="Equation.3">
                  <p:embed/>
                </p:oleObj>
              </mc:Choice>
              <mc:Fallback>
                <p:oleObj name="Equation" r:id="rId8" imgW="203024" imgH="203024" progId="Equation.3">
                  <p:embed/>
                  <p:pic>
                    <p:nvPicPr>
                      <p:cNvPr id="333841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64" y="5373292"/>
                        <a:ext cx="269081" cy="2690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2" name="Object 30"/>
          <p:cNvGraphicFramePr>
            <a:graphicFrameLocks noChangeAspect="1"/>
          </p:cNvGraphicFramePr>
          <p:nvPr/>
        </p:nvGraphicFramePr>
        <p:xfrm>
          <a:off x="6407945" y="5157789"/>
          <a:ext cx="135731" cy="150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33384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7945" y="5157789"/>
                        <a:ext cx="135731" cy="1500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3" name="Object 25"/>
          <p:cNvGraphicFramePr>
            <a:graphicFrameLocks noChangeAspect="1"/>
          </p:cNvGraphicFramePr>
          <p:nvPr/>
        </p:nvGraphicFramePr>
        <p:xfrm>
          <a:off x="7110414" y="4887517"/>
          <a:ext cx="269081" cy="269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" name="Equation" r:id="rId11" imgW="203024" imgH="203024" progId="Equation.3">
                  <p:embed/>
                </p:oleObj>
              </mc:Choice>
              <mc:Fallback>
                <p:oleObj name="Equation" r:id="rId11" imgW="203024" imgH="203024" progId="Equation.3">
                  <p:embed/>
                  <p:pic>
                    <p:nvPicPr>
                      <p:cNvPr id="33384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0414" y="4887517"/>
                        <a:ext cx="269081" cy="2690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4" name="Object 26"/>
          <p:cNvGraphicFramePr>
            <a:graphicFrameLocks noChangeAspect="1"/>
          </p:cNvGraphicFramePr>
          <p:nvPr/>
        </p:nvGraphicFramePr>
        <p:xfrm>
          <a:off x="6731795" y="4670824"/>
          <a:ext cx="269081" cy="269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2" name="Equation" r:id="rId12" imgW="203024" imgH="203024" progId="Equation.3">
                  <p:embed/>
                </p:oleObj>
              </mc:Choice>
              <mc:Fallback>
                <p:oleObj name="Equation" r:id="rId12" imgW="203024" imgH="203024" progId="Equation.3">
                  <p:embed/>
                  <p:pic>
                    <p:nvPicPr>
                      <p:cNvPr id="33384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795" y="4670824"/>
                        <a:ext cx="269081" cy="2690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5" name="Object 29"/>
          <p:cNvGraphicFramePr>
            <a:graphicFrameLocks noChangeAspect="1"/>
          </p:cNvGraphicFramePr>
          <p:nvPr/>
        </p:nvGraphicFramePr>
        <p:xfrm>
          <a:off x="6516292" y="5426870"/>
          <a:ext cx="135731" cy="150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33384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92" y="5426870"/>
                        <a:ext cx="135731" cy="1500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297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DF75D3C-8A6B-4233-988E-9EC463D96097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692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FBA0D27-86E4-44EB-9D9B-E3347633869B}" type="slidenum">
              <a:rPr lang="ar-SA" sz="1050">
                <a:solidFill>
                  <a:srgbClr val="000000"/>
                </a:solidFill>
              </a:rPr>
              <a:pPr eaLnBrk="1" hangingPunct="1"/>
              <a:t>5</a:t>
            </a:fld>
            <a:endParaRPr lang="en-US" sz="1050">
              <a:solidFill>
                <a:srgbClr val="000000"/>
              </a:solidFill>
            </a:endParaRPr>
          </a:p>
        </p:txBody>
      </p:sp>
      <p:grpSp>
        <p:nvGrpSpPr>
          <p:cNvPr id="336900" name="Group 2"/>
          <p:cNvGrpSpPr>
            <a:grpSpLocks/>
          </p:cNvGrpSpPr>
          <p:nvPr/>
        </p:nvGrpSpPr>
        <p:grpSpPr bwMode="auto">
          <a:xfrm>
            <a:off x="2628901" y="1028702"/>
            <a:ext cx="3564731" cy="2826823"/>
            <a:chOff x="4860" y="2880"/>
            <a:chExt cx="2160" cy="1980"/>
          </a:xfrm>
        </p:grpSpPr>
        <p:sp>
          <p:nvSpPr>
            <p:cNvPr id="336927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28" name="Oval 4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405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6929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0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1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2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3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4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5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6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7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8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9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0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1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2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6901" name="Object 19"/>
          <p:cNvGraphicFramePr>
            <a:graphicFrameLocks noChangeAspect="1"/>
          </p:cNvGraphicFramePr>
          <p:nvPr>
            <p:extLst/>
          </p:nvPr>
        </p:nvGraphicFramePr>
        <p:xfrm>
          <a:off x="5287045" y="2734866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" name="Equation" r:id="rId4" imgW="177569" imgH="202936" progId="Equation.3">
                  <p:embed/>
                </p:oleObj>
              </mc:Choice>
              <mc:Fallback>
                <p:oleObj name="Equation" r:id="rId4" imgW="177569" imgH="202936" progId="Equation.3">
                  <p:embed/>
                  <p:pic>
                    <p:nvPicPr>
                      <p:cNvPr id="33690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045" y="2734866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2" name="Object 20"/>
          <p:cNvGraphicFramePr>
            <a:graphicFrameLocks noChangeAspect="1"/>
          </p:cNvGraphicFramePr>
          <p:nvPr>
            <p:extLst/>
          </p:nvPr>
        </p:nvGraphicFramePr>
        <p:xfrm>
          <a:off x="4354603" y="3163841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8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33690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4603" y="3163841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3" name="Object 21"/>
          <p:cNvGraphicFramePr>
            <a:graphicFrameLocks noChangeAspect="1"/>
          </p:cNvGraphicFramePr>
          <p:nvPr/>
        </p:nvGraphicFramePr>
        <p:xfrm>
          <a:off x="5219700" y="2025254"/>
          <a:ext cx="420291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9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33690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025254"/>
                        <a:ext cx="420291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4" name="Object 22"/>
          <p:cNvGraphicFramePr>
            <a:graphicFrameLocks noChangeAspect="1"/>
          </p:cNvGraphicFramePr>
          <p:nvPr>
            <p:extLst/>
          </p:nvPr>
        </p:nvGraphicFramePr>
        <p:xfrm>
          <a:off x="4184079" y="1135624"/>
          <a:ext cx="528638" cy="627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0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33690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079" y="1135624"/>
                        <a:ext cx="528638" cy="627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5" name="Object 23"/>
          <p:cNvGraphicFramePr>
            <a:graphicFrameLocks noChangeAspect="1"/>
          </p:cNvGraphicFramePr>
          <p:nvPr>
            <p:extLst/>
          </p:nvPr>
        </p:nvGraphicFramePr>
        <p:xfrm>
          <a:off x="3396853" y="2936094"/>
          <a:ext cx="420291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1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33690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6853" y="2936094"/>
                        <a:ext cx="420291" cy="465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6" name="Object 24"/>
          <p:cNvGraphicFramePr>
            <a:graphicFrameLocks noChangeAspect="1"/>
          </p:cNvGraphicFramePr>
          <p:nvPr>
            <p:extLst/>
          </p:nvPr>
        </p:nvGraphicFramePr>
        <p:xfrm>
          <a:off x="2948584" y="2382149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2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33690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8584" y="2382149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7" name="Object 25"/>
          <p:cNvGraphicFramePr>
            <a:graphicFrameLocks noChangeAspect="1"/>
          </p:cNvGraphicFramePr>
          <p:nvPr/>
        </p:nvGraphicFramePr>
        <p:xfrm>
          <a:off x="3168253" y="1657350"/>
          <a:ext cx="489347" cy="563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3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33690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253" y="1657350"/>
                        <a:ext cx="489347" cy="5631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8" name="Object 26"/>
          <p:cNvGraphicFramePr>
            <a:graphicFrameLocks noChangeAspect="1"/>
          </p:cNvGraphicFramePr>
          <p:nvPr/>
        </p:nvGraphicFramePr>
        <p:xfrm>
          <a:off x="5004199" y="1593056"/>
          <a:ext cx="42029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4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33690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199" y="1593056"/>
                        <a:ext cx="42029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9" name="Object 27"/>
          <p:cNvGraphicFramePr>
            <a:graphicFrameLocks noChangeAspect="1"/>
          </p:cNvGraphicFramePr>
          <p:nvPr/>
        </p:nvGraphicFramePr>
        <p:xfrm>
          <a:off x="5112544" y="1322785"/>
          <a:ext cx="420291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5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336909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544" y="1322785"/>
                        <a:ext cx="420291" cy="270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0" name="Object 28"/>
          <p:cNvGraphicFramePr>
            <a:graphicFrameLocks noChangeAspect="1"/>
          </p:cNvGraphicFramePr>
          <p:nvPr/>
        </p:nvGraphicFramePr>
        <p:xfrm>
          <a:off x="5166124" y="1808561"/>
          <a:ext cx="420290" cy="53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6" name="Equation" r:id="rId14" imgW="177569" imgH="202936" progId="Equation.3">
                  <p:embed/>
                </p:oleObj>
              </mc:Choice>
              <mc:Fallback>
                <p:oleObj name="Equation" r:id="rId14" imgW="177569" imgH="202936" progId="Equation.3">
                  <p:embed/>
                  <p:pic>
                    <p:nvPicPr>
                      <p:cNvPr id="33691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6124" y="1808561"/>
                        <a:ext cx="420290" cy="535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1" name="Object 29"/>
          <p:cNvGraphicFramePr>
            <a:graphicFrameLocks noChangeAspect="1"/>
          </p:cNvGraphicFramePr>
          <p:nvPr/>
        </p:nvGraphicFramePr>
        <p:xfrm>
          <a:off x="3492103" y="1214439"/>
          <a:ext cx="432197" cy="330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7" name="Equation" r:id="rId15" imgW="177569" imgH="202936" progId="Equation.3">
                  <p:embed/>
                </p:oleObj>
              </mc:Choice>
              <mc:Fallback>
                <p:oleObj name="Equation" r:id="rId15" imgW="177569" imgH="202936" progId="Equation.3">
                  <p:embed/>
                  <p:pic>
                    <p:nvPicPr>
                      <p:cNvPr id="33691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103" y="1214439"/>
                        <a:ext cx="432197" cy="3309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2" name="Object 30"/>
          <p:cNvGraphicFramePr>
            <a:graphicFrameLocks noChangeAspect="1"/>
          </p:cNvGraphicFramePr>
          <p:nvPr>
            <p:extLst/>
          </p:nvPr>
        </p:nvGraphicFramePr>
        <p:xfrm>
          <a:off x="4959178" y="3376717"/>
          <a:ext cx="420291" cy="432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8" name="Equation" r:id="rId16" imgW="177569" imgH="202936" progId="Equation.3">
                  <p:embed/>
                </p:oleObj>
              </mc:Choice>
              <mc:Fallback>
                <p:oleObj name="Equation" r:id="rId16" imgW="177569" imgH="202936" progId="Equation.3">
                  <p:embed/>
                  <p:pic>
                    <p:nvPicPr>
                      <p:cNvPr id="33691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178" y="3376717"/>
                        <a:ext cx="420291" cy="432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3" name="Object 31"/>
          <p:cNvGraphicFramePr>
            <a:graphicFrameLocks noChangeAspect="1"/>
          </p:cNvGraphicFramePr>
          <p:nvPr>
            <p:extLst/>
          </p:nvPr>
        </p:nvGraphicFramePr>
        <p:xfrm>
          <a:off x="5494741" y="1628202"/>
          <a:ext cx="420291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9" name="Equation" r:id="rId17" imgW="177569" imgH="202936" progId="Equation.3">
                  <p:embed/>
                </p:oleObj>
              </mc:Choice>
              <mc:Fallback>
                <p:oleObj name="Equation" r:id="rId17" imgW="177569" imgH="202936" progId="Equation.3">
                  <p:embed/>
                  <p:pic>
                    <p:nvPicPr>
                      <p:cNvPr id="33691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741" y="1628202"/>
                        <a:ext cx="420291" cy="342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456426"/>
              </p:ext>
            </p:extLst>
          </p:nvPr>
        </p:nvGraphicFramePr>
        <p:xfrm>
          <a:off x="4338965" y="4892995"/>
          <a:ext cx="395288" cy="40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0" name="Equation" r:id="rId18" imgW="279279" imgH="241195" progId="Equation.3">
                  <p:embed/>
                </p:oleObj>
              </mc:Choice>
              <mc:Fallback>
                <p:oleObj name="Equation" r:id="rId18" imgW="279279" imgH="241195" progId="Equation.3">
                  <p:embed/>
                  <p:pic>
                    <p:nvPicPr>
                      <p:cNvPr id="33691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965" y="4892995"/>
                        <a:ext cx="395288" cy="405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5" name="Object 33"/>
          <p:cNvGraphicFramePr>
            <a:graphicFrameLocks noChangeAspect="1"/>
          </p:cNvGraphicFramePr>
          <p:nvPr>
            <p:extLst/>
          </p:nvPr>
        </p:nvGraphicFramePr>
        <p:xfrm>
          <a:off x="4566494" y="3855524"/>
          <a:ext cx="43219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1" name="Equation" r:id="rId20" imgW="279279" imgH="241195" progId="Equation.3">
                  <p:embed/>
                </p:oleObj>
              </mc:Choice>
              <mc:Fallback>
                <p:oleObj name="Equation" r:id="rId20" imgW="279279" imgH="241195" progId="Equation.3">
                  <p:embed/>
                  <p:pic>
                    <p:nvPicPr>
                      <p:cNvPr id="33691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6494" y="3855524"/>
                        <a:ext cx="432197" cy="3714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16" name="Rectangle 35"/>
          <p:cNvSpPr>
            <a:spLocks noChangeArrowheads="1"/>
          </p:cNvSpPr>
          <p:nvPr/>
        </p:nvSpPr>
        <p:spPr bwMode="auto">
          <a:xfrm>
            <a:off x="2661239" y="5090361"/>
            <a:ext cx="21512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336917" name="Rectangle 36"/>
          <p:cNvSpPr>
            <a:spLocks noChangeArrowheads="1"/>
          </p:cNvSpPr>
          <p:nvPr/>
        </p:nvSpPr>
        <p:spPr bwMode="auto">
          <a:xfrm>
            <a:off x="2874541" y="5440405"/>
            <a:ext cx="21833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graphicFrame>
        <p:nvGraphicFramePr>
          <p:cNvPr id="336918" name="Object 38"/>
          <p:cNvGraphicFramePr>
            <a:graphicFrameLocks noChangeAspect="1"/>
          </p:cNvGraphicFramePr>
          <p:nvPr>
            <p:extLst/>
          </p:nvPr>
        </p:nvGraphicFramePr>
        <p:xfrm>
          <a:off x="3817583" y="1754089"/>
          <a:ext cx="420291" cy="37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2" name="Equation" r:id="rId21" imgW="177569" imgH="202936" progId="Equation.3">
                  <p:embed/>
                </p:oleObj>
              </mc:Choice>
              <mc:Fallback>
                <p:oleObj name="Equation" r:id="rId21" imgW="177569" imgH="202936" progId="Equation.3">
                  <p:embed/>
                  <p:pic>
                    <p:nvPicPr>
                      <p:cNvPr id="336918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7583" y="1754089"/>
                        <a:ext cx="420291" cy="3774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9" name="Object 39"/>
          <p:cNvGraphicFramePr>
            <a:graphicFrameLocks noChangeAspect="1"/>
          </p:cNvGraphicFramePr>
          <p:nvPr/>
        </p:nvGraphicFramePr>
        <p:xfrm>
          <a:off x="4800600" y="2628900"/>
          <a:ext cx="420291" cy="37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3" name="Equation" r:id="rId22" imgW="177569" imgH="202936" progId="Equation.3">
                  <p:embed/>
                </p:oleObj>
              </mc:Choice>
              <mc:Fallback>
                <p:oleObj name="Equation" r:id="rId22" imgW="177569" imgH="202936" progId="Equation.3">
                  <p:embed/>
                  <p:pic>
                    <p:nvPicPr>
                      <p:cNvPr id="336919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628900"/>
                        <a:ext cx="420291" cy="3774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0" name="Rectangle 40"/>
          <p:cNvSpPr>
            <a:spLocks noChangeArrowheads="1"/>
          </p:cNvSpPr>
          <p:nvPr/>
        </p:nvSpPr>
        <p:spPr bwMode="auto">
          <a:xfrm>
            <a:off x="23975" y="3745151"/>
            <a:ext cx="78867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2800" b="1" dirty="0"/>
              <a:t>Different samples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</a:t>
            </a:r>
            <a:r>
              <a:rPr lang="en-US" sz="2800" dirty="0"/>
              <a:t> </a:t>
            </a:r>
            <a:r>
              <a:rPr lang="en-US" sz="2800" b="1" dirty="0"/>
              <a:t>different         even if the </a:t>
            </a:r>
          </a:p>
          <a:p>
            <a:pPr rtl="0"/>
            <a:r>
              <a:rPr lang="en-US" sz="2800" b="1" dirty="0"/>
              <a:t>    samples size are equal </a:t>
            </a:r>
            <a:r>
              <a:rPr lang="en-US" sz="1950" b="1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336921" name="Rectangle 41"/>
          <p:cNvSpPr>
            <a:spLocks noChangeArrowheads="1"/>
          </p:cNvSpPr>
          <p:nvPr/>
        </p:nvSpPr>
        <p:spPr bwMode="auto">
          <a:xfrm>
            <a:off x="478571" y="4896207"/>
            <a:ext cx="7716860" cy="954107"/>
          </a:xfrm>
          <a:prstGeom prst="rect">
            <a:avLst/>
          </a:prstGeom>
          <a:noFill/>
          <a:ln w="38100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/>
              <a:t>There is a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variation in</a:t>
            </a:r>
            <a:r>
              <a:rPr lang="en-US" sz="2800" dirty="0">
                <a:solidFill>
                  <a:srgbClr val="FF0000"/>
                </a:solidFill>
              </a:rPr>
              <a:t>  the </a:t>
            </a:r>
            <a:r>
              <a:rPr lang="en-US" sz="2800" dirty="0" smtClean="0">
                <a:solidFill>
                  <a:srgbClr val="FF0000"/>
                </a:solidFill>
              </a:rPr>
              <a:t>      </a:t>
            </a:r>
            <a:r>
              <a:rPr lang="en-US" sz="2800" b="1" dirty="0"/>
              <a:t>of  different samples</a:t>
            </a:r>
            <a:endParaRPr lang="en-US" sz="2800" dirty="0"/>
          </a:p>
          <a:p>
            <a:r>
              <a:rPr lang="en-US" sz="2800" b="1" dirty="0"/>
              <a:t>This variation is </a:t>
            </a:r>
            <a:r>
              <a:rPr lang="en-US" sz="2800" b="1" dirty="0">
                <a:solidFill>
                  <a:schemeClr val="tx2"/>
                </a:solidFill>
              </a:rPr>
              <a:t>due to </a:t>
            </a:r>
            <a:r>
              <a:rPr lang="en-US" sz="2800" b="1" dirty="0">
                <a:solidFill>
                  <a:srgbClr val="FF0000"/>
                </a:solidFill>
              </a:rPr>
              <a:t>sampling variation</a:t>
            </a:r>
            <a:r>
              <a:rPr lang="en-US" sz="2800" b="1" dirty="0"/>
              <a:t>.</a:t>
            </a:r>
          </a:p>
        </p:txBody>
      </p:sp>
      <p:graphicFrame>
        <p:nvGraphicFramePr>
          <p:cNvPr id="336922" name="Object 42"/>
          <p:cNvGraphicFramePr>
            <a:graphicFrameLocks noChangeAspect="1"/>
          </p:cNvGraphicFramePr>
          <p:nvPr/>
        </p:nvGraphicFramePr>
        <p:xfrm>
          <a:off x="5715000" y="2457451"/>
          <a:ext cx="420291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4" name="Equation" r:id="rId23" imgW="177569" imgH="202936" progId="Equation.3">
                  <p:embed/>
                </p:oleObj>
              </mc:Choice>
              <mc:Fallback>
                <p:oleObj name="Equation" r:id="rId23" imgW="177569" imgH="202936" progId="Equation.3">
                  <p:embed/>
                  <p:pic>
                    <p:nvPicPr>
                      <p:cNvPr id="336922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57451"/>
                        <a:ext cx="420291" cy="465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3" name="Object 43"/>
          <p:cNvGraphicFramePr>
            <a:graphicFrameLocks noChangeAspect="1"/>
          </p:cNvGraphicFramePr>
          <p:nvPr>
            <p:extLst/>
          </p:nvPr>
        </p:nvGraphicFramePr>
        <p:xfrm>
          <a:off x="4613345" y="1961755"/>
          <a:ext cx="420291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5" name="Equation" r:id="rId24" imgW="177569" imgH="202936" progId="Equation.3">
                  <p:embed/>
                </p:oleObj>
              </mc:Choice>
              <mc:Fallback>
                <p:oleObj name="Equation" r:id="rId24" imgW="177569" imgH="202936" progId="Equation.3">
                  <p:embed/>
                  <p:pic>
                    <p:nvPicPr>
                      <p:cNvPr id="336923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3345" y="1961755"/>
                        <a:ext cx="420291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4" name="Rectangle 43"/>
          <p:cNvSpPr>
            <a:spLocks noChangeArrowheads="1"/>
          </p:cNvSpPr>
          <p:nvPr/>
        </p:nvSpPr>
        <p:spPr bwMode="auto">
          <a:xfrm>
            <a:off x="6629400" y="3200400"/>
            <a:ext cx="10287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100" b="1" dirty="0">
                <a:solidFill>
                  <a:srgbClr val="FF0000"/>
                </a:solidFill>
              </a:rPr>
              <a:t>???</a:t>
            </a:r>
            <a:endParaRPr lang="en-US" sz="2100" dirty="0">
              <a:solidFill>
                <a:srgbClr val="FF000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5942780" y="1970716"/>
          <a:ext cx="420291" cy="377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6" name="Equation" r:id="rId25" imgW="177569" imgH="202936" progId="Equation.3">
                  <p:embed/>
                </p:oleObj>
              </mc:Choice>
              <mc:Fallback>
                <p:oleObj name="Equation" r:id="rId25" imgW="177569" imgH="202936" progId="Equation.3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2780" y="1970716"/>
                        <a:ext cx="420291" cy="3774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3547034" y="2535822"/>
          <a:ext cx="420291" cy="377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" name="Equation" r:id="rId26" imgW="177569" imgH="202936" progId="Equation.3">
                  <p:embed/>
                </p:oleObj>
              </mc:Choice>
              <mc:Fallback>
                <p:oleObj name="Equation" r:id="rId26" imgW="177569" imgH="202936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034" y="2535822"/>
                        <a:ext cx="420291" cy="3774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685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AB379DB-643C-4673-9B4A-46E11C9EF222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4851" name="Slide Number Placeholder 3"/>
          <p:cNvSpPr txBox="1">
            <a:spLocks noGrp="1"/>
          </p:cNvSpPr>
          <p:nvPr/>
        </p:nvSpPr>
        <p:spPr bwMode="auto">
          <a:xfrm>
            <a:off x="6057900" y="5541169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1C23F690-E00A-4549-A04D-F91992BC5324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6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4852" name="Rectangle 5"/>
          <p:cNvSpPr>
            <a:spLocks noChangeArrowheads="1"/>
          </p:cNvSpPr>
          <p:nvPr/>
        </p:nvSpPr>
        <p:spPr bwMode="auto">
          <a:xfrm>
            <a:off x="1783200" y="2040796"/>
            <a:ext cx="1107996" cy="380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endParaRPr lang="en-US" sz="825" b="1" dirty="0"/>
          </a:p>
          <a:p>
            <a:pPr algn="justLow" rtl="0" eaLnBrk="0" hangingPunct="0"/>
            <a:r>
              <a:rPr lang="en-US" sz="1050" dirty="0">
                <a:cs typeface="Times New Roman" pitchFamily="18" charset="0"/>
              </a:rPr>
              <a:t>	</a:t>
            </a:r>
            <a:endParaRPr lang="en-US" sz="1350" dirty="0"/>
          </a:p>
        </p:txBody>
      </p:sp>
      <p:graphicFrame>
        <p:nvGraphicFramePr>
          <p:cNvPr id="33485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7973280"/>
              </p:ext>
            </p:extLst>
          </p:nvPr>
        </p:nvGraphicFramePr>
        <p:xfrm>
          <a:off x="4661063" y="1251347"/>
          <a:ext cx="357188" cy="420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4" imgW="203024" imgH="203024" progId="Equation.3">
                  <p:embed/>
                </p:oleObj>
              </mc:Choice>
              <mc:Fallback>
                <p:oleObj name="Equation" r:id="rId4" imgW="203024" imgH="203024" progId="Equation.3">
                  <p:embed/>
                  <p:pic>
                    <p:nvPicPr>
                      <p:cNvPr id="33485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1063" y="1251347"/>
                        <a:ext cx="357188" cy="420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4854" name="Rectangle 6"/>
          <p:cNvSpPr>
            <a:spLocks noChangeArrowheads="1"/>
          </p:cNvSpPr>
          <p:nvPr/>
        </p:nvSpPr>
        <p:spPr bwMode="auto">
          <a:xfrm>
            <a:off x="206062" y="1755487"/>
            <a:ext cx="860308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Low" rtl="0"/>
            <a:r>
              <a:rPr lang="en-US" sz="2800" b="1" dirty="0">
                <a:cs typeface="Times New Roman" pitchFamily="18" charset="0"/>
              </a:rPr>
              <a:t>Mean  ± S.D of sample </a:t>
            </a:r>
            <a:r>
              <a:rPr lang="en-US" sz="2800" dirty="0">
                <a:cs typeface="Times New Roman" pitchFamily="18" charset="0"/>
              </a:rPr>
              <a:t>. </a:t>
            </a:r>
          </a:p>
          <a:p>
            <a:pPr algn="justLow" rtl="0"/>
            <a:r>
              <a:rPr lang="en-US" sz="2800" b="1" dirty="0"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chemeClr val="tx2"/>
                </a:solidFill>
                <a:cs typeface="Times New Roman" pitchFamily="18" charset="0"/>
              </a:rPr>
              <a:t>interest of sample </a:t>
            </a:r>
            <a:r>
              <a:rPr lang="en-US" sz="2800" b="1" dirty="0">
                <a:cs typeface="Times New Roman" pitchFamily="18" charset="0"/>
              </a:rPr>
              <a:t>not in its own right           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but </a:t>
            </a:r>
          </a:p>
          <a:p>
            <a:pPr algn="justLow" rtl="0"/>
            <a:r>
              <a:rPr lang="en-US" sz="2800" b="1" dirty="0">
                <a:cs typeface="Times New Roman" pitchFamily="18" charset="0"/>
              </a:rPr>
              <a:t>what it </a:t>
            </a:r>
            <a:r>
              <a:rPr lang="en-US" sz="2800" b="1" dirty="0">
                <a:solidFill>
                  <a:schemeClr val="tx2"/>
                </a:solidFill>
                <a:cs typeface="Times New Roman" pitchFamily="18" charset="0"/>
              </a:rPr>
              <a:t>tell us about </a:t>
            </a:r>
            <a:r>
              <a:rPr lang="en-US" sz="2800" b="1" dirty="0"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chemeClr val="tx2"/>
                </a:solidFill>
                <a:cs typeface="Times New Roman" pitchFamily="18" charset="0"/>
              </a:rPr>
              <a:t>population</a:t>
            </a:r>
            <a:r>
              <a:rPr lang="en-US" sz="2800" b="1" dirty="0">
                <a:cs typeface="Times New Roman" pitchFamily="18" charset="0"/>
              </a:rPr>
              <a:t> which this sample represent </a:t>
            </a:r>
            <a:r>
              <a:rPr lang="en-US" sz="1950" b="1" dirty="0">
                <a:solidFill>
                  <a:srgbClr val="FFFFFF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334855" name="Rectangle 7"/>
          <p:cNvSpPr>
            <a:spLocks noChangeArrowheads="1"/>
          </p:cNvSpPr>
          <p:nvPr/>
        </p:nvSpPr>
        <p:spPr bwMode="auto">
          <a:xfrm>
            <a:off x="785610" y="1199882"/>
            <a:ext cx="54540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Low" rtl="0"/>
            <a:r>
              <a:rPr lang="en-US" sz="2100" b="1" dirty="0">
                <a:solidFill>
                  <a:srgbClr val="FF0000"/>
                </a:solidFill>
              </a:rPr>
              <a:t>    </a:t>
            </a:r>
            <a:r>
              <a:rPr lang="en-US" sz="2800" b="1" u="sng" dirty="0">
                <a:solidFill>
                  <a:srgbClr val="FF0000"/>
                </a:solidFill>
              </a:rPr>
              <a:t>Sampling Variability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34856" name="Rectangle 31"/>
          <p:cNvSpPr>
            <a:spLocks noChangeArrowheads="1"/>
          </p:cNvSpPr>
          <p:nvPr/>
        </p:nvSpPr>
        <p:spPr bwMode="auto">
          <a:xfrm>
            <a:off x="1067991" y="3441180"/>
            <a:ext cx="51531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sz="2800" b="1" dirty="0">
                <a:solidFill>
                  <a:schemeClr val="tx2"/>
                </a:solidFill>
              </a:rPr>
              <a:t>The aim of Biostatistics is to have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34857" name="Rectangle 32"/>
          <p:cNvSpPr>
            <a:spLocks noChangeArrowheads="1"/>
          </p:cNvSpPr>
          <p:nvPr/>
        </p:nvSpPr>
        <p:spPr bwMode="auto">
          <a:xfrm>
            <a:off x="628650" y="4882694"/>
            <a:ext cx="7961558" cy="1384995"/>
          </a:xfrm>
          <a:prstGeom prst="rect">
            <a:avLst/>
          </a:prstGeom>
          <a:noFill/>
          <a:ln w="38100" algn="ctr">
            <a:solidFill>
              <a:srgbClr val="FF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 eaLnBrk="0" hangingPunct="0"/>
            <a:r>
              <a:rPr lang="en-US" sz="2800" b="1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FF0000"/>
                </a:solidFill>
              </a:rPr>
              <a:t>sound </a:t>
            </a:r>
            <a:r>
              <a:rPr lang="en-US" sz="2800" b="1" dirty="0">
                <a:solidFill>
                  <a:schemeClr val="tx2"/>
                </a:solidFill>
              </a:rPr>
              <a:t>generalized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information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6600"/>
                </a:solidFill>
              </a:rPr>
              <a:t>about the population </a:t>
            </a:r>
            <a:r>
              <a:rPr lang="en-US" sz="2800" b="1" dirty="0">
                <a:solidFill>
                  <a:srgbClr val="FF0000"/>
                </a:solidFill>
              </a:rPr>
              <a:t>from </a:t>
            </a:r>
            <a:r>
              <a:rPr lang="en-US" sz="2800" b="1" dirty="0"/>
              <a:t>which the </a:t>
            </a:r>
            <a:r>
              <a:rPr lang="en-US" sz="2800" b="1" dirty="0">
                <a:solidFill>
                  <a:srgbClr val="FF0000"/>
                </a:solidFill>
              </a:rPr>
              <a:t>sample </a:t>
            </a:r>
            <a:r>
              <a:rPr lang="en-US" sz="2800" b="1" dirty="0"/>
              <a:t>has been </a:t>
            </a:r>
            <a:r>
              <a:rPr lang="en-US" sz="2800" b="1" dirty="0">
                <a:solidFill>
                  <a:srgbClr val="FF0000"/>
                </a:solidFill>
              </a:rPr>
              <a:t>drown, </a:t>
            </a:r>
            <a:r>
              <a:rPr lang="en-US" sz="2800" b="1" dirty="0">
                <a:solidFill>
                  <a:srgbClr val="000066"/>
                </a:solidFill>
              </a:rPr>
              <a:t>depending on evidence of this sample</a:t>
            </a:r>
          </a:p>
        </p:txBody>
      </p:sp>
      <p:sp>
        <p:nvSpPr>
          <p:cNvPr id="334858" name="AutoShape 11"/>
          <p:cNvSpPr>
            <a:spLocks noChangeArrowheads="1"/>
          </p:cNvSpPr>
          <p:nvPr/>
        </p:nvSpPr>
        <p:spPr bwMode="auto">
          <a:xfrm>
            <a:off x="3886200" y="4050870"/>
            <a:ext cx="364331" cy="384244"/>
          </a:xfrm>
          <a:prstGeom prst="downArrow">
            <a:avLst>
              <a:gd name="adj1" fmla="val 50000"/>
              <a:gd name="adj2" fmla="val 47059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sz="135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05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B7270A1-8883-4473-9A2A-DE81CC21CC3A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588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F1852ED-F03C-4FA6-835E-CB9E7CDACE3B}" type="slidenum">
              <a:rPr lang="ar-SA" sz="1050">
                <a:solidFill>
                  <a:srgbClr val="000000"/>
                </a:solidFill>
              </a:rPr>
              <a:pPr eaLnBrk="1" hangingPunct="1"/>
              <a:t>7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5876" name="AutoShape 3"/>
          <p:cNvSpPr>
            <a:spLocks noChangeArrowheads="1"/>
          </p:cNvSpPr>
          <p:nvPr/>
        </p:nvSpPr>
        <p:spPr bwMode="auto">
          <a:xfrm>
            <a:off x="2686050" y="915628"/>
            <a:ext cx="2735956" cy="2711529"/>
          </a:xfrm>
          <a:prstGeom prst="downArrowCallout">
            <a:avLst>
              <a:gd name="adj1" fmla="val 29008"/>
              <a:gd name="adj2" fmla="val 29008"/>
              <a:gd name="adj3" fmla="val 16667"/>
              <a:gd name="adj4" fmla="val 66667"/>
            </a:avLst>
          </a:prstGeom>
          <a:noFill/>
          <a:ln w="381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</a:rPr>
              <a:t>sample </a:t>
            </a:r>
          </a:p>
          <a:p>
            <a:pPr algn="ctr"/>
            <a:r>
              <a:rPr lang="en-US" sz="2800" b="1" dirty="0"/>
              <a:t>mean    S.D </a:t>
            </a:r>
          </a:p>
          <a:p>
            <a:pPr algn="ctr"/>
            <a:endParaRPr lang="en-US" sz="2800" dirty="0">
              <a:solidFill>
                <a:srgbClr val="000000"/>
              </a:solidFill>
            </a:endParaRPr>
          </a:p>
          <a:p>
            <a:pPr algn="ctr"/>
            <a:r>
              <a:rPr lang="en-US" sz="2800" b="1" dirty="0">
                <a:solidFill>
                  <a:srgbClr val="00B050"/>
                </a:solidFill>
                <a:sym typeface="Symbol" pitchFamily="18" charset="2"/>
              </a:rPr>
              <a:t>statistics values</a:t>
            </a:r>
          </a:p>
        </p:txBody>
      </p:sp>
      <p:sp>
        <p:nvSpPr>
          <p:cNvPr id="335877" name="Oval 4"/>
          <p:cNvSpPr>
            <a:spLocks noChangeArrowheads="1"/>
          </p:cNvSpPr>
          <p:nvPr/>
        </p:nvSpPr>
        <p:spPr bwMode="auto">
          <a:xfrm>
            <a:off x="1941072" y="3394527"/>
            <a:ext cx="4629150" cy="3007906"/>
          </a:xfrm>
          <a:prstGeom prst="ellipse">
            <a:avLst/>
          </a:prstGeom>
          <a:noFill/>
          <a:ln w="38100" algn="ctr">
            <a:solidFill>
              <a:srgbClr val="8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rtl="0"/>
            <a:r>
              <a:rPr lang="en-US" sz="2100" b="1" dirty="0">
                <a:solidFill>
                  <a:srgbClr val="FFFFFF"/>
                </a:solidFill>
                <a:sym typeface="Symbol" pitchFamily="18" charset="2"/>
              </a:rPr>
              <a:t>Population parameters</a:t>
            </a:r>
            <a:endParaRPr lang="en-US" sz="2100" b="1" dirty="0">
              <a:solidFill>
                <a:srgbClr val="009900"/>
              </a:solidFill>
            </a:endParaRPr>
          </a:p>
          <a:p>
            <a:pPr rtl="0"/>
            <a:r>
              <a:rPr lang="en-US" sz="2800" b="1" dirty="0">
                <a:solidFill>
                  <a:srgbClr val="009900"/>
                </a:solidFill>
              </a:rPr>
              <a:t>    </a:t>
            </a:r>
            <a:r>
              <a:rPr lang="en-US" sz="2800" b="1" dirty="0">
                <a:solidFill>
                  <a:srgbClr val="002060"/>
                </a:solidFill>
              </a:rPr>
              <a:t>population mean</a:t>
            </a:r>
          </a:p>
          <a:p>
            <a:pPr rtl="0"/>
            <a:r>
              <a:rPr lang="en-US" sz="2800" b="1" dirty="0">
                <a:solidFill>
                  <a:srgbClr val="002060"/>
                </a:solidFill>
              </a:rPr>
              <a:t>             </a:t>
            </a:r>
            <a:r>
              <a:rPr lang="en-US" sz="2800" b="1" dirty="0">
                <a:solidFill>
                  <a:srgbClr val="002060"/>
                </a:solidFill>
                <a:sym typeface="Symbol" pitchFamily="18" charset="2"/>
              </a:rPr>
              <a:t>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  <a:sym typeface="Symbol" pitchFamily="18" charset="2"/>
              </a:rPr>
              <a:t>(</a:t>
            </a:r>
            <a:r>
              <a:rPr lang="en-US" sz="2800" b="1" dirty="0" err="1">
                <a:solidFill>
                  <a:srgbClr val="002060"/>
                </a:solidFill>
                <a:sym typeface="Symbol" pitchFamily="18" charset="2"/>
              </a:rPr>
              <a:t>mue</a:t>
            </a:r>
            <a:r>
              <a:rPr lang="en-US" sz="2800" b="1" dirty="0">
                <a:solidFill>
                  <a:srgbClr val="002060"/>
                </a:solidFill>
                <a:sym typeface="Symbol" pitchFamily="18" charset="2"/>
              </a:rPr>
              <a:t>)</a:t>
            </a:r>
            <a:endParaRPr lang="en-US" sz="2800" b="1" dirty="0">
              <a:solidFill>
                <a:srgbClr val="002060"/>
              </a:solidFill>
            </a:endParaRPr>
          </a:p>
          <a:p>
            <a:pPr rtl="0"/>
            <a:r>
              <a:rPr lang="en-US" sz="2800" b="1" dirty="0">
                <a:solidFill>
                  <a:srgbClr val="FF0000"/>
                </a:solidFill>
                <a:sym typeface="Symbol" pitchFamily="18" charset="2"/>
              </a:rPr>
              <a:t>    S.D of population  </a:t>
            </a:r>
          </a:p>
          <a:p>
            <a:pPr rtl="0"/>
            <a:r>
              <a:rPr lang="en-US" sz="2800" b="1" dirty="0">
                <a:solidFill>
                  <a:srgbClr val="FF0000"/>
                </a:solidFill>
                <a:sym typeface="Symbol" pitchFamily="18" charset="2"/>
              </a:rPr>
              <a:t>         </a:t>
            </a:r>
            <a:r>
              <a:rPr lang="en-US" sz="2800" dirty="0">
                <a:solidFill>
                  <a:srgbClr val="FF0000"/>
                </a:solidFill>
                <a:sym typeface="Symbol" pitchFamily="18" charset="2"/>
              </a:rPr>
              <a:t></a:t>
            </a:r>
            <a:r>
              <a:rPr lang="en-US" sz="2800" dirty="0">
                <a:solidFill>
                  <a:srgbClr val="FF0000"/>
                </a:solidFill>
              </a:rPr>
              <a:t> (sigma</a:t>
            </a:r>
          </a:p>
        </p:txBody>
      </p:sp>
      <p:sp>
        <p:nvSpPr>
          <p:cNvPr id="335878" name="Rectangle 4"/>
          <p:cNvSpPr>
            <a:spLocks noChangeArrowheads="1"/>
          </p:cNvSpPr>
          <p:nvPr/>
        </p:nvSpPr>
        <p:spPr bwMode="auto">
          <a:xfrm>
            <a:off x="4012443" y="1382737"/>
            <a:ext cx="28694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100" b="1" dirty="0">
                <a:sym typeface="Symbol" pitchFamily="18" charset="2"/>
              </a:rPr>
              <a:t></a:t>
            </a:r>
            <a:endParaRPr lang="en-US" sz="2100" dirty="0"/>
          </a:p>
        </p:txBody>
      </p:sp>
      <p:sp>
        <p:nvSpPr>
          <p:cNvPr id="335879" name="Rectangle 5"/>
          <p:cNvSpPr>
            <a:spLocks noChangeArrowheads="1"/>
          </p:cNvSpPr>
          <p:nvPr/>
        </p:nvSpPr>
        <p:spPr bwMode="auto">
          <a:xfrm>
            <a:off x="5600701" y="2286000"/>
            <a:ext cx="19928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/>
              <a:t>true mean , </a:t>
            </a:r>
            <a:endParaRPr lang="en-US" sz="2800" dirty="0"/>
          </a:p>
        </p:txBody>
      </p:sp>
      <p:sp>
        <p:nvSpPr>
          <p:cNvPr id="335880" name="Rectangle 6"/>
          <p:cNvSpPr>
            <a:spLocks noChangeArrowheads="1"/>
          </p:cNvSpPr>
          <p:nvPr/>
        </p:nvSpPr>
        <p:spPr bwMode="auto">
          <a:xfrm>
            <a:off x="6570222" y="4743450"/>
            <a:ext cx="209726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mean  of </a:t>
            </a:r>
          </a:p>
          <a:p>
            <a:r>
              <a:rPr lang="en-US" sz="2800" b="1" dirty="0">
                <a:solidFill>
                  <a:srgbClr val="0070C0"/>
                </a:solidFill>
              </a:rPr>
              <a:t> universe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405052" y="514594"/>
            <a:ext cx="25045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1500" b="1" dirty="0"/>
              <a:t>Cont. …Sampling Variability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28084" y="1382737"/>
            <a:ext cx="2592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Sample  </a:t>
            </a:r>
            <a:r>
              <a:rPr lang="en-US" sz="2400" b="1" dirty="0">
                <a:solidFill>
                  <a:srgbClr val="7030A0"/>
                </a:solidFill>
                <a:sym typeface="Symbol" pitchFamily="18" charset="2"/>
              </a:rPr>
              <a:t>Statistics</a:t>
            </a:r>
            <a:endParaRPr lang="en-MY" sz="2400" dirty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8651" y="3277695"/>
            <a:ext cx="4150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Population Parameters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406667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DF75D3C-8A6B-4233-988E-9EC463D96097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6899" name="Slide Number Placeholder 3"/>
          <p:cNvSpPr txBox="1">
            <a:spLocks noGrp="1"/>
          </p:cNvSpPr>
          <p:nvPr/>
        </p:nvSpPr>
        <p:spPr bwMode="auto">
          <a:xfrm>
            <a:off x="6598998" y="6213123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9B91471-40C4-4AFF-81E3-C519856E2977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8</a:t>
            </a:fld>
            <a:endParaRPr lang="en-US" sz="1050">
              <a:solidFill>
                <a:srgbClr val="000000"/>
              </a:solidFill>
            </a:endParaRPr>
          </a:p>
        </p:txBody>
      </p:sp>
      <p:grpSp>
        <p:nvGrpSpPr>
          <p:cNvPr id="336900" name="Group 2"/>
          <p:cNvGrpSpPr>
            <a:grpSpLocks/>
          </p:cNvGrpSpPr>
          <p:nvPr/>
        </p:nvGrpSpPr>
        <p:grpSpPr bwMode="auto">
          <a:xfrm>
            <a:off x="3507674" y="998731"/>
            <a:ext cx="3424833" cy="2846953"/>
            <a:chOff x="4860" y="2880"/>
            <a:chExt cx="2160" cy="1980"/>
          </a:xfrm>
        </p:grpSpPr>
        <p:sp>
          <p:nvSpPr>
            <p:cNvPr id="336927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28" name="Oval 4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405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6929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0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1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2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3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4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5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6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7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8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9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0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1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2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6901" name="Object 19"/>
          <p:cNvGraphicFramePr>
            <a:graphicFrameLocks noChangeAspect="1"/>
          </p:cNvGraphicFramePr>
          <p:nvPr>
            <p:extLst/>
          </p:nvPr>
        </p:nvGraphicFramePr>
        <p:xfrm>
          <a:off x="5086054" y="3233322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1" name="Equation" r:id="rId4" imgW="177569" imgH="202936" progId="Equation.3">
                  <p:embed/>
                </p:oleObj>
              </mc:Choice>
              <mc:Fallback>
                <p:oleObj name="Equation" r:id="rId4" imgW="177569" imgH="202936" progId="Equation.3">
                  <p:embed/>
                  <p:pic>
                    <p:nvPicPr>
                      <p:cNvPr id="33690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054" y="3233322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2" name="Object 20"/>
          <p:cNvGraphicFramePr>
            <a:graphicFrameLocks noChangeAspect="1"/>
          </p:cNvGraphicFramePr>
          <p:nvPr>
            <p:extLst/>
          </p:nvPr>
        </p:nvGraphicFramePr>
        <p:xfrm>
          <a:off x="4284423" y="2944566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2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33690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423" y="2944566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3" name="Object 21"/>
          <p:cNvGraphicFramePr>
            <a:graphicFrameLocks noChangeAspect="1"/>
          </p:cNvGraphicFramePr>
          <p:nvPr>
            <p:extLst/>
          </p:nvPr>
        </p:nvGraphicFramePr>
        <p:xfrm>
          <a:off x="5394171" y="1787006"/>
          <a:ext cx="420291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3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33690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171" y="1787006"/>
                        <a:ext cx="420291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4" name="Object 22"/>
          <p:cNvGraphicFramePr>
            <a:graphicFrameLocks noChangeAspect="1"/>
          </p:cNvGraphicFramePr>
          <p:nvPr/>
        </p:nvGraphicFramePr>
        <p:xfrm>
          <a:off x="4193381" y="1269207"/>
          <a:ext cx="528638" cy="627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4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33690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381" y="1269207"/>
                        <a:ext cx="528638" cy="627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5" name="Object 23"/>
          <p:cNvGraphicFramePr>
            <a:graphicFrameLocks noChangeAspect="1"/>
          </p:cNvGraphicFramePr>
          <p:nvPr>
            <p:extLst/>
          </p:nvPr>
        </p:nvGraphicFramePr>
        <p:xfrm>
          <a:off x="5958967" y="3204565"/>
          <a:ext cx="420291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5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33690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8967" y="3204565"/>
                        <a:ext cx="420291" cy="465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6" name="Object 24"/>
          <p:cNvGraphicFramePr>
            <a:graphicFrameLocks noChangeAspect="1"/>
          </p:cNvGraphicFramePr>
          <p:nvPr>
            <p:extLst/>
          </p:nvPr>
        </p:nvGraphicFramePr>
        <p:xfrm>
          <a:off x="3748015" y="2311580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6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33690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015" y="2311580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7" name="Object 25"/>
          <p:cNvGraphicFramePr>
            <a:graphicFrameLocks noChangeAspect="1"/>
          </p:cNvGraphicFramePr>
          <p:nvPr>
            <p:extLst/>
          </p:nvPr>
        </p:nvGraphicFramePr>
        <p:xfrm>
          <a:off x="5857492" y="1114558"/>
          <a:ext cx="326627" cy="358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7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33690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492" y="1114558"/>
                        <a:ext cx="326627" cy="3586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8" name="Object 26"/>
          <p:cNvGraphicFramePr>
            <a:graphicFrameLocks noChangeAspect="1"/>
          </p:cNvGraphicFramePr>
          <p:nvPr/>
        </p:nvGraphicFramePr>
        <p:xfrm>
          <a:off x="5004199" y="1593056"/>
          <a:ext cx="42029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8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33690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199" y="1593056"/>
                        <a:ext cx="42029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9" name="Object 27"/>
          <p:cNvGraphicFramePr>
            <a:graphicFrameLocks noChangeAspect="1"/>
          </p:cNvGraphicFramePr>
          <p:nvPr/>
        </p:nvGraphicFramePr>
        <p:xfrm>
          <a:off x="5112544" y="1322785"/>
          <a:ext cx="420291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9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336909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544" y="1322785"/>
                        <a:ext cx="420291" cy="270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0" name="Object 28"/>
          <p:cNvGraphicFramePr>
            <a:graphicFrameLocks noChangeAspect="1"/>
          </p:cNvGraphicFramePr>
          <p:nvPr/>
        </p:nvGraphicFramePr>
        <p:xfrm>
          <a:off x="5166124" y="1808561"/>
          <a:ext cx="420290" cy="53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0" name="Equation" r:id="rId14" imgW="177569" imgH="202936" progId="Equation.3">
                  <p:embed/>
                </p:oleObj>
              </mc:Choice>
              <mc:Fallback>
                <p:oleObj name="Equation" r:id="rId14" imgW="177569" imgH="202936" progId="Equation.3">
                  <p:embed/>
                  <p:pic>
                    <p:nvPicPr>
                      <p:cNvPr id="33691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6124" y="1808561"/>
                        <a:ext cx="420290" cy="535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1" name="Object 29"/>
          <p:cNvGraphicFramePr>
            <a:graphicFrameLocks noChangeAspect="1"/>
          </p:cNvGraphicFramePr>
          <p:nvPr>
            <p:extLst/>
          </p:nvPr>
        </p:nvGraphicFramePr>
        <p:xfrm>
          <a:off x="6029356" y="1972014"/>
          <a:ext cx="432197" cy="330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1" name="Equation" r:id="rId15" imgW="177569" imgH="202936" progId="Equation.3">
                  <p:embed/>
                </p:oleObj>
              </mc:Choice>
              <mc:Fallback>
                <p:oleObj name="Equation" r:id="rId15" imgW="177569" imgH="202936" progId="Equation.3">
                  <p:embed/>
                  <p:pic>
                    <p:nvPicPr>
                      <p:cNvPr id="33691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9356" y="1972014"/>
                        <a:ext cx="432197" cy="3309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2" name="Object 30"/>
          <p:cNvGraphicFramePr>
            <a:graphicFrameLocks noChangeAspect="1"/>
          </p:cNvGraphicFramePr>
          <p:nvPr>
            <p:extLst/>
          </p:nvPr>
        </p:nvGraphicFramePr>
        <p:xfrm>
          <a:off x="4689947" y="3368602"/>
          <a:ext cx="420291" cy="432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2" name="Equation" r:id="rId16" imgW="177569" imgH="202936" progId="Equation.3">
                  <p:embed/>
                </p:oleObj>
              </mc:Choice>
              <mc:Fallback>
                <p:oleObj name="Equation" r:id="rId16" imgW="177569" imgH="202936" progId="Equation.3">
                  <p:embed/>
                  <p:pic>
                    <p:nvPicPr>
                      <p:cNvPr id="33691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947" y="3368602"/>
                        <a:ext cx="420291" cy="432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3" name="Object 31"/>
          <p:cNvGraphicFramePr>
            <a:graphicFrameLocks noChangeAspect="1"/>
          </p:cNvGraphicFramePr>
          <p:nvPr>
            <p:extLst/>
          </p:nvPr>
        </p:nvGraphicFramePr>
        <p:xfrm>
          <a:off x="6479273" y="2306554"/>
          <a:ext cx="420291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" name="Equation" r:id="rId17" imgW="177569" imgH="202936" progId="Equation.3">
                  <p:embed/>
                </p:oleObj>
              </mc:Choice>
              <mc:Fallback>
                <p:oleObj name="Equation" r:id="rId17" imgW="177569" imgH="202936" progId="Equation.3">
                  <p:embed/>
                  <p:pic>
                    <p:nvPicPr>
                      <p:cNvPr id="33691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9273" y="2306554"/>
                        <a:ext cx="420291" cy="342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219748"/>
              </p:ext>
            </p:extLst>
          </p:nvPr>
        </p:nvGraphicFramePr>
        <p:xfrm>
          <a:off x="4627894" y="5393938"/>
          <a:ext cx="395288" cy="405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" name="Equation" r:id="rId18" imgW="279279" imgH="241195" progId="Equation.3">
                  <p:embed/>
                </p:oleObj>
              </mc:Choice>
              <mc:Fallback>
                <p:oleObj name="Equation" r:id="rId18" imgW="279279" imgH="241195" progId="Equation.3">
                  <p:embed/>
                  <p:pic>
                    <p:nvPicPr>
                      <p:cNvPr id="33691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7894" y="5393938"/>
                        <a:ext cx="395288" cy="4054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5" name="Object 33"/>
          <p:cNvGraphicFramePr>
            <a:graphicFrameLocks noChangeAspect="1"/>
          </p:cNvGraphicFramePr>
          <p:nvPr>
            <p:extLst/>
          </p:nvPr>
        </p:nvGraphicFramePr>
        <p:xfrm>
          <a:off x="4864003" y="3858830"/>
          <a:ext cx="43219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" name="Equation" r:id="rId20" imgW="279279" imgH="241195" progId="Equation.3">
                  <p:embed/>
                </p:oleObj>
              </mc:Choice>
              <mc:Fallback>
                <p:oleObj name="Equation" r:id="rId20" imgW="279279" imgH="241195" progId="Equation.3">
                  <p:embed/>
                  <p:pic>
                    <p:nvPicPr>
                      <p:cNvPr id="33691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003" y="3858830"/>
                        <a:ext cx="432197" cy="3714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16" name="Rectangle 35"/>
          <p:cNvSpPr>
            <a:spLocks noChangeArrowheads="1"/>
          </p:cNvSpPr>
          <p:nvPr/>
        </p:nvSpPr>
        <p:spPr bwMode="auto">
          <a:xfrm>
            <a:off x="2661239" y="5090361"/>
            <a:ext cx="21512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336917" name="Rectangle 36"/>
          <p:cNvSpPr>
            <a:spLocks noChangeArrowheads="1"/>
          </p:cNvSpPr>
          <p:nvPr/>
        </p:nvSpPr>
        <p:spPr bwMode="auto">
          <a:xfrm>
            <a:off x="2874541" y="5440405"/>
            <a:ext cx="21833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graphicFrame>
        <p:nvGraphicFramePr>
          <p:cNvPr id="336918" name="Object 38"/>
          <p:cNvGraphicFramePr>
            <a:graphicFrameLocks noChangeAspect="1"/>
          </p:cNvGraphicFramePr>
          <p:nvPr/>
        </p:nvGraphicFramePr>
        <p:xfrm>
          <a:off x="3943350" y="1828800"/>
          <a:ext cx="420291" cy="37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" name="Equation" r:id="rId21" imgW="177569" imgH="202936" progId="Equation.3">
                  <p:embed/>
                </p:oleObj>
              </mc:Choice>
              <mc:Fallback>
                <p:oleObj name="Equation" r:id="rId21" imgW="177569" imgH="202936" progId="Equation.3">
                  <p:embed/>
                  <p:pic>
                    <p:nvPicPr>
                      <p:cNvPr id="336918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1828800"/>
                        <a:ext cx="420291" cy="3774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9" name="Object 39"/>
          <p:cNvGraphicFramePr>
            <a:graphicFrameLocks noChangeAspect="1"/>
          </p:cNvGraphicFramePr>
          <p:nvPr>
            <p:extLst/>
          </p:nvPr>
        </p:nvGraphicFramePr>
        <p:xfrm>
          <a:off x="4405247" y="2558104"/>
          <a:ext cx="420291" cy="37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" name="Equation" r:id="rId22" imgW="177569" imgH="202936" progId="Equation.3">
                  <p:embed/>
                </p:oleObj>
              </mc:Choice>
              <mc:Fallback>
                <p:oleObj name="Equation" r:id="rId22" imgW="177569" imgH="202936" progId="Equation.3">
                  <p:embed/>
                  <p:pic>
                    <p:nvPicPr>
                      <p:cNvPr id="336919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247" y="2558104"/>
                        <a:ext cx="420291" cy="3774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0" name="Rectangle 40"/>
          <p:cNvSpPr>
            <a:spLocks noChangeArrowheads="1"/>
          </p:cNvSpPr>
          <p:nvPr/>
        </p:nvSpPr>
        <p:spPr bwMode="auto">
          <a:xfrm>
            <a:off x="378543" y="3757412"/>
            <a:ext cx="823204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2800" b="1" dirty="0"/>
              <a:t>Different samples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</a:t>
            </a:r>
            <a:r>
              <a:rPr lang="en-US" sz="2800" dirty="0"/>
              <a:t> </a:t>
            </a:r>
            <a:r>
              <a:rPr lang="en-US" sz="2800" b="1" dirty="0"/>
              <a:t>different         even if the samples size are equal </a:t>
            </a:r>
            <a:r>
              <a:rPr lang="en-US" sz="2800" b="1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336921" name="Rectangle 41"/>
          <p:cNvSpPr>
            <a:spLocks noChangeArrowheads="1"/>
          </p:cNvSpPr>
          <p:nvPr/>
        </p:nvSpPr>
        <p:spPr bwMode="auto">
          <a:xfrm>
            <a:off x="628650" y="5311872"/>
            <a:ext cx="7981942" cy="954107"/>
          </a:xfrm>
          <a:prstGeom prst="rect">
            <a:avLst/>
          </a:prstGeom>
          <a:noFill/>
          <a:ln w="38100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/>
              <a:t>There is a</a:t>
            </a:r>
            <a:r>
              <a:rPr lang="en-US" sz="2800" dirty="0"/>
              <a:t> </a:t>
            </a:r>
            <a:r>
              <a:rPr lang="en-US" sz="2800" b="1" dirty="0"/>
              <a:t>variation in</a:t>
            </a:r>
            <a:r>
              <a:rPr lang="en-US" sz="2800" dirty="0"/>
              <a:t>  the       </a:t>
            </a:r>
            <a:r>
              <a:rPr lang="en-US" sz="2800" b="1" dirty="0"/>
              <a:t>of  different samples</a:t>
            </a:r>
            <a:endParaRPr lang="en-US" sz="2800" dirty="0"/>
          </a:p>
          <a:p>
            <a:r>
              <a:rPr lang="en-US" sz="2800" b="1" dirty="0"/>
              <a:t>This variation is due to sampling variation.</a:t>
            </a:r>
          </a:p>
        </p:txBody>
      </p:sp>
      <p:graphicFrame>
        <p:nvGraphicFramePr>
          <p:cNvPr id="336922" name="Object 42"/>
          <p:cNvGraphicFramePr>
            <a:graphicFrameLocks noChangeAspect="1"/>
          </p:cNvGraphicFramePr>
          <p:nvPr>
            <p:extLst/>
          </p:nvPr>
        </p:nvGraphicFramePr>
        <p:xfrm>
          <a:off x="6085697" y="2652429"/>
          <a:ext cx="420291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" name="Equation" r:id="rId23" imgW="177569" imgH="202936" progId="Equation.3">
                  <p:embed/>
                </p:oleObj>
              </mc:Choice>
              <mc:Fallback>
                <p:oleObj name="Equation" r:id="rId23" imgW="177569" imgH="202936" progId="Equation.3">
                  <p:embed/>
                  <p:pic>
                    <p:nvPicPr>
                      <p:cNvPr id="336922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5697" y="2652429"/>
                        <a:ext cx="420291" cy="465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3" name="Object 43"/>
          <p:cNvGraphicFramePr>
            <a:graphicFrameLocks noChangeAspect="1"/>
          </p:cNvGraphicFramePr>
          <p:nvPr/>
        </p:nvGraphicFramePr>
        <p:xfrm>
          <a:off x="4514850" y="2000250"/>
          <a:ext cx="420291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9" name="Equation" r:id="rId24" imgW="177569" imgH="202936" progId="Equation.3">
                  <p:embed/>
                </p:oleObj>
              </mc:Choice>
              <mc:Fallback>
                <p:oleObj name="Equation" r:id="rId24" imgW="177569" imgH="202936" progId="Equation.3">
                  <p:embed/>
                  <p:pic>
                    <p:nvPicPr>
                      <p:cNvPr id="336923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000250"/>
                        <a:ext cx="420291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4" name="Rectangle 43"/>
          <p:cNvSpPr>
            <a:spLocks noChangeArrowheads="1"/>
          </p:cNvSpPr>
          <p:nvPr/>
        </p:nvSpPr>
        <p:spPr bwMode="auto">
          <a:xfrm>
            <a:off x="6629400" y="3200400"/>
            <a:ext cx="10287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100" b="1" dirty="0">
                <a:solidFill>
                  <a:srgbClr val="FF0000"/>
                </a:solidFill>
              </a:rPr>
              <a:t>???</a:t>
            </a:r>
            <a:endParaRPr lang="en-US" sz="2100" dirty="0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265388" y="998730"/>
            <a:ext cx="25045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1500" b="1" dirty="0"/>
              <a:t>Cont. …Sampling Variability   </a:t>
            </a:r>
          </a:p>
        </p:txBody>
      </p:sp>
    </p:spTree>
    <p:extLst>
      <p:ext uri="{BB962C8B-B14F-4D97-AF65-F5344CB8AC3E}">
        <p14:creationId xmlns:p14="http://schemas.microsoft.com/office/powerpoint/2010/main" val="400713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FE784DF-535D-4735-A31A-C13CDBE23B7B}" type="datetime1">
              <a:rPr lang="en-US" sz="1050">
                <a:solidFill>
                  <a:srgbClr val="000000"/>
                </a:solidFill>
              </a:rPr>
              <a:pPr eaLnBrk="1" hangingPunct="1"/>
              <a:t>7/24/2022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7923" name="Slide Number Placeholder 3"/>
          <p:cNvSpPr txBox="1">
            <a:spLocks noGrp="1"/>
          </p:cNvSpPr>
          <p:nvPr/>
        </p:nvSpPr>
        <p:spPr bwMode="auto">
          <a:xfrm>
            <a:off x="6057900" y="5541169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AA8AE210-66A5-49C8-817E-06E36BB2C3CA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9</a:t>
            </a:fld>
            <a:endParaRPr lang="en-US" sz="1050">
              <a:solidFill>
                <a:srgbClr val="000000"/>
              </a:solidFill>
            </a:endParaRPr>
          </a:p>
        </p:txBody>
      </p:sp>
      <p:grpSp>
        <p:nvGrpSpPr>
          <p:cNvPr id="337924" name="Group 2"/>
          <p:cNvGrpSpPr>
            <a:grpSpLocks/>
          </p:cNvGrpSpPr>
          <p:nvPr/>
        </p:nvGrpSpPr>
        <p:grpSpPr bwMode="auto">
          <a:xfrm>
            <a:off x="2681288" y="921667"/>
            <a:ext cx="3564731" cy="3261122"/>
            <a:chOff x="4860" y="2880"/>
            <a:chExt cx="2160" cy="1980"/>
          </a:xfrm>
        </p:grpSpPr>
        <p:sp>
          <p:nvSpPr>
            <p:cNvPr id="337951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99CC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52" name="Oval 4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4050" b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7953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54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55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56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57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58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59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60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61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62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63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64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65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7966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7925" name="Object 19"/>
          <p:cNvGraphicFramePr>
            <a:graphicFrameLocks noChangeAspect="1"/>
          </p:cNvGraphicFramePr>
          <p:nvPr/>
        </p:nvGraphicFramePr>
        <p:xfrm>
          <a:off x="5328049" y="2996804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1" name="Equation" r:id="rId4" imgW="177569" imgH="202936" progId="Equation.3">
                  <p:embed/>
                </p:oleObj>
              </mc:Choice>
              <mc:Fallback>
                <p:oleObj name="Equation" r:id="rId4" imgW="177569" imgH="202936" progId="Equation.3">
                  <p:embed/>
                  <p:pic>
                    <p:nvPicPr>
                      <p:cNvPr id="33792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8049" y="2996804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26" name="Object 20"/>
          <p:cNvGraphicFramePr>
            <a:graphicFrameLocks noChangeAspect="1"/>
          </p:cNvGraphicFramePr>
          <p:nvPr/>
        </p:nvGraphicFramePr>
        <p:xfrm>
          <a:off x="4301730" y="3482579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2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33792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1730" y="3482579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27" name="Object 21"/>
          <p:cNvGraphicFramePr>
            <a:graphicFrameLocks noChangeAspect="1"/>
          </p:cNvGraphicFramePr>
          <p:nvPr/>
        </p:nvGraphicFramePr>
        <p:xfrm>
          <a:off x="5219700" y="2025254"/>
          <a:ext cx="420291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3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33792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025254"/>
                        <a:ext cx="420291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28" name="Object 22"/>
          <p:cNvGraphicFramePr>
            <a:graphicFrameLocks noChangeAspect="1"/>
          </p:cNvGraphicFramePr>
          <p:nvPr/>
        </p:nvGraphicFramePr>
        <p:xfrm>
          <a:off x="4193381" y="1269207"/>
          <a:ext cx="528638" cy="627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4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33792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381" y="1269207"/>
                        <a:ext cx="528638" cy="627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29" name="Object 23"/>
          <p:cNvGraphicFramePr>
            <a:graphicFrameLocks noChangeAspect="1"/>
          </p:cNvGraphicFramePr>
          <p:nvPr/>
        </p:nvGraphicFramePr>
        <p:xfrm>
          <a:off x="3383756" y="3267076"/>
          <a:ext cx="420291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33792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3756" y="3267076"/>
                        <a:ext cx="420291" cy="465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0" name="Object 24"/>
          <p:cNvGraphicFramePr>
            <a:graphicFrameLocks noChangeAspect="1"/>
          </p:cNvGraphicFramePr>
          <p:nvPr/>
        </p:nvGraphicFramePr>
        <p:xfrm>
          <a:off x="2951561" y="2672954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6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33793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561" y="2672954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1" name="Object 25"/>
          <p:cNvGraphicFramePr>
            <a:graphicFrameLocks noChangeAspect="1"/>
          </p:cNvGraphicFramePr>
          <p:nvPr/>
        </p:nvGraphicFramePr>
        <p:xfrm>
          <a:off x="3168253" y="1657350"/>
          <a:ext cx="489347" cy="563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7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33793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253" y="1657350"/>
                        <a:ext cx="489347" cy="5631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2" name="Object 26"/>
          <p:cNvGraphicFramePr>
            <a:graphicFrameLocks noChangeAspect="1"/>
          </p:cNvGraphicFramePr>
          <p:nvPr/>
        </p:nvGraphicFramePr>
        <p:xfrm>
          <a:off x="5004199" y="1593056"/>
          <a:ext cx="42029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8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337932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199" y="1593056"/>
                        <a:ext cx="42029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3" name="Object 27"/>
          <p:cNvGraphicFramePr>
            <a:graphicFrameLocks noChangeAspect="1"/>
          </p:cNvGraphicFramePr>
          <p:nvPr/>
        </p:nvGraphicFramePr>
        <p:xfrm>
          <a:off x="5112544" y="1322785"/>
          <a:ext cx="420291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9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337933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544" y="1322785"/>
                        <a:ext cx="420291" cy="270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4" name="Object 28"/>
          <p:cNvGraphicFramePr>
            <a:graphicFrameLocks noChangeAspect="1"/>
          </p:cNvGraphicFramePr>
          <p:nvPr/>
        </p:nvGraphicFramePr>
        <p:xfrm>
          <a:off x="4800600" y="1828800"/>
          <a:ext cx="420291" cy="20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0" name="Equation" r:id="rId14" imgW="177569" imgH="202936" progId="Equation.3">
                  <p:embed/>
                </p:oleObj>
              </mc:Choice>
              <mc:Fallback>
                <p:oleObj name="Equation" r:id="rId14" imgW="177569" imgH="202936" progId="Equation.3">
                  <p:embed/>
                  <p:pic>
                    <p:nvPicPr>
                      <p:cNvPr id="337934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828800"/>
                        <a:ext cx="420291" cy="20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5" name="Object 29"/>
          <p:cNvGraphicFramePr>
            <a:graphicFrameLocks noChangeAspect="1"/>
          </p:cNvGraphicFramePr>
          <p:nvPr/>
        </p:nvGraphicFramePr>
        <p:xfrm>
          <a:off x="3492103" y="1214439"/>
          <a:ext cx="432197" cy="330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1" name="Equation" r:id="rId15" imgW="177569" imgH="202936" progId="Equation.3">
                  <p:embed/>
                </p:oleObj>
              </mc:Choice>
              <mc:Fallback>
                <p:oleObj name="Equation" r:id="rId15" imgW="177569" imgH="202936" progId="Equation.3">
                  <p:embed/>
                  <p:pic>
                    <p:nvPicPr>
                      <p:cNvPr id="33793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103" y="1214439"/>
                        <a:ext cx="432197" cy="3309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6" name="Object 30"/>
          <p:cNvGraphicFramePr>
            <a:graphicFrameLocks noChangeAspect="1"/>
          </p:cNvGraphicFramePr>
          <p:nvPr/>
        </p:nvGraphicFramePr>
        <p:xfrm>
          <a:off x="4950619" y="3699272"/>
          <a:ext cx="420291" cy="432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2" name="Equation" r:id="rId16" imgW="177569" imgH="202936" progId="Equation.3">
                  <p:embed/>
                </p:oleObj>
              </mc:Choice>
              <mc:Fallback>
                <p:oleObj name="Equation" r:id="rId16" imgW="177569" imgH="202936" progId="Equation.3">
                  <p:embed/>
                  <p:pic>
                    <p:nvPicPr>
                      <p:cNvPr id="337936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0619" y="3699272"/>
                        <a:ext cx="420291" cy="432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7" name="Object 31"/>
          <p:cNvGraphicFramePr>
            <a:graphicFrameLocks noChangeAspect="1"/>
          </p:cNvGraphicFramePr>
          <p:nvPr/>
        </p:nvGraphicFramePr>
        <p:xfrm>
          <a:off x="5598319" y="2564606"/>
          <a:ext cx="420291" cy="37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3" name="Equation" r:id="rId17" imgW="177569" imgH="202936" progId="Equation.3">
                  <p:embed/>
                </p:oleObj>
              </mc:Choice>
              <mc:Fallback>
                <p:oleObj name="Equation" r:id="rId17" imgW="177569" imgH="202936" progId="Equation.3">
                  <p:embed/>
                  <p:pic>
                    <p:nvPicPr>
                      <p:cNvPr id="337937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8319" y="2564606"/>
                        <a:ext cx="420291" cy="3774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40" name="Rectangle 35"/>
          <p:cNvSpPr>
            <a:spLocks noChangeArrowheads="1"/>
          </p:cNvSpPr>
          <p:nvPr/>
        </p:nvSpPr>
        <p:spPr bwMode="auto">
          <a:xfrm>
            <a:off x="2661239" y="5090361"/>
            <a:ext cx="21512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337941" name="Rectangle 36"/>
          <p:cNvSpPr>
            <a:spLocks noChangeArrowheads="1"/>
          </p:cNvSpPr>
          <p:nvPr/>
        </p:nvSpPr>
        <p:spPr bwMode="auto">
          <a:xfrm>
            <a:off x="2874541" y="5440405"/>
            <a:ext cx="21833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sp>
        <p:nvSpPr>
          <p:cNvPr id="337942" name="Rectangle 38"/>
          <p:cNvSpPr>
            <a:spLocks noChangeArrowheads="1"/>
          </p:cNvSpPr>
          <p:nvPr/>
        </p:nvSpPr>
        <p:spPr bwMode="auto">
          <a:xfrm>
            <a:off x="6104516" y="1738689"/>
            <a:ext cx="2782071" cy="1479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b="1" dirty="0" smtClean="0"/>
              <a:t>Population mean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>
                <a:solidFill>
                  <a:srgbClr val="7030A0"/>
                </a:solidFill>
              </a:rPr>
              <a:t>is 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FFFFFF"/>
                </a:solidFill>
              </a:rPr>
              <a:t>  </a:t>
            </a:r>
            <a:r>
              <a:rPr lang="en-US" sz="2800" b="1" dirty="0" err="1" smtClean="0"/>
              <a:t>usuallyu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nknown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37944" name="Rectangle 40"/>
          <p:cNvSpPr>
            <a:spLocks noChangeArrowheads="1"/>
          </p:cNvSpPr>
          <p:nvPr/>
        </p:nvSpPr>
        <p:spPr bwMode="auto">
          <a:xfrm>
            <a:off x="386366" y="4321324"/>
            <a:ext cx="8049296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2800" b="1" dirty="0"/>
              <a:t>the sample measurement ( mean± S.D) is </a:t>
            </a:r>
          </a:p>
          <a:p>
            <a:pPr rtl="0"/>
            <a:r>
              <a:rPr lang="en-US" sz="2800" b="1" dirty="0">
                <a:solidFill>
                  <a:srgbClr val="FF0000"/>
                </a:solidFill>
              </a:rPr>
              <a:t>not exactly reflect </a:t>
            </a:r>
            <a:r>
              <a:rPr lang="en-US" sz="2800" b="1" dirty="0"/>
              <a:t>its population .</a:t>
            </a:r>
            <a:r>
              <a:rPr lang="en-US" sz="2800" dirty="0"/>
              <a:t> </a:t>
            </a:r>
          </a:p>
          <a:p>
            <a:r>
              <a:rPr lang="en-US" sz="2800" b="1" dirty="0"/>
              <a:t>There is a </a:t>
            </a:r>
            <a:r>
              <a:rPr lang="en-US" sz="2800" b="1" dirty="0">
                <a:solidFill>
                  <a:srgbClr val="FF0000"/>
                </a:solidFill>
              </a:rPr>
              <a:t>difference</a:t>
            </a:r>
            <a:r>
              <a:rPr lang="en-US" sz="2800" b="1" dirty="0"/>
              <a:t> between </a:t>
            </a:r>
            <a:r>
              <a:rPr lang="en-US" sz="2800" b="1" dirty="0">
                <a:solidFill>
                  <a:schemeClr val="tx2"/>
                </a:solidFill>
              </a:rPr>
              <a:t>sample mean         </a:t>
            </a:r>
            <a:r>
              <a:rPr lang="en-US" sz="2800" b="1" dirty="0"/>
              <a:t>and </a:t>
            </a:r>
          </a:p>
          <a:p>
            <a:r>
              <a:rPr lang="en-US" sz="2800" b="1" dirty="0">
                <a:solidFill>
                  <a:schemeClr val="tx2"/>
                </a:solidFill>
              </a:rPr>
              <a:t>           population mean            </a:t>
            </a:r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</a:p>
          <a:p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37946" name="Rectangle 42"/>
          <p:cNvSpPr>
            <a:spLocks noChangeArrowheads="1"/>
          </p:cNvSpPr>
          <p:nvPr/>
        </p:nvSpPr>
        <p:spPr bwMode="auto">
          <a:xfrm>
            <a:off x="244700" y="1738689"/>
            <a:ext cx="238289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mean  of  universe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</a:p>
          <a:p>
            <a:r>
              <a:rPr lang="en-US" sz="2800" b="1" dirty="0">
                <a:solidFill>
                  <a:schemeClr val="tx2"/>
                </a:solidFill>
              </a:rPr>
              <a:t>true mean </a:t>
            </a:r>
            <a:r>
              <a:rPr lang="en-US" sz="2800" b="1" dirty="0">
                <a:solidFill>
                  <a:srgbClr val="FFFFFF"/>
                </a:solidFill>
              </a:rPr>
              <a:t>, </a:t>
            </a:r>
            <a:endParaRPr lang="en-US" sz="2800" dirty="0">
              <a:solidFill>
                <a:srgbClr val="33CC33"/>
              </a:solidFill>
            </a:endParaRPr>
          </a:p>
        </p:txBody>
      </p:sp>
      <p:graphicFrame>
        <p:nvGraphicFramePr>
          <p:cNvPr id="337947" name="Object 43"/>
          <p:cNvGraphicFramePr>
            <a:graphicFrameLocks noChangeAspect="1"/>
          </p:cNvGraphicFramePr>
          <p:nvPr>
            <p:extLst/>
          </p:nvPr>
        </p:nvGraphicFramePr>
        <p:xfrm>
          <a:off x="3924083" y="1978903"/>
          <a:ext cx="420291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4" name="Equation" r:id="rId18" imgW="177569" imgH="202936" progId="Equation.3">
                  <p:embed/>
                </p:oleObj>
              </mc:Choice>
              <mc:Fallback>
                <p:oleObj name="Equation" r:id="rId18" imgW="177569" imgH="202936" progId="Equation.3">
                  <p:embed/>
                  <p:pic>
                    <p:nvPicPr>
                      <p:cNvPr id="337947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083" y="1978903"/>
                        <a:ext cx="420291" cy="270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8" name="Object 44"/>
          <p:cNvGraphicFramePr>
            <a:graphicFrameLocks noChangeAspect="1"/>
          </p:cNvGraphicFramePr>
          <p:nvPr/>
        </p:nvGraphicFramePr>
        <p:xfrm>
          <a:off x="2686050" y="2286000"/>
          <a:ext cx="420291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5" name="Equation" r:id="rId19" imgW="177569" imgH="202936" progId="Equation.3">
                  <p:embed/>
                </p:oleObj>
              </mc:Choice>
              <mc:Fallback>
                <p:oleObj name="Equation" r:id="rId19" imgW="177569" imgH="202936" progId="Equation.3">
                  <p:embed/>
                  <p:pic>
                    <p:nvPicPr>
                      <p:cNvPr id="337948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2286000"/>
                        <a:ext cx="420291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9" name="Object 45"/>
          <p:cNvGraphicFramePr>
            <a:graphicFrameLocks noChangeAspect="1"/>
          </p:cNvGraphicFramePr>
          <p:nvPr/>
        </p:nvGraphicFramePr>
        <p:xfrm>
          <a:off x="4857750" y="2743200"/>
          <a:ext cx="420291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6" name="Equation" r:id="rId20" imgW="177569" imgH="202936" progId="Equation.3">
                  <p:embed/>
                </p:oleObj>
              </mc:Choice>
              <mc:Fallback>
                <p:oleObj name="Equation" r:id="rId20" imgW="177569" imgH="202936" progId="Equation.3">
                  <p:embed/>
                  <p:pic>
                    <p:nvPicPr>
                      <p:cNvPr id="337949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2743200"/>
                        <a:ext cx="420291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ight Arrow 1"/>
          <p:cNvSpPr/>
          <p:nvPr/>
        </p:nvSpPr>
        <p:spPr>
          <a:xfrm>
            <a:off x="6858000" y="5567363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47" name="Rectangle 46"/>
          <p:cNvSpPr/>
          <p:nvPr/>
        </p:nvSpPr>
        <p:spPr>
          <a:xfrm>
            <a:off x="747709" y="354836"/>
            <a:ext cx="25045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1500" b="1" dirty="0"/>
              <a:t>Cont. …Sampling Variability  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094312"/>
              </p:ext>
            </p:extLst>
          </p:nvPr>
        </p:nvGraphicFramePr>
        <p:xfrm>
          <a:off x="7036389" y="5217319"/>
          <a:ext cx="420291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7" name="Equation" r:id="rId21" imgW="177569" imgH="202936" progId="Equation.3">
                  <p:embed/>
                </p:oleObj>
              </mc:Choice>
              <mc:Fallback>
                <p:oleObj name="Equation" r:id="rId21" imgW="177569" imgH="202936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6389" y="5217319"/>
                        <a:ext cx="420291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538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1409</Words>
  <Application>Microsoft Office PowerPoint</Application>
  <PresentationFormat>On-screen Show (4:3)</PresentationFormat>
  <Paragraphs>318</Paragraphs>
  <Slides>30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30</cp:revision>
  <dcterms:created xsi:type="dcterms:W3CDTF">2022-07-24T01:13:07Z</dcterms:created>
  <dcterms:modified xsi:type="dcterms:W3CDTF">2022-07-24T05:43:40Z</dcterms:modified>
</cp:coreProperties>
</file>