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04" r:id="rId2"/>
    <p:sldId id="259" r:id="rId3"/>
    <p:sldId id="515" r:id="rId4"/>
    <p:sldId id="526" r:id="rId5"/>
    <p:sldId id="528" r:id="rId6"/>
    <p:sldId id="695" r:id="rId7"/>
    <p:sldId id="574" r:id="rId8"/>
    <p:sldId id="575" r:id="rId9"/>
    <p:sldId id="261" r:id="rId10"/>
    <p:sldId id="262" r:id="rId11"/>
    <p:sldId id="266" r:id="rId12"/>
    <p:sldId id="268" r:id="rId13"/>
    <p:sldId id="559" r:id="rId14"/>
    <p:sldId id="560" r:id="rId15"/>
    <p:sldId id="550" r:id="rId16"/>
    <p:sldId id="493" r:id="rId17"/>
    <p:sldId id="586" r:id="rId18"/>
    <p:sldId id="590" r:id="rId19"/>
    <p:sldId id="592" r:id="rId20"/>
    <p:sldId id="582" r:id="rId21"/>
    <p:sldId id="594" r:id="rId22"/>
    <p:sldId id="595" r:id="rId23"/>
    <p:sldId id="597" r:id="rId24"/>
    <p:sldId id="696" r:id="rId25"/>
    <p:sldId id="599" r:id="rId26"/>
    <p:sldId id="609" r:id="rId27"/>
    <p:sldId id="610" r:id="rId28"/>
    <p:sldId id="614" r:id="rId29"/>
    <p:sldId id="616" r:id="rId30"/>
    <p:sldId id="618" r:id="rId31"/>
    <p:sldId id="697" r:id="rId32"/>
    <p:sldId id="621" r:id="rId33"/>
    <p:sldId id="698" r:id="rId34"/>
    <p:sldId id="700" r:id="rId35"/>
    <p:sldId id="632" r:id="rId36"/>
    <p:sldId id="703" r:id="rId37"/>
    <p:sldId id="638" r:id="rId38"/>
    <p:sldId id="705" r:id="rId39"/>
    <p:sldId id="643" r:id="rId40"/>
    <p:sldId id="707" r:id="rId41"/>
    <p:sldId id="647" r:id="rId42"/>
    <p:sldId id="649" r:id="rId43"/>
    <p:sldId id="655" r:id="rId44"/>
    <p:sldId id="656" r:id="rId45"/>
    <p:sldId id="658" r:id="rId46"/>
    <p:sldId id="661" r:id="rId47"/>
    <p:sldId id="708" r:id="rId48"/>
    <p:sldId id="709" r:id="rId49"/>
    <p:sldId id="671" r:id="rId50"/>
    <p:sldId id="674" r:id="rId51"/>
    <p:sldId id="677" r:id="rId52"/>
    <p:sldId id="683" r:id="rId53"/>
    <p:sldId id="685" r:id="rId54"/>
    <p:sldId id="687" r:id="rId55"/>
    <p:sldId id="690" r:id="rId56"/>
    <p:sldId id="712" r:id="rId57"/>
    <p:sldId id="693" r:id="rId5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00FF00"/>
    <a:srgbClr val="FF00FF"/>
    <a:srgbClr val="FDF58D"/>
    <a:srgbClr val="808080"/>
    <a:srgbClr val="FCFCFC"/>
    <a:srgbClr val="E8E8E8"/>
    <a:srgbClr val="FFD8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718" autoAdjust="0"/>
  </p:normalViewPr>
  <p:slideViewPr>
    <p:cSldViewPr>
      <p:cViewPr varScale="1">
        <p:scale>
          <a:sx n="84" d="100"/>
          <a:sy n="84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70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1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4" rIns="91426" bIns="45714"/>
          <a:lstStyle/>
          <a:p>
            <a:endParaRPr lang="el-GR" smtClean="0">
              <a:solidFill>
                <a:srgbClr val="000000"/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3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8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89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61444-82D9-43A9-9C9A-2BD1DE9FAF67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875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61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B89C33-B358-4E39-AB6F-1BCCE05E7991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52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8298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www.molecularstation.com/images/southern-blot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3286124"/>
            <a:ext cx="8229600" cy="1470025"/>
          </a:xfrm>
        </p:spPr>
        <p:txBody>
          <a:bodyPr/>
          <a:lstStyle/>
          <a:p>
            <a:pPr algn="ctr"/>
            <a:r>
              <a:rPr lang="en-US" sz="3600" dirty="0" smtClean="0"/>
              <a:t>Dr. </a:t>
            </a:r>
            <a:r>
              <a:rPr lang="en-US" sz="3600" dirty="0" err="1" smtClean="0"/>
              <a:t>Eman</a:t>
            </a:r>
            <a:r>
              <a:rPr lang="en-US" sz="3600" dirty="0" smtClean="0"/>
              <a:t> </a:t>
            </a:r>
            <a:r>
              <a:rPr lang="en-US" sz="3600" dirty="0" err="1" smtClean="0"/>
              <a:t>Shaat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Professor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of Medical Biochemistry and Molecular Biology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557242" y="1857364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Lecture 2 </a:t>
            </a:r>
            <a:r>
              <a:rPr lang="en-US" sz="4000" b="1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(57 </a:t>
            </a:r>
            <a:r>
              <a:rPr lang="en-US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slides)</a:t>
            </a:r>
            <a:endParaRPr kumimoji="0" lang="ar-JO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571472" y="428604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testing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sz="2800" dirty="0" smtClean="0"/>
              <a:t>I. Constitutional:</a:t>
            </a:r>
            <a:br>
              <a:rPr lang="en-US" sz="2800" dirty="0" smtClean="0"/>
            </a:br>
            <a:r>
              <a:rPr lang="en-US" sz="2800" b="0" dirty="0" smtClean="0"/>
              <a:t>Genetic tests for </a:t>
            </a:r>
            <a:r>
              <a:rPr lang="en-US" sz="2800" b="0" dirty="0" smtClean="0">
                <a:solidFill>
                  <a:srgbClr val="CC0000"/>
                </a:solidFill>
              </a:rPr>
              <a:t>constitutional</a:t>
            </a:r>
            <a:r>
              <a:rPr lang="en-US" sz="2800" b="0" dirty="0" smtClean="0"/>
              <a:t> mutations</a:t>
            </a:r>
            <a:endParaRPr lang="en-US" sz="2800" b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0491"/>
            <a:ext cx="6829444" cy="4954591"/>
          </a:xfrm>
        </p:spPr>
        <p:txBody>
          <a:bodyPr/>
          <a:lstStyle/>
          <a:p>
            <a:pPr marL="857250" indent="-85725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Molecular Tests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2400" b="1" dirty="0">
                <a:solidFill>
                  <a:srgbClr val="669900"/>
                </a:solidFill>
              </a:rPr>
              <a:t>Cytogenetic Tests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Biochemical </a:t>
            </a:r>
            <a:r>
              <a:rPr lang="en-US" sz="2400" b="1" dirty="0" smtClean="0">
                <a:solidFill>
                  <a:srgbClr val="0000FF"/>
                </a:solidFill>
              </a:rPr>
              <a:t>Tests</a:t>
            </a:r>
          </a:p>
          <a:p>
            <a:pPr marL="857250" indent="-85725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………………………………………………</a:t>
            </a:r>
          </a:p>
          <a:p>
            <a:pPr marL="857250" indent="-85725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1. Molecular Test: </a:t>
            </a:r>
            <a:r>
              <a:rPr lang="en-US" sz="2400" b="1" dirty="0" smtClean="0">
                <a:solidFill>
                  <a:schemeClr val="tx2"/>
                </a:solidFill>
              </a:rPr>
              <a:t>Example</a:t>
            </a:r>
          </a:p>
          <a:p>
            <a:r>
              <a:rPr lang="en-US" sz="2000" dirty="0" smtClean="0">
                <a:solidFill>
                  <a:srgbClr val="669900"/>
                </a:solidFill>
              </a:rPr>
              <a:t>Analysis of </a:t>
            </a:r>
            <a:r>
              <a:rPr lang="en-US" sz="2000" b="1" dirty="0" smtClean="0">
                <a:solidFill>
                  <a:srgbClr val="669900"/>
                </a:solidFill>
              </a:rPr>
              <a:t>DNA sequence </a:t>
            </a:r>
            <a:r>
              <a:rPr lang="en-US" sz="2000" dirty="0" smtClean="0"/>
              <a:t>in patient with a rare inherited disease (</a:t>
            </a:r>
            <a:r>
              <a:rPr lang="en-US" sz="2000" dirty="0" smtClean="0">
                <a:solidFill>
                  <a:srgbClr val="CC0000"/>
                </a:solidFill>
              </a:rPr>
              <a:t>Muscular Dystrophy ).  </a:t>
            </a:r>
          </a:p>
          <a:p>
            <a:r>
              <a:rPr lang="en-US" sz="2000" dirty="0" smtClean="0">
                <a:solidFill>
                  <a:srgbClr val="CC0000"/>
                </a:solidFill>
              </a:rPr>
              <a:t> --</a:t>
            </a:r>
            <a:r>
              <a:rPr lang="en-US" sz="2000" dirty="0" smtClean="0"/>
              <a:t>Gene: DMD</a:t>
            </a:r>
          </a:p>
          <a:p>
            <a:pPr lvl="1"/>
            <a:r>
              <a:rPr lang="en-US" sz="2000" dirty="0" smtClean="0"/>
              <a:t>Clinical Picture:  - progressive muscle weakness starting in early childhood.  wheelchair by age 12.         </a:t>
            </a:r>
          </a:p>
          <a:p>
            <a:r>
              <a:rPr lang="en-US" sz="2000" dirty="0" smtClean="0"/>
              <a:t>Obtain blood sample from child</a:t>
            </a:r>
          </a:p>
          <a:p>
            <a:r>
              <a:rPr lang="en-US" sz="2000" dirty="0" smtClean="0"/>
              <a:t>Read the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DNA sequence </a:t>
            </a:r>
            <a:r>
              <a:rPr lang="en-US" sz="2000" dirty="0" smtClean="0"/>
              <a:t>of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DMD gene.</a:t>
            </a:r>
          </a:p>
          <a:p>
            <a:r>
              <a:rPr lang="en-US" sz="2000" dirty="0" smtClean="0"/>
              <a:t>Identify the mutation that caused the disease</a:t>
            </a:r>
          </a:p>
          <a:p>
            <a:pPr lvl="1"/>
            <a:endParaRPr lang="en-US" sz="2000" dirty="0" smtClean="0"/>
          </a:p>
          <a:p>
            <a:pPr marL="857250" indent="-857250"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928934"/>
            <a:ext cx="1714512" cy="36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 rot="20941010">
            <a:off x="7900245" y="3529069"/>
            <a:ext cx="309283" cy="907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57250" indent="-857250"/>
            <a:r>
              <a:rPr lang="en-US" sz="3200" dirty="0" smtClean="0"/>
              <a:t>I. Constitutional: </a:t>
            </a:r>
            <a:br>
              <a:rPr lang="en-US" sz="3200" dirty="0" smtClean="0"/>
            </a:br>
            <a:r>
              <a:rPr lang="en-US" sz="2800" u="sng" dirty="0" smtClean="0">
                <a:solidFill>
                  <a:srgbClr val="669900"/>
                </a:solidFill>
              </a:rPr>
              <a:t>2. Cytogenetic </a:t>
            </a:r>
            <a:r>
              <a:rPr lang="en-US" sz="2800" u="sng" dirty="0">
                <a:solidFill>
                  <a:srgbClr val="669900"/>
                </a:solidFill>
              </a:rPr>
              <a:t>Test: </a:t>
            </a:r>
            <a:r>
              <a:rPr lang="en-US" sz="3200" dirty="0">
                <a:solidFill>
                  <a:schemeClr val="hlink"/>
                </a:solidFill>
              </a:rPr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643998" cy="4525963"/>
          </a:xfrm>
        </p:spPr>
        <p:txBody>
          <a:bodyPr/>
          <a:lstStyle/>
          <a:p>
            <a:r>
              <a:rPr lang="en-US" sz="2400" b="1" dirty="0" err="1"/>
              <a:t>Karyotype</a:t>
            </a:r>
            <a:r>
              <a:rPr lang="en-US" sz="2400" dirty="0"/>
              <a:t> – to examine the chromosomal complement of an individual including </a:t>
            </a:r>
            <a:r>
              <a:rPr lang="en-US" sz="2400" i="1" dirty="0">
                <a:solidFill>
                  <a:srgbClr val="0070C0"/>
                </a:solidFill>
              </a:rPr>
              <a:t>number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70C0"/>
                </a:solidFill>
              </a:rPr>
              <a:t>form</a:t>
            </a:r>
            <a:r>
              <a:rPr lang="en-US" sz="2400" dirty="0"/>
              <a:t>, and </a:t>
            </a:r>
            <a:r>
              <a:rPr lang="en-US" sz="2400" i="1" dirty="0">
                <a:solidFill>
                  <a:srgbClr val="0070C0"/>
                </a:solidFill>
              </a:rPr>
              <a:t>size</a:t>
            </a:r>
            <a:r>
              <a:rPr lang="en-US" sz="2400" dirty="0"/>
              <a:t> of the chromosomes. </a:t>
            </a:r>
          </a:p>
          <a:p>
            <a:r>
              <a:rPr lang="en-US" sz="2400" dirty="0"/>
              <a:t>Frequently used for children who present with </a:t>
            </a:r>
            <a:r>
              <a:rPr lang="en-US" sz="2400" dirty="0">
                <a:solidFill>
                  <a:srgbClr val="7030A0"/>
                </a:solidFill>
              </a:rPr>
              <a:t>multiple anomalies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developmental delay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7030A0"/>
                </a:solidFill>
              </a:rPr>
              <a:t>autism.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               Normal                        Down’s syndrome </a:t>
            </a:r>
            <a:r>
              <a:rPr lang="en-US" sz="1800" b="1" dirty="0" smtClean="0"/>
              <a:t>(21 </a:t>
            </a:r>
            <a:r>
              <a:rPr lang="en-US" sz="1800" b="1" dirty="0" err="1" smtClean="0"/>
              <a:t>trisomy</a:t>
            </a:r>
            <a:r>
              <a:rPr lang="en-US" sz="1800" b="1" dirty="0" smtClean="0"/>
              <a:t>)</a:t>
            </a:r>
            <a:endParaRPr lang="en-US" sz="2400" b="1" dirty="0"/>
          </a:p>
        </p:txBody>
      </p:sp>
      <p:pic>
        <p:nvPicPr>
          <p:cNvPr id="4" name="Picture 6" descr=" ktype.gif                                                      00026C6AMacintosh HD                   BA4AD53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762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 tri21.gif                                                      00026C6AMacintosh HD                   BA4AD537:"/>
          <p:cNvPicPr>
            <a:picLocks noChangeAspect="1" noChangeArrowheads="1"/>
          </p:cNvPicPr>
          <p:nvPr/>
        </p:nvPicPr>
        <p:blipFill>
          <a:blip r:embed="rId3" cstate="print"/>
          <a:srcRect t="3606"/>
          <a:stretch>
            <a:fillRect/>
          </a:stretch>
        </p:blipFill>
        <p:spPr bwMode="auto">
          <a:xfrm>
            <a:off x="4714876" y="3929066"/>
            <a:ext cx="40846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571604" y="6000768"/>
            <a:ext cx="428628" cy="538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latin typeface="Comic Sans MS" pitchFamily="66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929454" y="6000768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pPr marL="857250" indent="-857250"/>
            <a:r>
              <a:rPr lang="en-US" sz="3200" dirty="0" smtClean="0"/>
              <a:t>I. Constitutional: </a:t>
            </a:r>
            <a:br>
              <a:rPr lang="en-US" sz="3200" dirty="0" smtClean="0"/>
            </a:br>
            <a:r>
              <a:rPr lang="en-US" sz="3200" u="sng" dirty="0" smtClean="0">
                <a:solidFill>
                  <a:srgbClr val="0000FF"/>
                </a:solidFill>
              </a:rPr>
              <a:t>3. Biochemical </a:t>
            </a:r>
            <a:r>
              <a:rPr lang="en-US" sz="3200" u="sng" dirty="0">
                <a:solidFill>
                  <a:srgbClr val="0000FF"/>
                </a:solidFill>
              </a:rPr>
              <a:t>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66" y="1357298"/>
            <a:ext cx="8229600" cy="4525963"/>
          </a:xfrm>
        </p:spPr>
        <p:txBody>
          <a:bodyPr/>
          <a:lstStyle/>
          <a:p>
            <a:r>
              <a:rPr lang="en-US" sz="2300" dirty="0"/>
              <a:t>Analyzes the </a:t>
            </a:r>
            <a:r>
              <a:rPr lang="en-US" sz="2300" i="1" dirty="0">
                <a:solidFill>
                  <a:srgbClr val="7030A0"/>
                </a:solidFill>
              </a:rPr>
              <a:t>quantity of a downstream product of a gene </a:t>
            </a:r>
            <a:r>
              <a:rPr lang="en-US" sz="2300" dirty="0"/>
              <a:t>(e.g. not looking directly at the gene, or the chromosome).</a:t>
            </a:r>
          </a:p>
          <a:p>
            <a:r>
              <a:rPr lang="en-US" sz="2300" dirty="0"/>
              <a:t>Example: Newborn </a:t>
            </a:r>
            <a:r>
              <a:rPr lang="en-US" sz="2300" dirty="0" smtClean="0"/>
              <a:t>Screening.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To determine if enzymes in the body are abnormal in some way.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performed on a </a:t>
            </a:r>
            <a:r>
              <a:rPr lang="en-US" sz="2300" dirty="0" smtClean="0">
                <a:solidFill>
                  <a:schemeClr val="tx2"/>
                </a:solidFill>
              </a:rPr>
              <a:t>blood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urine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spinal fluid</a:t>
            </a:r>
            <a:r>
              <a:rPr lang="en-US" sz="2300" dirty="0" smtClean="0">
                <a:solidFill>
                  <a:srgbClr val="000000"/>
                </a:solidFill>
              </a:rPr>
              <a:t>, or </a:t>
            </a:r>
            <a:r>
              <a:rPr lang="en-US" sz="2300" dirty="0" smtClean="0">
                <a:solidFill>
                  <a:schemeClr val="tx2"/>
                </a:solidFill>
              </a:rPr>
              <a:t>other</a:t>
            </a:r>
            <a:r>
              <a:rPr lang="en-US" sz="2300" dirty="0" smtClean="0">
                <a:solidFill>
                  <a:srgbClr val="000000"/>
                </a:solidFill>
              </a:rPr>
              <a:t> tissue sample.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the disease is usually the result of a mutation that causes an </a:t>
            </a:r>
            <a:r>
              <a:rPr lang="en-US" sz="2300" b="1" u="sng" dirty="0" smtClean="0">
                <a:solidFill>
                  <a:srgbClr val="000000"/>
                </a:solidFill>
              </a:rPr>
              <a:t>enzyme</a:t>
            </a:r>
            <a:r>
              <a:rPr lang="en-US" sz="2300" dirty="0" smtClean="0">
                <a:solidFill>
                  <a:srgbClr val="000000"/>
                </a:solidFill>
              </a:rPr>
              <a:t> to be </a:t>
            </a:r>
            <a:r>
              <a:rPr lang="en-US" sz="2300" i="1" dirty="0" smtClean="0">
                <a:solidFill>
                  <a:srgbClr val="0070C0"/>
                </a:solidFill>
              </a:rPr>
              <a:t>absent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i="1" dirty="0" smtClean="0">
                <a:solidFill>
                  <a:srgbClr val="0070C0"/>
                </a:solidFill>
              </a:rPr>
              <a:t>unstable</a:t>
            </a:r>
            <a:r>
              <a:rPr lang="en-US" sz="2300" dirty="0" smtClean="0">
                <a:solidFill>
                  <a:srgbClr val="000000"/>
                </a:solidFill>
              </a:rPr>
              <a:t>, or to have </a:t>
            </a:r>
            <a:r>
              <a:rPr lang="en-US" sz="2300" i="1" dirty="0" smtClean="0">
                <a:solidFill>
                  <a:srgbClr val="0070C0"/>
                </a:solidFill>
              </a:rPr>
              <a:t>altered activity</a:t>
            </a:r>
            <a:r>
              <a:rPr lang="en-US" sz="23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diseases often called </a:t>
            </a:r>
            <a:r>
              <a:rPr lang="en-US" sz="2300" b="1" dirty="0" smtClean="0">
                <a:solidFill>
                  <a:srgbClr val="669900"/>
                </a:solidFill>
              </a:rPr>
              <a:t>"inborn errors of metabolism" </a:t>
            </a:r>
            <a:r>
              <a:rPr lang="en-US" sz="2300" dirty="0" smtClean="0">
                <a:solidFill>
                  <a:srgbClr val="000000"/>
                </a:solidFill>
              </a:rPr>
              <a:t>because they are present at birth and affect how the body's metabolism works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/>
          <a:lstStyle/>
          <a:p>
            <a:r>
              <a:rPr lang="en-US" sz="2800" dirty="0" smtClean="0"/>
              <a:t>I. Constitutional:  </a:t>
            </a:r>
            <a:r>
              <a:rPr lang="en-US" sz="2800" u="sng" dirty="0" smtClean="0">
                <a:solidFill>
                  <a:srgbClr val="0000FF"/>
                </a:solidFill>
              </a:rPr>
              <a:t>3. Biochemical Test</a:t>
            </a:r>
            <a:br>
              <a:rPr lang="en-US" sz="2800" u="sng" dirty="0" smtClean="0">
                <a:solidFill>
                  <a:srgbClr val="0000FF"/>
                </a:solidFill>
              </a:rPr>
            </a:br>
            <a:r>
              <a:rPr lang="en-US" sz="3200" dirty="0" smtClean="0">
                <a:latin typeface="+mn-lt"/>
              </a:rPr>
              <a:t>Newborn Screening</a:t>
            </a:r>
            <a:endParaRPr lang="ar-JO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758238" cy="4525963"/>
          </a:xfrm>
        </p:spPr>
        <p:txBody>
          <a:bodyPr/>
          <a:lstStyle/>
          <a:p>
            <a:r>
              <a:rPr lang="en-US" sz="2400" b="1" u="sng" dirty="0" smtClean="0"/>
              <a:t>Congenital Hypothyroidism:</a:t>
            </a:r>
            <a:r>
              <a:rPr lang="en-US" sz="2400" u="sng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Inadequate or absent production of </a:t>
            </a:r>
            <a:r>
              <a:rPr lang="en-US" sz="2400" b="1" i="1" dirty="0" smtClean="0">
                <a:solidFill>
                  <a:srgbClr val="669900"/>
                </a:solidFill>
              </a:rPr>
              <a:t>thyroid hormone </a:t>
            </a:r>
            <a:r>
              <a:rPr lang="en-US" sz="2400" dirty="0" smtClean="0">
                <a:solidFill>
                  <a:srgbClr val="000000"/>
                </a:solidFill>
              </a:rPr>
              <a:t>. Thyroid hormone replacement therapy begun by 1 month of age can prevent mental and growth retardation.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err="1" smtClean="0">
                <a:solidFill>
                  <a:srgbClr val="000000"/>
                </a:solidFill>
              </a:rPr>
              <a:t>Galactosemia</a:t>
            </a:r>
            <a:r>
              <a:rPr lang="en-US" sz="2400" b="1" u="sng" dirty="0" smtClean="0">
                <a:solidFill>
                  <a:srgbClr val="000000"/>
                </a:solidFill>
              </a:rPr>
              <a:t>:</a:t>
            </a:r>
            <a:r>
              <a:rPr lang="en-US" sz="2400" dirty="0" smtClean="0">
                <a:solidFill>
                  <a:srgbClr val="000000"/>
                </a:solidFill>
              </a:rPr>
              <a:t> –</a:t>
            </a:r>
            <a:r>
              <a:rPr lang="en-US" sz="2400" b="1" i="1" dirty="0" smtClean="0">
                <a:solidFill>
                  <a:srgbClr val="669900"/>
                </a:solidFill>
              </a:rPr>
              <a:t>Galactose-1-Phosphate </a:t>
            </a:r>
            <a:r>
              <a:rPr lang="en-US" sz="2400" b="1" i="1" dirty="0" err="1" smtClean="0">
                <a:solidFill>
                  <a:srgbClr val="669900"/>
                </a:solidFill>
              </a:rPr>
              <a:t>Uridyltransferase</a:t>
            </a:r>
            <a:r>
              <a:rPr lang="en-US" sz="2400" b="1" i="1" dirty="0" smtClean="0">
                <a:solidFill>
                  <a:srgbClr val="669900"/>
                </a:solidFill>
              </a:rPr>
              <a:t> Deficiency </a:t>
            </a:r>
            <a:r>
              <a:rPr lang="en-US" sz="2400" dirty="0" smtClean="0">
                <a:solidFill>
                  <a:srgbClr val="000000"/>
                </a:solidFill>
              </a:rPr>
              <a:t>- Failure to metabolize the milk sugar </a:t>
            </a:r>
            <a:r>
              <a:rPr lang="en-US" sz="2400" dirty="0" err="1" smtClean="0">
                <a:solidFill>
                  <a:srgbClr val="000000"/>
                </a:solidFill>
              </a:rPr>
              <a:t>galactose</a:t>
            </a:r>
            <a:r>
              <a:rPr lang="en-US" sz="2400" dirty="0" smtClean="0">
                <a:solidFill>
                  <a:srgbClr val="000000"/>
                </a:solidFill>
              </a:rPr>
              <a:t>. The classical form can lead to </a:t>
            </a:r>
            <a:r>
              <a:rPr lang="en-US" sz="2400" dirty="0" smtClean="0">
                <a:solidFill>
                  <a:srgbClr val="0070C0"/>
                </a:solidFill>
              </a:rPr>
              <a:t>cataracts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liver cirrhosis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mental retardation</a:t>
            </a:r>
            <a:r>
              <a:rPr lang="en-US" sz="2400" dirty="0" smtClean="0">
                <a:solidFill>
                  <a:srgbClr val="000000"/>
                </a:solidFill>
              </a:rPr>
              <a:t> and/or death. Treatment is elimination of </a:t>
            </a:r>
            <a:r>
              <a:rPr lang="en-US" sz="2400" dirty="0" err="1" smtClean="0">
                <a:solidFill>
                  <a:srgbClr val="000000"/>
                </a:solidFill>
              </a:rPr>
              <a:t>galactose</a:t>
            </a:r>
            <a:r>
              <a:rPr lang="en-US" sz="2400" dirty="0" smtClean="0">
                <a:solidFill>
                  <a:srgbClr val="000000"/>
                </a:solidFill>
              </a:rPr>
              <a:t> from the diet usually by substituting soy for milk products. </a:t>
            </a: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686800" cy="4525963"/>
          </a:xfrm>
        </p:spPr>
        <p:txBody>
          <a:bodyPr/>
          <a:lstStyle/>
          <a:p>
            <a:r>
              <a:rPr lang="en-US" sz="2300" b="1" u="sng" dirty="0" err="1" smtClean="0">
                <a:solidFill>
                  <a:srgbClr val="000000"/>
                </a:solidFill>
              </a:rPr>
              <a:t>Phenylketonuria</a:t>
            </a:r>
            <a:r>
              <a:rPr lang="en-US" sz="2300" b="1" u="sng" dirty="0" smtClean="0">
                <a:solidFill>
                  <a:srgbClr val="000000"/>
                </a:solidFill>
              </a:rPr>
              <a:t> (PKU) </a:t>
            </a:r>
            <a:r>
              <a:rPr lang="en-US" sz="2200" dirty="0" smtClean="0">
                <a:solidFill>
                  <a:srgbClr val="000000"/>
                </a:solidFill>
              </a:rPr>
              <a:t>- An enzyme defect that prevents metabolism of phenylalanine, an amino acid essential to brain development, is known as PKU.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Undetected and untreated with a special </a:t>
            </a:r>
            <a:r>
              <a:rPr lang="en-US" sz="2200" dirty="0" smtClean="0">
                <a:solidFill>
                  <a:srgbClr val="7030A0"/>
                </a:solidFill>
              </a:rPr>
              <a:t>restricted protein diet</a:t>
            </a:r>
            <a:r>
              <a:rPr lang="en-US" sz="2200" dirty="0" smtClean="0">
                <a:solidFill>
                  <a:srgbClr val="000000"/>
                </a:solidFill>
              </a:rPr>
              <a:t>, PKU leads to </a:t>
            </a:r>
            <a:r>
              <a:rPr lang="en-US" sz="2200" dirty="0" smtClean="0">
                <a:solidFill>
                  <a:srgbClr val="002060"/>
                </a:solidFill>
              </a:rPr>
              <a:t>irreversible mental retardation.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Gene for PKU is </a:t>
            </a:r>
            <a:r>
              <a:rPr lang="en-US" sz="2200" b="1" i="1" dirty="0" smtClean="0">
                <a:solidFill>
                  <a:srgbClr val="669900"/>
                </a:solidFill>
              </a:rPr>
              <a:t>Phenyl </a:t>
            </a:r>
            <a:r>
              <a:rPr lang="en-US" sz="2200" b="1" i="1" dirty="0" err="1" smtClean="0">
                <a:solidFill>
                  <a:srgbClr val="669900"/>
                </a:solidFill>
              </a:rPr>
              <a:t>alanine</a:t>
            </a:r>
            <a:r>
              <a:rPr lang="en-US" sz="2200" b="1" i="1" dirty="0" smtClean="0">
                <a:solidFill>
                  <a:srgbClr val="669900"/>
                </a:solidFill>
              </a:rPr>
              <a:t> </a:t>
            </a:r>
            <a:r>
              <a:rPr lang="en-US" sz="2200" b="1" i="1" dirty="0" err="1" smtClean="0">
                <a:solidFill>
                  <a:srgbClr val="669900"/>
                </a:solidFill>
              </a:rPr>
              <a:t>hydroxylase</a:t>
            </a:r>
            <a:r>
              <a:rPr lang="en-US" sz="2200" b="1" i="1" dirty="0" smtClean="0">
                <a:solidFill>
                  <a:srgbClr val="669900"/>
                </a:solidFill>
              </a:rPr>
              <a:t>. </a:t>
            </a:r>
            <a:r>
              <a:rPr lang="en-US" sz="2200" dirty="0" smtClean="0"/>
              <a:t>Cannot convert </a:t>
            </a:r>
            <a:r>
              <a:rPr lang="en-US" sz="2200" b="1" dirty="0" smtClean="0"/>
              <a:t>phenylalanine </a:t>
            </a:r>
            <a:r>
              <a:rPr lang="en-US" sz="2200" dirty="0" smtClean="0"/>
              <a:t>into </a:t>
            </a:r>
            <a:r>
              <a:rPr lang="en-US" sz="2200" b="1" dirty="0" smtClean="0"/>
              <a:t>tyrosine.</a:t>
            </a:r>
            <a:endParaRPr lang="ar-EG" sz="2200" b="1" dirty="0" smtClean="0"/>
          </a:p>
          <a:p>
            <a:pPr>
              <a:buNone/>
            </a:pPr>
            <a:endParaRPr lang="en-US" sz="1050" b="1" dirty="0" smtClean="0"/>
          </a:p>
          <a:p>
            <a:r>
              <a:rPr lang="en-US" sz="2300" b="1" u="sng" dirty="0" smtClean="0">
                <a:solidFill>
                  <a:srgbClr val="000000"/>
                </a:solidFill>
              </a:rPr>
              <a:t>Sickle Cell anemia </a:t>
            </a:r>
            <a:r>
              <a:rPr lang="en-US" sz="2200" dirty="0" smtClean="0">
                <a:solidFill>
                  <a:srgbClr val="000000"/>
                </a:solidFill>
              </a:rPr>
              <a:t>– Sickle cell anemia is the most prevalent SCD and causes clogged blood vessels resulting in severe pain and other severe health problems.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Persons of </a:t>
            </a:r>
            <a:r>
              <a:rPr lang="en-US" sz="2200" b="1" i="1" dirty="0" smtClean="0">
                <a:solidFill>
                  <a:srgbClr val="669900"/>
                </a:solidFill>
              </a:rPr>
              <a:t>African or Mediterranean descent </a:t>
            </a:r>
            <a:r>
              <a:rPr lang="en-US" sz="2200" dirty="0" smtClean="0">
                <a:solidFill>
                  <a:srgbClr val="000000"/>
                </a:solidFill>
              </a:rPr>
              <a:t>are at an increased risk.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 Early treatment with </a:t>
            </a:r>
            <a:r>
              <a:rPr lang="en-US" sz="2200" dirty="0" smtClean="0">
                <a:solidFill>
                  <a:srgbClr val="002060"/>
                </a:solidFill>
              </a:rPr>
              <a:t>daily penicillin </a:t>
            </a:r>
            <a:r>
              <a:rPr lang="en-US" sz="2200" dirty="0" smtClean="0">
                <a:solidFill>
                  <a:srgbClr val="000000"/>
                </a:solidFill>
              </a:rPr>
              <a:t>prevents death in the first few years of life. </a:t>
            </a:r>
          </a:p>
          <a:p>
            <a:pPr>
              <a:buNone/>
            </a:pPr>
            <a:r>
              <a:rPr lang="en-US" sz="2300" b="1" dirty="0" smtClean="0"/>
              <a:t> </a:t>
            </a:r>
          </a:p>
          <a:p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7322"/>
            <a:ext cx="8229600" cy="927100"/>
          </a:xfrm>
        </p:spPr>
        <p:txBody>
          <a:bodyPr/>
          <a:lstStyle/>
          <a:p>
            <a:r>
              <a:rPr lang="en-US" sz="2800" dirty="0" smtClean="0"/>
              <a:t>I. Constitutional: </a:t>
            </a:r>
            <a:r>
              <a:rPr lang="en-US" sz="2800" u="sng" dirty="0" smtClean="0">
                <a:solidFill>
                  <a:srgbClr val="0000FF"/>
                </a:solidFill>
              </a:rPr>
              <a:t>3. Biochemical Test</a:t>
            </a:r>
            <a:br>
              <a:rPr lang="en-US" sz="2800" u="sng" dirty="0" smtClean="0">
                <a:solidFill>
                  <a:srgbClr val="0000FF"/>
                </a:solidFill>
              </a:rPr>
            </a:br>
            <a:r>
              <a:rPr lang="en-US" sz="3200" dirty="0" smtClean="0">
                <a:latin typeface="+mn-lt"/>
              </a:rPr>
              <a:t>Newborn Screening</a:t>
            </a:r>
            <a:endParaRPr lang="ar-JO" sz="36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927100"/>
          </a:xfrm>
        </p:spPr>
        <p:txBody>
          <a:bodyPr/>
          <a:lstStyle/>
          <a:p>
            <a:r>
              <a:rPr lang="en-US" sz="3200" dirty="0" smtClean="0"/>
              <a:t>Testing </a:t>
            </a:r>
            <a:r>
              <a:rPr lang="en-US" sz="3200" u="sng" dirty="0" smtClean="0"/>
              <a:t>adults</a:t>
            </a:r>
            <a:r>
              <a:rPr lang="en-US" sz="3200" dirty="0" smtClean="0"/>
              <a:t> for genetic conditions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Testing available for: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Huntington disease </a:t>
            </a:r>
            <a:r>
              <a:rPr lang="en-US" sz="2400" dirty="0" smtClean="0"/>
              <a:t>(HD) </a:t>
            </a:r>
          </a:p>
          <a:p>
            <a:r>
              <a:rPr lang="en-US" sz="2400" dirty="0" smtClean="0"/>
              <a:t>Genetic predisposition to </a:t>
            </a:r>
            <a:r>
              <a:rPr lang="en-US" sz="2400" b="1" i="1" dirty="0" smtClean="0">
                <a:solidFill>
                  <a:srgbClr val="0070C0"/>
                </a:solidFill>
              </a:rPr>
              <a:t>breast cancer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Polycystic kidney disease (</a:t>
            </a:r>
            <a:r>
              <a:rPr lang="en-US" sz="2400" b="1" i="1" dirty="0" smtClean="0">
                <a:solidFill>
                  <a:srgbClr val="0070C0"/>
                </a:solidFill>
              </a:rPr>
              <a:t>PCKD</a:t>
            </a:r>
            <a:r>
              <a:rPr lang="en-US" sz="2400" dirty="0" smtClean="0"/>
              <a:t>).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Polycystic Kidney Disease (PCKD):</a:t>
            </a:r>
          </a:p>
          <a:p>
            <a:r>
              <a:rPr lang="en-US" sz="2400" b="1" dirty="0" smtClean="0">
                <a:solidFill>
                  <a:srgbClr val="669900"/>
                </a:solidFill>
              </a:rPr>
              <a:t>Dominant trait</a:t>
            </a:r>
            <a:r>
              <a:rPr lang="en-US" sz="2400" dirty="0" smtClean="0"/>
              <a:t>, affects about 1/1,000 </a:t>
            </a:r>
          </a:p>
          <a:p>
            <a:r>
              <a:rPr lang="en-US" sz="2400" dirty="0" smtClean="0"/>
              <a:t>Symptoms usually appear age </a:t>
            </a:r>
            <a:r>
              <a:rPr lang="en-US" sz="2400" b="1" dirty="0" smtClean="0">
                <a:solidFill>
                  <a:srgbClr val="669900"/>
                </a:solidFill>
              </a:rPr>
              <a:t>~35–50</a:t>
            </a:r>
          </a:p>
          <a:p>
            <a:r>
              <a:rPr lang="en-US" sz="2400" dirty="0" smtClean="0"/>
              <a:t>Formation of </a:t>
            </a:r>
            <a:r>
              <a:rPr lang="en-US" sz="2400" b="1" dirty="0" smtClean="0">
                <a:solidFill>
                  <a:srgbClr val="669900"/>
                </a:solidFill>
              </a:rPr>
              <a:t>cysts </a:t>
            </a:r>
            <a:r>
              <a:rPr lang="en-US" sz="2400" dirty="0" smtClean="0"/>
              <a:t>in one or both kidneys</a:t>
            </a:r>
          </a:p>
          <a:p>
            <a:r>
              <a:rPr lang="en-US" sz="2400" dirty="0" smtClean="0"/>
              <a:t>Cysts grow and gradually destroy the kidney.</a:t>
            </a:r>
          </a:p>
          <a:p>
            <a:pPr lvl="0">
              <a:defRPr/>
            </a:pPr>
            <a:r>
              <a:rPr lang="en-US" sz="2400" dirty="0" smtClean="0"/>
              <a:t>Treatment options are </a:t>
            </a:r>
            <a:r>
              <a:rPr lang="en-US" sz="2400" dirty="0" smtClean="0">
                <a:solidFill>
                  <a:srgbClr val="0070C0"/>
                </a:solidFill>
              </a:rPr>
              <a:t>kidney dialysis </a:t>
            </a:r>
            <a:r>
              <a:rPr lang="en-US" sz="2400" dirty="0" smtClean="0"/>
              <a:t>or</a:t>
            </a:r>
          </a:p>
          <a:p>
            <a:pPr lvl="0">
              <a:buNone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transplant.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many affected individuals die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1" descr="07p1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071810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3200" dirty="0" smtClean="0"/>
              <a:t>II. Acquired  genetic diseases: </a:t>
            </a:r>
            <a:r>
              <a:rPr lang="en-US" sz="3200" dirty="0" smtClean="0">
                <a:solidFill>
                  <a:srgbClr val="002060"/>
                </a:solidFill>
              </a:rPr>
              <a:t>Cancer</a:t>
            </a:r>
            <a:endParaRPr lang="ar-JO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525963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dirty="0" smtClean="0"/>
              <a:t>Cancer is a </a:t>
            </a:r>
            <a:r>
              <a:rPr lang="en-US" sz="2200" dirty="0" smtClean="0">
                <a:solidFill>
                  <a:srgbClr val="669900"/>
                </a:solidFill>
              </a:rPr>
              <a:t>heterogeneous disease. It</a:t>
            </a:r>
            <a:r>
              <a:rPr lang="en-US" sz="2200" dirty="0" smtClean="0"/>
              <a:t> is </a:t>
            </a:r>
            <a:r>
              <a:rPr lang="en-US" sz="2200" dirty="0" smtClean="0">
                <a:solidFill>
                  <a:srgbClr val="669900"/>
                </a:solidFill>
              </a:rPr>
              <a:t>not a single disease</a:t>
            </a:r>
            <a:r>
              <a:rPr lang="en-US" sz="2200" dirty="0" smtClean="0"/>
              <a:t>.</a:t>
            </a:r>
          </a:p>
          <a:p>
            <a:pPr lvl="1">
              <a:buNone/>
            </a:pPr>
            <a:r>
              <a:rPr lang="en-US" sz="2400" b="1" u="sng" dirty="0" smtClean="0">
                <a:solidFill>
                  <a:srgbClr val="002060"/>
                </a:solidFill>
              </a:rPr>
              <a:t>Cancer is a genetic disease:</a:t>
            </a:r>
          </a:p>
          <a:p>
            <a:r>
              <a:rPr lang="en-US" sz="2200" dirty="0" smtClean="0"/>
              <a:t>All cancers involve genetic changes in somatic cells, the germ line, or both.</a:t>
            </a:r>
          </a:p>
          <a:p>
            <a:r>
              <a:rPr lang="en-US" sz="2200" dirty="0" smtClean="0"/>
              <a:t>Most gene mutations in cancer occur in </a:t>
            </a:r>
            <a:r>
              <a:rPr lang="en-US" sz="2200" b="1" dirty="0" smtClean="0">
                <a:solidFill>
                  <a:srgbClr val="0070C0"/>
                </a:solidFill>
              </a:rPr>
              <a:t>somatic cells </a:t>
            </a:r>
            <a:r>
              <a:rPr lang="en-US" sz="2200" dirty="0" smtClean="0"/>
              <a:t>and are </a:t>
            </a:r>
            <a:r>
              <a:rPr lang="en-US" sz="2200" b="1" u="sng" dirty="0" smtClean="0">
                <a:solidFill>
                  <a:srgbClr val="669900"/>
                </a:solidFill>
              </a:rPr>
              <a:t>acquired</a:t>
            </a:r>
            <a:r>
              <a:rPr lang="en-US" sz="2200" b="1" dirty="0" smtClean="0">
                <a:solidFill>
                  <a:srgbClr val="669900"/>
                </a:solidFill>
              </a:rPr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multifactorial</a:t>
            </a:r>
            <a:r>
              <a:rPr lang="en-US" sz="2200" dirty="0" smtClean="0"/>
              <a:t> etiology).</a:t>
            </a:r>
            <a:r>
              <a:rPr lang="en-US" sz="2400" dirty="0" smtClean="0"/>
              <a:t> </a:t>
            </a:r>
            <a:r>
              <a:rPr lang="en-US" sz="2000" dirty="0" smtClean="0"/>
              <a:t>(single tumors, late-onset, unilateral).</a:t>
            </a:r>
            <a:endParaRPr lang="en-US" sz="2200" dirty="0" smtClean="0"/>
          </a:p>
          <a:p>
            <a:r>
              <a:rPr lang="en-US" sz="2200" dirty="0" smtClean="0"/>
              <a:t>However, some mutations do occur in the </a:t>
            </a:r>
            <a:r>
              <a:rPr lang="en-US" sz="2200" b="1" dirty="0" err="1" smtClean="0">
                <a:solidFill>
                  <a:srgbClr val="0070C0"/>
                </a:solidFill>
              </a:rPr>
              <a:t>germline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and may be </a:t>
            </a:r>
            <a:r>
              <a:rPr lang="en-US" sz="2200" b="1" u="sng" dirty="0" smtClean="0">
                <a:solidFill>
                  <a:srgbClr val="669900"/>
                </a:solidFill>
              </a:rPr>
              <a:t>inherited</a:t>
            </a:r>
            <a:r>
              <a:rPr lang="en-US" sz="2200" dirty="0" smtClean="0"/>
              <a:t> and passed on to future generations.</a:t>
            </a:r>
            <a:r>
              <a:rPr lang="en-US" sz="2400" dirty="0" smtClean="0"/>
              <a:t> (</a:t>
            </a:r>
            <a:r>
              <a:rPr lang="en-US" sz="2000" dirty="0" smtClean="0"/>
              <a:t>multiple tumors, early-onset, bilateral).</a:t>
            </a:r>
            <a:endParaRPr lang="en-US" sz="2200" dirty="0" smtClean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Features suggesting an inherited predisposition to cancer: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Two or more close relatives affected.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 Early age of onset.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 Cancers of a specific type occurring together (</a:t>
            </a:r>
            <a:r>
              <a:rPr lang="en-US" sz="2000" b="1" i="1" dirty="0" smtClean="0">
                <a:solidFill>
                  <a:srgbClr val="002060"/>
                </a:solidFill>
              </a:rPr>
              <a:t>breast   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b="1" i="1" dirty="0" smtClean="0">
                <a:solidFill>
                  <a:srgbClr val="002060"/>
                </a:solidFill>
              </a:rPr>
              <a:t>ovary</a:t>
            </a:r>
            <a:r>
              <a:rPr lang="en-US" sz="2000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 Multiple or bilateral cancers occurring in one person.</a:t>
            </a:r>
          </a:p>
          <a:p>
            <a:endParaRPr lang="en-US" sz="2200" dirty="0" smtClean="0"/>
          </a:p>
          <a:p>
            <a:pPr lvl="1">
              <a:buNone/>
            </a:pPr>
            <a:endParaRPr lang="en-US" sz="2400" b="1" i="1" dirty="0" smtClean="0">
              <a:solidFill>
                <a:srgbClr val="002060"/>
              </a:solidFill>
            </a:endParaRPr>
          </a:p>
          <a:p>
            <a:endParaRPr lang="en-US" sz="2800" dirty="0" smtClean="0"/>
          </a:p>
          <a:p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Genetic tests for </a:t>
            </a:r>
            <a:r>
              <a:rPr lang="en-US" sz="3200" u="sng" dirty="0" smtClean="0">
                <a:solidFill>
                  <a:srgbClr val="CC0000"/>
                </a:solidFill>
              </a:rPr>
              <a:t>acquired</a:t>
            </a:r>
            <a:r>
              <a:rPr lang="en-US" sz="3200" dirty="0" smtClean="0"/>
              <a:t> mutations</a:t>
            </a:r>
            <a:endParaRPr lang="en-US" sz="32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28596" y="928670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dirty="0"/>
              <a:t>Tests for changes that </a:t>
            </a:r>
            <a:r>
              <a:rPr lang="en-US" sz="2000" b="1" dirty="0"/>
              <a:t>affect only certain </a:t>
            </a:r>
            <a:r>
              <a:rPr lang="en-US" sz="2000" b="1" dirty="0" smtClean="0"/>
              <a:t>cells </a:t>
            </a:r>
            <a:r>
              <a:rPr lang="en-US" sz="2000" dirty="0" smtClean="0"/>
              <a:t>or </a:t>
            </a:r>
            <a:r>
              <a:rPr lang="en-US" sz="2000" dirty="0"/>
              <a:t>cell types in the body, and that occurred later in </a:t>
            </a:r>
            <a:r>
              <a:rPr lang="en-US" sz="2000" dirty="0" smtClean="0"/>
              <a:t>life</a:t>
            </a:r>
            <a:endParaRPr lang="en-U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357158" y="1857364"/>
            <a:ext cx="4643470" cy="3571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Molecular test for acquired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disease: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K-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gene test on tumor tissue from patients with </a:t>
            </a:r>
            <a:r>
              <a:rPr lang="en-US" sz="2200" i="1" dirty="0" smtClean="0">
                <a:solidFill>
                  <a:srgbClr val="002060"/>
                </a:solidFill>
              </a:rPr>
              <a:t>colorectal cancer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Obtain tumor from patient.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Extract DNA.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treat with restriction enzyme that allows visualization of the mutation.</a:t>
            </a:r>
          </a:p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857652" cy="3019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158" y="5072074"/>
            <a:ext cx="8329642" cy="16430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Patient who has </a:t>
            </a:r>
            <a:r>
              <a:rPr lang="en-US" sz="2000" dirty="0" smtClean="0">
                <a:solidFill>
                  <a:srgbClr val="002060"/>
                </a:solidFill>
              </a:rPr>
              <a:t>colon tumors </a:t>
            </a:r>
            <a:r>
              <a:rPr lang="en-US" sz="2000" u="sng" dirty="0" smtClean="0">
                <a:solidFill>
                  <a:srgbClr val="002060"/>
                </a:solidFill>
              </a:rPr>
              <a:t>do not </a:t>
            </a:r>
            <a:r>
              <a:rPr lang="en-US" sz="2000" dirty="0" smtClean="0">
                <a:solidFill>
                  <a:srgbClr val="002060"/>
                </a:solidFill>
              </a:rPr>
              <a:t>have a K-</a:t>
            </a:r>
            <a:r>
              <a:rPr lang="en-US" sz="2000" dirty="0" err="1" smtClean="0">
                <a:solidFill>
                  <a:srgbClr val="002060"/>
                </a:solidFill>
              </a:rPr>
              <a:t>ras</a:t>
            </a:r>
            <a:r>
              <a:rPr lang="en-US" sz="2000" dirty="0" smtClean="0">
                <a:solidFill>
                  <a:srgbClr val="002060"/>
                </a:solidFill>
              </a:rPr>
              <a:t> mutation </a:t>
            </a:r>
            <a:r>
              <a:rPr lang="en-US" sz="2000" dirty="0" smtClean="0"/>
              <a:t>are much more likely to </a:t>
            </a:r>
            <a:r>
              <a:rPr lang="en-US" sz="2000" b="1" dirty="0" smtClean="0">
                <a:solidFill>
                  <a:srgbClr val="00B050"/>
                </a:solidFill>
              </a:rPr>
              <a:t>respond</a:t>
            </a:r>
            <a:r>
              <a:rPr lang="en-US" sz="2000" dirty="0" smtClean="0"/>
              <a:t> to certain therapy </a:t>
            </a:r>
            <a:r>
              <a:rPr lang="en-US" sz="1600" dirty="0" smtClean="0"/>
              <a:t>(as </a:t>
            </a:r>
            <a:r>
              <a:rPr lang="en-US" sz="1600" dirty="0" err="1" smtClean="0"/>
              <a:t>Cetuximab</a:t>
            </a:r>
            <a:r>
              <a:rPr lang="en-US" sz="1600" dirty="0" smtClean="0"/>
              <a:t>).</a:t>
            </a:r>
            <a:endParaRPr lang="en-US" sz="2000" dirty="0" smtClean="0"/>
          </a:p>
          <a:p>
            <a:r>
              <a:rPr lang="en-US" sz="2000" dirty="0" smtClean="0"/>
              <a:t>Allows choice of alternative therapies (and saves time and money) for patients unlikely to respond.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570"/>
            <a:ext cx="8572560" cy="927100"/>
          </a:xfrm>
        </p:spPr>
        <p:txBody>
          <a:bodyPr/>
          <a:lstStyle/>
          <a:p>
            <a:pPr marL="857250" indent="-857250"/>
            <a:r>
              <a:rPr lang="en-US" sz="2800" dirty="0" smtClean="0">
                <a:solidFill>
                  <a:srgbClr val="669900"/>
                </a:solidFill>
              </a:rPr>
              <a:t>2. Cytogenetic test for acquired disease: example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4739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HER-2/</a:t>
            </a:r>
            <a:r>
              <a:rPr lang="en-US" sz="2800" b="1" dirty="0" err="1" smtClean="0">
                <a:solidFill>
                  <a:schemeClr val="tx2"/>
                </a:solidFill>
              </a:rPr>
              <a:t>neu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(Human Epidermal Growth Factor Receptor </a:t>
            </a:r>
            <a:r>
              <a:rPr lang="en-US" sz="2000" dirty="0" smtClean="0"/>
              <a:t>2)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tx2"/>
                </a:solidFill>
              </a:rPr>
              <a:t>gene amplification </a:t>
            </a:r>
            <a:r>
              <a:rPr lang="en-US" sz="2800" dirty="0">
                <a:solidFill>
                  <a:srgbClr val="0070C0"/>
                </a:solidFill>
              </a:rPr>
              <a:t>in </a:t>
            </a:r>
            <a:r>
              <a:rPr lang="en-US" sz="2400" b="1" i="1" dirty="0">
                <a:solidFill>
                  <a:srgbClr val="002060"/>
                </a:solidFill>
              </a:rPr>
              <a:t>Breast </a:t>
            </a:r>
            <a:r>
              <a:rPr lang="en-US" sz="2400" b="1" i="1" dirty="0" smtClean="0">
                <a:solidFill>
                  <a:srgbClr val="002060"/>
                </a:solidFill>
              </a:rPr>
              <a:t>cancer</a:t>
            </a:r>
            <a:endParaRPr lang="en-US" sz="2800" b="1" i="1" dirty="0">
              <a:solidFill>
                <a:srgbClr val="002060"/>
              </a:solidFill>
            </a:endParaRPr>
          </a:p>
          <a:p>
            <a:pPr lvl="1"/>
            <a:r>
              <a:rPr lang="en-US" sz="2000" dirty="0"/>
              <a:t>Occurs </a:t>
            </a:r>
            <a:r>
              <a:rPr lang="en-US" sz="2000" dirty="0">
                <a:solidFill>
                  <a:srgbClr val="7030A0"/>
                </a:solidFill>
              </a:rPr>
              <a:t>early</a:t>
            </a:r>
            <a:r>
              <a:rPr lang="en-US" sz="2000" dirty="0"/>
              <a:t> in </a:t>
            </a:r>
            <a:r>
              <a:rPr lang="en-US" sz="2000" dirty="0" err="1"/>
              <a:t>oncogenesis</a:t>
            </a:r>
            <a:endParaRPr lang="en-US" sz="2000" dirty="0"/>
          </a:p>
          <a:p>
            <a:pPr lvl="1"/>
            <a:r>
              <a:rPr lang="en-US" sz="2000" dirty="0"/>
              <a:t>Seen in up to 1/3 of breast cancers</a:t>
            </a:r>
          </a:p>
          <a:p>
            <a:pPr lvl="1"/>
            <a:r>
              <a:rPr lang="en-US" sz="2000" dirty="0"/>
              <a:t>Associated with </a:t>
            </a:r>
            <a:r>
              <a:rPr lang="en-US" sz="2000" dirty="0">
                <a:solidFill>
                  <a:srgbClr val="7030A0"/>
                </a:solidFill>
              </a:rPr>
              <a:t>poor prognosis</a:t>
            </a:r>
          </a:p>
          <a:p>
            <a:pPr lvl="1"/>
            <a:r>
              <a:rPr lang="en-US" sz="2000" dirty="0"/>
              <a:t>Responds to </a:t>
            </a:r>
            <a:r>
              <a:rPr lang="en-US" sz="2000" dirty="0" err="1"/>
              <a:t>Herceptin</a:t>
            </a:r>
            <a:r>
              <a:rPr lang="en-US" sz="2000" dirty="0"/>
              <a:t> </a:t>
            </a:r>
            <a:r>
              <a:rPr lang="en-US" sz="2000" dirty="0" smtClean="0"/>
              <a:t>treatment. But Does </a:t>
            </a:r>
            <a:r>
              <a:rPr lang="en-US" sz="2000" dirty="0"/>
              <a:t>not respond to </a:t>
            </a:r>
            <a:r>
              <a:rPr lang="en-US" sz="2000" dirty="0" err="1"/>
              <a:t>Tamoxifen</a:t>
            </a:r>
            <a:r>
              <a:rPr lang="en-US" sz="2000" dirty="0"/>
              <a:t> </a:t>
            </a:r>
            <a:r>
              <a:rPr lang="en-US" sz="2000" dirty="0" smtClean="0"/>
              <a:t>treatment.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FISH </a:t>
            </a:r>
            <a:r>
              <a:rPr lang="en-US" sz="2400" dirty="0" smtClean="0">
                <a:solidFill>
                  <a:schemeClr val="tx2"/>
                </a:solidFill>
              </a:rPr>
              <a:t>(Fluorescent In Situ Hybridization) </a:t>
            </a:r>
            <a:r>
              <a:rPr lang="en-US" sz="2000" dirty="0" smtClean="0"/>
              <a:t>for HER-2/</a:t>
            </a:r>
            <a:r>
              <a:rPr lang="en-US" sz="2000" dirty="0" err="1" smtClean="0"/>
              <a:t>neu</a:t>
            </a:r>
            <a:r>
              <a:rPr lang="en-US" sz="2000" dirty="0" smtClean="0"/>
              <a:t> is a gene-based test that allows one to count the number of HER-2 genes in a cell.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>
              <a:buFontTx/>
              <a:buNone/>
            </a:pPr>
            <a:endParaRPr lang="en-US" sz="2400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4164021" y="4630757"/>
          <a:ext cx="169386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Document" r:id="rId3" imgW="889560" imgH="898560" progId="">
                  <p:embed/>
                </p:oleObj>
              </mc:Choice>
              <mc:Fallback>
                <p:oleObj name="Document" r:id="rId3" imgW="889560" imgH="8985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6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21" y="4630757"/>
                        <a:ext cx="1693863" cy="16557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65578" y="4562498"/>
            <a:ext cx="5235578" cy="2152650"/>
            <a:chOff x="1571" y="2784"/>
            <a:chExt cx="3298" cy="1356"/>
          </a:xfrm>
        </p:grpSpPr>
        <p:pic>
          <p:nvPicPr>
            <p:cNvPr id="6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2784"/>
              <a:ext cx="1152" cy="105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1931" y="3565"/>
              <a:ext cx="9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</a:rPr>
                <a:t>Amplified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244" y="3552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</a:rPr>
                <a:t>Normal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571" y="3888"/>
              <a:ext cx="32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</a:rPr>
                <a:t>   Red </a:t>
              </a:r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</a:rPr>
                <a:t>–</a:t>
              </a:r>
              <a:r>
                <a:rPr lang="en-US" sz="2000" b="1" i="1" dirty="0">
                  <a:solidFill>
                    <a:srgbClr val="C00000"/>
                  </a:solidFill>
                  <a:latin typeface="Arial" pitchFamily="34" charset="0"/>
                </a:rPr>
                <a:t> HER2; 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itchFamily="34" charset="0"/>
                </a:rPr>
                <a:t>         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itchFamily="34" charset="0"/>
                </a:rPr>
                <a:t>Green–Control </a:t>
              </a:r>
              <a:r>
                <a:rPr lang="en-US" sz="2000" b="1" dirty="0">
                  <a:solidFill>
                    <a:srgbClr val="00B050"/>
                  </a:solidFill>
                  <a:latin typeface="Arial" pitchFamily="34" charset="0"/>
                </a:rPr>
                <a:t>Probe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200" dirty="0"/>
              <a:t>How is this information useful?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525963"/>
          </a:xfrm>
        </p:spPr>
        <p:txBody>
          <a:bodyPr/>
          <a:lstStyle/>
          <a:p>
            <a:r>
              <a:rPr lang="en-US" sz="2200" dirty="0"/>
              <a:t>Assists in selection of patients for </a:t>
            </a:r>
            <a:r>
              <a:rPr lang="en-US" sz="2200" dirty="0">
                <a:solidFill>
                  <a:srgbClr val="7030A0"/>
                </a:solidFill>
              </a:rPr>
              <a:t>chemotherapy</a:t>
            </a:r>
            <a:r>
              <a:rPr lang="en-US" sz="2200" dirty="0"/>
              <a:t>, and which therapy to use</a:t>
            </a:r>
          </a:p>
          <a:p>
            <a:r>
              <a:rPr lang="en-US" sz="2200" dirty="0">
                <a:solidFill>
                  <a:srgbClr val="7030A0"/>
                </a:solidFill>
              </a:rPr>
              <a:t>Predicts response </a:t>
            </a:r>
            <a:r>
              <a:rPr lang="en-US" sz="2200" dirty="0"/>
              <a:t>to adjuvant therapy</a:t>
            </a:r>
          </a:p>
          <a:p>
            <a:r>
              <a:rPr lang="en-US" sz="2200" dirty="0"/>
              <a:t>Increases survival</a:t>
            </a:r>
          </a:p>
          <a:p>
            <a:r>
              <a:rPr lang="en-US" sz="2200" dirty="0"/>
              <a:t>Allows choice of </a:t>
            </a:r>
            <a:r>
              <a:rPr lang="en-US" sz="2200" dirty="0">
                <a:solidFill>
                  <a:srgbClr val="7030A0"/>
                </a:solidFill>
              </a:rPr>
              <a:t>alternative therapies </a:t>
            </a:r>
            <a:r>
              <a:rPr lang="en-US" sz="2200" dirty="0"/>
              <a:t>(and saves time and money) for patients unlikely to </a:t>
            </a:r>
            <a:r>
              <a:rPr lang="en-US" sz="2200" dirty="0" smtClean="0"/>
              <a:t>respond.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Summary: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Genetic testing</a:t>
            </a:r>
            <a:r>
              <a:rPr lang="en-US" sz="2200" dirty="0" smtClean="0"/>
              <a:t> performed for both </a:t>
            </a:r>
            <a:r>
              <a:rPr lang="en-US" sz="2200" dirty="0" smtClean="0">
                <a:solidFill>
                  <a:srgbClr val="0070C0"/>
                </a:solidFill>
              </a:rPr>
              <a:t>heritable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70C0"/>
                </a:solidFill>
              </a:rPr>
              <a:t>somatic</a:t>
            </a:r>
            <a:r>
              <a:rPr lang="en-US" sz="2200" dirty="0" smtClean="0"/>
              <a:t> gene mutations.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669900"/>
                </a:solidFill>
              </a:rPr>
              <a:t> Heritable (</a:t>
            </a:r>
            <a:r>
              <a:rPr lang="en-US" sz="2200" b="1" dirty="0" err="1" smtClean="0">
                <a:solidFill>
                  <a:srgbClr val="669900"/>
                </a:solidFill>
              </a:rPr>
              <a:t>germline</a:t>
            </a:r>
            <a:r>
              <a:rPr lang="en-US" sz="2200" b="1" dirty="0" smtClean="0">
                <a:solidFill>
                  <a:srgbClr val="669900"/>
                </a:solidFill>
              </a:rPr>
              <a:t>) mutations </a:t>
            </a:r>
            <a:r>
              <a:rPr lang="en-US" sz="2200" dirty="0" smtClean="0"/>
              <a:t>may be predictive and performed in healthy women from </a:t>
            </a:r>
            <a:r>
              <a:rPr lang="en-US" sz="2200" b="1" i="1" dirty="0" smtClean="0">
                <a:solidFill>
                  <a:srgbClr val="7030A0"/>
                </a:solidFill>
              </a:rPr>
              <a:t>blood</a:t>
            </a:r>
            <a:r>
              <a:rPr lang="en-US" sz="2200" dirty="0" smtClean="0"/>
              <a:t>. Heritable mutations also </a:t>
            </a:r>
            <a:r>
              <a:rPr lang="en-US" sz="2200" dirty="0" smtClean="0">
                <a:solidFill>
                  <a:srgbClr val="0070C0"/>
                </a:solidFill>
              </a:rPr>
              <a:t>predict risk </a:t>
            </a:r>
            <a:r>
              <a:rPr lang="en-US" sz="2200" dirty="0" smtClean="0"/>
              <a:t>for future disease in multiple organs.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669900"/>
                </a:solidFill>
              </a:rPr>
              <a:t>Somatic mutation</a:t>
            </a:r>
            <a:r>
              <a:rPr lang="en-US" sz="2200" dirty="0" smtClean="0"/>
              <a:t> testing performed on the </a:t>
            </a:r>
            <a:r>
              <a:rPr lang="en-US" sz="2200" b="1" i="1" dirty="0" smtClean="0">
                <a:solidFill>
                  <a:srgbClr val="7030A0"/>
                </a:solidFill>
              </a:rPr>
              <a:t>tumor</a:t>
            </a:r>
            <a:r>
              <a:rPr lang="en-US" sz="2200" dirty="0" smtClean="0"/>
              <a:t> to better assess risk and </a:t>
            </a:r>
            <a:r>
              <a:rPr lang="en-US" sz="2200" dirty="0" smtClean="0">
                <a:solidFill>
                  <a:srgbClr val="0070C0"/>
                </a:solidFill>
              </a:rPr>
              <a:t>inform therapy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58204" cy="4525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669900"/>
                </a:solidFill>
              </a:rPr>
              <a:t>analysis of human DNA </a:t>
            </a:r>
            <a:r>
              <a:rPr lang="en-US" sz="2400" dirty="0" smtClean="0"/>
              <a:t>in any of its forms or related products (chromosomes, RNA, proteins).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 ultimate </a:t>
            </a:r>
            <a:r>
              <a:rPr lang="en-US" sz="2400" b="1" dirty="0" smtClean="0">
                <a:solidFill>
                  <a:srgbClr val="669900"/>
                </a:solidFill>
              </a:rPr>
              <a:t>goal </a:t>
            </a:r>
            <a:r>
              <a:rPr lang="en-US" sz="2400" dirty="0" smtClean="0">
                <a:solidFill>
                  <a:srgbClr val="000000"/>
                </a:solidFill>
              </a:rPr>
              <a:t>is to </a:t>
            </a:r>
            <a:r>
              <a:rPr lang="en-US" sz="2400" i="1" dirty="0" smtClean="0">
                <a:solidFill>
                  <a:srgbClr val="0070C0"/>
                </a:solidFill>
              </a:rPr>
              <a:t>recognize the potential for a genetic condition </a:t>
            </a:r>
            <a:r>
              <a:rPr lang="en-US" sz="2400" dirty="0" smtClean="0">
                <a:solidFill>
                  <a:srgbClr val="000000"/>
                </a:solidFill>
              </a:rPr>
              <a:t>at an early stage.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Definitions:</a:t>
            </a:r>
          </a:p>
          <a:p>
            <a:r>
              <a:rPr lang="en-US" sz="2400" dirty="0" smtClean="0">
                <a:solidFill>
                  <a:srgbClr val="CC0000"/>
                </a:solidFill>
              </a:rPr>
              <a:t>Genotype vs. Phenotype</a:t>
            </a:r>
          </a:p>
          <a:p>
            <a:pPr lvl="1"/>
            <a:r>
              <a:rPr lang="en-US" sz="2000" dirty="0" smtClean="0"/>
              <a:t>The genetic make-up, as distinguished from the physical appearance</a:t>
            </a:r>
          </a:p>
          <a:p>
            <a:r>
              <a:rPr lang="en-US" sz="2400" dirty="0" smtClean="0">
                <a:solidFill>
                  <a:srgbClr val="CC0000"/>
                </a:solidFill>
              </a:rPr>
              <a:t>Mutation</a:t>
            </a:r>
          </a:p>
          <a:p>
            <a:pPr lvl="1"/>
            <a:r>
              <a:rPr lang="en-US" sz="2000" dirty="0" smtClean="0"/>
              <a:t>A genetic change, usually one that is associated with a disease</a:t>
            </a:r>
          </a:p>
          <a:p>
            <a:r>
              <a:rPr lang="en-US" sz="2400" dirty="0" err="1" smtClean="0">
                <a:solidFill>
                  <a:srgbClr val="CC0000"/>
                </a:solidFill>
              </a:rPr>
              <a:t>Karyotype</a:t>
            </a:r>
            <a:endParaRPr lang="en-US" sz="2400" dirty="0" smtClean="0">
              <a:solidFill>
                <a:srgbClr val="CC0000"/>
              </a:solidFill>
            </a:endParaRPr>
          </a:p>
          <a:p>
            <a:pPr lvl="1"/>
            <a:r>
              <a:rPr lang="en-US" sz="2000" dirty="0" smtClean="0"/>
              <a:t>A visual presentation of chromosomes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84925" y="28559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Genetic Testing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+mn-lt"/>
              </a:rPr>
              <a:t>Procedure: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Genetic testing &amp; profiling </a:t>
            </a:r>
          </a:p>
        </p:txBody>
      </p:sp>
      <p:pic>
        <p:nvPicPr>
          <p:cNvPr id="19460" name="Picture 5" descr="p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03716"/>
            <a:ext cx="2428892" cy="25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2571768" cy="28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290510" y="1546243"/>
            <a:ext cx="5567374" cy="47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Take a sample of cells (blood, hair root,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amniotic fluid, mouth swab)</a:t>
            </a:r>
            <a:r>
              <a:rPr lang="en-GB" sz="2000" kern="0" dirty="0" smtClean="0">
                <a:latin typeface="+mn-lt"/>
              </a:rPr>
              <a:t>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n-lt"/>
              </a:rPr>
              <a:t>Use staining of chromosomes to locate any chromosome abnormalities.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Extract the DNA from cells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kern="0" dirty="0" smtClean="0">
                <a:latin typeface="+mn-lt"/>
              </a:rPr>
              <a:t>Cut up the DNA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kern="0" dirty="0" smtClean="0">
                <a:latin typeface="+mn-lt"/>
              </a:rPr>
              <a:t> Separate the DNA fragments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Analyse the DNA fragments.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642910" y="4645040"/>
            <a:ext cx="5572164" cy="1784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testing: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RFLP.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DNA sequencing.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Blotting techniques.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/>
          <a:lstStyle/>
          <a:p>
            <a:pPr algn="ctr"/>
            <a:r>
              <a:rPr lang="en-US" sz="4600" b="1" dirty="0" smtClean="0"/>
              <a:t> Restriction fragment length polymorphism</a:t>
            </a:r>
            <a:br>
              <a:rPr lang="en-US" sz="4600" b="1" dirty="0" smtClean="0"/>
            </a:br>
            <a:r>
              <a:rPr lang="en-US" sz="4600" b="1" dirty="0" smtClean="0"/>
              <a:t>(RFLP)</a:t>
            </a:r>
            <a:r>
              <a:rPr lang="en-US" sz="4600" dirty="0" smtClean="0"/>
              <a:t> </a:t>
            </a:r>
          </a:p>
        </p:txBody>
      </p:sp>
      <p:sp>
        <p:nvSpPr>
          <p:cNvPr id="5123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500034" y="77771"/>
            <a:ext cx="7986714" cy="92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l"/>
            <a:r>
              <a:rPr lang="en-US" sz="3200" b="1" kern="0" dirty="0" smtClean="0">
                <a:solidFill>
                  <a:schemeClr val="tx2"/>
                </a:solidFill>
              </a:rPr>
              <a:t>Molecular testing: 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RFLPs</a:t>
            </a:r>
            <a:endParaRPr lang="en-US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285720" y="1357298"/>
            <a:ext cx="8643998" cy="50720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dirty="0" err="1">
                <a:effectLst/>
                <a:latin typeface="Arial" pitchFamily="34" charset="0"/>
              </a:rPr>
              <a:t>polyms</a:t>
            </a:r>
            <a:r>
              <a:rPr kumimoji="0" lang="en-US" altLang="en-US" sz="2200" dirty="0">
                <a:effectLst/>
                <a:latin typeface="Arial" pitchFamily="34" charset="0"/>
              </a:rPr>
              <a:t> that alter the length of restriction </a:t>
            </a:r>
            <a:r>
              <a:rPr kumimoji="0" lang="en-US" altLang="en-US" sz="2200" dirty="0" smtClean="0">
                <a:effectLst/>
                <a:latin typeface="Arial" pitchFamily="34" charset="0"/>
              </a:rPr>
              <a:t>fragments. </a:t>
            </a:r>
            <a:endParaRPr kumimoji="0" lang="en-US" altLang="zh-CN" sz="2200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dirty="0">
                <a:effectLst/>
                <a:latin typeface="Arial" pitchFamily="34" charset="0"/>
              </a:rPr>
              <a:t>Result </a:t>
            </a:r>
            <a:r>
              <a:rPr kumimoji="0" lang="en-US" altLang="en-US" sz="2200" dirty="0" smtClean="0">
                <a:effectLst/>
                <a:latin typeface="Arial" pitchFamily="34" charset="0"/>
              </a:rPr>
              <a:t>from changes </a:t>
            </a:r>
            <a:r>
              <a:rPr kumimoji="0" lang="en-US" altLang="en-US" sz="2200" dirty="0">
                <a:effectLst/>
                <a:latin typeface="Arial" pitchFamily="34" charset="0"/>
              </a:rPr>
              <a:t>(</a:t>
            </a:r>
            <a:r>
              <a:rPr kumimoji="0" lang="en-US" altLang="en-US" sz="2200" dirty="0" smtClean="0">
                <a:effectLst/>
                <a:latin typeface="Arial" pitchFamily="34" charset="0"/>
              </a:rPr>
              <a:t>e.g. SNPs</a:t>
            </a:r>
            <a:r>
              <a:rPr kumimoji="0" lang="en-US" altLang="en-US" sz="2200" dirty="0">
                <a:effectLst/>
                <a:latin typeface="Arial" pitchFamily="34" charset="0"/>
              </a:rPr>
              <a:t>) that </a:t>
            </a:r>
            <a:r>
              <a:rPr kumimoji="0" lang="en-US" altLang="en-US" sz="2200" b="1" i="1" dirty="0">
                <a:solidFill>
                  <a:srgbClr val="00B050"/>
                </a:solidFill>
                <a:effectLst/>
                <a:latin typeface="Arial" pitchFamily="34" charset="0"/>
              </a:rPr>
              <a:t>i</a:t>
            </a:r>
            <a:r>
              <a:rPr kumimoji="0" lang="en-US" altLang="en-US" sz="2200" b="1" i="1" dirty="0">
                <a:solidFill>
                  <a:srgbClr val="44832D"/>
                </a:solidFill>
                <a:effectLst/>
                <a:latin typeface="Arial" pitchFamily="34" charset="0"/>
              </a:rPr>
              <a:t>ntroduce </a:t>
            </a:r>
            <a:r>
              <a:rPr kumimoji="0" lang="en-US" altLang="en-US" sz="2200" dirty="0">
                <a:effectLst/>
                <a:latin typeface="Arial" pitchFamily="34" charset="0"/>
              </a:rPr>
              <a:t>or </a:t>
            </a:r>
            <a:r>
              <a:rPr lang="en-US" altLang="en-US" sz="2200" b="1" i="1" dirty="0">
                <a:solidFill>
                  <a:srgbClr val="44832D"/>
                </a:solidFill>
                <a:latin typeface="Arial" pitchFamily="34" charset="0"/>
              </a:rPr>
              <a:t>delete</a:t>
            </a:r>
            <a:r>
              <a:rPr kumimoji="0" lang="en-US" altLang="en-US" sz="2200" dirty="0">
                <a:effectLst/>
                <a:latin typeface="Arial" pitchFamily="34" charset="0"/>
              </a:rPr>
              <a:t> </a:t>
            </a:r>
            <a:r>
              <a:rPr kumimoji="0" lang="en-US" altLang="en-US" sz="2200" dirty="0" smtClean="0">
                <a:effectLst/>
                <a:latin typeface="Arial" pitchFamily="34" charset="0"/>
              </a:rPr>
              <a:t>a </a:t>
            </a:r>
            <a:r>
              <a:rPr kumimoji="0" lang="en-US" altLang="en-US" sz="2200" dirty="0">
                <a:effectLst/>
                <a:latin typeface="Arial" pitchFamily="34" charset="0"/>
              </a:rPr>
              <a:t>restriction enzyme </a:t>
            </a:r>
            <a:r>
              <a:rPr kumimoji="0" lang="en-US" altLang="en-US" sz="2200" dirty="0" smtClean="0">
                <a:effectLst/>
                <a:latin typeface="Arial" pitchFamily="34" charset="0"/>
              </a:rPr>
              <a:t>site.</a:t>
            </a:r>
            <a:endParaRPr kumimoji="0" lang="en-US" altLang="en-US" sz="2200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zh-CN" sz="2200" dirty="0">
                <a:effectLst/>
                <a:latin typeface="Arial" pitchFamily="34" charset="0"/>
              </a:rPr>
              <a:t>Two </a:t>
            </a:r>
            <a:r>
              <a:rPr kumimoji="0" lang="en-US" altLang="zh-CN" sz="2200" dirty="0" smtClean="0">
                <a:effectLst/>
                <a:latin typeface="Arial" pitchFamily="34" charset="0"/>
              </a:rPr>
              <a:t>alleles.</a:t>
            </a:r>
            <a:endParaRPr kumimoji="0" lang="en-US" altLang="zh-CN" sz="2200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zh-CN" sz="2200" dirty="0">
                <a:effectLst/>
                <a:latin typeface="Arial" pitchFamily="34" charset="0"/>
              </a:rPr>
              <a:t> Genotyping by </a:t>
            </a:r>
            <a:r>
              <a:rPr kumimoji="0" lang="en-US" altLang="zh-CN" sz="2200" u="sng" dirty="0">
                <a:solidFill>
                  <a:srgbClr val="0070C0"/>
                </a:solidFill>
                <a:effectLst/>
                <a:latin typeface="Arial" pitchFamily="34" charset="0"/>
              </a:rPr>
              <a:t>Southern </a:t>
            </a:r>
            <a:r>
              <a:rPr kumimoji="0" lang="en-US" altLang="zh-CN" sz="2200" dirty="0">
                <a:effectLst/>
                <a:latin typeface="Arial" pitchFamily="34" charset="0"/>
              </a:rPr>
              <a:t>or </a:t>
            </a:r>
            <a:r>
              <a:rPr kumimoji="0" lang="en-US" altLang="zh-CN" sz="2200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PCR-RFLP.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 smtClean="0">
                <a:solidFill>
                  <a:schemeClr val="tx2"/>
                </a:solidFill>
              </a:rPr>
              <a:t>Principle: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200" dirty="0" smtClean="0"/>
              <a:t>Isolation of DNA.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DNA is amplified by PCR.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Amplified DNA is incubated with restriction </a:t>
            </a:r>
            <a:r>
              <a:rPr lang="en-US" sz="2200" dirty="0" err="1" smtClean="0"/>
              <a:t>endonucleases</a:t>
            </a:r>
            <a:r>
              <a:rPr lang="en-US" sz="2200" dirty="0" smtClean="0"/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Then electrophoresis.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/>
              <a:t> Visualization of different bands.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zh-CN" sz="2200" dirty="0" smtClean="0"/>
              <a:t> Much faster than Southern analysis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endParaRPr kumimoji="0" lang="en-US" altLang="en-US" sz="3200" b="1" u="sng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428596" y="834078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zh-CN" sz="2800" b="1" dirty="0">
                <a:effectLst/>
                <a:latin typeface="Arial" pitchFamily="34" charset="0"/>
              </a:rPr>
              <a:t>R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estriction</a:t>
            </a:r>
            <a:r>
              <a:rPr kumimoji="0" lang="en-US" altLang="en-US" sz="2800" b="1" dirty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F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ragment</a:t>
            </a:r>
            <a:r>
              <a:rPr kumimoji="0" lang="en-US" altLang="en-US" sz="2800" b="1" dirty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L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ength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P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olymorphisms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929618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571736" y="1428736"/>
            <a:ext cx="857256" cy="28575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694132"/>
            <a:ext cx="7500990" cy="3021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2000232" y="5500702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071670" y="6143644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4000" dirty="0" smtClean="0"/>
              <a:t>RFLP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Description of previous figure: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 smtClean="0">
                <a:latin typeface="Arial" pitchFamily="34" charset="0"/>
              </a:rPr>
              <a:t>eg</a:t>
            </a:r>
            <a:r>
              <a:rPr lang="en-US" altLang="zh-CN" sz="2200" dirty="0" smtClean="0">
                <a:latin typeface="Arial" pitchFamily="34" charset="0"/>
              </a:rPr>
              <a:t>., if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 gene of length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 is cut by EcoR1 which specifically hydrolyses bond between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. so that 2 fragments are produced of length 50 &amp; 125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If a mutation occurs converting normal A  to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C.</a:t>
            </a:r>
            <a:r>
              <a:rPr lang="en-US" altLang="zh-CN" sz="2200" dirty="0" smtClean="0">
                <a:latin typeface="Arial" pitchFamily="34" charset="0"/>
              </a:rPr>
              <a:t> This R. </a:t>
            </a:r>
            <a:r>
              <a:rPr lang="en-US" altLang="zh-CN" sz="2200" dirty="0" err="1" smtClean="0">
                <a:latin typeface="Arial" pitchFamily="34" charset="0"/>
              </a:rPr>
              <a:t>endonuclease</a:t>
            </a:r>
            <a:r>
              <a:rPr lang="en-US" altLang="zh-CN" sz="2200" dirty="0" smtClean="0">
                <a:latin typeface="Arial" pitchFamily="34" charset="0"/>
              </a:rPr>
              <a:t> will not act. So, the DNA fragment will be only of 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 length.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By electrophoresis, we can detect :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 the normal subject which has 2 fragments (50 &amp; 125), called homozygote for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heterozygote containing one normal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) and one mutated base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homozygote having mutation of both alleles of this gene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 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3200" dirty="0" smtClean="0"/>
              <a:t>Summary </a:t>
            </a:r>
            <a:endParaRPr lang="ar-JO" sz="3200" dirty="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329642" cy="49530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Amplification of DNA: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800" dirty="0" smtClean="0"/>
              <a:t>PCR.</a:t>
            </a:r>
          </a:p>
          <a:p>
            <a:r>
              <a:rPr lang="en-US" sz="2800" b="1" u="sng" dirty="0" smtClean="0">
                <a:solidFill>
                  <a:schemeClr val="tx2"/>
                </a:solidFill>
              </a:rPr>
              <a:t>Analysis  of DNA:</a:t>
            </a:r>
          </a:p>
          <a:p>
            <a:pPr>
              <a:lnSpc>
                <a:spcPct val="120000"/>
              </a:lnSpc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-  </a:t>
            </a:r>
            <a:r>
              <a:rPr lang="en-US" sz="2000" b="1" dirty="0" smtClean="0"/>
              <a:t>Electrophoresis</a:t>
            </a:r>
            <a:r>
              <a:rPr lang="en-US" sz="2000" dirty="0" smtClean="0"/>
              <a:t> only.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R.E. &amp;  Electrophoresis ……………… (</a:t>
            </a:r>
            <a:r>
              <a:rPr lang="en-US" sz="2000" b="1" dirty="0" smtClean="0"/>
              <a:t>RFLP</a:t>
            </a:r>
            <a:r>
              <a:rPr lang="en-US" sz="2000" dirty="0" smtClean="0"/>
              <a:t>).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R.E. &amp;  Electrophoresis &amp; blot &amp; probe………(</a:t>
            </a:r>
            <a:r>
              <a:rPr lang="en-US" sz="2000" b="1" dirty="0" smtClean="0"/>
              <a:t>Southern blot</a:t>
            </a:r>
            <a:r>
              <a:rPr lang="en-US" sz="2000" dirty="0" smtClean="0"/>
              <a:t>).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……………………………………………………………….. </a:t>
            </a:r>
          </a:p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RFLP – Applications:</a:t>
            </a:r>
          </a:p>
          <a:p>
            <a:r>
              <a:rPr lang="en-US" sz="2400" dirty="0" smtClean="0"/>
              <a:t>Forensics.</a:t>
            </a:r>
          </a:p>
          <a:p>
            <a:r>
              <a:rPr lang="en-US" sz="2400" dirty="0" smtClean="0"/>
              <a:t>Diagnosis of genetic diseases: </a:t>
            </a:r>
            <a:r>
              <a:rPr lang="en-US" sz="2000" dirty="0" smtClean="0"/>
              <a:t>Cystic fibrosis, Sickle cell anemia, ……</a:t>
            </a:r>
          </a:p>
          <a:p>
            <a:pPr>
              <a:lnSpc>
                <a:spcPct val="120000"/>
              </a:lnSpc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2000" dirty="0" smtClean="0"/>
          </a:p>
          <a:p>
            <a:pPr>
              <a:buFontTx/>
              <a:buNone/>
            </a:pPr>
            <a:endParaRPr lang="en-US" sz="28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Eman</a:t>
            </a:r>
            <a:r>
              <a:rPr lang="en-US" dirty="0" smtClean="0"/>
              <a:t> </a:t>
            </a:r>
            <a:r>
              <a:rPr lang="en-US" dirty="0" err="1" smtClean="0"/>
              <a:t>Shaat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sequencing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2800" dirty="0" smtClean="0"/>
              <a:t>Genetic techniques</a:t>
            </a:r>
            <a:br>
              <a:rPr lang="en-US" sz="2800" dirty="0" smtClean="0"/>
            </a:br>
            <a:r>
              <a:rPr lang="en-US" sz="2800" dirty="0" smtClean="0"/>
              <a:t>II. DNA sequencing: </a:t>
            </a:r>
            <a:r>
              <a:rPr lang="en-US" sz="2800" b="0" dirty="0" smtClean="0"/>
              <a:t>definition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4525963"/>
          </a:xfrm>
        </p:spPr>
        <p:txBody>
          <a:bodyPr/>
          <a:lstStyle/>
          <a:p>
            <a:r>
              <a:rPr lang="en-US" sz="2000" b="1" dirty="0" smtClean="0"/>
              <a:t>DNA sequencing</a:t>
            </a:r>
            <a:r>
              <a:rPr lang="en-US" sz="2000" dirty="0" smtClean="0"/>
              <a:t> is the process of </a:t>
            </a:r>
            <a:r>
              <a:rPr lang="en-US" sz="2000" dirty="0" smtClean="0">
                <a:solidFill>
                  <a:srgbClr val="00B050"/>
                </a:solidFill>
              </a:rPr>
              <a:t>determining the precise order of </a:t>
            </a:r>
            <a:r>
              <a:rPr lang="en-US" sz="2000" b="1" i="1" dirty="0" smtClean="0">
                <a:solidFill>
                  <a:srgbClr val="00B050"/>
                </a:solidFill>
              </a:rPr>
              <a:t>nucleotides </a:t>
            </a:r>
            <a:r>
              <a:rPr lang="en-US" sz="2000" dirty="0" smtClean="0">
                <a:solidFill>
                  <a:srgbClr val="00B050"/>
                </a:solidFill>
              </a:rPr>
              <a:t> within a </a:t>
            </a:r>
            <a:r>
              <a:rPr lang="en-US" sz="2000" b="1" i="1" dirty="0" smtClean="0">
                <a:solidFill>
                  <a:srgbClr val="00B050"/>
                </a:solidFill>
              </a:rPr>
              <a:t>DNA</a:t>
            </a:r>
            <a:r>
              <a:rPr lang="en-US" sz="2000" dirty="0" smtClean="0">
                <a:solidFill>
                  <a:srgbClr val="00B050"/>
                </a:solidFill>
              </a:rPr>
              <a:t> molecule. </a:t>
            </a:r>
          </a:p>
          <a:p>
            <a:r>
              <a:rPr lang="en-US" sz="2000" dirty="0" smtClean="0"/>
              <a:t>It is used to determine the order of the four bases in a strand of DNA isolated from cells of </a:t>
            </a:r>
            <a:r>
              <a:rPr lang="en-US" sz="2000" dirty="0" smtClean="0">
                <a:solidFill>
                  <a:srgbClr val="0070C0"/>
                </a:solidFill>
              </a:rPr>
              <a:t>animals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plants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bacteria</a:t>
            </a:r>
            <a:r>
              <a:rPr lang="en-US" sz="2000" dirty="0" smtClean="0"/>
              <a:t>, or virtually any </a:t>
            </a:r>
            <a:r>
              <a:rPr lang="en-US" sz="2000" dirty="0" smtClean="0">
                <a:solidFill>
                  <a:srgbClr val="0070C0"/>
                </a:solidFill>
              </a:rPr>
              <a:t>other</a:t>
            </a:r>
            <a:r>
              <a:rPr lang="en-US" sz="2000" dirty="0" smtClean="0"/>
              <a:t> source of genetic information.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Overall process: </a:t>
            </a:r>
          </a:p>
          <a:p>
            <a:r>
              <a:rPr lang="en-US" sz="2000" dirty="0" smtClean="0"/>
              <a:t>First, </a:t>
            </a:r>
            <a:r>
              <a:rPr lang="en-US" sz="2000" b="1" i="1" dirty="0" smtClean="0">
                <a:solidFill>
                  <a:srgbClr val="00B050"/>
                </a:solidFill>
              </a:rPr>
              <a:t>DNA has to be extracted </a:t>
            </a:r>
            <a:r>
              <a:rPr lang="en-US" sz="2000" dirty="0" smtClean="0"/>
              <a:t>from the cells of the organism being studied. </a:t>
            </a:r>
          </a:p>
          <a:p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00B050"/>
                </a:solidFill>
              </a:rPr>
              <a:t>sequencing reaction </a:t>
            </a:r>
            <a:r>
              <a:rPr lang="en-US" sz="2000" dirty="0" smtClean="0"/>
              <a:t>is then performed on the DNA, and the sequenced DNA strands are sorted by size using capillary electrophoresis.</a:t>
            </a:r>
          </a:p>
          <a:p>
            <a:r>
              <a:rPr lang="en-US" sz="2000" dirty="0" smtClean="0"/>
              <a:t>Finally, </a:t>
            </a:r>
            <a:r>
              <a:rPr lang="en-US" sz="2000" b="1" i="1" dirty="0" smtClean="0">
                <a:solidFill>
                  <a:srgbClr val="00B050"/>
                </a:solidFill>
              </a:rPr>
              <a:t>the DNA code is read </a:t>
            </a:r>
            <a:r>
              <a:rPr lang="en-US" sz="2000" dirty="0" smtClean="0"/>
              <a:t>by a computer and </a:t>
            </a:r>
            <a:r>
              <a:rPr lang="en-US" sz="2000" dirty="0" err="1" smtClean="0"/>
              <a:t>analysed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Uses of </a:t>
            </a:r>
            <a:r>
              <a:rPr lang="en-US" sz="2800" b="1" dirty="0" err="1" smtClean="0">
                <a:solidFill>
                  <a:schemeClr val="tx2"/>
                </a:solidFill>
              </a:rPr>
              <a:t>sequencing:</a:t>
            </a:r>
            <a:r>
              <a:rPr lang="en-US" sz="2000" dirty="0" err="1" smtClean="0"/>
              <a:t>Detect</a:t>
            </a:r>
            <a:r>
              <a:rPr lang="en-US" sz="2000" dirty="0" smtClean="0"/>
              <a:t> the presence of known genes </a:t>
            </a:r>
            <a:r>
              <a:rPr lang="en-US" sz="2000" b="1" dirty="0" smtClean="0">
                <a:solidFill>
                  <a:schemeClr val="tx2"/>
                </a:solidFill>
              </a:rPr>
              <a:t>for medical purposes:  - </a:t>
            </a:r>
            <a:r>
              <a:rPr lang="en-US" sz="2000" dirty="0" smtClean="0"/>
              <a:t>genetic testing (ex. diagnostic).  -Forensic identification. - Parental testing.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04" name="Rectangle 23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8115328" cy="4525963"/>
          </a:xfrm>
        </p:spPr>
        <p:txBody>
          <a:bodyPr/>
          <a:lstStyle/>
          <a:p>
            <a:r>
              <a:rPr lang="en-US" sz="2400" dirty="0"/>
              <a:t>A modified DNA replication reaction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Growing chains are terminated </a:t>
            </a:r>
            <a:r>
              <a:rPr lang="en-US" sz="2400" dirty="0" smtClean="0"/>
              <a:t>by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dideoxynucleotides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dirty="0" smtClean="0"/>
              <a:t>Limitations: </a:t>
            </a:r>
            <a:r>
              <a:rPr lang="en-US" sz="2400" dirty="0" smtClean="0"/>
              <a:t>The </a:t>
            </a:r>
            <a:r>
              <a:rPr lang="en-US" sz="2400" dirty="0" err="1" smtClean="0"/>
              <a:t>dideoxy</a:t>
            </a:r>
            <a:r>
              <a:rPr lang="en-US" sz="2400" dirty="0" smtClean="0"/>
              <a:t> method is good only for </a:t>
            </a:r>
            <a:r>
              <a:rPr lang="en-US" sz="2400" b="1" i="1" dirty="0" smtClean="0">
                <a:solidFill>
                  <a:srgbClr val="0070C0"/>
                </a:solidFill>
              </a:rPr>
              <a:t>500-1000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bp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reactions. </a:t>
            </a:r>
            <a:r>
              <a:rPr lang="en-US" sz="2400" b="1" i="1" dirty="0" smtClean="0">
                <a:solidFill>
                  <a:srgbClr val="0070C0"/>
                </a:solidFill>
              </a:rPr>
              <a:t>Expensive &amp; Takes time.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Brief Bio Background as regards </a:t>
            </a:r>
            <a:r>
              <a:rPr lang="en-US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Polymerase</a:t>
            </a:r>
          </a:p>
          <a:p>
            <a:pPr lvl="1"/>
            <a:r>
              <a:rPr lang="en-US" sz="2000" dirty="0" smtClean="0"/>
              <a:t>DNA polymerase can add free nucleotides and forms </a:t>
            </a:r>
            <a:r>
              <a:rPr lang="en-US" sz="2000" dirty="0" err="1" smtClean="0"/>
              <a:t>phosphodiester</a:t>
            </a:r>
            <a:r>
              <a:rPr lang="en-US" sz="2000" dirty="0" smtClean="0"/>
              <a:t> bonds.</a:t>
            </a:r>
          </a:p>
          <a:p>
            <a:pPr lvl="1"/>
            <a:r>
              <a:rPr lang="en-US" sz="2000" dirty="0" smtClean="0"/>
              <a:t>No known DNA polymerase is able to begin a new chain, so needs </a:t>
            </a:r>
            <a:r>
              <a:rPr lang="en-US" sz="2000" b="1" i="1" dirty="0" smtClean="0">
                <a:solidFill>
                  <a:srgbClr val="0070C0"/>
                </a:solidFill>
              </a:rPr>
              <a:t>primer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It requires DNA </a:t>
            </a:r>
            <a:r>
              <a:rPr lang="en-US" sz="2000" b="1" i="1" dirty="0" smtClean="0">
                <a:solidFill>
                  <a:srgbClr val="0070C0"/>
                </a:solidFill>
              </a:rPr>
              <a:t>template</a:t>
            </a:r>
            <a:r>
              <a:rPr lang="en-US" sz="2000" dirty="0" smtClean="0"/>
              <a:t> (</a:t>
            </a:r>
            <a:r>
              <a:rPr lang="en-US" sz="2000" dirty="0" err="1" smtClean="0"/>
              <a:t>ss</a:t>
            </a:r>
            <a:r>
              <a:rPr lang="en-US" sz="2000" dirty="0" smtClean="0"/>
              <a:t> DNA).</a:t>
            </a:r>
          </a:p>
          <a:p>
            <a:pPr lvl="1"/>
            <a:r>
              <a:rPr lang="en-US" sz="2000" dirty="0" smtClean="0"/>
              <a:t>It requires presence of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dNTPs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 </a:t>
            </a:r>
            <a:r>
              <a:rPr lang="en-US" sz="2000" dirty="0" err="1" smtClean="0"/>
              <a:t>dATP</a:t>
            </a:r>
            <a:r>
              <a:rPr lang="en-US" sz="2000" dirty="0" smtClean="0"/>
              <a:t>, </a:t>
            </a:r>
            <a:r>
              <a:rPr lang="en-US" sz="2000" dirty="0" err="1" smtClean="0"/>
              <a:t>dGTP</a:t>
            </a:r>
            <a:r>
              <a:rPr lang="en-US" sz="2000" dirty="0" smtClean="0"/>
              <a:t>, </a:t>
            </a:r>
            <a:r>
              <a:rPr lang="en-US" sz="2000" dirty="0" err="1" smtClean="0"/>
              <a:t>dCTP</a:t>
            </a:r>
            <a:r>
              <a:rPr lang="en-US" sz="2000" dirty="0" smtClean="0"/>
              <a:t>, TTP )</a:t>
            </a:r>
          </a:p>
          <a:p>
            <a:endParaRPr lang="en-US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DNA sequencing:</a:t>
            </a:r>
          </a:p>
          <a:p>
            <a:pPr lvl="0" algn="l"/>
            <a:r>
              <a:rPr lang="en-US" sz="2800" b="1" dirty="0" smtClean="0"/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Polymerase Action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447800"/>
            <a:ext cx="7543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5" y="2477152"/>
            <a:ext cx="1143007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dGTP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000240"/>
            <a:ext cx="122501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dATP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+mn-lt"/>
              </a:rPr>
              <a:t>Types of  genetic tests </a:t>
            </a:r>
          </a:p>
        </p:txBody>
      </p:sp>
      <p:graphicFrame>
        <p:nvGraphicFramePr>
          <p:cNvPr id="19541" name="Group 85"/>
          <p:cNvGraphicFramePr>
            <a:graphicFrameLocks noGrp="1"/>
          </p:cNvGraphicFramePr>
          <p:nvPr>
            <p:ph sz="half" idx="2"/>
          </p:nvPr>
        </p:nvGraphicFramePr>
        <p:xfrm>
          <a:off x="323850" y="836613"/>
          <a:ext cx="8640763" cy="5392930"/>
        </p:xfrm>
        <a:graphic>
          <a:graphicData uri="http://schemas.openxmlformats.org/drawingml/2006/table">
            <a:tbl>
              <a:tblPr/>
              <a:tblGrid>
                <a:gridCol w="1727200"/>
                <a:gridCol w="6913563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Diagnostic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to confirm a diagnosis based on physical signs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DA1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Predictive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to detect gene mutations associated with disorders that appear later in life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FBBE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Carrier Identification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E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by people with a family history of recessive genetic disorders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EEA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Prenatal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7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to test a foetus when there is risk of bearing a child with metal or physical disabilities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7B2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Newborn Screening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C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as a preventative health measure once the baby is born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C3D9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Forensic testing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C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to identify an individual for legal purposes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CEE2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Research testing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Used for finding unknown genes and identifying the function of a 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4B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85860"/>
            <a:ext cx="8777318" cy="46958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669900"/>
                </a:solidFill>
              </a:rPr>
              <a:t>Principle: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Uses </a:t>
            </a:r>
            <a:r>
              <a:rPr lang="en-US" sz="2200" dirty="0" smtClean="0">
                <a:solidFill>
                  <a:srgbClr val="0070C0"/>
                </a:solidFill>
              </a:rPr>
              <a:t>DNA polymerase </a:t>
            </a:r>
            <a:r>
              <a:rPr lang="en-US" sz="2200" dirty="0" smtClean="0"/>
              <a:t>to synthesize a second DNA strand that is labeled.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DNA polymerase always adds new bases to the 3’ end of a primer that is base-paired to the template DNA.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Also uses chain terminator nucleotides: </a:t>
            </a:r>
            <a:r>
              <a:rPr lang="en-US" sz="2200" b="1" u="sng" dirty="0" err="1" smtClean="0">
                <a:solidFill>
                  <a:schemeClr val="tx2"/>
                </a:solidFill>
              </a:rPr>
              <a:t>dideoxy</a:t>
            </a:r>
            <a:r>
              <a:rPr lang="en-US" sz="2200" b="1" dirty="0" smtClean="0">
                <a:solidFill>
                  <a:schemeClr val="tx2"/>
                </a:solidFill>
              </a:rPr>
              <a:t> nucleotides </a:t>
            </a:r>
            <a:r>
              <a:rPr lang="en-US" sz="2200" b="1" i="1" dirty="0" smtClean="0">
                <a:solidFill>
                  <a:schemeClr val="tx2"/>
                </a:solidFill>
              </a:rPr>
              <a:t>(</a:t>
            </a:r>
            <a:r>
              <a:rPr lang="en-US" sz="2200" b="1" i="1" dirty="0" err="1" smtClean="0">
                <a:solidFill>
                  <a:schemeClr val="tx2"/>
                </a:solidFill>
              </a:rPr>
              <a:t>ddNTPs</a:t>
            </a:r>
            <a:r>
              <a:rPr lang="en-US" sz="2200" b="1" i="1" dirty="0" smtClean="0">
                <a:solidFill>
                  <a:schemeClr val="tx2"/>
                </a:solidFill>
              </a:rPr>
              <a:t>)</a:t>
            </a:r>
            <a:r>
              <a:rPr lang="en-US" sz="2200" i="1" dirty="0" smtClean="0"/>
              <a:t>, </a:t>
            </a:r>
            <a:r>
              <a:rPr lang="en-US" sz="2200" dirty="0" smtClean="0"/>
              <a:t>which </a:t>
            </a:r>
            <a:r>
              <a:rPr lang="en-US" sz="2200" dirty="0" smtClean="0">
                <a:solidFill>
                  <a:srgbClr val="0070C0"/>
                </a:solidFill>
              </a:rPr>
              <a:t>lack the -OH group on the 3' carbon of the </a:t>
            </a:r>
            <a:r>
              <a:rPr lang="en-US" sz="2200" dirty="0" err="1" smtClean="0">
                <a:solidFill>
                  <a:srgbClr val="0070C0"/>
                </a:solidFill>
              </a:rPr>
              <a:t>deoxyribose</a:t>
            </a:r>
            <a:r>
              <a:rPr lang="en-US" sz="2200" dirty="0" smtClean="0"/>
              <a:t>.  When DNA polymerase inserts one of these </a:t>
            </a:r>
            <a:r>
              <a:rPr lang="en-US" sz="2200" dirty="0" err="1" smtClean="0"/>
              <a:t>ddNTPs</a:t>
            </a:r>
            <a:r>
              <a:rPr lang="en-US" sz="2200" dirty="0" smtClean="0"/>
              <a:t> into the growing DNA chain, the chain terminates, as nothing can be added to its 3' end.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DNA sequencing:</a:t>
            </a:r>
          </a:p>
          <a:p>
            <a:pPr lvl="0" algn="l"/>
            <a:r>
              <a:rPr lang="en-US" sz="3200" b="1" dirty="0" smtClean="0">
                <a:solidFill>
                  <a:schemeClr val="tx1"/>
                </a:solidFill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698" y="4786322"/>
            <a:ext cx="563564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Dideoxies</a:t>
            </a:r>
            <a:r>
              <a:rPr lang="en-US" sz="3200" dirty="0" smtClean="0"/>
              <a:t> block elongation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1688" y="1447800"/>
            <a:ext cx="7543800" cy="5022850"/>
            <a:chOff x="505" y="912"/>
            <a:chExt cx="4752" cy="3164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" y="912"/>
              <a:ext cx="4752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3245" y="2106"/>
              <a:ext cx="274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188" y="20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" pitchFamily="-128" charset="0"/>
                </a:rPr>
                <a:t>H</a:t>
              </a:r>
              <a:endParaRPr lang="en-US" dirty="0">
                <a:latin typeface="Times" pitchFamily="-12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3286" y="1661"/>
              <a:ext cx="62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235" y="1665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" pitchFamily="-128" charset="0"/>
                </a:rPr>
                <a:t>ddGTP</a:t>
              </a:r>
              <a:endParaRPr lang="en-US" dirty="0">
                <a:latin typeface="Times" pitchFamily="-128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5214942" y="2571744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086492" y="2928934"/>
            <a:ext cx="700086" cy="121444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00958" y="2071678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117615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Steps: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Strand separation.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denaturation</a:t>
            </a:r>
            <a:r>
              <a:rPr lang="en-US" sz="2200" i="1" dirty="0" smtClean="0">
                <a:solidFill>
                  <a:srgbClr val="00B050"/>
                </a:solidFill>
              </a:rPr>
              <a:t>; heating)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annealing.</a:t>
            </a:r>
            <a:r>
              <a:rPr lang="en-US" sz="2200" i="1" dirty="0" smtClean="0">
                <a:solidFill>
                  <a:srgbClr val="00B050"/>
                </a:solidFill>
              </a:rPr>
              <a:t> (primer)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extension. </a:t>
            </a:r>
            <a:r>
              <a:rPr lang="en-US" sz="2200" i="1" dirty="0" smtClean="0">
                <a:solidFill>
                  <a:srgbClr val="00B050"/>
                </a:solidFill>
              </a:rPr>
              <a:t>(DNA polymerase, </a:t>
            </a:r>
            <a:r>
              <a:rPr lang="en-US" sz="2200" i="1" dirty="0" err="1" smtClean="0">
                <a:solidFill>
                  <a:srgbClr val="00B050"/>
                </a:solidFill>
              </a:rPr>
              <a:t>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Chain termination.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Electrophoresis. </a:t>
            </a:r>
            <a:r>
              <a:rPr lang="en-US" sz="2200" i="1" dirty="0" smtClean="0">
                <a:solidFill>
                  <a:srgbClr val="00B050"/>
                </a:solidFill>
              </a:rPr>
              <a:t>(capillary)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Detection &amp; analysis . </a:t>
            </a:r>
            <a:r>
              <a:rPr lang="en-US" sz="2200" i="1" dirty="0" smtClean="0">
                <a:solidFill>
                  <a:srgbClr val="00B050"/>
                </a:solidFill>
              </a:rPr>
              <a:t>( computer; </a:t>
            </a:r>
            <a:r>
              <a:rPr lang="en-US" sz="2200" i="1" dirty="0" err="1" smtClean="0">
                <a:solidFill>
                  <a:srgbClr val="00B050"/>
                </a:solidFill>
              </a:rPr>
              <a:t>electropherogram</a:t>
            </a:r>
            <a:r>
              <a:rPr lang="en-US" sz="2200" i="1" dirty="0" smtClean="0">
                <a:solidFill>
                  <a:srgbClr val="00B050"/>
                </a:solidFill>
              </a:rPr>
              <a:t>).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……………………………………………………………………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1 (strand separation)</a:t>
            </a:r>
          </a:p>
          <a:p>
            <a:r>
              <a:rPr lang="en-US" sz="2200" dirty="0" smtClean="0"/>
              <a:t>Double-stranded DNA needs to be </a:t>
            </a:r>
            <a:r>
              <a:rPr lang="en-US" sz="2200" b="1" dirty="0" smtClean="0">
                <a:solidFill>
                  <a:srgbClr val="0070C0"/>
                </a:solidFill>
              </a:rPr>
              <a:t>denatured</a:t>
            </a:r>
            <a:r>
              <a:rPr lang="en-US" sz="2200" dirty="0" smtClean="0"/>
              <a:t>, or separated into single strands, before it can be sequenced. </a:t>
            </a:r>
          </a:p>
          <a:p>
            <a:r>
              <a:rPr lang="en-US" sz="2200" dirty="0" smtClean="0"/>
              <a:t>This process is accomplished by </a:t>
            </a:r>
            <a:r>
              <a:rPr lang="en-US" sz="2200" b="1" dirty="0" smtClean="0">
                <a:solidFill>
                  <a:srgbClr val="0070C0"/>
                </a:solidFill>
              </a:rPr>
              <a:t>heating </a:t>
            </a:r>
            <a:r>
              <a:rPr lang="en-US" sz="2200" dirty="0" smtClean="0"/>
              <a:t>the DNA.</a:t>
            </a:r>
          </a:p>
          <a:p>
            <a:pPr marL="514350" indent="-514350">
              <a:buNone/>
            </a:pPr>
            <a:endParaRPr lang="en-US" sz="2400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black">
          <a:xfrm>
            <a:off x="357158" y="142852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DNA sequencing:</a:t>
            </a:r>
          </a:p>
          <a:p>
            <a:pPr lvl="0" algn="l"/>
            <a:r>
              <a:rPr lang="en-US" sz="2800" b="1" dirty="0" smtClean="0">
                <a:solidFill>
                  <a:schemeClr val="tx1"/>
                </a:solidFill>
              </a:rPr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2 (primer annealing)</a:t>
            </a:r>
          </a:p>
          <a:p>
            <a:r>
              <a:rPr lang="en-US" sz="2000" dirty="0" smtClean="0"/>
              <a:t>Next, a small single-stranded DNA piece of about </a:t>
            </a:r>
            <a:r>
              <a:rPr lang="en-US" sz="2000" b="1" i="1" dirty="0" smtClean="0">
                <a:solidFill>
                  <a:srgbClr val="00B050"/>
                </a:solidFill>
              </a:rPr>
              <a:t>20 bases</a:t>
            </a:r>
            <a:r>
              <a:rPr lang="en-US" sz="2000" dirty="0" smtClean="0"/>
              <a:t>, called an </a:t>
            </a:r>
            <a:r>
              <a:rPr lang="en-US" sz="2000" b="1" dirty="0" err="1" smtClean="0">
                <a:solidFill>
                  <a:srgbClr val="00B050"/>
                </a:solidFill>
              </a:rPr>
              <a:t>oligonucleotide</a:t>
            </a:r>
            <a:r>
              <a:rPr lang="en-US" sz="2000" dirty="0" smtClean="0"/>
              <a:t>, is annealed to the denatured template strand. </a:t>
            </a:r>
          </a:p>
          <a:p>
            <a:r>
              <a:rPr lang="en-US" sz="2000" dirty="0" smtClean="0"/>
              <a:t>In addition, a </a:t>
            </a:r>
            <a:r>
              <a:rPr lang="en-US" sz="2000" b="1" dirty="0" smtClean="0">
                <a:solidFill>
                  <a:srgbClr val="00B050"/>
                </a:solidFill>
              </a:rPr>
              <a:t>large excess of primers </a:t>
            </a:r>
            <a:r>
              <a:rPr lang="en-US" sz="2000" dirty="0" smtClean="0"/>
              <a:t>is used to again ensure that the primers will out-compete the complementary DNA strand for annealing to the template.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oligonucleotide</a:t>
            </a:r>
            <a:r>
              <a:rPr lang="en-US" sz="2000" dirty="0" smtClean="0"/>
              <a:t> primer must be of </a:t>
            </a:r>
            <a:r>
              <a:rPr lang="en-US" sz="2000" b="1" dirty="0" smtClean="0">
                <a:solidFill>
                  <a:srgbClr val="00B050"/>
                </a:solidFill>
              </a:rPr>
              <a:t>complementary </a:t>
            </a:r>
            <a:r>
              <a:rPr lang="en-US" sz="2000" dirty="0" smtClean="0"/>
              <a:t>sequence to the template strand in order to bind by base-pair interactions.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Primers: - </a:t>
            </a:r>
            <a:r>
              <a:rPr lang="en-US" sz="2000" dirty="0" err="1" smtClean="0"/>
              <a:t>Oligonucleotides</a:t>
            </a:r>
            <a:r>
              <a:rPr lang="en-US" sz="2000" dirty="0" smtClean="0"/>
              <a:t>. - Complementary to template strand.  - In excess.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3 (primer extension): </a:t>
            </a:r>
            <a:r>
              <a:rPr lang="en-US" sz="2000" dirty="0" smtClean="0"/>
              <a:t>During the extension phase, a </a:t>
            </a:r>
            <a:r>
              <a:rPr lang="en-US" sz="2000" b="1" i="1" dirty="0" smtClean="0">
                <a:solidFill>
                  <a:srgbClr val="00B050"/>
                </a:solidFill>
              </a:rPr>
              <a:t>bacterial DNA polymerase </a:t>
            </a:r>
            <a:r>
              <a:rPr lang="en-US" sz="2000" dirty="0" smtClean="0"/>
              <a:t>enzyme begins assembling a new DNA chain from the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dNTPs</a:t>
            </a:r>
            <a:r>
              <a:rPr lang="en-US" sz="2000" dirty="0" smtClean="0"/>
              <a:t>, provided in the reaction </a:t>
            </a:r>
            <a:r>
              <a:rPr lang="en-US" sz="2000" dirty="0" err="1" smtClean="0"/>
              <a:t>mixture.The</a:t>
            </a:r>
            <a:r>
              <a:rPr lang="en-US" sz="2000" dirty="0" smtClean="0"/>
              <a:t> nucleotides are added in the order specified by the complementary bases in the template strand.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4 (chain termination)</a:t>
            </a:r>
          </a:p>
          <a:p>
            <a:r>
              <a:rPr lang="en-US" sz="2000" dirty="0" smtClean="0"/>
              <a:t>The reaction mixture also contains small amounts of each of the 4 </a:t>
            </a:r>
            <a:r>
              <a:rPr lang="en-US" sz="2000" dirty="0" err="1" smtClean="0"/>
              <a:t>dideoxynucleotides</a:t>
            </a:r>
            <a:r>
              <a:rPr lang="en-US" sz="2000" dirty="0" smtClean="0"/>
              <a:t>, or </a:t>
            </a:r>
            <a:r>
              <a:rPr lang="en-US" sz="2000" b="1" i="1" dirty="0" smtClean="0">
                <a:solidFill>
                  <a:srgbClr val="00B050"/>
                </a:solidFill>
              </a:rPr>
              <a:t>“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ddNTPs</a:t>
            </a:r>
            <a:r>
              <a:rPr lang="en-US" sz="2000" u="sng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/>
              <a:t>” which lack the 3'-hydroxyl group necessary for chain extension. </a:t>
            </a:r>
          </a:p>
          <a:p>
            <a:r>
              <a:rPr lang="en-US" sz="2000" dirty="0" smtClean="0"/>
              <a:t>Whenever a </a:t>
            </a:r>
            <a:r>
              <a:rPr lang="en-US" sz="2000" dirty="0" err="1" smtClean="0"/>
              <a:t>ddNTPs</a:t>
            </a:r>
            <a:r>
              <a:rPr lang="en-US" sz="2000" dirty="0" smtClean="0"/>
              <a:t> is incorporated into a growing DNA chain, it </a:t>
            </a:r>
            <a:r>
              <a:rPr lang="en-US" sz="2000" b="1" i="1" dirty="0" smtClean="0">
                <a:solidFill>
                  <a:srgbClr val="00B050"/>
                </a:solidFill>
              </a:rPr>
              <a:t>terminates </a:t>
            </a:r>
            <a:r>
              <a:rPr lang="en-US" sz="2000" dirty="0" smtClean="0"/>
              <a:t>chain growth.</a:t>
            </a:r>
          </a:p>
          <a:p>
            <a:r>
              <a:rPr lang="en-US" sz="2000" dirty="0" smtClean="0"/>
              <a:t>When DNA polymerase reaches a base for which some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present, the chain will either:</a:t>
            </a:r>
          </a:p>
          <a:p>
            <a:pPr lvl="1"/>
            <a:r>
              <a:rPr lang="en-US" sz="2000" dirty="0" smtClean="0"/>
              <a:t> terminate if a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added, or: </a:t>
            </a:r>
          </a:p>
          <a:p>
            <a:pPr lvl="1"/>
            <a:r>
              <a:rPr lang="en-US" sz="2000" dirty="0" smtClean="0"/>
              <a:t>continue if the corresponding </a:t>
            </a:r>
            <a:r>
              <a:rPr lang="en-US" sz="2000" dirty="0" err="1" smtClean="0"/>
              <a:t>dNTP</a:t>
            </a:r>
            <a:r>
              <a:rPr lang="en-US" sz="2000" dirty="0" smtClean="0"/>
              <a:t> is added.  </a:t>
            </a:r>
          </a:p>
          <a:p>
            <a:pPr lvl="1"/>
            <a:r>
              <a:rPr lang="en-US" sz="2000" dirty="0" smtClean="0"/>
              <a:t>which one happens is random, based on ratio of </a:t>
            </a:r>
            <a:r>
              <a:rPr lang="en-US" sz="2000" dirty="0" err="1" smtClean="0"/>
              <a:t>dNTP</a:t>
            </a:r>
            <a:r>
              <a:rPr lang="en-US" sz="2000" dirty="0" smtClean="0"/>
              <a:t> to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in the tube.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b="1" dirty="0" err="1" smtClean="0">
                <a:solidFill>
                  <a:srgbClr val="00B050"/>
                </a:solidFill>
              </a:rPr>
              <a:t>dNTPs</a:t>
            </a:r>
            <a:r>
              <a:rPr lang="en-US" sz="2800" b="1" dirty="0" smtClean="0">
                <a:solidFill>
                  <a:srgbClr val="00B050"/>
                </a:solidFill>
              </a:rPr>
              <a:t>  &gt;&gt;&gt;   </a:t>
            </a:r>
            <a:r>
              <a:rPr lang="en-US" sz="2800" b="1" dirty="0" err="1" smtClean="0">
                <a:solidFill>
                  <a:srgbClr val="00B050"/>
                </a:solidFill>
              </a:rPr>
              <a:t>ddNTPs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45415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T     C     A     G     A    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71470" y="642918"/>
            <a:ext cx="20740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Template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538575"/>
            <a:ext cx="981359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ddA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928794" y="2324393"/>
            <a:ext cx="1646743" cy="584775"/>
            <a:chOff x="1928794" y="2324393"/>
            <a:chExt cx="1646743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2571736" y="2324393"/>
              <a:ext cx="1003801" cy="58477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ddG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2324393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2071670" y="3405846"/>
            <a:ext cx="2357454" cy="594658"/>
            <a:chOff x="2071670" y="3405846"/>
            <a:chExt cx="2357454" cy="594658"/>
          </a:xfrm>
        </p:grpSpPr>
        <p:sp>
          <p:nvSpPr>
            <p:cNvPr id="8" name="TextBox 7"/>
            <p:cNvSpPr txBox="1"/>
            <p:nvPr/>
          </p:nvSpPr>
          <p:spPr>
            <a:xfrm>
              <a:off x="3494253" y="3405846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6050" y="3405846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3415729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2143108" y="4773051"/>
            <a:ext cx="3195937" cy="598046"/>
            <a:chOff x="2143108" y="4773051"/>
            <a:chExt cx="3195937" cy="598046"/>
          </a:xfrm>
        </p:grpSpPr>
        <p:sp>
          <p:nvSpPr>
            <p:cNvPr id="18" name="TextBox 17"/>
            <p:cNvSpPr txBox="1"/>
            <p:nvPr/>
          </p:nvSpPr>
          <p:spPr>
            <a:xfrm>
              <a:off x="4357686" y="4786322"/>
              <a:ext cx="981359" cy="584775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ddC</a:t>
              </a:r>
              <a:endParaRPr lang="en-US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488" y="4786322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3108" y="4773051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868" y="4786322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2295508" y="5688474"/>
            <a:ext cx="4068619" cy="598046"/>
            <a:chOff x="2295508" y="5688474"/>
            <a:chExt cx="4068619" cy="598046"/>
          </a:xfrm>
        </p:grpSpPr>
        <p:sp>
          <p:nvSpPr>
            <p:cNvPr id="26" name="TextBox 25"/>
            <p:cNvSpPr txBox="1"/>
            <p:nvPr/>
          </p:nvSpPr>
          <p:spPr>
            <a:xfrm>
              <a:off x="5429256" y="5691862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5691862"/>
              <a:ext cx="845103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C</a:t>
              </a:r>
              <a:endParaRPr lang="en-US" sz="3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64598" y="5701745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9888" y="5701745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5508" y="5688474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3042" y="357166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3\</a:t>
            </a:r>
            <a:endParaRPr lang="ar-JO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500042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5\</a:t>
            </a:r>
            <a:endParaRPr lang="ar-JO" sz="2400" b="1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32" name="Rectangle 31"/>
          <p:cNvSpPr/>
          <p:nvPr/>
        </p:nvSpPr>
        <p:spPr>
          <a:xfrm>
            <a:off x="5000660" y="1357298"/>
            <a:ext cx="3929058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200" dirty="0" smtClean="0"/>
              <a:t>Four different labels: </a:t>
            </a:r>
            <a:r>
              <a:rPr lang="en-US" sz="2200" b="1" i="1" dirty="0" smtClean="0">
                <a:solidFill>
                  <a:srgbClr val="00B050"/>
                </a:solidFill>
              </a:rPr>
              <a:t>Each </a:t>
            </a:r>
            <a:r>
              <a:rPr lang="en-US" sz="2200" dirty="0" smtClean="0"/>
              <a:t>of the four nucleotide chains has a </a:t>
            </a:r>
            <a:r>
              <a:rPr lang="en-US" sz="2200" b="1" i="1" dirty="0" smtClean="0">
                <a:solidFill>
                  <a:srgbClr val="00B050"/>
                </a:solidFill>
              </a:rPr>
              <a:t>different dye</a:t>
            </a:r>
            <a:r>
              <a:rPr lang="en-US" sz="2200" dirty="0" smtClean="0"/>
              <a:t>.</a:t>
            </a:r>
          </a:p>
          <a:p>
            <a:pPr algn="l"/>
            <a:r>
              <a:rPr lang="en-US" sz="2200" b="1" u="sng" dirty="0" smtClean="0"/>
              <a:t>For example:</a:t>
            </a:r>
          </a:p>
          <a:p>
            <a:pPr algn="l"/>
            <a:r>
              <a:rPr lang="en-US" sz="2200" b="1" dirty="0" smtClean="0">
                <a:solidFill>
                  <a:schemeClr val="tx2"/>
                </a:solidFill>
              </a:rPr>
              <a:t>Red for </a:t>
            </a:r>
            <a:r>
              <a:rPr lang="en-US" sz="2200" b="1" dirty="0" err="1" smtClean="0">
                <a:solidFill>
                  <a:schemeClr val="tx2"/>
                </a:solidFill>
              </a:rPr>
              <a:t>ddATP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FFC319"/>
                </a:solidFill>
              </a:rPr>
              <a:t>Yellow for </a:t>
            </a:r>
            <a:r>
              <a:rPr lang="en-US" sz="2200" b="1" dirty="0" err="1" smtClean="0">
                <a:solidFill>
                  <a:srgbClr val="FFC319"/>
                </a:solidFill>
              </a:rPr>
              <a:t>ddGTP</a:t>
            </a:r>
            <a:r>
              <a:rPr lang="en-US" sz="2200" b="1" dirty="0" smtClean="0">
                <a:solidFill>
                  <a:srgbClr val="FFC319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F0"/>
                </a:solidFill>
              </a:rPr>
              <a:t>Blue for </a:t>
            </a:r>
            <a:r>
              <a:rPr lang="en-US" sz="2200" b="1" dirty="0" err="1" smtClean="0">
                <a:solidFill>
                  <a:srgbClr val="00B0F0"/>
                </a:solidFill>
              </a:rPr>
              <a:t>ddTTP</a:t>
            </a:r>
            <a:r>
              <a:rPr lang="en-US" sz="2200" b="1" dirty="0" smtClean="0">
                <a:solidFill>
                  <a:srgbClr val="00B0F0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50"/>
                </a:solidFill>
              </a:rPr>
              <a:t>Green for </a:t>
            </a:r>
            <a:r>
              <a:rPr lang="en-US" sz="2200" b="1" dirty="0" err="1" smtClean="0">
                <a:solidFill>
                  <a:srgbClr val="00B050"/>
                </a:solidFill>
              </a:rPr>
              <a:t>ddCTP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endParaRPr lang="en-US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0491"/>
            <a:ext cx="4896544" cy="5336861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Steps 5 (capillary electrophoresis)</a:t>
            </a:r>
          </a:p>
          <a:p>
            <a:r>
              <a:rPr lang="en-US" sz="2000" dirty="0" smtClean="0"/>
              <a:t>The newly synthesized DNA strands, </a:t>
            </a:r>
            <a:r>
              <a:rPr lang="en-US" sz="2000" b="1" i="1" dirty="0" smtClean="0"/>
              <a:t>each labeled with one of four dyes, are now sorted by length </a:t>
            </a:r>
            <a:r>
              <a:rPr lang="en-US" sz="2000" dirty="0" smtClean="0"/>
              <a:t>using capillary electrophoresis. </a:t>
            </a:r>
          </a:p>
          <a:p>
            <a:r>
              <a:rPr lang="en-US" sz="2000" dirty="0" smtClean="0"/>
              <a:t>An electrical current pulls the negatively charged DNA strands through the capillary. This tube is used t</a:t>
            </a:r>
            <a:r>
              <a:rPr lang="en-US" sz="2000" b="1" dirty="0" smtClean="0"/>
              <a:t>o </a:t>
            </a:r>
            <a:r>
              <a:rPr lang="en-US" sz="2000" b="1" i="1" dirty="0" smtClean="0"/>
              <a:t>separate strands that differ in length by only one base</a:t>
            </a:r>
            <a:r>
              <a:rPr lang="en-US" sz="2000" dirty="0" smtClean="0"/>
              <a:t>. </a:t>
            </a:r>
            <a:endParaRPr lang="en-US" sz="2000" b="1" i="1" dirty="0" smtClean="0"/>
          </a:p>
          <a:p>
            <a:r>
              <a:rPr lang="en-US" sz="2000" b="1" i="1" dirty="0" smtClean="0"/>
              <a:t>Shorter DNA </a:t>
            </a:r>
            <a:r>
              <a:rPr lang="en-US" sz="2000" dirty="0" smtClean="0"/>
              <a:t>strands migrate through the gel material more quickly, and </a:t>
            </a:r>
            <a:r>
              <a:rPr lang="en-US" sz="2000" b="1" i="1" dirty="0" smtClean="0"/>
              <a:t>come out the bottom of the capillary first.</a:t>
            </a:r>
          </a:p>
          <a:p>
            <a:r>
              <a:rPr lang="en-US" sz="2000" dirty="0" smtClean="0"/>
              <a:t>The fragments are separated by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Size &amp; color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2080" y="2000240"/>
            <a:ext cx="3566200" cy="3143272"/>
            <a:chOff x="4071934" y="1571612"/>
            <a:chExt cx="4075635" cy="3585171"/>
          </a:xfrm>
        </p:grpSpPr>
        <p:sp>
          <p:nvSpPr>
            <p:cNvPr id="6" name="TextBox 5"/>
            <p:cNvSpPr txBox="1"/>
            <p:nvPr/>
          </p:nvSpPr>
          <p:spPr>
            <a:xfrm>
              <a:off x="7143768" y="4572008"/>
              <a:ext cx="981359" cy="584775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ddA</a:t>
              </a:r>
              <a:endPara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6500826" y="3786190"/>
              <a:ext cx="1646743" cy="584775"/>
              <a:chOff x="1928794" y="2324393"/>
              <a:chExt cx="1646743" cy="584775"/>
            </a:xfrm>
          </p:grpSpPr>
          <p:sp>
            <p:nvSpPr>
              <p:cNvPr id="23" name="TextBox 5"/>
              <p:cNvSpPr txBox="1"/>
              <p:nvPr/>
            </p:nvSpPr>
            <p:spPr>
              <a:xfrm>
                <a:off x="2571736" y="2324393"/>
                <a:ext cx="1003801" cy="58477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ddG</a:t>
                </a:r>
                <a:endParaRPr lang="en-US" sz="3200" b="1" dirty="0"/>
              </a:p>
            </p:txBody>
          </p:sp>
          <p:sp>
            <p:nvSpPr>
              <p:cNvPr id="24" name="TextBox 6"/>
              <p:cNvSpPr txBox="1"/>
              <p:nvPr/>
            </p:nvSpPr>
            <p:spPr>
              <a:xfrm>
                <a:off x="1928794" y="2324393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5786446" y="3071810"/>
              <a:ext cx="2357454" cy="594658"/>
              <a:chOff x="2071670" y="3405846"/>
              <a:chExt cx="2357454" cy="594658"/>
            </a:xfrm>
          </p:grpSpPr>
          <p:sp>
            <p:nvSpPr>
              <p:cNvPr id="20" name="TextBox 7"/>
              <p:cNvSpPr txBox="1"/>
              <p:nvPr/>
            </p:nvSpPr>
            <p:spPr>
              <a:xfrm>
                <a:off x="3494253" y="3405846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86050" y="3405846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71670" y="3415729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929190" y="2285992"/>
              <a:ext cx="3195937" cy="680257"/>
              <a:chOff x="2143108" y="4773051"/>
              <a:chExt cx="3195937" cy="6802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57686" y="4786322"/>
                <a:ext cx="981359" cy="584775"/>
              </a:xfrm>
              <a:prstGeom prst="rect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ddC</a:t>
                </a:r>
                <a:endParaRPr lang="en-US" sz="3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57488" y="4786322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3108" y="4773051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71868" y="4786322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4071934" y="1571612"/>
              <a:ext cx="4068619" cy="680257"/>
              <a:chOff x="2295508" y="5688474"/>
              <a:chExt cx="4068619" cy="68025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29256" y="5691862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0" y="5691862"/>
                <a:ext cx="901686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C</a:t>
                </a:r>
                <a:endParaRPr lang="en-US" sz="3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64599" y="5701745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09888" y="5701745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95508" y="5688474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66" y="2405714"/>
            <a:ext cx="3145413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Electropherogram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85852" y="3000372"/>
            <a:ext cx="4357718" cy="3503851"/>
            <a:chOff x="1285852" y="3000372"/>
            <a:chExt cx="4357718" cy="3503851"/>
          </a:xfrm>
        </p:grpSpPr>
        <p:grpSp>
          <p:nvGrpSpPr>
            <p:cNvPr id="2" name="Group 9"/>
            <p:cNvGrpSpPr/>
            <p:nvPr/>
          </p:nvGrpSpPr>
          <p:grpSpPr>
            <a:xfrm>
              <a:off x="2205024" y="3606814"/>
              <a:ext cx="2162184" cy="1893888"/>
              <a:chOff x="2419338" y="2035178"/>
              <a:chExt cx="2162184" cy="1893888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2419338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2847966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3286116" y="20351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3714744" y="20716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4143372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1357290" y="3000372"/>
              <a:ext cx="4286280" cy="257176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852" y="5857892"/>
              <a:ext cx="3971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5\- 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A</a:t>
              </a:r>
              <a:r>
                <a:rPr lang="en-US" sz="3600" b="1" dirty="0" smtClean="0"/>
                <a:t>  </a:t>
              </a:r>
              <a:r>
                <a:rPr lang="en-US" sz="3600" b="1" dirty="0" smtClean="0">
                  <a:solidFill>
                    <a:srgbClr val="FFC000"/>
                  </a:solidFill>
                </a:rPr>
                <a:t>G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50"/>
                  </a:solidFill>
                </a:rPr>
                <a:t>C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  </a:t>
              </a:r>
              <a:r>
                <a:rPr lang="en-US" sz="3600" b="1" dirty="0" smtClean="0"/>
                <a:t>-3\</a:t>
              </a:r>
              <a:endParaRPr lang="en-US" sz="3600" b="1" dirty="0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7215206" y="1357298"/>
            <a:ext cx="928694" cy="3000396"/>
            <a:chOff x="7072330" y="1714488"/>
            <a:chExt cx="928694" cy="300039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072330" y="1714488"/>
              <a:ext cx="928694" cy="300039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Minus 13"/>
            <p:cNvSpPr/>
            <p:nvPr/>
          </p:nvSpPr>
          <p:spPr bwMode="auto">
            <a:xfrm>
              <a:off x="7072330" y="1785926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Minus 14"/>
            <p:cNvSpPr/>
            <p:nvPr/>
          </p:nvSpPr>
          <p:spPr bwMode="auto">
            <a:xfrm>
              <a:off x="7072330" y="2305040"/>
              <a:ext cx="914400" cy="914400"/>
            </a:xfrm>
            <a:prstGeom prst="mathMinus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7072330" y="2800352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Minus 16"/>
            <p:cNvSpPr/>
            <p:nvPr/>
          </p:nvSpPr>
          <p:spPr bwMode="auto">
            <a:xfrm>
              <a:off x="7086624" y="3228980"/>
              <a:ext cx="914400" cy="914400"/>
            </a:xfrm>
            <a:prstGeom prst="mathMinu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Minus 17"/>
            <p:cNvSpPr/>
            <p:nvPr/>
          </p:nvSpPr>
          <p:spPr bwMode="auto">
            <a:xfrm>
              <a:off x="7072330" y="3800484"/>
              <a:ext cx="914400" cy="914400"/>
            </a:xfrm>
            <a:prstGeom prst="mathMinus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AutoShape 101"/>
          <p:cNvSpPr>
            <a:spLocks noChangeArrowheads="1"/>
          </p:cNvSpPr>
          <p:nvPr/>
        </p:nvSpPr>
        <p:spPr bwMode="auto">
          <a:xfrm flipH="1" flipV="1">
            <a:off x="6572264" y="4538674"/>
            <a:ext cx="1214446" cy="103346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5715008" y="454863"/>
            <a:ext cx="321471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Capillary electrophoresis </a:t>
            </a:r>
            <a:endParaRPr lang="en-US" sz="24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black">
          <a:xfrm>
            <a:off x="214282" y="215884"/>
            <a:ext cx="500066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sequencing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0491"/>
            <a:ext cx="8501122" cy="5026029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r>
              <a:rPr lang="en-US" sz="2000" b="1" dirty="0" smtClean="0"/>
              <a:t>Fluorescent dyes </a:t>
            </a:r>
            <a:r>
              <a:rPr lang="en-US" sz="2000" dirty="0" smtClean="0"/>
              <a:t>can  </a:t>
            </a:r>
            <a:r>
              <a:rPr lang="en-US" sz="2000" dirty="0" smtClean="0">
                <a:solidFill>
                  <a:srgbClr val="00B050"/>
                </a:solidFill>
              </a:rPr>
              <a:t>absorb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emit</a:t>
            </a:r>
            <a:r>
              <a:rPr lang="en-US" sz="2000" dirty="0" smtClean="0"/>
              <a:t> fluorescent light at specific wavelengths.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 the strands emerge out the bottom of the capillary they pass through a </a:t>
            </a:r>
            <a:r>
              <a:rPr lang="en-US" sz="2000" b="1" i="1" dirty="0" smtClean="0">
                <a:solidFill>
                  <a:srgbClr val="00B050"/>
                </a:solidFill>
              </a:rPr>
              <a:t>laser beam </a:t>
            </a:r>
            <a:r>
              <a:rPr lang="en-US" sz="2000" dirty="0" smtClean="0"/>
              <a:t>that </a:t>
            </a:r>
            <a:r>
              <a:rPr lang="en-US" sz="2000" b="1" i="1" dirty="0" smtClean="0">
                <a:solidFill>
                  <a:srgbClr val="0070C0"/>
                </a:solidFill>
              </a:rPr>
              <a:t>excites the fluorescent dye attached to the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ddNTPs</a:t>
            </a:r>
            <a:r>
              <a:rPr lang="en-US" sz="2000" b="1" i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at the end of each strand.</a:t>
            </a:r>
          </a:p>
          <a:p>
            <a:r>
              <a:rPr lang="en-US" sz="2000" dirty="0" smtClean="0"/>
              <a:t>This causes the </a:t>
            </a:r>
            <a:r>
              <a:rPr lang="en-US" sz="2000" b="1" i="1" dirty="0" smtClean="0">
                <a:solidFill>
                  <a:schemeClr val="tx2"/>
                </a:solidFill>
              </a:rPr>
              <a:t>dye to fluoresce</a:t>
            </a:r>
            <a:r>
              <a:rPr lang="en-US" sz="2000" dirty="0" smtClean="0"/>
              <a:t>, or glow, at a </a:t>
            </a:r>
            <a:r>
              <a:rPr lang="en-US" sz="2000" b="1" i="1" dirty="0" smtClean="0">
                <a:solidFill>
                  <a:srgbClr val="00B050"/>
                </a:solidFill>
              </a:rPr>
              <a:t>specific wavelength, or color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This color is then </a:t>
            </a:r>
            <a:r>
              <a:rPr lang="en-US" sz="2000" b="1" i="1" dirty="0" smtClean="0">
                <a:solidFill>
                  <a:schemeClr val="tx2"/>
                </a:solidFill>
              </a:rPr>
              <a:t>detected by a photocell</a:t>
            </a:r>
            <a:r>
              <a:rPr lang="en-US" sz="2000" dirty="0" smtClean="0"/>
              <a:t>, which feeds the information to the </a:t>
            </a:r>
            <a:r>
              <a:rPr lang="en-US" sz="2000" b="1" dirty="0" smtClean="0">
                <a:solidFill>
                  <a:srgbClr val="00B050"/>
                </a:solidFill>
              </a:rPr>
              <a:t>computer.</a:t>
            </a:r>
          </a:p>
          <a:p>
            <a:pPr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sequence </a:t>
            </a:r>
            <a:endParaRPr lang="en-US" sz="2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sequenced strand is: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The template strand sequence is: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058803"/>
            <a:ext cx="35460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5\- 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  </a:t>
            </a:r>
            <a:r>
              <a:rPr lang="en-US" sz="3200" b="1" dirty="0" smtClean="0"/>
              <a:t>-3\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4777" y="5987497"/>
            <a:ext cx="35620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3\-  T  C A G A  -5\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1062016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490644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28794" y="26066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57422" y="26431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50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596" y="2214554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857760"/>
            <a:ext cx="353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C000"/>
                </a:solidFill>
              </a:rPr>
              <a:t>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5876905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05533" y="4357694"/>
            <a:ext cx="438150" cy="1143008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43683" y="36068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72311" y="36433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00939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29256" y="3286124"/>
            <a:ext cx="3286148" cy="221457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7733" y="5857892"/>
            <a:ext cx="39062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G/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6348428" y="4572008"/>
            <a:ext cx="438150" cy="965194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848362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76990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715140" y="7492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143768" y="7857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572396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86380" y="357166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9190" y="2568355"/>
            <a:ext cx="34734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14414" y="928670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G/G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43372" y="3500438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78170" y="142852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        A/A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1" name="Rectangle 101"/>
          <p:cNvSpPr txBox="1">
            <a:spLocks noChangeArrowheads="1"/>
          </p:cNvSpPr>
          <p:nvPr/>
        </p:nvSpPr>
        <p:spPr>
          <a:xfrm>
            <a:off x="357158" y="430198"/>
            <a:ext cx="404336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Automated Sequencing:</a:t>
            </a:r>
            <a:br>
              <a:rPr kumimoji="0" 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detecting a mutation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0166" y="5500702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71868" y="1428736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24268" y="4782933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Heterozygos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33271" y="242886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47648" y="500042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 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143636" y="3571876"/>
            <a:ext cx="82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</a:p>
          <a:p>
            <a:r>
              <a:rPr lang="en-US" sz="1600" dirty="0" smtClean="0"/>
              <a:t>+ </a:t>
            </a:r>
          </a:p>
          <a:p>
            <a:r>
              <a:rPr lang="en-US" sz="1600" dirty="0" smtClean="0"/>
              <a:t>red </a:t>
            </a:r>
            <a:endParaRPr lang="en-US" sz="1600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2800" dirty="0" smtClean="0"/>
              <a:t>1. Diagnostic Testing</a:t>
            </a:r>
            <a:endParaRPr lang="ar-J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000108"/>
            <a:ext cx="8372476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used to </a:t>
            </a:r>
            <a:r>
              <a:rPr lang="en-US" sz="2400" b="1" dirty="0" smtClean="0">
                <a:solidFill>
                  <a:schemeClr val="tx2"/>
                </a:solidFill>
              </a:rPr>
              <a:t>confirm</a:t>
            </a:r>
            <a:r>
              <a:rPr lang="en-US" sz="2400" dirty="0" smtClean="0">
                <a:solidFill>
                  <a:srgbClr val="000000"/>
                </a:solidFill>
              </a:rPr>
              <a:t> or </a:t>
            </a:r>
            <a:r>
              <a:rPr lang="en-US" sz="2400" b="1" dirty="0" smtClean="0">
                <a:solidFill>
                  <a:schemeClr val="tx2"/>
                </a:solidFill>
              </a:rPr>
              <a:t>rule out </a:t>
            </a:r>
            <a:r>
              <a:rPr lang="en-US" sz="2400" dirty="0" smtClean="0">
                <a:solidFill>
                  <a:srgbClr val="000000"/>
                </a:solidFill>
              </a:rPr>
              <a:t>a known or suspected genetic disorder in a person </a:t>
            </a:r>
            <a:r>
              <a:rPr lang="en-US" sz="2400" i="1" dirty="0" smtClean="0">
                <a:solidFill>
                  <a:srgbClr val="0070C0"/>
                </a:solidFill>
              </a:rPr>
              <a:t>with disease symptoms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Confirming a diagnosis may </a:t>
            </a:r>
            <a:r>
              <a:rPr lang="en-US" sz="2400" i="1" dirty="0" smtClean="0">
                <a:solidFill>
                  <a:srgbClr val="00B050"/>
                </a:solidFill>
              </a:rPr>
              <a:t>alter medical management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for the individual (PKU).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Diagnostic testing of an individual may have </a:t>
            </a:r>
            <a:r>
              <a:rPr lang="en-US" sz="2400" b="1" i="1" dirty="0" smtClean="0">
                <a:solidFill>
                  <a:srgbClr val="00B050"/>
                </a:solidFill>
              </a:rPr>
              <a:t>reproductive or psychosocial implications </a:t>
            </a:r>
            <a:r>
              <a:rPr lang="en-US" sz="2400" dirty="0" smtClean="0">
                <a:solidFill>
                  <a:srgbClr val="000000"/>
                </a:solidFill>
              </a:rPr>
              <a:t>for other family members.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Predictive testing: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offered to individuals </a:t>
            </a:r>
            <a:r>
              <a:rPr lang="en-US" sz="2400" i="1" dirty="0" smtClean="0">
                <a:solidFill>
                  <a:srgbClr val="0070C0"/>
                </a:solidFill>
              </a:rPr>
              <a:t>who do not have symptoms</a:t>
            </a:r>
            <a:r>
              <a:rPr lang="en-US" sz="2400" dirty="0" smtClean="0">
                <a:solidFill>
                  <a:srgbClr val="000000"/>
                </a:solidFill>
              </a:rPr>
              <a:t> at the time of testing but </a:t>
            </a:r>
            <a:r>
              <a:rPr lang="en-US" sz="2400" i="1" dirty="0" smtClean="0">
                <a:solidFill>
                  <a:srgbClr val="0070C0"/>
                </a:solidFill>
              </a:rPr>
              <a:t>have a family history</a:t>
            </a:r>
            <a:r>
              <a:rPr lang="en-US" sz="2400" dirty="0" smtClean="0">
                <a:solidFill>
                  <a:srgbClr val="000000"/>
                </a:solidFill>
              </a:rPr>
              <a:t> of a genetic disorder.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can have psychological ramifications - may require patient assessment &amp; </a:t>
            </a:r>
            <a:r>
              <a:rPr lang="en-US" sz="2400" b="1" dirty="0" smtClean="0">
                <a:solidFill>
                  <a:srgbClr val="000000"/>
                </a:solidFill>
              </a:rPr>
              <a:t>counseling.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ar-J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0491"/>
            <a:ext cx="8501122" cy="5026029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Computer analysis: </a:t>
            </a:r>
            <a:endParaRPr lang="en-US" sz="2300" dirty="0" smtClean="0"/>
          </a:p>
          <a:p>
            <a:r>
              <a:rPr lang="en-US" sz="2000" dirty="0" smtClean="0"/>
              <a:t>The computer displays the information received from the photocell as an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electropherogram</a:t>
            </a:r>
            <a:r>
              <a:rPr lang="en-US" sz="2000" b="1" u="sng" dirty="0" smtClean="0">
                <a:solidFill>
                  <a:schemeClr val="tx2"/>
                </a:solidFill>
              </a:rPr>
              <a:t>;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-128" charset="0"/>
              </a:rPr>
              <a:t>Chromatogram.</a:t>
            </a:r>
            <a:endParaRPr lang="en-US" sz="2000" dirty="0" smtClean="0"/>
          </a:p>
          <a:p>
            <a:r>
              <a:rPr lang="en-US" sz="2000" dirty="0" smtClean="0"/>
              <a:t>It also </a:t>
            </a:r>
            <a:r>
              <a:rPr lang="en-US" sz="2000" b="1" i="1" dirty="0" smtClean="0">
                <a:solidFill>
                  <a:schemeClr val="tx2"/>
                </a:solidFill>
              </a:rPr>
              <a:t>prints</a:t>
            </a:r>
            <a:r>
              <a:rPr lang="en-US" sz="2000" dirty="0" smtClean="0"/>
              <a:t> the letter of the appropriate base below each of the signal peaks. </a:t>
            </a:r>
          </a:p>
          <a:p>
            <a:r>
              <a:rPr lang="en-US" sz="2000" dirty="0" smtClean="0"/>
              <a:t>successive peaks correspond to DNA segments differing in length by one nucleotide.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trpEDmixed.tiff                                                0000686ABlocky                         BD660AF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981200"/>
            <a:ext cx="8229600" cy="1470025"/>
          </a:xfrm>
        </p:spPr>
        <p:txBody>
          <a:bodyPr/>
          <a:lstStyle/>
          <a:p>
            <a:r>
              <a:rPr lang="en-US" dirty="0" smtClean="0"/>
              <a:t>Blotting techniques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46177"/>
            <a:ext cx="8229600" cy="4525963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Definition: </a:t>
            </a:r>
            <a:r>
              <a:rPr lang="en-US" sz="2000" dirty="0" smtClean="0"/>
              <a:t>Blots are techniques for transferring DNA , RNA and proteins onto a carrier so they can be separated, and often follows the use of a gel electrophoresis.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This method Involves: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separation.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Transfer.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Hybridization.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History: </a:t>
            </a:r>
            <a:r>
              <a:rPr lang="ar-IQ" sz="2000" dirty="0" smtClean="0"/>
              <a:t>Professor </a:t>
            </a:r>
            <a:r>
              <a:rPr lang="ar-IQ" sz="2000" b="1" dirty="0" smtClean="0">
                <a:solidFill>
                  <a:schemeClr val="tx2"/>
                </a:solidFill>
              </a:rPr>
              <a:t>Sir Edwin Southern</a:t>
            </a:r>
            <a:r>
              <a:rPr lang="ar-IQ" sz="2000" dirty="0" smtClean="0"/>
              <a:t>, </a:t>
            </a:r>
            <a:r>
              <a:rPr lang="ar-IQ" sz="2000" b="1" dirty="0" smtClean="0">
                <a:solidFill>
                  <a:srgbClr val="0070C0"/>
                </a:solidFill>
              </a:rPr>
              <a:t>Professor of Biochemistry </a:t>
            </a:r>
            <a:r>
              <a:rPr lang="en-US" sz="2000" dirty="0" smtClean="0"/>
              <a:t>developed this method in </a:t>
            </a:r>
            <a:r>
              <a:rPr lang="en-US" sz="2000" b="1" dirty="0" smtClean="0">
                <a:solidFill>
                  <a:srgbClr val="5DA428"/>
                </a:solidFill>
              </a:rPr>
              <a:t>1975</a:t>
            </a:r>
            <a:r>
              <a:rPr lang="en-US" sz="2000" dirty="0" smtClean="0"/>
              <a:t>. </a:t>
            </a:r>
            <a:r>
              <a:rPr lang="ar-IQ" sz="2000" dirty="0" smtClean="0"/>
              <a:t>The technique is known as DNA transfer or 'Southern blottin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Common types:</a:t>
            </a:r>
          </a:p>
          <a:p>
            <a:pPr lvl="1"/>
            <a:r>
              <a:rPr lang="en-US" sz="2000" dirty="0" smtClean="0"/>
              <a:t>Southern blot: it is used to detect DNA using DNA probe.</a:t>
            </a:r>
          </a:p>
          <a:p>
            <a:pPr lvl="1"/>
            <a:r>
              <a:rPr lang="en-US" sz="2000" dirty="0" smtClean="0"/>
              <a:t>Northern blot : it is used to detect RNA using DNA probe.</a:t>
            </a:r>
          </a:p>
          <a:p>
            <a:pPr lvl="1"/>
            <a:r>
              <a:rPr lang="en-US" sz="2000" dirty="0" smtClean="0"/>
              <a:t>Western blot : it is used to detect protein using antibody as a probe. 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solidFill>
                <a:srgbClr val="669900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endParaRPr lang="ar-IQ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-2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III. Blotting technique: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14282" y="1256491"/>
            <a:ext cx="557216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/>
            <a:r>
              <a:rPr lang="en-US" sz="2400" b="1" u="sng" dirty="0" smtClean="0">
                <a:solidFill>
                  <a:srgbClr val="7030A0"/>
                </a:solidFill>
              </a:rPr>
              <a:t>Definitions: Hybridization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binding between </a:t>
            </a:r>
            <a:r>
              <a:rPr lang="en-US" sz="2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labeled probe </a:t>
            </a:r>
            <a:r>
              <a:rPr lang="en-US" sz="2200" dirty="0"/>
              <a:t>to a </a:t>
            </a:r>
            <a:r>
              <a:rPr lang="en-US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nucleotide sequence on the target DNA</a:t>
            </a:r>
            <a:r>
              <a:rPr lang="en-US" sz="2200" dirty="0" smtClean="0"/>
              <a:t>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</a:t>
            </a:r>
            <a:r>
              <a:rPr lang="en-US" sz="2400" b="1" u="sng" dirty="0" smtClean="0">
                <a:solidFill>
                  <a:srgbClr val="7030A0"/>
                </a:solidFill>
              </a:rPr>
              <a:t>Making a probe: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A probe is a </a:t>
            </a:r>
            <a:r>
              <a:rPr lang="en-US" sz="2200" b="1" i="1" dirty="0" smtClean="0">
                <a:solidFill>
                  <a:srgbClr val="5DA428"/>
                </a:solidFill>
              </a:rPr>
              <a:t>small</a:t>
            </a:r>
            <a:r>
              <a:rPr lang="en-US" sz="2200" dirty="0" smtClean="0"/>
              <a:t>  length of </a:t>
            </a:r>
            <a:r>
              <a:rPr lang="en-US" sz="2200" b="1" i="1" dirty="0" smtClean="0">
                <a:solidFill>
                  <a:srgbClr val="5DA428"/>
                </a:solidFill>
              </a:rPr>
              <a:t>DNA (20-30 nucleotides) </a:t>
            </a:r>
            <a:r>
              <a:rPr lang="en-US" sz="2200" dirty="0" smtClean="0"/>
              <a:t> or RNA.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Complementary </a:t>
            </a:r>
            <a:r>
              <a:rPr lang="en-US" sz="2200" dirty="0" smtClean="0"/>
              <a:t>to the sequence (gene) of interest.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Labeled</a:t>
            </a:r>
            <a:r>
              <a:rPr lang="en-US" sz="2200" dirty="0" smtClean="0"/>
              <a:t> for subsequent detection procedures by: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/>
              <a:t>Radioactive e.g. </a:t>
            </a:r>
            <a:r>
              <a:rPr lang="en-US" sz="2200" b="1" baseline="30000" dirty="0" smtClean="0">
                <a:solidFill>
                  <a:srgbClr val="7030A0"/>
                </a:solidFill>
              </a:rPr>
              <a:t>32</a:t>
            </a:r>
            <a:r>
              <a:rPr lang="en-US" sz="2200" b="1" dirty="0" smtClean="0">
                <a:solidFill>
                  <a:srgbClr val="7030A0"/>
                </a:solidFill>
              </a:rPr>
              <a:t>P</a:t>
            </a:r>
            <a:r>
              <a:rPr lang="en-US" sz="2200" b="1" dirty="0" smtClean="0"/>
              <a:t> </a:t>
            </a:r>
            <a:r>
              <a:rPr lang="en-US" sz="2200" dirty="0" smtClean="0"/>
              <a:t>(sensitive, cheap, hazardous)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200" dirty="0" smtClean="0"/>
              <a:t>The probe used to visualize the restriction fragments.</a:t>
            </a:r>
            <a:endParaRPr lang="en-US" sz="2200" dirty="0"/>
          </a:p>
          <a:p>
            <a:pPr lvl="1" algn="l"/>
            <a:endParaRPr lang="en-US" sz="2400" dirty="0"/>
          </a:p>
        </p:txBody>
      </p:sp>
      <p:pic>
        <p:nvPicPr>
          <p:cNvPr id="15364" name="Picture 4" descr="32_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3143272" cy="52149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>
              <a:defRPr/>
            </a:pPr>
            <a:r>
              <a:rPr lang="en-US" sz="2800" b="0" dirty="0" smtClean="0"/>
              <a:t>Genetic techniques. </a:t>
            </a:r>
            <a:r>
              <a:rPr lang="en-US" sz="2800" dirty="0" smtClean="0"/>
              <a:t>III. Blotting technique: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Southern </a:t>
            </a:r>
            <a:r>
              <a:rPr lang="en-US" altLang="zh-TW" sz="2800" b="1" dirty="0">
                <a:solidFill>
                  <a:schemeClr val="tx1"/>
                </a:solidFill>
              </a:rPr>
              <a:t>hybridization</a:t>
            </a:r>
          </a:p>
        </p:txBody>
      </p:sp>
      <p:pic>
        <p:nvPicPr>
          <p:cNvPr id="25604" name="Picture 4" descr="ch7f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8415366" cy="2643206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95513" y="4953000"/>
            <a:ext cx="1871662" cy="2047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dirty="0">
                <a:solidFill>
                  <a:schemeClr val="bg2"/>
                </a:solidFill>
              </a:rPr>
              <a:t>Transfer buffer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501122" cy="2928958"/>
          </a:xfrm>
        </p:spPr>
        <p:txBody>
          <a:bodyPr/>
          <a:lstStyle/>
          <a:p>
            <a:pPr marL="514350" indent="-514350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Steps: </a:t>
            </a:r>
          </a:p>
          <a:p>
            <a:pPr marL="514350" indent="-514350"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DNA extraction </a:t>
            </a:r>
            <a:r>
              <a:rPr lang="en-US" sz="2000" dirty="0" smtClean="0"/>
              <a:t>&amp; digestion.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Separation (</a:t>
            </a:r>
            <a:r>
              <a:rPr lang="en-US" sz="2000" b="1" i="1" dirty="0" smtClean="0">
                <a:solidFill>
                  <a:srgbClr val="0070C0"/>
                </a:solidFill>
              </a:rPr>
              <a:t>gel electrophoresis</a:t>
            </a:r>
            <a:r>
              <a:rPr lang="en-US" sz="2000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sz="2000" b="1" i="1" dirty="0" err="1" smtClean="0">
                <a:solidFill>
                  <a:srgbClr val="0070C0"/>
                </a:solidFill>
              </a:rPr>
              <a:t>Denaturation</a:t>
            </a:r>
            <a:r>
              <a:rPr lang="en-US" sz="2000" dirty="0" smtClean="0"/>
              <a:t> (alkali).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Transfer to nitrocellulose membrane (</a:t>
            </a:r>
            <a:r>
              <a:rPr lang="en-US" sz="2000" b="1" i="1" dirty="0" smtClean="0">
                <a:solidFill>
                  <a:srgbClr val="0070C0"/>
                </a:solidFill>
              </a:rPr>
              <a:t>blotted</a:t>
            </a:r>
            <a:r>
              <a:rPr lang="en-US" sz="2000" dirty="0" smtClean="0"/>
              <a:t>).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Hybridize</a:t>
            </a:r>
            <a:r>
              <a:rPr lang="en-US" sz="2000" dirty="0" smtClean="0"/>
              <a:t> with </a:t>
            </a:r>
            <a:r>
              <a:rPr lang="en-US" sz="2000" b="1" i="1" dirty="0" smtClean="0">
                <a:solidFill>
                  <a:srgbClr val="0070C0"/>
                </a:solidFill>
              </a:rPr>
              <a:t>labeled probe.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Band visualization</a:t>
            </a:r>
            <a:r>
              <a:rPr lang="en-US" sz="2000" dirty="0" smtClean="0"/>
              <a:t>. The labeled probes detect specific DNA sequences. </a:t>
            </a:r>
          </a:p>
          <a:p>
            <a:pPr marL="514350" indent="-514350">
              <a:buAutoNum type="arabicPeriod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ecularstation.com/images/southern-bl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21784" y="1285860"/>
            <a:ext cx="8607934" cy="5396109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1:DNA separation &amp; digestion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 smtClean="0">
              <a:solidFill>
                <a:srgbClr val="7030A0"/>
              </a:solidFill>
              <a:cs typeface="Arial" charset="0"/>
            </a:endParaRPr>
          </a:p>
          <a:p>
            <a:r>
              <a:rPr lang="en-US" sz="2300" dirty="0" smtClean="0">
                <a:cs typeface="Arial" charset="0"/>
              </a:rPr>
              <a:t>DNA is extracted from cells (ex. leukocytes). </a:t>
            </a: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 the DNA </a:t>
            </a:r>
            <a:r>
              <a:rPr lang="en-US" sz="2300" dirty="0" smtClean="0"/>
              <a:t>with an appropriate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 enzyme.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2: electrophoresis: </a:t>
            </a:r>
          </a:p>
          <a:p>
            <a:r>
              <a:rPr lang="en-US" sz="2200" dirty="0" smtClean="0"/>
              <a:t>The complex mixture of fragments is subjected to gel electrophoresis to </a:t>
            </a:r>
            <a:r>
              <a:rPr lang="en-US" sz="2200" b="1" dirty="0" smtClean="0">
                <a:solidFill>
                  <a:srgbClr val="5DA428"/>
                </a:solidFill>
              </a:rPr>
              <a:t>separate</a:t>
            </a:r>
            <a:r>
              <a:rPr lang="en-US" sz="2200" dirty="0" smtClean="0"/>
              <a:t> the fragments according to </a:t>
            </a:r>
            <a:r>
              <a:rPr lang="en-US" sz="2200" b="1" i="1" dirty="0" smtClean="0">
                <a:solidFill>
                  <a:srgbClr val="0070C0"/>
                </a:solidFill>
              </a:rPr>
              <a:t>size.</a:t>
            </a:r>
            <a:r>
              <a:rPr lang="en-US" sz="2200" dirty="0" smtClean="0"/>
              <a:t> </a:t>
            </a:r>
          </a:p>
          <a:p>
            <a:r>
              <a:rPr lang="en-US" sz="2200" dirty="0" smtClean="0">
                <a:cs typeface="Arial" pitchFamily="34" charset="0"/>
              </a:rPr>
              <a:t>The lengths of the fragments are compared with  band of relative standard fragments of known size (Marker).</a:t>
            </a:r>
          </a:p>
          <a:p>
            <a:pPr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pic>
        <p:nvPicPr>
          <p:cNvPr id="4" name="Picture 7" descr="sou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357298"/>
            <a:ext cx="300039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southern2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300039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Steps3: </a:t>
            </a:r>
            <a:r>
              <a:rPr lang="en-US" sz="2400" u="sng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u="sng" dirty="0" smtClean="0">
                <a:solidFill>
                  <a:srgbClr val="7030A0"/>
                </a:solidFill>
              </a:rPr>
              <a:t> &amp; blot:</a:t>
            </a:r>
          </a:p>
          <a:p>
            <a:pPr marL="457200" indent="-457200"/>
            <a:r>
              <a:rPr lang="en-US" sz="2200" dirty="0" smtClean="0"/>
              <a:t>The restriction fragments present in the gel are denatured with </a:t>
            </a:r>
            <a:r>
              <a:rPr lang="en-US" sz="2200" b="1" dirty="0" smtClean="0">
                <a:solidFill>
                  <a:srgbClr val="C00000"/>
                </a:solidFill>
              </a:rPr>
              <a:t>alkali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cs typeface="Arial" pitchFamily="34" charset="0"/>
              </a:rPr>
              <a:t>The denatured DNA fragments are transferred to nitrocellulose membrane  for analysis. </a:t>
            </a:r>
          </a:p>
          <a:p>
            <a:r>
              <a:rPr lang="en-US" sz="2200" dirty="0" smtClean="0">
                <a:cs typeface="Arial" pitchFamily="34" charset="0"/>
              </a:rPr>
              <a:t>The gene of interest is on </a:t>
            </a:r>
            <a:r>
              <a:rPr lang="en-US" sz="2200" b="1" dirty="0" smtClean="0">
                <a:solidFill>
                  <a:schemeClr val="tx2"/>
                </a:solidFill>
                <a:cs typeface="Arial" pitchFamily="34" charset="0"/>
              </a:rPr>
              <a:t>only </a:t>
            </a:r>
            <a:r>
              <a:rPr lang="en-US" sz="2200" dirty="0" smtClean="0">
                <a:cs typeface="Arial" pitchFamily="34" charset="0"/>
              </a:rPr>
              <a:t>one of these pieces of DNA.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Blot</a:t>
            </a:r>
          </a:p>
          <a:p>
            <a:r>
              <a:rPr lang="en-US" sz="2400" dirty="0" smtClean="0"/>
              <a:t>This procedure preserves the distribution of the fragments in the gel, creating a replica of the gel on the filter. </a:t>
            </a:r>
          </a:p>
          <a:p>
            <a:r>
              <a:rPr lang="en-US" sz="2200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Southern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3000396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south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857520" cy="2428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Steps4: Hybridization:</a:t>
            </a:r>
          </a:p>
          <a:p>
            <a:r>
              <a:rPr lang="en-US" sz="2400" dirty="0" smtClean="0"/>
              <a:t>The filter is incubated with a </a:t>
            </a:r>
            <a:r>
              <a:rPr lang="en-US" sz="2400" b="1" i="1" dirty="0" smtClean="0">
                <a:solidFill>
                  <a:srgbClr val="008000"/>
                </a:solidFill>
              </a:rPr>
              <a:t>specific labeled DNA probe.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probe hybridizes to the complementary DNA restriction fragment.  </a:t>
            </a:r>
          </a:p>
          <a:p>
            <a:pPr>
              <a:buNone/>
            </a:pP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Steps5: Detection:</a:t>
            </a:r>
          </a:p>
          <a:p>
            <a:r>
              <a:rPr lang="en-US" sz="2300" dirty="0" smtClean="0"/>
              <a:t>Excess probe is washed away and the probe bound to the filter is detected by </a:t>
            </a:r>
            <a:r>
              <a:rPr lang="en-US" sz="2300" b="1" dirty="0" smtClean="0">
                <a:solidFill>
                  <a:srgbClr val="008000"/>
                </a:solidFill>
              </a:rPr>
              <a:t>autoradiography,</a:t>
            </a:r>
            <a:r>
              <a:rPr lang="en-US" sz="2300" dirty="0" smtClean="0"/>
              <a:t> which reveals the DNA fragment to which the probe hybridized.</a:t>
            </a:r>
          </a:p>
          <a:p>
            <a:pPr>
              <a:buNone/>
            </a:pPr>
            <a:endParaRPr lang="en-US" sz="22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southu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81410" cy="30003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5893603" y="1750207"/>
            <a:ext cx="785818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57818" y="1171502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Hybridize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7896" y="67143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Hybridize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7179487" y="1250141"/>
            <a:ext cx="714380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9" descr="x-ray%20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4214819"/>
            <a:ext cx="3286148" cy="2643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Application: </a:t>
            </a:r>
            <a:r>
              <a:rPr lang="en-US" sz="2400" dirty="0" smtClean="0"/>
              <a:t>Southern blots allow investigators to: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determine the </a:t>
            </a:r>
            <a:r>
              <a:rPr lang="en-US" sz="2400" b="1" i="1" dirty="0" smtClean="0">
                <a:solidFill>
                  <a:srgbClr val="0070C0"/>
                </a:solidFill>
              </a:rPr>
              <a:t>molecular weight </a:t>
            </a:r>
            <a:r>
              <a:rPr lang="en-US" sz="2400" dirty="0" smtClean="0"/>
              <a:t>of a restriction fragment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70C0"/>
                </a:solidFill>
              </a:rPr>
              <a:t>measure relative amounts </a:t>
            </a:r>
            <a:r>
              <a:rPr lang="en-US" sz="2400" dirty="0" smtClean="0"/>
              <a:t>in different samples.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Southern blots are used in: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gene discovery.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</a:rPr>
              <a:t>Mapping.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</a:rPr>
              <a:t>Diagnostics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</a:rPr>
              <a:t>forensics (It is used for DNA fingerprinting, … )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IQ" sz="2400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3. Carrier Testing  </a:t>
            </a:r>
            <a:endParaRPr lang="ar-JO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739"/>
            <a:ext cx="840108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Test to </a:t>
            </a:r>
            <a:r>
              <a:rPr lang="en-US" sz="2400" b="1" dirty="0" smtClean="0">
                <a:solidFill>
                  <a:schemeClr val="tx2"/>
                </a:solidFill>
              </a:rPr>
              <a:t>identify individuals </a:t>
            </a:r>
            <a:r>
              <a:rPr lang="en-US" sz="2400" dirty="0" smtClean="0">
                <a:solidFill>
                  <a:srgbClr val="000000"/>
                </a:solidFill>
              </a:rPr>
              <a:t>who have a gene mutation for a disorder inherited in an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autosomal</a:t>
            </a:r>
            <a:r>
              <a:rPr lang="en-US" sz="2400" b="1" i="1" dirty="0" smtClean="0">
                <a:solidFill>
                  <a:srgbClr val="00B050"/>
                </a:solidFill>
              </a:rPr>
              <a:t> recessive </a:t>
            </a:r>
            <a:r>
              <a:rPr lang="en-US" sz="2400" dirty="0" smtClean="0">
                <a:solidFill>
                  <a:srgbClr val="000000"/>
                </a:solidFill>
              </a:rPr>
              <a:t>or </a:t>
            </a:r>
            <a:r>
              <a:rPr lang="en-US" sz="2400" b="1" i="1" dirty="0" smtClean="0">
                <a:solidFill>
                  <a:srgbClr val="00B050"/>
                </a:solidFill>
              </a:rPr>
              <a:t>X-linked recessive </a:t>
            </a:r>
            <a:r>
              <a:rPr lang="en-US" sz="2400" dirty="0" smtClean="0">
                <a:solidFill>
                  <a:srgbClr val="000000"/>
                </a:solidFill>
              </a:rPr>
              <a:t>manner.</a:t>
            </a:r>
          </a:p>
          <a:p>
            <a:pPr>
              <a:spcAft>
                <a:spcPct val="200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offered to individuals with:</a:t>
            </a: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family members who have a genetic condition.</a:t>
            </a: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family members of an identified carrier.</a:t>
            </a: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 individuals in </a:t>
            </a:r>
            <a:r>
              <a:rPr lang="en-US" sz="2400" dirty="0" smtClean="0">
                <a:solidFill>
                  <a:srgbClr val="002060"/>
                </a:solidFill>
              </a:rPr>
              <a:t>ethnic or racial groups </a:t>
            </a:r>
            <a:r>
              <a:rPr lang="en-US" sz="2400" dirty="0" smtClean="0">
                <a:solidFill>
                  <a:srgbClr val="000000"/>
                </a:solidFill>
              </a:rPr>
              <a:t>known to have an increased risk for a specific condition.</a:t>
            </a:r>
          </a:p>
          <a:p>
            <a:pPr>
              <a:spcAft>
                <a:spcPct val="200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If both parents are tested</a:t>
            </a:r>
            <a:r>
              <a:rPr lang="en-US" sz="2400" dirty="0" smtClean="0">
                <a:solidFill>
                  <a:srgbClr val="000000"/>
                </a:solidFill>
              </a:rPr>
              <a:t>, the test can provide information about a </a:t>
            </a:r>
            <a:r>
              <a:rPr lang="en-US" sz="2400" b="1" i="1" dirty="0" smtClean="0">
                <a:solidFill>
                  <a:srgbClr val="002060"/>
                </a:solidFill>
              </a:rPr>
              <a:t>couple’s risk </a:t>
            </a:r>
            <a:r>
              <a:rPr lang="en-US" sz="2400" dirty="0" smtClean="0">
                <a:solidFill>
                  <a:srgbClr val="000000"/>
                </a:solidFill>
              </a:rPr>
              <a:t>of having a child with a genetic condition</a:t>
            </a: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41148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Definition: </a:t>
            </a:r>
          </a:p>
          <a:p>
            <a:r>
              <a:rPr lang="en-US" sz="2200" dirty="0" smtClean="0"/>
              <a:t>Northern blotting is a technique for </a:t>
            </a:r>
            <a:r>
              <a:rPr lang="en-US" sz="2200" b="1" i="1" dirty="0" smtClean="0">
                <a:solidFill>
                  <a:srgbClr val="5DA428"/>
                </a:solidFill>
              </a:rPr>
              <a:t>detection of specific RNA sequences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RNA is isolated from several biological samples (e.g. various tissues, various developmental stages of same tissue etc.) </a:t>
            </a:r>
          </a:p>
          <a:p>
            <a:r>
              <a:rPr lang="en-US" sz="2200" dirty="0" smtClean="0"/>
              <a:t> RNA is more susceptible to degradation than DNA.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Application: 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 smtClean="0"/>
              <a:t>Study of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expression</a:t>
            </a:r>
            <a:r>
              <a:rPr lang="en-US" sz="2200" b="1" dirty="0" smtClean="0">
                <a:solidFill>
                  <a:srgbClr val="5DA428"/>
                </a:solidFill>
              </a:rPr>
              <a:t> at the level of mRNA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in eukaryotic cells.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 smtClean="0"/>
              <a:t>To </a:t>
            </a:r>
            <a:r>
              <a:rPr lang="en-US" sz="2200" b="1" i="1" dirty="0" smtClean="0">
                <a:solidFill>
                  <a:srgbClr val="FF0000"/>
                </a:solidFill>
              </a:rPr>
              <a:t>measure the amount</a:t>
            </a:r>
            <a:r>
              <a:rPr lang="en-US" sz="2200" dirty="0" smtClean="0"/>
              <a:t> &amp; </a:t>
            </a:r>
            <a:r>
              <a:rPr lang="en-US" sz="2200" b="1" i="1" dirty="0" smtClean="0">
                <a:solidFill>
                  <a:srgbClr val="FF0000"/>
                </a:solidFill>
              </a:rPr>
              <a:t>size</a:t>
            </a:r>
            <a:r>
              <a:rPr lang="en-US" sz="2200" dirty="0" smtClean="0"/>
              <a:t> of RNAs transcribed from eukaryotic genes.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Northern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Definition:</a:t>
            </a:r>
          </a:p>
          <a:p>
            <a:r>
              <a:rPr lang="en-US" sz="2200" dirty="0" smtClean="0"/>
              <a:t>Western blotting  is an </a:t>
            </a:r>
            <a:r>
              <a:rPr lang="en-US" sz="2200" b="1" dirty="0" err="1" smtClean="0">
                <a:solidFill>
                  <a:srgbClr val="5DA428"/>
                </a:solidFill>
              </a:rPr>
              <a:t>Immunoblotting</a:t>
            </a:r>
            <a:r>
              <a:rPr lang="en-US" sz="2200" b="1" dirty="0" smtClean="0">
                <a:solidFill>
                  <a:srgbClr val="5DA428"/>
                </a:solidFill>
              </a:rPr>
              <a:t> technique </a:t>
            </a:r>
            <a:r>
              <a:rPr lang="en-US" sz="2200" dirty="0" smtClean="0"/>
              <a:t>which rely on the specificity of binding between </a:t>
            </a:r>
            <a:r>
              <a:rPr lang="en-US" sz="2200" b="1" dirty="0" smtClean="0">
                <a:solidFill>
                  <a:srgbClr val="0070C0"/>
                </a:solidFill>
              </a:rPr>
              <a:t>a protein </a:t>
            </a:r>
            <a:r>
              <a:rPr lang="en-US" sz="2200" dirty="0" smtClean="0"/>
              <a:t>of interest and </a:t>
            </a:r>
            <a:r>
              <a:rPr lang="en-US" sz="2200" dirty="0" smtClean="0">
                <a:solidFill>
                  <a:srgbClr val="0070C0"/>
                </a:solidFill>
              </a:rPr>
              <a:t>a probe (antibody) </a:t>
            </a:r>
            <a:r>
              <a:rPr lang="en-US" sz="2200" dirty="0" smtClean="0"/>
              <a:t>raised against that particular protein).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Applications: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determine </a:t>
            </a:r>
            <a:r>
              <a:rPr lang="en-US" sz="2000" b="1" i="1" dirty="0" smtClean="0">
                <a:solidFill>
                  <a:srgbClr val="5DA428"/>
                </a:solidFill>
              </a:rPr>
              <a:t>the molecular weight of a protein (identification).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measure relative amounts </a:t>
            </a:r>
            <a:r>
              <a:rPr lang="en-US" sz="2000" b="1" dirty="0" smtClean="0">
                <a:solidFill>
                  <a:srgbClr val="5DA428"/>
                </a:solidFill>
              </a:rPr>
              <a:t>(</a:t>
            </a:r>
            <a:r>
              <a:rPr lang="en-US" sz="2000" b="1" dirty="0" err="1" smtClean="0">
                <a:solidFill>
                  <a:srgbClr val="5DA428"/>
                </a:solidFill>
              </a:rPr>
              <a:t>quantitation</a:t>
            </a:r>
            <a:r>
              <a:rPr lang="en-US" sz="2000" b="1" dirty="0" smtClean="0">
                <a:solidFill>
                  <a:srgbClr val="5DA428"/>
                </a:solidFill>
              </a:rPr>
              <a:t>) </a:t>
            </a:r>
            <a:r>
              <a:rPr lang="en-US" sz="2000" dirty="0" smtClean="0"/>
              <a:t>of the protein present in complex mixtures of proteins.</a:t>
            </a:r>
            <a:r>
              <a:rPr lang="ar-IQ" sz="2000" b="1" i="1" dirty="0" smtClean="0">
                <a:solidFill>
                  <a:srgbClr val="5DA428"/>
                </a:solidFill>
              </a:rPr>
              <a:t> </a:t>
            </a:r>
            <a:r>
              <a:rPr lang="en-US" sz="2000" dirty="0" smtClean="0"/>
              <a:t>It is used as</a:t>
            </a:r>
            <a:r>
              <a:rPr lang="ar-IQ" sz="2000" dirty="0" smtClean="0"/>
              <a:t> confirmatory</a:t>
            </a:r>
            <a:r>
              <a:rPr lang="en-US" sz="2000" dirty="0" smtClean="0"/>
              <a:t> test for</a:t>
            </a:r>
            <a:r>
              <a:rPr lang="ar-IQ" sz="2000" dirty="0" smtClean="0"/>
              <a:t> </a:t>
            </a:r>
            <a:r>
              <a:rPr lang="ar-IQ" sz="2000" b="1" dirty="0" smtClean="0">
                <a:solidFill>
                  <a:srgbClr val="C00000"/>
                </a:solidFill>
              </a:rPr>
              <a:t>HIV</a:t>
            </a:r>
            <a:r>
              <a:rPr lang="ar-IQ" sz="2000" dirty="0" smtClean="0"/>
              <a:t> </a:t>
            </a:r>
            <a:r>
              <a:rPr lang="en-US" sz="2000" dirty="0" smtClean="0"/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000" b="1" u="sng" dirty="0" smtClean="0"/>
              <a:t>Advantages: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/>
              <a:t>WB is highly sensitive technique. As little as </a:t>
            </a:r>
            <a:r>
              <a:rPr lang="en-US" sz="2000" dirty="0" smtClean="0">
                <a:solidFill>
                  <a:srgbClr val="FF0000"/>
                </a:solidFill>
              </a:rPr>
              <a:t>1-5 </a:t>
            </a:r>
            <a:r>
              <a:rPr lang="en-US" sz="2000" dirty="0" err="1" smtClean="0">
                <a:solidFill>
                  <a:srgbClr val="FF0000"/>
                </a:solidFill>
              </a:rPr>
              <a:t>ng</a:t>
            </a:r>
            <a:r>
              <a:rPr lang="en-US" sz="2000" dirty="0" smtClean="0"/>
              <a:t> of an average-sized protein can be detected.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Detection and interpretation: </a:t>
            </a:r>
            <a:r>
              <a:rPr lang="en-US" sz="2000" b="1" dirty="0" smtClean="0">
                <a:solidFill>
                  <a:srgbClr val="008000"/>
                </a:solidFill>
              </a:rPr>
              <a:t>A </a:t>
            </a:r>
            <a:r>
              <a:rPr lang="en-US" sz="2000" b="1" dirty="0" err="1" smtClean="0">
                <a:solidFill>
                  <a:srgbClr val="008000"/>
                </a:solidFill>
              </a:rPr>
              <a:t>prestained</a:t>
            </a:r>
            <a:r>
              <a:rPr lang="en-US" sz="2000" b="1" dirty="0" smtClean="0">
                <a:solidFill>
                  <a:srgbClr val="008000"/>
                </a:solidFill>
              </a:rPr>
              <a:t> MW standard </a:t>
            </a:r>
            <a:r>
              <a:rPr lang="en-US" sz="2000" dirty="0" smtClean="0"/>
              <a:t>is included during electrophoresis to allow the identification of the MW of the target protein.</a:t>
            </a:r>
          </a:p>
          <a:p>
            <a:pPr>
              <a:buNone/>
            </a:pPr>
            <a:endParaRPr lang="ar-IQ" sz="2400" dirty="0">
              <a:latin typeface="Castellar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Western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some genetic tests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Applications of some genetic tests:</a:t>
            </a:r>
            <a:br>
              <a:rPr lang="en-US" sz="2800" dirty="0" smtClean="0"/>
            </a:br>
            <a:r>
              <a:rPr lang="en-US" sz="2800" dirty="0" smtClean="0"/>
              <a:t>**</a:t>
            </a:r>
            <a:r>
              <a:rPr lang="en-GB" sz="2800" dirty="0" smtClean="0"/>
              <a:t>Sickle Cell Disease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2200" dirty="0" smtClean="0"/>
              <a:t>- Sickle cell anemia is a disease of red blood cells.  It is caused by a mutation in the hemoglobin gene.  A single base change results in a single amino acid substitution.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200" dirty="0" smtClean="0"/>
              <a:t>- Sickle cell anemia is considered a </a:t>
            </a:r>
            <a:r>
              <a:rPr lang="en-US" sz="2200" b="1" dirty="0" smtClean="0">
                <a:solidFill>
                  <a:srgbClr val="00B050"/>
                </a:solidFill>
              </a:rPr>
              <a:t>recessive trait</a:t>
            </a:r>
            <a:r>
              <a:rPr lang="en-US" sz="2200" dirty="0" smtClean="0"/>
              <a:t>, since both chromosomes have to carry the mutation in order for the full blown disease symptoms to appear.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200" dirty="0" smtClean="0"/>
              <a:t>- The sickle cell mutation </a:t>
            </a:r>
            <a:r>
              <a:rPr lang="en-US" sz="2200" b="1" dirty="0" smtClean="0">
                <a:solidFill>
                  <a:srgbClr val="00B050"/>
                </a:solidFill>
              </a:rPr>
              <a:t>eliminates</a:t>
            </a:r>
            <a:r>
              <a:rPr lang="en-US" sz="2200" dirty="0" smtClean="0"/>
              <a:t> a restriction enzyme site - the recognition site for the  restriction enzyme </a:t>
            </a:r>
            <a:r>
              <a:rPr lang="en-US" sz="2200" b="1" dirty="0" err="1" smtClean="0">
                <a:solidFill>
                  <a:srgbClr val="002060"/>
                </a:solidFill>
              </a:rPr>
              <a:t>MstII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200" dirty="0" smtClean="0"/>
              <a:t>- To detect the sickle cell mutation, a patient’s DNA is digested with </a:t>
            </a:r>
            <a:r>
              <a:rPr lang="en-US" sz="2200" dirty="0" err="1" smtClean="0"/>
              <a:t>MstII</a:t>
            </a:r>
            <a:r>
              <a:rPr lang="en-US" sz="2200" dirty="0" smtClean="0"/>
              <a:t> and a </a:t>
            </a:r>
            <a:r>
              <a:rPr lang="en-US" sz="2200" b="1" dirty="0" smtClean="0"/>
              <a:t>Southern blot </a:t>
            </a:r>
            <a:r>
              <a:rPr lang="en-US" sz="2200" dirty="0" smtClean="0"/>
              <a:t>is performed using a </a:t>
            </a:r>
            <a:r>
              <a:rPr lang="en-US" sz="2200" b="1" dirty="0" smtClean="0"/>
              <a:t>probe</a:t>
            </a:r>
            <a:r>
              <a:rPr lang="en-US" sz="2200" dirty="0" smtClean="0"/>
              <a:t> corresponding to this region of the hemoglobin gene.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200" dirty="0" smtClean="0"/>
              <a:t>- The presence or absence of the sickle cell mutation can be determined </a:t>
            </a:r>
            <a:r>
              <a:rPr lang="en-US" sz="2200" dirty="0" smtClean="0">
                <a:solidFill>
                  <a:srgbClr val="002060"/>
                </a:solidFill>
              </a:rPr>
              <a:t>based on the 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en-US" sz="2200" dirty="0" smtClean="0">
                <a:solidFill>
                  <a:srgbClr val="002060"/>
                </a:solidFill>
              </a:rPr>
              <a:t> of the fragment identified by the probe.  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/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Searches\Documents\Desktop\PCR\ch5f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76300"/>
            <a:ext cx="7858180" cy="555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inus 5"/>
          <p:cNvSpPr/>
          <p:nvPr/>
        </p:nvSpPr>
        <p:spPr bwMode="auto">
          <a:xfrm>
            <a:off x="4500562" y="5500702"/>
            <a:ext cx="428628" cy="357190"/>
          </a:xfrm>
          <a:prstGeom prst="mathMin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Minus 6"/>
          <p:cNvSpPr/>
          <p:nvPr/>
        </p:nvSpPr>
        <p:spPr bwMode="auto">
          <a:xfrm>
            <a:off x="3643306" y="5500702"/>
            <a:ext cx="428628" cy="357190"/>
          </a:xfrm>
          <a:prstGeom prst="mathMin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5550115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0.2 kb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Rot="1" noChangeArrowheads="1"/>
          </p:cNvSpPr>
          <p:nvPr/>
        </p:nvSpPr>
        <p:spPr bwMode="auto">
          <a:xfrm>
            <a:off x="500034" y="21429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** </a:t>
            </a:r>
            <a:r>
              <a:rPr lang="en-US" altLang="zh-CN" sz="3200" b="1" dirty="0" err="1" smtClean="0">
                <a:solidFill>
                  <a:schemeClr val="tx2"/>
                </a:solidFill>
                <a:latin typeface="+mj-lt"/>
              </a:rPr>
              <a:t>Duchenne</a:t>
            </a:r>
            <a:r>
              <a:rPr lang="en-US" altLang="zh-CN" sz="3200" b="1" dirty="0" smtClean="0">
                <a:solidFill>
                  <a:schemeClr val="tx2"/>
                </a:solidFill>
                <a:latin typeface="+mj-lt"/>
              </a:rPr>
              <a:t> muscular dystrophy</a:t>
            </a:r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2419" name="Rectangle 3"/>
          <p:cNvSpPr>
            <a:spLocks noRot="1" noChangeArrowheads="1"/>
          </p:cNvSpPr>
          <p:nvPr/>
        </p:nvSpPr>
        <p:spPr bwMode="auto">
          <a:xfrm>
            <a:off x="285720" y="1357298"/>
            <a:ext cx="832488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Xp21; gene is 2.3 Mb long; </a:t>
            </a:r>
            <a:r>
              <a:rPr lang="en-US" altLang="zh-CN" sz="2200" b="1" dirty="0">
                <a:solidFill>
                  <a:srgbClr val="0070C0"/>
                </a:solidFill>
              </a:rPr>
              <a:t>79 </a:t>
            </a:r>
            <a:r>
              <a:rPr lang="en-US" altLang="zh-CN" sz="2200" b="1" dirty="0" err="1">
                <a:solidFill>
                  <a:srgbClr val="0070C0"/>
                </a:solidFill>
              </a:rPr>
              <a:t>exons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2/3 of cases due to </a:t>
            </a:r>
            <a:r>
              <a:rPr lang="en-US" altLang="zh-CN" sz="2200" b="1" i="1" dirty="0">
                <a:solidFill>
                  <a:srgbClr val="00B050"/>
                </a:solidFill>
              </a:rPr>
              <a:t>deletions of some </a:t>
            </a:r>
            <a:r>
              <a:rPr lang="en-US" altLang="zh-CN" sz="2200" b="1" i="1" dirty="0" err="1">
                <a:solidFill>
                  <a:srgbClr val="00B050"/>
                </a:solidFill>
              </a:rPr>
              <a:t>exons</a:t>
            </a:r>
            <a:endParaRPr lang="en-US" altLang="zh-CN" sz="2200" b="1" i="1" dirty="0">
              <a:solidFill>
                <a:srgbClr val="00B05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 smtClean="0"/>
              <a:t>Diagnosis:  -Southern analysis.     - PCR </a:t>
            </a:r>
            <a:r>
              <a:rPr lang="en-US" altLang="zh-CN" sz="2200" dirty="0"/>
              <a:t>of </a:t>
            </a:r>
            <a:r>
              <a:rPr lang="en-US" altLang="zh-CN" sz="2200" dirty="0" err="1"/>
              <a:t>exons</a:t>
            </a:r>
            <a:endParaRPr lang="en-US" altLang="zh-CN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1063" y="3000372"/>
            <a:ext cx="7408862" cy="3429024"/>
            <a:chOff x="881063" y="2005013"/>
            <a:chExt cx="7408862" cy="382587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16000" y="2005018"/>
              <a:ext cx="7127875" cy="503238"/>
              <a:chOff x="640" y="1263"/>
              <a:chExt cx="4490" cy="317"/>
            </a:xfrm>
          </p:grpSpPr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640" y="1490"/>
                <a:ext cx="1628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814" y="1417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1295" y="1421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1746" y="1425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341" y="1499"/>
                <a:ext cx="27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/>
            </p:nvSpPr>
            <p:spPr bwMode="auto">
              <a:xfrm>
                <a:off x="3477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3060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621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4765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348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3909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>
                <a:off x="811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1303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760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2629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307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auto">
              <a:xfrm>
                <a:off x="3505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46</a:t>
                </a: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393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37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479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49</a:t>
                </a: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1064" y="2994025"/>
              <a:ext cx="3894138" cy="2782888"/>
              <a:chOff x="555" y="1886"/>
              <a:chExt cx="2453" cy="1753"/>
            </a:xfrm>
          </p:grpSpPr>
          <p:sp>
            <p:nvSpPr>
              <p:cNvPr id="11" name="Rectangle 35"/>
              <p:cNvSpPr>
                <a:spLocks noChangeArrowheads="1"/>
              </p:cNvSpPr>
              <p:nvPr/>
            </p:nvSpPr>
            <p:spPr bwMode="auto">
              <a:xfrm>
                <a:off x="840" y="2149"/>
                <a:ext cx="2168" cy="14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951" y="270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951" y="287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951" y="304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>
                <a:off x="951" y="3209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>
                <a:off x="951" y="337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133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2"/>
              <p:cNvSpPr>
                <a:spLocks noChangeShapeType="1"/>
              </p:cNvSpPr>
              <p:nvPr/>
            </p:nvSpPr>
            <p:spPr bwMode="auto">
              <a:xfrm>
                <a:off x="1339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3"/>
              <p:cNvSpPr>
                <a:spLocks noChangeShapeType="1"/>
              </p:cNvSpPr>
              <p:nvPr/>
            </p:nvSpPr>
            <p:spPr bwMode="auto">
              <a:xfrm>
                <a:off x="133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4"/>
              <p:cNvSpPr>
                <a:spLocks noChangeShapeType="1"/>
              </p:cNvSpPr>
              <p:nvPr/>
            </p:nvSpPr>
            <p:spPr bwMode="auto">
              <a:xfrm>
                <a:off x="133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45"/>
              <p:cNvSpPr>
                <a:spLocks noChangeShapeType="1"/>
              </p:cNvSpPr>
              <p:nvPr/>
            </p:nvSpPr>
            <p:spPr bwMode="auto">
              <a:xfrm>
                <a:off x="1718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6"/>
              <p:cNvSpPr>
                <a:spLocks noChangeShapeType="1"/>
              </p:cNvSpPr>
              <p:nvPr/>
            </p:nvSpPr>
            <p:spPr bwMode="auto">
              <a:xfrm>
                <a:off x="1718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1718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>
                <a:off x="1718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/>
              <p:cNvSpPr>
                <a:spLocks noChangeShapeType="1"/>
              </p:cNvSpPr>
              <p:nvPr/>
            </p:nvSpPr>
            <p:spPr bwMode="auto">
              <a:xfrm>
                <a:off x="252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0"/>
              <p:cNvSpPr>
                <a:spLocks noChangeShapeType="1"/>
              </p:cNvSpPr>
              <p:nvPr/>
            </p:nvSpPr>
            <p:spPr bwMode="auto">
              <a:xfrm>
                <a:off x="2529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252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>
                <a:off x="252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>
                <a:off x="2107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54"/>
              <p:cNvSpPr>
                <a:spLocks noChangeShapeType="1"/>
              </p:cNvSpPr>
              <p:nvPr/>
            </p:nvSpPr>
            <p:spPr bwMode="auto">
              <a:xfrm>
                <a:off x="2107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55"/>
              <p:cNvSpPr>
                <a:spLocks noChangeShapeType="1"/>
              </p:cNvSpPr>
              <p:nvPr/>
            </p:nvSpPr>
            <p:spPr bwMode="auto">
              <a:xfrm>
                <a:off x="2107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56"/>
              <p:cNvSpPr>
                <a:spLocks noChangeShapeType="1"/>
              </p:cNvSpPr>
              <p:nvPr/>
            </p:nvSpPr>
            <p:spPr bwMode="auto">
              <a:xfrm>
                <a:off x="2107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57"/>
              <p:cNvSpPr txBox="1">
                <a:spLocks noChangeArrowheads="1"/>
              </p:cNvSpPr>
              <p:nvPr/>
            </p:nvSpPr>
            <p:spPr bwMode="auto">
              <a:xfrm>
                <a:off x="555" y="2564"/>
                <a:ext cx="276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34" name="Text Box 58"/>
              <p:cNvSpPr txBox="1">
                <a:spLocks noChangeArrowheads="1"/>
              </p:cNvSpPr>
              <p:nvPr/>
            </p:nvSpPr>
            <p:spPr bwMode="auto">
              <a:xfrm>
                <a:off x="902" y="188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35" name="Text Box 59"/>
              <p:cNvSpPr txBox="1">
                <a:spLocks noChangeArrowheads="1"/>
              </p:cNvSpPr>
              <p:nvPr/>
            </p:nvSpPr>
            <p:spPr bwMode="auto">
              <a:xfrm>
                <a:off x="1267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P1</a:t>
                </a:r>
              </a:p>
            </p:txBody>
          </p:sp>
          <p:sp>
            <p:nvSpPr>
              <p:cNvPr id="36" name="Text Box 60"/>
              <p:cNvSpPr txBox="1">
                <a:spLocks noChangeArrowheads="1"/>
              </p:cNvSpPr>
              <p:nvPr/>
            </p:nvSpPr>
            <p:spPr bwMode="auto">
              <a:xfrm>
                <a:off x="160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P2</a:t>
                </a:r>
              </a:p>
            </p:txBody>
          </p:sp>
          <p:sp>
            <p:nvSpPr>
              <p:cNvPr id="37" name="Text Box 61"/>
              <p:cNvSpPr txBox="1">
                <a:spLocks noChangeArrowheads="1"/>
              </p:cNvSpPr>
              <p:nvPr/>
            </p:nvSpPr>
            <p:spPr bwMode="auto">
              <a:xfrm>
                <a:off x="2025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P3</a:t>
                </a:r>
              </a:p>
            </p:txBody>
          </p:sp>
          <p:sp>
            <p:nvSpPr>
              <p:cNvPr id="38" name="Text Box 62"/>
              <p:cNvSpPr txBox="1">
                <a:spLocks noChangeArrowheads="1"/>
              </p:cNvSpPr>
              <p:nvPr/>
            </p:nvSpPr>
            <p:spPr bwMode="auto">
              <a:xfrm>
                <a:off x="246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P4</a:t>
                </a:r>
              </a:p>
            </p:txBody>
          </p:sp>
        </p:grp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5059363" y="334803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Patient1: exon 44 deleted</a:t>
              </a:r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059363" y="4043363"/>
              <a:ext cx="3160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Patient2: exon 17deleted</a:t>
              </a: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5059363" y="5434013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Patient4: exon 19 deleted</a:t>
              </a: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auto">
            <a:xfrm>
              <a:off x="5059363" y="473868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Patient3: exon 45 deleted</a:t>
              </a:r>
            </a:p>
          </p:txBody>
        </p:sp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DNA profiling (DNA fingerprinting)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900" dirty="0">
                <a:ea typeface="+mn-ea"/>
                <a:cs typeface="+mn-cs"/>
              </a:rPr>
              <a:t>Every cell in </a:t>
            </a:r>
            <a:r>
              <a:rPr lang="en-US" sz="1900" dirty="0" smtClean="0">
                <a:ea typeface="+mn-ea"/>
                <a:cs typeface="+mn-cs"/>
              </a:rPr>
              <a:t>the </a:t>
            </a:r>
            <a:r>
              <a:rPr lang="en-US" sz="1900" dirty="0">
                <a:ea typeface="+mn-ea"/>
                <a:cs typeface="+mn-cs"/>
              </a:rPr>
              <a:t>body contains the same set of DNA (except sperm/eggs).</a:t>
            </a:r>
          </a:p>
          <a:p>
            <a:r>
              <a:rPr lang="en-US" sz="1900" dirty="0" smtClean="0"/>
              <a:t>Although </a:t>
            </a:r>
            <a:r>
              <a:rPr lang="en-US" sz="1900" b="1" u="sng" dirty="0">
                <a:solidFill>
                  <a:srgbClr val="0070C0"/>
                </a:solidFill>
              </a:rPr>
              <a:t>99.9%</a:t>
            </a:r>
            <a:r>
              <a:rPr lang="en-US" sz="1900" dirty="0"/>
              <a:t> of human DNA sequences are the </a:t>
            </a:r>
            <a:r>
              <a:rPr lang="en-US" sz="1900" b="1" u="sng" dirty="0">
                <a:solidFill>
                  <a:srgbClr val="0070C0"/>
                </a:solidFill>
              </a:rPr>
              <a:t>same </a:t>
            </a:r>
            <a:r>
              <a:rPr lang="en-US" sz="1900" dirty="0"/>
              <a:t>in every person, enough of the DNA is different that it is possible to distinguish one individual from another, unless they are </a:t>
            </a:r>
            <a:r>
              <a:rPr lang="en-US" sz="1900" b="1" dirty="0">
                <a:solidFill>
                  <a:srgbClr val="0070C0"/>
                </a:solidFill>
              </a:rPr>
              <a:t>monozygotic ("identical") twins</a:t>
            </a:r>
            <a:r>
              <a:rPr lang="en-US" sz="1900" b="1" dirty="0" smtClean="0">
                <a:solidFill>
                  <a:srgbClr val="0070C0"/>
                </a:solidFill>
              </a:rPr>
              <a:t>. </a:t>
            </a:r>
            <a:r>
              <a:rPr lang="en-US" sz="1900" dirty="0"/>
              <a:t>Most variation exists in non-coding regions</a:t>
            </a:r>
            <a:r>
              <a:rPr lang="en-US" sz="1900" dirty="0" smtClean="0"/>
              <a:t>.</a:t>
            </a:r>
            <a:endParaRPr lang="en-US" sz="1900" b="1" dirty="0">
              <a:solidFill>
                <a:srgbClr val="0070C0"/>
              </a:solidFill>
            </a:endParaRPr>
          </a:p>
          <a:p>
            <a:r>
              <a:rPr lang="en-US" sz="1900" b="1" dirty="0">
                <a:solidFill>
                  <a:srgbClr val="0070C0"/>
                </a:solidFill>
              </a:rPr>
              <a:t> </a:t>
            </a:r>
            <a:r>
              <a:rPr lang="en-US" sz="1900" dirty="0"/>
              <a:t>DNA profiling uses repetitive ("repeat") sequences that are highly variable,</a:t>
            </a:r>
            <a:r>
              <a:rPr lang="en-US" sz="1900" baseline="30000" dirty="0"/>
              <a:t> </a:t>
            </a:r>
            <a:r>
              <a:rPr lang="en-US" sz="1900" dirty="0"/>
              <a:t>called </a:t>
            </a:r>
            <a:r>
              <a:rPr lang="en-US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number tandem repeats</a:t>
            </a:r>
            <a:r>
              <a:rPr lang="en-US" sz="1900" dirty="0"/>
              <a:t> (VNTRs), </a:t>
            </a:r>
            <a:r>
              <a:rPr lang="en-US" sz="1900" dirty="0" smtClean="0"/>
              <a:t>also </a:t>
            </a:r>
            <a:r>
              <a:rPr lang="en-US" sz="1900" dirty="0"/>
              <a:t>known as </a:t>
            </a:r>
            <a:r>
              <a:rPr lang="en-US" sz="1900" b="1" dirty="0">
                <a:solidFill>
                  <a:srgbClr val="0070C0"/>
                </a:solidFill>
              </a:rPr>
              <a:t>microsatellites</a:t>
            </a:r>
            <a:r>
              <a:rPr lang="en-US" sz="1900" dirty="0"/>
              <a:t>, and </a:t>
            </a:r>
            <a:r>
              <a:rPr lang="en-US" sz="1900" b="1" dirty="0" err="1">
                <a:solidFill>
                  <a:srgbClr val="0070C0"/>
                </a:solidFill>
              </a:rPr>
              <a:t>minisatellites</a:t>
            </a:r>
            <a:r>
              <a:rPr lang="en-US" sz="1900" dirty="0"/>
              <a:t>. 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VNTR loci </a:t>
            </a:r>
            <a:r>
              <a:rPr lang="en-US" sz="1900" dirty="0"/>
              <a:t>are very </a:t>
            </a:r>
            <a:r>
              <a:rPr lang="en-US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  <a:r>
              <a:rPr lang="en-US" sz="1900" dirty="0"/>
              <a:t> between closely related individuals, but are so </a:t>
            </a:r>
            <a:r>
              <a:rPr lang="en-US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en-US" sz="1900" dirty="0"/>
              <a:t> that unrelated individuals are extremely unlikely to have the same VNTRs</a:t>
            </a:r>
            <a:r>
              <a:rPr lang="en-US" sz="1900" dirty="0" smtClean="0"/>
              <a:t>.</a:t>
            </a:r>
          </a:p>
          <a:p>
            <a:r>
              <a:rPr lang="en-US" sz="1900" dirty="0"/>
              <a:t>DNA fingerprinting is a lab. technique used to establish a link between </a:t>
            </a:r>
            <a:r>
              <a:rPr lang="en-US" sz="1900" b="1" i="1" dirty="0">
                <a:solidFill>
                  <a:srgbClr val="0070C0"/>
                </a:solidFill>
              </a:rPr>
              <a:t>biological evidence </a:t>
            </a:r>
            <a:r>
              <a:rPr lang="en-US" sz="1900" dirty="0"/>
              <a:t>and a </a:t>
            </a:r>
            <a:r>
              <a:rPr lang="en-US" sz="1900" b="1" i="1" dirty="0">
                <a:solidFill>
                  <a:srgbClr val="0070C0"/>
                </a:solidFill>
              </a:rPr>
              <a:t>suspect</a:t>
            </a:r>
            <a:r>
              <a:rPr lang="en-US" sz="1900" dirty="0"/>
              <a:t> in a criminal investigation. </a:t>
            </a:r>
            <a:endParaRPr lang="en-US" sz="1900" dirty="0" smtClean="0"/>
          </a:p>
          <a:p>
            <a:r>
              <a:rPr lang="en-US" sz="1900" dirty="0" smtClean="0"/>
              <a:t>DNA </a:t>
            </a:r>
            <a:r>
              <a:rPr lang="en-US" sz="1900" dirty="0"/>
              <a:t>fingerprinting is also used to establish </a:t>
            </a:r>
            <a:r>
              <a:rPr lang="en-US" sz="1900" b="1" i="1" dirty="0">
                <a:solidFill>
                  <a:srgbClr val="0070C0"/>
                </a:solidFill>
              </a:rPr>
              <a:t>paternity</a:t>
            </a:r>
            <a:r>
              <a:rPr lang="en-US" sz="1900" dirty="0"/>
              <a:t>.</a:t>
            </a:r>
          </a:p>
          <a:p>
            <a:endParaRPr lang="en-US" sz="19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00" dirty="0" smtClean="0">
                <a:ea typeface="ＭＳ Ｐゴシック" charset="-128"/>
              </a:rPr>
              <a:t>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43046456"/>
      </p:ext>
    </p:extLst>
  </p:cSld>
  <p:clrMapOvr>
    <a:masterClrMapping/>
  </p:clrMapOvr>
  <p:transition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8662" y="2000240"/>
            <a:ext cx="6786610" cy="3500462"/>
            <a:chOff x="432" y="816"/>
            <a:chExt cx="2352" cy="2832"/>
          </a:xfrm>
        </p:grpSpPr>
        <p:pic>
          <p:nvPicPr>
            <p:cNvPr id="648196" name="Picture 4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79141" r="8466" b="9148"/>
            <a:stretch>
              <a:fillRect/>
            </a:stretch>
          </p:blipFill>
          <p:spPr bwMode="auto">
            <a:xfrm>
              <a:off x="432" y="2160"/>
              <a:ext cx="2352" cy="960"/>
            </a:xfrm>
            <a:prstGeom prst="rect">
              <a:avLst/>
            </a:prstGeom>
            <a:noFill/>
          </p:spPr>
        </p:pic>
        <p:pic>
          <p:nvPicPr>
            <p:cNvPr id="648197" name="Picture 5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60991" r="8466" b="22615"/>
            <a:stretch>
              <a:fillRect/>
            </a:stretch>
          </p:blipFill>
          <p:spPr bwMode="auto">
            <a:xfrm>
              <a:off x="432" y="816"/>
              <a:ext cx="2352" cy="1344"/>
            </a:xfrm>
            <a:prstGeom prst="rect">
              <a:avLst/>
            </a:prstGeom>
            <a:noFill/>
          </p:spPr>
        </p:pic>
        <p:pic>
          <p:nvPicPr>
            <p:cNvPr id="648198" name="Picture 6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2023" r="8466" b="6807"/>
            <a:stretch>
              <a:fillRect/>
            </a:stretch>
          </p:blipFill>
          <p:spPr bwMode="auto">
            <a:xfrm>
              <a:off x="432" y="3120"/>
              <a:ext cx="2352" cy="96"/>
            </a:xfrm>
            <a:prstGeom prst="rect">
              <a:avLst/>
            </a:prstGeom>
            <a:noFill/>
          </p:spPr>
        </p:pic>
        <p:pic>
          <p:nvPicPr>
            <p:cNvPr id="648199" name="Picture 7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0852" r="8466" b="3293"/>
            <a:stretch>
              <a:fillRect/>
            </a:stretch>
          </p:blipFill>
          <p:spPr bwMode="auto">
            <a:xfrm>
              <a:off x="432" y="3168"/>
              <a:ext cx="2352" cy="48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 bwMode="auto">
          <a:xfrm>
            <a:off x="1357290" y="3857628"/>
            <a:ext cx="714380" cy="135732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72264" y="3857628"/>
            <a:ext cx="714380" cy="128588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86314" y="4071942"/>
            <a:ext cx="785818" cy="1071570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>
            <a:spLocks noRot="1" noChangeArrowheads="1"/>
          </p:cNvSpPr>
          <p:nvPr/>
        </p:nvSpPr>
        <p:spPr bwMode="auto">
          <a:xfrm>
            <a:off x="500034" y="290498"/>
            <a:ext cx="8077200" cy="1066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b="1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** Forensic (</a:t>
            </a: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Paternity testing)</a:t>
            </a:r>
          </a:p>
          <a:p>
            <a:pPr algn="l"/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8596" y="1357298"/>
            <a:ext cx="8258204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determine the genetic father of a specific child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5637930"/>
            <a:ext cx="258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Brush Script MT" pitchFamily="66" charset="0"/>
              </a:rPr>
              <a:t>Best wishes</a:t>
            </a:r>
            <a:endParaRPr lang="en-US" sz="3200" dirty="0" smtClean="0">
              <a:solidFill>
                <a:srgbClr val="002060"/>
              </a:solidFill>
              <a:latin typeface="Brush Script MT" pitchFamily="66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Brush Script MT" pitchFamily="66" charset="0"/>
              </a:rPr>
              <a:t>Dr. </a:t>
            </a:r>
            <a:r>
              <a:rPr lang="en-US" sz="3200" dirty="0" err="1" smtClean="0">
                <a:solidFill>
                  <a:srgbClr val="002060"/>
                </a:solidFill>
                <a:latin typeface="Brush Script MT" pitchFamily="66" charset="0"/>
              </a:rPr>
              <a:t>Eman</a:t>
            </a:r>
            <a:r>
              <a:rPr lang="en-US" sz="3200" dirty="0" smtClean="0">
                <a:solidFill>
                  <a:srgbClr val="002060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Brush Script MT" pitchFamily="66" charset="0"/>
              </a:rPr>
              <a:t>Shaat</a:t>
            </a:r>
            <a:endParaRPr lang="en-US" sz="3200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4.1. Prenatal genetic testing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501122" cy="1143008"/>
          </a:xfrm>
        </p:spPr>
        <p:txBody>
          <a:bodyPr/>
          <a:lstStyle/>
          <a:p>
            <a:r>
              <a:rPr lang="en-US" sz="2000" dirty="0" smtClean="0"/>
              <a:t>Detect genetic disorders and birth defects. &gt; 200 single gene disorders can be diagnosed. Testing done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2000" dirty="0" smtClean="0"/>
              <a:t> when a family history or other risk.</a:t>
            </a:r>
          </a:p>
          <a:p>
            <a:pPr>
              <a:buNone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1" descr="07p1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2581266" cy="28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28596" y="1785926"/>
            <a:ext cx="557216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Ultrasound: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Noninvasive, uses reflected sound waves converted to an image.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Transducer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placed on abdomen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physical features of fetus, not chromosomes.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identify some chromosomal abnormalities by physical features.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b="1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b="1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b="1" kern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57158" y="4214818"/>
            <a:ext cx="8501122" cy="230832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b. Amniocentesis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Diagnose &gt; 100 disorders, cells analyzed for </a:t>
            </a:r>
            <a:r>
              <a:rPr lang="en-US" sz="2000" b="1" i="1" dirty="0" smtClean="0">
                <a:solidFill>
                  <a:srgbClr val="0070C0"/>
                </a:solidFill>
              </a:rPr>
              <a:t>chromosomal and biochemical disorders.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Risk of </a:t>
            </a:r>
            <a:r>
              <a:rPr lang="en-US" sz="2000" b="1" dirty="0" smtClean="0">
                <a:solidFill>
                  <a:srgbClr val="002060"/>
                </a:solidFill>
              </a:rPr>
              <a:t>infection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spontaneous abortion.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Normally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2000" dirty="0" smtClean="0"/>
              <a:t> used when: - Advanced </a:t>
            </a:r>
            <a:r>
              <a:rPr lang="en-US" sz="2000" dirty="0" smtClean="0">
                <a:solidFill>
                  <a:srgbClr val="C00000"/>
                </a:solidFill>
              </a:rPr>
              <a:t>maternal age.  - History of chromosomal disorder.   - Parent with chromosomal abnormality.   -Mother carrier of X-linked disorder</a:t>
            </a:r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1" descr="03p46a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42"/>
            <a:ext cx="3929090" cy="59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42910" y="903282"/>
            <a:ext cx="2938490" cy="173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</a:rPr>
              <a:t>Removal of about 20 ml of amniotic </a:t>
            </a:r>
            <a:r>
              <a:rPr lang="en-US" sz="2000" dirty="0" err="1">
                <a:solidFill>
                  <a:srgbClr val="000000"/>
                </a:solidFill>
                <a:latin typeface="Lucida Grande" pitchFamily="84" charset="0"/>
              </a:rPr>
              <a:t>ﬂ</a:t>
            </a:r>
            <a:r>
              <a:rPr lang="en-US" sz="2000" dirty="0" err="1">
                <a:solidFill>
                  <a:srgbClr val="000000"/>
                </a:solidFill>
              </a:rPr>
              <a:t>uid</a:t>
            </a:r>
            <a:r>
              <a:rPr lang="en-US" sz="2000" dirty="0">
                <a:solidFill>
                  <a:srgbClr val="000000"/>
                </a:solidFill>
              </a:rPr>
              <a:t> containing suspended cells that were sloughed off from the fetus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42910" y="2738441"/>
            <a:ext cx="319249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</a:rPr>
              <a:t>Biochemical analysis of the amniotic </a:t>
            </a:r>
            <a:r>
              <a:rPr lang="en-US" sz="2000" dirty="0" err="1">
                <a:solidFill>
                  <a:srgbClr val="000000"/>
                </a:solidFill>
                <a:latin typeface="Lucida Grande" pitchFamily="84" charset="0"/>
              </a:rPr>
              <a:t>ﬂ</a:t>
            </a:r>
            <a:r>
              <a:rPr lang="en-US" sz="2000" dirty="0" err="1">
                <a:solidFill>
                  <a:srgbClr val="000000"/>
                </a:solidFill>
              </a:rPr>
              <a:t>uid</a:t>
            </a:r>
            <a:r>
              <a:rPr lang="en-US" sz="2000" dirty="0">
                <a:solidFill>
                  <a:srgbClr val="000000"/>
                </a:solidFill>
              </a:rPr>
              <a:t> after the fetal cells are separated out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21424" y="2847973"/>
            <a:ext cx="180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000000"/>
                </a:solidFill>
              </a:rPr>
              <a:t>Centrifugation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643714" y="3794125"/>
            <a:ext cx="1643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000000"/>
                </a:solidFill>
              </a:rPr>
              <a:t>Fetal cells are removed from the solution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85786" y="4216410"/>
            <a:ext cx="3049614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</a:rPr>
              <a:t>Analysis of fetal cells to determine sex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538938" y="509428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000000"/>
                </a:solidFill>
              </a:rPr>
              <a:t>Cells are grown in an incubator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14905" y="6276997"/>
            <a:ext cx="232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 b="1" dirty="0" err="1">
                <a:solidFill>
                  <a:srgbClr val="000000"/>
                </a:solidFill>
              </a:rPr>
              <a:t>Karyotype</a:t>
            </a:r>
            <a:r>
              <a:rPr lang="en-US" sz="1800" b="1" dirty="0">
                <a:solidFill>
                  <a:srgbClr val="000000"/>
                </a:solidFill>
              </a:rPr>
              <a:t> analysis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09600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4.1. Prenatal genetic testing </a:t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Amniocentesis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46"/>
            <a:ext cx="8329642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4.2.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Preimplantation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Genetic Diagnosis </a:t>
            </a:r>
            <a:endParaRPr lang="en-US" sz="2800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186766" cy="585789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Eggs collected, fertilized, allowed to develop.</a:t>
            </a:r>
          </a:p>
          <a:p>
            <a:r>
              <a:rPr lang="en-US" sz="2000" dirty="0" smtClean="0"/>
              <a:t>~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day of fertilization, embryo has 6–8 cells.</a:t>
            </a:r>
          </a:p>
          <a:p>
            <a:r>
              <a:rPr lang="en-US" sz="2000" dirty="0" smtClean="0"/>
              <a:t>For PGD, one cell, </a:t>
            </a:r>
            <a:r>
              <a:rPr lang="en-US" sz="2000" b="1" u="sng" dirty="0" smtClean="0">
                <a:solidFill>
                  <a:srgbClr val="669900"/>
                </a:solidFill>
              </a:rPr>
              <a:t>a </a:t>
            </a:r>
            <a:r>
              <a:rPr lang="en-US" sz="2000" b="1" u="sng" dirty="0" err="1" smtClean="0">
                <a:solidFill>
                  <a:srgbClr val="669900"/>
                </a:solidFill>
              </a:rPr>
              <a:t>blastomere</a:t>
            </a:r>
            <a:r>
              <a:rPr lang="en-US" sz="2000" b="1" dirty="0" smtClean="0"/>
              <a:t>, </a:t>
            </a:r>
            <a:r>
              <a:rPr lang="en-US" sz="2000" dirty="0" smtClean="0"/>
              <a:t>is removed.</a:t>
            </a:r>
          </a:p>
          <a:p>
            <a:r>
              <a:rPr lang="en-US" sz="2000" b="1" i="1" dirty="0" smtClean="0">
                <a:solidFill>
                  <a:srgbClr val="669900"/>
                </a:solidFill>
              </a:rPr>
              <a:t>DNA extracted </a:t>
            </a:r>
            <a:r>
              <a:rPr lang="en-US" sz="2000" dirty="0" smtClean="0"/>
              <a:t>and tested (DNA analysis, </a:t>
            </a:r>
            <a:r>
              <a:rPr lang="en-US" sz="2000" dirty="0" err="1" smtClean="0"/>
              <a:t>karyotyping</a:t>
            </a:r>
            <a:r>
              <a:rPr lang="en-US" sz="2000" dirty="0" smtClean="0"/>
              <a:t>, biochemical analysis for PKU).</a:t>
            </a:r>
          </a:p>
          <a:p>
            <a:r>
              <a:rPr lang="en-US" sz="2000" dirty="0" smtClean="0"/>
              <a:t>Embryo without genetic disorder are </a:t>
            </a:r>
            <a:r>
              <a:rPr lang="en-US" sz="2000" dirty="0" smtClean="0">
                <a:solidFill>
                  <a:srgbClr val="0070C0"/>
                </a:solidFill>
              </a:rPr>
              <a:t>implanted into mother.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5. Newborn Screening</a:t>
            </a:r>
          </a:p>
          <a:p>
            <a:r>
              <a:rPr lang="en-US" sz="2000" i="1" dirty="0" smtClean="0">
                <a:solidFill>
                  <a:srgbClr val="002060"/>
                </a:solidFill>
              </a:rPr>
              <a:t>identifies individuals who have an increased chance of having a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000" i="1" dirty="0" smtClean="0">
                <a:solidFill>
                  <a:srgbClr val="002060"/>
                </a:solidFill>
              </a:rPr>
              <a:t>genetic disorder  </a:t>
            </a:r>
            <a:r>
              <a:rPr lang="en-US" sz="2000" dirty="0" smtClean="0">
                <a:solidFill>
                  <a:srgbClr val="000000"/>
                </a:solidFill>
              </a:rPr>
              <a:t>so that </a:t>
            </a:r>
            <a:r>
              <a:rPr lang="en-US" sz="2000" b="1" dirty="0" smtClean="0">
                <a:solidFill>
                  <a:srgbClr val="669900"/>
                </a:solidFill>
              </a:rPr>
              <a:t>treatment can be started as soon as possible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performed on a small blood sample, which is taken by pricking the </a:t>
            </a:r>
            <a:r>
              <a:rPr lang="en-US" sz="2000" dirty="0" smtClean="0">
                <a:solidFill>
                  <a:schemeClr val="tx2"/>
                </a:solidFill>
              </a:rPr>
              <a:t>baby’s heel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 parent will usually only receive the result if it is positive. if the test </a:t>
            </a:r>
            <a:r>
              <a:rPr lang="en-US" sz="2000" dirty="0" smtClean="0">
                <a:solidFill>
                  <a:srgbClr val="002060"/>
                </a:solidFill>
              </a:rPr>
              <a:t>result is positive, additional testing is needed </a:t>
            </a:r>
            <a:r>
              <a:rPr lang="en-US" sz="2000" dirty="0" smtClean="0">
                <a:solidFill>
                  <a:srgbClr val="000000"/>
                </a:solidFill>
              </a:rPr>
              <a:t>to determine whether the baby has a genetic disorder.</a:t>
            </a: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performed </a:t>
            </a:r>
            <a:r>
              <a:rPr lang="en-US" sz="2000" b="1" i="1" dirty="0" smtClean="0">
                <a:solidFill>
                  <a:srgbClr val="669900"/>
                </a:solidFill>
              </a:rPr>
              <a:t>routinely at birth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1" descr="07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5" y="714356"/>
            <a:ext cx="17145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5884"/>
            <a:ext cx="8786842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Types of genetic tests: </a:t>
            </a:r>
            <a:r>
              <a:rPr lang="en-US" sz="2400" dirty="0" smtClean="0">
                <a:solidFill>
                  <a:srgbClr val="000000"/>
                </a:solidFill>
              </a:rPr>
              <a:t>Two main types of genetic tests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329642" cy="235745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I. Constitutional</a:t>
            </a:r>
            <a:endParaRPr lang="en-US" sz="2400" b="1" dirty="0">
              <a:solidFill>
                <a:srgbClr val="CC0000"/>
              </a:solidFill>
            </a:endParaRPr>
          </a:p>
          <a:p>
            <a:pPr lvl="1"/>
            <a:r>
              <a:rPr lang="en-US" sz="2000" dirty="0"/>
              <a:t>Tests for mutations that </a:t>
            </a:r>
            <a:r>
              <a:rPr lang="en-US" sz="2000" b="1" dirty="0">
                <a:solidFill>
                  <a:srgbClr val="669900"/>
                </a:solidFill>
              </a:rPr>
              <a:t>affect ALL CELLS </a:t>
            </a:r>
            <a:r>
              <a:rPr lang="en-US" sz="2000" dirty="0"/>
              <a:t>in the body, and have been there </a:t>
            </a:r>
            <a:r>
              <a:rPr lang="en-US" sz="2000" dirty="0">
                <a:solidFill>
                  <a:srgbClr val="0070C0"/>
                </a:solidFill>
              </a:rPr>
              <a:t>since conception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II. Acquired</a:t>
            </a:r>
            <a:endParaRPr lang="en-US" sz="2400" b="1" dirty="0">
              <a:solidFill>
                <a:srgbClr val="CC0000"/>
              </a:solidFill>
            </a:endParaRPr>
          </a:p>
          <a:p>
            <a:pPr lvl="1"/>
            <a:r>
              <a:rPr lang="en-US" sz="2000" dirty="0"/>
              <a:t>Tests for changes that </a:t>
            </a:r>
            <a:r>
              <a:rPr lang="en-US" sz="2000" b="1" dirty="0">
                <a:solidFill>
                  <a:srgbClr val="669900"/>
                </a:solidFill>
              </a:rPr>
              <a:t>affect only certain cells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669900"/>
                </a:solidFill>
              </a:rPr>
              <a:t>cell types</a:t>
            </a:r>
            <a:r>
              <a:rPr lang="en-US" sz="2000" dirty="0"/>
              <a:t> in the body, and that occurred </a:t>
            </a:r>
            <a:r>
              <a:rPr lang="en-US" sz="2000" dirty="0">
                <a:solidFill>
                  <a:srgbClr val="0070C0"/>
                </a:solidFill>
              </a:rPr>
              <a:t>later in </a:t>
            </a:r>
            <a:r>
              <a:rPr lang="en-US" sz="2000" dirty="0" smtClean="0">
                <a:solidFill>
                  <a:srgbClr val="0070C0"/>
                </a:solidFill>
              </a:rPr>
              <a:t>life.</a:t>
            </a:r>
          </a:p>
          <a:p>
            <a:pPr lvl="1">
              <a:buNone/>
            </a:pPr>
            <a:r>
              <a:rPr lang="en-US" b="1" dirty="0" smtClean="0"/>
              <a:t>Genetic testing includes:</a:t>
            </a: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Direct genetic testing (Molecular):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 examination of DNA (or RNA) to determine if mutations are present.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</a:rPr>
              <a:t>Cytogenetic testing: </a:t>
            </a:r>
            <a:r>
              <a:rPr lang="en-US" sz="2000" dirty="0" smtClean="0"/>
              <a:t>examination of the chromosomes for visible alterations that indicate a genetic defect.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Biochemical genetic testing: </a:t>
            </a:r>
            <a:r>
              <a:rPr lang="en-US" sz="2000" dirty="0" smtClean="0"/>
              <a:t>assay for specific metabolites that indicate a genetic disease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1467</TotalTime>
  <Words>4333</Words>
  <Application>Microsoft Office PowerPoint</Application>
  <PresentationFormat>On-screen Show (4:3)</PresentationFormat>
  <Paragraphs>600</Paragraphs>
  <Slides>57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ＭＳ Ｐゴシック</vt:lpstr>
      <vt:lpstr>Arial</vt:lpstr>
      <vt:lpstr>Arial Black</vt:lpstr>
      <vt:lpstr>Brush Script MT</vt:lpstr>
      <vt:lpstr>Castellar</vt:lpstr>
      <vt:lpstr>Century Gothic</vt:lpstr>
      <vt:lpstr>Comic Sans MS</vt:lpstr>
      <vt:lpstr>Lucida Grande</vt:lpstr>
      <vt:lpstr>Monotype Sorts</vt:lpstr>
      <vt:lpstr>Times</vt:lpstr>
      <vt:lpstr>Times New Roman</vt:lpstr>
      <vt:lpstr>Verdana</vt:lpstr>
      <vt:lpstr>Wingdings</vt:lpstr>
      <vt:lpstr>Wingdings 2</vt:lpstr>
      <vt:lpstr>580TGp_general_light_ani</vt:lpstr>
      <vt:lpstr>Document</vt:lpstr>
      <vt:lpstr>Dr. Eman Shaat Professor  of Medical Biochemistry and Molecular Biology</vt:lpstr>
      <vt:lpstr>What is Genetic Testing</vt:lpstr>
      <vt:lpstr>Types of  genetic tests </vt:lpstr>
      <vt:lpstr>1. Diagnostic Testing</vt:lpstr>
      <vt:lpstr>3. Carrier Testing  </vt:lpstr>
      <vt:lpstr>4.1. Prenatal genetic testing </vt:lpstr>
      <vt:lpstr>PowerPoint Presentation</vt:lpstr>
      <vt:lpstr>4.2. Preimplantation Genetic Diagnosis </vt:lpstr>
      <vt:lpstr>Types of genetic tests: Two main types of genetic tests</vt:lpstr>
      <vt:lpstr>I. Constitutional: Genetic tests for constitutional mutations</vt:lpstr>
      <vt:lpstr>I. Constitutional:  2. Cytogenetic Test: Example</vt:lpstr>
      <vt:lpstr>I. Constitutional:  3. Biochemical Test</vt:lpstr>
      <vt:lpstr>I. Constitutional:  3. Biochemical Test Newborn Screening</vt:lpstr>
      <vt:lpstr>I. Constitutional: 3. Biochemical Test Newborn Screening</vt:lpstr>
      <vt:lpstr>Testing adults for genetic conditions</vt:lpstr>
      <vt:lpstr>II. Acquired  genetic diseases: Cancer</vt:lpstr>
      <vt:lpstr>Genetic tests for acquired mutations</vt:lpstr>
      <vt:lpstr>2. Cytogenetic test for acquired disease: example</vt:lpstr>
      <vt:lpstr>How is this information useful?</vt:lpstr>
      <vt:lpstr>Procedure:  Genetic testing &amp; profiling </vt:lpstr>
      <vt:lpstr> Restriction fragment length polymorphism (RFLP) </vt:lpstr>
      <vt:lpstr>PowerPoint Presentation</vt:lpstr>
      <vt:lpstr>PowerPoint Presentation</vt:lpstr>
      <vt:lpstr>RFLP</vt:lpstr>
      <vt:lpstr>Summary </vt:lpstr>
      <vt:lpstr>DNA sequencing</vt:lpstr>
      <vt:lpstr>Genetic techniques II. DNA sequencing: definition </vt:lpstr>
      <vt:lpstr>PowerPoint Presentation</vt:lpstr>
      <vt:lpstr>DNA Polymerase Action</vt:lpstr>
      <vt:lpstr>Genetic techniques. II. DNA sequencing: 1. Chain termination (Sanger) sequencing</vt:lpstr>
      <vt:lpstr>Dideoxies block elongation</vt:lpstr>
      <vt:lpstr>Genetic techniques. II. DNA sequencing: 1. Chain termination (Sanger)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Blotting techniques  </vt:lpstr>
      <vt:lpstr>PowerPoint Presentation</vt:lpstr>
      <vt:lpstr>PowerPoint Presentation</vt:lpstr>
      <vt:lpstr>Genetic techniques. III. Blotting technique: 1. Southern hybridization</vt:lpstr>
      <vt:lpstr>PowerPoint Presentation</vt:lpstr>
      <vt:lpstr>PowerPoint Presentation</vt:lpstr>
      <vt:lpstr>PowerPoint Presentation</vt:lpstr>
      <vt:lpstr>PowerPoint Presentation</vt:lpstr>
      <vt:lpstr>Genetic techniques. III. Blotting technique: 1. Southern hybridization</vt:lpstr>
      <vt:lpstr>Genetic techniques. III. Blotting technique: 2. Northern Blot</vt:lpstr>
      <vt:lpstr>Genetic techniques. III. Blotting technique: 3. Western Blot</vt:lpstr>
      <vt:lpstr>Applications of some genetic tests</vt:lpstr>
      <vt:lpstr>Applications of some genetic tests: **Sickle Cell Disease</vt:lpstr>
      <vt:lpstr>PowerPoint Presentation</vt:lpstr>
      <vt:lpstr>PowerPoint Presentation</vt:lpstr>
      <vt:lpstr>DNA profiling (DNA fingerprinting)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Windows User</cp:lastModifiedBy>
  <cp:revision>290</cp:revision>
  <dcterms:created xsi:type="dcterms:W3CDTF">2013-11-26T13:19:47Z</dcterms:created>
  <dcterms:modified xsi:type="dcterms:W3CDTF">2019-03-18T07:01:28Z</dcterms:modified>
</cp:coreProperties>
</file>