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44" r:id="rId2"/>
  </p:sldMasterIdLst>
  <p:notesMasterIdLst>
    <p:notesMasterId r:id="rId85"/>
  </p:notesMasterIdLst>
  <p:sldIdLst>
    <p:sldId id="265"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291" r:id="rId33"/>
    <p:sldId id="323" r:id="rId34"/>
    <p:sldId id="324" r:id="rId35"/>
    <p:sldId id="325" r:id="rId36"/>
    <p:sldId id="326" r:id="rId37"/>
    <p:sldId id="328" r:id="rId38"/>
    <p:sldId id="327" r:id="rId39"/>
    <p:sldId id="329" r:id="rId40"/>
    <p:sldId id="330" r:id="rId41"/>
    <p:sldId id="332" r:id="rId42"/>
    <p:sldId id="333"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 id="285" r:id="rId61"/>
    <p:sldId id="286" r:id="rId62"/>
    <p:sldId id="287" r:id="rId63"/>
    <p:sldId id="288" r:id="rId64"/>
    <p:sldId id="289" r:id="rId65"/>
    <p:sldId id="256" r:id="rId66"/>
    <p:sldId id="257" r:id="rId67"/>
    <p:sldId id="258" r:id="rId68"/>
    <p:sldId id="259" r:id="rId69"/>
    <p:sldId id="260" r:id="rId70"/>
    <p:sldId id="261" r:id="rId71"/>
    <p:sldId id="263" r:id="rId72"/>
    <p:sldId id="264" r:id="rId73"/>
    <p:sldId id="262" r:id="rId74"/>
    <p:sldId id="334" r:id="rId75"/>
    <p:sldId id="335" r:id="rId76"/>
    <p:sldId id="267" r:id="rId77"/>
    <p:sldId id="336" r:id="rId78"/>
    <p:sldId id="337" r:id="rId79"/>
    <p:sldId id="338" r:id="rId80"/>
    <p:sldId id="339" r:id="rId81"/>
    <p:sldId id="340" r:id="rId82"/>
    <p:sldId id="341" r:id="rId83"/>
    <p:sldId id="266"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249" autoAdjust="0"/>
  </p:normalViewPr>
  <p:slideViewPr>
    <p:cSldViewPr>
      <p:cViewPr varScale="1">
        <p:scale>
          <a:sx n="74" d="100"/>
          <a:sy n="74" d="100"/>
        </p:scale>
        <p:origin x="-132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slide" Target="slides/slide48.xml" /><Relationship Id="rId55" Type="http://schemas.openxmlformats.org/officeDocument/2006/relationships/slide" Target="slides/slide53.xml" /><Relationship Id="rId63" Type="http://schemas.openxmlformats.org/officeDocument/2006/relationships/slide" Target="slides/slide61.xml" /><Relationship Id="rId68" Type="http://schemas.openxmlformats.org/officeDocument/2006/relationships/slide" Target="slides/slide66.xml" /><Relationship Id="rId76" Type="http://schemas.openxmlformats.org/officeDocument/2006/relationships/slide" Target="slides/slide74.xml" /><Relationship Id="rId84" Type="http://schemas.openxmlformats.org/officeDocument/2006/relationships/slide" Target="slides/slide82.xml" /><Relationship Id="rId89" Type="http://schemas.openxmlformats.org/officeDocument/2006/relationships/tableStyles" Target="tableStyles.xml" /><Relationship Id="rId7" Type="http://schemas.openxmlformats.org/officeDocument/2006/relationships/slide" Target="slides/slide5.xml" /><Relationship Id="rId71" Type="http://schemas.openxmlformats.org/officeDocument/2006/relationships/slide" Target="slides/slide69.xml" /><Relationship Id="rId2" Type="http://schemas.openxmlformats.org/officeDocument/2006/relationships/slideMaster" Target="slideMasters/slideMaster2.xml" /><Relationship Id="rId16" Type="http://schemas.openxmlformats.org/officeDocument/2006/relationships/slide" Target="slides/slide14.xml" /><Relationship Id="rId29" Type="http://schemas.openxmlformats.org/officeDocument/2006/relationships/slide" Target="slides/slide27.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slide" Target="slides/slide56.xml" /><Relationship Id="rId66" Type="http://schemas.openxmlformats.org/officeDocument/2006/relationships/slide" Target="slides/slide64.xml" /><Relationship Id="rId74" Type="http://schemas.openxmlformats.org/officeDocument/2006/relationships/slide" Target="slides/slide72.xml" /><Relationship Id="rId79" Type="http://schemas.openxmlformats.org/officeDocument/2006/relationships/slide" Target="slides/slide77.xml" /><Relationship Id="rId87" Type="http://schemas.openxmlformats.org/officeDocument/2006/relationships/viewProps" Target="viewProps.xml" /><Relationship Id="rId5" Type="http://schemas.openxmlformats.org/officeDocument/2006/relationships/slide" Target="slides/slide3.xml" /><Relationship Id="rId61" Type="http://schemas.openxmlformats.org/officeDocument/2006/relationships/slide" Target="slides/slide59.xml" /><Relationship Id="rId82" Type="http://schemas.openxmlformats.org/officeDocument/2006/relationships/slide" Target="slides/slide80.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slide" Target="slides/slide54.xml" /><Relationship Id="rId64" Type="http://schemas.openxmlformats.org/officeDocument/2006/relationships/slide" Target="slides/slide62.xml" /><Relationship Id="rId69" Type="http://schemas.openxmlformats.org/officeDocument/2006/relationships/slide" Target="slides/slide67.xml" /><Relationship Id="rId77" Type="http://schemas.openxmlformats.org/officeDocument/2006/relationships/slide" Target="slides/slide75.xml" /><Relationship Id="rId8" Type="http://schemas.openxmlformats.org/officeDocument/2006/relationships/slide" Target="slides/slide6.xml" /><Relationship Id="rId51" Type="http://schemas.openxmlformats.org/officeDocument/2006/relationships/slide" Target="slides/slide49.xml" /><Relationship Id="rId72" Type="http://schemas.openxmlformats.org/officeDocument/2006/relationships/slide" Target="slides/slide70.xml" /><Relationship Id="rId80" Type="http://schemas.openxmlformats.org/officeDocument/2006/relationships/slide" Target="slides/slide78.xml" /><Relationship Id="rId85" Type="http://schemas.openxmlformats.org/officeDocument/2006/relationships/notesMaster" Target="notesMasters/notesMaster1.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slide" Target="slides/slide57.xml" /><Relationship Id="rId67" Type="http://schemas.openxmlformats.org/officeDocument/2006/relationships/slide" Target="slides/slide65.xml" /><Relationship Id="rId20" Type="http://schemas.openxmlformats.org/officeDocument/2006/relationships/slide" Target="slides/slide18.xml" /><Relationship Id="rId41" Type="http://schemas.openxmlformats.org/officeDocument/2006/relationships/slide" Target="slides/slide39.xml" /><Relationship Id="rId54" Type="http://schemas.openxmlformats.org/officeDocument/2006/relationships/slide" Target="slides/slide52.xml" /><Relationship Id="rId62" Type="http://schemas.openxmlformats.org/officeDocument/2006/relationships/slide" Target="slides/slide60.xml" /><Relationship Id="rId70" Type="http://schemas.openxmlformats.org/officeDocument/2006/relationships/slide" Target="slides/slide68.xml" /><Relationship Id="rId75" Type="http://schemas.openxmlformats.org/officeDocument/2006/relationships/slide" Target="slides/slide73.xml" /><Relationship Id="rId83" Type="http://schemas.openxmlformats.org/officeDocument/2006/relationships/slide" Target="slides/slide81.xml" /><Relationship Id="rId88"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4.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slide" Target="slides/slide55.xml" /><Relationship Id="rId10" Type="http://schemas.openxmlformats.org/officeDocument/2006/relationships/slide" Target="slides/slide8.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slide" Target="slides/slide58.xml" /><Relationship Id="rId65" Type="http://schemas.openxmlformats.org/officeDocument/2006/relationships/slide" Target="slides/slide63.xml" /><Relationship Id="rId73" Type="http://schemas.openxmlformats.org/officeDocument/2006/relationships/slide" Target="slides/slide71.xml" /><Relationship Id="rId78" Type="http://schemas.openxmlformats.org/officeDocument/2006/relationships/slide" Target="slides/slide76.xml" /><Relationship Id="rId81" Type="http://schemas.openxmlformats.org/officeDocument/2006/relationships/slide" Target="slides/slide79.xml" /><Relationship Id="rId86"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BA826-78A0-4CDC-B1BA-4ABAD2A19370}" type="datetimeFigureOut">
              <a:rPr lang="en-US" smtClean="0"/>
              <a:t>10/12/2022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0034C-4A54-4F20-BFC5-C778830C66C5}" type="slidenum">
              <a:rPr lang="en-US" smtClean="0"/>
              <a:t>‹#›</a:t>
            </a:fld>
            <a:endParaRPr lang="en-US"/>
          </a:p>
        </p:txBody>
      </p:sp>
    </p:spTree>
    <p:extLst>
      <p:ext uri="{BB962C8B-B14F-4D97-AF65-F5344CB8AC3E}">
        <p14:creationId xmlns:p14="http://schemas.microsoft.com/office/powerpoint/2010/main" val="29631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Neural_tube_defect" TargetMode="External" /><Relationship Id="rId2" Type="http://schemas.openxmlformats.org/officeDocument/2006/relationships/slide" Target="../slides/slide50.xml" /><Relationship Id="rId1" Type="http://schemas.openxmlformats.org/officeDocument/2006/relationships/notesMaster" Target="../notesMasters/notesMaster1.xml" /><Relationship Id="rId6" Type="http://schemas.openxmlformats.org/officeDocument/2006/relationships/hyperlink" Target="https://en.wikipedia.org/wiki/Human_skull" TargetMode="External" /><Relationship Id="rId5" Type="http://schemas.openxmlformats.org/officeDocument/2006/relationships/hyperlink" Target="https://en.wikipedia.org/wiki/Biological_membrane" TargetMode="External" /><Relationship Id="rId4" Type="http://schemas.openxmlformats.org/officeDocument/2006/relationships/hyperlink" Target="https://en.wikipedia.org/wiki/Brain" TargetMode="Externa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systemic vasopressors </a:t>
            </a:r>
            <a:r>
              <a:rPr lang="en-US" sz="1200" dirty="0"/>
              <a:t>(</a:t>
            </a:r>
            <a:r>
              <a:rPr lang="en-US" sz="1200" b="1" dirty="0"/>
              <a:t>Dopamine</a:t>
            </a:r>
            <a:r>
              <a:rPr lang="en-US" sz="1200" dirty="0"/>
              <a:t> is often the first-line) are critical in maintaining systemic blood pressure greater than pulmonary blood pressure, thereby decreasing the right-to-left shunt through the patent </a:t>
            </a:r>
            <a:r>
              <a:rPr lang="en-US" sz="1200" dirty="0" err="1"/>
              <a:t>ductus</a:t>
            </a:r>
            <a:r>
              <a:rPr lang="en-US" sz="1200" dirty="0"/>
              <a:t> </a:t>
            </a:r>
            <a:r>
              <a:rPr lang="en-US" sz="1200" dirty="0" err="1"/>
              <a:t>arteriosus</a:t>
            </a:r>
            <a:r>
              <a:rPr lang="en-US" sz="1200" dirty="0"/>
              <a:t>.</a:t>
            </a:r>
          </a:p>
          <a:p>
            <a:endParaRPr lang="en-US" dirty="0"/>
          </a:p>
        </p:txBody>
      </p:sp>
      <p:sp>
        <p:nvSpPr>
          <p:cNvPr id="4" name="Slide Number Placeholder 3"/>
          <p:cNvSpPr>
            <a:spLocks noGrp="1"/>
          </p:cNvSpPr>
          <p:nvPr>
            <p:ph type="sldNum" sz="quarter" idx="10"/>
          </p:nvPr>
        </p:nvSpPr>
        <p:spPr/>
        <p:txBody>
          <a:bodyPr/>
          <a:lstStyle/>
          <a:p>
            <a:fld id="{91D85E4A-D1A5-4571-9998-4B66FA2045ED}" type="slidenum">
              <a:rPr lang="en-US" smtClean="0"/>
              <a:t>26</a:t>
            </a:fld>
            <a:endParaRPr lang="en-US"/>
          </a:p>
        </p:txBody>
      </p:sp>
    </p:spTree>
    <p:extLst>
      <p:ext uri="{BB962C8B-B14F-4D97-AF65-F5344CB8AC3E}">
        <p14:creationId xmlns:p14="http://schemas.microsoft.com/office/powerpoint/2010/main" val="85245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a:t>
            </a:r>
            <a:r>
              <a:rPr lang="en-US" baseline="0" dirty="0"/>
              <a:t> onset of tachypnea ? Different between </a:t>
            </a:r>
            <a:r>
              <a:rPr lang="en-US" baseline="0" dirty="0" err="1"/>
              <a:t>ttn</a:t>
            </a:r>
            <a:r>
              <a:rPr lang="en-US" baseline="0" dirty="0"/>
              <a:t> and </a:t>
            </a:r>
            <a:r>
              <a:rPr lang="en-US" baseline="0" dirty="0" err="1"/>
              <a:t>rds</a:t>
            </a:r>
            <a:r>
              <a:rPr lang="en-US" baseline="0" dirty="0"/>
              <a:t> ?</a:t>
            </a:r>
          </a:p>
          <a:p>
            <a:r>
              <a:rPr lang="en-US" baseline="0" dirty="0"/>
              <a:t> </a:t>
            </a:r>
            <a:r>
              <a:rPr lang="en-US" baseline="0" dirty="0" err="1"/>
              <a:t>rds</a:t>
            </a:r>
            <a:r>
              <a:rPr lang="en-US" baseline="0" dirty="0"/>
              <a:t> </a:t>
            </a:r>
            <a:r>
              <a:rPr lang="en-US" baseline="0" dirty="0">
                <a:sym typeface="Wingdings" pitchFamily="2" charset="2"/>
              </a:rPr>
              <a:t> deteriorated with time if there is no good </a:t>
            </a:r>
            <a:r>
              <a:rPr lang="en-US" baseline="0" dirty="0" err="1">
                <a:sym typeface="Wingdings" pitchFamily="2" charset="2"/>
              </a:rPr>
              <a:t>mangment</a:t>
            </a:r>
            <a:endParaRPr lang="en-US" baseline="0" dirty="0">
              <a:sym typeface="Wingdings" pitchFamily="2" charset="2"/>
            </a:endParaRPr>
          </a:p>
          <a:p>
            <a:r>
              <a:rPr lang="en-US" baseline="0" dirty="0" err="1">
                <a:sym typeface="Wingdings" pitchFamily="2" charset="2"/>
              </a:rPr>
              <a:t>Ttn</a:t>
            </a:r>
            <a:r>
              <a:rPr lang="en-US" baseline="0" dirty="0">
                <a:sym typeface="Wingdings" pitchFamily="2" charset="2"/>
              </a:rPr>
              <a:t> will improve with time .</a:t>
            </a:r>
          </a:p>
          <a:p>
            <a:endParaRPr lang="en-US" baseline="0" dirty="0">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maternal history in (TTN) consists of </a:t>
            </a:r>
            <a:r>
              <a:rPr lang="en-US" sz="1200" b="1" dirty="0">
                <a:effectLst>
                  <a:outerShdw blurRad="38100" dist="38100" dir="2700000" algn="tl">
                    <a:srgbClr val="000000">
                      <a:alpha val="43137"/>
                    </a:srgbClr>
                  </a:outerShdw>
                </a:effectLst>
              </a:rPr>
              <a:t>CS</a:t>
            </a:r>
            <a:r>
              <a:rPr lang="en-US" sz="1200" dirty="0"/>
              <a:t> without labor or </a:t>
            </a:r>
            <a:r>
              <a:rPr lang="en-US" sz="1200" b="1" dirty="0">
                <a:effectLst>
                  <a:outerShdw blurRad="38100" dist="38100" dir="2700000" algn="tl">
                    <a:srgbClr val="000000">
                      <a:alpha val="43137"/>
                    </a:srgbClr>
                  </a:outerShdw>
                </a:effectLst>
              </a:rPr>
              <a:t>precipitous delivery</a:t>
            </a:r>
            <a:r>
              <a:rPr lang="en-US" sz="1200" dirty="0"/>
              <a:t>.+ Gestational age (</a:t>
            </a:r>
            <a:r>
              <a:rPr lang="en-US" sz="1200" b="1" dirty="0">
                <a:effectLst>
                  <a:outerShdw blurRad="38100" dist="38100" dir="2700000" algn="tl">
                    <a:srgbClr val="000000">
                      <a:alpha val="43137"/>
                    </a:srgbClr>
                  </a:outerShdw>
                </a:effectLst>
              </a:rPr>
              <a:t>preterm</a:t>
            </a:r>
            <a:r>
              <a:rPr lang="en-US" sz="1200" dirty="0"/>
              <a:t>)</a:t>
            </a:r>
          </a:p>
          <a:p>
            <a:endParaRPr lang="en-US" baseline="0" dirty="0"/>
          </a:p>
        </p:txBody>
      </p:sp>
      <p:sp>
        <p:nvSpPr>
          <p:cNvPr id="4" name="Slide Number Placeholder 3"/>
          <p:cNvSpPr>
            <a:spLocks noGrp="1"/>
          </p:cNvSpPr>
          <p:nvPr>
            <p:ph type="sldNum" sz="quarter" idx="10"/>
          </p:nvPr>
        </p:nvSpPr>
        <p:spPr/>
        <p:txBody>
          <a:bodyPr/>
          <a:lstStyle/>
          <a:p>
            <a:fld id="{4C60034C-4A54-4F20-BFC5-C778830C66C5}" type="slidenum">
              <a:rPr lang="en-US" smtClean="0"/>
              <a:t>37</a:t>
            </a:fld>
            <a:endParaRPr lang="en-US"/>
          </a:p>
        </p:txBody>
      </p:sp>
    </p:spTree>
    <p:extLst>
      <p:ext uri="{BB962C8B-B14F-4D97-AF65-F5344CB8AC3E}">
        <p14:creationId xmlns:p14="http://schemas.microsoft.com/office/powerpoint/2010/main" val="130113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 Frontal radiograph of the chest of a term newborn shows streaky, </a:t>
            </a:r>
            <a:r>
              <a:rPr lang="en-US" sz="1200" b="1" i="0" kern="1200" dirty="0" err="1">
                <a:solidFill>
                  <a:schemeClr val="tx1"/>
                </a:solidFill>
                <a:effectLst/>
                <a:latin typeface="+mn-lt"/>
                <a:ea typeface="+mn-ea"/>
                <a:cs typeface="+mn-cs"/>
              </a:rPr>
              <a:t>perihilar</a:t>
            </a:r>
            <a:r>
              <a:rPr lang="en-US" sz="1200" b="1" i="0" kern="1200" dirty="0">
                <a:solidFill>
                  <a:schemeClr val="tx1"/>
                </a:solidFill>
                <a:effectLst/>
                <a:latin typeface="+mn-lt"/>
                <a:ea typeface="+mn-ea"/>
                <a:cs typeface="+mn-cs"/>
              </a:rPr>
              <a:t> linear densities, indistinctness of the blood vessels and fluid in the minor fissure (white arrow) along with a small right effusion (red arrow), all signs of increased fluid in the lungs.</a:t>
            </a:r>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t>39</a:t>
            </a:fld>
            <a:endParaRPr lang="en-US"/>
          </a:p>
        </p:txBody>
      </p:sp>
    </p:spTree>
    <p:extLst>
      <p:ext uri="{BB962C8B-B14F-4D97-AF65-F5344CB8AC3E}">
        <p14:creationId xmlns:p14="http://schemas.microsoft.com/office/powerpoint/2010/main" val="11275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a:t>
            </a:r>
            <a:r>
              <a:rPr lang="en-US" baseline="0" dirty="0"/>
              <a:t> flow o2 (usually need 30-40% fio2 cons. )</a:t>
            </a:r>
          </a:p>
          <a:p>
            <a:r>
              <a:rPr lang="en-US" baseline="0" dirty="0"/>
              <a:t>Rarely need mechanical ventilation .</a:t>
            </a:r>
          </a:p>
          <a:p>
            <a:r>
              <a:rPr lang="en-US" sz="1200" b="1" i="0" kern="1200" dirty="0">
                <a:solidFill>
                  <a:schemeClr val="tx1"/>
                </a:solidFill>
                <a:effectLst/>
                <a:latin typeface="+mn-lt"/>
                <a:ea typeface="+mn-ea"/>
                <a:cs typeface="+mn-cs"/>
              </a:rPr>
              <a:t>Continuous positive airway pressure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CPAP</a:t>
            </a:r>
            <a:r>
              <a:rPr lang="en-US" sz="1200" b="0" i="0" kern="1200" dirty="0">
                <a:solidFill>
                  <a:schemeClr val="tx1"/>
                </a:solidFill>
                <a:effectLst/>
                <a:latin typeface="+mn-lt"/>
                <a:ea typeface="+mn-ea"/>
                <a:cs typeface="+mn-cs"/>
              </a:rPr>
              <a:t>)  (fio2</a:t>
            </a:r>
            <a:r>
              <a:rPr lang="en-US" sz="1200" b="0" i="0" kern="1200" baseline="0" dirty="0">
                <a:solidFill>
                  <a:schemeClr val="tx1"/>
                </a:solidFill>
                <a:effectLst/>
                <a:latin typeface="+mn-lt"/>
                <a:ea typeface="+mn-ea"/>
                <a:cs typeface="+mn-cs"/>
              </a:rPr>
              <a:t> 40-0%)</a:t>
            </a:r>
          </a:p>
          <a:p>
            <a:r>
              <a:rPr lang="en-US" sz="1200" b="0" i="0" kern="1200" baseline="0" dirty="0">
                <a:solidFill>
                  <a:schemeClr val="tx1"/>
                </a:solidFill>
                <a:effectLst/>
                <a:latin typeface="+mn-lt"/>
                <a:ea typeface="+mn-ea"/>
                <a:cs typeface="+mn-cs"/>
                <a:sym typeface="Wingdings" pitchFamily="2" charset="2"/>
              </a:rPr>
              <a:t> Show very rapid response to </a:t>
            </a:r>
            <a:r>
              <a:rPr lang="en-US" sz="1200" b="0" i="0" kern="1200" baseline="0" dirty="0" err="1">
                <a:solidFill>
                  <a:schemeClr val="tx1"/>
                </a:solidFill>
                <a:effectLst/>
                <a:latin typeface="+mn-lt"/>
                <a:ea typeface="+mn-ea"/>
                <a:cs typeface="+mn-cs"/>
                <a:sym typeface="Wingdings" pitchFamily="2" charset="2"/>
              </a:rPr>
              <a:t>tx</a:t>
            </a:r>
            <a:r>
              <a:rPr lang="en-US" sz="1200" b="0" i="0" kern="1200" baseline="0" dirty="0">
                <a:solidFill>
                  <a:schemeClr val="tx1"/>
                </a:solidFill>
                <a:effectLst/>
                <a:latin typeface="+mn-lt"/>
                <a:ea typeface="+mn-ea"/>
                <a:cs typeface="+mn-cs"/>
                <a:sym typeface="Wingdings" pitchFamily="2" charset="2"/>
              </a:rPr>
              <a:t> .</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sym typeface="Wingdings" pitchFamily="2" charset="2"/>
              </a:rPr>
              <a:t></a:t>
            </a:r>
            <a:r>
              <a:rPr lang="en-US" sz="1200" b="0" i="0" kern="1200" baseline="0" dirty="0">
                <a:solidFill>
                  <a:schemeClr val="tx1"/>
                </a:solidFill>
                <a:effectLst/>
                <a:latin typeface="+mn-lt"/>
                <a:ea typeface="+mn-ea"/>
                <a:cs typeface="+mn-cs"/>
              </a:rPr>
              <a:t>the disease is very good prognosis without residual lung problem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t>41</a:t>
            </a:fld>
            <a:endParaRPr lang="en-US"/>
          </a:p>
        </p:txBody>
      </p:sp>
    </p:spTree>
    <p:extLst>
      <p:ext uri="{BB962C8B-B14F-4D97-AF65-F5344CB8AC3E}">
        <p14:creationId xmlns:p14="http://schemas.microsoft.com/office/powerpoint/2010/main" val="1747643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extent of hemorrhage may</a:t>
            </a:r>
            <a:r>
              <a:rPr lang="en-US" baseline="0" dirty="0"/>
              <a:t> be sever enough to cause anemia and hypotension (uncommon).</a:t>
            </a:r>
            <a:br>
              <a:rPr lang="en-US" baseline="0" dirty="0"/>
            </a:br>
            <a:r>
              <a:rPr lang="en-US" baseline="0" dirty="0"/>
              <a:t>Significant bleeding is a risk; when the blood is reabsorbed it can worsen neonatal jaundice. </a:t>
            </a:r>
          </a:p>
          <a:p>
            <a:r>
              <a:rPr lang="en-US" baseline="0" dirty="0"/>
              <a:t>Secondary infection is rare, may cause osteomyelitis or meningitis.</a:t>
            </a:r>
          </a:p>
          <a:p>
            <a:endParaRPr lang="en-US" baseline="0" dirty="0"/>
          </a:p>
          <a:p>
            <a:pPr marL="0" marR="0" lvl="0" indent="0" algn="r" defTabSz="914400" rtl="1" eaLnBrk="1" fontAlgn="auto" latinLnBrk="0" hangingPunct="1">
              <a:lnSpc>
                <a:spcPct val="100000"/>
              </a:lnSpc>
              <a:spcBef>
                <a:spcPts val="0"/>
              </a:spcBef>
              <a:spcAft>
                <a:spcPts val="0"/>
              </a:spcAft>
              <a:buClrTx/>
              <a:buSzTx/>
              <a:buFontTx/>
              <a:buNone/>
              <a:defRPr/>
            </a:pPr>
            <a:r>
              <a:rPr lang="en-US" dirty="0"/>
              <a:t>The latter </a:t>
            </a:r>
            <a:r>
              <a:rPr lang="en-US" dirty="0" err="1"/>
              <a:t>transluminates</a:t>
            </a:r>
            <a:r>
              <a:rPr lang="en-US" baseline="0" dirty="0"/>
              <a:t>, is pulsatile, and is associated with underlying bony defect. An ultrasound or a CT scan </a:t>
            </a:r>
            <a:r>
              <a:rPr lang="en-US" baseline="0" dirty="0" err="1"/>
              <a:t>os</a:t>
            </a:r>
            <a:r>
              <a:rPr lang="en-US" baseline="0" dirty="0"/>
              <a:t> indicated to differentiate between the two .</a:t>
            </a:r>
          </a:p>
          <a:p>
            <a:pPr marL="0" marR="0" lvl="0" indent="0" algn="r" defTabSz="914400" rtl="1" eaLnBrk="1" fontAlgn="auto" latinLnBrk="0" hangingPunct="1">
              <a:lnSpc>
                <a:spcPct val="100000"/>
              </a:lnSpc>
              <a:spcBef>
                <a:spcPts val="0"/>
              </a:spcBef>
              <a:spcAft>
                <a:spcPts val="0"/>
              </a:spcAft>
              <a:buClrTx/>
              <a:buSzTx/>
              <a:buFontTx/>
              <a:buNone/>
              <a:defRPr/>
            </a:pPr>
            <a:endParaRPr lang="en-US" baseline="0" dirty="0"/>
          </a:p>
          <a:p>
            <a:pPr marL="0" marR="0" lvl="0" indent="0" algn="r" defTabSz="914400" rtl="1" eaLnBrk="1" fontAlgn="auto" latinLnBrk="0" hangingPunct="1">
              <a:lnSpc>
                <a:spcPct val="100000"/>
              </a:lnSpc>
              <a:spcBef>
                <a:spcPts val="0"/>
              </a:spcBef>
              <a:spcAft>
                <a:spcPts val="0"/>
              </a:spcAft>
              <a:buClrTx/>
              <a:buSzTx/>
              <a:buFontTx/>
              <a:buNone/>
              <a:defRPr/>
            </a:pPr>
            <a:r>
              <a:rPr lang="en-US" sz="1200" b="0" i="0" kern="1200" dirty="0">
                <a:solidFill>
                  <a:schemeClr val="tx1"/>
                </a:solidFill>
                <a:effectLst/>
                <a:latin typeface="+mn-lt"/>
                <a:ea typeface="+mn-ea"/>
                <a:cs typeface="+mn-cs"/>
              </a:rPr>
              <a:t>is a </a:t>
            </a:r>
            <a:r>
              <a:rPr lang="en-US" sz="1200" b="0" i="0" u="none" strike="noStrike" kern="1200" dirty="0">
                <a:solidFill>
                  <a:schemeClr val="tx1"/>
                </a:solidFill>
                <a:effectLst/>
                <a:latin typeface="+mn-lt"/>
                <a:ea typeface="+mn-ea"/>
                <a:cs typeface="+mn-cs"/>
                <a:hlinkClick r:id="rId3" tooltip="Neural tube defect"/>
              </a:rPr>
              <a:t>neural tube defect</a:t>
            </a:r>
            <a:r>
              <a:rPr lang="en-US" sz="1200" b="0" i="0" kern="1200" dirty="0">
                <a:solidFill>
                  <a:schemeClr val="tx1"/>
                </a:solidFill>
                <a:effectLst/>
                <a:latin typeface="+mn-lt"/>
                <a:ea typeface="+mn-ea"/>
                <a:cs typeface="+mn-cs"/>
              </a:rPr>
              <a:t> characterized by sac-like protrusions of the </a:t>
            </a:r>
            <a:r>
              <a:rPr lang="en-US" sz="1200" b="0" i="0" u="none" strike="noStrike" kern="1200" dirty="0">
                <a:solidFill>
                  <a:schemeClr val="tx1"/>
                </a:solidFill>
                <a:effectLst/>
                <a:latin typeface="+mn-lt"/>
                <a:ea typeface="+mn-ea"/>
                <a:cs typeface="+mn-cs"/>
                <a:hlinkClick r:id="rId4" tooltip="Brain"/>
              </a:rPr>
              <a:t>brain</a:t>
            </a:r>
            <a:r>
              <a:rPr lang="en-US" sz="1200" b="0" i="0" kern="1200" dirty="0">
                <a:solidFill>
                  <a:schemeClr val="tx1"/>
                </a:solidFill>
                <a:effectLst/>
                <a:latin typeface="+mn-lt"/>
                <a:ea typeface="+mn-ea"/>
                <a:cs typeface="+mn-cs"/>
              </a:rPr>
              <a:t> and the </a:t>
            </a:r>
            <a:r>
              <a:rPr lang="en-US" sz="1200" b="0" i="0" u="none" strike="noStrike" kern="1200" dirty="0">
                <a:solidFill>
                  <a:schemeClr val="tx1"/>
                </a:solidFill>
                <a:effectLst/>
                <a:latin typeface="+mn-lt"/>
                <a:ea typeface="+mn-ea"/>
                <a:cs typeface="+mn-cs"/>
                <a:hlinkClick r:id="rId5" tooltip="Biological membrane"/>
              </a:rPr>
              <a:t>membranes</a:t>
            </a:r>
            <a:r>
              <a:rPr lang="en-US" sz="1200" b="0" i="0" kern="1200" dirty="0">
                <a:solidFill>
                  <a:schemeClr val="tx1"/>
                </a:solidFill>
                <a:effectLst/>
                <a:latin typeface="+mn-lt"/>
                <a:ea typeface="+mn-ea"/>
                <a:cs typeface="+mn-cs"/>
              </a:rPr>
              <a:t> that cover it through openings in the </a:t>
            </a:r>
            <a:r>
              <a:rPr lang="en-US" sz="1200" b="0" i="0" u="none" strike="noStrike" kern="1200" dirty="0">
                <a:solidFill>
                  <a:schemeClr val="tx1"/>
                </a:solidFill>
                <a:effectLst/>
                <a:latin typeface="+mn-lt"/>
                <a:ea typeface="+mn-ea"/>
                <a:cs typeface="+mn-cs"/>
                <a:hlinkClick r:id="rId6" tooltip="Human skull"/>
              </a:rPr>
              <a:t>skull</a:t>
            </a:r>
            <a:r>
              <a:rPr lang="en-US" sz="1200" b="0" i="0" kern="1200" dirty="0">
                <a:solidFill>
                  <a:schemeClr val="tx1"/>
                </a:solidFill>
                <a:effectLst/>
                <a:latin typeface="+mn-lt"/>
                <a:ea typeface="+mn-ea"/>
                <a:cs typeface="+mn-cs"/>
              </a:rPr>
              <a:t>. These defects are caused by failure of the neural tube to close completely during fetal development. </a:t>
            </a:r>
            <a:endParaRPr lang="en-US" dirty="0"/>
          </a:p>
          <a:p>
            <a:endParaRPr lang="en-US" baseline="0" dirty="0"/>
          </a:p>
        </p:txBody>
      </p:sp>
      <p:sp>
        <p:nvSpPr>
          <p:cNvPr id="4" name="Slide Number Placeholder 3"/>
          <p:cNvSpPr>
            <a:spLocks noGrp="1"/>
          </p:cNvSpPr>
          <p:nvPr>
            <p:ph type="sldNum" sz="quarter" idx="10"/>
          </p:nvPr>
        </p:nvSpPr>
        <p:spPr/>
        <p:txBody>
          <a:bodyPr/>
          <a:lstStyle/>
          <a:p>
            <a:fld id="{4F77D6E7-D698-463B-8201-F805C930EA3D}" type="slidenum">
              <a:rPr lang="en-US" smtClean="0"/>
              <a:pPr/>
              <a:t>50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edema which is sometimes </a:t>
            </a:r>
            <a:r>
              <a:rPr lang="en-US" baseline="0" dirty="0" err="1"/>
              <a:t>ecchymotic</a:t>
            </a:r>
            <a:r>
              <a:rPr lang="en-US" baseline="0" dirty="0"/>
              <a:t> typically crosses the suture lines and the midline of the skull because it is located above the </a:t>
            </a:r>
            <a:r>
              <a:rPr lang="en-US" baseline="0" dirty="0" err="1"/>
              <a:t>periosteum</a:t>
            </a:r>
            <a:r>
              <a:rPr lang="en-US" baseline="0" dirty="0"/>
              <a:t>. </a:t>
            </a:r>
          </a:p>
          <a:p>
            <a:r>
              <a:rPr lang="en-US" baseline="0" dirty="0"/>
              <a:t>Scalp swelling may be more likely if the amniotic sac membranes rupture early in labor. In some cases, if the membranes rupture very early or if there’s too little fluid in the amniotic sac, the mother’s pelvic bones will put pressure on the infant’s head. As a result, this kind of scalp swelling may occur before labor and can be seen in utero on ultrasound.</a:t>
            </a:r>
          </a:p>
          <a:p>
            <a:endParaRPr lang="en-US" baseline="0" dirty="0"/>
          </a:p>
          <a:p>
            <a:r>
              <a:rPr lang="en-US" baseline="0" dirty="0"/>
              <a:t>**</a:t>
            </a:r>
            <a:endParaRPr lang="en-US" dirty="0"/>
          </a:p>
        </p:txBody>
      </p:sp>
      <p:sp>
        <p:nvSpPr>
          <p:cNvPr id="4" name="Slide Number Placeholder 3"/>
          <p:cNvSpPr>
            <a:spLocks noGrp="1"/>
          </p:cNvSpPr>
          <p:nvPr>
            <p:ph type="sldNum" sz="quarter" idx="10"/>
          </p:nvPr>
        </p:nvSpPr>
        <p:spPr/>
        <p:txBody>
          <a:bodyPr/>
          <a:lstStyle/>
          <a:p>
            <a:fld id="{4F77D6E7-D698-463B-8201-F805C930EA3D}" type="slidenum">
              <a:rPr lang="en-US" smtClean="0"/>
              <a:pPr/>
              <a:t>54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Scalp swelling may be more likely if the amniotic sac membranes rupture early in labor. In some cases, if the membranes rupture very early or if there’s too little fluid in the amniotic sac, the mother’s pelvic bones will put pressure on the infant’s head. As a result, this kind of scalp swelling may occur before labor and can be seen in utero on ultrasound.</a:t>
            </a:r>
          </a:p>
          <a:p>
            <a:endParaRPr lang="en-US" dirty="0"/>
          </a:p>
        </p:txBody>
      </p:sp>
      <p:sp>
        <p:nvSpPr>
          <p:cNvPr id="4" name="Slide Number Placeholder 3"/>
          <p:cNvSpPr>
            <a:spLocks noGrp="1"/>
          </p:cNvSpPr>
          <p:nvPr>
            <p:ph type="sldNum" sz="quarter" idx="10"/>
          </p:nvPr>
        </p:nvSpPr>
        <p:spPr/>
        <p:txBody>
          <a:bodyPr/>
          <a:lstStyle/>
          <a:p>
            <a:fld id="{7DA1488F-7BD9-4FEB-929F-EF4CD807282B}" type="slidenum">
              <a:rPr lang="ar-SA" smtClean="0"/>
              <a:pPr/>
              <a:t>55</a:t>
            </a:fld>
            <a:endParaRPr lang="ar-SA"/>
          </a:p>
        </p:txBody>
      </p:sp>
    </p:spTree>
    <p:extLst>
      <p:ext uri="{BB962C8B-B14F-4D97-AF65-F5344CB8AC3E}">
        <p14:creationId xmlns:p14="http://schemas.microsoft.com/office/powerpoint/2010/main" val="509052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7DA1488F-7BD9-4FEB-929F-EF4CD807282B}" type="slidenum">
              <a:rPr lang="ar-SA" smtClean="0"/>
              <a:pPr/>
              <a:t>56</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AB </a:t>
            </a:r>
            <a:r>
              <a:rPr lang="en-US" sz="1200" dirty="0">
                <a:sym typeface="Wingdings" panose="05000000000000000000" pitchFamily="2" charset="2"/>
              </a:rPr>
              <a:t> </a:t>
            </a:r>
            <a:r>
              <a:rPr lang="en-US" sz="1200" dirty="0"/>
              <a:t>No studies have shown prophylactic antibiotics to reduce the incidence of sepsis in neonates born through meconium-stained amniotic fluid; thus, </a:t>
            </a:r>
            <a:br>
              <a:rPr lang="en-US" sz="1200" dirty="0"/>
            </a:br>
            <a:r>
              <a:rPr lang="en-US" sz="1200" dirty="0"/>
              <a:t>  antibiotic use may be reserved for suspected or documented infections.</a:t>
            </a:r>
          </a:p>
          <a:p>
            <a:endParaRPr lang="en-US" dirty="0"/>
          </a:p>
        </p:txBody>
      </p:sp>
      <p:sp>
        <p:nvSpPr>
          <p:cNvPr id="4" name="Slide Number Placeholder 3"/>
          <p:cNvSpPr>
            <a:spLocks noGrp="1"/>
          </p:cNvSpPr>
          <p:nvPr>
            <p:ph type="sldNum" sz="quarter" idx="10"/>
          </p:nvPr>
        </p:nvSpPr>
        <p:spPr/>
        <p:txBody>
          <a:bodyPr/>
          <a:lstStyle/>
          <a:p>
            <a:fld id="{91D85E4A-D1A5-4571-9998-4B66FA2045ED}" type="slidenum">
              <a:rPr lang="en-US" smtClean="0"/>
              <a:t>27</a:t>
            </a:fld>
            <a:endParaRPr lang="en-US"/>
          </a:p>
        </p:txBody>
      </p:sp>
    </p:spTree>
    <p:extLst>
      <p:ext uri="{BB962C8B-B14F-4D97-AF65-F5344CB8AC3E}">
        <p14:creationId xmlns:p14="http://schemas.microsoft.com/office/powerpoint/2010/main" val="428300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Arial" panose="020B0604020202020204" pitchFamily="34" charset="0"/>
              <a:buChar char="•"/>
            </a:pP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amnioinfusion</a:t>
            </a:r>
            <a:r>
              <a:rPr lang="en-US" sz="1200" b="0" i="0" kern="1200" dirty="0">
                <a:solidFill>
                  <a:schemeClr val="tx1"/>
                </a:solidFill>
                <a:effectLst/>
                <a:latin typeface="+mn-lt"/>
                <a:ea typeface="+mn-ea"/>
                <a:cs typeface="+mn-cs"/>
              </a:rPr>
              <a:t> with warm, sterile to dilute the meconium in the amniotic fluid </a:t>
            </a:r>
            <a:r>
              <a:rPr lang="en-US" sz="1200" b="0" i="0" kern="120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minimizing the severity of the aspiration. </a:t>
            </a:r>
          </a:p>
          <a:p>
            <a:pPr algn="l" rtl="0">
              <a:buFont typeface="Arial" panose="020B0604020202020204" pitchFamily="34" charset="0"/>
              <a:buChar char="•"/>
            </a:pPr>
            <a:r>
              <a:rPr lang="ar-JO"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Current recommendations no longer advise routine </a:t>
            </a:r>
            <a:r>
              <a:rPr lang="en-US" sz="1200" b="0" i="0" kern="1200" dirty="0" err="1">
                <a:solidFill>
                  <a:schemeClr val="tx1"/>
                </a:solidFill>
                <a:effectLst/>
                <a:latin typeface="+mn-lt"/>
                <a:ea typeface="+mn-ea"/>
                <a:cs typeface="+mn-cs"/>
              </a:rPr>
              <a:t>intrapartum</a:t>
            </a:r>
            <a:r>
              <a:rPr lang="en-US" sz="1200" b="0" i="0" kern="1200" dirty="0">
                <a:solidFill>
                  <a:schemeClr val="tx1"/>
                </a:solidFill>
                <a:effectLst/>
                <a:latin typeface="+mn-lt"/>
                <a:ea typeface="+mn-ea"/>
                <a:cs typeface="+mn-cs"/>
              </a:rPr>
              <a:t> suctioning for infants born to mothers with meconium staining of the amniotic fluid.</a:t>
            </a:r>
          </a:p>
          <a:p>
            <a:endParaRPr lang="en-US" dirty="0"/>
          </a:p>
        </p:txBody>
      </p:sp>
      <p:sp>
        <p:nvSpPr>
          <p:cNvPr id="4" name="Slide Number Placeholder 3"/>
          <p:cNvSpPr>
            <a:spLocks noGrp="1"/>
          </p:cNvSpPr>
          <p:nvPr>
            <p:ph type="sldNum" sz="quarter" idx="10"/>
          </p:nvPr>
        </p:nvSpPr>
        <p:spPr/>
        <p:txBody>
          <a:bodyPr/>
          <a:lstStyle/>
          <a:p>
            <a:fld id="{91D85E4A-D1A5-4571-9998-4B66FA2045ED}" type="slidenum">
              <a:rPr lang="en-US" smtClean="0"/>
              <a:t>28</a:t>
            </a:fld>
            <a:endParaRPr lang="en-US"/>
          </a:p>
        </p:txBody>
      </p:sp>
    </p:spTree>
    <p:extLst>
      <p:ext uri="{BB962C8B-B14F-4D97-AF65-F5344CB8AC3E}">
        <p14:creationId xmlns:p14="http://schemas.microsoft.com/office/powerpoint/2010/main" val="170291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mn-cs"/>
              </a:rPr>
              <a:t>PPHN</a:t>
            </a:r>
            <a:r>
              <a:rPr lang="en-US" sz="1200" b="0" i="0" kern="1200" dirty="0">
                <a:solidFill>
                  <a:schemeClr val="tx1"/>
                </a:solidFill>
                <a:latin typeface="+mn-lt"/>
                <a:ea typeface="+mn-ea"/>
                <a:cs typeface="+mn-cs"/>
              </a:rPr>
              <a:t> is a serious breathing condition in a newborn in which lung vessels are not open wide enough meaning that oxygen and blood flow is restricted</a:t>
            </a:r>
            <a:endParaRPr lang="ar-JO" dirty="0"/>
          </a:p>
          <a:p>
            <a:endParaRPr lang="en-US" dirty="0"/>
          </a:p>
        </p:txBody>
      </p:sp>
      <p:sp>
        <p:nvSpPr>
          <p:cNvPr id="4" name="Slide Number Placeholder 3"/>
          <p:cNvSpPr>
            <a:spLocks noGrp="1"/>
          </p:cNvSpPr>
          <p:nvPr>
            <p:ph type="sldNum" sz="quarter" idx="10"/>
          </p:nvPr>
        </p:nvSpPr>
        <p:spPr/>
        <p:txBody>
          <a:bodyPr/>
          <a:lstStyle/>
          <a:p>
            <a:fld id="{91D85E4A-D1A5-4571-9998-4B66FA2045ED}" type="slidenum">
              <a:rPr lang="en-US" smtClean="0"/>
              <a:t>30</a:t>
            </a:fld>
            <a:endParaRPr lang="en-US"/>
          </a:p>
        </p:txBody>
      </p:sp>
    </p:spTree>
    <p:extLst>
      <p:ext uri="{BB962C8B-B14F-4D97-AF65-F5344CB8AC3E}">
        <p14:creationId xmlns:p14="http://schemas.microsoft.com/office/powerpoint/2010/main" val="252922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it was called RDS</a:t>
            </a:r>
            <a:r>
              <a:rPr lang="en-US" baseline="0" dirty="0"/>
              <a:t> type 2</a:t>
            </a:r>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t>31</a:t>
            </a:fld>
            <a:endParaRPr lang="en-US"/>
          </a:p>
        </p:txBody>
      </p:sp>
    </p:spTree>
    <p:extLst>
      <p:ext uri="{BB962C8B-B14F-4D97-AF65-F5344CB8AC3E}">
        <p14:creationId xmlns:p14="http://schemas.microsoft.com/office/powerpoint/2010/main" val="88460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a:t>
            </a:r>
            <a:r>
              <a:rPr lang="en-US" baseline="0" dirty="0"/>
              <a:t> </a:t>
            </a:r>
            <a:r>
              <a:rPr lang="en-US" baseline="0" dirty="0" err="1"/>
              <a:t>ttn</a:t>
            </a:r>
            <a:r>
              <a:rPr lang="en-US" baseline="0" dirty="0"/>
              <a:t> is benign , self limited disease</a:t>
            </a:r>
          </a:p>
          <a:p>
            <a:r>
              <a:rPr lang="en-US" baseline="0" dirty="0"/>
              <a:t>Mainly we see it in term or post term </a:t>
            </a:r>
          </a:p>
          <a:p>
            <a:r>
              <a:rPr lang="en-US" baseline="0" dirty="0"/>
              <a:t>The incidence = 1%</a:t>
            </a:r>
          </a:p>
        </p:txBody>
      </p:sp>
      <p:sp>
        <p:nvSpPr>
          <p:cNvPr id="4" name="Slide Number Placeholder 3"/>
          <p:cNvSpPr>
            <a:spLocks noGrp="1"/>
          </p:cNvSpPr>
          <p:nvPr>
            <p:ph type="sldNum" sz="quarter" idx="10"/>
          </p:nvPr>
        </p:nvSpPr>
        <p:spPr/>
        <p:txBody>
          <a:bodyPr/>
          <a:lstStyle/>
          <a:p>
            <a:fld id="{4C60034C-4A54-4F20-BFC5-C778830C66C5}" type="slidenum">
              <a:rPr lang="en-US" smtClean="0"/>
              <a:t>32</a:t>
            </a:fld>
            <a:endParaRPr lang="en-US"/>
          </a:p>
        </p:txBody>
      </p:sp>
    </p:spTree>
    <p:extLst>
      <p:ext uri="{BB962C8B-B14F-4D97-AF65-F5344CB8AC3E}">
        <p14:creationId xmlns:p14="http://schemas.microsoft.com/office/powerpoint/2010/main" val="298382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a:t>
            </a:r>
            <a:r>
              <a:rPr lang="en-US" b="1" dirty="0">
                <a:effectLst>
                  <a:outerShdw blurRad="38100" dist="38100" dir="2700000" algn="tl">
                    <a:srgbClr val="000000">
                      <a:alpha val="43137"/>
                    </a:srgbClr>
                  </a:outerShdw>
                </a:effectLst>
              </a:rPr>
              <a:t>Lung </a:t>
            </a:r>
            <a:r>
              <a:rPr lang="en-US" b="1" dirty="0" err="1">
                <a:effectLst>
                  <a:outerShdw blurRad="38100" dist="38100" dir="2700000" algn="tl">
                    <a:srgbClr val="000000">
                      <a:alpha val="43137"/>
                    </a:srgbClr>
                  </a:outerShdw>
                </a:effectLst>
              </a:rPr>
              <a:t>comliance</a:t>
            </a:r>
            <a:r>
              <a:rPr lang="en-US" b="1" dirty="0">
                <a:effectLst>
                  <a:outerShdw blurRad="38100" dist="38100" dir="2700000" algn="tl">
                    <a:srgbClr val="000000">
                      <a:alpha val="43137"/>
                    </a:srgbClr>
                  </a:outerShdw>
                </a:effectLst>
              </a:rPr>
              <a:t>: </a:t>
            </a:r>
            <a:r>
              <a:rPr lang="en-US" sz="1200" b="0" i="0" kern="1200" dirty="0">
                <a:solidFill>
                  <a:schemeClr val="tx1"/>
                </a:solidFill>
                <a:latin typeface="+mn-lt"/>
                <a:ea typeface="+mn-ea"/>
                <a:cs typeface="+mn-cs"/>
              </a:rPr>
              <a:t>is a measure of the </a:t>
            </a:r>
            <a:r>
              <a:rPr lang="en-US" sz="1200" b="1" i="0" kern="1200" dirty="0">
                <a:solidFill>
                  <a:schemeClr val="tx1"/>
                </a:solidFill>
                <a:latin typeface="+mn-lt"/>
                <a:ea typeface="+mn-ea"/>
                <a:cs typeface="+mn-cs"/>
              </a:rPr>
              <a:t>lung</a:t>
            </a:r>
            <a:r>
              <a:rPr lang="en-US" sz="1200" b="0" i="0" kern="1200" dirty="0">
                <a:solidFill>
                  <a:schemeClr val="tx1"/>
                </a:solidFill>
                <a:latin typeface="+mn-lt"/>
                <a:ea typeface="+mn-ea"/>
                <a:cs typeface="+mn-cs"/>
              </a:rPr>
              <a:t>'s ability to stretch and expand (</a:t>
            </a:r>
            <a:r>
              <a:rPr lang="en-US" sz="1200" b="0" i="0" kern="1200" dirty="0" err="1">
                <a:solidFill>
                  <a:schemeClr val="tx1"/>
                </a:solidFill>
                <a:latin typeface="+mn-lt"/>
                <a:ea typeface="+mn-ea"/>
                <a:cs typeface="+mn-cs"/>
              </a:rPr>
              <a:t>distensibility</a:t>
            </a:r>
            <a:r>
              <a:rPr lang="en-US" sz="1200" b="0" i="0" kern="1200" dirty="0">
                <a:solidFill>
                  <a:schemeClr val="tx1"/>
                </a:solidFill>
                <a:latin typeface="+mn-lt"/>
                <a:ea typeface="+mn-ea"/>
                <a:cs typeface="+mn-cs"/>
              </a:rPr>
              <a:t> of elastic tissue).</a:t>
            </a:r>
          </a:p>
          <a:p>
            <a:pPr algn="l" rtl="0"/>
            <a:r>
              <a:rPr lang="en-US" dirty="0"/>
              <a:t>-</a:t>
            </a:r>
            <a:r>
              <a:rPr lang="en-US" sz="1200" b="1" i="0" kern="1200" dirty="0">
                <a:solidFill>
                  <a:schemeClr val="tx1"/>
                </a:solidFill>
                <a:latin typeface="+mn-lt"/>
                <a:ea typeface="+mn-ea"/>
                <a:cs typeface="+mn-cs"/>
              </a:rPr>
              <a:t>Tidal volume:</a:t>
            </a:r>
            <a:r>
              <a:rPr lang="en-US" sz="1200" b="0" i="0" kern="1200" dirty="0">
                <a:solidFill>
                  <a:schemeClr val="tx1"/>
                </a:solidFill>
                <a:latin typeface="+mn-lt"/>
                <a:ea typeface="+mn-ea"/>
                <a:cs typeface="+mn-cs"/>
              </a:rPr>
              <a:t> (symbol VT or TV) is the lung </a:t>
            </a:r>
            <a:r>
              <a:rPr lang="en-US" sz="1200" b="1" i="0" kern="1200" dirty="0">
                <a:solidFill>
                  <a:schemeClr val="tx1"/>
                </a:solidFill>
                <a:latin typeface="+mn-lt"/>
                <a:ea typeface="+mn-ea"/>
                <a:cs typeface="+mn-cs"/>
              </a:rPr>
              <a:t>volume</a:t>
            </a:r>
            <a:r>
              <a:rPr lang="en-US" sz="1200" b="0" i="0" kern="1200" dirty="0">
                <a:solidFill>
                  <a:schemeClr val="tx1"/>
                </a:solidFill>
                <a:latin typeface="+mn-lt"/>
                <a:ea typeface="+mn-ea"/>
                <a:cs typeface="+mn-cs"/>
              </a:rPr>
              <a:t> representing the normal </a:t>
            </a:r>
            <a:r>
              <a:rPr lang="en-US" sz="1200" b="1" i="0" kern="1200" dirty="0">
                <a:solidFill>
                  <a:schemeClr val="tx1"/>
                </a:solidFill>
                <a:latin typeface="+mn-lt"/>
                <a:ea typeface="+mn-ea"/>
                <a:cs typeface="+mn-cs"/>
              </a:rPr>
              <a:t>volume</a:t>
            </a:r>
            <a:r>
              <a:rPr lang="en-US" sz="1200" b="0" i="0" kern="1200" dirty="0">
                <a:solidFill>
                  <a:schemeClr val="tx1"/>
                </a:solidFill>
                <a:latin typeface="+mn-lt"/>
                <a:ea typeface="+mn-ea"/>
                <a:cs typeface="+mn-cs"/>
              </a:rPr>
              <a:t> of air displaced between normal inhalation and exhalation when extra effort is not applied. In a healthy, young human adult, </a:t>
            </a:r>
            <a:r>
              <a:rPr lang="en-US" sz="1200" b="1" i="0" kern="1200" dirty="0">
                <a:solidFill>
                  <a:schemeClr val="tx1"/>
                </a:solidFill>
                <a:latin typeface="+mn-lt"/>
                <a:ea typeface="+mn-ea"/>
                <a:cs typeface="+mn-cs"/>
              </a:rPr>
              <a:t>tidal volume</a:t>
            </a:r>
            <a:r>
              <a:rPr lang="en-US" sz="1200" b="0" i="0" kern="1200" dirty="0">
                <a:solidFill>
                  <a:schemeClr val="tx1"/>
                </a:solidFill>
                <a:latin typeface="+mn-lt"/>
                <a:ea typeface="+mn-ea"/>
                <a:cs typeface="+mn-cs"/>
              </a:rPr>
              <a:t> is approximately 500 mL per inspiration or 7 mL/kg of body mass.</a:t>
            </a:r>
          </a:p>
          <a:p>
            <a:pPr algn="l" rtl="0"/>
            <a:r>
              <a:rPr lang="en-US" sz="1200" b="0" i="0" kern="1200" dirty="0">
                <a:solidFill>
                  <a:schemeClr val="tx1"/>
                </a:solidFill>
                <a:latin typeface="+mn-lt"/>
                <a:ea typeface="+mn-ea"/>
                <a:cs typeface="+mn-cs"/>
              </a:rPr>
              <a:t>-</a:t>
            </a:r>
            <a:r>
              <a:rPr lang="en-US" sz="1200" b="1" i="0" kern="1200" dirty="0">
                <a:solidFill>
                  <a:schemeClr val="tx1"/>
                </a:solidFill>
                <a:latin typeface="+mn-lt"/>
                <a:ea typeface="+mn-ea"/>
                <a:cs typeface="+mn-cs"/>
              </a:rPr>
              <a:t>Dead space</a:t>
            </a:r>
            <a:r>
              <a:rPr lang="en-US" sz="1200" b="0" i="0" kern="1200" dirty="0">
                <a:solidFill>
                  <a:schemeClr val="tx1"/>
                </a:solidFill>
                <a:latin typeface="+mn-lt"/>
                <a:ea typeface="+mn-ea"/>
                <a:cs typeface="+mn-cs"/>
              </a:rPr>
              <a:t> is the volume of air that is inhaled that does not take part in the gas exchange, because it either remains in the conducting airways or reaches alveoli that are not perfused or poorly perfused.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During fetal life, the potential airspaces of the lung are filled with fluid.</a:t>
            </a:r>
            <a:r>
              <a:rPr lang="en-US" sz="1200" b="0" i="0" kern="1200" baseline="0" dirty="0">
                <a:solidFill>
                  <a:schemeClr val="tx1"/>
                </a:solidFill>
                <a:latin typeface="+mn-lt"/>
                <a:ea typeface="+mn-ea"/>
                <a:cs typeface="+mn-cs"/>
              </a:rPr>
              <a:t> </a:t>
            </a:r>
            <a:r>
              <a:rPr lang="en-US" dirty="0"/>
              <a:t>At birth, the fetal lung must rapidly clear its fluid-filled potential airspaces to allow effective gas exchange in postnatal life. </a:t>
            </a:r>
          </a:p>
          <a:p>
            <a:pPr algn="l" rtl="0"/>
            <a:endParaRPr lang="en-US" sz="1200" b="0" i="0" kern="1200" dirty="0">
              <a:solidFill>
                <a:schemeClr val="tx1"/>
              </a:solidFill>
              <a:latin typeface="+mn-lt"/>
              <a:ea typeface="+mn-ea"/>
              <a:cs typeface="+mn-cs"/>
            </a:endParaRPr>
          </a:p>
          <a:p>
            <a:endParaRPr lang="en-US" dirty="0"/>
          </a:p>
          <a:p>
            <a:pPr algn="l" rtl="0"/>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t>33</a:t>
            </a:fld>
            <a:endParaRPr lang="en-US"/>
          </a:p>
        </p:txBody>
      </p:sp>
    </p:spTree>
    <p:extLst>
      <p:ext uri="{BB962C8B-B14F-4D97-AF65-F5344CB8AC3E}">
        <p14:creationId xmlns:p14="http://schemas.microsoft.com/office/powerpoint/2010/main" val="4159741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Clearance by? –chest compression (during vaginal delivery</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-active crying and breathing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buFont typeface="Arial" panose="020B0604020202020204" pitchFamily="34" charset="0"/>
              <a:buChar char="•"/>
            </a:pPr>
            <a:r>
              <a:rPr lang="en-US" sz="1200" dirty="0"/>
              <a:t> An infant born by </a:t>
            </a:r>
            <a:r>
              <a:rPr lang="en-US" sz="2000" b="1" u="sng" dirty="0">
                <a:effectLst>
                  <a:outerShdw blurRad="38100" dist="38100" dir="2700000" algn="tl">
                    <a:srgbClr val="000000">
                      <a:alpha val="43137"/>
                    </a:srgbClr>
                  </a:outerShdw>
                </a:effectLst>
              </a:rPr>
              <a:t>CS</a:t>
            </a:r>
            <a:r>
              <a:rPr lang="en-US" sz="1200" dirty="0"/>
              <a:t> is at risk of having excessive </a:t>
            </a:r>
            <a:br>
              <a:rPr lang="en-US" sz="1200" dirty="0"/>
            </a:br>
            <a:r>
              <a:rPr lang="en-US" sz="1200" dirty="0"/>
              <a:t>  pulmonary fluid as a result of not having experienced all of the stages of labor and subsequent lack of appropriate catecholamine surge, which results in low release of  counter-regulatory hormones at delivery. </a:t>
            </a:r>
          </a:p>
          <a:p>
            <a:pPr>
              <a:buFont typeface="Arial" panose="020B0604020202020204" pitchFamily="34" charset="0"/>
              <a:buChar char="•"/>
            </a:pPr>
            <a:r>
              <a:rPr lang="en-US" sz="1200" dirty="0"/>
              <a:t>The result is  alveoli with retained fluid that inhibit </a:t>
            </a:r>
            <a:r>
              <a:rPr lang="en-US" dirty="0">
                <a:solidFill>
                  <a:srgbClr val="7030A0"/>
                </a:solidFill>
                <a:latin typeface="Andalus" panose="02020603050405020304" pitchFamily="18" charset="-78"/>
                <a:cs typeface="Andalus" panose="02020603050405020304" pitchFamily="18" charset="-78"/>
              </a:rPr>
              <a:t>gas exchange.</a:t>
            </a:r>
          </a:p>
          <a:p>
            <a:endParaRPr lang="en-US" dirty="0"/>
          </a:p>
          <a:p>
            <a:pPr algn="l" rtl="0">
              <a:buFont typeface="Arial" pitchFamily="34" charset="0"/>
              <a:buChar char="•"/>
            </a:pPr>
            <a:r>
              <a:rPr lang="en-US" sz="1200" b="0" i="0" kern="1200" dirty="0">
                <a:solidFill>
                  <a:schemeClr val="tx1"/>
                </a:solidFill>
                <a:latin typeface="+mn-lt"/>
                <a:ea typeface="+mn-ea"/>
                <a:cs typeface="+mn-cs"/>
              </a:rPr>
              <a:t>Neonatal Lung Passive movement of sodium through epithelial sodium channels (</a:t>
            </a:r>
            <a:r>
              <a:rPr lang="en-US" sz="1200" b="1" i="0" kern="1200" dirty="0">
                <a:solidFill>
                  <a:schemeClr val="tx1"/>
                </a:solidFill>
                <a:latin typeface="+mn-lt"/>
                <a:ea typeface="+mn-ea"/>
                <a:cs typeface="+mn-cs"/>
              </a:rPr>
              <a:t>ENaC</a:t>
            </a:r>
            <a:r>
              <a:rPr lang="en-US" sz="1200" b="0" i="0" kern="1200" dirty="0">
                <a:solidFill>
                  <a:schemeClr val="tx1"/>
                </a:solidFill>
                <a:latin typeface="+mn-lt"/>
                <a:ea typeface="+mn-ea"/>
                <a:cs typeface="+mn-cs"/>
              </a:rPr>
              <a:t>) is believed to be the principle mechanism of </a:t>
            </a:r>
            <a:r>
              <a:rPr lang="en-US" sz="1200" b="1" i="0" kern="1200" dirty="0">
                <a:solidFill>
                  <a:schemeClr val="tx1"/>
                </a:solidFill>
                <a:latin typeface="+mn-lt"/>
                <a:ea typeface="+mn-ea"/>
                <a:cs typeface="+mn-cs"/>
              </a:rPr>
              <a:t>reabsorption</a:t>
            </a:r>
            <a:r>
              <a:rPr lang="en-US" sz="1200" b="0" i="0" kern="1200" dirty="0">
                <a:solidFill>
                  <a:schemeClr val="tx1"/>
                </a:solidFill>
                <a:latin typeface="+mn-lt"/>
                <a:ea typeface="+mn-ea"/>
                <a:cs typeface="+mn-cs"/>
              </a:rPr>
              <a:t> of fetal lung fluid with starling forces and thoracic squeeze playing a minor role in clearance.</a:t>
            </a:r>
          </a:p>
          <a:p>
            <a:pPr algn="l" rtl="0">
              <a:buFont typeface="Arial" pitchFamily="34" charset="0"/>
              <a:buChar char="•"/>
            </a:pPr>
            <a:endParaRPr lang="en-US" sz="1200" b="0" i="0" kern="1200" dirty="0">
              <a:solidFill>
                <a:schemeClr val="tx1"/>
              </a:solidFill>
              <a:latin typeface="+mn-lt"/>
              <a:ea typeface="+mn-ea"/>
              <a:cs typeface="+mn-cs"/>
            </a:endParaRPr>
          </a:p>
          <a:p>
            <a:pPr algn="l" rtl="0"/>
            <a:r>
              <a:rPr lang="en-US" sz="1200" b="0" i="0" kern="1200" dirty="0">
                <a:solidFill>
                  <a:schemeClr val="tx1"/>
                </a:solidFill>
                <a:latin typeface="+mn-lt"/>
                <a:ea typeface="+mn-ea"/>
                <a:cs typeface="+mn-cs"/>
              </a:rPr>
              <a:t>*Four primary </a:t>
            </a:r>
            <a:r>
              <a:rPr lang="en-US" sz="1200" b="1" i="0" kern="1200" dirty="0">
                <a:solidFill>
                  <a:schemeClr val="tx1"/>
                </a:solidFill>
                <a:latin typeface="+mn-lt"/>
                <a:ea typeface="+mn-ea"/>
                <a:cs typeface="+mn-cs"/>
              </a:rPr>
              <a:t>counter</a:t>
            </a:r>
            <a:r>
              <a:rPr lang="en-US" sz="1200" b="0" i="0" kern="1200" dirty="0">
                <a:solidFill>
                  <a:schemeClr val="tx1"/>
                </a:solidFill>
                <a:latin typeface="+mn-lt"/>
                <a:ea typeface="+mn-ea"/>
                <a:cs typeface="+mn-cs"/>
              </a:rPr>
              <a:t>-</a:t>
            </a:r>
            <a:r>
              <a:rPr lang="en-US" sz="1200" b="1" i="0" kern="1200" dirty="0">
                <a:solidFill>
                  <a:schemeClr val="tx1"/>
                </a:solidFill>
                <a:latin typeface="+mn-lt"/>
                <a:ea typeface="+mn-ea"/>
                <a:cs typeface="+mn-cs"/>
              </a:rPr>
              <a:t>regulatory hormones</a:t>
            </a:r>
            <a:r>
              <a:rPr lang="en-US" sz="1200" b="0" i="0" kern="1200" dirty="0">
                <a:solidFill>
                  <a:schemeClr val="tx1"/>
                </a:solidFill>
                <a:latin typeface="+mn-lt"/>
                <a:ea typeface="+mn-ea"/>
                <a:cs typeface="+mn-cs"/>
              </a:rPr>
              <a:t>—glucagon, epinephrine, cortisol, and growth </a:t>
            </a:r>
            <a:r>
              <a:rPr lang="en-US" sz="1200" b="1" i="0" kern="1200" dirty="0">
                <a:solidFill>
                  <a:schemeClr val="tx1"/>
                </a:solidFill>
                <a:latin typeface="+mn-lt"/>
                <a:ea typeface="+mn-ea"/>
                <a:cs typeface="+mn-cs"/>
              </a:rPr>
              <a:t>hormone</a:t>
            </a:r>
            <a:r>
              <a:rPr lang="en-US" sz="1200" b="0" i="0" kern="1200" dirty="0">
                <a:solidFill>
                  <a:schemeClr val="tx1"/>
                </a:solidFill>
                <a:latin typeface="+mn-lt"/>
                <a:ea typeface="+mn-ea"/>
                <a:cs typeface="+mn-cs"/>
              </a:rPr>
              <a:t>—help maintain blood glucose levels and can produce hyperglycemia in excess.</a:t>
            </a:r>
          </a:p>
          <a:p>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t>34</a:t>
            </a:fld>
            <a:endParaRPr lang="en-US"/>
          </a:p>
        </p:txBody>
      </p:sp>
    </p:spTree>
    <p:extLst>
      <p:ext uri="{BB962C8B-B14F-4D97-AF65-F5344CB8AC3E}">
        <p14:creationId xmlns:p14="http://schemas.microsoft.com/office/powerpoint/2010/main" val="66516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The term </a:t>
            </a:r>
            <a:r>
              <a:rPr lang="en-US" sz="1200" b="1" i="0" kern="1200" dirty="0" err="1">
                <a:solidFill>
                  <a:schemeClr val="tx1"/>
                </a:solidFill>
                <a:latin typeface="+mn-lt"/>
                <a:ea typeface="+mn-ea"/>
                <a:cs typeface="+mn-cs"/>
              </a:rPr>
              <a:t>macrosomia</a:t>
            </a:r>
            <a:r>
              <a:rPr lang="en-US" sz="1200" b="0" i="0" kern="1200" dirty="0">
                <a:solidFill>
                  <a:schemeClr val="tx1"/>
                </a:solidFill>
                <a:latin typeface="+mn-lt"/>
                <a:ea typeface="+mn-ea"/>
                <a:cs typeface="+mn-cs"/>
              </a:rPr>
              <a:t> is used to describe a newborn with an excessive birth weight. </a:t>
            </a:r>
            <a:endParaRPr lang="ar-JO" dirty="0"/>
          </a:p>
          <a:p>
            <a:endParaRPr lang="en-US" dirty="0"/>
          </a:p>
        </p:txBody>
      </p:sp>
      <p:sp>
        <p:nvSpPr>
          <p:cNvPr id="4" name="Slide Number Placeholder 3"/>
          <p:cNvSpPr>
            <a:spLocks noGrp="1"/>
          </p:cNvSpPr>
          <p:nvPr>
            <p:ph type="sldNum" sz="quarter" idx="10"/>
          </p:nvPr>
        </p:nvSpPr>
        <p:spPr/>
        <p:txBody>
          <a:bodyPr/>
          <a:lstStyle/>
          <a:p>
            <a:fld id="{4C60034C-4A54-4F20-BFC5-C778830C66C5}" type="slidenum">
              <a:rPr lang="en-US" smtClean="0"/>
              <a:t>35</a:t>
            </a:fld>
            <a:endParaRPr lang="en-US"/>
          </a:p>
        </p:txBody>
      </p:sp>
    </p:spTree>
    <p:extLst>
      <p:ext uri="{BB962C8B-B14F-4D97-AF65-F5344CB8AC3E}">
        <p14:creationId xmlns:p14="http://schemas.microsoft.com/office/powerpoint/2010/main" val="407865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ABE7-1D0C-4304-BB19-0C4FA6E3BFD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4074657-D219-4782-8D47-802D75D5F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97FD02A-1B40-401F-9E10-23B9223B7C44}"/>
              </a:ext>
            </a:extLst>
          </p:cNvPr>
          <p:cNvSpPr>
            <a:spLocks noGrp="1"/>
          </p:cNvSpPr>
          <p:nvPr>
            <p:ph type="dt" sz="half" idx="10"/>
          </p:nvPr>
        </p:nvSpPr>
        <p:spPr/>
        <p:txBody>
          <a:bodyPr/>
          <a:lstStyle/>
          <a:p>
            <a:fld id="{E83ECE7F-C724-49D8-A8F0-619538A04DF9}" type="datetime1">
              <a:rPr lang="en-US" smtClean="0"/>
              <a:t>10/12/2022</a:t>
            </a:fld>
            <a:endParaRPr lang="en-US" dirty="0"/>
          </a:p>
        </p:txBody>
      </p:sp>
      <p:sp>
        <p:nvSpPr>
          <p:cNvPr id="5" name="Footer Placeholder 4">
            <a:extLst>
              <a:ext uri="{FF2B5EF4-FFF2-40B4-BE49-F238E27FC236}">
                <a16:creationId xmlns:a16="http://schemas.microsoft.com/office/drawing/2014/main" id="{8C4D8BF2-DBF9-4973-96E8-C39C67C8CB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D88360-DEAF-4781-A4ED-19CB56821903}"/>
              </a:ext>
            </a:extLst>
          </p:cNvPr>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188643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D55B6-099A-4379-B5B8-95B810B320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895457-55B6-423F-9819-A642E5E82B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8FA7D-FB71-499D-82BF-66E222CA49A5}"/>
              </a:ext>
            </a:extLst>
          </p:cNvPr>
          <p:cNvSpPr>
            <a:spLocks noGrp="1"/>
          </p:cNvSpPr>
          <p:nvPr>
            <p:ph type="dt" sz="half" idx="10"/>
          </p:nvPr>
        </p:nvSpPr>
        <p:spPr/>
        <p:txBody>
          <a:bodyPr/>
          <a:lstStyle/>
          <a:p>
            <a:fld id="{894214A2-9D74-4EF5-8894-69453BB9CA31}" type="datetime1">
              <a:rPr lang="en-US" smtClean="0"/>
              <a:t>10/12/2022</a:t>
            </a:fld>
            <a:endParaRPr lang="en-US" dirty="0"/>
          </a:p>
        </p:txBody>
      </p:sp>
      <p:sp>
        <p:nvSpPr>
          <p:cNvPr id="5" name="Footer Placeholder 4">
            <a:extLst>
              <a:ext uri="{FF2B5EF4-FFF2-40B4-BE49-F238E27FC236}">
                <a16:creationId xmlns:a16="http://schemas.microsoft.com/office/drawing/2014/main" id="{2C590B46-E7F1-484F-A189-0511E602F2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0BB53-257F-4402-B221-A7D5D7DB36B9}"/>
              </a:ext>
            </a:extLst>
          </p:cNvPr>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235191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7B1CBA-D7BF-40D2-98ED-29755FBD9DA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0E6074-7EE1-45D1-A603-3E0F6B43784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ADBD9-EDF0-4C18-9050-8A2B8F7C0CFA}"/>
              </a:ext>
            </a:extLst>
          </p:cNvPr>
          <p:cNvSpPr>
            <a:spLocks noGrp="1"/>
          </p:cNvSpPr>
          <p:nvPr>
            <p:ph type="dt" sz="half" idx="10"/>
          </p:nvPr>
        </p:nvSpPr>
        <p:spPr/>
        <p:txBody>
          <a:bodyPr/>
          <a:lstStyle/>
          <a:p>
            <a:fld id="{AC42B76C-0B22-4D9A-AD64-994D67097C05}" type="datetime1">
              <a:rPr lang="en-US" smtClean="0"/>
              <a:t>10/12/2022</a:t>
            </a:fld>
            <a:endParaRPr lang="en-US" dirty="0"/>
          </a:p>
        </p:txBody>
      </p:sp>
      <p:sp>
        <p:nvSpPr>
          <p:cNvPr id="5" name="Footer Placeholder 4">
            <a:extLst>
              <a:ext uri="{FF2B5EF4-FFF2-40B4-BE49-F238E27FC236}">
                <a16:creationId xmlns:a16="http://schemas.microsoft.com/office/drawing/2014/main" id="{F4087185-3F94-4580-BB57-2FD1B2CAD6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0E72D2-9052-4015-B8B9-02E8BC7E5451}"/>
              </a:ext>
            </a:extLst>
          </p:cNvPr>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93670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648455FE-713E-4E6D-8855-8709C61B3C2F}" type="datetime1">
              <a:rPr lang="en-US" smtClean="0"/>
              <a:t>10/12/2022</a:t>
            </a:fld>
            <a:endParaRPr lang="en-US" dirty="0"/>
          </a:p>
        </p:txBody>
      </p:sp>
      <p:sp>
        <p:nvSpPr>
          <p:cNvPr id="8" name="Slide Number Placeholder 7"/>
          <p:cNvSpPr>
            <a:spLocks noGrp="1"/>
          </p:cNvSpPr>
          <p:nvPr>
            <p:ph type="sldNum" sz="quarter" idx="11"/>
          </p:nvPr>
        </p:nvSpPr>
        <p:spPr/>
        <p:txBody>
          <a:bodyPr/>
          <a:lstStyle/>
          <a:p>
            <a:fld id="{2B19053D-4B37-4D7B-8ABF-990319F02EEF}"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48455FE-713E-4E6D-8855-8709C61B3C2F}"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648455FE-713E-4E6D-8855-8709C61B3C2F}"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48455FE-713E-4E6D-8855-8709C61B3C2F}"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648455FE-713E-4E6D-8855-8709C61B3C2F}" type="datetime1">
              <a:rPr lang="en-US" smtClean="0"/>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648455FE-713E-4E6D-8855-8709C61B3C2F}" type="datetime1">
              <a:rPr lang="en-US" smtClean="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455FE-713E-4E6D-8855-8709C61B3C2F}" type="datetime1">
              <a:rPr lang="en-US" smtClean="0"/>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648455FE-713E-4E6D-8855-8709C61B3C2F}"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0A85-B742-469A-B46D-49A4686307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EE397-3565-451E-8F1F-898D1BCFA9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1E9D9-05D0-4A71-AF33-13D85C7DA443}"/>
              </a:ext>
            </a:extLst>
          </p:cNvPr>
          <p:cNvSpPr>
            <a:spLocks noGrp="1"/>
          </p:cNvSpPr>
          <p:nvPr>
            <p:ph type="dt" sz="half" idx="10"/>
          </p:nvPr>
        </p:nvSpPr>
        <p:spPr/>
        <p:txBody>
          <a:bodyPr/>
          <a:lstStyle/>
          <a:p>
            <a:fld id="{87C966AB-CB07-4B53-82FC-3BC6E9A76E43}" type="datetimeFigureOut">
              <a:rPr lang="en-US" smtClean="0"/>
              <a:t>10/12/2022</a:t>
            </a:fld>
            <a:endParaRPr lang="en-US"/>
          </a:p>
        </p:txBody>
      </p:sp>
      <p:sp>
        <p:nvSpPr>
          <p:cNvPr id="5" name="Footer Placeholder 4">
            <a:extLst>
              <a:ext uri="{FF2B5EF4-FFF2-40B4-BE49-F238E27FC236}">
                <a16:creationId xmlns:a16="http://schemas.microsoft.com/office/drawing/2014/main" id="{479376DC-039E-483D-A1F5-DE9C1D89E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86E1D-1A7E-4D0E-9BBE-D139E7FED3F8}"/>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1585511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648455FE-713E-4E6D-8855-8709C61B3C2F}"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648455FE-713E-4E6D-8855-8709C61B3C2F}"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648455FE-713E-4E6D-8855-8709C61B3C2F}"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CFF2-1D4F-4095-A043-151E5868B6D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1BE8BC-FF6D-4E08-8C56-59E6F07C284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100B8-6EFD-47B5-8DE3-6087AE21F4DF}"/>
              </a:ext>
            </a:extLst>
          </p:cNvPr>
          <p:cNvSpPr>
            <a:spLocks noGrp="1"/>
          </p:cNvSpPr>
          <p:nvPr>
            <p:ph type="dt" sz="half" idx="10"/>
          </p:nvPr>
        </p:nvSpPr>
        <p:spPr/>
        <p:txBody>
          <a:bodyPr/>
          <a:lstStyle/>
          <a:p>
            <a:fld id="{2A051FBD-948A-48EF-B9AE-11C25F96A6C9}" type="datetime1">
              <a:rPr lang="en-US" smtClean="0"/>
              <a:t>10/12/2022</a:t>
            </a:fld>
            <a:endParaRPr lang="en-US" dirty="0"/>
          </a:p>
        </p:txBody>
      </p:sp>
      <p:sp>
        <p:nvSpPr>
          <p:cNvPr id="5" name="Footer Placeholder 4">
            <a:extLst>
              <a:ext uri="{FF2B5EF4-FFF2-40B4-BE49-F238E27FC236}">
                <a16:creationId xmlns:a16="http://schemas.microsoft.com/office/drawing/2014/main" id="{4B039EAC-F70A-4508-BCD8-773877F078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4CB08B-CFC9-426C-ABC3-70AEBA789953}"/>
              </a:ext>
            </a:extLst>
          </p:cNvPr>
          <p:cNvSpPr>
            <a:spLocks noGrp="1"/>
          </p:cNvSpPr>
          <p:nvPr>
            <p:ph type="sldNum" sz="quarter" idx="12"/>
          </p:nvPr>
        </p:nvSpPr>
        <p:spPr/>
        <p:txBody>
          <a:bodyPr/>
          <a:lstStyle/>
          <a:p>
            <a:fld id="{2B19053D-4B37-4D7B-8ABF-990319F02EEF}" type="slidenum">
              <a:rPr lang="en-US" smtClean="0"/>
              <a:pPr/>
              <a:t>‹#›</a:t>
            </a:fld>
            <a:endParaRPr lang="en-US"/>
          </a:p>
        </p:txBody>
      </p:sp>
    </p:spTree>
    <p:extLst>
      <p:ext uri="{BB962C8B-B14F-4D97-AF65-F5344CB8AC3E}">
        <p14:creationId xmlns:p14="http://schemas.microsoft.com/office/powerpoint/2010/main" val="234773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BA31-F67E-4D40-AADD-02AB3BC99D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C1B1-1DDD-4C3D-8EE3-B2269B64646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3EC5FC-602F-4BEE-B5DE-9A36A82E304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801478-D158-4BEB-853D-DFD3AEC5BE78}"/>
              </a:ext>
            </a:extLst>
          </p:cNvPr>
          <p:cNvSpPr>
            <a:spLocks noGrp="1"/>
          </p:cNvSpPr>
          <p:nvPr>
            <p:ph type="dt" sz="half" idx="10"/>
          </p:nvPr>
        </p:nvSpPr>
        <p:spPr/>
        <p:txBody>
          <a:bodyPr/>
          <a:lstStyle/>
          <a:p>
            <a:fld id="{73ADC7C0-20A4-4DE1-9174-6A5942F5AB8D}" type="datetime1">
              <a:rPr lang="en-US" smtClean="0"/>
              <a:t>10/12/2022</a:t>
            </a:fld>
            <a:endParaRPr lang="en-US" dirty="0"/>
          </a:p>
        </p:txBody>
      </p:sp>
      <p:sp>
        <p:nvSpPr>
          <p:cNvPr id="6" name="Footer Placeholder 5">
            <a:extLst>
              <a:ext uri="{FF2B5EF4-FFF2-40B4-BE49-F238E27FC236}">
                <a16:creationId xmlns:a16="http://schemas.microsoft.com/office/drawing/2014/main" id="{8610F4D3-029B-4283-BA0A-F6A5B2E7B9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AAD6F3-F358-4D71-9919-EC0651DB88D0}"/>
              </a:ext>
            </a:extLst>
          </p:cNvPr>
          <p:cNvSpPr>
            <a:spLocks noGrp="1"/>
          </p:cNvSpPr>
          <p:nvPr>
            <p:ph type="sldNum" sz="quarter" idx="12"/>
          </p:nvPr>
        </p:nvSpPr>
        <p:spPr/>
        <p:txBody>
          <a:bodyPr/>
          <a:lstStyle/>
          <a:p>
            <a:fld id="{2B19053D-4B37-4D7B-8ABF-990319F02EEF}" type="slidenum">
              <a:rPr lang="en-US" smtClean="0"/>
              <a:pPr/>
              <a:t>‹#›</a:t>
            </a:fld>
            <a:endParaRPr lang="en-US"/>
          </a:p>
        </p:txBody>
      </p:sp>
    </p:spTree>
    <p:extLst>
      <p:ext uri="{BB962C8B-B14F-4D97-AF65-F5344CB8AC3E}">
        <p14:creationId xmlns:p14="http://schemas.microsoft.com/office/powerpoint/2010/main" val="409758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A39D-3025-4275-BF7A-011BC3C3E6F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DD8512-5A1D-4BCB-B1BB-D66E8BC7466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93B20E-01B3-45A1-A2C3-1432043A110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B20E1C-B0F0-46B2-93C2-B42437B6427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2430C90-A6B3-4B82-B1B7-3A34AA27376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FBA7A8-E882-4B0C-9A5A-880A13E63A06}"/>
              </a:ext>
            </a:extLst>
          </p:cNvPr>
          <p:cNvSpPr>
            <a:spLocks noGrp="1"/>
          </p:cNvSpPr>
          <p:nvPr>
            <p:ph type="dt" sz="half" idx="10"/>
          </p:nvPr>
        </p:nvSpPr>
        <p:spPr/>
        <p:txBody>
          <a:bodyPr/>
          <a:lstStyle/>
          <a:p>
            <a:fld id="{D9105590-9A91-4FCF-9D92-82082420270A}" type="datetime1">
              <a:rPr lang="en-US" smtClean="0"/>
              <a:t>10/12/2022</a:t>
            </a:fld>
            <a:endParaRPr lang="en-US" dirty="0"/>
          </a:p>
        </p:txBody>
      </p:sp>
      <p:sp>
        <p:nvSpPr>
          <p:cNvPr id="8" name="Footer Placeholder 7">
            <a:extLst>
              <a:ext uri="{FF2B5EF4-FFF2-40B4-BE49-F238E27FC236}">
                <a16:creationId xmlns:a16="http://schemas.microsoft.com/office/drawing/2014/main" id="{FE9063FC-057A-404C-9FF0-58D85EA9F48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F0704EF-8D0B-442A-BD88-71757DF84F3E}"/>
              </a:ext>
            </a:extLst>
          </p:cNvPr>
          <p:cNvSpPr>
            <a:spLocks noGrp="1"/>
          </p:cNvSpPr>
          <p:nvPr>
            <p:ph type="sldNum" sz="quarter" idx="12"/>
          </p:nvPr>
        </p:nvSpPr>
        <p:spPr/>
        <p:txBody>
          <a:bodyPr/>
          <a:lstStyle/>
          <a:p>
            <a:fld id="{2B19053D-4B37-4D7B-8ABF-990319F02EEF}" type="slidenum">
              <a:rPr lang="en-US" smtClean="0"/>
              <a:pPr/>
              <a:t>‹#›</a:t>
            </a:fld>
            <a:endParaRPr lang="en-US"/>
          </a:p>
        </p:txBody>
      </p:sp>
    </p:spTree>
    <p:extLst>
      <p:ext uri="{BB962C8B-B14F-4D97-AF65-F5344CB8AC3E}">
        <p14:creationId xmlns:p14="http://schemas.microsoft.com/office/powerpoint/2010/main" val="301583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9207-C013-4F7C-9DB1-8F1AFB4B03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8F1ABA-4765-4F4D-B312-445B9FB16D1C}"/>
              </a:ext>
            </a:extLst>
          </p:cNvPr>
          <p:cNvSpPr>
            <a:spLocks noGrp="1"/>
          </p:cNvSpPr>
          <p:nvPr>
            <p:ph type="dt" sz="half" idx="10"/>
          </p:nvPr>
        </p:nvSpPr>
        <p:spPr/>
        <p:txBody>
          <a:bodyPr/>
          <a:lstStyle/>
          <a:p>
            <a:fld id="{02868B51-5ED8-4B6A-AB10-EA2DD6C2A49B}" type="datetime1">
              <a:rPr lang="en-US" smtClean="0"/>
              <a:t>10/12/2022</a:t>
            </a:fld>
            <a:endParaRPr lang="en-US" dirty="0"/>
          </a:p>
        </p:txBody>
      </p:sp>
      <p:sp>
        <p:nvSpPr>
          <p:cNvPr id="4" name="Footer Placeholder 3">
            <a:extLst>
              <a:ext uri="{FF2B5EF4-FFF2-40B4-BE49-F238E27FC236}">
                <a16:creationId xmlns:a16="http://schemas.microsoft.com/office/drawing/2014/main" id="{6D460DE7-53AC-4EB5-8658-6CB11AC334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179F64-79CA-4B02-AFAC-0981842D05BD}"/>
              </a:ext>
            </a:extLst>
          </p:cNvPr>
          <p:cNvSpPr>
            <a:spLocks noGrp="1"/>
          </p:cNvSpPr>
          <p:nvPr>
            <p:ph type="sldNum" sz="quarter" idx="12"/>
          </p:nvPr>
        </p:nvSpPr>
        <p:spPr/>
        <p:txBody>
          <a:bodyPr/>
          <a:lstStyle/>
          <a:p>
            <a:fld id="{2B19053D-4B37-4D7B-8ABF-990319F02EEF}" type="slidenum">
              <a:rPr lang="en-US" smtClean="0"/>
              <a:pPr/>
              <a:t>‹#›</a:t>
            </a:fld>
            <a:endParaRPr lang="en-US"/>
          </a:p>
        </p:txBody>
      </p:sp>
    </p:spTree>
    <p:extLst>
      <p:ext uri="{BB962C8B-B14F-4D97-AF65-F5344CB8AC3E}">
        <p14:creationId xmlns:p14="http://schemas.microsoft.com/office/powerpoint/2010/main" val="255895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92C07-38C8-4BE6-A150-21D8A52AD9F0}"/>
              </a:ext>
            </a:extLst>
          </p:cNvPr>
          <p:cNvSpPr>
            <a:spLocks noGrp="1"/>
          </p:cNvSpPr>
          <p:nvPr>
            <p:ph type="dt" sz="half" idx="10"/>
          </p:nvPr>
        </p:nvSpPr>
        <p:spPr/>
        <p:txBody>
          <a:bodyPr/>
          <a:lstStyle/>
          <a:p>
            <a:fld id="{F74E23A2-D5F1-45D8-9FFD-1B1FB41674B1}" type="datetime1">
              <a:rPr lang="en-US" smtClean="0"/>
              <a:t>10/12/2022</a:t>
            </a:fld>
            <a:endParaRPr lang="en-US" dirty="0"/>
          </a:p>
        </p:txBody>
      </p:sp>
      <p:sp>
        <p:nvSpPr>
          <p:cNvPr id="3" name="Footer Placeholder 2">
            <a:extLst>
              <a:ext uri="{FF2B5EF4-FFF2-40B4-BE49-F238E27FC236}">
                <a16:creationId xmlns:a16="http://schemas.microsoft.com/office/drawing/2014/main" id="{5EFC0E74-2CA3-4964-B2F2-5E5B50B0FE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F4E7946-248A-4877-99EB-82A8F33EB0F9}"/>
              </a:ext>
            </a:extLst>
          </p:cNvPr>
          <p:cNvSpPr>
            <a:spLocks noGrp="1"/>
          </p:cNvSpPr>
          <p:nvPr>
            <p:ph type="sldNum" sz="quarter" idx="12"/>
          </p:nvPr>
        </p:nvSpPr>
        <p:spPr/>
        <p:txBody>
          <a:bodyPr/>
          <a:lstStyle/>
          <a:p>
            <a:fld id="{2B19053D-4B37-4D7B-8ABF-990319F02EEF}" type="slidenum">
              <a:rPr lang="en-US" smtClean="0"/>
              <a:pPr/>
              <a:t>‹#›</a:t>
            </a:fld>
            <a:endParaRPr lang="en-US"/>
          </a:p>
        </p:txBody>
      </p:sp>
    </p:spTree>
    <p:extLst>
      <p:ext uri="{BB962C8B-B14F-4D97-AF65-F5344CB8AC3E}">
        <p14:creationId xmlns:p14="http://schemas.microsoft.com/office/powerpoint/2010/main" val="209410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C812-DD60-462B-8B2F-57CEC695E3C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C3900D7-13FA-45FD-B1B9-7B338BFE374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C138BC-E5FE-4CAE-B3EB-FD14B70BD3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6E94AB-473F-48DB-8AF2-A308606BC5D3}"/>
              </a:ext>
            </a:extLst>
          </p:cNvPr>
          <p:cNvSpPr>
            <a:spLocks noGrp="1"/>
          </p:cNvSpPr>
          <p:nvPr>
            <p:ph type="dt" sz="half" idx="10"/>
          </p:nvPr>
        </p:nvSpPr>
        <p:spPr/>
        <p:txBody>
          <a:bodyPr/>
          <a:lstStyle/>
          <a:p>
            <a:fld id="{648455FE-713E-4E6D-8855-8709C61B3C2F}" type="datetime1">
              <a:rPr lang="en-US" smtClean="0"/>
              <a:t>10/12/2022</a:t>
            </a:fld>
            <a:endParaRPr lang="en-US" dirty="0"/>
          </a:p>
        </p:txBody>
      </p:sp>
      <p:sp>
        <p:nvSpPr>
          <p:cNvPr id="6" name="Footer Placeholder 5">
            <a:extLst>
              <a:ext uri="{FF2B5EF4-FFF2-40B4-BE49-F238E27FC236}">
                <a16:creationId xmlns:a16="http://schemas.microsoft.com/office/drawing/2014/main" id="{37B3420E-E360-411F-8C4C-287D812D7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5D50AC-7F7D-4811-85D6-4C47CC3BAD78}"/>
              </a:ext>
            </a:extLst>
          </p:cNvPr>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38120439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EC86E-4AE3-4CA6-8CE8-500760F2453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F717645-2400-451D-8D43-1963581D86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5F8E7A5-BAE4-416E-8550-AA63FABF37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F5321A-EE77-4D17-893F-15FACB089A44}"/>
              </a:ext>
            </a:extLst>
          </p:cNvPr>
          <p:cNvSpPr>
            <a:spLocks noGrp="1"/>
          </p:cNvSpPr>
          <p:nvPr>
            <p:ph type="dt" sz="half" idx="10"/>
          </p:nvPr>
        </p:nvSpPr>
        <p:spPr/>
        <p:txBody>
          <a:bodyPr/>
          <a:lstStyle/>
          <a:p>
            <a:fld id="{29802CFD-2826-4098-95FA-8D16A101A094}" type="datetime1">
              <a:rPr lang="en-US" smtClean="0"/>
              <a:t>10/12/2022</a:t>
            </a:fld>
            <a:endParaRPr lang="en-US" dirty="0"/>
          </a:p>
        </p:txBody>
      </p:sp>
      <p:sp>
        <p:nvSpPr>
          <p:cNvPr id="6" name="Footer Placeholder 5">
            <a:extLst>
              <a:ext uri="{FF2B5EF4-FFF2-40B4-BE49-F238E27FC236}">
                <a16:creationId xmlns:a16="http://schemas.microsoft.com/office/drawing/2014/main" id="{94FAA7C4-3336-41E8-8FFF-4F95FA035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ECEDCD-45E2-435A-B37A-CB3C2F87809B}"/>
              </a:ext>
            </a:extLst>
          </p:cNvPr>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179608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582FDC-E52C-4D8F-BFF8-27778720063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E692B6-F450-4283-9738-3B8D59BD58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A59C2-9873-49B0-9EFC-65FF76DB837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8455FE-713E-4E6D-8855-8709C61B3C2F}" type="datetime1">
              <a:rPr lang="en-US" smtClean="0"/>
              <a:t>10/12/2022</a:t>
            </a:fld>
            <a:endParaRPr lang="en-US" dirty="0"/>
          </a:p>
        </p:txBody>
      </p:sp>
      <p:sp>
        <p:nvSpPr>
          <p:cNvPr id="5" name="Footer Placeholder 4">
            <a:extLst>
              <a:ext uri="{FF2B5EF4-FFF2-40B4-BE49-F238E27FC236}">
                <a16:creationId xmlns:a16="http://schemas.microsoft.com/office/drawing/2014/main" id="{CB4710B1-C1EF-4796-B2A3-A914D7C67D0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363B5E-B845-48E3-9D23-DAFBDF7AD6E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22962477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48455FE-713E-4E6D-8855-8709C61B3C2F}" type="datetime1">
              <a:rPr lang="en-US" smtClean="0"/>
              <a:t>10/12/2022</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B19053D-4B37-4D7B-8ABF-990319F02EEF}"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jpeg" /><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5.xml" /><Relationship Id="rId1" Type="http://schemas.openxmlformats.org/officeDocument/2006/relationships/slideLayout" Target="../slideLayouts/slideLayout13.xml" /><Relationship Id="rId4" Type="http://schemas.openxmlformats.org/officeDocument/2006/relationships/image" Target="../media/image12.jpeg" /></Relationships>
</file>

<file path=ppt/slides/_rels/slide32.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6.xml" /><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3.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3.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3.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11.xml"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3.xml" /></Relationships>
</file>

<file path=ppt/slides/_rels/slide42.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13.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13.xml" /></Relationships>
</file>

<file path=ppt/slides/_rels/slide4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3.xml" /></Relationships>
</file>

<file path=ppt/slides/_rels/slide49.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3.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13.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3.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3.xml" /></Relationships>
</file>

<file path=ppt/slides/_rels/slide56.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16.xml" /><Relationship Id="rId1" Type="http://schemas.openxmlformats.org/officeDocument/2006/relationships/slideLayout" Target="../slideLayouts/slideLayout13.xml" /></Relationships>
</file>

<file path=ppt/slides/_rels/slide57.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13.xml" /></Relationships>
</file>

<file path=ppt/slides/_rels/slide58.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13.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13.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13.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Relationship Id="rId8" Type="http://schemas.openxmlformats.org/officeDocument/2006/relationships/hyperlink" Target="https://en.wikipedia.org/wiki/Cervical_spinal_nerve_8" TargetMode="External" /><Relationship Id="rId3" Type="http://schemas.openxmlformats.org/officeDocument/2006/relationships/hyperlink" Target="https://en.wikipedia.org/wiki/Spinal_nerve#Cervical_nerves" TargetMode="External" /><Relationship Id="rId7" Type="http://schemas.openxmlformats.org/officeDocument/2006/relationships/hyperlink" Target="https://en.wikipedia.org/wiki/Cervical_spinal_nerve_7" TargetMode="External" /><Relationship Id="rId2" Type="http://schemas.openxmlformats.org/officeDocument/2006/relationships/hyperlink" Target="https://en.wikipedia.org/wiki/Anterior_rami" TargetMode="External" /><Relationship Id="rId1" Type="http://schemas.openxmlformats.org/officeDocument/2006/relationships/slideLayout" Target="../slideLayouts/slideLayout2.xml" /><Relationship Id="rId6" Type="http://schemas.openxmlformats.org/officeDocument/2006/relationships/hyperlink" Target="https://en.wikipedia.org/wiki/Cervical_spinal_nerve_6" TargetMode="External" /><Relationship Id="rId11" Type="http://schemas.openxmlformats.org/officeDocument/2006/relationships/hyperlink" Target="https://en.wikipedia.org/wiki/Efferent_nerve_fiber" TargetMode="External" /><Relationship Id="rId5" Type="http://schemas.openxmlformats.org/officeDocument/2006/relationships/hyperlink" Target="https://en.wikipedia.org/wiki/Cervical_spinal_nerve_5" TargetMode="External" /><Relationship Id="rId10" Type="http://schemas.openxmlformats.org/officeDocument/2006/relationships/hyperlink" Target="https://en.wikipedia.org/wiki/Afferent_nerve_fiber" TargetMode="External" /><Relationship Id="rId4" Type="http://schemas.openxmlformats.org/officeDocument/2006/relationships/hyperlink" Target="https://en.wikipedia.org/wiki/Spinal_nerve#Thoracic_nerves" TargetMode="External" /><Relationship Id="rId9" Type="http://schemas.openxmlformats.org/officeDocument/2006/relationships/hyperlink" Target="https://en.wikipedia.org/wiki/Thoracic_spinal_nerve_1" TargetMode="Externa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27.jp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image" Target="../media/image28.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standalone="yes"?>
<Relationships xmlns="http://schemas.openxmlformats.org/package/2006/relationships"><Relationship Id="rId2" Type="http://schemas.openxmlformats.org/officeDocument/2006/relationships/image" Target="../media/image29.jp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image" Target="../media/image31.jpg"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image" Target="../media/image32.jpg"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33.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3.xml" /></Relationships>
</file>

<file path=ppt/slides/_rels/slide80.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jpg"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Surfactant_protein_B" TargetMode="External" /><Relationship Id="rId2" Type="http://schemas.openxmlformats.org/officeDocument/2006/relationships/hyperlink" Target="https://en.wikipedia.org/wiki/Surfactant_protein_A" TargetMode="External" /><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19053D-4B37-4D7B-8ABF-990319F02EEF}" type="slidenum">
              <a:rPr lang="en-US" smtClean="0"/>
              <a:pPr/>
              <a:t>1</a:t>
            </a:fld>
            <a:endParaRPr lang="en-US" dirty="0"/>
          </a:p>
        </p:txBody>
      </p:sp>
      <p:sp>
        <p:nvSpPr>
          <p:cNvPr id="2" name="Rectangle 1"/>
          <p:cNvSpPr/>
          <p:nvPr/>
        </p:nvSpPr>
        <p:spPr>
          <a:xfrm>
            <a:off x="562216" y="457200"/>
            <a:ext cx="8005717"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dirty="0">
                <a:solidFill>
                  <a:srgbClr val="7030A0"/>
                </a:solidFill>
              </a:rPr>
              <a:t>Common problems in neonate</a:t>
            </a:r>
            <a:endParaRPr lang="en-US" sz="4400" b="1" dirty="0">
              <a:ln>
                <a:prstDash val="solid"/>
              </a:ln>
              <a:solidFill>
                <a:srgbClr val="7030A0"/>
              </a:solidFill>
              <a:effectLst>
                <a:outerShdw blurRad="88000" dist="50800" dir="5040000" algn="tl">
                  <a:schemeClr val="accent4">
                    <a:tint val="80000"/>
                    <a:satMod val="250000"/>
                    <a:alpha val="45000"/>
                  </a:schemeClr>
                </a:outerShdw>
              </a:effectLst>
            </a:endParaRPr>
          </a:p>
        </p:txBody>
      </p:sp>
      <p:sp>
        <p:nvSpPr>
          <p:cNvPr id="5" name="مستطيل 4"/>
          <p:cNvSpPr/>
          <p:nvPr/>
        </p:nvSpPr>
        <p:spPr>
          <a:xfrm>
            <a:off x="2133600" y="3457977"/>
            <a:ext cx="4419600" cy="32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Done by:</a:t>
            </a:r>
            <a:br>
              <a:rPr lang="en-US" sz="2400">
                <a:solidFill>
                  <a:schemeClr val="tx1"/>
                </a:solidFill>
              </a:rPr>
            </a:br>
            <a:r>
              <a:rPr lang="en-US" sz="2400">
                <a:solidFill>
                  <a:schemeClr val="tx1"/>
                </a:solidFill>
              </a:rPr>
              <a:t>Dema Masadeh</a:t>
            </a:r>
            <a:br>
              <a:rPr lang="en-US" sz="2400">
                <a:solidFill>
                  <a:schemeClr val="tx1"/>
                </a:solidFill>
              </a:rPr>
            </a:br>
            <a:r>
              <a:rPr lang="en-US" sz="2400">
                <a:solidFill>
                  <a:schemeClr val="tx1"/>
                </a:solidFill>
              </a:rPr>
              <a:t>Ala’a twaijer</a:t>
            </a:r>
            <a:br>
              <a:rPr lang="en-US" sz="2400">
                <a:solidFill>
                  <a:schemeClr val="tx1"/>
                </a:solidFill>
              </a:rPr>
            </a:br>
            <a:r>
              <a:rPr lang="en-US" sz="2400">
                <a:solidFill>
                  <a:schemeClr val="tx1"/>
                </a:solidFill>
              </a:rPr>
              <a:t>Abdullah Yasin</a:t>
            </a:r>
            <a:br>
              <a:rPr lang="en-US" sz="2400">
                <a:solidFill>
                  <a:schemeClr val="tx1"/>
                </a:solidFill>
              </a:rPr>
            </a:br>
            <a:r>
              <a:rPr lang="en-US" sz="2400">
                <a:solidFill>
                  <a:schemeClr val="tx1"/>
                </a:solidFill>
              </a:rPr>
              <a:t>Yazan Abd Al Qader</a:t>
            </a:r>
          </a:p>
          <a:p>
            <a:pPr algn="ctr"/>
            <a:br>
              <a:rPr lang="en-US" sz="2400">
                <a:solidFill>
                  <a:schemeClr val="tx1"/>
                </a:solidFill>
              </a:rPr>
            </a:br>
            <a:endParaRPr lang="en-US" sz="2400">
              <a:solidFill>
                <a:schemeClr val="tx1"/>
              </a:solidFill>
            </a:endParaRPr>
          </a:p>
        </p:txBody>
      </p:sp>
      <p:sp>
        <p:nvSpPr>
          <p:cNvPr id="6" name="مستطيل 5"/>
          <p:cNvSpPr/>
          <p:nvPr/>
        </p:nvSpPr>
        <p:spPr>
          <a:xfrm>
            <a:off x="1148953" y="1676400"/>
            <a:ext cx="64008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Supervised by:</a:t>
            </a:r>
            <a:br>
              <a:rPr lang="en-US" sz="2800">
                <a:solidFill>
                  <a:schemeClr val="tx1"/>
                </a:solidFill>
              </a:rPr>
            </a:br>
            <a:r>
              <a:rPr lang="en-US" sz="2800">
                <a:solidFill>
                  <a:schemeClr val="tx1"/>
                </a:solidFill>
              </a:rPr>
              <a:t>Dr . Amjad Al Tarawneh</a:t>
            </a:r>
          </a:p>
        </p:txBody>
      </p:sp>
    </p:spTree>
    <p:extLst>
      <p:ext uri="{BB962C8B-B14F-4D97-AF65-F5344CB8AC3E}">
        <p14:creationId xmlns:p14="http://schemas.microsoft.com/office/powerpoint/2010/main" val="373537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600200"/>
          </a:xfrm>
        </p:spPr>
        <p:txBody>
          <a:bodyPr/>
          <a:lstStyle/>
          <a:p>
            <a:r>
              <a:rPr lang="en-US"/>
              <a:t>3- Chemical </a:t>
            </a:r>
            <a:r>
              <a:rPr lang="en-US" dirty="0"/>
              <a:t>pneumonitis:</a:t>
            </a:r>
          </a:p>
        </p:txBody>
      </p:sp>
      <p:sp>
        <p:nvSpPr>
          <p:cNvPr id="4" name="Content Placeholder 3"/>
          <p:cNvSpPr>
            <a:spLocks noGrp="1"/>
          </p:cNvSpPr>
          <p:nvPr>
            <p:ph idx="1"/>
          </p:nvPr>
        </p:nvSpPr>
        <p:spPr>
          <a:xfrm>
            <a:off x="457200" y="1600200"/>
            <a:ext cx="8229600" cy="4154984"/>
          </a:xfrm>
          <a:prstGeom prst="rect">
            <a:avLst/>
          </a:prstGeom>
        </p:spPr>
        <p:txBody>
          <a:bodyPr wrap="square">
            <a:spAutoFit/>
          </a:bodyPr>
          <a:lstStyle/>
          <a:p>
            <a:pPr algn="l" rtl="0">
              <a:buFont typeface="Arial" panose="020B0604020202020204" pitchFamily="34" charset="0"/>
              <a:buChar char="•"/>
            </a:pPr>
            <a:r>
              <a:rPr lang="en-US" sz="2200" dirty="0">
                <a:solidFill>
                  <a:schemeClr val="tx1">
                    <a:lumMod val="95000"/>
                    <a:lumOff val="5000"/>
                  </a:schemeClr>
                </a:solidFill>
                <a:latin typeface="Andalus" panose="02020603050405020304" pitchFamily="18" charset="-78"/>
                <a:cs typeface="Andalus" panose="02020603050405020304" pitchFamily="18" charset="-78"/>
              </a:rPr>
              <a:t> </a:t>
            </a:r>
            <a:r>
              <a:rPr lang="en-US" sz="2200" dirty="0">
                <a:solidFill>
                  <a:schemeClr val="tx1">
                    <a:lumMod val="95000"/>
                    <a:lumOff val="5000"/>
                  </a:schemeClr>
                </a:solidFill>
                <a:cs typeface="Andalus" panose="02020603050405020304" pitchFamily="18" charset="-78"/>
              </a:rPr>
              <a:t>Once meconium is aspirated into the lungs, it activates the immune system,  causing a release of inflammatory cytokines (TNF-α, IL-1ß, IL-6, IL-8, IL-13), which initiate a diffuse pneumonitis that will cause tissue damage.</a:t>
            </a:r>
          </a:p>
          <a:p>
            <a:pPr algn="l" rtl="0">
              <a:buFont typeface="Arial" panose="020B0604020202020204" pitchFamily="34" charset="0"/>
              <a:buChar char="•"/>
            </a:pPr>
            <a:r>
              <a:rPr lang="en-US" sz="2200" dirty="0">
                <a:solidFill>
                  <a:schemeClr val="tx1">
                    <a:lumMod val="95000"/>
                    <a:lumOff val="5000"/>
                  </a:schemeClr>
                </a:solidFill>
                <a:cs typeface="Andalus" panose="02020603050405020304" pitchFamily="18" charset="-78"/>
              </a:rPr>
              <a:t> This may begin within a few hours of aspiration</a:t>
            </a:r>
            <a:r>
              <a:rPr lang="en-GB" sz="2200" dirty="0">
                <a:solidFill>
                  <a:schemeClr val="tx1">
                    <a:lumMod val="95000"/>
                    <a:lumOff val="5000"/>
                  </a:schemeClr>
                </a:solidFill>
                <a:cs typeface="Andalus" panose="02020603050405020304" pitchFamily="18" charset="-78"/>
              </a:rPr>
              <a:t> (First 72 hour after birth)</a:t>
            </a:r>
            <a:endParaRPr lang="en-US" sz="2200" dirty="0">
              <a:solidFill>
                <a:schemeClr val="tx1">
                  <a:lumMod val="95000"/>
                  <a:lumOff val="5000"/>
                </a:schemeClr>
              </a:solidFill>
              <a:cs typeface="Andalus" panose="02020603050405020304" pitchFamily="18" charset="-78"/>
            </a:endParaRPr>
          </a:p>
          <a:p>
            <a:pPr algn="l" rtl="0">
              <a:buFont typeface="Arial" panose="020B0604020202020204" pitchFamily="34" charset="0"/>
              <a:buChar char="•"/>
            </a:pPr>
            <a:endParaRPr lang="en-US" sz="2200" dirty="0">
              <a:solidFill>
                <a:schemeClr val="tx1">
                  <a:lumMod val="95000"/>
                  <a:lumOff val="5000"/>
                </a:schemeClr>
              </a:solidFill>
              <a:cs typeface="Andalus" panose="02020603050405020304" pitchFamily="18" charset="-78"/>
            </a:endParaRPr>
          </a:p>
          <a:p>
            <a:pPr algn="l" rtl="0">
              <a:buFont typeface="Arial" panose="020B0604020202020204" pitchFamily="34" charset="0"/>
              <a:buChar char="•"/>
            </a:pPr>
            <a:r>
              <a:rPr lang="en-US" sz="2200" dirty="0">
                <a:solidFill>
                  <a:schemeClr val="tx1">
                    <a:lumMod val="95000"/>
                    <a:lumOff val="5000"/>
                  </a:schemeClr>
                </a:solidFill>
                <a:cs typeface="Andalus" panose="02020603050405020304" pitchFamily="18" charset="-78"/>
              </a:rPr>
              <a:t> All of these pulmonary effects can produce a gross </a:t>
            </a:r>
            <a:br>
              <a:rPr lang="en-US" sz="2200" dirty="0">
                <a:solidFill>
                  <a:schemeClr val="tx1">
                    <a:lumMod val="95000"/>
                    <a:lumOff val="5000"/>
                  </a:schemeClr>
                </a:solidFill>
                <a:cs typeface="Andalus" panose="02020603050405020304" pitchFamily="18" charset="-78"/>
              </a:rPr>
            </a:br>
            <a:r>
              <a:rPr lang="en-US" sz="2200" dirty="0">
                <a:solidFill>
                  <a:schemeClr val="tx1">
                    <a:lumMod val="95000"/>
                    <a:lumOff val="5000"/>
                  </a:schemeClr>
                </a:solidFill>
                <a:cs typeface="Andalus" panose="02020603050405020304" pitchFamily="18" charset="-78"/>
              </a:rPr>
              <a:t>  ventilation-perfusion (V/Q) mismatch</a:t>
            </a:r>
            <a:r>
              <a:rPr lang="en-US" sz="2200" dirty="0">
                <a:solidFill>
                  <a:schemeClr val="tx1">
                    <a:lumMod val="95000"/>
                    <a:lumOff val="5000"/>
                  </a:schemeClr>
                </a:solidFill>
                <a:latin typeface="Andalus" panose="02020603050405020304" pitchFamily="18" charset="-78"/>
                <a:cs typeface="Andalus" panose="02020603050405020304" pitchFamily="18" charset="-78"/>
              </a:rPr>
              <a:t>.</a:t>
            </a:r>
          </a:p>
          <a:p>
            <a:pPr algn="l" rtl="0">
              <a:buFont typeface="Arial" panose="020B0604020202020204" pitchFamily="34" charset="0"/>
              <a:buChar char="•"/>
            </a:pPr>
            <a:endParaRPr lang="en-US" sz="2200" dirty="0">
              <a:solidFill>
                <a:srgbClr val="7030A0"/>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200" dirty="0">
              <a:solidFill>
                <a:srgbClr val="7030A0"/>
              </a:solidFill>
              <a:latin typeface="Andalus" panose="02020603050405020304" pitchFamily="18" charset="-78"/>
              <a:cs typeface="Andalus" panose="02020603050405020304" pitchFamily="18" charset="-78"/>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10</a:t>
            </a:fld>
            <a:endParaRPr lang="en-US" dirty="0"/>
          </a:p>
        </p:txBody>
      </p:sp>
    </p:spTree>
    <p:extLst>
      <p:ext uri="{BB962C8B-B14F-4D97-AF65-F5344CB8AC3E}">
        <p14:creationId xmlns:p14="http://schemas.microsoft.com/office/powerpoint/2010/main" val="311669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4- Persistent </a:t>
            </a:r>
            <a:r>
              <a:rPr lang="en-US" dirty="0"/>
              <a:t>pulmonary hypertension</a:t>
            </a:r>
          </a:p>
        </p:txBody>
      </p:sp>
      <p:sp>
        <p:nvSpPr>
          <p:cNvPr id="2" name="Content Placeholder 1"/>
          <p:cNvSpPr>
            <a:spLocks noGrp="1"/>
          </p:cNvSpPr>
          <p:nvPr>
            <p:ph idx="1"/>
          </p:nvPr>
        </p:nvSpPr>
        <p:spPr>
          <a:xfrm>
            <a:off x="457200" y="1752600"/>
            <a:ext cx="8229600" cy="4525963"/>
          </a:xfrm>
        </p:spPr>
        <p:txBody>
          <a:bodyPr>
            <a:normAutofit fontScale="77500" lnSpcReduction="20000"/>
          </a:bodyPr>
          <a:lstStyle/>
          <a:p>
            <a:pPr>
              <a:buFont typeface="Arial" panose="020B0604020202020204" pitchFamily="34" charset="0"/>
              <a:buChar char="•"/>
            </a:pPr>
            <a:r>
              <a:rPr lang="en-US" sz="2800" dirty="0">
                <a:solidFill>
                  <a:srgbClr val="7030A0"/>
                </a:solidFill>
                <a:latin typeface="Andalus" panose="02020603050405020304" pitchFamily="18" charset="-78"/>
                <a:cs typeface="Andalus" panose="02020603050405020304" pitchFamily="18" charset="-78"/>
              </a:rPr>
              <a:t> </a:t>
            </a:r>
            <a:r>
              <a:rPr lang="en-US" sz="2800" dirty="0">
                <a:solidFill>
                  <a:schemeClr val="tx1">
                    <a:lumMod val="95000"/>
                    <a:lumOff val="5000"/>
                  </a:schemeClr>
                </a:solidFill>
                <a:cs typeface="Andalus" panose="02020603050405020304" pitchFamily="18" charset="-78"/>
              </a:rPr>
              <a:t>Primary or secondary </a:t>
            </a:r>
            <a:r>
              <a:rPr lang="en-US" sz="2800" b="1" dirty="0">
                <a:solidFill>
                  <a:schemeClr val="tx1">
                    <a:lumMod val="95000"/>
                    <a:lumOff val="5000"/>
                  </a:schemeClr>
                </a:solidFill>
                <a:cs typeface="Andalus" panose="02020603050405020304" pitchFamily="18" charset="-78"/>
              </a:rPr>
              <a:t>PPHN</a:t>
            </a:r>
            <a:r>
              <a:rPr lang="en-US" sz="2800" dirty="0">
                <a:solidFill>
                  <a:schemeClr val="tx1">
                    <a:lumMod val="95000"/>
                    <a:lumOff val="5000"/>
                  </a:schemeClr>
                </a:solidFill>
                <a:cs typeface="Andalus" panose="02020603050405020304" pitchFamily="18" charset="-78"/>
              </a:rPr>
              <a:t> frequently accompany meconium aspiration as a result of chronic in utero stress and thickening of the pulmonary vessels, with right-to-left shunting via( PDA and foramen </a:t>
            </a:r>
            <a:r>
              <a:rPr lang="en-US" sz="2800" dirty="0" err="1">
                <a:solidFill>
                  <a:schemeClr val="tx1">
                    <a:lumMod val="95000"/>
                    <a:lumOff val="5000"/>
                  </a:schemeClr>
                </a:solidFill>
                <a:cs typeface="Andalus" panose="02020603050405020304" pitchFamily="18" charset="-78"/>
              </a:rPr>
              <a:t>ovale</a:t>
            </a:r>
            <a:r>
              <a:rPr lang="en-US" sz="2800" dirty="0">
                <a:solidFill>
                  <a:schemeClr val="tx1">
                    <a:lumMod val="95000"/>
                    <a:lumOff val="5000"/>
                  </a:schemeClr>
                </a:solidFill>
                <a:cs typeface="Andalus" panose="02020603050405020304" pitchFamily="18" charset="-78"/>
              </a:rPr>
              <a:t>) caused by increased pulmonary vascular resistance.</a:t>
            </a:r>
          </a:p>
          <a:p>
            <a:pPr>
              <a:buFont typeface="Arial" panose="020B0604020202020204" pitchFamily="34" charset="0"/>
              <a:buChar char="•"/>
            </a:pPr>
            <a:endParaRPr lang="en-US" sz="2800" dirty="0">
              <a:solidFill>
                <a:schemeClr val="tx1">
                  <a:lumMod val="95000"/>
                  <a:lumOff val="5000"/>
                </a:schemeClr>
              </a:solidFill>
              <a:cs typeface="Andalus" panose="02020603050405020304" pitchFamily="18" charset="-78"/>
            </a:endParaRPr>
          </a:p>
          <a:p>
            <a:pPr>
              <a:buFont typeface="Arial" panose="020B0604020202020204" pitchFamily="34" charset="0"/>
              <a:buChar char="•"/>
            </a:pPr>
            <a:r>
              <a:rPr lang="en-US" sz="2800" dirty="0">
                <a:solidFill>
                  <a:schemeClr val="tx1">
                    <a:lumMod val="95000"/>
                    <a:lumOff val="5000"/>
                  </a:schemeClr>
                </a:solidFill>
                <a:cs typeface="Andalus" panose="02020603050405020304" pitchFamily="18" charset="-78"/>
              </a:rPr>
              <a:t> </a:t>
            </a:r>
            <a:r>
              <a:rPr lang="en-US" sz="2800" b="1" dirty="0">
                <a:solidFill>
                  <a:schemeClr val="tx1">
                    <a:lumMod val="95000"/>
                    <a:lumOff val="5000"/>
                  </a:schemeClr>
                </a:solidFill>
                <a:cs typeface="Andalus" panose="02020603050405020304" pitchFamily="18" charset="-78"/>
              </a:rPr>
              <a:t>PPHN</a:t>
            </a:r>
            <a:r>
              <a:rPr lang="en-US" sz="2800" dirty="0">
                <a:solidFill>
                  <a:schemeClr val="tx1">
                    <a:lumMod val="95000"/>
                    <a:lumOff val="5000"/>
                  </a:schemeClr>
                </a:solidFill>
                <a:cs typeface="Andalus" panose="02020603050405020304" pitchFamily="18" charset="-78"/>
              </a:rPr>
              <a:t> further contributes to the hypoxemia caused by meconium aspiration syndrome.</a:t>
            </a:r>
            <a:endParaRPr lang="en-US" sz="2800" baseline="30000" dirty="0">
              <a:solidFill>
                <a:schemeClr val="tx1">
                  <a:lumMod val="95000"/>
                  <a:lumOff val="5000"/>
                </a:schemeClr>
              </a:solidFill>
              <a:cs typeface="Andalus" panose="02020603050405020304" pitchFamily="18" charset="-78"/>
            </a:endParaRPr>
          </a:p>
          <a:p>
            <a:pPr>
              <a:buFont typeface="Arial" panose="020B0604020202020204" pitchFamily="34" charset="0"/>
              <a:buChar char="•"/>
            </a:pPr>
            <a:endParaRPr lang="en-US" sz="2800" dirty="0">
              <a:solidFill>
                <a:schemeClr val="tx1">
                  <a:lumMod val="95000"/>
                  <a:lumOff val="5000"/>
                </a:schemeClr>
              </a:solidFill>
              <a:cs typeface="Andalus" panose="02020603050405020304" pitchFamily="18" charset="-78"/>
            </a:endParaRPr>
          </a:p>
          <a:p>
            <a:pPr>
              <a:buFont typeface="Arial" panose="020B0604020202020204" pitchFamily="34" charset="0"/>
              <a:buChar char="•"/>
            </a:pPr>
            <a:r>
              <a:rPr lang="en-US" sz="2800" dirty="0">
                <a:solidFill>
                  <a:schemeClr val="tx1">
                    <a:lumMod val="95000"/>
                    <a:lumOff val="5000"/>
                  </a:schemeClr>
                </a:solidFill>
                <a:cs typeface="Andalus" panose="02020603050405020304" pitchFamily="18" charset="-78"/>
              </a:rPr>
              <a:t> </a:t>
            </a:r>
            <a:r>
              <a:rPr lang="en-GB" sz="2800" b="1" dirty="0"/>
              <a:t>PPHN</a:t>
            </a:r>
            <a:r>
              <a:rPr lang="en-GB" sz="2800" dirty="0"/>
              <a:t> in </a:t>
            </a:r>
            <a:r>
              <a:rPr lang="en-GB" sz="2800" dirty="0" err="1"/>
              <a:t>newborns</a:t>
            </a:r>
            <a:r>
              <a:rPr lang="en-GB" sz="2800" dirty="0"/>
              <a:t> is the leading cause of death in MAS.</a:t>
            </a:r>
          </a:p>
          <a:p>
            <a:pPr>
              <a:buFont typeface="Arial" panose="020B0604020202020204" pitchFamily="34" charset="0"/>
              <a:buChar char="•"/>
            </a:pPr>
            <a:endParaRPr lang="en-US" sz="2800" dirty="0">
              <a:solidFill>
                <a:srgbClr val="7030A0"/>
              </a:solidFill>
              <a:latin typeface="Andalus" panose="02020603050405020304" pitchFamily="18" charset="-78"/>
              <a:cs typeface="Andalus" panose="02020603050405020304" pitchFamily="18" charset="-78"/>
            </a:endParaRPr>
          </a:p>
          <a:p>
            <a:pPr>
              <a:buFont typeface="Arial" panose="020B0604020202020204" pitchFamily="34" charset="0"/>
              <a:buChar char="•"/>
            </a:pPr>
            <a:r>
              <a:rPr lang="en-US" sz="2800" b="1" dirty="0">
                <a:solidFill>
                  <a:schemeClr val="tx1">
                    <a:lumMod val="95000"/>
                    <a:lumOff val="5000"/>
                  </a:schemeClr>
                </a:solidFill>
                <a:latin typeface="Andalus" pitchFamily="2" charset="-78"/>
                <a:cs typeface="Andalus" pitchFamily="2" charset="-78"/>
              </a:rPr>
              <a:t>although meconium is sterile, its presence in the air </a:t>
            </a:r>
            <a:br>
              <a:rPr lang="en-US" sz="2800" b="1" dirty="0">
                <a:solidFill>
                  <a:schemeClr val="tx1">
                    <a:lumMod val="95000"/>
                    <a:lumOff val="5000"/>
                  </a:schemeClr>
                </a:solidFill>
                <a:latin typeface="Andalus" pitchFamily="2" charset="-78"/>
                <a:cs typeface="Andalus" pitchFamily="2" charset="-78"/>
              </a:rPr>
            </a:br>
            <a:r>
              <a:rPr lang="en-US" sz="2800" b="1" dirty="0">
                <a:solidFill>
                  <a:schemeClr val="tx1">
                    <a:lumMod val="95000"/>
                    <a:lumOff val="5000"/>
                  </a:schemeClr>
                </a:solidFill>
                <a:latin typeface="Andalus" pitchFamily="2" charset="-78"/>
                <a:cs typeface="Andalus" pitchFamily="2" charset="-78"/>
              </a:rPr>
              <a:t>  passages can predispose the infant to pulmonary infection</a:t>
            </a:r>
            <a:r>
              <a:rPr lang="en-US" sz="2800" dirty="0">
                <a:solidFill>
                  <a:schemeClr val="tx1">
                    <a:lumMod val="95000"/>
                    <a:lumOff val="5000"/>
                  </a:schemeClr>
                </a:solidFill>
                <a:latin typeface="Andalus" pitchFamily="2" charset="-78"/>
                <a:cs typeface="Andalus" pitchFamily="2" charset="-78"/>
              </a:rPr>
              <a:t>.</a:t>
            </a:r>
          </a:p>
          <a:p>
            <a:pPr>
              <a:buFont typeface="Arial" panose="020B0604020202020204" pitchFamily="34" charset="0"/>
              <a:buChar char="•"/>
            </a:pPr>
            <a:endParaRPr lang="en-US" sz="2800" dirty="0">
              <a:solidFill>
                <a:srgbClr val="7030A0"/>
              </a:solidFill>
              <a:latin typeface="Andalus" panose="02020603050405020304" pitchFamily="18" charset="-78"/>
              <a:cs typeface="Andalus" panose="02020603050405020304" pitchFamily="18" charset="-78"/>
            </a:endParaRPr>
          </a:p>
          <a:p>
            <a:pPr marL="109728" indent="0">
              <a:buNone/>
            </a:pPr>
            <a:endParaRPr lang="en-US" dirty="0"/>
          </a:p>
        </p:txBody>
      </p:sp>
      <p:sp>
        <p:nvSpPr>
          <p:cNvPr id="4" name="Slide Number Placeholder 3"/>
          <p:cNvSpPr>
            <a:spLocks noGrp="1"/>
          </p:cNvSpPr>
          <p:nvPr>
            <p:ph type="sldNum" sz="quarter" idx="12"/>
          </p:nvPr>
        </p:nvSpPr>
        <p:spPr/>
        <p:txBody>
          <a:bodyPr/>
          <a:lstStyle/>
          <a:p>
            <a:fld id="{2B19053D-4B37-4D7B-8ABF-990319F02EEF}" type="slidenum">
              <a:rPr lang="en-US" smtClean="0"/>
              <a:pPr/>
              <a:t>11</a:t>
            </a:fld>
            <a:endParaRPr lang="en-US" dirty="0"/>
          </a:p>
        </p:txBody>
      </p:sp>
    </p:spTree>
    <p:extLst>
      <p:ext uri="{BB962C8B-B14F-4D97-AF65-F5344CB8AC3E}">
        <p14:creationId xmlns:p14="http://schemas.microsoft.com/office/powerpoint/2010/main" val="48779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Effect to the skin:</a:t>
            </a:r>
          </a:p>
        </p:txBody>
      </p:sp>
      <p:sp>
        <p:nvSpPr>
          <p:cNvPr id="2" name="Content Placeholder 1"/>
          <p:cNvSpPr>
            <a:spLocks noGrp="1"/>
          </p:cNvSpPr>
          <p:nvPr>
            <p:ph idx="1"/>
          </p:nvPr>
        </p:nvSpPr>
        <p:spPr/>
        <p:txBody>
          <a:bodyPr/>
          <a:lstStyle/>
          <a:p>
            <a:pPr lvl="0"/>
            <a:r>
              <a:rPr lang="en-US" sz="2400" dirty="0">
                <a:solidFill>
                  <a:schemeClr val="tx1">
                    <a:lumMod val="95000"/>
                    <a:lumOff val="5000"/>
                  </a:schemeClr>
                </a:solidFill>
                <a:latin typeface="Andalus" pitchFamily="18" charset="-78"/>
                <a:ea typeface="Arial"/>
                <a:cs typeface="Andalus" pitchFamily="18" charset="-78"/>
                <a:sym typeface="Arial"/>
              </a:rPr>
              <a:t>meconium is irritating to fetal skin, thus increasing the incidence of </a:t>
            </a:r>
            <a:r>
              <a:rPr lang="en-US" sz="2400" b="1" dirty="0">
                <a:solidFill>
                  <a:schemeClr val="tx1">
                    <a:lumMod val="95000"/>
                    <a:lumOff val="5000"/>
                  </a:schemeClr>
                </a:solidFill>
                <a:latin typeface="Andalus" pitchFamily="18" charset="-78"/>
                <a:ea typeface="Arial"/>
                <a:cs typeface="Andalus" pitchFamily="18" charset="-78"/>
                <a:sym typeface="Arial"/>
              </a:rPr>
              <a:t>erythema </a:t>
            </a:r>
            <a:r>
              <a:rPr lang="en-US" sz="2400" b="1" dirty="0" err="1">
                <a:solidFill>
                  <a:schemeClr val="tx1">
                    <a:lumMod val="95000"/>
                    <a:lumOff val="5000"/>
                  </a:schemeClr>
                </a:solidFill>
                <a:latin typeface="Andalus" pitchFamily="18" charset="-78"/>
                <a:ea typeface="Arial"/>
                <a:cs typeface="Andalus" pitchFamily="18" charset="-78"/>
                <a:sym typeface="Arial"/>
              </a:rPr>
              <a:t>toxicum</a:t>
            </a:r>
            <a:r>
              <a:rPr lang="en-US" sz="2400" b="1" dirty="0">
                <a:solidFill>
                  <a:schemeClr val="tx1">
                    <a:lumMod val="95000"/>
                    <a:lumOff val="5000"/>
                  </a:schemeClr>
                </a:solidFill>
                <a:latin typeface="Andalus" pitchFamily="18" charset="-78"/>
                <a:ea typeface="Arial"/>
                <a:cs typeface="Andalus" pitchFamily="18" charset="-78"/>
                <a:sym typeface="Arial"/>
              </a:rPr>
              <a:t> syndrome</a:t>
            </a:r>
            <a:r>
              <a:rPr lang="en-US" sz="2400" dirty="0">
                <a:solidFill>
                  <a:schemeClr val="tx1">
                    <a:lumMod val="95000"/>
                    <a:lumOff val="5000"/>
                  </a:schemeClr>
                </a:solidFill>
                <a:latin typeface="Andalus" pitchFamily="18" charset="-78"/>
                <a:ea typeface="Arial"/>
                <a:cs typeface="Andalus" pitchFamily="18" charset="-78"/>
                <a:sym typeface="Arial"/>
              </a:rPr>
              <a:t>. </a:t>
            </a:r>
          </a:p>
          <a:p>
            <a:endParaRPr lang="en-US" dirty="0"/>
          </a:p>
        </p:txBody>
      </p:sp>
      <p:sp>
        <p:nvSpPr>
          <p:cNvPr id="5" name="Slide Number Placeholder 4"/>
          <p:cNvSpPr>
            <a:spLocks noGrp="1"/>
          </p:cNvSpPr>
          <p:nvPr>
            <p:ph type="sldNum" sz="quarter" idx="12"/>
          </p:nvPr>
        </p:nvSpPr>
        <p:spPr/>
        <p:txBody>
          <a:bodyPr/>
          <a:lstStyle/>
          <a:p>
            <a:fld id="{2B19053D-4B37-4D7B-8ABF-990319F02EEF}" type="slidenum">
              <a:rPr lang="en-US" smtClean="0"/>
              <a:pPr/>
              <a:t>12</a:t>
            </a:fld>
            <a:endParaRPr lang="en-US" dirty="0"/>
          </a:p>
        </p:txBody>
      </p:sp>
      <p:pic>
        <p:nvPicPr>
          <p:cNvPr id="4" name="عنصر نائب للمحتوى 3" descr="28932tn.jpg"/>
          <p:cNvPicPr>
            <a:picLocks noChangeAspect="1"/>
          </p:cNvPicPr>
          <p:nvPr/>
        </p:nvPicPr>
        <p:blipFill>
          <a:blip r:embed="rId2"/>
          <a:stretch>
            <a:fillRect/>
          </a:stretch>
        </p:blipFill>
        <p:spPr>
          <a:xfrm>
            <a:off x="1219200" y="2715491"/>
            <a:ext cx="7086600" cy="3886200"/>
          </a:xfrm>
          <a:prstGeom prst="rect">
            <a:avLst/>
          </a:prstGeom>
        </p:spPr>
      </p:pic>
    </p:spTree>
    <p:extLst>
      <p:ext uri="{BB962C8B-B14F-4D97-AF65-F5344CB8AC3E}">
        <p14:creationId xmlns:p14="http://schemas.microsoft.com/office/powerpoint/2010/main" val="270240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600200"/>
          </a:xfrm>
        </p:spPr>
        <p:txBody>
          <a:bodyPr/>
          <a:lstStyle/>
          <a:p>
            <a:r>
              <a:rPr lang="en-US" dirty="0"/>
              <a:t>Clinical presentation  :</a:t>
            </a:r>
          </a:p>
        </p:txBody>
      </p:sp>
      <p:sp>
        <p:nvSpPr>
          <p:cNvPr id="4" name="Content Placeholder 3"/>
          <p:cNvSpPr>
            <a:spLocks noGrp="1"/>
          </p:cNvSpPr>
          <p:nvPr>
            <p:ph idx="1"/>
          </p:nvPr>
        </p:nvSpPr>
        <p:spPr>
          <a:xfrm>
            <a:off x="457200" y="1066800"/>
            <a:ext cx="8229600" cy="5468164"/>
          </a:xfrm>
          <a:prstGeom prst="rect">
            <a:avLst/>
          </a:prstGeom>
        </p:spPr>
        <p:txBody>
          <a:bodyPr wrap="square">
            <a:spAutoFit/>
          </a:bodyPr>
          <a:lstStyle/>
          <a:p>
            <a:pPr marL="109728" indent="0" algn="l" rtl="0">
              <a:buNone/>
            </a:pPr>
            <a:endParaRPr lang="en-US" sz="1800" b="1" i="1" dirty="0">
              <a:solidFill>
                <a:schemeClr val="tx1">
                  <a:lumMod val="95000"/>
                  <a:lumOff val="5000"/>
                </a:schemeClr>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1800" i="1" dirty="0">
                <a:solidFill>
                  <a:schemeClr val="tx1">
                    <a:lumMod val="95000"/>
                    <a:lumOff val="5000"/>
                  </a:schemeClr>
                </a:solidFill>
                <a:latin typeface="Andalus" panose="02020603050405020304" pitchFamily="18" charset="-78"/>
                <a:cs typeface="Andalus" panose="02020603050405020304" pitchFamily="18" charset="-78"/>
              </a:rPr>
              <a:t> </a:t>
            </a:r>
            <a:r>
              <a:rPr lang="en-US" sz="1800" dirty="0">
                <a:solidFill>
                  <a:schemeClr val="tx1">
                    <a:lumMod val="95000"/>
                    <a:lumOff val="5000"/>
                  </a:schemeClr>
                </a:solidFill>
                <a:latin typeface="+mj-lt"/>
                <a:cs typeface="Andalus" panose="02020603050405020304" pitchFamily="18" charset="-78"/>
              </a:rPr>
              <a:t>Symptoms of </a:t>
            </a:r>
            <a:r>
              <a:rPr lang="en-US" sz="1800" b="1" dirty="0">
                <a:solidFill>
                  <a:schemeClr val="tx1">
                    <a:lumMod val="95000"/>
                    <a:lumOff val="5000"/>
                  </a:schemeClr>
                </a:solidFill>
                <a:latin typeface="+mj-lt"/>
                <a:cs typeface="Andalus" panose="02020603050405020304" pitchFamily="18" charset="-78"/>
              </a:rPr>
              <a:t>severe respiratory distress </a:t>
            </a:r>
            <a:r>
              <a:rPr lang="en-US" sz="1800" dirty="0">
                <a:solidFill>
                  <a:schemeClr val="tx1">
                    <a:lumMod val="95000"/>
                    <a:lumOff val="5000"/>
                  </a:schemeClr>
                </a:solidFill>
                <a:latin typeface="+mj-lt"/>
                <a:cs typeface="Andalus" panose="02020603050405020304" pitchFamily="18" charset="-78"/>
              </a:rPr>
              <a:t>may </a:t>
            </a:r>
            <a:r>
              <a:rPr lang="en-US" sz="1800">
                <a:solidFill>
                  <a:schemeClr val="tx1">
                    <a:lumMod val="95000"/>
                    <a:lumOff val="5000"/>
                  </a:schemeClr>
                </a:solidFill>
                <a:latin typeface="+mj-lt"/>
                <a:cs typeface="Andalus" panose="02020603050405020304" pitchFamily="18" charset="-78"/>
              </a:rPr>
              <a:t>be present </a:t>
            </a:r>
            <a:r>
              <a:rPr lang="en-US" sz="1800" i="1" u="sng" dirty="0">
                <a:solidFill>
                  <a:schemeClr val="tx1">
                    <a:lumMod val="95000"/>
                    <a:lumOff val="5000"/>
                  </a:schemeClr>
                </a:solidFill>
                <a:latin typeface="+mj-lt"/>
                <a:cs typeface="Andalus" panose="02020603050405020304" pitchFamily="18" charset="-78"/>
              </a:rPr>
              <a:t>shortly after delivery :</a:t>
            </a:r>
            <a:endParaRPr lang="en-US" sz="1800" i="1" dirty="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Cyanosis.</a:t>
            </a:r>
            <a:endParaRPr lang="en-US" sz="1800" b="1" dirty="0">
              <a:solidFill>
                <a:schemeClr val="tx1">
                  <a:lumMod val="95000"/>
                  <a:lumOff val="5000"/>
                </a:schemeClr>
              </a:solidFill>
              <a:latin typeface="+mj-lt"/>
              <a:cs typeface="Andalus" panose="02020603050405020304" pitchFamily="18" charset="-78"/>
            </a:endParaRP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End-expiratory grunting.</a:t>
            </a: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Nasal flaring.</a:t>
            </a: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Intercostal retractions.</a:t>
            </a: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Tachypnea.</a:t>
            </a:r>
          </a:p>
          <a:p>
            <a:pPr algn="l" rtl="0">
              <a:buFont typeface="Wingdings" panose="05000000000000000000" pitchFamily="2" charset="2"/>
              <a:buChar char="ü"/>
            </a:pPr>
            <a:r>
              <a:rPr lang="en-US" sz="1800" b="1" u="sng" dirty="0">
                <a:solidFill>
                  <a:schemeClr val="tx1">
                    <a:lumMod val="95000"/>
                    <a:lumOff val="5000"/>
                  </a:schemeClr>
                </a:solidFill>
                <a:latin typeface="+mj-lt"/>
                <a:cs typeface="Andalus" panose="02020603050405020304" pitchFamily="18" charset="-78"/>
              </a:rPr>
              <a:t> Barrel chest</a:t>
            </a:r>
            <a:r>
              <a:rPr lang="en-US" sz="1800" dirty="0">
                <a:solidFill>
                  <a:schemeClr val="tx1">
                    <a:lumMod val="95000"/>
                    <a:lumOff val="5000"/>
                  </a:schemeClr>
                </a:solidFill>
                <a:latin typeface="+mj-lt"/>
                <a:cs typeface="Andalus" panose="02020603050405020304" pitchFamily="18" charset="-78"/>
              </a:rPr>
              <a:t>. due to the presence of air trapping </a:t>
            </a:r>
          </a:p>
          <a:p>
            <a:pPr algn="l" rtl="0">
              <a:buFont typeface="Wingdings" panose="05000000000000000000" pitchFamily="2" charset="2"/>
              <a:buChar char="ü"/>
            </a:pPr>
            <a:r>
              <a:rPr lang="en-US" sz="1800" dirty="0">
                <a:solidFill>
                  <a:schemeClr val="tx1">
                    <a:lumMod val="95000"/>
                    <a:lumOff val="5000"/>
                  </a:schemeClr>
                </a:solidFill>
                <a:latin typeface="+mj-lt"/>
                <a:cs typeface="Andalus" panose="02020603050405020304" pitchFamily="18" charset="-78"/>
              </a:rPr>
              <a:t> </a:t>
            </a:r>
            <a:r>
              <a:rPr lang="en-GB" sz="1800" dirty="0"/>
              <a:t>Auscultated rales and rhonchi</a:t>
            </a:r>
            <a:r>
              <a:rPr lang="en-US" sz="1800" dirty="0">
                <a:solidFill>
                  <a:schemeClr val="tx1">
                    <a:lumMod val="95000"/>
                    <a:lumOff val="5000"/>
                  </a:schemeClr>
                </a:solidFill>
                <a:latin typeface="+mj-lt"/>
                <a:cs typeface="Andalus" panose="02020603050405020304" pitchFamily="18" charset="-78"/>
              </a:rPr>
              <a:t>.</a:t>
            </a:r>
          </a:p>
          <a:p>
            <a:pPr algn="l" rtl="0">
              <a:buFont typeface="Arial" panose="020B0604020202020204" pitchFamily="34" charset="0"/>
              <a:buChar char="•"/>
            </a:pPr>
            <a:endParaRPr lang="en-US" sz="18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US" sz="1800" dirty="0">
                <a:solidFill>
                  <a:schemeClr val="tx1">
                    <a:lumMod val="95000"/>
                    <a:lumOff val="5000"/>
                  </a:schemeClr>
                </a:solidFill>
                <a:latin typeface="+mj-lt"/>
                <a:cs typeface="Andalus" panose="02020603050405020304" pitchFamily="18" charset="-78"/>
              </a:rPr>
              <a:t> Yellow-green staining of fingernails</a:t>
            </a:r>
            <a:r>
              <a:rPr lang="en-US" sz="1800">
                <a:solidFill>
                  <a:schemeClr val="tx1">
                    <a:lumMod val="95000"/>
                    <a:lumOff val="5000"/>
                  </a:schemeClr>
                </a:solidFill>
                <a:latin typeface="+mj-lt"/>
                <a:cs typeface="Andalus" panose="02020603050405020304" pitchFamily="18" charset="-78"/>
              </a:rPr>
              <a:t>, umbilical </a:t>
            </a:r>
            <a:r>
              <a:rPr lang="en-US" sz="1800" dirty="0">
                <a:solidFill>
                  <a:schemeClr val="tx1">
                    <a:lumMod val="95000"/>
                    <a:lumOff val="5000"/>
                  </a:schemeClr>
                </a:solidFill>
                <a:latin typeface="+mj-lt"/>
                <a:cs typeface="Andalus" panose="02020603050405020304" pitchFamily="18" charset="-78"/>
              </a:rPr>
              <a:t>cord, and skin may be also observed</a:t>
            </a:r>
            <a:r>
              <a:rPr lang="en-US" sz="1800" dirty="0">
                <a:solidFill>
                  <a:schemeClr val="tx1">
                    <a:lumMod val="95000"/>
                    <a:lumOff val="5000"/>
                  </a:schemeClr>
                </a:solidFill>
                <a:latin typeface="Andalus" panose="02020603050405020304" pitchFamily="18" charset="-78"/>
                <a:cs typeface="Andalus" panose="02020603050405020304" pitchFamily="18" charset="-78"/>
              </a:rPr>
              <a:t>.</a:t>
            </a:r>
          </a:p>
          <a:p>
            <a:pPr algn="l" rtl="0">
              <a:buFont typeface="Arial" panose="020B0604020202020204" pitchFamily="34" charset="0"/>
              <a:buChar char="•"/>
            </a:pPr>
            <a:r>
              <a:rPr lang="en-GB" sz="1800" dirty="0"/>
              <a:t> Green urine may be noted in </a:t>
            </a:r>
            <a:r>
              <a:rPr lang="en-GB" sz="1800" dirty="0" err="1"/>
              <a:t>newborns</a:t>
            </a:r>
            <a:r>
              <a:rPr lang="en-GB" sz="1800" dirty="0"/>
              <a:t> with MAS less than 24 hours after birth. </a:t>
            </a:r>
            <a:endParaRPr lang="en-US" sz="1800" dirty="0">
              <a:solidFill>
                <a:schemeClr val="tx1">
                  <a:lumMod val="95000"/>
                  <a:lumOff val="5000"/>
                </a:schemeClr>
              </a:solidFill>
              <a:latin typeface="Andalus" panose="02020603050405020304" pitchFamily="18" charset="-78"/>
              <a:cs typeface="Andalus" panose="02020603050405020304" pitchFamily="18" charset="-78"/>
            </a:endParaRPr>
          </a:p>
          <a:p>
            <a:pPr algn="l" rtl="0"/>
            <a:r>
              <a:rPr lang="en-US" sz="1800" dirty="0">
                <a:solidFill>
                  <a:schemeClr val="tx1">
                    <a:lumMod val="95000"/>
                    <a:lumOff val="5000"/>
                  </a:schemeClr>
                </a:solidFill>
                <a:latin typeface="Andalus" panose="02020603050405020304" pitchFamily="18" charset="-78"/>
                <a:cs typeface="Andalus" panose="02020603050405020304" pitchFamily="18" charset="-78"/>
              </a:rPr>
              <a:t> </a:t>
            </a:r>
          </a:p>
          <a:p>
            <a:pPr algn="l" rtl="0"/>
            <a:endParaRPr lang="en-US" sz="1800" dirty="0">
              <a:solidFill>
                <a:schemeClr val="tx1">
                  <a:lumMod val="95000"/>
                  <a:lumOff val="5000"/>
                </a:schemeClr>
              </a:solidFill>
              <a:latin typeface="Andalus" panose="02020603050405020304" pitchFamily="18" charset="-78"/>
              <a:cs typeface="Andalus" panose="02020603050405020304" pitchFamily="18" charset="-78"/>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13</a:t>
            </a:fld>
            <a:endParaRPr lang="en-US" dirty="0"/>
          </a:p>
        </p:txBody>
      </p:sp>
    </p:spTree>
    <p:extLst>
      <p:ext uri="{BB962C8B-B14F-4D97-AF65-F5344CB8AC3E}">
        <p14:creationId xmlns:p14="http://schemas.microsoft.com/office/powerpoint/2010/main" val="2584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newborn-nt-5-30-638.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138" t="55010" r="52964" b="5817"/>
          <a:stretch>
            <a:fillRect/>
          </a:stretch>
        </p:blipFill>
        <p:spPr bwMode="auto">
          <a:xfrm>
            <a:off x="533400" y="3733800"/>
            <a:ext cx="3200400" cy="2438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B19053D-4B37-4D7B-8ABF-990319F02EEF}" type="slidenum">
              <a:rPr lang="en-US" smtClean="0"/>
              <a:pPr/>
              <a:t>14</a:t>
            </a:fld>
            <a:endParaRPr lang="en-US" dirty="0"/>
          </a:p>
        </p:txBody>
      </p:sp>
      <p:pic>
        <p:nvPicPr>
          <p:cNvPr id="5" name="Picture 4" descr="C:\Users\User\Desktop\newborn-nt-5-30-6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15" t="5209" r="52508" b="52126"/>
          <a:stretch>
            <a:fillRect/>
          </a:stretch>
        </p:blipFill>
        <p:spPr bwMode="auto">
          <a:xfrm>
            <a:off x="533400" y="914400"/>
            <a:ext cx="3235036" cy="24568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C:\Users\User\Desktop\newborn-nt-5-30-6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508" t="7335" r="2508" b="51062"/>
          <a:stretch>
            <a:fillRect/>
          </a:stretch>
        </p:blipFill>
        <p:spPr bwMode="auto">
          <a:xfrm>
            <a:off x="4724400" y="879764"/>
            <a:ext cx="3461039" cy="24031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3" descr="C:\Users\User\Desktop\newborn-nt-5-30-63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244" t="55618" r="10559" b="3341"/>
          <a:stretch>
            <a:fillRect/>
          </a:stretch>
        </p:blipFill>
        <p:spPr bwMode="auto">
          <a:xfrm>
            <a:off x="4724400" y="3340317"/>
            <a:ext cx="3505200" cy="28150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67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600200"/>
          </a:xfrm>
        </p:spPr>
        <p:txBody>
          <a:bodyPr/>
          <a:lstStyle/>
          <a:p>
            <a:r>
              <a:rPr lang="en-US" dirty="0" err="1"/>
              <a:t>Investigtion</a:t>
            </a:r>
            <a:r>
              <a:rPr lang="en-US" dirty="0"/>
              <a:t> </a:t>
            </a:r>
          </a:p>
        </p:txBody>
      </p:sp>
      <p:sp>
        <p:nvSpPr>
          <p:cNvPr id="4" name="Content Placeholder 3"/>
          <p:cNvSpPr>
            <a:spLocks noGrp="1"/>
          </p:cNvSpPr>
          <p:nvPr>
            <p:ph idx="1"/>
          </p:nvPr>
        </p:nvSpPr>
        <p:spPr>
          <a:xfrm>
            <a:off x="304800" y="1600200"/>
            <a:ext cx="8534400" cy="3847207"/>
          </a:xfrm>
          <a:prstGeom prst="rect">
            <a:avLst/>
          </a:prstGeom>
        </p:spPr>
        <p:txBody>
          <a:bodyPr wrap="square">
            <a:spAutoFit/>
          </a:bodyPr>
          <a:lstStyle/>
          <a:p>
            <a:pPr>
              <a:buFont typeface="Wingdings" panose="05000000000000000000" pitchFamily="2" charset="2"/>
              <a:buChar char="q"/>
            </a:pPr>
            <a:r>
              <a:rPr lang="en-US" sz="2800" b="1" i="1" dirty="0">
                <a:solidFill>
                  <a:schemeClr val="accent2">
                    <a:lumMod val="75000"/>
                  </a:schemeClr>
                </a:solidFill>
                <a:latin typeface="+mj-lt"/>
                <a:cs typeface="Andalus" panose="02020603050405020304" pitchFamily="18" charset="-78"/>
              </a:rPr>
              <a:t>Pulse </a:t>
            </a:r>
            <a:r>
              <a:rPr lang="en-US" sz="2800" b="1" i="1" dirty="0" err="1">
                <a:solidFill>
                  <a:schemeClr val="accent2">
                    <a:lumMod val="75000"/>
                  </a:schemeClr>
                </a:solidFill>
                <a:latin typeface="+mj-lt"/>
                <a:cs typeface="Andalus" panose="02020603050405020304" pitchFamily="18" charset="-78"/>
              </a:rPr>
              <a:t>oximetry</a:t>
            </a:r>
            <a:r>
              <a:rPr lang="en-US" sz="2800" b="1" i="1" dirty="0">
                <a:solidFill>
                  <a:schemeClr val="accent2">
                    <a:lumMod val="75000"/>
                  </a:schemeClr>
                </a:solidFill>
                <a:latin typeface="+mj-lt"/>
                <a:cs typeface="Andalus" panose="02020603050405020304" pitchFamily="18" charset="-78"/>
              </a:rPr>
              <a:t> and ABGs </a:t>
            </a:r>
          </a:p>
          <a:p>
            <a:pPr marL="0" indent="0" algn="l" rtl="0">
              <a:buNone/>
            </a:pPr>
            <a:r>
              <a:rPr lang="en-US" sz="2400" dirty="0">
                <a:solidFill>
                  <a:schemeClr val="tx1"/>
                </a:solidFill>
                <a:latin typeface="+mj-lt"/>
                <a:cs typeface="Andalus" panose="02020603050405020304" pitchFamily="18" charset="-78"/>
              </a:rPr>
              <a:t>* Metabolic acidosis from </a:t>
            </a:r>
            <a:r>
              <a:rPr lang="en-US" sz="2400" dirty="0" err="1">
                <a:solidFill>
                  <a:schemeClr val="tx1"/>
                </a:solidFill>
                <a:latin typeface="+mj-lt"/>
                <a:cs typeface="Andalus" panose="02020603050405020304" pitchFamily="18" charset="-78"/>
              </a:rPr>
              <a:t>perinatal</a:t>
            </a:r>
            <a:r>
              <a:rPr lang="en-US" sz="2400" dirty="0">
                <a:solidFill>
                  <a:schemeClr val="tx1"/>
                </a:solidFill>
                <a:latin typeface="+mj-lt"/>
                <a:cs typeface="Andalus" panose="02020603050405020304" pitchFamily="18" charset="-78"/>
              </a:rPr>
              <a:t> </a:t>
            </a:r>
            <a:r>
              <a:rPr lang="en-US" sz="2400">
                <a:solidFill>
                  <a:schemeClr val="tx1"/>
                </a:solidFill>
                <a:latin typeface="+mj-lt"/>
                <a:cs typeface="Andalus" panose="02020603050405020304" pitchFamily="18" charset="-78"/>
              </a:rPr>
              <a:t>stress is complicated </a:t>
            </a:r>
            <a:br>
              <a:rPr lang="en-US" sz="2400">
                <a:solidFill>
                  <a:schemeClr val="tx1"/>
                </a:solidFill>
                <a:latin typeface="+mj-lt"/>
                <a:cs typeface="Andalus" panose="02020603050405020304" pitchFamily="18" charset="-78"/>
              </a:rPr>
            </a:br>
            <a:r>
              <a:rPr lang="en-US" sz="2400">
                <a:solidFill>
                  <a:schemeClr val="tx1"/>
                </a:solidFill>
                <a:latin typeface="+mj-lt"/>
                <a:cs typeface="Andalus" panose="02020603050405020304" pitchFamily="18" charset="-78"/>
              </a:rPr>
              <a:t>   by </a:t>
            </a:r>
            <a:r>
              <a:rPr lang="en-US" sz="2400" dirty="0">
                <a:solidFill>
                  <a:schemeClr val="tx1"/>
                </a:solidFill>
                <a:latin typeface="+mj-lt"/>
                <a:cs typeface="Andalus" panose="02020603050405020304" pitchFamily="18" charset="-78"/>
              </a:rPr>
              <a:t>respiratory acidosis</a:t>
            </a:r>
          </a:p>
          <a:p>
            <a:pPr marL="0" indent="0" algn="l" rtl="0">
              <a:buNone/>
            </a:pPr>
            <a:r>
              <a:rPr lang="en-US" sz="2400" dirty="0">
                <a:solidFill>
                  <a:schemeClr val="tx1"/>
                </a:solidFill>
                <a:latin typeface="+mj-lt"/>
                <a:cs typeface="Andalus" panose="02020603050405020304" pitchFamily="18" charset="-78"/>
              </a:rPr>
              <a:t>* Hypoxia.</a:t>
            </a:r>
          </a:p>
          <a:p>
            <a:pPr marL="0" indent="0" algn="l" rtl="0">
              <a:buNone/>
            </a:pPr>
            <a:r>
              <a:rPr lang="en-US" sz="2400" dirty="0">
                <a:solidFill>
                  <a:schemeClr val="tx1"/>
                </a:solidFill>
                <a:latin typeface="+mj-lt"/>
                <a:cs typeface="Andalus" panose="02020603050405020304" pitchFamily="18" charset="-78"/>
              </a:rPr>
              <a:t>* </a:t>
            </a:r>
            <a:r>
              <a:rPr lang="en-US" sz="2400" dirty="0" err="1">
                <a:solidFill>
                  <a:schemeClr val="tx1"/>
                </a:solidFill>
                <a:latin typeface="+mj-lt"/>
                <a:cs typeface="Andalus" panose="02020603050405020304" pitchFamily="18" charset="-78"/>
              </a:rPr>
              <a:t>Hypercapnia</a:t>
            </a:r>
            <a:r>
              <a:rPr lang="en-US" sz="2400" dirty="0">
                <a:solidFill>
                  <a:schemeClr val="tx1"/>
                </a:solidFill>
                <a:latin typeface="+mj-lt"/>
                <a:cs typeface="Andalus" panose="02020603050405020304" pitchFamily="18" charset="-78"/>
              </a:rPr>
              <a:t>.</a:t>
            </a:r>
          </a:p>
          <a:p>
            <a:pPr marL="0" indent="0" algn="l" rtl="0">
              <a:buNone/>
            </a:pPr>
            <a:endParaRPr lang="en-US" sz="2400" dirty="0">
              <a:solidFill>
                <a:schemeClr val="tx1"/>
              </a:solidFill>
              <a:latin typeface="+mj-lt"/>
              <a:cs typeface="Andalus" panose="02020603050405020304" pitchFamily="18" charset="-78"/>
            </a:endParaRPr>
          </a:p>
          <a:p>
            <a:pPr marL="0" indent="0" algn="l" rtl="0">
              <a:buNone/>
            </a:pPr>
            <a:r>
              <a:rPr lang="en-US" sz="2400" dirty="0">
                <a:solidFill>
                  <a:schemeClr val="tx1"/>
                </a:solidFill>
                <a:latin typeface="+mj-lt"/>
                <a:cs typeface="Andalus" panose="02020603050405020304" pitchFamily="18" charset="-78"/>
              </a:rPr>
              <a:t> continuous measurement of oxygenation </a:t>
            </a:r>
            <a:r>
              <a:rPr lang="en-US" sz="2400">
                <a:solidFill>
                  <a:schemeClr val="tx1"/>
                </a:solidFill>
                <a:latin typeface="+mj-lt"/>
                <a:cs typeface="Andalus" panose="02020603050405020304" pitchFamily="18" charset="-78"/>
              </a:rPr>
              <a:t>by pulse  </a:t>
            </a:r>
            <a:br>
              <a:rPr lang="en-US" sz="2400">
                <a:solidFill>
                  <a:schemeClr val="tx1"/>
                </a:solidFill>
                <a:latin typeface="+mj-lt"/>
                <a:cs typeface="Andalus" panose="02020603050405020304" pitchFamily="18" charset="-78"/>
              </a:rPr>
            </a:br>
            <a:r>
              <a:rPr lang="en-US" sz="2400">
                <a:solidFill>
                  <a:schemeClr val="tx1"/>
                </a:solidFill>
                <a:latin typeface="+mj-lt"/>
                <a:cs typeface="Andalus" panose="02020603050405020304" pitchFamily="18" charset="-78"/>
              </a:rPr>
              <a:t>  oximetry </a:t>
            </a:r>
            <a:r>
              <a:rPr lang="en-US" sz="2400" dirty="0">
                <a:solidFill>
                  <a:schemeClr val="tx1"/>
                </a:solidFill>
                <a:latin typeface="+mj-lt"/>
                <a:cs typeface="Andalus" panose="02020603050405020304" pitchFamily="18" charset="-78"/>
              </a:rPr>
              <a:t>are necessary for appropriate </a:t>
            </a:r>
            <a:br>
              <a:rPr lang="en-US" sz="2400" dirty="0">
                <a:solidFill>
                  <a:schemeClr val="tx1"/>
                </a:solidFill>
                <a:latin typeface="+mj-lt"/>
                <a:cs typeface="Andalus" panose="02020603050405020304" pitchFamily="18" charset="-78"/>
              </a:rPr>
            </a:br>
            <a:r>
              <a:rPr lang="en-US" sz="2400" dirty="0">
                <a:solidFill>
                  <a:schemeClr val="tx1"/>
                </a:solidFill>
                <a:latin typeface="+mj-lt"/>
                <a:cs typeface="Andalus" panose="02020603050405020304" pitchFamily="18" charset="-78"/>
              </a:rPr>
              <a:t>  management.</a:t>
            </a:r>
          </a:p>
        </p:txBody>
      </p:sp>
      <p:sp>
        <p:nvSpPr>
          <p:cNvPr id="2" name="Slide Number Placeholder 1"/>
          <p:cNvSpPr>
            <a:spLocks noGrp="1"/>
          </p:cNvSpPr>
          <p:nvPr>
            <p:ph type="sldNum" sz="quarter" idx="12"/>
          </p:nvPr>
        </p:nvSpPr>
        <p:spPr/>
        <p:txBody>
          <a:bodyPr/>
          <a:lstStyle/>
          <a:p>
            <a:fld id="{2B19053D-4B37-4D7B-8ABF-990319F02EEF}" type="slidenum">
              <a:rPr lang="en-US" smtClean="0"/>
              <a:pPr/>
              <a:t>15</a:t>
            </a:fld>
            <a:endParaRPr lang="en-US" dirty="0"/>
          </a:p>
        </p:txBody>
      </p:sp>
    </p:spTree>
    <p:extLst>
      <p:ext uri="{BB962C8B-B14F-4D97-AF65-F5344CB8AC3E}">
        <p14:creationId xmlns:p14="http://schemas.microsoft.com/office/powerpoint/2010/main" val="227282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990600"/>
            <a:ext cx="8229600" cy="4315027"/>
          </a:xfrm>
          <a:prstGeom prst="rect">
            <a:avLst/>
          </a:prstGeom>
        </p:spPr>
        <p:txBody>
          <a:bodyPr wrap="square">
            <a:spAutoFit/>
          </a:bodyPr>
          <a:lstStyle/>
          <a:p>
            <a:pPr marL="0" indent="0" algn="l">
              <a:buNone/>
            </a:pPr>
            <a:endParaRPr lang="en-US" sz="2800" b="1" i="1">
              <a:solidFill>
                <a:schemeClr val="accent2">
                  <a:lumMod val="75000"/>
                </a:schemeClr>
              </a:solidFill>
              <a:latin typeface="Andalus" panose="02020603050405020304" pitchFamily="18" charset="-78"/>
              <a:cs typeface="Andalus" panose="02020603050405020304" pitchFamily="18" charset="-78"/>
            </a:endParaRPr>
          </a:p>
          <a:p>
            <a:pPr>
              <a:buFont typeface="Wingdings" panose="05000000000000000000" pitchFamily="2" charset="2"/>
              <a:buChar char="q"/>
            </a:pPr>
            <a:r>
              <a:rPr lang="en-US" sz="2800" b="1" i="1">
                <a:solidFill>
                  <a:schemeClr val="accent2">
                    <a:lumMod val="75000"/>
                  </a:schemeClr>
                </a:solidFill>
                <a:latin typeface="Andalus" panose="02020603050405020304" pitchFamily="18" charset="-78"/>
                <a:cs typeface="Andalus" panose="02020603050405020304" pitchFamily="18" charset="-78"/>
              </a:rPr>
              <a:t>Serum </a:t>
            </a:r>
            <a:r>
              <a:rPr lang="en-US" sz="2800" b="1" i="1" dirty="0">
                <a:solidFill>
                  <a:schemeClr val="accent2">
                    <a:lumMod val="75000"/>
                  </a:schemeClr>
                </a:solidFill>
                <a:latin typeface="Andalus" panose="02020603050405020304" pitchFamily="18" charset="-78"/>
                <a:cs typeface="Andalus" panose="02020603050405020304" pitchFamily="18" charset="-78"/>
              </a:rPr>
              <a:t>electrolytes</a:t>
            </a:r>
            <a:endParaRPr lang="en-US" sz="2800" b="1" i="1" dirty="0">
              <a:latin typeface="Andalus" panose="02020603050405020304" pitchFamily="18" charset="-78"/>
              <a:cs typeface="Andalus" panose="02020603050405020304" pitchFamily="18" charset="-78"/>
            </a:endParaRPr>
          </a:p>
          <a:p>
            <a:pPr marL="0" indent="0" algn="l" rtl="0">
              <a:buNone/>
            </a:pPr>
            <a:r>
              <a:rPr lang="en-US" sz="2800" dirty="0">
                <a:latin typeface="Andalus" panose="02020603050405020304" pitchFamily="18" charset="-78"/>
                <a:cs typeface="Andalus" panose="02020603050405020304" pitchFamily="18" charset="-78"/>
              </a:rPr>
              <a:t> </a:t>
            </a:r>
            <a:r>
              <a:rPr lang="en-US" sz="2800" dirty="0">
                <a:solidFill>
                  <a:schemeClr val="tx1"/>
                </a:solidFill>
                <a:latin typeface="Andalus" panose="02020603050405020304" pitchFamily="18" charset="-78"/>
                <a:cs typeface="Andalus" panose="02020603050405020304" pitchFamily="18" charset="-78"/>
              </a:rPr>
              <a:t>Obtain sodium, potassium, and calcium </a:t>
            </a:r>
            <a:br>
              <a:rPr lang="en-US" sz="2800" dirty="0">
                <a:solidFill>
                  <a:schemeClr val="tx1"/>
                </a:solidFill>
                <a:latin typeface="Andalus" panose="02020603050405020304" pitchFamily="18" charset="-78"/>
                <a:cs typeface="Andalus" panose="02020603050405020304" pitchFamily="18" charset="-78"/>
              </a:rPr>
            </a:br>
            <a:r>
              <a:rPr lang="en-US" sz="2800" dirty="0">
                <a:solidFill>
                  <a:schemeClr val="tx1"/>
                </a:solidFill>
                <a:latin typeface="Andalus" panose="02020603050405020304" pitchFamily="18" charset="-78"/>
                <a:cs typeface="Andalus" panose="02020603050405020304" pitchFamily="18" charset="-78"/>
              </a:rPr>
              <a:t>  concentrations at 24 hours of life in infants with </a:t>
            </a:r>
            <a:br>
              <a:rPr lang="en-US" sz="2800" dirty="0">
                <a:solidFill>
                  <a:schemeClr val="tx1"/>
                </a:solidFill>
                <a:latin typeface="Andalus" panose="02020603050405020304" pitchFamily="18" charset="-78"/>
                <a:cs typeface="Andalus" panose="02020603050405020304" pitchFamily="18" charset="-78"/>
              </a:rPr>
            </a:br>
            <a:r>
              <a:rPr lang="en-US" sz="2800" dirty="0">
                <a:solidFill>
                  <a:schemeClr val="tx1"/>
                </a:solidFill>
                <a:latin typeface="Andalus" panose="02020603050405020304" pitchFamily="18" charset="-78"/>
                <a:cs typeface="Andalus" panose="02020603050405020304" pitchFamily="18" charset="-78"/>
              </a:rPr>
              <a:t>  </a:t>
            </a:r>
            <a:r>
              <a:rPr lang="en-US" sz="2800" dirty="0" err="1">
                <a:solidFill>
                  <a:schemeClr val="tx1"/>
                </a:solidFill>
                <a:latin typeface="Andalus" panose="02020603050405020304" pitchFamily="18" charset="-78"/>
                <a:cs typeface="Andalus" panose="02020603050405020304" pitchFamily="18" charset="-78"/>
              </a:rPr>
              <a:t>meconium</a:t>
            </a:r>
            <a:r>
              <a:rPr lang="en-US" sz="2800" dirty="0">
                <a:solidFill>
                  <a:schemeClr val="tx1"/>
                </a:solidFill>
                <a:latin typeface="Andalus" panose="02020603050405020304" pitchFamily="18" charset="-78"/>
                <a:cs typeface="Andalus" panose="02020603050405020304" pitchFamily="18" charset="-78"/>
              </a:rPr>
              <a:t> aspiration syndrome because </a:t>
            </a:r>
            <a:br>
              <a:rPr lang="en-US" sz="2800" dirty="0">
                <a:solidFill>
                  <a:schemeClr val="tx1"/>
                </a:solidFill>
                <a:latin typeface="Andalus" panose="02020603050405020304" pitchFamily="18" charset="-78"/>
                <a:cs typeface="Andalus" panose="02020603050405020304" pitchFamily="18" charset="-78"/>
              </a:rPr>
            </a:br>
            <a:r>
              <a:rPr lang="en-US" sz="2800" dirty="0">
                <a:solidFill>
                  <a:schemeClr val="tx1"/>
                </a:solidFill>
                <a:latin typeface="Andalus" panose="02020603050405020304" pitchFamily="18" charset="-78"/>
                <a:cs typeface="Andalus" panose="02020603050405020304" pitchFamily="18" charset="-78"/>
              </a:rPr>
              <a:t>  the (SIADH) and acute renal failure are frequent </a:t>
            </a:r>
            <a:br>
              <a:rPr lang="en-US" sz="2800" dirty="0">
                <a:solidFill>
                  <a:schemeClr val="tx1"/>
                </a:solidFill>
                <a:latin typeface="Andalus" panose="02020603050405020304" pitchFamily="18" charset="-78"/>
                <a:cs typeface="Andalus" panose="02020603050405020304" pitchFamily="18" charset="-78"/>
              </a:rPr>
            </a:br>
            <a:r>
              <a:rPr lang="en-US" sz="2800" dirty="0">
                <a:solidFill>
                  <a:schemeClr val="tx1"/>
                </a:solidFill>
                <a:latin typeface="Andalus" panose="02020603050405020304" pitchFamily="18" charset="-78"/>
                <a:cs typeface="Andalus" panose="02020603050405020304" pitchFamily="18" charset="-78"/>
              </a:rPr>
              <a:t>  complications of </a:t>
            </a:r>
            <a:r>
              <a:rPr lang="en-US" sz="2800" dirty="0" err="1">
                <a:solidFill>
                  <a:schemeClr val="tx1"/>
                </a:solidFill>
                <a:latin typeface="Andalus" panose="02020603050405020304" pitchFamily="18" charset="-78"/>
                <a:cs typeface="Andalus" panose="02020603050405020304" pitchFamily="18" charset="-78"/>
              </a:rPr>
              <a:t>perinatal</a:t>
            </a:r>
            <a:r>
              <a:rPr lang="en-US" sz="2800" dirty="0">
                <a:solidFill>
                  <a:schemeClr val="tx1"/>
                </a:solidFill>
                <a:latin typeface="Andalus" panose="02020603050405020304" pitchFamily="18" charset="-78"/>
                <a:cs typeface="Andalus" panose="02020603050405020304" pitchFamily="18" charset="-78"/>
              </a:rPr>
              <a:t> stress.</a:t>
            </a:r>
          </a:p>
          <a:p>
            <a:pPr marL="0" indent="0" algn="l">
              <a:buNone/>
            </a:pPr>
            <a:endParaRPr lang="en-US" sz="2800" dirty="0">
              <a:solidFill>
                <a:schemeClr val="tx1"/>
              </a:solidFill>
              <a:latin typeface="Andalus" panose="02020603050405020304" pitchFamily="18" charset="-78"/>
              <a:cs typeface="Andalus" panose="02020603050405020304" pitchFamily="18" charset="-78"/>
            </a:endParaRPr>
          </a:p>
          <a:p>
            <a:pPr marL="0" indent="0" algn="l">
              <a:buNone/>
            </a:pPr>
            <a:endParaRPr lang="en-US" sz="2800" dirty="0">
              <a:solidFill>
                <a:srgbClr val="7030A0"/>
              </a:solidFill>
              <a:latin typeface="Andalus" panose="02020603050405020304" pitchFamily="18" charset="-78"/>
              <a:cs typeface="Andalus" panose="02020603050405020304" pitchFamily="18" charset="-78"/>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16</a:t>
            </a:fld>
            <a:endParaRPr lang="en-US" dirty="0"/>
          </a:p>
        </p:txBody>
      </p:sp>
    </p:spTree>
    <p:extLst>
      <p:ext uri="{BB962C8B-B14F-4D97-AF65-F5344CB8AC3E}">
        <p14:creationId xmlns:p14="http://schemas.microsoft.com/office/powerpoint/2010/main" val="149866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1596"/>
            <a:ext cx="8229600" cy="5693866"/>
          </a:xfrm>
          <a:prstGeom prst="rect">
            <a:avLst/>
          </a:prstGeom>
        </p:spPr>
        <p:txBody>
          <a:bodyPr wrap="square">
            <a:spAutoFit/>
          </a:bodyPr>
          <a:lstStyle/>
          <a:p>
            <a:pPr algn="l">
              <a:buFont typeface="Wingdings" panose="05000000000000000000" pitchFamily="2" charset="2"/>
              <a:buChar char="q"/>
            </a:pPr>
            <a:r>
              <a:rPr lang="en-US" sz="2800" b="1" i="1" dirty="0">
                <a:solidFill>
                  <a:schemeClr val="tx1"/>
                </a:solidFill>
                <a:latin typeface="Andalus" panose="02020603050405020304" pitchFamily="18" charset="-78"/>
                <a:cs typeface="Andalus" panose="02020603050405020304" pitchFamily="18" charset="-78"/>
              </a:rPr>
              <a:t>CBC count</a:t>
            </a:r>
          </a:p>
          <a:p>
            <a:pPr marL="0" indent="0" algn="l">
              <a:buNone/>
            </a:pPr>
            <a:r>
              <a:rPr lang="en-US" sz="2800">
                <a:solidFill>
                  <a:schemeClr val="tx1"/>
                </a:solidFill>
                <a:latin typeface="Andalus" panose="02020603050405020304" pitchFamily="18" charset="-78"/>
                <a:cs typeface="Andalus" panose="02020603050405020304" pitchFamily="18" charset="-78"/>
              </a:rPr>
              <a:t>    Polycythemia</a:t>
            </a:r>
            <a:endParaRPr lang="en-US" sz="2800" dirty="0">
              <a:solidFill>
                <a:schemeClr val="tx1"/>
              </a:solidFill>
              <a:latin typeface="Andalus" panose="02020603050405020304" pitchFamily="18" charset="-78"/>
              <a:cs typeface="Andalus" panose="02020603050405020304" pitchFamily="18" charset="-78"/>
            </a:endParaRPr>
          </a:p>
          <a:p>
            <a:pPr marL="0" indent="0" algn="l">
              <a:buNone/>
            </a:pPr>
            <a:endParaRPr lang="en-US" sz="2800" dirty="0">
              <a:solidFill>
                <a:schemeClr val="tx1"/>
              </a:solidFill>
              <a:latin typeface="Andalus" panose="02020603050405020304" pitchFamily="18" charset="-78"/>
              <a:cs typeface="Andalus" panose="02020603050405020304" pitchFamily="18" charset="-78"/>
            </a:endParaRPr>
          </a:p>
          <a:p>
            <a:pPr marL="0" indent="0" algn="l">
              <a:buNone/>
            </a:pPr>
            <a:endParaRPr lang="en-US" sz="2800" dirty="0">
              <a:solidFill>
                <a:schemeClr val="tx1"/>
              </a:solidFill>
              <a:latin typeface="Andalus" panose="02020603050405020304" pitchFamily="18" charset="-78"/>
              <a:cs typeface="Andalus" panose="02020603050405020304" pitchFamily="18" charset="-78"/>
            </a:endParaRPr>
          </a:p>
          <a:p>
            <a:pPr algn="l">
              <a:buFont typeface="Wingdings" panose="05000000000000000000" pitchFamily="2" charset="2"/>
              <a:buChar char="q"/>
            </a:pPr>
            <a:r>
              <a:rPr lang="en-US" sz="2800" b="1" i="1" dirty="0">
                <a:solidFill>
                  <a:schemeClr val="tx1"/>
                </a:solidFill>
                <a:latin typeface="Andalus" panose="02020603050405020304" pitchFamily="18" charset="-78"/>
                <a:cs typeface="Andalus" panose="02020603050405020304" pitchFamily="18" charset="-78"/>
              </a:rPr>
              <a:t>Echo</a:t>
            </a:r>
          </a:p>
          <a:p>
            <a:pPr marL="0" indent="0" algn="l">
              <a:buNone/>
            </a:pPr>
            <a:r>
              <a:rPr lang="en-US" sz="2800">
                <a:solidFill>
                  <a:schemeClr val="tx1"/>
                </a:solidFill>
                <a:latin typeface="Andalus" panose="02020603050405020304" pitchFamily="18" charset="-78"/>
                <a:cs typeface="Andalus" panose="02020603050405020304" pitchFamily="18" charset="-78"/>
              </a:rPr>
              <a:t>    To </a:t>
            </a:r>
            <a:r>
              <a:rPr lang="en-US" sz="2800" dirty="0">
                <a:solidFill>
                  <a:schemeClr val="tx1"/>
                </a:solidFill>
                <a:latin typeface="Andalus" panose="02020603050405020304" pitchFamily="18" charset="-78"/>
                <a:cs typeface="Andalus" panose="02020603050405020304" pitchFamily="18" charset="-78"/>
              </a:rPr>
              <a:t>ensure normal cardiac structure</a:t>
            </a:r>
          </a:p>
          <a:p>
            <a:pPr marL="0" indent="0" algn="l">
              <a:buNone/>
            </a:pPr>
            <a:r>
              <a:rPr lang="en-US" sz="2800">
                <a:solidFill>
                  <a:schemeClr val="tx1"/>
                </a:solidFill>
                <a:latin typeface="Andalus" panose="02020603050405020304" pitchFamily="18" charset="-78"/>
                <a:cs typeface="Andalus" panose="02020603050405020304" pitchFamily="18" charset="-78"/>
              </a:rPr>
              <a:t>    Severity </a:t>
            </a:r>
            <a:r>
              <a:rPr lang="en-US" sz="2800" dirty="0">
                <a:solidFill>
                  <a:schemeClr val="tx1"/>
                </a:solidFill>
                <a:latin typeface="Andalus" panose="02020603050405020304" pitchFamily="18" charset="-78"/>
                <a:cs typeface="Andalus" panose="02020603050405020304" pitchFamily="18" charset="-78"/>
              </a:rPr>
              <a:t>of PPHN and right to left shunting </a:t>
            </a:r>
          </a:p>
          <a:p>
            <a:pPr marL="0" indent="0" algn="l">
              <a:buNone/>
            </a:pPr>
            <a:endParaRPr lang="en-US" sz="2800" dirty="0">
              <a:solidFill>
                <a:schemeClr val="tx1"/>
              </a:solidFill>
              <a:latin typeface="Andalus" panose="02020603050405020304" pitchFamily="18" charset="-78"/>
              <a:cs typeface="Andalus" panose="02020603050405020304" pitchFamily="18" charset="-78"/>
            </a:endParaRPr>
          </a:p>
          <a:p>
            <a:pPr marL="0" indent="0" algn="l">
              <a:buNone/>
            </a:pPr>
            <a:endParaRPr lang="en-GB" sz="2800" dirty="0">
              <a:solidFill>
                <a:schemeClr val="tx1"/>
              </a:solidFill>
              <a:latin typeface="Andalus" panose="02020603050405020304" pitchFamily="18" charset="-78"/>
              <a:cs typeface="Andalus" panose="02020603050405020304" pitchFamily="18" charset="-78"/>
            </a:endParaRPr>
          </a:p>
          <a:p>
            <a:pPr marL="0" indent="0" algn="l">
              <a:buNone/>
            </a:pPr>
            <a:endParaRPr lang="en-US" sz="2800" dirty="0">
              <a:solidFill>
                <a:schemeClr val="tx1"/>
              </a:solidFill>
              <a:latin typeface="Andalus" panose="02020603050405020304" pitchFamily="18" charset="-78"/>
              <a:cs typeface="Andalus" panose="02020603050405020304" pitchFamily="18" charset="-78"/>
            </a:endParaRPr>
          </a:p>
          <a:p>
            <a:pPr marL="0" indent="0" algn="l">
              <a:buNone/>
            </a:pPr>
            <a:endParaRPr lang="en-US" sz="2800" dirty="0">
              <a:solidFill>
                <a:schemeClr val="tx1"/>
              </a:solidFill>
              <a:latin typeface="Andalus" panose="02020603050405020304" pitchFamily="18" charset="-78"/>
              <a:cs typeface="Andalus" panose="02020603050405020304" pitchFamily="18" charset="-78"/>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17</a:t>
            </a:fld>
            <a:endParaRPr lang="en-US" dirty="0"/>
          </a:p>
        </p:txBody>
      </p:sp>
    </p:spTree>
    <p:extLst>
      <p:ext uri="{BB962C8B-B14F-4D97-AF65-F5344CB8AC3E}">
        <p14:creationId xmlns:p14="http://schemas.microsoft.com/office/powerpoint/2010/main" val="427995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2628">
              <a:buFont typeface="Wingdings" panose="05000000000000000000" pitchFamily="2" charset="2"/>
              <a:buChar char="q"/>
            </a:pPr>
            <a:r>
              <a:rPr lang="en-US" dirty="0">
                <a:solidFill>
                  <a:schemeClr val="tx1"/>
                </a:solidFill>
              </a:rPr>
              <a:t>Chest X-ray </a:t>
            </a:r>
          </a:p>
          <a:p>
            <a:pPr marL="109728" indent="0">
              <a:buNone/>
            </a:pPr>
            <a:endParaRPr lang="en-US" dirty="0"/>
          </a:p>
          <a:p>
            <a:pPr marL="109728" indent="0">
              <a:buNone/>
            </a:pPr>
            <a:endParaRPr lang="en-US" dirty="0"/>
          </a:p>
        </p:txBody>
      </p:sp>
      <p:sp>
        <p:nvSpPr>
          <p:cNvPr id="3" name="Slide Number Placeholder 2"/>
          <p:cNvSpPr>
            <a:spLocks noGrp="1"/>
          </p:cNvSpPr>
          <p:nvPr>
            <p:ph type="sldNum" sz="quarter" idx="12"/>
          </p:nvPr>
        </p:nvSpPr>
        <p:spPr/>
        <p:txBody>
          <a:bodyPr/>
          <a:lstStyle/>
          <a:p>
            <a:fld id="{2B19053D-4B37-4D7B-8ABF-990319F02EEF}" type="slidenum">
              <a:rPr lang="en-US" smtClean="0"/>
              <a:pPr/>
              <a:t>18</a:t>
            </a:fld>
            <a:endParaRPr lang="en-US" dirty="0"/>
          </a:p>
        </p:txBody>
      </p:sp>
      <p:sp>
        <p:nvSpPr>
          <p:cNvPr id="4" name="عنصر نائب للمحتوى 2"/>
          <p:cNvSpPr txBox="1">
            <a:spLocks/>
          </p:cNvSpPr>
          <p:nvPr/>
        </p:nvSpPr>
        <p:spPr>
          <a:xfrm>
            <a:off x="235528" y="2186131"/>
            <a:ext cx="8229600" cy="4953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a:latin typeface="+mj-lt"/>
                <a:cs typeface="Andalus" panose="02020603050405020304" pitchFamily="18" charset="-78"/>
              </a:rPr>
              <a:t>The typical chest radiograph is characterized by patchy infiltrates, coarse streaking of both lung fields, increased </a:t>
            </a:r>
            <a:r>
              <a:rPr lang="en-US" sz="2400" dirty="0" err="1">
                <a:latin typeface="+mj-lt"/>
                <a:cs typeface="Andalus" panose="02020603050405020304" pitchFamily="18" charset="-78"/>
              </a:rPr>
              <a:t>anteroposterior</a:t>
            </a:r>
            <a:r>
              <a:rPr lang="en-US" sz="2400" dirty="0">
                <a:latin typeface="+mj-lt"/>
                <a:cs typeface="Andalus" panose="02020603050405020304" pitchFamily="18" charset="-78"/>
              </a:rPr>
              <a:t> diameter, and flattening of the diaphragm.</a:t>
            </a:r>
            <a:endParaRPr lang="ar-SA" sz="2400" dirty="0">
              <a:latin typeface="+mj-lt"/>
              <a:cs typeface="Andalus" panose="02020603050405020304" pitchFamily="18" charset="-78"/>
            </a:endParaRPr>
          </a:p>
        </p:txBody>
      </p:sp>
    </p:spTree>
    <p:extLst>
      <p:ext uri="{BB962C8B-B14F-4D97-AF65-F5344CB8AC3E}">
        <p14:creationId xmlns:p14="http://schemas.microsoft.com/office/powerpoint/2010/main" val="214230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24000"/>
            <a:ext cx="7620000" cy="442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B19053D-4B37-4D7B-8ABF-990319F02EEF}" type="slidenum">
              <a:rPr lang="en-US" smtClean="0"/>
              <a:pPr/>
              <a:t>19</a:t>
            </a:fld>
            <a:endParaRPr lang="en-US" dirty="0"/>
          </a:p>
        </p:txBody>
      </p:sp>
      <p:sp>
        <p:nvSpPr>
          <p:cNvPr id="5" name="TextBox 4"/>
          <p:cNvSpPr txBox="1"/>
          <p:nvPr/>
        </p:nvSpPr>
        <p:spPr>
          <a:xfrm>
            <a:off x="309530" y="533399"/>
            <a:ext cx="8834470" cy="461665"/>
          </a:xfrm>
          <a:prstGeom prst="rect">
            <a:avLst/>
          </a:prstGeom>
          <a:noFill/>
        </p:spPr>
        <p:txBody>
          <a:bodyPr wrap="none" rtlCol="0">
            <a:spAutoFit/>
          </a:bodyPr>
          <a:lstStyle/>
          <a:p>
            <a:r>
              <a:rPr lang="en-US" sz="2400" dirty="0"/>
              <a:t>Bilateral diffuse asymmetrical patchy areas of infiltration :</a:t>
            </a:r>
          </a:p>
        </p:txBody>
      </p:sp>
      <p:cxnSp>
        <p:nvCxnSpPr>
          <p:cNvPr id="6" name="رابط كسهم مستقيم 5"/>
          <p:cNvCxnSpPr/>
          <p:nvPr/>
        </p:nvCxnSpPr>
        <p:spPr>
          <a:xfrm flipH="1">
            <a:off x="6400800" y="2286000"/>
            <a:ext cx="224028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1371600" y="1981200"/>
            <a:ext cx="137160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83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3202" y="2438400"/>
            <a:ext cx="6670131" cy="923330"/>
          </a:xfrm>
          <a:prstGeom prst="rect">
            <a:avLst/>
          </a:prstGeom>
          <a:noFill/>
        </p:spPr>
        <p:txBody>
          <a:bodyPr wrap="square" rtlCol="0">
            <a:spAutoFit/>
          </a:bodyPr>
          <a:lstStyle/>
          <a:p>
            <a:r>
              <a:rPr lang="en-US" sz="4400" dirty="0" err="1"/>
              <a:t>Meconuim</a:t>
            </a:r>
            <a:r>
              <a:rPr lang="en-US" sz="4400" dirty="0"/>
              <a:t> </a:t>
            </a:r>
            <a:r>
              <a:rPr lang="en-US" sz="5400" dirty="0"/>
              <a:t>Aspiration</a:t>
            </a:r>
          </a:p>
        </p:txBody>
      </p:sp>
      <p:sp>
        <p:nvSpPr>
          <p:cNvPr id="2" name="Slide Number Placeholder 1"/>
          <p:cNvSpPr>
            <a:spLocks noGrp="1"/>
          </p:cNvSpPr>
          <p:nvPr>
            <p:ph type="sldNum" sz="quarter" idx="12"/>
          </p:nvPr>
        </p:nvSpPr>
        <p:spPr/>
        <p:txBody>
          <a:bodyPr/>
          <a:lstStyle/>
          <a:p>
            <a:fld id="{2B19053D-4B37-4D7B-8ABF-990319F02EEF}" type="slidenum">
              <a:rPr lang="en-US" smtClean="0"/>
              <a:pPr/>
              <a:t>2</a:t>
            </a:fld>
            <a:endParaRPr lang="en-US" dirty="0"/>
          </a:p>
        </p:txBody>
      </p:sp>
    </p:spTree>
    <p:extLst>
      <p:ext uri="{BB962C8B-B14F-4D97-AF65-F5344CB8AC3E}">
        <p14:creationId xmlns:p14="http://schemas.microsoft.com/office/powerpoint/2010/main" val="3548596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Air trapping and </a:t>
            </a:r>
            <a:r>
              <a:rPr lang="en-US" dirty="0" err="1"/>
              <a:t>hyperexpansion</a:t>
            </a:r>
            <a:r>
              <a:rPr lang="en-US" dirty="0"/>
              <a:t> :</a:t>
            </a: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57400" y="1752600"/>
            <a:ext cx="5334000" cy="446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B19053D-4B37-4D7B-8ABF-990319F02EEF}" type="slidenum">
              <a:rPr lang="en-US" smtClean="0"/>
              <a:pPr/>
              <a:t>20</a:t>
            </a:fld>
            <a:endParaRPr lang="en-US" dirty="0"/>
          </a:p>
        </p:txBody>
      </p:sp>
    </p:spTree>
    <p:extLst>
      <p:ext uri="{BB962C8B-B14F-4D97-AF65-F5344CB8AC3E}">
        <p14:creationId xmlns:p14="http://schemas.microsoft.com/office/powerpoint/2010/main" val="337804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600200"/>
          </a:xfrm>
        </p:spPr>
        <p:txBody>
          <a:bodyPr/>
          <a:lstStyle/>
          <a:p>
            <a:r>
              <a:rPr lang="en-US" dirty="0"/>
              <a:t>Acute atelectasis :</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81200" y="1600200"/>
            <a:ext cx="4800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B19053D-4B37-4D7B-8ABF-990319F02EEF}" type="slidenum">
              <a:rPr lang="en-US" smtClean="0"/>
              <a:pPr/>
              <a:t>21</a:t>
            </a:fld>
            <a:endParaRPr lang="en-US" dirty="0"/>
          </a:p>
        </p:txBody>
      </p:sp>
      <p:cxnSp>
        <p:nvCxnSpPr>
          <p:cNvPr id="6" name="رابط كسهم مستقيم 5"/>
          <p:cNvCxnSpPr/>
          <p:nvPr/>
        </p:nvCxnSpPr>
        <p:spPr>
          <a:xfrm flipH="1">
            <a:off x="5334000" y="3048000"/>
            <a:ext cx="246888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443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533400" y="2971800"/>
            <a:ext cx="8229600" cy="1143000"/>
          </a:xfrm>
        </p:spPr>
        <p:txBody>
          <a:bodyPr>
            <a:noAutofit/>
          </a:bodyPr>
          <a:lstStyle/>
          <a:p>
            <a:pPr algn="ctr"/>
            <a:r>
              <a:rPr lang="en-US" sz="66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Management of </a:t>
            </a:r>
            <a:r>
              <a:rPr lang="en-US" sz="6600" b="1" dirty="0" err="1">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meconium</a:t>
            </a:r>
            <a:r>
              <a:rPr lang="en-US" sz="66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6600" b="1" dirty="0" err="1">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aspiartion</a:t>
            </a:r>
            <a:r>
              <a:rPr lang="en-US" sz="66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p>
        </p:txBody>
      </p:sp>
      <p:sp>
        <p:nvSpPr>
          <p:cNvPr id="2" name="Slide Number Placeholder 1"/>
          <p:cNvSpPr>
            <a:spLocks noGrp="1"/>
          </p:cNvSpPr>
          <p:nvPr>
            <p:ph type="sldNum" sz="quarter" idx="12"/>
          </p:nvPr>
        </p:nvSpPr>
        <p:spPr/>
        <p:txBody>
          <a:bodyPr/>
          <a:lstStyle/>
          <a:p>
            <a:fld id="{2B19053D-4B37-4D7B-8ABF-990319F02EEF}" type="slidenum">
              <a:rPr lang="en-US" smtClean="0"/>
              <a:pPr/>
              <a:t>22</a:t>
            </a:fld>
            <a:endParaRPr lang="en-US" dirty="0"/>
          </a:p>
        </p:txBody>
      </p:sp>
    </p:spTree>
    <p:extLst>
      <p:ext uri="{BB962C8B-B14F-4D97-AF65-F5344CB8AC3E}">
        <p14:creationId xmlns:p14="http://schemas.microsoft.com/office/powerpoint/2010/main" val="3399614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6" descr="Apgar-Scoring-System-Diagnosing-Birth-Injuries.jpg"/>
          <p:cNvPicPr>
            <a:picLocks noGrp="1" noChangeAspect="1"/>
          </p:cNvPicPr>
          <p:nvPr>
            <p:ph idx="1"/>
          </p:nvPr>
        </p:nvPicPr>
        <p:blipFill>
          <a:blip r:embed="rId2"/>
          <a:stretch>
            <a:fillRect/>
          </a:stretch>
        </p:blipFill>
        <p:spPr>
          <a:xfrm>
            <a:off x="228600" y="228600"/>
            <a:ext cx="8763000" cy="5791200"/>
          </a:xfrm>
          <a:prstGeom prst="rect">
            <a:avLst/>
          </a:prstGeom>
        </p:spPr>
      </p:pic>
      <p:sp>
        <p:nvSpPr>
          <p:cNvPr id="2" name="Slide Number Placeholder 1"/>
          <p:cNvSpPr>
            <a:spLocks noGrp="1"/>
          </p:cNvSpPr>
          <p:nvPr>
            <p:ph type="sldNum" sz="quarter" idx="12"/>
          </p:nvPr>
        </p:nvSpPr>
        <p:spPr/>
        <p:txBody>
          <a:bodyPr/>
          <a:lstStyle/>
          <a:p>
            <a:fld id="{2B19053D-4B37-4D7B-8ABF-990319F02EEF}" type="slidenum">
              <a:rPr lang="en-US" smtClean="0"/>
              <a:pPr/>
              <a:t>23</a:t>
            </a:fld>
            <a:endParaRPr lang="en-US" dirty="0"/>
          </a:p>
        </p:txBody>
      </p:sp>
    </p:spTree>
    <p:extLst>
      <p:ext uri="{BB962C8B-B14F-4D97-AF65-F5344CB8AC3E}">
        <p14:creationId xmlns:p14="http://schemas.microsoft.com/office/powerpoint/2010/main" val="1174907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5720" y="609600"/>
            <a:ext cx="8229600" cy="4525963"/>
          </a:xfrm>
          <a:prstGeom prst="rect">
            <a:avLst/>
          </a:prstGeom>
        </p:spPr>
        <p:txBody>
          <a:bodyPr wrap="square">
            <a:spAutoFit/>
          </a:bodyPr>
          <a:lstStyle/>
          <a:p>
            <a:pPr algn="l" rtl="0">
              <a:buFont typeface="Arial" panose="020B0604020202020204" pitchFamily="34" charset="0"/>
              <a:buChar char="•"/>
            </a:pPr>
            <a:r>
              <a:rPr lang="en-US" sz="2400"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3200" b="1" u="sng"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the baby is vigorous </a:t>
            </a:r>
            <a:r>
              <a:rPr lang="en-US" sz="2400" dirty="0">
                <a:latin typeface="Andalus" panose="02020603050405020304" pitchFamily="18" charset="-78"/>
                <a:cs typeface="Andalus" panose="02020603050405020304" pitchFamily="18" charset="-78"/>
              </a:rPr>
              <a:t>(defined as normal respiratory effort, normal muscle tone, and heart rate &gt;100 </a:t>
            </a:r>
            <a:r>
              <a:rPr lang="en-US" sz="2400" dirty="0" err="1">
                <a:latin typeface="Andalus" panose="02020603050405020304" pitchFamily="18" charset="-78"/>
                <a:cs typeface="Andalus" panose="02020603050405020304" pitchFamily="18" charset="-78"/>
              </a:rPr>
              <a:t>bpm</a:t>
            </a:r>
            <a:r>
              <a:rPr lang="en-US" sz="2400" dirty="0">
                <a:latin typeface="Andalus" panose="02020603050405020304" pitchFamily="18" charset="-78"/>
                <a:cs typeface="Andalus" panose="02020603050405020304" pitchFamily="18" charset="-78"/>
              </a:rPr>
              <a:t>) </a:t>
            </a:r>
            <a:r>
              <a:rPr lang="en-US" sz="2400" dirty="0">
                <a:latin typeface="Andalus" panose="02020603050405020304" pitchFamily="18" charset="-78"/>
                <a:cs typeface="Andalus" panose="02020603050405020304" pitchFamily="18" charset="-78"/>
                <a:sym typeface="Wingdings" panose="05000000000000000000" pitchFamily="2" charset="2"/>
              </a:rPr>
              <a:t></a:t>
            </a:r>
            <a:r>
              <a:rPr lang="en-US" sz="2400" dirty="0">
                <a:latin typeface="Andalus" panose="02020603050405020304" pitchFamily="18" charset="-78"/>
                <a:cs typeface="Andalus" panose="02020603050405020304" pitchFamily="18" charset="-78"/>
              </a:rPr>
              <a:t> Do not electively </a:t>
            </a:r>
            <a:r>
              <a:rPr lang="en-US" sz="2400" dirty="0" err="1">
                <a:latin typeface="Andalus" panose="02020603050405020304" pitchFamily="18" charset="-78"/>
                <a:cs typeface="Andalus" panose="02020603050405020304" pitchFamily="18" charset="-78"/>
              </a:rPr>
              <a:t>intubate</a:t>
            </a:r>
            <a:r>
              <a:rPr lang="en-US" sz="2400" dirty="0">
                <a:latin typeface="Andalus" panose="02020603050405020304" pitchFamily="18" charset="-78"/>
                <a:cs typeface="Andalus" panose="02020603050405020304" pitchFamily="18" charset="-78"/>
              </a:rPr>
              <a:t>. </a:t>
            </a:r>
          </a:p>
          <a:p>
            <a:pPr algn="l" rtl="0">
              <a:buFont typeface="Arial" panose="020B0604020202020204" pitchFamily="34" charset="0"/>
              <a:buChar char="•"/>
            </a:pPr>
            <a:endParaRPr lang="en-US" sz="2400"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latin typeface="Andalus" panose="02020603050405020304" pitchFamily="18" charset="-78"/>
                <a:cs typeface="Andalus" panose="02020603050405020304" pitchFamily="18" charset="-78"/>
              </a:rPr>
              <a:t>Clear secretions and </a:t>
            </a:r>
            <a:r>
              <a:rPr lang="en-US" sz="2400" dirty="0" err="1">
                <a:latin typeface="Andalus" panose="02020603050405020304" pitchFamily="18" charset="-78"/>
                <a:cs typeface="Andalus" panose="02020603050405020304" pitchFamily="18" charset="-78"/>
              </a:rPr>
              <a:t>meconium</a:t>
            </a:r>
            <a:r>
              <a:rPr lang="en-US" sz="2400" dirty="0">
                <a:latin typeface="Andalus" panose="02020603050405020304" pitchFamily="18" charset="-78"/>
                <a:cs typeface="Andalus" panose="02020603050405020304" pitchFamily="18" charset="-78"/>
              </a:rPr>
              <a:t> from the mouth and nose with a </a:t>
            </a:r>
            <a:r>
              <a:rPr lang="en-US" sz="2400" b="1" dirty="0">
                <a:latin typeface="Andalus" panose="02020603050405020304" pitchFamily="18" charset="-78"/>
                <a:cs typeface="Andalus" panose="02020603050405020304" pitchFamily="18" charset="-78"/>
              </a:rPr>
              <a:t>bulb syringe</a:t>
            </a:r>
            <a:r>
              <a:rPr lang="en-US" sz="2400" dirty="0">
                <a:latin typeface="Andalus" panose="02020603050405020304" pitchFamily="18" charset="-78"/>
                <a:cs typeface="Andalus" panose="02020603050405020304" pitchFamily="18" charset="-78"/>
              </a:rPr>
              <a:t> or a </a:t>
            </a:r>
            <a:r>
              <a:rPr lang="en-US" sz="24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large-bore suction catheter</a:t>
            </a:r>
            <a:r>
              <a:rPr lang="en-US" sz="2400" dirty="0">
                <a:latin typeface="Andalus" panose="02020603050405020304" pitchFamily="18" charset="-78"/>
                <a:cs typeface="Andalus" panose="02020603050405020304" pitchFamily="18" charset="-78"/>
              </a:rPr>
              <a:t>.</a:t>
            </a:r>
          </a:p>
          <a:p>
            <a:pPr algn="l" rtl="0"/>
            <a:endParaRPr lang="en-US" sz="2800" dirty="0">
              <a:solidFill>
                <a:srgbClr val="7030A0"/>
              </a:solidFill>
              <a:latin typeface="Andalus" panose="02020603050405020304" pitchFamily="18" charset="-78"/>
              <a:cs typeface="Andalus" panose="02020603050405020304" pitchFamily="18" charset="-78"/>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24</a:t>
            </a:fld>
            <a:endParaRPr lang="en-US" dirty="0"/>
          </a:p>
        </p:txBody>
      </p:sp>
      <p:pic>
        <p:nvPicPr>
          <p:cNvPr id="5" name="صورة 7" descr="61QWRAjgXCL._SL1500_.jpg"/>
          <p:cNvPicPr>
            <a:picLocks noChangeAspect="1"/>
          </p:cNvPicPr>
          <p:nvPr/>
        </p:nvPicPr>
        <p:blipFill>
          <a:blip r:embed="rId2"/>
          <a:stretch>
            <a:fillRect/>
          </a:stretch>
        </p:blipFill>
        <p:spPr>
          <a:xfrm>
            <a:off x="914400" y="3276600"/>
            <a:ext cx="3214686" cy="2743200"/>
          </a:xfrm>
          <a:prstGeom prst="rect">
            <a:avLst/>
          </a:prstGeom>
        </p:spPr>
      </p:pic>
      <p:pic>
        <p:nvPicPr>
          <p:cNvPr id="6" name="صورة 6" descr="Untitled.png"/>
          <p:cNvPicPr>
            <a:picLocks noChangeAspect="1"/>
          </p:cNvPicPr>
          <p:nvPr/>
        </p:nvPicPr>
        <p:blipFill>
          <a:blip r:embed="rId3"/>
          <a:stretch>
            <a:fillRect/>
          </a:stretch>
        </p:blipFill>
        <p:spPr>
          <a:xfrm>
            <a:off x="4400020" y="3297382"/>
            <a:ext cx="4743980" cy="3174725"/>
          </a:xfrm>
          <a:prstGeom prst="rect">
            <a:avLst/>
          </a:prstGeom>
        </p:spPr>
      </p:pic>
    </p:spTree>
    <p:extLst>
      <p:ext uri="{BB962C8B-B14F-4D97-AF65-F5344CB8AC3E}">
        <p14:creationId xmlns:p14="http://schemas.microsoft.com/office/powerpoint/2010/main" val="1972464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381000" y="685800"/>
            <a:ext cx="8229600" cy="5189113"/>
          </a:xfrm>
          <a:prstGeom prst="rect">
            <a:avLst/>
          </a:prstGeom>
        </p:spPr>
        <p:txBody>
          <a:bodyPr wrap="square">
            <a:spAutoFit/>
          </a:bodyPr>
          <a:lstStyle/>
          <a:p>
            <a:pPr algn="l" rtl="0">
              <a:buFont typeface="Arial" panose="020B0604020202020204" pitchFamily="34" charset="0"/>
              <a:buChar char="•"/>
            </a:pPr>
            <a:r>
              <a:rPr lang="en-US" b="1" u="sng"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If the baby is not vigorous</a:t>
            </a:r>
            <a:br>
              <a:rPr lang="ar-JO" b="1" dirty="0">
                <a:latin typeface="Andalus" panose="02020603050405020304" pitchFamily="18" charset="-78"/>
                <a:cs typeface="Andalus" panose="02020603050405020304" pitchFamily="18" charset="-78"/>
              </a:rPr>
            </a:br>
            <a:r>
              <a:rPr lang="en-US" b="1" dirty="0">
                <a:latin typeface="Andalus" panose="02020603050405020304" pitchFamily="18" charset="-78"/>
                <a:cs typeface="Andalus" panose="02020603050405020304" pitchFamily="18" charset="-78"/>
              </a:rPr>
              <a:t> </a:t>
            </a:r>
            <a:r>
              <a:rPr lang="en-US" dirty="0">
                <a:latin typeface="Andalus" panose="02020603050405020304" pitchFamily="18" charset="-78"/>
                <a:cs typeface="Andalus" panose="02020603050405020304" pitchFamily="18" charset="-78"/>
              </a:rPr>
              <a:t>(defined as depressed respiratory effort, poor muscle tone, and/or heart rate &lt; 100 </a:t>
            </a:r>
            <a:r>
              <a:rPr lang="en-US" dirty="0" err="1">
                <a:latin typeface="Andalus" panose="02020603050405020304" pitchFamily="18" charset="-78"/>
                <a:cs typeface="Andalus" panose="02020603050405020304" pitchFamily="18" charset="-78"/>
              </a:rPr>
              <a:t>bpm</a:t>
            </a:r>
            <a:r>
              <a:rPr lang="en-US" dirty="0">
                <a:latin typeface="Andalus" panose="02020603050405020304" pitchFamily="18" charset="-78"/>
                <a:cs typeface="Andalus" panose="02020603050405020304" pitchFamily="18" charset="-78"/>
              </a:rPr>
              <a:t>) </a:t>
            </a:r>
            <a:r>
              <a:rPr lang="en-US" dirty="0">
                <a:latin typeface="Andalus" panose="02020603050405020304" pitchFamily="18" charset="-78"/>
                <a:cs typeface="Andalus" panose="02020603050405020304" pitchFamily="18" charset="-78"/>
                <a:sym typeface="Wingdings" panose="05000000000000000000" pitchFamily="2" charset="2"/>
              </a:rPr>
              <a:t> </a:t>
            </a:r>
            <a:r>
              <a:rPr lang="en-US" dirty="0">
                <a:latin typeface="Andalus" panose="02020603050405020304" pitchFamily="18" charset="-78"/>
                <a:cs typeface="Andalus" panose="02020603050405020304" pitchFamily="18" charset="-78"/>
              </a:rPr>
              <a:t>Use </a:t>
            </a:r>
            <a:r>
              <a:rPr lang="en-US"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direct </a:t>
            </a:r>
            <a:r>
              <a:rPr lang="en-US" b="1" dirty="0" err="1">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laryngoscopy</a:t>
            </a:r>
            <a:r>
              <a:rPr lang="en-US" dirty="0">
                <a:latin typeface="Andalus" panose="02020603050405020304" pitchFamily="18" charset="-78"/>
                <a:cs typeface="Andalus" panose="02020603050405020304" pitchFamily="18" charset="-78"/>
              </a:rPr>
              <a:t>, </a:t>
            </a:r>
            <a:r>
              <a:rPr lang="en-US" b="1" dirty="0" err="1">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intubate</a:t>
            </a:r>
            <a:r>
              <a:rPr lang="en-US" dirty="0">
                <a:latin typeface="Andalus" panose="02020603050405020304" pitchFamily="18" charset="-78"/>
                <a:cs typeface="Andalus" panose="02020603050405020304" pitchFamily="18" charset="-78"/>
              </a:rPr>
              <a:t>, and </a:t>
            </a:r>
            <a:r>
              <a:rPr lang="en-US"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suction the trachea immediately </a:t>
            </a:r>
            <a:r>
              <a:rPr lang="en-US" dirty="0">
                <a:latin typeface="Andalus" panose="02020603050405020304" pitchFamily="18" charset="-78"/>
                <a:cs typeface="Andalus" panose="02020603050405020304" pitchFamily="18" charset="-78"/>
              </a:rPr>
              <a:t>after delivery. Suction for no longer than 5 seconds.</a:t>
            </a:r>
            <a:r>
              <a:rPr lang="en-GB" dirty="0">
                <a:latin typeface="Andalus" panose="02020603050405020304" pitchFamily="18" charset="-78"/>
                <a:cs typeface="Andalus" panose="02020603050405020304" pitchFamily="18" charset="-78"/>
              </a:rPr>
              <a:t> Suction </a:t>
            </a:r>
            <a:r>
              <a:rPr lang="en-GB" dirty="0" err="1">
                <a:latin typeface="Andalus" panose="02020603050405020304" pitchFamily="18" charset="-78"/>
                <a:cs typeface="Andalus" panose="02020603050405020304" pitchFamily="18" charset="-78"/>
              </a:rPr>
              <a:t>befor</a:t>
            </a:r>
            <a:r>
              <a:rPr lang="en-GB" dirty="0">
                <a:latin typeface="Andalus" panose="02020603050405020304" pitchFamily="18" charset="-78"/>
                <a:cs typeface="Andalus" panose="02020603050405020304" pitchFamily="18" charset="-78"/>
              </a:rPr>
              <a:t> his first breath </a:t>
            </a:r>
            <a:endParaRPr lang="en-US" dirty="0">
              <a:latin typeface="Andalus" panose="02020603050405020304" pitchFamily="18" charset="-78"/>
              <a:cs typeface="Andalus" panose="02020603050405020304" pitchFamily="18" charset="-78"/>
            </a:endParaRPr>
          </a:p>
          <a:p>
            <a:pPr algn="l" rtl="0"/>
            <a:endParaRPr lang="en-US" dirty="0">
              <a:latin typeface="Andalus" panose="02020603050405020304" pitchFamily="18" charset="-78"/>
              <a:cs typeface="Andalus" panose="02020603050405020304" pitchFamily="18" charset="-78"/>
            </a:endParaRPr>
          </a:p>
          <a:p>
            <a:pPr algn="l" rtl="0"/>
            <a:r>
              <a:rPr lang="en-US" dirty="0">
                <a:latin typeface="Andalus" panose="02020603050405020304" pitchFamily="18" charset="-78"/>
                <a:cs typeface="Andalus" panose="02020603050405020304" pitchFamily="18" charset="-78"/>
                <a:sym typeface="Wingdings" panose="05000000000000000000" pitchFamily="2" charset="2"/>
              </a:rPr>
              <a:t>  </a:t>
            </a:r>
            <a:r>
              <a:rPr lang="en-US"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a:t>
            </a:r>
            <a:r>
              <a:rPr lang="en-US" b="1" i="1" u="sng"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no</a:t>
            </a:r>
            <a:r>
              <a:rPr lang="en-US"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b="1" dirty="0" err="1">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meconium</a:t>
            </a:r>
            <a:r>
              <a:rPr lang="en-US"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is retrieved</a:t>
            </a:r>
            <a:r>
              <a:rPr lang="en-US" dirty="0">
                <a:latin typeface="Andalus" panose="02020603050405020304" pitchFamily="18" charset="-78"/>
                <a:cs typeface="Andalus" panose="02020603050405020304" pitchFamily="18" charset="-78"/>
              </a:rPr>
              <a:t>, </a:t>
            </a:r>
            <a:r>
              <a:rPr lang="en-US"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do not repeat </a:t>
            </a:r>
            <a:r>
              <a:rPr lang="en-US" dirty="0">
                <a:latin typeface="Andalus" panose="02020603050405020304" pitchFamily="18" charset="-78"/>
                <a:cs typeface="Andalus" panose="02020603050405020304" pitchFamily="18" charset="-78"/>
              </a:rPr>
              <a:t>intubation and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      suction. </a:t>
            </a:r>
          </a:p>
          <a:p>
            <a:pPr algn="l" rtl="0"/>
            <a:r>
              <a:rPr lang="en-US" dirty="0">
                <a:latin typeface="Andalus" panose="02020603050405020304" pitchFamily="18" charset="-78"/>
                <a:cs typeface="Andalus" panose="02020603050405020304" pitchFamily="18" charset="-78"/>
                <a:sym typeface="Wingdings" panose="05000000000000000000" pitchFamily="2" charset="2"/>
              </a:rPr>
              <a:t>  </a:t>
            </a:r>
            <a:r>
              <a:rPr lang="en-US"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a:t>
            </a:r>
            <a:r>
              <a:rPr lang="en-US" b="1" dirty="0" err="1">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meconium</a:t>
            </a:r>
            <a:r>
              <a:rPr lang="en-US"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is retrieved </a:t>
            </a:r>
            <a:r>
              <a:rPr lang="en-US" dirty="0">
                <a:latin typeface="Andalus" panose="02020603050405020304" pitchFamily="18" charset="-78"/>
                <a:cs typeface="Andalus" panose="02020603050405020304" pitchFamily="18" charset="-78"/>
              </a:rPr>
              <a:t>and </a:t>
            </a:r>
            <a:r>
              <a:rPr lang="en-US"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no </a:t>
            </a:r>
            <a:r>
              <a:rPr lang="en-US" b="1" dirty="0" err="1">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bradycardia</a:t>
            </a:r>
            <a:r>
              <a:rPr lang="en-US"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a:t>
            </a:r>
            <a:r>
              <a:rPr lang="en-US" dirty="0">
                <a:latin typeface="Andalus" panose="02020603050405020304" pitchFamily="18" charset="-78"/>
                <a:cs typeface="Andalus" panose="02020603050405020304" pitchFamily="18" charset="-78"/>
              </a:rPr>
              <a:t>  </a:t>
            </a:r>
            <a:r>
              <a:rPr lang="en-US"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HR &lt;100 </a:t>
            </a:r>
            <a:r>
              <a:rPr lang="en-US" dirty="0">
                <a:latin typeface="Andalus" panose="02020603050405020304" pitchFamily="18" charset="-78"/>
                <a:cs typeface="Andalus" panose="02020603050405020304" pitchFamily="18" charset="-78"/>
              </a:rPr>
              <a:t>is present, &gt; </a:t>
            </a:r>
            <a:r>
              <a:rPr lang="en-US" b="1" dirty="0" err="1">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reintubate</a:t>
            </a:r>
            <a:r>
              <a:rPr lang="en-US"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and suction</a:t>
            </a:r>
            <a:r>
              <a:rPr lang="en-US" dirty="0">
                <a:latin typeface="Andalus" panose="02020603050405020304" pitchFamily="18" charset="-78"/>
                <a:cs typeface="Andalus" panose="02020603050405020304" pitchFamily="18" charset="-78"/>
              </a:rPr>
              <a:t>. </a:t>
            </a:r>
          </a:p>
          <a:p>
            <a:pPr algn="l" rtl="0"/>
            <a:r>
              <a:rPr lang="en-US" dirty="0">
                <a:latin typeface="Andalus" panose="02020603050405020304" pitchFamily="18" charset="-78"/>
                <a:cs typeface="Andalus" panose="02020603050405020304" pitchFamily="18" charset="-78"/>
                <a:sym typeface="Wingdings" panose="05000000000000000000" pitchFamily="2" charset="2"/>
              </a:rPr>
              <a:t>  </a:t>
            </a:r>
            <a:r>
              <a:rPr lang="en-US"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the heart rate is low</a:t>
            </a:r>
            <a:r>
              <a:rPr lang="en-US" dirty="0">
                <a:latin typeface="Andalus" panose="02020603050405020304" pitchFamily="18" charset="-78"/>
                <a:cs typeface="Andalus" panose="02020603050405020304" pitchFamily="18" charset="-78"/>
              </a:rPr>
              <a:t>, administer </a:t>
            </a:r>
            <a:r>
              <a:rPr lang="en-US"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positive pressure </a:t>
            </a:r>
            <a:br>
              <a:rPr lang="en-US"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br>
            <a:r>
              <a:rPr lang="en-US"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ventilation</a:t>
            </a:r>
            <a:r>
              <a:rPr lang="en-US" dirty="0">
                <a:latin typeface="Andalus" panose="02020603050405020304" pitchFamily="18" charset="-78"/>
                <a:cs typeface="Andalus" panose="02020603050405020304" pitchFamily="18" charset="-78"/>
              </a:rPr>
              <a:t> and consider </a:t>
            </a:r>
            <a:r>
              <a:rPr lang="en-US"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suctioning again later</a:t>
            </a:r>
            <a:r>
              <a:rPr lang="en-US" dirty="0">
                <a:latin typeface="Andalus" panose="02020603050405020304" pitchFamily="18" charset="-78"/>
                <a:cs typeface="Andalus" panose="02020603050405020304" pitchFamily="18" charset="-78"/>
              </a:rPr>
              <a:t>.</a:t>
            </a:r>
          </a:p>
        </p:txBody>
      </p:sp>
      <p:sp>
        <p:nvSpPr>
          <p:cNvPr id="2" name="Slide Number Placeholder 1"/>
          <p:cNvSpPr>
            <a:spLocks noGrp="1"/>
          </p:cNvSpPr>
          <p:nvPr>
            <p:ph type="sldNum" sz="quarter" idx="12"/>
          </p:nvPr>
        </p:nvSpPr>
        <p:spPr/>
        <p:txBody>
          <a:bodyPr/>
          <a:lstStyle/>
          <a:p>
            <a:fld id="{2B19053D-4B37-4D7B-8ABF-990319F02EEF}" type="slidenum">
              <a:rPr lang="en-US" smtClean="0"/>
              <a:pPr/>
              <a:t>25</a:t>
            </a:fld>
            <a:endParaRPr lang="en-US" dirty="0"/>
          </a:p>
        </p:txBody>
      </p:sp>
    </p:spTree>
    <p:extLst>
      <p:ext uri="{BB962C8B-B14F-4D97-AF65-F5344CB8AC3E}">
        <p14:creationId xmlns:p14="http://schemas.microsoft.com/office/powerpoint/2010/main" val="2312095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Continued care in the NICU </a:t>
            </a:r>
          </a:p>
        </p:txBody>
      </p:sp>
      <p:sp>
        <p:nvSpPr>
          <p:cNvPr id="4" name="Content Placeholder 3"/>
          <p:cNvSpPr>
            <a:spLocks noGrp="1"/>
          </p:cNvSpPr>
          <p:nvPr>
            <p:ph idx="1"/>
          </p:nvPr>
        </p:nvSpPr>
        <p:spPr>
          <a:xfrm>
            <a:off x="304800" y="1600200"/>
            <a:ext cx="8458200" cy="4302716"/>
          </a:xfrm>
          <a:prstGeom prst="rect">
            <a:avLst/>
          </a:prstGeom>
        </p:spPr>
        <p:txBody>
          <a:bodyPr wrap="square">
            <a:spAutoFit/>
          </a:bodyPr>
          <a:lstStyle/>
          <a:p>
            <a:pPr algn="l" rtl="0">
              <a:buFont typeface="Arial" panose="020B0604020202020204" pitchFamily="34" charset="0"/>
              <a:buChar char="•"/>
            </a:pPr>
            <a:endParaRPr lang="en-US" sz="2400"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3000" dirty="0">
                <a:latin typeface="Andalus" panose="02020603050405020304" pitchFamily="18" charset="-78"/>
                <a:cs typeface="Andalus" panose="02020603050405020304" pitchFamily="18" charset="-78"/>
              </a:rPr>
              <a:t> </a:t>
            </a:r>
            <a:r>
              <a:rPr lang="en-US" sz="30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Minimal handling </a:t>
            </a:r>
            <a:r>
              <a:rPr lang="en-US" sz="2400" dirty="0">
                <a:latin typeface="Andalus" panose="02020603050405020304" pitchFamily="18" charset="-78"/>
                <a:cs typeface="Andalus" panose="02020603050405020304" pitchFamily="18" charset="-78"/>
              </a:rPr>
              <a:t>is essential because these infants are easily  agitated</a:t>
            </a:r>
            <a:r>
              <a:rPr lang="en-US" sz="2400" b="1" dirty="0">
                <a:latin typeface="Andalus" panose="02020603050405020304" pitchFamily="18" charset="-78"/>
                <a:cs typeface="Andalus" panose="02020603050405020304" pitchFamily="18" charset="-78"/>
              </a:rPr>
              <a:t>, Agitation can increase pulmonary hypertension and right-to-left shunting, leading to additional hypoxia </a:t>
            </a:r>
            <a:r>
              <a:rPr lang="en-US" sz="2400">
                <a:latin typeface="Andalus" panose="02020603050405020304" pitchFamily="18" charset="-78"/>
                <a:cs typeface="Andalus" panose="02020603050405020304" pitchFamily="18" charset="-78"/>
              </a:rPr>
              <a:t>and </a:t>
            </a:r>
            <a:r>
              <a:rPr lang="en-US" sz="2400" b="1">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acidosis</a:t>
            </a:r>
            <a:r>
              <a:rPr lang="en-US" sz="2400" dirty="0">
                <a:latin typeface="Andalus" panose="02020603050405020304" pitchFamily="18" charset="-78"/>
                <a:cs typeface="Andalus" panose="02020603050405020304" pitchFamily="18" charset="-78"/>
              </a:rPr>
              <a:t>. Sedation may be necessary to decrease agitation.</a:t>
            </a:r>
          </a:p>
          <a:p>
            <a:pPr algn="l" rtl="0">
              <a:buFont typeface="Arial" panose="020B0604020202020204" pitchFamily="34" charset="0"/>
              <a:buChar char="•"/>
            </a:pPr>
            <a:endParaRPr lang="en-US" sz="2400" dirty="0">
              <a:latin typeface="Andalus" panose="02020603050405020304" pitchFamily="18" charset="-78"/>
              <a:cs typeface="Andalus" panose="02020603050405020304" pitchFamily="18" charset="-78"/>
            </a:endParaRPr>
          </a:p>
          <a:p>
            <a:pPr algn="l" rtl="0"/>
            <a:endParaRPr lang="en-US" sz="2400"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latin typeface="Andalus" panose="02020603050405020304" pitchFamily="18" charset="-78"/>
                <a:cs typeface="Andalus" panose="02020603050405020304" pitchFamily="18" charset="-78"/>
              </a:rPr>
              <a:t> </a:t>
            </a:r>
            <a:r>
              <a:rPr lang="en-US" sz="30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Continue respiratory care</a:t>
            </a:r>
            <a:r>
              <a:rPr lang="en-US" sz="2400" dirty="0">
                <a:latin typeface="Andalus" panose="02020603050405020304" pitchFamily="18" charset="-78"/>
                <a:cs typeface="Andalus" panose="02020603050405020304" pitchFamily="18" charset="-78"/>
              </a:rPr>
              <a:t>. </a:t>
            </a:r>
            <a:br>
              <a:rPr lang="en-US" sz="2400" dirty="0">
                <a:latin typeface="Andalus" panose="02020603050405020304" pitchFamily="18" charset="-78"/>
                <a:cs typeface="Andalus" panose="02020603050405020304" pitchFamily="18" charset="-78"/>
              </a:rPr>
            </a:br>
            <a:r>
              <a:rPr lang="en-US" sz="2400" dirty="0">
                <a:latin typeface="Andalus" panose="02020603050405020304" pitchFamily="18" charset="-78"/>
                <a:cs typeface="Andalus" panose="02020603050405020304" pitchFamily="18" charset="-78"/>
              </a:rPr>
              <a:t>  Oxygen therapy via positive pressure is </a:t>
            </a:r>
            <a:r>
              <a:rPr lang="en-US" sz="2400">
                <a:latin typeface="Andalus" panose="02020603050405020304" pitchFamily="18" charset="-78"/>
                <a:cs typeface="Andalus" panose="02020603050405020304" pitchFamily="18" charset="-78"/>
              </a:rPr>
              <a:t>crucial in maintaining adequate </a:t>
            </a:r>
            <a:r>
              <a:rPr lang="en-US" sz="2400" dirty="0">
                <a:latin typeface="Andalus" panose="02020603050405020304" pitchFamily="18" charset="-78"/>
                <a:cs typeface="Andalus" panose="02020603050405020304" pitchFamily="18" charset="-78"/>
              </a:rPr>
              <a:t>arterial oxygenation. </a:t>
            </a:r>
          </a:p>
        </p:txBody>
      </p:sp>
      <p:sp>
        <p:nvSpPr>
          <p:cNvPr id="2" name="Slide Number Placeholder 1"/>
          <p:cNvSpPr>
            <a:spLocks noGrp="1"/>
          </p:cNvSpPr>
          <p:nvPr>
            <p:ph type="sldNum" sz="quarter" idx="12"/>
          </p:nvPr>
        </p:nvSpPr>
        <p:spPr/>
        <p:txBody>
          <a:bodyPr/>
          <a:lstStyle/>
          <a:p>
            <a:fld id="{2B19053D-4B37-4D7B-8ABF-990319F02EEF}" type="slidenum">
              <a:rPr lang="en-US" smtClean="0"/>
              <a:pPr/>
              <a:t>26</a:t>
            </a:fld>
            <a:endParaRPr lang="en-US" dirty="0"/>
          </a:p>
        </p:txBody>
      </p:sp>
    </p:spTree>
    <p:extLst>
      <p:ext uri="{BB962C8B-B14F-4D97-AF65-F5344CB8AC3E}">
        <p14:creationId xmlns:p14="http://schemas.microsoft.com/office/powerpoint/2010/main" val="2306369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295400"/>
            <a:ext cx="8229600" cy="4525963"/>
          </a:xfrm>
          <a:prstGeom prst="rect">
            <a:avLst/>
          </a:prstGeom>
        </p:spPr>
        <p:txBody>
          <a:bodyPr wrap="square">
            <a:spAutoFit/>
          </a:bodyPr>
          <a:lstStyle/>
          <a:p>
            <a:pPr algn="l" rtl="0">
              <a:buFont typeface="Arial" panose="020B0604020202020204" pitchFamily="34" charset="0"/>
              <a:buChar char="•"/>
            </a:pPr>
            <a:r>
              <a:rPr lang="en-US" sz="30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Mechanical ventilation </a:t>
            </a:r>
            <a:r>
              <a:rPr lang="en-US" sz="2400" dirty="0">
                <a:latin typeface="Andalus" panose="02020603050405020304" pitchFamily="18" charset="-78"/>
                <a:cs typeface="Andalus" panose="02020603050405020304" pitchFamily="18" charset="-78"/>
              </a:rPr>
              <a:t>in 30% of cases (hyperventilation)</a:t>
            </a:r>
          </a:p>
          <a:p>
            <a:pPr algn="l" rtl="0">
              <a:buFont typeface="Arial" panose="020B0604020202020204" pitchFamily="34" charset="0"/>
              <a:buChar char="•"/>
            </a:pPr>
            <a:endParaRPr lang="en-US" sz="2400"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30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Surfactant</a:t>
            </a:r>
            <a:r>
              <a:rPr lang="en-US" sz="24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dirty="0">
                <a:latin typeface="Andalus" panose="02020603050405020304" pitchFamily="18" charset="-78"/>
                <a:cs typeface="Andalus" panose="02020603050405020304" pitchFamily="18" charset="-78"/>
              </a:rPr>
              <a:t>when needed</a:t>
            </a:r>
          </a:p>
          <a:p>
            <a:pPr algn="l" rtl="0">
              <a:buFont typeface="Arial" panose="020B0604020202020204" pitchFamily="34" charset="0"/>
              <a:buChar char="•"/>
            </a:pPr>
            <a:endParaRPr lang="en-US" sz="2400"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latin typeface="Andalus" panose="02020603050405020304" pitchFamily="18" charset="-78"/>
                <a:cs typeface="Andalus" panose="02020603050405020304" pitchFamily="18" charset="-78"/>
              </a:rPr>
              <a:t> </a:t>
            </a:r>
            <a:r>
              <a:rPr lang="en-US" sz="30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prophylactic antibiotic </a:t>
            </a:r>
            <a:r>
              <a:rPr lang="en-US" sz="2400" dirty="0">
                <a:latin typeface="Andalus" panose="02020603050405020304" pitchFamily="18" charset="-78"/>
                <a:cs typeface="Andalus" panose="02020603050405020304" pitchFamily="18" charset="-78"/>
              </a:rPr>
              <a:t>is </a:t>
            </a:r>
            <a:r>
              <a:rPr lang="en-US" sz="24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not</a:t>
            </a:r>
            <a:r>
              <a:rPr lang="en-US" sz="24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sz="2400" dirty="0">
                <a:latin typeface="Andalus" panose="02020603050405020304" pitchFamily="18" charset="-78"/>
                <a:cs typeface="Andalus" panose="02020603050405020304" pitchFamily="18" charset="-78"/>
              </a:rPr>
              <a:t>indicated if there is no pneumonia  </a:t>
            </a:r>
          </a:p>
          <a:p>
            <a:pPr algn="l" rtl="0">
              <a:buFont typeface="Arial" panose="020B0604020202020204" pitchFamily="34" charset="0"/>
              <a:buChar char="•"/>
            </a:pPr>
            <a:endParaRPr lang="en-US" sz="2400"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30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Inhaled NO </a:t>
            </a:r>
            <a:r>
              <a:rPr lang="en-US" sz="2400" dirty="0">
                <a:latin typeface="Andalus" panose="02020603050405020304" pitchFamily="18" charset="-78"/>
                <a:cs typeface="Andalus" panose="02020603050405020304" pitchFamily="18" charset="-78"/>
                <a:sym typeface="Wingdings" panose="05000000000000000000" pitchFamily="2" charset="2"/>
              </a:rPr>
              <a:t> for PPHN (Persistent pulmonary hypertension of the newborn)</a:t>
            </a:r>
          </a:p>
          <a:p>
            <a:pPr algn="l" rtl="0"/>
            <a:endParaRPr lang="en-US" sz="2400" dirty="0">
              <a:latin typeface="Andalus" panose="02020603050405020304" pitchFamily="18" charset="-78"/>
              <a:cs typeface="Andalus" panose="02020603050405020304" pitchFamily="18" charset="-78"/>
            </a:endParaRPr>
          </a:p>
          <a:p>
            <a:pPr algn="l" rtl="0"/>
            <a:endParaRPr lang="en-US" sz="2400" dirty="0">
              <a:solidFill>
                <a:srgbClr val="7030A0"/>
              </a:solidFill>
              <a:latin typeface="Andalus" panose="02020603050405020304" pitchFamily="18" charset="-78"/>
              <a:cs typeface="Andalus" panose="02020603050405020304" pitchFamily="18" charset="-78"/>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27</a:t>
            </a:fld>
            <a:endParaRPr lang="en-US" dirty="0"/>
          </a:p>
        </p:txBody>
      </p:sp>
    </p:spTree>
    <p:extLst>
      <p:ext uri="{BB962C8B-B14F-4D97-AF65-F5344CB8AC3E}">
        <p14:creationId xmlns:p14="http://schemas.microsoft.com/office/powerpoint/2010/main" val="302788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Prevention :</a:t>
            </a:r>
          </a:p>
        </p:txBody>
      </p:sp>
      <p:sp>
        <p:nvSpPr>
          <p:cNvPr id="4" name="Content Placeholder 3"/>
          <p:cNvSpPr>
            <a:spLocks noGrp="1"/>
          </p:cNvSpPr>
          <p:nvPr>
            <p:ph idx="1"/>
          </p:nvPr>
        </p:nvSpPr>
        <p:spPr>
          <a:prstGeom prst="rect">
            <a:avLst/>
          </a:prstGeom>
        </p:spPr>
        <p:txBody>
          <a:bodyPr wrap="square">
            <a:spAutoFit/>
          </a:bodyPr>
          <a:lstStyle/>
          <a:p>
            <a:pPr algn="l" rtl="0">
              <a:buFont typeface="Arial" panose="020B0604020202020204" pitchFamily="34" charset="0"/>
              <a:buChar char="•"/>
            </a:pPr>
            <a:r>
              <a:rPr lang="en-US" sz="2800" dirty="0">
                <a:latin typeface="Andalus" panose="02020603050405020304" pitchFamily="18" charset="-78"/>
                <a:cs typeface="Andalus" panose="02020603050405020304" pitchFamily="18" charset="-78"/>
              </a:rPr>
              <a:t> </a:t>
            </a:r>
            <a:r>
              <a:rPr lang="en-US" sz="2400" dirty="0">
                <a:latin typeface="Andalus" panose="02020603050405020304" pitchFamily="18" charset="-78"/>
                <a:cs typeface="Andalus" panose="02020603050405020304" pitchFamily="18" charset="-78"/>
              </a:rPr>
              <a:t>The risk of </a:t>
            </a:r>
            <a:r>
              <a:rPr lang="en-US" sz="2400" dirty="0" err="1">
                <a:latin typeface="Andalus" panose="02020603050405020304" pitchFamily="18" charset="-78"/>
                <a:cs typeface="Andalus" panose="02020603050405020304" pitchFamily="18" charset="-78"/>
              </a:rPr>
              <a:t>meconium</a:t>
            </a:r>
            <a:r>
              <a:rPr lang="en-US" sz="2400" dirty="0">
                <a:latin typeface="Andalus" panose="02020603050405020304" pitchFamily="18" charset="-78"/>
                <a:cs typeface="Andalus" panose="02020603050405020304" pitchFamily="18" charset="-78"/>
              </a:rPr>
              <a:t> aspiration may be decreased </a:t>
            </a:r>
            <a:br>
              <a:rPr lang="en-US" sz="2400" dirty="0">
                <a:latin typeface="Andalus" panose="02020603050405020304" pitchFamily="18" charset="-78"/>
                <a:cs typeface="Andalus" panose="02020603050405020304" pitchFamily="18" charset="-78"/>
              </a:rPr>
            </a:br>
            <a:r>
              <a:rPr lang="en-US" sz="2400" dirty="0">
                <a:latin typeface="Andalus" panose="02020603050405020304" pitchFamily="18" charset="-78"/>
                <a:cs typeface="Andalus" panose="02020603050405020304" pitchFamily="18" charset="-78"/>
              </a:rPr>
              <a:t>  by </a:t>
            </a:r>
            <a:r>
              <a:rPr lang="en-US" sz="3600" b="1" u="sng"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rapid identification </a:t>
            </a:r>
            <a:r>
              <a:rPr lang="en-US" sz="36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of fetal distress and </a:t>
            </a:r>
            <a:r>
              <a:rPr lang="en-US" sz="3600" b="1" u="sng"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suction before his first breath </a:t>
            </a:r>
            <a:r>
              <a:rPr lang="en-US" sz="36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if non </a:t>
            </a:r>
            <a:r>
              <a:rPr lang="en-US" sz="3600" b="1" dirty="0" err="1">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vigourus</a:t>
            </a:r>
            <a:r>
              <a:rPr lang="en-US" sz="36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p>
          <a:p>
            <a:pPr algn="l" rtl="0">
              <a:buFont typeface="Arial" panose="020B0604020202020204" pitchFamily="34" charset="0"/>
              <a:buChar char="•"/>
            </a:pPr>
            <a:endParaRPr lang="en-US" sz="2400" b="1"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400" dirty="0">
                <a:latin typeface="Andalus" panose="02020603050405020304" pitchFamily="18" charset="-78"/>
                <a:cs typeface="Andalus" panose="02020603050405020304" pitchFamily="18" charset="-78"/>
              </a:rPr>
              <a:t> </a:t>
            </a:r>
            <a:r>
              <a:rPr lang="en-US" sz="2400" b="1" dirty="0" err="1">
                <a:latin typeface="Andalus" panose="02020603050405020304" pitchFamily="18" charset="-78"/>
                <a:cs typeface="Andalus" panose="02020603050405020304" pitchFamily="18" charset="-78"/>
              </a:rPr>
              <a:t>Amnioinfusion</a:t>
            </a:r>
            <a:r>
              <a:rPr lang="en-US" sz="2400" dirty="0">
                <a:latin typeface="Andalus" panose="02020603050405020304" pitchFamily="18" charset="-78"/>
                <a:cs typeface="Andalus" panose="02020603050405020304" pitchFamily="18" charset="-78"/>
              </a:rPr>
              <a:t> or routine </a:t>
            </a:r>
            <a:r>
              <a:rPr lang="en-US" sz="2400" b="1" dirty="0" err="1">
                <a:latin typeface="Andalus" panose="02020603050405020304" pitchFamily="18" charset="-78"/>
                <a:cs typeface="Andalus" panose="02020603050405020304" pitchFamily="18" charset="-78"/>
              </a:rPr>
              <a:t>intrapartum</a:t>
            </a:r>
            <a:r>
              <a:rPr lang="en-US" sz="2400" b="1" dirty="0">
                <a:latin typeface="Andalus" panose="02020603050405020304" pitchFamily="18" charset="-78"/>
                <a:cs typeface="Andalus" panose="02020603050405020304" pitchFamily="18" charset="-78"/>
              </a:rPr>
              <a:t>  nasopharyngeal suctioning </a:t>
            </a:r>
            <a:r>
              <a:rPr lang="en-US" sz="2400" dirty="0">
                <a:latin typeface="Andalus" panose="02020603050405020304" pitchFamily="18" charset="-78"/>
                <a:cs typeface="Andalus" panose="02020603050405020304" pitchFamily="18" charset="-78"/>
              </a:rPr>
              <a:t>in infants with </a:t>
            </a:r>
            <a:r>
              <a:rPr lang="en-US" sz="2400" dirty="0" err="1">
                <a:latin typeface="Andalus" panose="02020603050405020304" pitchFamily="18" charset="-78"/>
                <a:cs typeface="Andalus" panose="02020603050405020304" pitchFamily="18" charset="-78"/>
              </a:rPr>
              <a:t>meconium</a:t>
            </a:r>
            <a:r>
              <a:rPr lang="en-US" sz="2400" dirty="0">
                <a:latin typeface="Andalus" panose="02020603050405020304" pitchFamily="18" charset="-78"/>
                <a:cs typeface="Andalus" panose="02020603050405020304" pitchFamily="18" charset="-78"/>
              </a:rPr>
              <a:t>-stained amniotic fluid </a:t>
            </a:r>
            <a:r>
              <a:rPr lang="en-US" sz="2400" b="1" dirty="0">
                <a:latin typeface="Andalus" panose="02020603050405020304" pitchFamily="18" charset="-78"/>
                <a:cs typeface="Andalus" panose="02020603050405020304" pitchFamily="18" charset="-78"/>
              </a:rPr>
              <a:t>do not </a:t>
            </a:r>
            <a:r>
              <a:rPr lang="en-US" sz="2400" dirty="0">
                <a:latin typeface="Andalus" panose="02020603050405020304" pitchFamily="18" charset="-78"/>
                <a:cs typeface="Andalus" panose="02020603050405020304" pitchFamily="18" charset="-78"/>
              </a:rPr>
              <a:t>reduce the risk for MAS.</a:t>
            </a:r>
          </a:p>
          <a:p>
            <a:pPr algn="l" rtl="0">
              <a:buFont typeface="Arial" panose="020B0604020202020204" pitchFamily="34" charset="0"/>
              <a:buChar char="•"/>
            </a:pPr>
            <a:endParaRPr lang="en-US" sz="2800" dirty="0">
              <a:latin typeface="Andalus" panose="02020603050405020304" pitchFamily="18" charset="-78"/>
              <a:cs typeface="Andalus" panose="02020603050405020304" pitchFamily="18" charset="-78"/>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28</a:t>
            </a:fld>
            <a:endParaRPr lang="en-US" dirty="0"/>
          </a:p>
        </p:txBody>
      </p:sp>
    </p:spTree>
    <p:extLst>
      <p:ext uri="{BB962C8B-B14F-4D97-AF65-F5344CB8AC3E}">
        <p14:creationId xmlns:p14="http://schemas.microsoft.com/office/powerpoint/2010/main" val="2699320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8229600" cy="1600200"/>
          </a:xfrm>
        </p:spPr>
        <p:txBody>
          <a:bodyPr/>
          <a:lstStyle/>
          <a:p>
            <a:r>
              <a:rPr lang="en-US" dirty="0"/>
              <a:t>Prognosis :</a:t>
            </a:r>
          </a:p>
        </p:txBody>
      </p:sp>
      <p:sp>
        <p:nvSpPr>
          <p:cNvPr id="4" name="Content Placeholder 3"/>
          <p:cNvSpPr>
            <a:spLocks noGrp="1"/>
          </p:cNvSpPr>
          <p:nvPr>
            <p:ph idx="1"/>
          </p:nvPr>
        </p:nvSpPr>
        <p:spPr>
          <a:xfrm>
            <a:off x="457200" y="1295400"/>
            <a:ext cx="8229600" cy="5336846"/>
          </a:xfrm>
          <a:prstGeom prst="rect">
            <a:avLst/>
          </a:prstGeom>
        </p:spPr>
        <p:txBody>
          <a:bodyPr wrap="square">
            <a:spAutoFit/>
          </a:bodyPr>
          <a:lstStyle/>
          <a:p>
            <a:pPr algn="l" rtl="0">
              <a:buFont typeface="Arial" panose="020B0604020202020204" pitchFamily="34" charset="0"/>
              <a:buChar char="•"/>
            </a:pPr>
            <a:r>
              <a:rPr lang="en-US" dirty="0">
                <a:latin typeface="Andalus" panose="02020603050405020304" pitchFamily="18" charset="-78"/>
                <a:cs typeface="Andalus" panose="02020603050405020304" pitchFamily="18" charset="-78"/>
              </a:rPr>
              <a:t> The </a:t>
            </a:r>
            <a:r>
              <a:rPr lang="en-US"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mortality</a:t>
            </a:r>
            <a:r>
              <a:rPr lang="en-US"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dirty="0">
                <a:latin typeface="Andalus" panose="02020603050405020304" pitchFamily="18" charset="-78"/>
                <a:cs typeface="Andalus" panose="02020603050405020304" pitchFamily="18" charset="-78"/>
              </a:rPr>
              <a:t>rate of MAS 4-5%.</a:t>
            </a:r>
          </a:p>
          <a:p>
            <a:pPr algn="l" rtl="0">
              <a:buFont typeface="Arial" panose="020B0604020202020204" pitchFamily="34" charset="0"/>
              <a:buChar char="•"/>
            </a:pPr>
            <a:endParaRPr lang="en-US"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dirty="0">
                <a:latin typeface="Andalus" panose="02020603050405020304" pitchFamily="18" charset="-78"/>
                <a:cs typeface="Andalus" panose="02020603050405020304" pitchFamily="18" charset="-78"/>
              </a:rPr>
              <a:t> The decline in neonatal deaths due to MAS during the last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  decades is related to improvements in obstetric and neonatal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  care.</a:t>
            </a:r>
          </a:p>
          <a:p>
            <a:pPr algn="l" rtl="0">
              <a:buFont typeface="Arial" panose="020B0604020202020204" pitchFamily="34" charset="0"/>
              <a:buChar char="•"/>
            </a:pPr>
            <a:endParaRPr lang="en-US" b="1"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Residual lung problems </a:t>
            </a:r>
            <a:r>
              <a:rPr lang="en-US" dirty="0">
                <a:latin typeface="Andalus" panose="02020603050405020304" pitchFamily="18" charset="-78"/>
                <a:cs typeface="Andalus" panose="02020603050405020304" pitchFamily="18" charset="-78"/>
              </a:rPr>
              <a:t>are rare but include symptomatic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  cough, wheezing, and persistent hyperinflation for up to 5-</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  10 yr.</a:t>
            </a:r>
          </a:p>
          <a:p>
            <a:pPr algn="l" rtl="0">
              <a:buFont typeface="Arial" panose="020B0604020202020204" pitchFamily="34" charset="0"/>
              <a:buChar char="•"/>
            </a:pPr>
            <a:endParaRPr lang="en-US" b="1"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dirty="0">
                <a:latin typeface="Andalus" panose="02020603050405020304" pitchFamily="18" charset="-78"/>
                <a:cs typeface="Andalus" panose="02020603050405020304" pitchFamily="18" charset="-78"/>
              </a:rPr>
              <a:t> The ultimate prognosis </a:t>
            </a:r>
            <a:r>
              <a:rPr lang="en-US"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depends on the extent of CNS injury from asphyxia</a:t>
            </a:r>
            <a:r>
              <a:rPr lang="en-US" dirty="0">
                <a:latin typeface="Andalus" panose="02020603050405020304" pitchFamily="18" charset="-78"/>
                <a:cs typeface="Andalus" panose="02020603050405020304" pitchFamily="18" charset="-78"/>
              </a:rPr>
              <a:t> and the </a:t>
            </a:r>
            <a:r>
              <a:rPr lang="en-US"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presence of associated problems such as pulmonary hypertension</a:t>
            </a:r>
          </a:p>
        </p:txBody>
      </p:sp>
      <p:sp>
        <p:nvSpPr>
          <p:cNvPr id="2" name="Slide Number Placeholder 1"/>
          <p:cNvSpPr>
            <a:spLocks noGrp="1"/>
          </p:cNvSpPr>
          <p:nvPr>
            <p:ph type="sldNum" sz="quarter" idx="12"/>
          </p:nvPr>
        </p:nvSpPr>
        <p:spPr/>
        <p:txBody>
          <a:bodyPr/>
          <a:lstStyle/>
          <a:p>
            <a:fld id="{2B19053D-4B37-4D7B-8ABF-990319F02EEF}" type="slidenum">
              <a:rPr lang="en-US" smtClean="0"/>
              <a:pPr/>
              <a:t>29</a:t>
            </a:fld>
            <a:endParaRPr lang="en-US" dirty="0"/>
          </a:p>
        </p:txBody>
      </p:sp>
    </p:spTree>
    <p:extLst>
      <p:ext uri="{BB962C8B-B14F-4D97-AF65-F5344CB8AC3E}">
        <p14:creationId xmlns:p14="http://schemas.microsoft.com/office/powerpoint/2010/main" val="358363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229600" cy="1600200"/>
          </a:xfrm>
        </p:spPr>
        <p:txBody>
          <a:bodyPr/>
          <a:lstStyle/>
          <a:p>
            <a:r>
              <a:rPr lang="en-US" dirty="0"/>
              <a:t>What is </a:t>
            </a:r>
            <a:r>
              <a:rPr lang="en-US" dirty="0" err="1"/>
              <a:t>meconuim</a:t>
            </a:r>
            <a:r>
              <a:rPr lang="en-US" dirty="0"/>
              <a:t> ?</a:t>
            </a:r>
          </a:p>
        </p:txBody>
      </p:sp>
      <p:sp>
        <p:nvSpPr>
          <p:cNvPr id="4" name="Content Placeholder 2"/>
          <p:cNvSpPr>
            <a:spLocks noGrp="1"/>
          </p:cNvSpPr>
          <p:nvPr>
            <p:ph idx="1"/>
          </p:nvPr>
        </p:nvSpPr>
        <p:spPr>
          <a:xfrm>
            <a:off x="228600" y="1219200"/>
            <a:ext cx="8839200" cy="4525963"/>
          </a:xfrm>
        </p:spPr>
        <p:txBody>
          <a:bodyPr>
            <a:noAutofit/>
          </a:bodyPr>
          <a:lstStyle/>
          <a:p>
            <a:pPr algn="l" rtl="0">
              <a:buFont typeface="Arial" panose="020B0604020202020204" pitchFamily="34" charset="0"/>
              <a:buChar char="•"/>
            </a:pPr>
            <a:r>
              <a:rPr lang="en-US" sz="1800" dirty="0">
                <a:solidFill>
                  <a:schemeClr val="tx1">
                    <a:lumMod val="95000"/>
                    <a:lumOff val="5000"/>
                  </a:schemeClr>
                </a:solidFill>
                <a:latin typeface="Andalus" panose="02020603050405020304" pitchFamily="18" charset="-78"/>
                <a:sym typeface="+mn-ea"/>
              </a:rPr>
              <a:t> </a:t>
            </a:r>
            <a:r>
              <a:rPr lang="en-US" sz="1800" b="1" dirty="0">
                <a:solidFill>
                  <a:schemeClr val="tx1">
                    <a:lumMod val="95000"/>
                    <a:lumOff val="5000"/>
                  </a:schemeClr>
                </a:solidFill>
                <a:sym typeface="+mn-ea"/>
              </a:rPr>
              <a:t>It is the first intestinal discharge from newborns, </a:t>
            </a:r>
            <a:r>
              <a:rPr lang="en-US" sz="1800" b="1" dirty="0">
                <a:solidFill>
                  <a:schemeClr val="tx1">
                    <a:lumMod val="95000"/>
                    <a:lumOff val="5000"/>
                  </a:schemeClr>
                </a:solidFill>
                <a:cs typeface="Andalus" panose="02020603050405020304" pitchFamily="18" charset="-78"/>
                <a:sym typeface="+mn-ea"/>
              </a:rPr>
              <a:t>which is a viscous, dark green substance</a:t>
            </a:r>
            <a:r>
              <a:rPr lang="en-US" sz="1800" dirty="0">
                <a:solidFill>
                  <a:schemeClr val="tx1">
                    <a:lumMod val="95000"/>
                    <a:lumOff val="5000"/>
                  </a:schemeClr>
                </a:solidFill>
                <a:cs typeface="Andalus" panose="02020603050405020304" pitchFamily="18" charset="-78"/>
                <a:sym typeface="+mn-ea"/>
              </a:rPr>
              <a:t>  </a:t>
            </a:r>
            <a:r>
              <a:rPr lang="en-US" sz="1800" u="sng" dirty="0">
                <a:solidFill>
                  <a:schemeClr val="tx1">
                    <a:lumMod val="95000"/>
                    <a:lumOff val="5000"/>
                  </a:schemeClr>
                </a:solidFill>
                <a:cs typeface="Andalus" panose="02020603050405020304" pitchFamily="18" charset="-78"/>
                <a:sym typeface="+mn-ea"/>
              </a:rPr>
              <a:t>composed  </a:t>
            </a:r>
            <a:r>
              <a:rPr lang="en-GB" sz="1800" u="sng" dirty="0">
                <a:solidFill>
                  <a:schemeClr val="tx1">
                    <a:lumMod val="95000"/>
                    <a:lumOff val="5000"/>
                  </a:schemeClr>
                </a:solidFill>
                <a:cs typeface="Andalus" panose="02020603050405020304" pitchFamily="18" charset="-78"/>
                <a:sym typeface="+mn-ea"/>
              </a:rPr>
              <a:t>Of:</a:t>
            </a:r>
            <a:br>
              <a:rPr lang="en-GB" sz="1800" u="sng" dirty="0">
                <a:solidFill>
                  <a:schemeClr val="tx1">
                    <a:lumMod val="95000"/>
                    <a:lumOff val="5000"/>
                  </a:schemeClr>
                </a:solidFill>
                <a:cs typeface="Andalus" panose="02020603050405020304" pitchFamily="18" charset="-78"/>
                <a:sym typeface="+mn-ea"/>
              </a:rPr>
            </a:br>
            <a:endParaRPr lang="en-GB" sz="1800" u="sng" dirty="0">
              <a:solidFill>
                <a:schemeClr val="tx1">
                  <a:lumMod val="95000"/>
                  <a:lumOff val="5000"/>
                </a:schemeClr>
              </a:solidFill>
              <a:cs typeface="Andalus" panose="02020603050405020304" pitchFamily="18" charset="-78"/>
            </a:endParaRPr>
          </a:p>
          <a:p>
            <a:pPr algn="l" rtl="0"/>
            <a:r>
              <a:rPr lang="en-US" sz="1800" b="1" u="sng" dirty="0">
                <a:solidFill>
                  <a:schemeClr val="tx1">
                    <a:lumMod val="95000"/>
                    <a:lumOff val="5000"/>
                  </a:schemeClr>
                </a:solidFill>
                <a:cs typeface="Andalus" panose="02020603050405020304" pitchFamily="18" charset="-78"/>
                <a:sym typeface="+mn-ea"/>
              </a:rPr>
              <a:t>Water</a:t>
            </a:r>
            <a:r>
              <a:rPr lang="en-US" sz="1800" dirty="0">
                <a:solidFill>
                  <a:schemeClr val="tx1">
                    <a:lumMod val="95000"/>
                    <a:lumOff val="5000"/>
                  </a:schemeClr>
                </a:solidFill>
                <a:cs typeface="Andalus" panose="02020603050405020304" pitchFamily="18" charset="-78"/>
                <a:sym typeface="+mn-ea"/>
              </a:rPr>
              <a:t>  which is the major liquid constituent, comprising 85-95% of meconium.</a:t>
            </a:r>
            <a:endParaRPr lang="en-US" sz="1800" dirty="0">
              <a:solidFill>
                <a:schemeClr val="tx1">
                  <a:lumMod val="95000"/>
                  <a:lumOff val="5000"/>
                </a:schemeClr>
              </a:solidFill>
              <a:cs typeface="Andalus" panose="02020603050405020304" pitchFamily="18" charset="-78"/>
            </a:endParaRPr>
          </a:p>
          <a:p>
            <a:pPr algn="l" rtl="0"/>
            <a:endParaRPr lang="en-US" sz="1800" dirty="0">
              <a:solidFill>
                <a:schemeClr val="tx1">
                  <a:lumMod val="95000"/>
                  <a:lumOff val="5000"/>
                </a:schemeClr>
              </a:solidFill>
              <a:cs typeface="Andalus" panose="02020603050405020304" pitchFamily="18" charset="-78"/>
            </a:endParaRPr>
          </a:p>
          <a:p>
            <a:pPr algn="l" rtl="0"/>
            <a:r>
              <a:rPr lang="en-US" sz="1800" dirty="0">
                <a:solidFill>
                  <a:schemeClr val="tx1">
                    <a:lumMod val="95000"/>
                    <a:lumOff val="5000"/>
                  </a:schemeClr>
                </a:solidFill>
                <a:cs typeface="Andalus" panose="02020603050405020304" pitchFamily="18" charset="-78"/>
                <a:sym typeface="+mn-ea"/>
              </a:rPr>
              <a:t>the remaining 5-15% of </a:t>
            </a:r>
            <a:r>
              <a:rPr lang="en-US" sz="1800">
                <a:solidFill>
                  <a:schemeClr val="tx1">
                    <a:lumMod val="95000"/>
                    <a:lumOff val="5000"/>
                  </a:schemeClr>
                </a:solidFill>
                <a:cs typeface="Andalus" panose="02020603050405020304" pitchFamily="18" charset="-78"/>
                <a:sym typeface="+mn-ea"/>
              </a:rPr>
              <a:t>ingredients consists </a:t>
            </a:r>
            <a:r>
              <a:rPr lang="en-US" sz="1800" dirty="0">
                <a:solidFill>
                  <a:schemeClr val="tx1">
                    <a:lumMod val="95000"/>
                    <a:lumOff val="5000"/>
                  </a:schemeClr>
                </a:solidFill>
                <a:cs typeface="Andalus" panose="02020603050405020304" pitchFamily="18" charset="-78"/>
                <a:sym typeface="+mn-ea"/>
              </a:rPr>
              <a:t>of </a:t>
            </a:r>
            <a:r>
              <a:rPr lang="en-US" sz="1800" b="1" u="sng" dirty="0">
                <a:solidFill>
                  <a:schemeClr val="tx1">
                    <a:lumMod val="95000"/>
                    <a:lumOff val="5000"/>
                  </a:schemeClr>
                </a:solidFill>
                <a:cs typeface="Andalus" panose="02020603050405020304" pitchFamily="18" charset="-78"/>
                <a:sym typeface="+mn-ea"/>
              </a:rPr>
              <a:t>solid constituents</a:t>
            </a:r>
            <a:r>
              <a:rPr lang="en-US" sz="1800" dirty="0">
                <a:solidFill>
                  <a:schemeClr val="tx1">
                    <a:lumMod val="95000"/>
                    <a:lumOff val="5000"/>
                  </a:schemeClr>
                </a:solidFill>
                <a:cs typeface="Andalus" panose="02020603050405020304" pitchFamily="18" charset="-78"/>
                <a:sym typeface="+mn-ea"/>
              </a:rPr>
              <a:t>, primarily intestinal secretions(</a:t>
            </a:r>
            <a:r>
              <a:rPr lang="en-US" sz="1800" dirty="0" err="1">
                <a:solidFill>
                  <a:schemeClr val="tx1">
                    <a:lumMod val="95000"/>
                    <a:lumOff val="5000"/>
                  </a:schemeClr>
                </a:solidFill>
                <a:cs typeface="Andalus" panose="02020603050405020304" pitchFamily="18" charset="-78"/>
                <a:sym typeface="+mn-ea"/>
              </a:rPr>
              <a:t>eg</a:t>
            </a:r>
            <a:r>
              <a:rPr lang="en-US" sz="1800" dirty="0">
                <a:solidFill>
                  <a:schemeClr val="tx1">
                    <a:lumMod val="95000"/>
                    <a:lumOff val="5000"/>
                  </a:schemeClr>
                </a:solidFill>
                <a:cs typeface="Andalus" panose="02020603050405020304" pitchFamily="18" charset="-78"/>
                <a:sym typeface="+mn-ea"/>
              </a:rPr>
              <a:t>. Bile), mucosal cells, and solid elements of swallowed amniotic fluid, such as proteins and lipids.</a:t>
            </a:r>
            <a:endParaRPr lang="en-US" sz="1800" dirty="0">
              <a:solidFill>
                <a:schemeClr val="tx1">
                  <a:lumMod val="95000"/>
                  <a:lumOff val="5000"/>
                </a:schemeClr>
              </a:solidFill>
              <a:cs typeface="Andalus" panose="02020603050405020304" pitchFamily="18" charset="-78"/>
            </a:endParaRPr>
          </a:p>
          <a:p>
            <a:pPr algn="l" rtl="0"/>
            <a:endParaRPr lang="en-US" sz="1800" dirty="0">
              <a:solidFill>
                <a:schemeClr val="tx1">
                  <a:lumMod val="95000"/>
                  <a:lumOff val="5000"/>
                </a:schemeClr>
              </a:solidFill>
            </a:endParaRPr>
          </a:p>
          <a:p>
            <a:pPr algn="l" rtl="0">
              <a:buFont typeface="Arial" panose="020B0604020202020204" pitchFamily="34" charset="0"/>
              <a:buChar char="•"/>
            </a:pPr>
            <a:r>
              <a:rPr lang="en-US" sz="1800" dirty="0">
                <a:solidFill>
                  <a:schemeClr val="tx1">
                    <a:lumMod val="95000"/>
                    <a:lumOff val="5000"/>
                  </a:schemeClr>
                </a:solidFill>
                <a:sym typeface="+mn-ea"/>
              </a:rPr>
              <a:t> Meconium is</a:t>
            </a:r>
            <a:r>
              <a:rPr lang="en-US" sz="1800" b="1" u="sng" dirty="0">
                <a:solidFill>
                  <a:schemeClr val="tx1">
                    <a:lumMod val="95000"/>
                    <a:lumOff val="5000"/>
                  </a:schemeClr>
                </a:solidFill>
                <a:sym typeface="+mn-ea"/>
              </a:rPr>
              <a:t> sterile </a:t>
            </a:r>
            <a:r>
              <a:rPr lang="en-US" sz="1800" dirty="0">
                <a:solidFill>
                  <a:schemeClr val="tx1">
                    <a:lumMod val="95000"/>
                    <a:lumOff val="5000"/>
                  </a:schemeClr>
                </a:solidFill>
                <a:sym typeface="+mn-ea"/>
              </a:rPr>
              <a:t>and does not contain </a:t>
            </a:r>
            <a:r>
              <a:rPr lang="en-US" sz="1800">
                <a:solidFill>
                  <a:schemeClr val="tx1">
                    <a:lumMod val="95000"/>
                    <a:lumOff val="5000"/>
                  </a:schemeClr>
                </a:solidFill>
                <a:sym typeface="+mn-ea"/>
              </a:rPr>
              <a:t>bacteria.</a:t>
            </a:r>
            <a:br>
              <a:rPr lang="en-US" sz="1800">
                <a:solidFill>
                  <a:schemeClr val="tx1">
                    <a:lumMod val="95000"/>
                    <a:lumOff val="5000"/>
                  </a:schemeClr>
                </a:solidFill>
                <a:sym typeface="+mn-ea"/>
              </a:rPr>
            </a:br>
            <a:endParaRPr lang="en-US" sz="1800" dirty="0">
              <a:solidFill>
                <a:schemeClr val="tx1">
                  <a:lumMod val="95000"/>
                  <a:lumOff val="5000"/>
                </a:schemeClr>
              </a:solidFill>
            </a:endParaRPr>
          </a:p>
          <a:p>
            <a:pPr algn="l" rtl="0">
              <a:buFont typeface="Arial" panose="020B0604020202020204" pitchFamily="34" charset="0"/>
              <a:buChar char="•"/>
            </a:pPr>
            <a:r>
              <a:rPr lang="en-US" sz="1800" dirty="0">
                <a:solidFill>
                  <a:schemeClr val="tx1">
                    <a:lumMod val="95000"/>
                    <a:lumOff val="5000"/>
                  </a:schemeClr>
                </a:solidFill>
                <a:sym typeface="+mn-ea"/>
              </a:rPr>
              <a:t>PH of meconium 5.5 to 7.0.</a:t>
            </a:r>
            <a:endParaRPr lang="en-US" sz="1800" dirty="0">
              <a:solidFill>
                <a:schemeClr val="tx1">
                  <a:lumMod val="95000"/>
                  <a:lumOff val="5000"/>
                </a:schemeClr>
              </a:solidFill>
            </a:endParaRPr>
          </a:p>
          <a:p>
            <a:pPr algn="l" rtl="0">
              <a:buFont typeface="Arial" panose="020B0604020202020204" pitchFamily="34" charset="0"/>
              <a:buChar char="•"/>
            </a:pPr>
            <a:endParaRPr lang="en-US" sz="1800" dirty="0">
              <a:solidFill>
                <a:schemeClr val="tx1">
                  <a:lumMod val="95000"/>
                  <a:lumOff val="5000"/>
                </a:schemeClr>
              </a:solidFill>
            </a:endParaRPr>
          </a:p>
          <a:p>
            <a:pPr marL="0" lvl="1" algn="l" rtl="0">
              <a:buFont typeface="Arial" panose="020B0604020202020204" pitchFamily="34" charset="0"/>
              <a:buChar char="•"/>
            </a:pPr>
            <a:r>
              <a:rPr lang="en-US" sz="1800" dirty="0">
                <a:solidFill>
                  <a:schemeClr val="tx1">
                    <a:lumMod val="95000"/>
                    <a:lumOff val="5000"/>
                  </a:schemeClr>
                </a:solidFill>
                <a:cs typeface="Andalus" panose="02020603050405020304" pitchFamily="18" charset="-78"/>
                <a:sym typeface="+mn-ea"/>
              </a:rPr>
              <a:t>. Normally meconium should pass after </a:t>
            </a:r>
            <a:r>
              <a:rPr lang="en-US" sz="1800">
                <a:solidFill>
                  <a:schemeClr val="tx1">
                    <a:lumMod val="95000"/>
                    <a:lumOff val="5000"/>
                  </a:schemeClr>
                </a:solidFill>
                <a:cs typeface="Andalus" panose="02020603050405020304" pitchFamily="18" charset="-78"/>
                <a:sym typeface="+mn-ea"/>
              </a:rPr>
              <a:t>delivery, </a:t>
            </a:r>
            <a:r>
              <a:rPr lang="en-US" sz="1800" dirty="0">
                <a:solidFill>
                  <a:schemeClr val="tx1">
                    <a:lumMod val="95000"/>
                    <a:lumOff val="5000"/>
                  </a:schemeClr>
                </a:solidFill>
                <a:cs typeface="Andalus" panose="02020603050405020304" pitchFamily="18" charset="-78"/>
                <a:sym typeface="+mn-ea"/>
              </a:rPr>
              <a:t>within the first 48 hours.</a:t>
            </a:r>
            <a:endParaRPr lang="en-US" sz="1800" b="1" u="sng" dirty="0">
              <a:solidFill>
                <a:schemeClr val="tx1">
                  <a:lumMod val="95000"/>
                  <a:lumOff val="5000"/>
                </a:schemeClr>
              </a:solidFill>
              <a:cs typeface="Andalus" panose="02020603050405020304" pitchFamily="18" charset="-78"/>
            </a:endParaRPr>
          </a:p>
          <a:p>
            <a:pPr marL="0" indent="0" algn="l" rtl="0">
              <a:buNone/>
            </a:pPr>
            <a:endParaRPr lang="en-US" sz="1800" dirty="0">
              <a:solidFill>
                <a:srgbClr val="7030A0"/>
              </a:solidFill>
            </a:endParaRPr>
          </a:p>
          <a:p>
            <a:endParaRPr lang="en-US" sz="1800" dirty="0"/>
          </a:p>
        </p:txBody>
      </p:sp>
      <p:sp>
        <p:nvSpPr>
          <p:cNvPr id="2" name="Slide Number Placeholder 1"/>
          <p:cNvSpPr>
            <a:spLocks noGrp="1"/>
          </p:cNvSpPr>
          <p:nvPr>
            <p:ph type="sldNum" sz="quarter" idx="12"/>
          </p:nvPr>
        </p:nvSpPr>
        <p:spPr/>
        <p:txBody>
          <a:bodyPr/>
          <a:lstStyle/>
          <a:p>
            <a:fld id="{2B19053D-4B37-4D7B-8ABF-990319F02EEF}" type="slidenum">
              <a:rPr lang="en-US" smtClean="0"/>
              <a:pPr/>
              <a:t>3</a:t>
            </a:fld>
            <a:endParaRPr lang="en-US" dirty="0"/>
          </a:p>
        </p:txBody>
      </p:sp>
    </p:spTree>
    <p:extLst>
      <p:ext uri="{BB962C8B-B14F-4D97-AF65-F5344CB8AC3E}">
        <p14:creationId xmlns:p14="http://schemas.microsoft.com/office/powerpoint/2010/main" val="3871938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Complication :</a:t>
            </a:r>
          </a:p>
        </p:txBody>
      </p:sp>
      <p:sp>
        <p:nvSpPr>
          <p:cNvPr id="4" name="Content Placeholder 3"/>
          <p:cNvSpPr>
            <a:spLocks noGrp="1"/>
          </p:cNvSpPr>
          <p:nvPr>
            <p:ph idx="1"/>
          </p:nvPr>
        </p:nvSpPr>
        <p:spPr>
          <a:xfrm>
            <a:off x="457200" y="1600200"/>
            <a:ext cx="8229600" cy="4918269"/>
          </a:xfrm>
          <a:prstGeom prst="rect">
            <a:avLst/>
          </a:prstGeom>
        </p:spPr>
        <p:txBody>
          <a:bodyPr wrap="square">
            <a:spAutoFit/>
          </a:bodyPr>
          <a:lstStyle/>
          <a:p>
            <a:pPr algn="l" rtl="0">
              <a:buFont typeface="Arial" panose="020B0604020202020204" pitchFamily="34" charset="0"/>
              <a:buChar char="•"/>
            </a:pPr>
            <a:r>
              <a:rPr lang="en-US"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PPHN.</a:t>
            </a:r>
          </a:p>
          <a:p>
            <a:pPr algn="l" rtl="0">
              <a:buFont typeface="Arial" panose="020B0604020202020204" pitchFamily="34" charset="0"/>
              <a:buChar char="•"/>
            </a:pPr>
            <a:endParaRPr lang="en-US"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chronic lung disease </a:t>
            </a:r>
            <a:r>
              <a:rPr lang="en-US" sz="2800" dirty="0">
                <a:latin typeface="Andalus" panose="02020603050405020304" pitchFamily="18" charset="-78"/>
                <a:cs typeface="Andalus" panose="02020603050405020304" pitchFamily="18" charset="-78"/>
              </a:rPr>
              <a:t>from intense pulmonary</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  intervention.</a:t>
            </a:r>
          </a:p>
          <a:p>
            <a:pPr algn="l" rtl="0">
              <a:buFont typeface="Arial" panose="020B0604020202020204" pitchFamily="34" charset="0"/>
              <a:buChar char="•"/>
            </a:pPr>
            <a:endParaRPr lang="en-US" sz="2800" dirty="0">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sz="2800" dirty="0">
                <a:latin typeface="Andalus" panose="02020603050405020304" pitchFamily="18" charset="-78"/>
                <a:cs typeface="Andalus" panose="02020603050405020304" pitchFamily="18" charset="-78"/>
              </a:rPr>
              <a:t> Infants with MAS have a slightly </a:t>
            </a:r>
            <a:r>
              <a:rPr lang="en-US"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increased incidence </a:t>
            </a:r>
            <a:r>
              <a:rPr lang="en-US" sz="2800" b="1">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of respiratory </a:t>
            </a:r>
            <a:r>
              <a:rPr lang="en-US" sz="28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infections in the first year of life</a:t>
            </a:r>
            <a:r>
              <a:rPr lang="en-US" sz="2800" dirty="0">
                <a:latin typeface="Andalus" panose="02020603050405020304" pitchFamily="18" charset="-78"/>
                <a:cs typeface="Andalus" panose="02020603050405020304" pitchFamily="18" charset="-78"/>
              </a:rPr>
              <a:t> </a:t>
            </a:r>
            <a:r>
              <a:rPr lang="en-US" sz="2800">
                <a:latin typeface="Andalus" panose="02020603050405020304" pitchFamily="18" charset="-78"/>
                <a:cs typeface="Andalus" panose="02020603050405020304" pitchFamily="18" charset="-78"/>
              </a:rPr>
              <a:t>because the lungs </a:t>
            </a:r>
            <a:r>
              <a:rPr lang="en-US" sz="2800" dirty="0">
                <a:latin typeface="Andalus" panose="02020603050405020304" pitchFamily="18" charset="-78"/>
                <a:cs typeface="Andalus" panose="02020603050405020304" pitchFamily="18" charset="-78"/>
              </a:rPr>
              <a:t>are still in recovery.</a:t>
            </a:r>
          </a:p>
          <a:p>
            <a:pPr algn="l" rtl="0">
              <a:buFont typeface="Arial" panose="020B0604020202020204" pitchFamily="34" charset="0"/>
              <a:buChar char="•"/>
            </a:pPr>
            <a:endParaRPr lang="ar-SA" sz="2800" dirty="0">
              <a:solidFill>
                <a:srgbClr val="7030A0"/>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endParaRPr lang="en-US" sz="2800" dirty="0">
              <a:solidFill>
                <a:srgbClr val="7030A0"/>
              </a:solidFill>
              <a:latin typeface="Andalus" panose="02020603050405020304" pitchFamily="18" charset="-78"/>
              <a:cs typeface="Andalus" panose="02020603050405020304" pitchFamily="18" charset="-78"/>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30</a:t>
            </a:fld>
            <a:endParaRPr lang="en-US" dirty="0"/>
          </a:p>
        </p:txBody>
      </p:sp>
    </p:spTree>
    <p:extLst>
      <p:ext uri="{BB962C8B-B14F-4D97-AF65-F5344CB8AC3E}">
        <p14:creationId xmlns:p14="http://schemas.microsoft.com/office/powerpoint/2010/main" val="3666003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3076" name="Picture 4" descr="Respiratory Distress in the Newborn&quot; by Megan Connelly for ..."/>
          <p:cNvPicPr>
            <a:picLocks noChangeAspect="1" noChangeArrowheads="1"/>
          </p:cNvPicPr>
          <p:nvPr/>
        </p:nvPicPr>
        <p:blipFill rotWithShape="1">
          <a:blip r:embed="rId4">
            <a:extLst>
              <a:ext uri="{28A0092B-C50C-407E-A947-70E740481C1C}">
                <a14:useLocalDpi xmlns:a14="http://schemas.microsoft.com/office/drawing/2010/main" val="0"/>
              </a:ext>
            </a:extLst>
          </a:blip>
          <a:srcRect l="14871" r="1" b="27642"/>
          <a:stretch/>
        </p:blipFill>
        <p:spPr bwMode="auto">
          <a:xfrm>
            <a:off x="34636" y="0"/>
            <a:ext cx="9144001" cy="68787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3964" y="381000"/>
            <a:ext cx="6400801" cy="1200329"/>
          </a:xfrm>
          <a:prstGeom prst="rect">
            <a:avLst/>
          </a:prstGeom>
          <a:noFill/>
        </p:spPr>
        <p:txBody>
          <a:bodyPr wrap="square" lIns="91440" tIns="45720" rIns="91440" bIns="45720">
            <a:spAutoFit/>
          </a:bodyPr>
          <a:lstStyle/>
          <a:p>
            <a:pPr algn="ctr"/>
            <a:r>
              <a:rPr lang="en-US" sz="2400" b="1" cap="all" dirty="0">
                <a:ln w="9000" cmpd="sng">
                  <a:solidFill>
                    <a:schemeClr val="accent4">
                      <a:shade val="50000"/>
                      <a:satMod val="120000"/>
                    </a:schemeClr>
                  </a:solidFill>
                  <a:prstDash val="solid"/>
                </a:ln>
                <a:effectLst>
                  <a:reflection blurRad="12700" stA="28000" endPos="45000" dist="1000" dir="5400000" sy="-100000" algn="bl" rotWithShape="0"/>
                </a:effectLst>
              </a:rPr>
              <a:t>Transient Tachypnea of the newborn</a:t>
            </a:r>
          </a:p>
          <a:p>
            <a:pPr algn="ctr"/>
            <a:r>
              <a:rPr lang="en-US" sz="2400" b="1" cap="all" dirty="0">
                <a:ln w="9000" cmpd="sng">
                  <a:solidFill>
                    <a:schemeClr val="accent4">
                      <a:shade val="50000"/>
                      <a:satMod val="120000"/>
                    </a:schemeClr>
                  </a:solidFill>
                  <a:prstDash val="solid"/>
                </a:ln>
                <a:effectLst>
                  <a:reflection blurRad="12700" stA="28000" endPos="45000" dist="1000" dir="5400000" sy="-100000" algn="bl" rotWithShape="0"/>
                </a:effectLst>
              </a:rPr>
              <a:t>(TTN)</a:t>
            </a:r>
          </a:p>
        </p:txBody>
      </p:sp>
      <p:sp>
        <p:nvSpPr>
          <p:cNvPr id="2" name="Slide Number Placeholder 1"/>
          <p:cNvSpPr>
            <a:spLocks noGrp="1"/>
          </p:cNvSpPr>
          <p:nvPr>
            <p:ph type="sldNum" sz="quarter" idx="12"/>
          </p:nvPr>
        </p:nvSpPr>
        <p:spPr/>
        <p:txBody>
          <a:bodyPr/>
          <a:lstStyle/>
          <a:p>
            <a:fld id="{2B19053D-4B37-4D7B-8ABF-990319F02EEF}" type="slidenum">
              <a:rPr lang="en-US" smtClean="0"/>
              <a:pPr/>
              <a:t>31</a:t>
            </a:fld>
            <a:endParaRPr lang="en-US" dirty="0"/>
          </a:p>
        </p:txBody>
      </p:sp>
    </p:spTree>
    <p:extLst>
      <p:ext uri="{BB962C8B-B14F-4D97-AF65-F5344CB8AC3E}">
        <p14:creationId xmlns:p14="http://schemas.microsoft.com/office/powerpoint/2010/main" val="1116518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B19053D-4B37-4D7B-8ABF-990319F02EEF}" type="slidenum">
              <a:rPr lang="en-US" smtClean="0">
                <a:solidFill>
                  <a:schemeClr val="tx1"/>
                </a:solidFill>
              </a:rPr>
              <a:pPr/>
              <a:t>32</a:t>
            </a:fld>
            <a:endParaRPr lang="en-US" dirty="0">
              <a:solidFill>
                <a:schemeClr val="tx1"/>
              </a:solidFill>
            </a:endParaRPr>
          </a:p>
        </p:txBody>
      </p:sp>
      <p:sp>
        <p:nvSpPr>
          <p:cNvPr id="3" name="Rectangle 2"/>
          <p:cNvSpPr/>
          <p:nvPr/>
        </p:nvSpPr>
        <p:spPr>
          <a:xfrm>
            <a:off x="2680039" y="1371600"/>
            <a:ext cx="374493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solidFill>
                  <a:schemeClr val="accent5">
                    <a:lumMod val="75000"/>
                  </a:schemeClr>
                </a:solidFill>
                <a:effectLst>
                  <a:reflection blurRad="12700" stA="50000" endPos="50000" dist="5000" dir="5400000" sy="-100000" rotWithShape="0"/>
                </a:effectLst>
              </a:rPr>
              <a:t>Definition:</a:t>
            </a:r>
            <a:endParaRPr lang="en-US" sz="5400" b="1" cap="all" spc="0" dirty="0">
              <a:ln w="0"/>
              <a:solidFill>
                <a:schemeClr val="accent5">
                  <a:lumMod val="75000"/>
                </a:schemeClr>
              </a:solidFill>
              <a:effectLst>
                <a:reflection blurRad="12700" stA="50000" endPos="50000" dist="5000" dir="5400000" sy="-100000" rotWithShape="0"/>
              </a:effectLst>
            </a:endParaRPr>
          </a:p>
        </p:txBody>
      </p:sp>
      <p:sp>
        <p:nvSpPr>
          <p:cNvPr id="4" name="Rectangle 3"/>
          <p:cNvSpPr/>
          <p:nvPr/>
        </p:nvSpPr>
        <p:spPr>
          <a:xfrm>
            <a:off x="419100" y="2624485"/>
            <a:ext cx="8572500" cy="2160591"/>
          </a:xfrm>
          <a:prstGeom prst="rect">
            <a:avLst/>
          </a:prstGeom>
        </p:spPr>
        <p:txBody>
          <a:bodyPr wrap="square">
            <a:spAutoFit/>
          </a:bodyPr>
          <a:lstStyle/>
          <a:p>
            <a:pPr>
              <a:lnSpc>
                <a:spcPct val="120000"/>
              </a:lnSpc>
            </a:pPr>
            <a:r>
              <a:rPr lang="en-US" sz="2800" b="1" dirty="0">
                <a:effectLst>
                  <a:outerShdw blurRad="38100" dist="38100" dir="2700000" algn="tl">
                    <a:srgbClr val="000000">
                      <a:alpha val="43137"/>
                    </a:srgbClr>
                  </a:outerShdw>
                </a:effectLst>
              </a:rPr>
              <a:t>IT Is a self-limited disease commonly seen in term or  slightly preterm  neonates </a:t>
            </a:r>
          </a:p>
          <a:p>
            <a:pPr>
              <a:lnSpc>
                <a:spcPct val="120000"/>
              </a:lnSpc>
            </a:pPr>
            <a:r>
              <a:rPr lang="en-US" sz="2800" b="1" dirty="0">
                <a:effectLst>
                  <a:outerShdw blurRad="38100" dist="38100" dir="2700000" algn="tl">
                    <a:srgbClr val="000000">
                      <a:alpha val="43137"/>
                    </a:srgbClr>
                  </a:outerShdw>
                </a:effectLst>
              </a:rPr>
              <a:t>develops in approximately  1% of all newborn infants and results in admission to NICU. </a:t>
            </a:r>
          </a:p>
        </p:txBody>
      </p:sp>
      <p:pic>
        <p:nvPicPr>
          <p:cNvPr id="1026" name="Picture 2" descr="Transient Tachypnea of the Newb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4233515"/>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13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19053D-4B37-4D7B-8ABF-990319F02EEF}" type="slidenum">
              <a:rPr lang="en-US" smtClean="0">
                <a:solidFill>
                  <a:schemeClr val="tx1"/>
                </a:solidFill>
              </a:rPr>
              <a:pPr/>
              <a:t>33</a:t>
            </a:fld>
            <a:endParaRPr lang="en-US" dirty="0">
              <a:solidFill>
                <a:schemeClr val="tx1"/>
              </a:solidFill>
            </a:endParaRPr>
          </a:p>
        </p:txBody>
      </p:sp>
      <p:sp>
        <p:nvSpPr>
          <p:cNvPr id="6" name="Rectangle 5"/>
          <p:cNvSpPr/>
          <p:nvPr/>
        </p:nvSpPr>
        <p:spPr>
          <a:xfrm>
            <a:off x="554253" y="2639736"/>
            <a:ext cx="8351520" cy="3165867"/>
          </a:xfrm>
          <a:prstGeom prst="rect">
            <a:avLst/>
          </a:prstGeom>
        </p:spPr>
        <p:txBody>
          <a:bodyPr wrap="square">
            <a:spAutoFit/>
          </a:bodyPr>
          <a:lstStyle/>
          <a:p>
            <a:pPr>
              <a:lnSpc>
                <a:spcPct val="120000"/>
              </a:lnSpc>
            </a:pPr>
            <a:r>
              <a:rPr lang="en-US" sz="2400" b="1" dirty="0"/>
              <a:t>IT is believed to be </a:t>
            </a:r>
            <a:r>
              <a:rPr lang="en-US" sz="2400" b="1" dirty="0">
                <a:solidFill>
                  <a:srgbClr val="FF6600"/>
                </a:solidFill>
                <a:effectLst>
                  <a:outerShdw blurRad="38100" dist="38100" dir="2700000" algn="tl">
                    <a:srgbClr val="000000">
                      <a:alpha val="43137"/>
                    </a:srgbClr>
                  </a:outerShdw>
                </a:effectLst>
              </a:rPr>
              <a:t>secondary to slow resorption of fetal lung fluid,</a:t>
            </a:r>
            <a:r>
              <a:rPr lang="en-US" sz="2400" b="1" dirty="0">
                <a:solidFill>
                  <a:srgbClr val="FF6600"/>
                </a:solidFill>
              </a:rPr>
              <a:t> </a:t>
            </a:r>
            <a:r>
              <a:rPr lang="en-US" sz="2400" b="1" dirty="0"/>
              <a:t>resulting in decreased pulmonary </a:t>
            </a:r>
            <a:r>
              <a:rPr lang="en-US" sz="2400" b="1" dirty="0">
                <a:effectLst>
                  <a:outerShdw blurRad="38100" dist="38100" dir="2700000" algn="tl">
                    <a:srgbClr val="000000">
                      <a:alpha val="43137"/>
                    </a:srgbClr>
                  </a:outerShdw>
                </a:effectLst>
              </a:rPr>
              <a:t>compliance </a:t>
            </a:r>
            <a:r>
              <a:rPr lang="en-US" sz="2400" b="1" dirty="0"/>
              <a:t>(because of increased surface tension) and </a:t>
            </a:r>
            <a:r>
              <a:rPr lang="en-US" sz="2400" b="1" dirty="0">
                <a:effectLst>
                  <a:outerShdw blurRad="38100" dist="38100" dir="2700000" algn="tl">
                    <a:srgbClr val="000000">
                      <a:alpha val="43137"/>
                    </a:srgbClr>
                  </a:outerShdw>
                </a:effectLst>
              </a:rPr>
              <a:t>tidal volume </a:t>
            </a:r>
            <a:r>
              <a:rPr lang="en-US" sz="2400" b="1" dirty="0"/>
              <a:t>and increased </a:t>
            </a:r>
            <a:r>
              <a:rPr lang="en-US" sz="2400" b="1" dirty="0">
                <a:effectLst>
                  <a:outerShdw blurRad="38100" dist="38100" dir="2700000" algn="tl">
                    <a:srgbClr val="000000">
                      <a:alpha val="43137"/>
                    </a:srgbClr>
                  </a:outerShdw>
                </a:effectLst>
              </a:rPr>
              <a:t>dead space</a:t>
            </a:r>
            <a:r>
              <a:rPr lang="en-US" sz="2400" b="1" dirty="0"/>
              <a:t>.</a:t>
            </a:r>
          </a:p>
          <a:p>
            <a:pPr>
              <a:lnSpc>
                <a:spcPct val="120000"/>
              </a:lnSpc>
            </a:pPr>
            <a:endParaRPr lang="en-US" sz="2400" b="1" dirty="0"/>
          </a:p>
          <a:p>
            <a:pPr>
              <a:lnSpc>
                <a:spcPct val="120000"/>
              </a:lnSpc>
            </a:pPr>
            <a:r>
              <a:rPr lang="en-US" sz="2400" b="1" dirty="0"/>
              <a:t>So accumulation of fluid will cause inhibition in gas exchange or v/p mismatch .</a:t>
            </a:r>
          </a:p>
        </p:txBody>
      </p:sp>
      <p:sp>
        <p:nvSpPr>
          <p:cNvPr id="7" name="Rectangle 6"/>
          <p:cNvSpPr/>
          <p:nvPr/>
        </p:nvSpPr>
        <p:spPr>
          <a:xfrm>
            <a:off x="1500742" y="1295400"/>
            <a:ext cx="614251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solidFill>
                  <a:schemeClr val="accent5">
                    <a:lumMod val="75000"/>
                  </a:schemeClr>
                </a:solidFill>
                <a:effectLst>
                  <a:reflection blurRad="12700" stA="50000" endPos="50000" dist="5000" dir="5400000" sy="-100000" rotWithShape="0"/>
                </a:effectLst>
              </a:rPr>
              <a:t>Pathophysiology :</a:t>
            </a:r>
            <a:endParaRPr lang="en-US" sz="5400" b="1" cap="all" spc="0" dirty="0">
              <a:ln w="0"/>
              <a:solidFill>
                <a:schemeClr val="accent5">
                  <a:lumMod val="75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615631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B19053D-4B37-4D7B-8ABF-990319F02EEF}" type="slidenum">
              <a:rPr lang="en-US" smtClean="0">
                <a:solidFill>
                  <a:schemeClr val="tx1"/>
                </a:solidFill>
              </a:rPr>
              <a:pPr/>
              <a:t>34</a:t>
            </a:fld>
            <a:endParaRPr lang="en-US" dirty="0">
              <a:solidFill>
                <a:schemeClr val="tx1"/>
              </a:solidFill>
            </a:endParaRPr>
          </a:p>
        </p:txBody>
      </p:sp>
      <p:sp>
        <p:nvSpPr>
          <p:cNvPr id="3" name="Rectangle 2"/>
          <p:cNvSpPr/>
          <p:nvPr/>
        </p:nvSpPr>
        <p:spPr>
          <a:xfrm>
            <a:off x="1221346" y="609600"/>
            <a:ext cx="5917019"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fetal lung fluid  clearance :</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Rectangle 3"/>
          <p:cNvSpPr/>
          <p:nvPr/>
        </p:nvSpPr>
        <p:spPr>
          <a:xfrm>
            <a:off x="457200" y="2667000"/>
            <a:ext cx="8305800" cy="2308324"/>
          </a:xfrm>
          <a:prstGeom prst="rect">
            <a:avLst/>
          </a:prstGeom>
        </p:spPr>
        <p:txBody>
          <a:bodyPr wrap="square">
            <a:spAutoFit/>
          </a:bodyPr>
          <a:lstStyle/>
          <a:p>
            <a:pPr>
              <a:buFont typeface="Arial" panose="020B0604020202020204" pitchFamily="34" charset="0"/>
              <a:buChar char="•"/>
            </a:pPr>
            <a:r>
              <a:rPr lang="en-US" sz="2400" b="1" dirty="0">
                <a:solidFill>
                  <a:srgbClr val="FF6600"/>
                </a:solidFill>
                <a:effectLst>
                  <a:outerShdw blurRad="38100" dist="38100" dir="2700000" algn="tl">
                    <a:srgbClr val="000000">
                      <a:alpha val="43137"/>
                    </a:srgbClr>
                  </a:outerShdw>
                </a:effectLst>
              </a:rPr>
              <a:t>35% </a:t>
            </a:r>
            <a:r>
              <a:rPr lang="en-US" sz="2400" b="1" dirty="0"/>
              <a:t>clears by </a:t>
            </a:r>
            <a:r>
              <a:rPr lang="en-US" sz="2400" b="1" dirty="0">
                <a:solidFill>
                  <a:srgbClr val="FF6600"/>
                </a:solidFill>
              </a:rPr>
              <a:t>a </a:t>
            </a:r>
            <a:r>
              <a:rPr lang="en-US" sz="2400" b="1" dirty="0">
                <a:solidFill>
                  <a:srgbClr val="FF6600"/>
                </a:solidFill>
                <a:effectLst>
                  <a:outerShdw blurRad="38100" dist="38100" dir="2700000" algn="tl">
                    <a:srgbClr val="000000">
                      <a:alpha val="43137"/>
                    </a:srgbClr>
                  </a:outerShdw>
                </a:effectLst>
              </a:rPr>
              <a:t>few days prior to birth</a:t>
            </a:r>
            <a:r>
              <a:rPr lang="en-US" sz="2400" b="1" dirty="0"/>
              <a:t>, owing to </a:t>
            </a:r>
            <a:r>
              <a:rPr lang="en-US" sz="2400" b="1" dirty="0">
                <a:effectLst>
                  <a:outerShdw blurRad="38100" dist="38100" dir="2700000" algn="tl">
                    <a:srgbClr val="000000">
                      <a:alpha val="43137"/>
                    </a:srgbClr>
                  </a:outerShdw>
                </a:effectLst>
              </a:rPr>
              <a:t>changes in the ENaC (epithelial Na channel)</a:t>
            </a:r>
          </a:p>
          <a:p>
            <a:r>
              <a:rPr lang="en-US" sz="2400" b="1" dirty="0"/>
              <a:t>  </a:t>
            </a:r>
            <a:r>
              <a:rPr lang="en-US" sz="2400" b="1" dirty="0">
                <a:solidFill>
                  <a:srgbClr val="FF6600"/>
                </a:solidFill>
              </a:rPr>
              <a:t>- </a:t>
            </a:r>
            <a:r>
              <a:rPr lang="en-US" sz="2400" b="1" dirty="0">
                <a:solidFill>
                  <a:srgbClr val="FF6600"/>
                </a:solidFill>
                <a:effectLst>
                  <a:outerShdw blurRad="38100" dist="38100" dir="2700000" algn="tl">
                    <a:srgbClr val="000000">
                      <a:alpha val="43137"/>
                    </a:srgbClr>
                  </a:outerShdw>
                </a:effectLst>
              </a:rPr>
              <a:t>30% during active labor </a:t>
            </a:r>
            <a:r>
              <a:rPr lang="en-US" sz="2400" b="1" dirty="0"/>
              <a:t>owing to </a:t>
            </a:r>
            <a:r>
              <a:rPr lang="en-US" sz="2400" b="1" dirty="0">
                <a:effectLst>
                  <a:outerShdw blurRad="38100" dist="38100" dir="2700000" algn="tl">
                    <a:srgbClr val="000000">
                      <a:alpha val="43137"/>
                    </a:srgbClr>
                  </a:outerShdw>
                </a:effectLst>
              </a:rPr>
              <a:t>mechanical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transpulmonary forces and catecholamine surge</a:t>
            </a:r>
          </a:p>
          <a:p>
            <a:r>
              <a:rPr lang="en-US" sz="2400" b="1" dirty="0"/>
              <a:t>  - </a:t>
            </a:r>
            <a:r>
              <a:rPr lang="en-US" sz="2400" b="1" dirty="0">
                <a:solidFill>
                  <a:srgbClr val="FF6600"/>
                </a:solidFill>
                <a:effectLst>
                  <a:outerShdw blurRad="38100" dist="38100" dir="2700000" algn="tl">
                    <a:srgbClr val="000000">
                      <a:alpha val="43137"/>
                    </a:srgbClr>
                  </a:outerShdw>
                </a:effectLst>
              </a:rPr>
              <a:t>35% </a:t>
            </a:r>
            <a:r>
              <a:rPr lang="en-US" sz="2400" b="1" dirty="0"/>
              <a:t>is cleared </a:t>
            </a:r>
            <a:r>
              <a:rPr lang="en-US" sz="2400" b="1" dirty="0">
                <a:solidFill>
                  <a:srgbClr val="FF6600"/>
                </a:solidFill>
                <a:effectLst>
                  <a:outerShdw blurRad="38100" dist="38100" dir="2700000" algn="tl">
                    <a:srgbClr val="000000">
                      <a:alpha val="43137"/>
                    </a:srgbClr>
                  </a:outerShdw>
                </a:effectLst>
              </a:rPr>
              <a:t>postnatally </a:t>
            </a:r>
            <a:r>
              <a:rPr lang="en-US" sz="2400" b="1" dirty="0"/>
              <a:t>during </a:t>
            </a:r>
            <a:r>
              <a:rPr lang="en-US" sz="2400" b="1" dirty="0">
                <a:effectLst>
                  <a:outerShdw blurRad="38100" dist="38100" dir="2700000" algn="tl">
                    <a:srgbClr val="000000">
                      <a:alpha val="43137"/>
                    </a:srgbClr>
                  </a:outerShdw>
                </a:effectLst>
              </a:rPr>
              <a:t>active crying and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breathing</a:t>
            </a:r>
            <a:endParaRPr lang="en-US" sz="2400" b="1" dirty="0"/>
          </a:p>
        </p:txBody>
      </p:sp>
    </p:spTree>
    <p:extLst>
      <p:ext uri="{BB962C8B-B14F-4D97-AF65-F5344CB8AC3E}">
        <p14:creationId xmlns:p14="http://schemas.microsoft.com/office/powerpoint/2010/main" val="615631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00200"/>
            <a:ext cx="8229600" cy="3733800"/>
          </a:xfrm>
        </p:spPr>
        <p:txBody>
          <a:bodyPr>
            <a:normAutofit/>
          </a:bodyPr>
          <a:lstStyle/>
          <a:p>
            <a:pPr marL="0" indent="0">
              <a:buNone/>
            </a:pPr>
            <a:r>
              <a:rPr lang="en-US" sz="2800" b="1" dirty="0"/>
              <a:t>1- infant born via C-section  .</a:t>
            </a:r>
          </a:p>
          <a:p>
            <a:pPr marL="0" indent="0">
              <a:buNone/>
            </a:pPr>
            <a:r>
              <a:rPr lang="en-US" sz="2800" b="1" dirty="0"/>
              <a:t>2- infant of diabetic mother.</a:t>
            </a:r>
          </a:p>
          <a:p>
            <a:pPr marL="0" indent="0">
              <a:buNone/>
            </a:pPr>
            <a:r>
              <a:rPr lang="en-US" sz="2800" b="1" dirty="0"/>
              <a:t>3-macrosomic baby .</a:t>
            </a:r>
          </a:p>
          <a:p>
            <a:pPr marL="0" indent="0">
              <a:buNone/>
            </a:pPr>
            <a:r>
              <a:rPr lang="en-US" sz="2800" b="1" dirty="0"/>
              <a:t>4-neonatal asphyxia .</a:t>
            </a:r>
          </a:p>
          <a:p>
            <a:pPr marL="0" indent="0">
              <a:buNone/>
            </a:pPr>
            <a:r>
              <a:rPr lang="en-US" sz="2800" b="1" dirty="0"/>
              <a:t>5-prolong rupture of membrane .</a:t>
            </a:r>
          </a:p>
          <a:p>
            <a:pPr marL="0" indent="0">
              <a:buNone/>
            </a:pPr>
            <a:r>
              <a:rPr lang="en-US" sz="2800" b="1" dirty="0"/>
              <a:t>6-used excessive sedation material during delivery .</a:t>
            </a:r>
          </a:p>
        </p:txBody>
      </p:sp>
      <p:sp>
        <p:nvSpPr>
          <p:cNvPr id="4" name="Slide Number Placeholder 3"/>
          <p:cNvSpPr>
            <a:spLocks noGrp="1"/>
          </p:cNvSpPr>
          <p:nvPr>
            <p:ph type="sldNum" sz="quarter" idx="12"/>
          </p:nvPr>
        </p:nvSpPr>
        <p:spPr/>
        <p:txBody>
          <a:bodyPr/>
          <a:lstStyle/>
          <a:p>
            <a:fld id="{2B19053D-4B37-4D7B-8ABF-990319F02EEF}" type="slidenum">
              <a:rPr lang="en-US" smtClean="0">
                <a:solidFill>
                  <a:schemeClr val="tx1"/>
                </a:solidFill>
              </a:rPr>
              <a:pPr/>
              <a:t>35</a:t>
            </a:fld>
            <a:endParaRPr lang="en-US" dirty="0">
              <a:solidFill>
                <a:schemeClr val="tx1"/>
              </a:solidFill>
            </a:endParaRPr>
          </a:p>
        </p:txBody>
      </p:sp>
      <p:sp>
        <p:nvSpPr>
          <p:cNvPr id="3" name="Rectangle 2"/>
          <p:cNvSpPr/>
          <p:nvPr/>
        </p:nvSpPr>
        <p:spPr>
          <a:xfrm>
            <a:off x="2283152" y="457200"/>
            <a:ext cx="453162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RISK FACTORS :</a:t>
            </a:r>
          </a:p>
        </p:txBody>
      </p:sp>
      <p:sp>
        <p:nvSpPr>
          <p:cNvPr id="6" name="مستطيل 4"/>
          <p:cNvSpPr/>
          <p:nvPr/>
        </p:nvSpPr>
        <p:spPr>
          <a:xfrm>
            <a:off x="821028" y="5288340"/>
            <a:ext cx="7044743" cy="1569660"/>
          </a:xfrm>
          <a:prstGeom prst="rect">
            <a:avLst/>
          </a:prstGeom>
        </p:spPr>
        <p:txBody>
          <a:bodyPr wrap="square">
            <a:spAutoFit/>
          </a:bodyPr>
          <a:lstStyle/>
          <a:p>
            <a:pPr>
              <a:buFont typeface="Arial" panose="020B0604020202020204" pitchFamily="34" charset="0"/>
              <a:buChar char="•"/>
            </a:pPr>
            <a:r>
              <a:rPr lang="en-US" sz="2400" b="1" dirty="0">
                <a:solidFill>
                  <a:srgbClr val="FF6600"/>
                </a:solidFill>
              </a:rPr>
              <a:t> Other factors:  Maternal asthma and smoking, low APGAR score, male patient,</a:t>
            </a:r>
            <a:r>
              <a:rPr lang="en-US" sz="2400" dirty="0">
                <a:solidFill>
                  <a:srgbClr val="FF6600"/>
                </a:solidFill>
              </a:rPr>
              <a:t> age </a:t>
            </a:r>
            <a:r>
              <a:rPr lang="en-US" sz="2400" b="1" dirty="0">
                <a:solidFill>
                  <a:srgbClr val="FF6600"/>
                </a:solidFill>
              </a:rPr>
              <a:t>&lt;39 weeks</a:t>
            </a:r>
            <a:br>
              <a:rPr lang="en-US" sz="2400" b="1" dirty="0">
                <a:solidFill>
                  <a:srgbClr val="FF6600"/>
                </a:solidFill>
              </a:rPr>
            </a:br>
            <a:br>
              <a:rPr lang="en-US" sz="2400" b="1" dirty="0">
                <a:solidFill>
                  <a:srgbClr val="FF6600"/>
                </a:solidFill>
              </a:rPr>
            </a:br>
            <a:endParaRPr lang="en-US" sz="2400" b="1" dirty="0">
              <a:solidFill>
                <a:srgbClr val="FF6600"/>
              </a:solidFill>
            </a:endParaRPr>
          </a:p>
        </p:txBody>
      </p:sp>
    </p:spTree>
    <p:extLst>
      <p:ext uri="{BB962C8B-B14F-4D97-AF65-F5344CB8AC3E}">
        <p14:creationId xmlns:p14="http://schemas.microsoft.com/office/powerpoint/2010/main" val="615631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1752600"/>
            <a:ext cx="7620000" cy="4800600"/>
          </a:xfrm>
        </p:spPr>
        <p:txBody>
          <a:bodyPr>
            <a:normAutofit/>
          </a:bodyPr>
          <a:lstStyle/>
          <a:p>
            <a:pPr marL="0" indent="0">
              <a:buNone/>
            </a:pPr>
            <a:r>
              <a:rPr lang="en-US" sz="2800" b="1" dirty="0"/>
              <a:t> 1- tachypnea RR&gt;60 </a:t>
            </a:r>
          </a:p>
          <a:p>
            <a:pPr marL="0" indent="0">
              <a:buNone/>
            </a:pPr>
            <a:r>
              <a:rPr lang="en-US" sz="2800" b="1" dirty="0"/>
              <a:t>2- grunting and flaring </a:t>
            </a:r>
          </a:p>
          <a:p>
            <a:pPr marL="0" indent="0">
              <a:buNone/>
            </a:pPr>
            <a:r>
              <a:rPr lang="en-US" sz="2800" b="1" dirty="0"/>
              <a:t>3- retardation </a:t>
            </a:r>
          </a:p>
          <a:p>
            <a:pPr marL="0" indent="0">
              <a:buNone/>
            </a:pPr>
            <a:r>
              <a:rPr lang="en-US" sz="2800" b="1" dirty="0"/>
              <a:t>4- cyanosis </a:t>
            </a:r>
          </a:p>
          <a:p>
            <a:pPr marL="0" indent="0">
              <a:buNone/>
            </a:pPr>
            <a:r>
              <a:rPr lang="en-US" sz="2800" b="1" dirty="0"/>
              <a:t>5- clear lung fluids or crackles.</a:t>
            </a:r>
          </a:p>
          <a:p>
            <a:pPr marL="114300" indent="0">
              <a:buNone/>
            </a:pPr>
            <a:r>
              <a:rPr lang="en-US" sz="2800" b="1" dirty="0">
                <a:sym typeface="Wingdings" pitchFamily="2" charset="2"/>
              </a:rPr>
              <a:t> The </a:t>
            </a:r>
            <a:r>
              <a:rPr lang="en-US" sz="2800" b="1" dirty="0"/>
              <a:t>resolution of these respiratory distress symptoms  occur within 72 hrs .</a:t>
            </a:r>
          </a:p>
        </p:txBody>
      </p:sp>
      <p:sp>
        <p:nvSpPr>
          <p:cNvPr id="4" name="Slide Number Placeholder 3"/>
          <p:cNvSpPr>
            <a:spLocks noGrp="1"/>
          </p:cNvSpPr>
          <p:nvPr>
            <p:ph type="sldNum" sz="quarter" idx="12"/>
          </p:nvPr>
        </p:nvSpPr>
        <p:spPr/>
        <p:txBody>
          <a:bodyPr/>
          <a:lstStyle/>
          <a:p>
            <a:fld id="{2B19053D-4B37-4D7B-8ABF-990319F02EEF}" type="slidenum">
              <a:rPr lang="en-US" smtClean="0">
                <a:solidFill>
                  <a:schemeClr val="tx1"/>
                </a:solidFill>
              </a:rPr>
              <a:pPr/>
              <a:t>36</a:t>
            </a:fld>
            <a:endParaRPr lang="en-US" dirty="0">
              <a:solidFill>
                <a:schemeClr val="tx1"/>
              </a:solidFill>
            </a:endParaRPr>
          </a:p>
        </p:txBody>
      </p:sp>
      <p:sp>
        <p:nvSpPr>
          <p:cNvPr id="3" name="Rectangle 2"/>
          <p:cNvSpPr/>
          <p:nvPr/>
        </p:nvSpPr>
        <p:spPr>
          <a:xfrm>
            <a:off x="1351503" y="152400"/>
            <a:ext cx="644099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Signs &amp; symptoms :</a:t>
            </a:r>
          </a:p>
        </p:txBody>
      </p:sp>
    </p:spTree>
    <p:extLst>
      <p:ext uri="{BB962C8B-B14F-4D97-AF65-F5344CB8AC3E}">
        <p14:creationId xmlns:p14="http://schemas.microsoft.com/office/powerpoint/2010/main" val="615631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84239" y="5867400"/>
            <a:ext cx="548640" cy="396240"/>
          </a:xfrm>
        </p:spPr>
        <p:txBody>
          <a:bodyPr/>
          <a:lstStyle/>
          <a:p>
            <a:fld id="{2B19053D-4B37-4D7B-8ABF-990319F02EEF}" type="slidenum">
              <a:rPr lang="en-US" smtClean="0">
                <a:solidFill>
                  <a:schemeClr val="tx1"/>
                </a:solidFill>
              </a:rPr>
              <a:pPr/>
              <a:t>37</a:t>
            </a:fld>
            <a:endParaRPr lang="en-US" dirty="0">
              <a:solidFill>
                <a:schemeClr val="tx1"/>
              </a:solidFill>
            </a:endParaRPr>
          </a:p>
        </p:txBody>
      </p:sp>
      <p:sp>
        <p:nvSpPr>
          <p:cNvPr id="6" name="Rectangle 5"/>
          <p:cNvSpPr/>
          <p:nvPr/>
        </p:nvSpPr>
        <p:spPr>
          <a:xfrm>
            <a:off x="1739956" y="1219200"/>
            <a:ext cx="561801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By examination: </a:t>
            </a:r>
          </a:p>
        </p:txBody>
      </p:sp>
      <p:sp>
        <p:nvSpPr>
          <p:cNvPr id="7" name="Rectangle 6"/>
          <p:cNvSpPr/>
          <p:nvPr/>
        </p:nvSpPr>
        <p:spPr>
          <a:xfrm>
            <a:off x="1066800" y="2519916"/>
            <a:ext cx="6593958" cy="1569660"/>
          </a:xfrm>
          <a:prstGeom prst="rect">
            <a:avLst/>
          </a:prstGeom>
        </p:spPr>
        <p:txBody>
          <a:bodyPr wrap="square">
            <a:spAutoFit/>
          </a:bodyPr>
          <a:lstStyle/>
          <a:p>
            <a:r>
              <a:rPr lang="en-US" sz="2400" b="1" dirty="0"/>
              <a:t>-immediately or within first  6 hrs of delivery the baby will develop early onset tachypnea </a:t>
            </a:r>
          </a:p>
          <a:p>
            <a:r>
              <a:rPr lang="en-US" sz="2400" b="1" dirty="0"/>
              <a:t>with grunting, retractions, flaring, on extreme cases severe hypoxia and cyanosis (but rarely). </a:t>
            </a:r>
          </a:p>
        </p:txBody>
      </p:sp>
      <p:sp>
        <p:nvSpPr>
          <p:cNvPr id="8" name="Rectangle 7"/>
          <p:cNvSpPr/>
          <p:nvPr/>
        </p:nvSpPr>
        <p:spPr>
          <a:xfrm>
            <a:off x="1068572" y="4419600"/>
            <a:ext cx="6780028" cy="707886"/>
          </a:xfrm>
          <a:prstGeom prst="rect">
            <a:avLst/>
          </a:prstGeom>
        </p:spPr>
        <p:txBody>
          <a:bodyPr wrap="square">
            <a:spAutoFit/>
          </a:bodyPr>
          <a:lstStyle/>
          <a:p>
            <a:r>
              <a:rPr lang="en-US" sz="2000" b="1" dirty="0"/>
              <a:t>-the Chest in general  is clear without added sounds except rarely you can find crackles , with normal air entry </a:t>
            </a:r>
          </a:p>
        </p:txBody>
      </p:sp>
    </p:spTree>
    <p:extLst>
      <p:ext uri="{BB962C8B-B14F-4D97-AF65-F5344CB8AC3E}">
        <p14:creationId xmlns:p14="http://schemas.microsoft.com/office/powerpoint/2010/main" val="615631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2600"/>
            <a:ext cx="8382000" cy="4038600"/>
          </a:xfrm>
        </p:spPr>
        <p:txBody>
          <a:bodyPr>
            <a:noAutofit/>
          </a:bodyPr>
          <a:lstStyle/>
          <a:p>
            <a:pPr marL="114300" indent="0">
              <a:buNone/>
            </a:pPr>
            <a:r>
              <a:rPr lang="en-US" sz="2800" b="1" dirty="0">
                <a:effectLst>
                  <a:outerShdw blurRad="38100" dist="38100" dir="2700000" algn="tl">
                    <a:srgbClr val="000000">
                      <a:alpha val="43137"/>
                    </a:srgbClr>
                  </a:outerShdw>
                </a:effectLst>
              </a:rPr>
              <a:t>1- ABG</a:t>
            </a:r>
            <a:r>
              <a:rPr lang="en-US" sz="28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Pulse oximetry :</a:t>
            </a:r>
          </a:p>
          <a:p>
            <a:pPr marL="114300" indent="0">
              <a:buNone/>
            </a:pPr>
            <a:r>
              <a:rPr lang="en-US" sz="2800" dirty="0"/>
              <a:t>-ABGs do not reflect CO2 retention</a:t>
            </a:r>
          </a:p>
          <a:p>
            <a:pPr marL="114300" indent="0">
              <a:buNone/>
            </a:pPr>
            <a:r>
              <a:rPr lang="en-US" sz="2800" b="1" dirty="0">
                <a:effectLst>
                  <a:outerShdw blurRad="38100" dist="38100" dir="2700000" algn="tl">
                    <a:srgbClr val="000000">
                      <a:alpha val="43137"/>
                    </a:srgbClr>
                  </a:outerShdw>
                </a:effectLst>
              </a:rPr>
              <a:t>2-CXR</a:t>
            </a:r>
            <a:r>
              <a:rPr lang="en-US" sz="2800" b="1" dirty="0"/>
              <a:t> :</a:t>
            </a:r>
          </a:p>
          <a:p>
            <a:pPr>
              <a:buFontTx/>
              <a:buChar char="-"/>
            </a:pPr>
            <a:r>
              <a:rPr lang="en-US" sz="2800" dirty="0"/>
              <a:t>Chest radiography is the diagnostic standard for TTN .</a:t>
            </a:r>
          </a:p>
          <a:p>
            <a:pPr marL="114300" indent="0">
              <a:buNone/>
            </a:pPr>
            <a:r>
              <a:rPr lang="en-US" sz="2800" dirty="0"/>
              <a:t>- The main finding : fluid/ edema in the fissure , and maybe found small pleural effusion or hyperinflation .</a:t>
            </a:r>
          </a:p>
          <a:p>
            <a:pPr marL="114300" indent="0">
              <a:buNone/>
            </a:pPr>
            <a:r>
              <a:rPr lang="en-US" sz="2800" b="1" dirty="0">
                <a:effectLst>
                  <a:outerShdw blurRad="38100" dist="38100" dir="2700000" algn="tl">
                    <a:srgbClr val="000000">
                      <a:alpha val="43137"/>
                    </a:srgbClr>
                  </a:outerShdw>
                </a:effectLst>
              </a:rPr>
              <a:t>3-ECHO :</a:t>
            </a:r>
          </a:p>
          <a:p>
            <a:pPr marL="114300" indent="0">
              <a:buNone/>
            </a:pPr>
            <a:r>
              <a:rPr lang="en-US" sz="2800" dirty="0"/>
              <a:t>- rule out cardiac cause or pulmonary HTN </a:t>
            </a:r>
          </a:p>
        </p:txBody>
      </p:sp>
      <p:sp>
        <p:nvSpPr>
          <p:cNvPr id="3" name="Slide Number Placeholder 2"/>
          <p:cNvSpPr>
            <a:spLocks noGrp="1"/>
          </p:cNvSpPr>
          <p:nvPr>
            <p:ph type="sldNum" sz="quarter" idx="12"/>
          </p:nvPr>
        </p:nvSpPr>
        <p:spPr/>
        <p:txBody>
          <a:bodyPr/>
          <a:lstStyle/>
          <a:p>
            <a:fld id="{2B19053D-4B37-4D7B-8ABF-990319F02EEF}" type="slidenum">
              <a:rPr lang="en-US" smtClean="0">
                <a:solidFill>
                  <a:schemeClr val="tx1"/>
                </a:solidFill>
              </a:rPr>
              <a:pPr/>
              <a:t>38</a:t>
            </a:fld>
            <a:endParaRPr lang="en-US" dirty="0">
              <a:solidFill>
                <a:schemeClr val="tx1"/>
              </a:solidFill>
            </a:endParaRPr>
          </a:p>
        </p:txBody>
      </p:sp>
      <p:sp>
        <p:nvSpPr>
          <p:cNvPr id="4" name="Rectangle 3"/>
          <p:cNvSpPr/>
          <p:nvPr/>
        </p:nvSpPr>
        <p:spPr>
          <a:xfrm>
            <a:off x="2530699" y="304456"/>
            <a:ext cx="342068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Work-up :</a:t>
            </a:r>
          </a:p>
        </p:txBody>
      </p:sp>
    </p:spTree>
    <p:extLst>
      <p:ext uri="{BB962C8B-B14F-4D97-AF65-F5344CB8AC3E}">
        <p14:creationId xmlns:p14="http://schemas.microsoft.com/office/powerpoint/2010/main" val="615631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نتيجة بحث الصور عن ‪ttn cx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94083" y="1371600"/>
            <a:ext cx="6555833" cy="460547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B19053D-4B37-4D7B-8ABF-990319F02EEF}" type="slidenum">
              <a:rPr lang="en-US" smtClean="0">
                <a:solidFill>
                  <a:schemeClr val="tx1"/>
                </a:solidFill>
              </a:rPr>
              <a:pPr/>
              <a:t>39</a:t>
            </a:fld>
            <a:endParaRPr lang="en-US" dirty="0">
              <a:solidFill>
                <a:schemeClr val="tx1"/>
              </a:solidFill>
            </a:endParaRPr>
          </a:p>
        </p:txBody>
      </p:sp>
    </p:spTree>
    <p:extLst>
      <p:ext uri="{BB962C8B-B14F-4D97-AF65-F5344CB8AC3E}">
        <p14:creationId xmlns:p14="http://schemas.microsoft.com/office/powerpoint/2010/main" val="61563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304800"/>
            <a:ext cx="7848600" cy="4525963"/>
          </a:xfrm>
        </p:spPr>
        <p:txBody>
          <a:bodyPr>
            <a:noAutofit/>
          </a:bodyPr>
          <a:lstStyle/>
          <a:p>
            <a:pPr algn="l" rtl="0"/>
            <a:r>
              <a:rPr lang="en-US" sz="2000" b="1" dirty="0">
                <a:solidFill>
                  <a:schemeClr val="tx1"/>
                </a:solidFill>
              </a:rPr>
              <a:t>Several factors plays a role in the passage of meconium into the amniotic fluid. The major two factors are fetal hypoxic stress and fetal maturity.</a:t>
            </a:r>
          </a:p>
          <a:p>
            <a:pPr algn="l" rtl="0"/>
            <a:endParaRPr lang="en-US" sz="2000" b="1" dirty="0">
              <a:solidFill>
                <a:schemeClr val="tx1"/>
              </a:solidFill>
            </a:endParaRPr>
          </a:p>
          <a:p>
            <a:pPr algn="l" rtl="0"/>
            <a:r>
              <a:rPr lang="en-US" sz="2000" b="1" dirty="0">
                <a:solidFill>
                  <a:schemeClr val="tx1"/>
                </a:solidFill>
              </a:rPr>
              <a:t> Other Factors include:</a:t>
            </a:r>
            <a:endParaRPr lang="en-GB" sz="2000" b="1" dirty="0">
              <a:solidFill>
                <a:schemeClr val="tx1"/>
              </a:solidFill>
            </a:endParaRPr>
          </a:p>
          <a:p>
            <a:pPr marL="457200" indent="-457200" algn="l" rtl="0">
              <a:buFont typeface="+mj-lt"/>
              <a:buAutoNum type="arabicPeriod"/>
            </a:pPr>
            <a:r>
              <a:rPr lang="en-GB" sz="2000" dirty="0">
                <a:solidFill>
                  <a:schemeClr val="tx1"/>
                </a:solidFill>
              </a:rPr>
              <a:t>Placental insufficiency</a:t>
            </a:r>
          </a:p>
          <a:p>
            <a:pPr marL="457200" indent="-457200" algn="l" rtl="0">
              <a:buFont typeface="+mj-lt"/>
              <a:buAutoNum type="arabicPeriod"/>
            </a:pPr>
            <a:r>
              <a:rPr lang="en-US" sz="2000" dirty="0">
                <a:solidFill>
                  <a:schemeClr val="tx1"/>
                </a:solidFill>
              </a:rPr>
              <a:t>maternal hypertension</a:t>
            </a:r>
          </a:p>
          <a:p>
            <a:pPr marL="457200" indent="-457200" algn="l" rtl="0">
              <a:buFont typeface="+mj-lt"/>
              <a:buAutoNum type="arabicPeriod"/>
            </a:pPr>
            <a:r>
              <a:rPr lang="en-US" sz="2000" dirty="0">
                <a:solidFill>
                  <a:schemeClr val="tx1"/>
                </a:solidFill>
              </a:rPr>
              <a:t>Preeclampsia</a:t>
            </a:r>
          </a:p>
          <a:p>
            <a:pPr marL="457200" indent="-457200" algn="l" rtl="0">
              <a:buFont typeface="+mj-lt"/>
              <a:buAutoNum type="arabicPeriod"/>
            </a:pPr>
            <a:r>
              <a:rPr lang="en-US" sz="2000" dirty="0">
                <a:solidFill>
                  <a:schemeClr val="tx1"/>
                </a:solidFill>
              </a:rPr>
              <a:t>Oligohydramnios</a:t>
            </a:r>
          </a:p>
          <a:p>
            <a:pPr marL="457200" indent="-457200" algn="l" rtl="0">
              <a:buFont typeface="+mj-lt"/>
              <a:buAutoNum type="arabicPeriod"/>
            </a:pPr>
            <a:r>
              <a:rPr lang="en-US" sz="2000" dirty="0">
                <a:solidFill>
                  <a:schemeClr val="tx1"/>
                </a:solidFill>
              </a:rPr>
              <a:t>infection</a:t>
            </a:r>
          </a:p>
          <a:p>
            <a:pPr marL="457200" indent="-457200" algn="l" rtl="0">
              <a:buFont typeface="+mj-lt"/>
              <a:buAutoNum type="arabicPeriod"/>
            </a:pPr>
            <a:r>
              <a:rPr lang="en-US" sz="2000" dirty="0">
                <a:solidFill>
                  <a:schemeClr val="tx1"/>
                </a:solidFill>
              </a:rPr>
              <a:t>Acidosis</a:t>
            </a:r>
          </a:p>
          <a:p>
            <a:pPr marL="457200" indent="-457200" algn="l" rtl="0">
              <a:buFont typeface="+mj-lt"/>
              <a:buAutoNum type="arabicPeriod"/>
            </a:pPr>
            <a:r>
              <a:rPr lang="en-US" sz="2000" dirty="0">
                <a:solidFill>
                  <a:schemeClr val="tx1"/>
                </a:solidFill>
              </a:rPr>
              <a:t>maternal drug abuse( especially use of tobacco and cocaine)</a:t>
            </a:r>
          </a:p>
          <a:p>
            <a:pPr marL="457200" indent="-457200" algn="l" rtl="0">
              <a:buFont typeface="+mj-lt"/>
              <a:buAutoNum type="arabicPeriod"/>
            </a:pPr>
            <a:endParaRPr lang="en-US" sz="2000" dirty="0">
              <a:solidFill>
                <a:schemeClr val="tx1"/>
              </a:solidFill>
            </a:endParaRPr>
          </a:p>
          <a:p>
            <a:pPr marL="0" indent="0" algn="l" rtl="0">
              <a:buNone/>
            </a:pPr>
            <a:r>
              <a:rPr lang="en-GB" sz="2000" b="1" dirty="0">
                <a:solidFill>
                  <a:schemeClr val="tx1"/>
                </a:solidFill>
              </a:rPr>
              <a:t>THE EXACT MECHANISM OF MECONIUM PASSAGE INTO THE AMNIOTIC FLUID IS NOT COMPLETELY UNDERSTOOD AND IT MAY BE A COMBINATION OF SEVERAL FACTROS.</a:t>
            </a:r>
            <a:endParaRPr lang="en-US" sz="2000" b="1" dirty="0">
              <a:solidFill>
                <a:schemeClr val="tx1"/>
              </a:solidFill>
            </a:endParaRPr>
          </a:p>
          <a:p>
            <a:pPr marL="0" indent="0" algn="l" rtl="0">
              <a:buNone/>
            </a:pPr>
            <a:endParaRPr lang="en-US" sz="2000" b="1" dirty="0">
              <a:solidFill>
                <a:schemeClr val="tx1"/>
              </a:solidFill>
            </a:endParaRPr>
          </a:p>
          <a:p>
            <a:pPr marL="457200" indent="-457200" algn="l" rtl="0">
              <a:buFont typeface="+mj-lt"/>
              <a:buAutoNum type="arabicPeriod"/>
            </a:pPr>
            <a:endParaRPr lang="ar-JO" sz="2000" dirty="0">
              <a:solidFill>
                <a:schemeClr val="tx1"/>
              </a:solidFill>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4</a:t>
            </a:fld>
            <a:endParaRPr lang="en-US" dirty="0"/>
          </a:p>
        </p:txBody>
      </p:sp>
    </p:spTree>
    <p:extLst>
      <p:ext uri="{BB962C8B-B14F-4D97-AF65-F5344CB8AC3E}">
        <p14:creationId xmlns:p14="http://schemas.microsoft.com/office/powerpoint/2010/main" val="274861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101772"/>
            <a:ext cx="8534400" cy="3657600"/>
          </a:xfrm>
        </p:spPr>
        <p:txBody>
          <a:bodyPr>
            <a:noAutofit/>
          </a:bodyPr>
          <a:lstStyle/>
          <a:p>
            <a:r>
              <a:rPr lang="en-US" sz="2400" b="1" dirty="0"/>
              <a:t>1- congenital HD </a:t>
            </a:r>
          </a:p>
          <a:p>
            <a:r>
              <a:rPr lang="en-US" sz="2400" b="1" dirty="0"/>
              <a:t>2- diaphragmatic hernia </a:t>
            </a:r>
          </a:p>
          <a:p>
            <a:r>
              <a:rPr lang="en-US" sz="2400" b="1" dirty="0"/>
              <a:t>3- congenital lung defect</a:t>
            </a:r>
          </a:p>
          <a:p>
            <a:r>
              <a:rPr lang="en-US" sz="2400" b="1" dirty="0"/>
              <a:t> 4- pneumothorax </a:t>
            </a:r>
          </a:p>
          <a:p>
            <a:r>
              <a:rPr lang="en-US" sz="2400" b="1" dirty="0"/>
              <a:t>5- meconium aspiration </a:t>
            </a:r>
          </a:p>
          <a:p>
            <a:r>
              <a:rPr lang="en-US" sz="2400" b="1" dirty="0"/>
              <a:t>6- RDS</a:t>
            </a:r>
          </a:p>
          <a:p>
            <a:r>
              <a:rPr lang="en-US" sz="2400" b="1" dirty="0"/>
              <a:t> 7- PPHN (Persistent Pulmonary Hypertension of the Newborn) </a:t>
            </a:r>
          </a:p>
          <a:p>
            <a:r>
              <a:rPr lang="en-US" sz="2400" b="1" dirty="0"/>
              <a:t>8- neonatal pneumonia</a:t>
            </a:r>
          </a:p>
        </p:txBody>
      </p:sp>
      <p:sp>
        <p:nvSpPr>
          <p:cNvPr id="3" name="Slide Number Placeholder 2"/>
          <p:cNvSpPr>
            <a:spLocks noGrp="1"/>
          </p:cNvSpPr>
          <p:nvPr>
            <p:ph type="sldNum" sz="quarter" idx="12"/>
          </p:nvPr>
        </p:nvSpPr>
        <p:spPr/>
        <p:txBody>
          <a:bodyPr/>
          <a:lstStyle/>
          <a:p>
            <a:fld id="{2B19053D-4B37-4D7B-8ABF-990319F02EEF}" type="slidenum">
              <a:rPr lang="en-US" smtClean="0">
                <a:solidFill>
                  <a:schemeClr val="tx1"/>
                </a:solidFill>
              </a:rPr>
              <a:pPr/>
              <a:t>40</a:t>
            </a:fld>
            <a:endParaRPr lang="en-US" dirty="0">
              <a:solidFill>
                <a:schemeClr val="tx1"/>
              </a:solidFill>
            </a:endParaRPr>
          </a:p>
        </p:txBody>
      </p:sp>
      <p:sp>
        <p:nvSpPr>
          <p:cNvPr id="4" name="Rectangle 3"/>
          <p:cNvSpPr/>
          <p:nvPr/>
        </p:nvSpPr>
        <p:spPr>
          <a:xfrm>
            <a:off x="3687591" y="1143000"/>
            <a:ext cx="176881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DDX :</a:t>
            </a:r>
          </a:p>
        </p:txBody>
      </p:sp>
    </p:spTree>
    <p:extLst>
      <p:ext uri="{BB962C8B-B14F-4D97-AF65-F5344CB8AC3E}">
        <p14:creationId xmlns:p14="http://schemas.microsoft.com/office/powerpoint/2010/main" val="615631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2286000"/>
            <a:ext cx="7620000" cy="4800600"/>
          </a:xfrm>
        </p:spPr>
        <p:txBody>
          <a:bodyPr>
            <a:normAutofit/>
          </a:bodyPr>
          <a:lstStyle/>
          <a:p>
            <a:r>
              <a:rPr lang="en-US" sz="32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-Supportive TX. </a:t>
            </a:r>
          </a:p>
          <a:p>
            <a:r>
              <a:rPr lang="en-US" sz="3200" dirty="0">
                <a:effectLst>
                  <a:outerShdw blurRad="38100" dist="38100" dir="2700000" algn="tl">
                    <a:srgbClr val="000000">
                      <a:alpha val="43137"/>
                    </a:srgbClr>
                  </a:outerShdw>
                </a:effectLst>
              </a:rPr>
              <a:t>I-V Fluid</a:t>
            </a:r>
          </a:p>
          <a:p>
            <a:r>
              <a:rPr lang="en-US" sz="3200" dirty="0">
                <a:effectLst>
                  <a:outerShdw blurRad="38100" dist="38100" dir="2700000" algn="tl">
                    <a:srgbClr val="000000">
                      <a:alpha val="43137"/>
                    </a:srgbClr>
                  </a:outerShdw>
                </a:effectLst>
              </a:rPr>
              <a:t>- O2 supplement</a:t>
            </a:r>
          </a:p>
          <a:p>
            <a:r>
              <a:rPr lang="en-US" sz="3200" dirty="0">
                <a:effectLst>
                  <a:outerShdw blurRad="38100" dist="38100" dir="2700000" algn="tl">
                    <a:srgbClr val="000000">
                      <a:alpha val="43137"/>
                    </a:srgbClr>
                  </a:outerShdw>
                </a:effectLst>
              </a:rPr>
              <a:t>- correct any metabolic disorders</a:t>
            </a:r>
          </a:p>
          <a:p>
            <a:r>
              <a:rPr lang="en-US" sz="3200" dirty="0">
                <a:effectLst>
                  <a:outerShdw blurRad="38100" dist="38100" dir="2700000" algn="tl">
                    <a:srgbClr val="000000">
                      <a:alpha val="43137"/>
                    </a:srgbClr>
                  </a:outerShdw>
                </a:effectLst>
              </a:rPr>
              <a:t>-regulate temperature</a:t>
            </a:r>
          </a:p>
        </p:txBody>
      </p:sp>
      <p:sp>
        <p:nvSpPr>
          <p:cNvPr id="3" name="Slide Number Placeholder 2"/>
          <p:cNvSpPr>
            <a:spLocks noGrp="1"/>
          </p:cNvSpPr>
          <p:nvPr>
            <p:ph type="sldNum" sz="quarter" idx="12"/>
          </p:nvPr>
        </p:nvSpPr>
        <p:spPr/>
        <p:txBody>
          <a:bodyPr/>
          <a:lstStyle/>
          <a:p>
            <a:fld id="{2B19053D-4B37-4D7B-8ABF-990319F02EEF}" type="slidenum">
              <a:rPr lang="en-US" smtClean="0">
                <a:solidFill>
                  <a:schemeClr val="tx1"/>
                </a:solidFill>
              </a:rPr>
              <a:pPr/>
              <a:t>41</a:t>
            </a:fld>
            <a:endParaRPr lang="en-US" dirty="0">
              <a:solidFill>
                <a:schemeClr val="tx1"/>
              </a:solidFill>
            </a:endParaRPr>
          </a:p>
        </p:txBody>
      </p:sp>
      <p:sp>
        <p:nvSpPr>
          <p:cNvPr id="4" name="Rectangle 3"/>
          <p:cNvSpPr/>
          <p:nvPr/>
        </p:nvSpPr>
        <p:spPr>
          <a:xfrm>
            <a:off x="2562258" y="1143000"/>
            <a:ext cx="404783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Treatment :</a:t>
            </a:r>
          </a:p>
        </p:txBody>
      </p:sp>
    </p:spTree>
    <p:extLst>
      <p:ext uri="{BB962C8B-B14F-4D97-AF65-F5344CB8AC3E}">
        <p14:creationId xmlns:p14="http://schemas.microsoft.com/office/powerpoint/2010/main" val="615631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hmed\Pictures\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2"/>
            <a:ext cx="9144000" cy="6878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04664" y="0"/>
            <a:ext cx="7772400" cy="3514402"/>
          </a:xfrm>
        </p:spPr>
        <p:txBody>
          <a:bodyPr>
            <a:noAutofit/>
          </a:bodyPr>
          <a:lstStyle/>
          <a:p>
            <a:pPr algn="ctr"/>
            <a:r>
              <a:rPr lang="en-US" sz="11500" b="1" dirty="0">
                <a:solidFill>
                  <a:schemeClr val="bg1"/>
                </a:solidFill>
                <a:latin typeface="Britannic Bold" pitchFamily="34" charset="0"/>
              </a:rPr>
              <a:t>Birth injuries </a:t>
            </a:r>
          </a:p>
        </p:txBody>
      </p:sp>
      <p:sp>
        <p:nvSpPr>
          <p:cNvPr id="3" name="Slide Number Placeholder 2"/>
          <p:cNvSpPr>
            <a:spLocks noGrp="1"/>
          </p:cNvSpPr>
          <p:nvPr>
            <p:ph type="sldNum" sz="quarter" idx="12"/>
          </p:nvPr>
        </p:nvSpPr>
        <p:spPr/>
        <p:txBody>
          <a:bodyPr/>
          <a:lstStyle/>
          <a:p>
            <a:fld id="{2B19053D-4B37-4D7B-8ABF-990319F02EEF}" type="slidenum">
              <a:rPr lang="en-US" smtClean="0"/>
              <a:pPr/>
              <a:t>42</a:t>
            </a:fld>
            <a:endParaRPr lang="en-US" dirty="0"/>
          </a:p>
        </p:txBody>
      </p:sp>
    </p:spTree>
    <p:extLst>
      <p:ext uri="{BB962C8B-B14F-4D97-AF65-F5344CB8AC3E}">
        <p14:creationId xmlns:p14="http://schemas.microsoft.com/office/powerpoint/2010/main" val="3034763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139136" cy="582613"/>
          </a:xfrm>
        </p:spPr>
        <p:txBody>
          <a:bodyPr/>
          <a:lstStyle/>
          <a:p>
            <a:pPr algn="ctr"/>
            <a:r>
              <a:rPr lang="en-US" sz="4800" b="1" dirty="0"/>
              <a:t>Definitions</a:t>
            </a:r>
            <a:r>
              <a:rPr lang="en-US" b="1" dirty="0"/>
              <a:t>:</a:t>
            </a:r>
          </a:p>
        </p:txBody>
      </p:sp>
      <p:sp>
        <p:nvSpPr>
          <p:cNvPr id="3" name="Content Placeholder 2"/>
          <p:cNvSpPr>
            <a:spLocks noGrp="1"/>
          </p:cNvSpPr>
          <p:nvPr>
            <p:ph idx="1"/>
          </p:nvPr>
        </p:nvSpPr>
        <p:spPr>
          <a:xfrm>
            <a:off x="36490" y="764704"/>
            <a:ext cx="8964488" cy="6093296"/>
          </a:xfrm>
        </p:spPr>
        <p:txBody>
          <a:bodyPr>
            <a:normAutofit fontScale="95000"/>
          </a:bodyPr>
          <a:lstStyle/>
          <a:p>
            <a:pPr algn="l" rtl="0"/>
            <a:r>
              <a:rPr lang="en-US" sz="3600" b="1" u="sng" dirty="0">
                <a:latin typeface="Andalus" pitchFamily="18" charset="-78"/>
                <a:cs typeface="Andalus" pitchFamily="18" charset="-78"/>
              </a:rPr>
              <a:t>Birth injury :</a:t>
            </a:r>
            <a:r>
              <a:rPr lang="en-US" sz="3600" dirty="0"/>
              <a:t> </a:t>
            </a:r>
          </a:p>
          <a:p>
            <a:pPr marL="0" indent="0" algn="l" rtl="0">
              <a:buNone/>
            </a:pPr>
            <a:r>
              <a:rPr lang="en-US" sz="2000" dirty="0"/>
              <a:t>Is defined as the </a:t>
            </a:r>
            <a:r>
              <a:rPr lang="en-US" sz="2000" dirty="0">
                <a:solidFill>
                  <a:srgbClr val="FF0000"/>
                </a:solidFill>
                <a:effectLst>
                  <a:outerShdw blurRad="38100" dist="38100" dir="2700000" algn="tl">
                    <a:srgbClr val="000000">
                      <a:alpha val="43137"/>
                    </a:srgbClr>
                  </a:outerShdw>
                </a:effectLst>
              </a:rPr>
              <a:t>structural destruction </a:t>
            </a:r>
            <a:r>
              <a:rPr lang="en-US" sz="2000" dirty="0"/>
              <a:t>or </a:t>
            </a:r>
            <a:r>
              <a:rPr lang="en-US" sz="2000" dirty="0">
                <a:solidFill>
                  <a:srgbClr val="FF0000"/>
                </a:solidFill>
                <a:effectLst>
                  <a:outerShdw blurRad="38100" dist="38100" dir="2700000" algn="tl">
                    <a:srgbClr val="000000">
                      <a:alpha val="43137"/>
                    </a:srgbClr>
                  </a:outerShdw>
                </a:effectLst>
              </a:rPr>
              <a:t>functional deterioration </a:t>
            </a:r>
            <a:r>
              <a:rPr lang="en-US" sz="2000" dirty="0"/>
              <a:t>of the neonate’s body due to a traumatic event at birth. </a:t>
            </a:r>
          </a:p>
          <a:p>
            <a:pPr marL="0" indent="0">
              <a:buNone/>
            </a:pPr>
            <a:r>
              <a:rPr lang="en-US" sz="2000" dirty="0"/>
              <a:t>-Is used to denote avoidable and unavoidable mechanical and hypoxic- ischemic injury incurred by an infant during </a:t>
            </a:r>
            <a:r>
              <a:rPr lang="en-US" sz="2000" dirty="0" err="1"/>
              <a:t>labour</a:t>
            </a:r>
            <a:r>
              <a:rPr lang="en-US" sz="2000" dirty="0"/>
              <a:t> and delivery.</a:t>
            </a:r>
          </a:p>
          <a:p>
            <a:pPr marL="0" indent="0">
              <a:buNone/>
            </a:pPr>
            <a:r>
              <a:rPr lang="en-US" sz="2000" dirty="0"/>
              <a:t>-Birth injuries are a significant cause of neonatal morbidity</a:t>
            </a:r>
          </a:p>
          <a:p>
            <a:pPr marL="0" indent="0">
              <a:buNone/>
            </a:pPr>
            <a:r>
              <a:rPr lang="en-US" sz="2000" dirty="0"/>
              <a:t>and mortality. </a:t>
            </a:r>
          </a:p>
          <a:p>
            <a:pPr algn="l" rtl="0"/>
            <a:r>
              <a:rPr lang="en-US" sz="3600" b="1" u="sng" dirty="0">
                <a:latin typeface="Andalus" pitchFamily="18" charset="-78"/>
                <a:cs typeface="Andalus" pitchFamily="18" charset="-78"/>
              </a:rPr>
              <a:t>Birth trauma :</a:t>
            </a:r>
          </a:p>
          <a:p>
            <a:pPr algn="l" rtl="0">
              <a:buNone/>
            </a:pPr>
            <a:r>
              <a:rPr lang="en-US" sz="2000" dirty="0"/>
              <a:t> Injuries to the infant that result from </a:t>
            </a:r>
            <a:r>
              <a:rPr lang="en-US" sz="2000" dirty="0">
                <a:solidFill>
                  <a:srgbClr val="FF0000"/>
                </a:solidFill>
                <a:effectLst>
                  <a:outerShdw blurRad="38100" dist="38100" dir="2700000" algn="tl">
                    <a:srgbClr val="000000">
                      <a:alpha val="43137"/>
                    </a:srgbClr>
                  </a:outerShdw>
                </a:effectLst>
              </a:rPr>
              <a:t>mechanical forces </a:t>
            </a:r>
            <a:r>
              <a:rPr lang="en-US" sz="2000" dirty="0"/>
              <a:t>during the birth process.</a:t>
            </a:r>
          </a:p>
          <a:p>
            <a:pPr algn="l" rtl="0">
              <a:buNone/>
            </a:pPr>
            <a:endParaRPr lang="en-US" sz="2000" dirty="0"/>
          </a:p>
          <a:p>
            <a:r>
              <a:rPr lang="en-US" sz="3600" b="1" u="sng" dirty="0">
                <a:latin typeface="Andalus" pitchFamily="18" charset="-78"/>
                <a:cs typeface="Andalus" pitchFamily="18" charset="-78"/>
              </a:rPr>
              <a:t>Birth defect:</a:t>
            </a:r>
          </a:p>
          <a:p>
            <a:pPr algn="l" rtl="0">
              <a:buNone/>
            </a:pPr>
            <a:r>
              <a:rPr lang="en-US" sz="2000" dirty="0"/>
              <a:t>A congenital disorder present at birth regardless of its cause, may result in disabilities that may be physical , ,intellectual or developmental.</a:t>
            </a:r>
          </a:p>
        </p:txBody>
      </p:sp>
      <p:sp>
        <p:nvSpPr>
          <p:cNvPr id="4" name="Slide Number Placeholder 3"/>
          <p:cNvSpPr>
            <a:spLocks noGrp="1"/>
          </p:cNvSpPr>
          <p:nvPr>
            <p:ph type="sldNum" sz="quarter" idx="12"/>
          </p:nvPr>
        </p:nvSpPr>
        <p:spPr/>
        <p:txBody>
          <a:bodyPr/>
          <a:lstStyle/>
          <a:p>
            <a:fld id="{2B19053D-4B37-4D7B-8ABF-990319F02EEF}" type="slidenum">
              <a:rPr lang="en-US" smtClean="0"/>
              <a:pPr/>
              <a:t>43</a:t>
            </a:fld>
            <a:endParaRPr lang="en-US" dirty="0"/>
          </a:p>
        </p:txBody>
      </p:sp>
    </p:spTree>
    <p:extLst>
      <p:ext uri="{BB962C8B-B14F-4D97-AF65-F5344CB8AC3E}">
        <p14:creationId xmlns:p14="http://schemas.microsoft.com/office/powerpoint/2010/main" val="2017400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99392"/>
            <a:ext cx="7355160" cy="1143000"/>
          </a:xfrm>
        </p:spPr>
        <p:txBody>
          <a:bodyPr/>
          <a:lstStyle/>
          <a:p>
            <a:pPr algn="l"/>
            <a:r>
              <a:rPr lang="en-US" b="1" dirty="0"/>
              <a:t>Epidemiology</a:t>
            </a:r>
            <a:r>
              <a:rPr lang="en-US" b="1" dirty="0">
                <a:solidFill>
                  <a:schemeClr val="tx1"/>
                </a:solidFill>
              </a:rPr>
              <a:t> </a:t>
            </a:r>
            <a:r>
              <a:rPr lang="en-US" b="1" dirty="0"/>
              <a:t>:</a:t>
            </a:r>
          </a:p>
        </p:txBody>
      </p:sp>
      <p:sp>
        <p:nvSpPr>
          <p:cNvPr id="3" name="Content Placeholder 2"/>
          <p:cNvSpPr>
            <a:spLocks noGrp="1"/>
          </p:cNvSpPr>
          <p:nvPr>
            <p:ph idx="1"/>
          </p:nvPr>
        </p:nvSpPr>
        <p:spPr>
          <a:xfrm>
            <a:off x="381000" y="1447800"/>
            <a:ext cx="8136904" cy="4800600"/>
          </a:xfrm>
        </p:spPr>
        <p:txBody>
          <a:bodyPr>
            <a:normAutofit/>
          </a:bodyPr>
          <a:lstStyle/>
          <a:p>
            <a:pPr algn="l" rtl="0"/>
            <a:r>
              <a:rPr lang="en-US" dirty="0"/>
              <a:t>Significant birth injury accounts for fewer than 2% of neonatal deaths and stillbirths in the United States;</a:t>
            </a:r>
          </a:p>
          <a:p>
            <a:pPr algn="l" rtl="0"/>
            <a:r>
              <a:rPr lang="en-US" dirty="0"/>
              <a:t>It still occurs </a:t>
            </a:r>
            <a:r>
              <a:rPr lang="en-US" u="sng" dirty="0">
                <a:effectLst>
                  <a:outerShdw blurRad="38100" dist="38100" dir="2700000" algn="tl">
                    <a:srgbClr val="000000">
                      <a:alpha val="43137"/>
                    </a:srgbClr>
                  </a:outerShdw>
                </a:effectLst>
              </a:rPr>
              <a:t>occasionally</a:t>
            </a:r>
            <a:r>
              <a:rPr lang="en-US" dirty="0"/>
              <a:t> and </a:t>
            </a:r>
            <a:r>
              <a:rPr lang="en-US" u="sng" dirty="0">
                <a:effectLst>
                  <a:outerShdw blurRad="38100" dist="38100" dir="2700000" algn="tl">
                    <a:srgbClr val="000000">
                      <a:alpha val="43137"/>
                    </a:srgbClr>
                  </a:outerShdw>
                </a:effectLst>
              </a:rPr>
              <a:t>unavoidably</a:t>
            </a:r>
            <a:r>
              <a:rPr lang="en-US" dirty="0"/>
              <a:t>, with an average of 6-8 injuries per 1000 live births.</a:t>
            </a:r>
          </a:p>
          <a:p>
            <a:pPr algn="l" rtl="0"/>
            <a:r>
              <a:rPr lang="en-US" dirty="0"/>
              <a:t> In general, </a:t>
            </a:r>
            <a:r>
              <a:rPr lang="en-US" b="1" dirty="0">
                <a:solidFill>
                  <a:srgbClr val="FF0000"/>
                </a:solidFill>
              </a:rPr>
              <a:t>larger</a:t>
            </a:r>
            <a:r>
              <a:rPr lang="en-US" dirty="0"/>
              <a:t> infants are more susceptible to birth trauma. </a:t>
            </a:r>
          </a:p>
          <a:p>
            <a:pPr algn="l" rtl="0"/>
            <a:r>
              <a:rPr lang="en-US" dirty="0"/>
              <a:t>Higher rates are reported for infants who </a:t>
            </a:r>
            <a:r>
              <a:rPr lang="en-US" b="1" dirty="0">
                <a:solidFill>
                  <a:srgbClr val="FF0000"/>
                </a:solidFill>
              </a:rPr>
              <a:t>weigh more than 4500g.</a:t>
            </a:r>
          </a:p>
        </p:txBody>
      </p:sp>
      <p:sp>
        <p:nvSpPr>
          <p:cNvPr id="4" name="Slide Number Placeholder 3"/>
          <p:cNvSpPr>
            <a:spLocks noGrp="1"/>
          </p:cNvSpPr>
          <p:nvPr>
            <p:ph type="sldNum" sz="quarter" idx="12"/>
          </p:nvPr>
        </p:nvSpPr>
        <p:spPr/>
        <p:txBody>
          <a:bodyPr/>
          <a:lstStyle/>
          <a:p>
            <a:fld id="{2B19053D-4B37-4D7B-8ABF-990319F02EEF}" type="slidenum">
              <a:rPr lang="en-US" smtClean="0"/>
              <a:pPr/>
              <a:t>44</a:t>
            </a:fld>
            <a:endParaRPr lang="en-US" dirty="0"/>
          </a:p>
        </p:txBody>
      </p:sp>
    </p:spTree>
    <p:extLst>
      <p:ext uri="{BB962C8B-B14F-4D97-AF65-F5344CB8AC3E}">
        <p14:creationId xmlns:p14="http://schemas.microsoft.com/office/powerpoint/2010/main" val="2408892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02910"/>
            <a:ext cx="7427168" cy="868958"/>
          </a:xfrm>
        </p:spPr>
        <p:txBody>
          <a:bodyPr>
            <a:normAutofit/>
          </a:bodyPr>
          <a:lstStyle/>
          <a:p>
            <a:pPr algn="l"/>
            <a:r>
              <a:rPr lang="en-US" b="1" dirty="0"/>
              <a:t>Risk</a:t>
            </a:r>
            <a:r>
              <a:rPr lang="en-US" dirty="0"/>
              <a:t> </a:t>
            </a:r>
            <a:r>
              <a:rPr lang="en-US" b="1" dirty="0"/>
              <a:t>factors:</a:t>
            </a:r>
          </a:p>
        </p:txBody>
      </p:sp>
      <p:sp>
        <p:nvSpPr>
          <p:cNvPr id="3" name="Content Placeholder 2"/>
          <p:cNvSpPr>
            <a:spLocks noGrp="1"/>
          </p:cNvSpPr>
          <p:nvPr>
            <p:ph idx="1"/>
          </p:nvPr>
        </p:nvSpPr>
        <p:spPr>
          <a:xfrm>
            <a:off x="107504" y="1052736"/>
            <a:ext cx="9036496" cy="5544616"/>
          </a:xfrm>
        </p:spPr>
        <p:txBody>
          <a:bodyPr>
            <a:normAutofit/>
          </a:bodyPr>
          <a:lstStyle/>
          <a:p>
            <a:r>
              <a:rPr lang="en-US" b="1" u="sng" dirty="0"/>
              <a:t>Maternal :</a:t>
            </a:r>
          </a:p>
          <a:p>
            <a:pPr marL="114300" indent="0">
              <a:buNone/>
            </a:pPr>
            <a:r>
              <a:rPr lang="en-US" sz="2000" dirty="0"/>
              <a:t> 1- </a:t>
            </a:r>
            <a:r>
              <a:rPr lang="en-US" sz="2000" err="1"/>
              <a:t>primigravida</a:t>
            </a:r>
            <a:r>
              <a:rPr lang="en-US" sz="2000"/>
              <a:t>        </a:t>
            </a:r>
            <a:r>
              <a:rPr lang="en-US" sz="2000" dirty="0"/>
              <a:t>2- pelvic </a:t>
            </a:r>
            <a:r>
              <a:rPr lang="en-US" sz="2000"/>
              <a:t>abnormality        </a:t>
            </a:r>
            <a:r>
              <a:rPr lang="en-US" sz="2000" dirty="0"/>
              <a:t>3- </a:t>
            </a:r>
            <a:r>
              <a:rPr lang="en-US" sz="2000" dirty="0" err="1"/>
              <a:t>oligohydromnious</a:t>
            </a:r>
            <a:r>
              <a:rPr lang="en-US" sz="2000" dirty="0"/>
              <a:t>       </a:t>
            </a:r>
          </a:p>
          <a:p>
            <a:pPr marL="114300" indent="0">
              <a:buNone/>
            </a:pPr>
            <a:r>
              <a:rPr lang="en-US" sz="2000"/>
              <a:t>         4- </a:t>
            </a:r>
            <a:r>
              <a:rPr lang="en-US" sz="2000" dirty="0"/>
              <a:t>small maternal stature        5- </a:t>
            </a:r>
            <a:r>
              <a:rPr lang="en-US" sz="2000" dirty="0" err="1"/>
              <a:t>cephalopelvic</a:t>
            </a:r>
            <a:r>
              <a:rPr lang="en-US" sz="2000" dirty="0"/>
              <a:t> disproportion</a:t>
            </a:r>
          </a:p>
          <a:p>
            <a:pPr marL="114300" indent="0">
              <a:buNone/>
            </a:pPr>
            <a:endParaRPr lang="en-US" sz="2000" dirty="0"/>
          </a:p>
          <a:p>
            <a:r>
              <a:rPr lang="en-US" b="1" u="sng" dirty="0"/>
              <a:t>Fetal:</a:t>
            </a:r>
          </a:p>
          <a:p>
            <a:pPr marL="114300" indent="0">
              <a:buNone/>
            </a:pPr>
            <a:r>
              <a:rPr lang="en-US" sz="2000" dirty="0"/>
              <a:t> 1- very low BW</a:t>
            </a:r>
            <a:r>
              <a:rPr lang="en-US" sz="2000"/>
              <a:t>.        </a:t>
            </a:r>
            <a:r>
              <a:rPr lang="en-US" sz="2000" dirty="0"/>
              <a:t>2- Extreme </a:t>
            </a:r>
            <a:r>
              <a:rPr lang="en-US" sz="2000"/>
              <a:t>prematurity      </a:t>
            </a:r>
            <a:r>
              <a:rPr lang="en-US" sz="2000" dirty="0"/>
              <a:t>3- </a:t>
            </a:r>
            <a:r>
              <a:rPr lang="en-US" sz="2000"/>
              <a:t>fetal anomalies    </a:t>
            </a:r>
            <a:br>
              <a:rPr lang="en-US" sz="2000"/>
            </a:br>
            <a:r>
              <a:rPr lang="en-US" sz="2000"/>
              <a:t>         4- </a:t>
            </a:r>
            <a:r>
              <a:rPr lang="en-US" sz="2000" dirty="0"/>
              <a:t>fetal </a:t>
            </a:r>
            <a:r>
              <a:rPr lang="en-US" sz="2000" dirty="0" err="1"/>
              <a:t>macrosomia</a:t>
            </a:r>
            <a:r>
              <a:rPr lang="en-US" sz="2000"/>
              <a:t>.               </a:t>
            </a:r>
            <a:r>
              <a:rPr lang="en-US" sz="2000" dirty="0"/>
              <a:t>5- breech presentation</a:t>
            </a:r>
          </a:p>
          <a:p>
            <a:pPr marL="114300" indent="0">
              <a:buNone/>
            </a:pPr>
            <a:r>
              <a:rPr lang="en-US" sz="2000"/>
              <a:t> </a:t>
            </a:r>
            <a:endParaRPr lang="en-US" sz="2000" dirty="0"/>
          </a:p>
          <a:p>
            <a:r>
              <a:rPr lang="en-US" b="1" u="sng" dirty="0"/>
              <a:t>Delivery:</a:t>
            </a:r>
          </a:p>
          <a:p>
            <a:pPr marL="114300" indent="0">
              <a:buNone/>
            </a:pPr>
            <a:r>
              <a:rPr lang="en-US" sz="2000" dirty="0"/>
              <a:t>   1- prolonged or rapid </a:t>
            </a:r>
            <a:r>
              <a:rPr lang="en-US" sz="2000" dirty="0" err="1"/>
              <a:t>labour</a:t>
            </a:r>
            <a:r>
              <a:rPr lang="en-US" sz="2000" dirty="0"/>
              <a:t>      2- instrument use </a:t>
            </a:r>
          </a:p>
          <a:p>
            <a:pPr marL="114300" indent="0">
              <a:buNone/>
            </a:pPr>
            <a:r>
              <a:rPr lang="en-US" sz="2000" dirty="0"/>
              <a:t>   3- version + extraction              </a:t>
            </a:r>
          </a:p>
          <a:p>
            <a:pPr marL="114300" indent="0">
              <a:buNone/>
            </a:pPr>
            <a:r>
              <a:rPr lang="en-US" sz="2000" dirty="0"/>
              <a:t>   4- deep, transverse, arrested descend.</a:t>
            </a:r>
          </a:p>
        </p:txBody>
      </p:sp>
      <p:sp>
        <p:nvSpPr>
          <p:cNvPr id="4" name="Slide Number Placeholder 3"/>
          <p:cNvSpPr>
            <a:spLocks noGrp="1"/>
          </p:cNvSpPr>
          <p:nvPr>
            <p:ph type="sldNum" sz="quarter" idx="12"/>
          </p:nvPr>
        </p:nvSpPr>
        <p:spPr/>
        <p:txBody>
          <a:bodyPr/>
          <a:lstStyle/>
          <a:p>
            <a:fld id="{2B19053D-4B37-4D7B-8ABF-990319F02EEF}" type="slidenum">
              <a:rPr lang="en-US" smtClean="0"/>
              <a:pPr/>
              <a:t>45</a:t>
            </a:fld>
            <a:endParaRPr lang="en-US" dirty="0"/>
          </a:p>
        </p:txBody>
      </p:sp>
    </p:spTree>
    <p:extLst>
      <p:ext uri="{BB962C8B-B14F-4D97-AF65-F5344CB8AC3E}">
        <p14:creationId xmlns:p14="http://schemas.microsoft.com/office/powerpoint/2010/main" val="2136686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66800" y="609600"/>
            <a:ext cx="7498080" cy="4585871"/>
          </a:xfrm>
          <a:prstGeom prst="rect">
            <a:avLst/>
          </a:prstGeom>
        </p:spPr>
        <p:txBody>
          <a:bodyPr wrap="square">
            <a:spAutoFit/>
          </a:bodyPr>
          <a:lstStyle/>
          <a:p>
            <a:pPr algn="l" rtl="0"/>
            <a:r>
              <a:rPr lang="en-US"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Types :</a:t>
            </a:r>
          </a:p>
          <a:p>
            <a:pPr algn="l" rtl="0"/>
            <a:endParaRPr lang="en-US"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pPr algn="l" rtl="0">
              <a:buFont typeface="Wingdings" panose="05000000000000000000" pitchFamily="2" charset="2"/>
              <a:buChar char="Ø"/>
            </a:pPr>
            <a:r>
              <a:rPr lang="en-US"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Soft Tissue Injury.</a:t>
            </a:r>
          </a:p>
          <a:p>
            <a:pPr algn="l" rtl="0">
              <a:buFont typeface="Wingdings" panose="05000000000000000000" pitchFamily="2" charset="2"/>
              <a:buChar char="Ø"/>
            </a:pPr>
            <a:r>
              <a:rPr lang="en-US"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Brachial Plexus Injury.</a:t>
            </a:r>
          </a:p>
          <a:p>
            <a:pPr algn="l" rtl="0">
              <a:buFont typeface="Wingdings" panose="05000000000000000000" pitchFamily="2" charset="2"/>
              <a:buChar char="Ø"/>
            </a:pPr>
            <a:r>
              <a:rPr lang="en-US"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Cranial Nerve Injury.</a:t>
            </a:r>
          </a:p>
          <a:p>
            <a:pPr algn="l" rtl="0">
              <a:buFont typeface="Wingdings" panose="05000000000000000000" pitchFamily="2" charset="2"/>
              <a:buChar char="Ø"/>
            </a:pPr>
            <a:r>
              <a:rPr lang="en-US"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Laryngeal Nerve Injury.</a:t>
            </a:r>
          </a:p>
          <a:p>
            <a:pPr algn="l" rtl="0">
              <a:buFont typeface="Wingdings" panose="05000000000000000000" pitchFamily="2" charset="2"/>
              <a:buChar char="Ø"/>
            </a:pPr>
            <a:r>
              <a:rPr lang="en-US"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Spinal Cord Injury.</a:t>
            </a:r>
          </a:p>
          <a:p>
            <a:pPr algn="l" rtl="0">
              <a:buFont typeface="Wingdings" panose="05000000000000000000" pitchFamily="2" charset="2"/>
              <a:buChar char="Ø"/>
            </a:pPr>
            <a:r>
              <a:rPr lang="en-US"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Bone Injury.</a:t>
            </a:r>
          </a:p>
          <a:p>
            <a:pPr algn="l" rtl="0">
              <a:buFont typeface="Wingdings" panose="05000000000000000000" pitchFamily="2" charset="2"/>
              <a:buChar char="Ø"/>
            </a:pPr>
            <a:r>
              <a:rPr lang="en-US"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Intra-Abdominal Injury.</a:t>
            </a:r>
          </a:p>
        </p:txBody>
      </p:sp>
      <p:sp>
        <p:nvSpPr>
          <p:cNvPr id="2" name="Slide Number Placeholder 1"/>
          <p:cNvSpPr>
            <a:spLocks noGrp="1"/>
          </p:cNvSpPr>
          <p:nvPr>
            <p:ph type="sldNum" sz="quarter" idx="12"/>
          </p:nvPr>
        </p:nvSpPr>
        <p:spPr/>
        <p:txBody>
          <a:bodyPr/>
          <a:lstStyle/>
          <a:p>
            <a:fld id="{2B19053D-4B37-4D7B-8ABF-990319F02EEF}" type="slidenum">
              <a:rPr lang="en-US" smtClean="0"/>
              <a:pPr/>
              <a:t>46</a:t>
            </a:fld>
            <a:endParaRPr lang="en-US" dirty="0"/>
          </a:p>
        </p:txBody>
      </p:sp>
    </p:spTree>
    <p:extLst>
      <p:ext uri="{BB962C8B-B14F-4D97-AF65-F5344CB8AC3E}">
        <p14:creationId xmlns:p14="http://schemas.microsoft.com/office/powerpoint/2010/main" val="630357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Desktop\5701b802b99c426cbb3fd9e434299b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782"/>
            <a:ext cx="5818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B19053D-4B37-4D7B-8ABF-990319F02EEF}" type="slidenum">
              <a:rPr lang="en-US" smtClean="0"/>
              <a:pPr/>
              <a:t>47</a:t>
            </a:fld>
            <a:endParaRPr lang="en-US" dirty="0"/>
          </a:p>
        </p:txBody>
      </p:sp>
    </p:spTree>
    <p:extLst>
      <p:ext uri="{BB962C8B-B14F-4D97-AF65-F5344CB8AC3E}">
        <p14:creationId xmlns:p14="http://schemas.microsoft.com/office/powerpoint/2010/main" val="468090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47" y="182091"/>
            <a:ext cx="7355160" cy="582613"/>
          </a:xfrm>
        </p:spPr>
        <p:txBody>
          <a:bodyPr/>
          <a:lstStyle/>
          <a:p>
            <a:pPr algn="l"/>
            <a:r>
              <a:rPr lang="en-US" b="1" dirty="0"/>
              <a:t>1. cephalohematoma</a:t>
            </a:r>
          </a:p>
        </p:txBody>
      </p:sp>
      <p:sp>
        <p:nvSpPr>
          <p:cNvPr id="3" name="Content Placeholder 2"/>
          <p:cNvSpPr>
            <a:spLocks noGrp="1"/>
          </p:cNvSpPr>
          <p:nvPr>
            <p:ph idx="1"/>
          </p:nvPr>
        </p:nvSpPr>
        <p:spPr>
          <a:xfrm>
            <a:off x="152399" y="836256"/>
            <a:ext cx="8542933" cy="4800600"/>
          </a:xfrm>
        </p:spPr>
        <p:txBody>
          <a:bodyPr>
            <a:normAutofit/>
          </a:bodyPr>
          <a:lstStyle/>
          <a:p>
            <a:r>
              <a:rPr lang="en-US" sz="2000" b="1" dirty="0">
                <a:latin typeface="Aparajita" pitchFamily="34" charset="0"/>
                <a:cs typeface="Aparajita" pitchFamily="34" charset="0"/>
              </a:rPr>
              <a:t>Is a localized </a:t>
            </a:r>
            <a:r>
              <a:rPr lang="en-US" sz="2000" b="1" dirty="0" err="1">
                <a:latin typeface="Aparajita" pitchFamily="34" charset="0"/>
                <a:cs typeface="Aparajita" pitchFamily="34" charset="0"/>
              </a:rPr>
              <a:t>subperiosteal</a:t>
            </a:r>
            <a:r>
              <a:rPr lang="en-US" sz="2000" b="1" dirty="0">
                <a:latin typeface="Aparajita" pitchFamily="34" charset="0"/>
                <a:cs typeface="Aparajita" pitchFamily="34" charset="0"/>
              </a:rPr>
              <a:t> hemorrhage that does</a:t>
            </a:r>
          </a:p>
          <a:p>
            <a:pPr marL="114300" indent="0">
              <a:buNone/>
            </a:pPr>
            <a:r>
              <a:rPr lang="en-US" sz="2000" b="1" dirty="0">
                <a:latin typeface="Aparajita" pitchFamily="34" charset="0"/>
                <a:cs typeface="Aparajita" pitchFamily="34" charset="0"/>
              </a:rPr>
              <a:t>      </a:t>
            </a:r>
            <a:r>
              <a:rPr lang="en-US" sz="2000" b="1" u="sng" dirty="0">
                <a:latin typeface="Aparajita" pitchFamily="34" charset="0"/>
                <a:cs typeface="Aparajita" pitchFamily="34" charset="0"/>
              </a:rPr>
              <a:t>not</a:t>
            </a:r>
            <a:r>
              <a:rPr lang="en-US" sz="2000" b="1" dirty="0">
                <a:latin typeface="Aparajita" pitchFamily="34" charset="0"/>
                <a:cs typeface="Aparajita" pitchFamily="34" charset="0"/>
              </a:rPr>
              <a:t> cross the suture lines.</a:t>
            </a:r>
          </a:p>
          <a:p>
            <a:r>
              <a:rPr lang="en-US" sz="2000" b="1" dirty="0">
                <a:latin typeface="Aparajita" pitchFamily="34" charset="0"/>
                <a:cs typeface="Aparajita" pitchFamily="34" charset="0"/>
              </a:rPr>
              <a:t>It maybe unilateral or bilateral . </a:t>
            </a:r>
          </a:p>
          <a:p>
            <a:r>
              <a:rPr lang="en-US" sz="2000" b="1" dirty="0">
                <a:latin typeface="Aparajita" pitchFamily="34" charset="0"/>
                <a:cs typeface="Aparajita" pitchFamily="34" charset="0"/>
              </a:rPr>
              <a:t>Most commonly over the parietal bones.</a:t>
            </a:r>
          </a:p>
          <a:p>
            <a:r>
              <a:rPr lang="en-US" sz="2000" b="1" dirty="0">
                <a:latin typeface="Aparajita" pitchFamily="34" charset="0"/>
                <a:cs typeface="Aparajita" pitchFamily="34" charset="0"/>
              </a:rPr>
              <a:t>A linear skull fracture rarely may be seen underlying a </a:t>
            </a:r>
            <a:r>
              <a:rPr lang="en-US" sz="2000" b="1" dirty="0" err="1">
                <a:latin typeface="Aparajita" pitchFamily="34" charset="0"/>
                <a:cs typeface="Aparajita" pitchFamily="34" charset="0"/>
              </a:rPr>
              <a:t>cephalohematoma</a:t>
            </a:r>
            <a:r>
              <a:rPr lang="en-US" sz="2000" b="1" dirty="0">
                <a:latin typeface="Aparajita" pitchFamily="34" charset="0"/>
                <a:cs typeface="Aparajita" pitchFamily="34" charset="0"/>
              </a:rPr>
              <a:t>. And it  doesn’t require specific interventions unless associated with abnormal neurologic findings.</a:t>
            </a:r>
          </a:p>
          <a:p>
            <a:r>
              <a:rPr lang="en-US" sz="2000" b="1" dirty="0">
                <a:latin typeface="Aparajita" pitchFamily="34" charset="0"/>
                <a:cs typeface="Aparajita" pitchFamily="34" charset="0"/>
              </a:rPr>
              <a:t>With time, it may calcify, and form a central depression.</a:t>
            </a:r>
          </a:p>
          <a:p>
            <a:r>
              <a:rPr lang="en-US" sz="2000" b="1" dirty="0">
                <a:latin typeface="Aparajita" pitchFamily="34" charset="0"/>
                <a:cs typeface="Aparajita" pitchFamily="34" charset="0"/>
              </a:rPr>
              <a:t>Between 1 -2 % of all babies born will develop CH during or after birth, so it’s not a rare condition.</a:t>
            </a:r>
          </a:p>
          <a:p>
            <a:pPr algn="l" rtl="0"/>
            <a:endParaRPr lang="en-US" sz="2000" b="1" dirty="0">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2B19053D-4B37-4D7B-8ABF-990319F02EEF}" type="slidenum">
              <a:rPr lang="en-US" smtClean="0"/>
              <a:pPr/>
              <a:t>48</a:t>
            </a:fld>
            <a:endParaRPr lang="en-US" dirty="0"/>
          </a:p>
        </p:txBody>
      </p:sp>
      <p:pic>
        <p:nvPicPr>
          <p:cNvPr id="2050" name="Picture 2" descr="C:\Users\DELL\Desktop\image0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419600"/>
            <a:ext cx="2980333" cy="223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57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5753544" cy="5544616"/>
          </a:xfrm>
        </p:spPr>
        <p:txBody>
          <a:bodyPr>
            <a:normAutofit/>
          </a:bodyPr>
          <a:lstStyle/>
          <a:p>
            <a:r>
              <a:rPr lang="en-US" sz="2000" b="1" dirty="0">
                <a:latin typeface="Aparajita" pitchFamily="34" charset="0"/>
                <a:cs typeface="Aparajita" pitchFamily="34" charset="0"/>
              </a:rPr>
              <a:t>It’s also not dangerous. The blood is sitting on top of the skull, not under the skull. That means the brain isn’t affected</a:t>
            </a:r>
          </a:p>
          <a:p>
            <a:r>
              <a:rPr lang="en-US" sz="2000" b="1" dirty="0">
                <a:latin typeface="Aparajita" pitchFamily="34" charset="0"/>
                <a:cs typeface="Aparajita" pitchFamily="34" charset="0"/>
              </a:rPr>
              <a:t>The most obvious CH symptom will be a soft, unusual bulge on the back of a baby’s skull. You likely won’t see a cut or bruise on the surface of the skin over the bulge.</a:t>
            </a:r>
          </a:p>
          <a:p>
            <a:r>
              <a:rPr lang="en-US" sz="2000" b="1" dirty="0">
                <a:latin typeface="Aparajita" pitchFamily="34" charset="0"/>
                <a:cs typeface="Aparajita" pitchFamily="34" charset="0"/>
              </a:rPr>
              <a:t>Over the course of a few weeks, the bulge may feel harder as the blood calcifies. After a few weeks, the blood will start to disappear, and the bulge will shrink.</a:t>
            </a:r>
          </a:p>
          <a:p>
            <a:r>
              <a:rPr lang="en-US" sz="2000" b="1" dirty="0">
                <a:latin typeface="Aparajita" pitchFamily="34" charset="0"/>
                <a:cs typeface="Aparajita" pitchFamily="34" charset="0"/>
              </a:rPr>
              <a:t>Occipital </a:t>
            </a:r>
            <a:r>
              <a:rPr lang="en-US" sz="2000" b="1" dirty="0" err="1">
                <a:latin typeface="Aparajita" pitchFamily="34" charset="0"/>
                <a:cs typeface="Aparajita" pitchFamily="34" charset="0"/>
              </a:rPr>
              <a:t>Cephalohematomas</a:t>
            </a:r>
            <a:r>
              <a:rPr lang="en-US" sz="2000" b="1" dirty="0">
                <a:latin typeface="Aparajita" pitchFamily="34" charset="0"/>
                <a:cs typeface="Aparajita" pitchFamily="34" charset="0"/>
              </a:rPr>
              <a:t> are uncommon and may be confused as </a:t>
            </a:r>
            <a:r>
              <a:rPr lang="en-US" sz="2000" b="1" dirty="0" err="1">
                <a:latin typeface="Aparajita" pitchFamily="34" charset="0"/>
                <a:cs typeface="Aparajita" pitchFamily="34" charset="0"/>
              </a:rPr>
              <a:t>encephalocele</a:t>
            </a:r>
            <a:r>
              <a:rPr lang="en-US" sz="2000" b="1" dirty="0">
                <a:latin typeface="Aparajita" pitchFamily="34" charset="0"/>
                <a:cs typeface="Aparajita" pitchFamily="34" charset="0"/>
              </a:rPr>
              <a:t>.</a:t>
            </a:r>
          </a:p>
          <a:p>
            <a:endParaRPr lang="en-US" sz="2000" b="1" dirty="0">
              <a:latin typeface="Aparajita" pitchFamily="34" charset="0"/>
              <a:cs typeface="Aparajita" pitchFamily="34" charset="0"/>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49</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5062" y="332656"/>
            <a:ext cx="28956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7714" y="4077072"/>
            <a:ext cx="2950295" cy="209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284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a:solidFill>
                  <a:srgbClr val="C00000"/>
                </a:solidFill>
              </a:rPr>
              <a:t>Pathophysiology</a:t>
            </a:r>
            <a:endParaRPr lang="ar-JO" dirty="0"/>
          </a:p>
        </p:txBody>
      </p:sp>
      <p:sp>
        <p:nvSpPr>
          <p:cNvPr id="5" name="Content Placeholder 2"/>
          <p:cNvSpPr>
            <a:spLocks noGrp="1"/>
          </p:cNvSpPr>
          <p:nvPr>
            <p:ph idx="1"/>
          </p:nvPr>
        </p:nvSpPr>
        <p:spPr>
          <a:xfrm>
            <a:off x="838200" y="1905000"/>
            <a:ext cx="7696200" cy="4525963"/>
          </a:xfrm>
        </p:spPr>
        <p:txBody>
          <a:bodyPr>
            <a:normAutofit/>
          </a:bodyPr>
          <a:lstStyle/>
          <a:p>
            <a:pPr marL="0" indent="0" algn="l">
              <a:buNone/>
            </a:pPr>
            <a:r>
              <a:rPr lang="en-US" dirty="0">
                <a:solidFill>
                  <a:schemeClr val="tx1"/>
                </a:solidFill>
              </a:rPr>
              <a:t>Effects of meconium passage into the amniotic fluid are:</a:t>
            </a:r>
          </a:p>
          <a:p>
            <a:pPr marL="0" indent="0" algn="l">
              <a:buNone/>
            </a:pPr>
            <a:endParaRPr lang="en-US" dirty="0">
              <a:solidFill>
                <a:schemeClr val="tx1"/>
              </a:solidFill>
            </a:endParaRPr>
          </a:p>
          <a:p>
            <a:pPr marL="0" indent="0" algn="l">
              <a:buNone/>
            </a:pPr>
            <a:r>
              <a:rPr lang="en-US" dirty="0">
                <a:solidFill>
                  <a:schemeClr val="tx1"/>
                </a:solidFill>
              </a:rPr>
              <a:t>1- Reduction in </a:t>
            </a:r>
            <a:r>
              <a:rPr lang="en-GB" dirty="0">
                <a:solidFill>
                  <a:schemeClr val="tx1"/>
                </a:solidFill>
              </a:rPr>
              <a:t>antibacterial activity. </a:t>
            </a:r>
          </a:p>
          <a:p>
            <a:pPr marL="0" indent="0" algn="l">
              <a:buNone/>
            </a:pPr>
            <a:r>
              <a:rPr lang="en-GB" dirty="0">
                <a:solidFill>
                  <a:schemeClr val="tx1"/>
                </a:solidFill>
              </a:rPr>
              <a:t>2- Irritation of the </a:t>
            </a:r>
            <a:r>
              <a:rPr lang="en-GB" dirty="0" err="1">
                <a:solidFill>
                  <a:schemeClr val="tx1"/>
                </a:solidFill>
              </a:rPr>
              <a:t>fetal</a:t>
            </a:r>
            <a:r>
              <a:rPr lang="en-GB" dirty="0">
                <a:solidFill>
                  <a:schemeClr val="tx1"/>
                </a:solidFill>
              </a:rPr>
              <a:t> skin.</a:t>
            </a:r>
          </a:p>
          <a:p>
            <a:pPr marL="0" indent="0" algn="l">
              <a:buNone/>
            </a:pPr>
            <a:r>
              <a:rPr lang="en-GB" dirty="0">
                <a:solidFill>
                  <a:schemeClr val="tx1"/>
                </a:solidFill>
              </a:rPr>
              <a:t>3- Aspiration of meconium-stained amniotic fluid. </a:t>
            </a:r>
          </a:p>
        </p:txBody>
      </p:sp>
      <p:sp>
        <p:nvSpPr>
          <p:cNvPr id="2" name="Slide Number Placeholder 1"/>
          <p:cNvSpPr>
            <a:spLocks noGrp="1"/>
          </p:cNvSpPr>
          <p:nvPr>
            <p:ph type="sldNum" sz="quarter" idx="12"/>
          </p:nvPr>
        </p:nvSpPr>
        <p:spPr/>
        <p:txBody>
          <a:bodyPr/>
          <a:lstStyle/>
          <a:p>
            <a:fld id="{2B19053D-4B37-4D7B-8ABF-990319F02EEF}" type="slidenum">
              <a:rPr lang="en-US" smtClean="0"/>
              <a:pPr/>
              <a:t>5</a:t>
            </a:fld>
            <a:endParaRPr lang="en-US" dirty="0"/>
          </a:p>
        </p:txBody>
      </p:sp>
    </p:spTree>
    <p:extLst>
      <p:ext uri="{BB962C8B-B14F-4D97-AF65-F5344CB8AC3E}">
        <p14:creationId xmlns:p14="http://schemas.microsoft.com/office/powerpoint/2010/main" val="3568957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60432" cy="6377940"/>
          </a:xfrm>
        </p:spPr>
        <p:txBody>
          <a:bodyPr>
            <a:normAutofit fontScale="97500"/>
          </a:bodyPr>
          <a:lstStyle/>
          <a:p>
            <a:r>
              <a:rPr lang="en-US" sz="2800" b="1" dirty="0">
                <a:latin typeface="Aparajita" pitchFamily="34" charset="0"/>
                <a:cs typeface="Aparajita" pitchFamily="34" charset="0"/>
              </a:rPr>
              <a:t>Beyond this bulge, infants with CH may not display any obvious symptoms or behavioral differences. Instead, the symptoms may be more internal. These could include:</a:t>
            </a:r>
          </a:p>
          <a:p>
            <a:endParaRPr lang="en-US" sz="2800" b="1" dirty="0">
              <a:latin typeface="Aparajita" pitchFamily="34" charset="0"/>
              <a:cs typeface="Aparajita" pitchFamily="34" charset="0"/>
            </a:endParaRPr>
          </a:p>
          <a:p>
            <a:pPr marL="114300" indent="0">
              <a:buNone/>
            </a:pPr>
            <a:r>
              <a:rPr lang="en-US" sz="2800" b="1" dirty="0">
                <a:latin typeface="Aparajita" pitchFamily="34" charset="0"/>
                <a:cs typeface="Aparajita" pitchFamily="34" charset="0"/>
              </a:rPr>
              <a:t>1.anemia, or low red blood cell counts</a:t>
            </a:r>
          </a:p>
          <a:p>
            <a:pPr marL="114300" indent="0">
              <a:buNone/>
            </a:pPr>
            <a:r>
              <a:rPr lang="en-US" sz="2800" b="1" dirty="0">
                <a:latin typeface="Aparajita" pitchFamily="34" charset="0"/>
                <a:cs typeface="Aparajita" pitchFamily="34" charset="0"/>
              </a:rPr>
              <a:t>2.jaundice, or yellowing</a:t>
            </a:r>
          </a:p>
          <a:p>
            <a:pPr marL="114300" indent="0">
              <a:buNone/>
            </a:pPr>
            <a:r>
              <a:rPr lang="en-US" sz="2800" b="1" dirty="0">
                <a:latin typeface="Aparajita" pitchFamily="34" charset="0"/>
                <a:cs typeface="Aparajita" pitchFamily="34" charset="0"/>
              </a:rPr>
              <a:t>3.Infection</a:t>
            </a:r>
          </a:p>
          <a:p>
            <a:pPr marL="114300" indent="0">
              <a:buNone/>
            </a:pPr>
            <a:endParaRPr lang="en-US" sz="2800" b="1" dirty="0">
              <a:latin typeface="Aparajita" pitchFamily="34" charset="0"/>
              <a:cs typeface="Aparajita" pitchFamily="34" charset="0"/>
            </a:endParaRPr>
          </a:p>
          <a:p>
            <a:pPr marL="114300" indent="0">
              <a:buNone/>
            </a:pPr>
            <a:endParaRPr lang="en-US" sz="2800" b="1" dirty="0">
              <a:latin typeface="Aparajita" pitchFamily="34" charset="0"/>
              <a:cs typeface="Aparajita" pitchFamily="34" charset="0"/>
            </a:endParaRPr>
          </a:p>
          <a:p>
            <a:pPr algn="l" rtl="0"/>
            <a:endParaRPr lang="en-US" sz="2800" b="1" dirty="0">
              <a:latin typeface="Aparajita" pitchFamily="34" charset="0"/>
              <a:cs typeface="Aparajita" pitchFamily="34" charset="0"/>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50</a:t>
            </a:fld>
            <a:endParaRPr lang="en-US" dirty="0"/>
          </a:p>
        </p:txBody>
      </p:sp>
    </p:spTree>
    <p:extLst>
      <p:ext uri="{BB962C8B-B14F-4D97-AF65-F5344CB8AC3E}">
        <p14:creationId xmlns:p14="http://schemas.microsoft.com/office/powerpoint/2010/main" val="1269323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normAutofit/>
          </a:bodyPr>
          <a:lstStyle/>
          <a:p>
            <a:pPr marL="114300" indent="0">
              <a:buNone/>
            </a:pPr>
            <a:r>
              <a:rPr lang="en-US" b="1" dirty="0">
                <a:latin typeface="Aparajita" pitchFamily="34" charset="0"/>
                <a:cs typeface="Aparajita" pitchFamily="34" charset="0"/>
              </a:rPr>
              <a:t>A full-body physical examination. Often, the appearance of the bulge alone is enough to make a diagnosis. (. By examination → palpable edge at the margin of the lesion.)</a:t>
            </a:r>
          </a:p>
          <a:p>
            <a:endParaRPr lang="en-US" b="1" dirty="0">
              <a:latin typeface="Aparajita" pitchFamily="34" charset="0"/>
              <a:cs typeface="Aparajita" pitchFamily="34" charset="0"/>
            </a:endParaRPr>
          </a:p>
          <a:p>
            <a:r>
              <a:rPr lang="en-US" b="1" dirty="0">
                <a:latin typeface="Aparajita" pitchFamily="34" charset="0"/>
                <a:cs typeface="Aparajita" pitchFamily="34" charset="0"/>
              </a:rPr>
              <a:t>For added precaution, additional tests, including:</a:t>
            </a:r>
          </a:p>
          <a:p>
            <a:r>
              <a:rPr lang="en-US" b="1" dirty="0">
                <a:latin typeface="Aparajita" pitchFamily="34" charset="0"/>
                <a:cs typeface="Aparajita" pitchFamily="34" charset="0"/>
              </a:rPr>
              <a:t>X-ray</a:t>
            </a:r>
          </a:p>
          <a:p>
            <a:r>
              <a:rPr lang="en-US" b="1" dirty="0">
                <a:latin typeface="Aparajita" pitchFamily="34" charset="0"/>
                <a:cs typeface="Aparajita" pitchFamily="34" charset="0"/>
              </a:rPr>
              <a:t>CT scan</a:t>
            </a:r>
          </a:p>
          <a:p>
            <a:r>
              <a:rPr lang="en-US" b="1" dirty="0">
                <a:latin typeface="Aparajita" pitchFamily="34" charset="0"/>
                <a:cs typeface="Aparajita" pitchFamily="34" charset="0"/>
              </a:rPr>
              <a:t>MRI scan</a:t>
            </a:r>
          </a:p>
          <a:p>
            <a:r>
              <a:rPr lang="en-US" b="1" dirty="0">
                <a:latin typeface="Aparajita" pitchFamily="34" charset="0"/>
                <a:cs typeface="Aparajita" pitchFamily="34" charset="0"/>
              </a:rPr>
              <a:t>Ultrasound</a:t>
            </a:r>
          </a:p>
        </p:txBody>
      </p:sp>
      <p:sp>
        <p:nvSpPr>
          <p:cNvPr id="4" name="Slide Number Placeholder 3"/>
          <p:cNvSpPr>
            <a:spLocks noGrp="1"/>
          </p:cNvSpPr>
          <p:nvPr>
            <p:ph type="sldNum" sz="quarter" idx="12"/>
          </p:nvPr>
        </p:nvSpPr>
        <p:spPr/>
        <p:txBody>
          <a:bodyPr/>
          <a:lstStyle/>
          <a:p>
            <a:fld id="{2B19053D-4B37-4D7B-8ABF-990319F02EEF}" type="slidenum">
              <a:rPr lang="en-US" smtClean="0"/>
              <a:pPr/>
              <a:t>51</a:t>
            </a:fld>
            <a:endParaRPr lang="en-US" dirty="0"/>
          </a:p>
        </p:txBody>
      </p:sp>
    </p:spTree>
    <p:extLst>
      <p:ext uri="{BB962C8B-B14F-4D97-AF65-F5344CB8AC3E}">
        <p14:creationId xmlns:p14="http://schemas.microsoft.com/office/powerpoint/2010/main" val="704036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pPr marL="114300" indent="0">
              <a:buNone/>
            </a:pPr>
            <a:endParaRPr lang="en-US" dirty="0"/>
          </a:p>
          <a:p>
            <a:r>
              <a:rPr lang="en-US" dirty="0"/>
              <a:t>In almost all cases, an infant won’t need treatment for CH. That’s because most of these injuries will heal on their own. You can expect the bump to go away in several weeks to a few months. Some injuries may take up to three months to heal completely.</a:t>
            </a:r>
          </a:p>
          <a:p>
            <a:r>
              <a:rPr lang="en-US" dirty="0"/>
              <a:t>Management consist mainly of observation, if </a:t>
            </a:r>
            <a:r>
              <a:rPr lang="en-US" dirty="0">
                <a:solidFill>
                  <a:srgbClr val="FF0000"/>
                </a:solidFill>
              </a:rPr>
              <a:t>anemia</a:t>
            </a:r>
            <a:r>
              <a:rPr lang="en-US" dirty="0"/>
              <a:t> or </a:t>
            </a:r>
            <a:r>
              <a:rPr lang="en-US" dirty="0" err="1">
                <a:solidFill>
                  <a:srgbClr val="FF0000"/>
                </a:solidFill>
              </a:rPr>
              <a:t>hypovolemia</a:t>
            </a:r>
            <a:r>
              <a:rPr lang="en-US" dirty="0">
                <a:solidFill>
                  <a:srgbClr val="FF0000"/>
                </a:solidFill>
              </a:rPr>
              <a:t> </a:t>
            </a:r>
            <a:r>
              <a:rPr lang="en-US" dirty="0"/>
              <a:t>is present resuscitation including transfusion may be needed,  aspiration is not required</a:t>
            </a:r>
          </a:p>
          <a:p>
            <a:endParaRPr lang="en-US" dirty="0"/>
          </a:p>
        </p:txBody>
      </p:sp>
      <p:sp>
        <p:nvSpPr>
          <p:cNvPr id="4" name="Slide Number Placeholder 3"/>
          <p:cNvSpPr>
            <a:spLocks noGrp="1"/>
          </p:cNvSpPr>
          <p:nvPr>
            <p:ph type="sldNum" sz="quarter" idx="12"/>
          </p:nvPr>
        </p:nvSpPr>
        <p:spPr/>
        <p:txBody>
          <a:bodyPr/>
          <a:lstStyle/>
          <a:p>
            <a:fld id="{2B19053D-4B37-4D7B-8ABF-990319F02EEF}" type="slidenum">
              <a:rPr lang="en-US" smtClean="0"/>
              <a:pPr/>
              <a:t>52</a:t>
            </a:fld>
            <a:endParaRPr lang="en-US" dirty="0"/>
          </a:p>
        </p:txBody>
      </p:sp>
    </p:spTree>
    <p:extLst>
      <p:ext uri="{BB962C8B-B14F-4D97-AF65-F5344CB8AC3E}">
        <p14:creationId xmlns:p14="http://schemas.microsoft.com/office/powerpoint/2010/main" val="1396284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common-birth-injuries-part-i-1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560840" cy="567655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B19053D-4B37-4D7B-8ABF-990319F02EEF}" type="slidenum">
              <a:rPr lang="en-US" smtClean="0"/>
              <a:pPr/>
              <a:t>53</a:t>
            </a:fld>
            <a:endParaRPr lang="en-US" dirty="0"/>
          </a:p>
        </p:txBody>
      </p:sp>
    </p:spTree>
    <p:extLst>
      <p:ext uri="{BB962C8B-B14F-4D97-AF65-F5344CB8AC3E}">
        <p14:creationId xmlns:p14="http://schemas.microsoft.com/office/powerpoint/2010/main" val="217976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88032"/>
            <a:ext cx="7274768" cy="980728"/>
          </a:xfrm>
        </p:spPr>
        <p:txBody>
          <a:bodyPr anchor="ctr">
            <a:normAutofit fontScale="90000"/>
          </a:bodyPr>
          <a:lstStyle/>
          <a:p>
            <a:pPr algn="l"/>
            <a:r>
              <a:rPr lang="en-US" b="1" dirty="0"/>
              <a:t>2.Caput succedaneum</a:t>
            </a:r>
            <a:br>
              <a:rPr lang="en-US" b="1" dirty="0"/>
            </a:br>
            <a:endParaRPr lang="en-US" b="1" dirty="0"/>
          </a:p>
        </p:txBody>
      </p:sp>
      <p:sp>
        <p:nvSpPr>
          <p:cNvPr id="3" name="Content Placeholder 2"/>
          <p:cNvSpPr>
            <a:spLocks noGrp="1"/>
          </p:cNvSpPr>
          <p:nvPr>
            <p:ph idx="1"/>
          </p:nvPr>
        </p:nvSpPr>
        <p:spPr>
          <a:xfrm>
            <a:off x="251520" y="1196752"/>
            <a:ext cx="7776864" cy="4800600"/>
          </a:xfrm>
        </p:spPr>
        <p:txBody>
          <a:bodyPr>
            <a:noAutofit/>
          </a:bodyPr>
          <a:lstStyle/>
          <a:p>
            <a:r>
              <a:rPr lang="en-US" sz="2200" b="1" dirty="0">
                <a:latin typeface="Aparajita" pitchFamily="34" charset="0"/>
                <a:cs typeface="Aparajita" pitchFamily="34" charset="0"/>
              </a:rPr>
              <a:t>Localizes swelling, or edema, of the soft tissue of scalp that appears as a lump or bump on their head shortly after delivery. </a:t>
            </a:r>
          </a:p>
          <a:p>
            <a:r>
              <a:rPr lang="en-US" sz="2200" b="1" dirty="0">
                <a:latin typeface="Aparajita" pitchFamily="34" charset="0"/>
                <a:cs typeface="Aparajita" pitchFamily="34" charset="0"/>
              </a:rPr>
              <a:t>This condition is harmless. It doesn’t indicate damage to the brain or the bones of the cranium.</a:t>
            </a:r>
          </a:p>
          <a:p>
            <a:pPr marL="114300" indent="0">
              <a:buNone/>
            </a:pPr>
            <a:endParaRPr lang="en-US" sz="2200" b="1" dirty="0">
              <a:latin typeface="Aparajita" pitchFamily="34" charset="0"/>
              <a:cs typeface="Aparajita" pitchFamily="34" charset="0"/>
            </a:endParaRPr>
          </a:p>
          <a:p>
            <a:r>
              <a:rPr lang="en-US" sz="2200" b="1" dirty="0">
                <a:solidFill>
                  <a:srgbClr val="FF0000"/>
                </a:solidFill>
                <a:latin typeface="Aparajita" pitchFamily="34" charset="0"/>
                <a:cs typeface="Aparajita" pitchFamily="34" charset="0"/>
              </a:rPr>
              <a:t>Causes : </a:t>
            </a:r>
          </a:p>
          <a:p>
            <a:pPr marL="114300" indent="0">
              <a:buNone/>
            </a:pPr>
            <a:r>
              <a:rPr lang="en-US" sz="2200" b="1" dirty="0">
                <a:latin typeface="Aparajita" pitchFamily="34" charset="0"/>
                <a:cs typeface="Aparajita" pitchFamily="34" charset="0"/>
              </a:rPr>
              <a:t>- Prolonged pressure from the dilated cervix or vaginal walls on the baby’s head causes swelling, puffiness, and bruising.</a:t>
            </a:r>
          </a:p>
          <a:p>
            <a:pPr marL="114300" indent="0">
              <a:buNone/>
            </a:pPr>
            <a:r>
              <a:rPr lang="en-US" sz="2200" b="1" dirty="0">
                <a:latin typeface="Aparajita" pitchFamily="34" charset="0"/>
                <a:cs typeface="Aparajita" pitchFamily="34" charset="0"/>
              </a:rPr>
              <a:t>-The use of vacuum suction or forceps also can increase the risk of this type of swelling.</a:t>
            </a:r>
          </a:p>
          <a:p>
            <a:pPr marL="114300" indent="0">
              <a:buNone/>
            </a:pPr>
            <a:r>
              <a:rPr lang="en-US" sz="2200" b="1" dirty="0">
                <a:latin typeface="Aparajita" pitchFamily="34" charset="0"/>
                <a:cs typeface="Aparajita" pitchFamily="34" charset="0"/>
              </a:rPr>
              <a:t>-Scalp swelling may be more likely if the amniotic sac membranes rupture early in labor. </a:t>
            </a:r>
          </a:p>
          <a:p>
            <a:pPr algn="l" rtl="0"/>
            <a:endParaRPr lang="en-US" sz="2200" b="1" dirty="0">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2B19053D-4B37-4D7B-8ABF-990319F02EEF}" type="slidenum">
              <a:rPr lang="en-US" smtClean="0"/>
              <a:pPr/>
              <a:t>54</a:t>
            </a:fld>
            <a:endParaRPr lang="en-US" dirty="0"/>
          </a:p>
        </p:txBody>
      </p:sp>
    </p:spTree>
    <p:extLst>
      <p:ext uri="{BB962C8B-B14F-4D97-AF65-F5344CB8AC3E}">
        <p14:creationId xmlns:p14="http://schemas.microsoft.com/office/powerpoint/2010/main" val="3238970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9464"/>
            <a:ext cx="8839200" cy="6068144"/>
          </a:xfrm>
        </p:spPr>
        <p:txBody>
          <a:bodyPr>
            <a:normAutofit/>
          </a:bodyPr>
          <a:lstStyle/>
          <a:p>
            <a:r>
              <a:rPr lang="en-US" sz="2200" b="1" dirty="0">
                <a:latin typeface="Aparajita" pitchFamily="34" charset="0"/>
                <a:cs typeface="Aparajita" pitchFamily="34" charset="0"/>
              </a:rPr>
              <a:t>A physical exam of the newborn infant is all that’s necessary for a diagnosis! </a:t>
            </a:r>
          </a:p>
          <a:p>
            <a:pPr marL="114300" indent="0">
              <a:buNone/>
            </a:pPr>
            <a:r>
              <a:rPr lang="en-US" sz="2200" b="1" dirty="0">
                <a:latin typeface="Aparajita" pitchFamily="34" charset="0"/>
                <a:cs typeface="Aparajita" pitchFamily="34" charset="0"/>
              </a:rPr>
              <a:t>-  It has ill-defined margin, no need for X-ray and will resolve in days.</a:t>
            </a:r>
          </a:p>
          <a:p>
            <a:pPr marL="114300" indent="0">
              <a:buNone/>
            </a:pPr>
            <a:r>
              <a:rPr lang="en-US" sz="2200" b="1" dirty="0">
                <a:latin typeface="Aparajita" pitchFamily="34" charset="0"/>
                <a:cs typeface="Aparajita" pitchFamily="34" charset="0"/>
              </a:rPr>
              <a:t>-  Not associated with fractures but may have skin ecchymosis.</a:t>
            </a:r>
          </a:p>
          <a:p>
            <a:pPr marL="114300" indent="0">
              <a:buNone/>
            </a:pPr>
            <a:endParaRPr lang="en-US" sz="2200" b="1" dirty="0">
              <a:latin typeface="Aparajita" pitchFamily="34" charset="0"/>
              <a:cs typeface="Aparajita" pitchFamily="34" charset="0"/>
            </a:endParaRPr>
          </a:p>
          <a:p>
            <a:r>
              <a:rPr lang="en-US" sz="2200" b="1" dirty="0">
                <a:latin typeface="Aparajita" pitchFamily="34" charset="0"/>
                <a:cs typeface="Aparajita" pitchFamily="34" charset="0"/>
              </a:rPr>
              <a:t>Significant bleeding is rare; but jaundice can worsen if blood is reabsorbed.</a:t>
            </a:r>
          </a:p>
          <a:p>
            <a:r>
              <a:rPr lang="en-US" sz="2200" b="1" dirty="0">
                <a:latin typeface="Aparajita" pitchFamily="34" charset="0"/>
                <a:cs typeface="Aparajita" pitchFamily="34" charset="0"/>
              </a:rPr>
              <a:t>No Management needed. </a:t>
            </a:r>
          </a:p>
          <a:p>
            <a:endParaRPr lang="en-US" sz="2200" b="1" dirty="0">
              <a:latin typeface="Aparajita" pitchFamily="34" charset="0"/>
              <a:cs typeface="Aparajita" pitchFamily="34" charset="0"/>
            </a:endParaRPr>
          </a:p>
          <a:p>
            <a:endParaRPr lang="en-US" sz="2200" b="1" dirty="0">
              <a:latin typeface="Aparajita" pitchFamily="34" charset="0"/>
              <a:cs typeface="Aparajita" pitchFamily="34" charset="0"/>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55</a:t>
            </a:fld>
            <a:endParaRPr lang="en-US" dirty="0"/>
          </a:p>
        </p:txBody>
      </p:sp>
    </p:spTree>
    <p:extLst>
      <p:ext uri="{BB962C8B-B14F-4D97-AF65-F5344CB8AC3E}">
        <p14:creationId xmlns:p14="http://schemas.microsoft.com/office/powerpoint/2010/main" val="3060598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164288" y="3789040"/>
            <a:ext cx="986167" cy="707886"/>
          </a:xfrm>
          <a:prstGeom prst="rect">
            <a:avLst/>
          </a:prstGeom>
        </p:spPr>
        <p:txBody>
          <a:bodyPr wrap="none">
            <a:spAutoFit/>
          </a:bodyPr>
          <a:lstStyle/>
          <a:p>
            <a:r>
              <a:rPr lang="en-US" sz="4000" b="1" dirty="0"/>
              <a:t>****</a:t>
            </a:r>
          </a:p>
        </p:txBody>
      </p:sp>
      <p:sp>
        <p:nvSpPr>
          <p:cNvPr id="4" name="مستطيل 3"/>
          <p:cNvSpPr/>
          <p:nvPr/>
        </p:nvSpPr>
        <p:spPr bwMode="auto">
          <a:xfrm>
            <a:off x="0" y="0"/>
            <a:ext cx="9144000" cy="16288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3074" name="Picture 2" descr="Image result for caput succedaneum vs cephalohematoma"/>
          <p:cNvPicPr>
            <a:picLocks noGrp="1" noChangeAspect="1" noChangeArrowheads="1"/>
          </p:cNvPicPr>
          <p:nvPr>
            <p:ph idx="1"/>
          </p:nvPr>
        </p:nvPicPr>
        <p:blipFill>
          <a:blip r:embed="rId3" cstate="print">
            <a:lum bright="-30000" contrast="40000"/>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B19053D-4B37-4D7B-8ABF-990319F02EEF}" type="slidenum">
              <a:rPr lang="en-US" smtClean="0"/>
              <a:pPr/>
              <a:t>56</a:t>
            </a:fld>
            <a:endParaRPr lang="en-US" dirty="0"/>
          </a:p>
        </p:txBody>
      </p:sp>
    </p:spTree>
    <p:extLst>
      <p:ext uri="{BB962C8B-B14F-4D97-AF65-F5344CB8AC3E}">
        <p14:creationId xmlns:p14="http://schemas.microsoft.com/office/powerpoint/2010/main" val="1807901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4624"/>
            <a:ext cx="7431360" cy="792088"/>
          </a:xfrm>
        </p:spPr>
        <p:txBody>
          <a:bodyPr/>
          <a:lstStyle/>
          <a:p>
            <a:pPr algn="l"/>
            <a:r>
              <a:rPr lang="en-US" b="1" dirty="0">
                <a:ln w="18415" cmpd="sng">
                  <a:solidFill>
                    <a:srgbClr val="FFFFFF"/>
                  </a:solidFill>
                  <a:prstDash val="solid"/>
                </a:ln>
                <a:effectLst>
                  <a:outerShdw blurRad="63500" dir="3600000" algn="tl" rotWithShape="0">
                    <a:srgbClr val="000000">
                      <a:alpha val="70000"/>
                    </a:srgbClr>
                  </a:outerShdw>
                </a:effectLst>
              </a:rPr>
              <a:t>3.Subgaleal hematoma</a:t>
            </a:r>
          </a:p>
        </p:txBody>
      </p:sp>
      <p:sp>
        <p:nvSpPr>
          <p:cNvPr id="3" name="Content Placeholder 2"/>
          <p:cNvSpPr>
            <a:spLocks noGrp="1"/>
          </p:cNvSpPr>
          <p:nvPr>
            <p:ph idx="1"/>
          </p:nvPr>
        </p:nvSpPr>
        <p:spPr>
          <a:xfrm>
            <a:off x="0" y="908720"/>
            <a:ext cx="9144000" cy="5842635"/>
          </a:xfrm>
        </p:spPr>
        <p:txBody>
          <a:bodyPr>
            <a:noAutofit/>
          </a:bodyPr>
          <a:lstStyle/>
          <a:p>
            <a:pPr marL="180000" algn="l" rtl="0"/>
            <a:r>
              <a:rPr lang="en-US" sz="2000" b="1" dirty="0">
                <a:latin typeface="Aparajita" pitchFamily="34" charset="0"/>
                <a:cs typeface="Aparajita" pitchFamily="34" charset="0"/>
              </a:rPr>
              <a:t>It is a life threatening bleeding in the potential space between the periosteum and the scalp </a:t>
            </a:r>
            <a:r>
              <a:rPr lang="en-US" sz="2000" b="1" dirty="0" err="1">
                <a:latin typeface="Aparajita" pitchFamily="34" charset="0"/>
                <a:cs typeface="Aparajita" pitchFamily="34" charset="0"/>
              </a:rPr>
              <a:t>anponeurosis</a:t>
            </a:r>
            <a:r>
              <a:rPr lang="en-US" sz="2000" b="1" dirty="0">
                <a:latin typeface="Aparajita" pitchFamily="34" charset="0"/>
                <a:cs typeface="Aparajita" pitchFamily="34" charset="0"/>
              </a:rPr>
              <a:t> .</a:t>
            </a:r>
          </a:p>
          <a:p>
            <a:pPr marL="180000" algn="l" rtl="0"/>
            <a:r>
              <a:rPr lang="en-US" sz="2000" b="1" dirty="0">
                <a:latin typeface="Aparajita" pitchFamily="34" charset="0"/>
                <a:cs typeface="Aparajita" pitchFamily="34" charset="0"/>
              </a:rPr>
              <a:t>Cross suture lines.</a:t>
            </a:r>
          </a:p>
          <a:p>
            <a:pPr marL="180000" algn="l" rtl="0"/>
            <a:r>
              <a:rPr lang="en-US" sz="2000" b="1" dirty="0">
                <a:latin typeface="Aparajita" pitchFamily="34" charset="0"/>
                <a:cs typeface="Aparajita" pitchFamily="34" charset="0"/>
              </a:rPr>
              <a:t>90% of cases result from a vacuum applied to the head at delivery. </a:t>
            </a:r>
          </a:p>
          <a:p>
            <a:pPr marL="180000"/>
            <a:endParaRPr lang="en-US" sz="2000" b="1" dirty="0">
              <a:latin typeface="Aparajita" pitchFamily="34" charset="0"/>
              <a:cs typeface="Aparajita" pitchFamily="34" charset="0"/>
            </a:endParaRPr>
          </a:p>
          <a:p>
            <a:pPr marL="180000"/>
            <a:r>
              <a:rPr lang="en-US" sz="2000" b="1" dirty="0">
                <a:latin typeface="Aparajita" pitchFamily="34" charset="0"/>
                <a:cs typeface="Aparajita" pitchFamily="34" charset="0"/>
              </a:rPr>
              <a:t>It’s highly associated with head trauma → fractures or intracranial hemorrhage, or it may be the 1</a:t>
            </a:r>
            <a:r>
              <a:rPr lang="en-US" sz="2000" b="1" baseline="30000" dirty="0">
                <a:latin typeface="Aparajita" pitchFamily="34" charset="0"/>
                <a:cs typeface="Aparajita" pitchFamily="34" charset="0"/>
              </a:rPr>
              <a:t>st</a:t>
            </a:r>
            <a:r>
              <a:rPr lang="en-US" sz="2000" b="1" dirty="0">
                <a:latin typeface="Aparajita" pitchFamily="34" charset="0"/>
                <a:cs typeface="Aparajita" pitchFamily="34" charset="0"/>
              </a:rPr>
              <a:t> presentation of hemophilia.</a:t>
            </a:r>
          </a:p>
          <a:p>
            <a:pPr marL="180000"/>
            <a:r>
              <a:rPr lang="en-US" sz="2000" b="1" dirty="0">
                <a:latin typeface="Aparajita" pitchFamily="34" charset="0"/>
                <a:cs typeface="Aparajita" pitchFamily="34" charset="0"/>
              </a:rPr>
              <a:t>May cause significant bleeding → then hypotension, shock, coagulopathy, jaundice.</a:t>
            </a:r>
          </a:p>
        </p:txBody>
      </p:sp>
      <p:sp>
        <p:nvSpPr>
          <p:cNvPr id="4" name="Slide Number Placeholder 3"/>
          <p:cNvSpPr>
            <a:spLocks noGrp="1"/>
          </p:cNvSpPr>
          <p:nvPr>
            <p:ph type="sldNum" sz="quarter" idx="12"/>
          </p:nvPr>
        </p:nvSpPr>
        <p:spPr/>
        <p:txBody>
          <a:bodyPr/>
          <a:lstStyle/>
          <a:p>
            <a:fld id="{2B19053D-4B37-4D7B-8ABF-990319F02EEF}" type="slidenum">
              <a:rPr lang="en-US" smtClean="0"/>
              <a:pPr/>
              <a:t>57</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425" y="3706813"/>
            <a:ext cx="5108575"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110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1600200"/>
          </a:xfrm>
        </p:spPr>
        <p:txBody>
          <a:bodyPr/>
          <a:lstStyle/>
          <a:p>
            <a:r>
              <a:rPr lang="en-US" dirty="0"/>
              <a:t>DIAGNOSIS </a:t>
            </a:r>
          </a:p>
        </p:txBody>
      </p:sp>
      <p:sp>
        <p:nvSpPr>
          <p:cNvPr id="3" name="Content Placeholder 2"/>
          <p:cNvSpPr>
            <a:spLocks noGrp="1"/>
          </p:cNvSpPr>
          <p:nvPr>
            <p:ph idx="1"/>
          </p:nvPr>
        </p:nvSpPr>
        <p:spPr>
          <a:xfrm>
            <a:off x="152400" y="1981200"/>
            <a:ext cx="8856984" cy="6168752"/>
          </a:xfrm>
        </p:spPr>
        <p:txBody>
          <a:bodyPr>
            <a:noAutofit/>
          </a:bodyPr>
          <a:lstStyle/>
          <a:p>
            <a:r>
              <a:rPr lang="en-US" b="1" dirty="0">
                <a:latin typeface="Aparajita" pitchFamily="34" charset="0"/>
                <a:cs typeface="Aparajita" pitchFamily="34" charset="0"/>
              </a:rPr>
              <a:t>Is generally clinical: </a:t>
            </a:r>
          </a:p>
          <a:p>
            <a:endParaRPr lang="en-US" b="1" dirty="0">
              <a:latin typeface="Aparajita" pitchFamily="34" charset="0"/>
              <a:cs typeface="Aparajita" pitchFamily="34" charset="0"/>
            </a:endParaRPr>
          </a:p>
          <a:p>
            <a:pPr marL="114300" indent="0">
              <a:buNone/>
            </a:pPr>
            <a:endParaRPr lang="en-US" b="1" dirty="0">
              <a:latin typeface="Aparajita" pitchFamily="34" charset="0"/>
              <a:cs typeface="Aparajita" pitchFamily="34" charset="0"/>
            </a:endParaRPr>
          </a:p>
          <a:p>
            <a:r>
              <a:rPr lang="en-US" b="1" dirty="0">
                <a:latin typeface="Aparajita" pitchFamily="34" charset="0"/>
                <a:cs typeface="Aparajita" pitchFamily="34" charset="0"/>
              </a:rPr>
              <a:t>Fluctuant boggy mass “pitting edema” developing over the scalp (especially over the occiput).</a:t>
            </a:r>
          </a:p>
          <a:p>
            <a:r>
              <a:rPr lang="en-US" b="1" dirty="0">
                <a:latin typeface="Aparajita" pitchFamily="34" charset="0"/>
                <a:cs typeface="Aparajita" pitchFamily="34" charset="0"/>
              </a:rPr>
              <a:t>Develops gradually 12-72 hour after delivery.  </a:t>
            </a:r>
          </a:p>
          <a:p>
            <a:r>
              <a:rPr lang="en-US" b="1" dirty="0">
                <a:latin typeface="Aparajita" pitchFamily="34" charset="0"/>
                <a:cs typeface="Aparajita" pitchFamily="34" charset="0"/>
              </a:rPr>
              <a:t>Usually insidious and may not recognized for hours. </a:t>
            </a:r>
          </a:p>
          <a:p>
            <a:r>
              <a:rPr lang="en-US" b="1" dirty="0">
                <a:latin typeface="Aparajita" pitchFamily="34" charset="0"/>
                <a:cs typeface="Aparajita" pitchFamily="34" charset="0"/>
              </a:rPr>
              <a:t>Swelling may obscure the </a:t>
            </a:r>
            <a:r>
              <a:rPr lang="en-US" b="1" dirty="0" err="1">
                <a:latin typeface="Aparajita" pitchFamily="34" charset="0"/>
                <a:cs typeface="Aparajita" pitchFamily="34" charset="0"/>
              </a:rPr>
              <a:t>fontanelle</a:t>
            </a:r>
            <a:r>
              <a:rPr lang="en-US" b="1" dirty="0">
                <a:latin typeface="Aparajita" pitchFamily="34" charset="0"/>
                <a:cs typeface="Aparajita" pitchFamily="34" charset="0"/>
              </a:rPr>
              <a:t> and cross suture lines “distinguishing it from </a:t>
            </a:r>
            <a:r>
              <a:rPr lang="en-US" b="1" dirty="0" err="1">
                <a:latin typeface="Aparajita" pitchFamily="34" charset="0"/>
                <a:cs typeface="Aparajita" pitchFamily="34" charset="0"/>
              </a:rPr>
              <a:t>cephalohematoma</a:t>
            </a:r>
            <a:r>
              <a:rPr lang="en-US" b="1" dirty="0">
                <a:latin typeface="Aparajita" pitchFamily="34" charset="0"/>
                <a:cs typeface="Aparajita" pitchFamily="34" charset="0"/>
              </a:rPr>
              <a:t>”. </a:t>
            </a:r>
          </a:p>
        </p:txBody>
      </p:sp>
      <p:sp>
        <p:nvSpPr>
          <p:cNvPr id="4" name="Slide Number Placeholder 3"/>
          <p:cNvSpPr>
            <a:spLocks noGrp="1"/>
          </p:cNvSpPr>
          <p:nvPr>
            <p:ph type="sldNum" sz="quarter" idx="12"/>
          </p:nvPr>
        </p:nvSpPr>
        <p:spPr/>
        <p:txBody>
          <a:bodyPr/>
          <a:lstStyle/>
          <a:p>
            <a:fld id="{2B19053D-4B37-4D7B-8ABF-990319F02EEF}" type="slidenum">
              <a:rPr lang="en-US" smtClean="0"/>
              <a:pPr/>
              <a:t>58</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562" y="-26059"/>
            <a:ext cx="4389437"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4831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16416" cy="5746209"/>
          </a:xfrm>
        </p:spPr>
        <p:txBody>
          <a:bodyPr>
            <a:normAutofit/>
          </a:bodyPr>
          <a:lstStyle/>
          <a:p>
            <a:pPr marL="180000" algn="l" rtl="0">
              <a:lnSpc>
                <a:spcPct val="110000"/>
              </a:lnSpc>
            </a:pPr>
            <a:r>
              <a:rPr lang="en-US" b="1" dirty="0"/>
              <a:t>Laboratory evaluation may consist of </a:t>
            </a:r>
            <a:r>
              <a:rPr lang="en-US" b="1" u="sng" dirty="0" err="1"/>
              <a:t>hematocrite</a:t>
            </a:r>
            <a:r>
              <a:rPr lang="en-US" b="1" dirty="0"/>
              <a:t> evaluation, and </a:t>
            </a:r>
            <a:r>
              <a:rPr lang="en-US" b="1" u="sng" dirty="0"/>
              <a:t>coagulation</a:t>
            </a:r>
            <a:r>
              <a:rPr lang="en-US" b="1" dirty="0"/>
              <a:t> studies may be required.</a:t>
            </a:r>
          </a:p>
          <a:p>
            <a:pPr marL="180000" algn="l" rtl="0">
              <a:lnSpc>
                <a:spcPct val="110000"/>
              </a:lnSpc>
            </a:pPr>
            <a:endParaRPr lang="en-US" b="1" dirty="0"/>
          </a:p>
          <a:p>
            <a:pPr marL="180000" algn="l" rtl="0">
              <a:lnSpc>
                <a:spcPct val="110000"/>
              </a:lnSpc>
            </a:pPr>
            <a:r>
              <a:rPr lang="en-US" b="1" dirty="0"/>
              <a:t>Management consist of strict observation and provide treatment when needed. </a:t>
            </a:r>
          </a:p>
          <a:p>
            <a:pPr marL="180000" algn="l" rtl="0">
              <a:lnSpc>
                <a:spcPct val="110000"/>
              </a:lnSpc>
            </a:pPr>
            <a:endParaRPr lang="en-US" b="1" dirty="0"/>
          </a:p>
          <a:p>
            <a:pPr marL="180000" algn="l" rtl="0">
              <a:lnSpc>
                <a:spcPct val="110000"/>
              </a:lnSpc>
            </a:pPr>
            <a:r>
              <a:rPr lang="en-US" b="1" dirty="0"/>
              <a:t>In the absence of shock or intracranial injury, the long-term prognosis is generally good.</a:t>
            </a:r>
          </a:p>
          <a:p>
            <a:pPr marL="180000" algn="l" rtl="0">
              <a:lnSpc>
                <a:spcPct val="110000"/>
              </a:lnSpc>
            </a:pPr>
            <a:endParaRPr lang="en-US" b="1" dirty="0"/>
          </a:p>
        </p:txBody>
      </p:sp>
      <p:sp>
        <p:nvSpPr>
          <p:cNvPr id="2" name="Slide Number Placeholder 1"/>
          <p:cNvSpPr>
            <a:spLocks noGrp="1"/>
          </p:cNvSpPr>
          <p:nvPr>
            <p:ph type="sldNum" sz="quarter" idx="12"/>
          </p:nvPr>
        </p:nvSpPr>
        <p:spPr/>
        <p:txBody>
          <a:bodyPr/>
          <a:lstStyle/>
          <a:p>
            <a:fld id="{2B19053D-4B37-4D7B-8ABF-990319F02EEF}" type="slidenum">
              <a:rPr lang="en-US" smtClean="0"/>
              <a:pPr/>
              <a:t>59</a:t>
            </a:fld>
            <a:endParaRPr lang="en-US" dirty="0"/>
          </a:p>
        </p:txBody>
      </p:sp>
    </p:spTree>
    <p:extLst>
      <p:ext uri="{BB962C8B-B14F-4D97-AF65-F5344CB8AC3E}">
        <p14:creationId xmlns:p14="http://schemas.microsoft.com/office/powerpoint/2010/main" val="313703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190500" y="-152400"/>
            <a:ext cx="8763000" cy="1371600"/>
          </a:xfrm>
        </p:spPr>
        <p:txBody>
          <a:bodyPr>
            <a:noAutofit/>
          </a:bodyPr>
          <a:lstStyle/>
          <a:p>
            <a:pPr marL="0" indent="0" algn="ctr" rtl="0">
              <a:buNone/>
            </a:pPr>
            <a:endParaRPr lang="en-US" sz="2800" dirty="0">
              <a:solidFill>
                <a:schemeClr val="tx1"/>
              </a:solidFill>
            </a:endParaRPr>
          </a:p>
          <a:p>
            <a:pPr marL="0" indent="0" algn="ctr" rtl="0">
              <a:buNone/>
            </a:pPr>
            <a:r>
              <a:rPr lang="en-US" sz="2800" dirty="0">
                <a:solidFill>
                  <a:schemeClr val="tx1"/>
                </a:solidFill>
              </a:rPr>
              <a:t>This aspiration induces its effect via four major pulmonary </a:t>
            </a:r>
            <a:r>
              <a:rPr lang="en-US" sz="2800">
                <a:solidFill>
                  <a:schemeClr val="tx1"/>
                </a:solidFill>
              </a:rPr>
              <a:t>effects:</a:t>
            </a:r>
            <a:endParaRPr lang="ar-SA" sz="2800" dirty="0">
              <a:solidFill>
                <a:schemeClr val="tx1"/>
              </a:solidFill>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6</a:t>
            </a:fld>
            <a:endParaRPr lang="en-US" dirty="0"/>
          </a:p>
        </p:txBody>
      </p:sp>
      <p:sp>
        <p:nvSpPr>
          <p:cNvPr id="5" name="Oval 4"/>
          <p:cNvSpPr/>
          <p:nvPr/>
        </p:nvSpPr>
        <p:spPr>
          <a:xfrm>
            <a:off x="2133600" y="1607128"/>
            <a:ext cx="48768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Meconuim</a:t>
            </a:r>
            <a:r>
              <a:rPr lang="en-US" sz="3200" dirty="0"/>
              <a:t> aspiration</a:t>
            </a:r>
          </a:p>
        </p:txBody>
      </p:sp>
      <p:cxnSp>
        <p:nvCxnSpPr>
          <p:cNvPr id="7" name="Straight Arrow Connector 6"/>
          <p:cNvCxnSpPr/>
          <p:nvPr/>
        </p:nvCxnSpPr>
        <p:spPr>
          <a:xfrm flipH="1">
            <a:off x="1582882" y="3335482"/>
            <a:ext cx="990600" cy="710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0" y="4107873"/>
            <a:ext cx="2133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Airway obstruction</a:t>
            </a:r>
          </a:p>
        </p:txBody>
      </p:sp>
      <p:cxnSp>
        <p:nvCxnSpPr>
          <p:cNvPr id="10" name="Straight Arrow Connector 9"/>
          <p:cNvCxnSpPr/>
          <p:nvPr/>
        </p:nvCxnSpPr>
        <p:spPr>
          <a:xfrm flipH="1">
            <a:off x="3657600" y="3733800"/>
            <a:ext cx="228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981200" y="4814455"/>
            <a:ext cx="2286000" cy="1482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Surfactant dysfunction</a:t>
            </a:r>
          </a:p>
        </p:txBody>
      </p:sp>
      <p:cxnSp>
        <p:nvCxnSpPr>
          <p:cNvPr id="13" name="Straight Arrow Connector 12"/>
          <p:cNvCxnSpPr/>
          <p:nvPr/>
        </p:nvCxnSpPr>
        <p:spPr>
          <a:xfrm>
            <a:off x="5029200" y="3792682"/>
            <a:ext cx="228600" cy="779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419599" y="4856018"/>
            <a:ext cx="2376055"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Chemical pneumonitis</a:t>
            </a:r>
          </a:p>
        </p:txBody>
      </p:sp>
      <p:cxnSp>
        <p:nvCxnSpPr>
          <p:cNvPr id="16" name="Straight Arrow Connector 15"/>
          <p:cNvCxnSpPr/>
          <p:nvPr/>
        </p:nvCxnSpPr>
        <p:spPr>
          <a:xfrm>
            <a:off x="6591300" y="3335482"/>
            <a:ext cx="838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681355" y="4360718"/>
            <a:ext cx="2462645"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Pulmonary hypertension</a:t>
            </a:r>
          </a:p>
        </p:txBody>
      </p:sp>
    </p:spTree>
    <p:extLst>
      <p:ext uri="{BB962C8B-B14F-4D97-AF65-F5344CB8AC3E}">
        <p14:creationId xmlns:p14="http://schemas.microsoft.com/office/powerpoint/2010/main" val="1477860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5113"/>
            <a:ext cx="9188896" cy="1143000"/>
          </a:xfrm>
        </p:spPr>
        <p:txBody>
          <a:bodyPr/>
          <a:lstStyle/>
          <a:p>
            <a:r>
              <a:rPr lang="en-US" dirty="0"/>
              <a:t>4. Abrasions and lacerations</a:t>
            </a:r>
          </a:p>
        </p:txBody>
      </p:sp>
      <p:sp>
        <p:nvSpPr>
          <p:cNvPr id="3" name="Content Placeholder 2"/>
          <p:cNvSpPr>
            <a:spLocks noGrp="1"/>
          </p:cNvSpPr>
          <p:nvPr>
            <p:ph idx="1"/>
          </p:nvPr>
        </p:nvSpPr>
        <p:spPr>
          <a:xfrm>
            <a:off x="0" y="1467642"/>
            <a:ext cx="6053137" cy="5390357"/>
          </a:xfrm>
        </p:spPr>
        <p:txBody>
          <a:bodyPr>
            <a:normAutofit/>
          </a:bodyPr>
          <a:lstStyle/>
          <a:p>
            <a:r>
              <a:rPr lang="en-US" sz="2000" b="1" u="sng" dirty="0">
                <a:solidFill>
                  <a:srgbClr val="C00000"/>
                </a:solidFill>
                <a:latin typeface="Aparajita" pitchFamily="34" charset="0"/>
                <a:cs typeface="Aparajita" pitchFamily="34" charset="0"/>
              </a:rPr>
              <a:t>Abrasion</a:t>
            </a:r>
            <a:r>
              <a:rPr lang="en-US" sz="2000" b="1" dirty="0">
                <a:solidFill>
                  <a:srgbClr val="C00000"/>
                </a:solidFill>
                <a:latin typeface="Aparajita" pitchFamily="34" charset="0"/>
                <a:cs typeface="Aparajita" pitchFamily="34" charset="0"/>
              </a:rPr>
              <a:t> </a:t>
            </a:r>
            <a:r>
              <a:rPr lang="en-US" sz="2000" b="1" dirty="0">
                <a:latin typeface="Aparajita" pitchFamily="34" charset="0"/>
                <a:cs typeface="Aparajita" pitchFamily="34" charset="0"/>
              </a:rPr>
              <a:t>: is a partial thickness wound caused by damage to the skin by friction and can be </a:t>
            </a:r>
            <a:r>
              <a:rPr lang="en-US" sz="2000" b="1" u="sng" dirty="0">
                <a:latin typeface="Aparajita" pitchFamily="34" charset="0"/>
                <a:cs typeface="Aparajita" pitchFamily="34" charset="0"/>
              </a:rPr>
              <a:t>superficial</a:t>
            </a:r>
            <a:r>
              <a:rPr lang="en-US" sz="2000" b="1" dirty="0">
                <a:latin typeface="Aparajita" pitchFamily="34" charset="0"/>
                <a:cs typeface="Aparajita" pitchFamily="34" charset="0"/>
              </a:rPr>
              <a:t> involving only the epidermis to </a:t>
            </a:r>
            <a:r>
              <a:rPr lang="en-US" sz="2000" b="1" u="sng" dirty="0">
                <a:latin typeface="Aparajita" pitchFamily="34" charset="0"/>
                <a:cs typeface="Aparajita" pitchFamily="34" charset="0"/>
              </a:rPr>
              <a:t>deep</a:t>
            </a:r>
            <a:r>
              <a:rPr lang="en-US" sz="2000" b="1" dirty="0">
                <a:latin typeface="Aparajita" pitchFamily="34" charset="0"/>
                <a:cs typeface="Aparajita" pitchFamily="34" charset="0"/>
              </a:rPr>
              <a:t> involving the deep dermis. </a:t>
            </a:r>
          </a:p>
          <a:p>
            <a:pPr marL="114300" indent="0">
              <a:buNone/>
            </a:pPr>
            <a:r>
              <a:rPr lang="en-US" sz="2000" b="1" dirty="0">
                <a:latin typeface="Aparajita" pitchFamily="34" charset="0"/>
                <a:cs typeface="Aparajita" pitchFamily="34" charset="0"/>
              </a:rPr>
              <a:t>          - Abrasions usually involve minimal bleeding.</a:t>
            </a:r>
          </a:p>
          <a:p>
            <a:r>
              <a:rPr lang="en-US" sz="2000" b="1" u="sng" dirty="0">
                <a:solidFill>
                  <a:srgbClr val="C00000"/>
                </a:solidFill>
                <a:latin typeface="Aparajita" pitchFamily="34" charset="0"/>
                <a:cs typeface="Aparajita" pitchFamily="34" charset="0"/>
              </a:rPr>
              <a:t>laceration</a:t>
            </a:r>
            <a:r>
              <a:rPr lang="en-US" sz="2000" b="1" dirty="0">
                <a:latin typeface="Aparajita" pitchFamily="34" charset="0"/>
                <a:cs typeface="Aparajita" pitchFamily="34" charset="0"/>
              </a:rPr>
              <a:t>: a deep cut or tear in skin or flesh.</a:t>
            </a:r>
          </a:p>
          <a:p>
            <a:r>
              <a:rPr lang="en-US" sz="2000" b="1" dirty="0">
                <a:latin typeface="Aparajita" pitchFamily="34" charset="0"/>
                <a:cs typeface="Aparajita" pitchFamily="34" charset="0"/>
              </a:rPr>
              <a:t>Abrasions and lacerations sometimes may occur as scalpel cuts during cesarean delivery or during instrumental delivery (</a:t>
            </a:r>
            <a:r>
              <a:rPr lang="en-US" sz="2000" b="1" dirty="0" err="1">
                <a:latin typeface="Aparajita" pitchFamily="34" charset="0"/>
                <a:cs typeface="Aparajita" pitchFamily="34" charset="0"/>
              </a:rPr>
              <a:t>ie</a:t>
            </a:r>
            <a:r>
              <a:rPr lang="en-US" sz="2000" b="1" dirty="0">
                <a:latin typeface="Aparajita" pitchFamily="34" charset="0"/>
                <a:cs typeface="Aparajita" pitchFamily="34" charset="0"/>
              </a:rPr>
              <a:t>, vacuum, forceps). </a:t>
            </a:r>
          </a:p>
          <a:p>
            <a:r>
              <a:rPr lang="en-US" sz="2000" b="1" dirty="0">
                <a:solidFill>
                  <a:srgbClr val="C00000"/>
                </a:solidFill>
                <a:latin typeface="Aparajita" pitchFamily="34" charset="0"/>
                <a:cs typeface="Aparajita" pitchFamily="34" charset="0"/>
              </a:rPr>
              <a:t>Infection</a:t>
            </a:r>
            <a:r>
              <a:rPr lang="en-US" sz="2000" b="1" dirty="0">
                <a:latin typeface="Aparajita" pitchFamily="34" charset="0"/>
                <a:cs typeface="Aparajita" pitchFamily="34" charset="0"/>
              </a:rPr>
              <a:t> remains a risk, but most of these lesions uneventfully heal.</a:t>
            </a:r>
          </a:p>
          <a:p>
            <a:endParaRPr lang="en-US" sz="2000" b="1" dirty="0">
              <a:latin typeface="Aparajita" pitchFamily="34" charset="0"/>
              <a:cs typeface="Aparajita" pitchFamily="34" charset="0"/>
            </a:endParaRPr>
          </a:p>
        </p:txBody>
      </p:sp>
      <p:sp>
        <p:nvSpPr>
          <p:cNvPr id="4" name="Slide Number Placeholder 3"/>
          <p:cNvSpPr>
            <a:spLocks noGrp="1"/>
          </p:cNvSpPr>
          <p:nvPr>
            <p:ph type="sldNum" sz="quarter" idx="12"/>
          </p:nvPr>
        </p:nvSpPr>
        <p:spPr/>
        <p:txBody>
          <a:bodyPr/>
          <a:lstStyle/>
          <a:p>
            <a:fld id="{2B19053D-4B37-4D7B-8ABF-990319F02EEF}" type="slidenum">
              <a:rPr lang="en-US" smtClean="0"/>
              <a:pPr/>
              <a:t>60</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137" y="877887"/>
            <a:ext cx="3090863" cy="598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4251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2736"/>
            <a:ext cx="7550224" cy="5616624"/>
          </a:xfrm>
        </p:spPr>
        <p:txBody>
          <a:bodyPr>
            <a:normAutofit/>
          </a:bodyPr>
          <a:lstStyle/>
          <a:p>
            <a:pPr>
              <a:lnSpc>
                <a:spcPct val="110000"/>
              </a:lnSpc>
            </a:pPr>
            <a:r>
              <a:rPr lang="en-US" b="1" dirty="0"/>
              <a:t>Management consists of careful cleaning, application of antibiotic ointment, and observation.        </a:t>
            </a:r>
          </a:p>
          <a:p>
            <a:pPr>
              <a:lnSpc>
                <a:spcPct val="110000"/>
              </a:lnSpc>
            </a:pPr>
            <a:r>
              <a:rPr lang="en-US" b="1" dirty="0"/>
              <a:t>Lacerations occasionally require suturing.</a:t>
            </a:r>
          </a:p>
          <a:p>
            <a:pPr algn="l" rtl="0">
              <a:lnSpc>
                <a:spcPct val="110000"/>
              </a:lnSpc>
            </a:pPr>
            <a:endParaRPr lang="en-US" b="1" dirty="0"/>
          </a:p>
        </p:txBody>
      </p:sp>
      <p:sp>
        <p:nvSpPr>
          <p:cNvPr id="2" name="Slide Number Placeholder 1"/>
          <p:cNvSpPr>
            <a:spLocks noGrp="1"/>
          </p:cNvSpPr>
          <p:nvPr>
            <p:ph type="sldNum" sz="quarter" idx="12"/>
          </p:nvPr>
        </p:nvSpPr>
        <p:spPr/>
        <p:txBody>
          <a:bodyPr/>
          <a:lstStyle/>
          <a:p>
            <a:fld id="{2B19053D-4B37-4D7B-8ABF-990319F02EEF}" type="slidenum">
              <a:rPr lang="en-US" smtClean="0"/>
              <a:pPr/>
              <a:t>61</a:t>
            </a:fld>
            <a:endParaRPr lang="en-US" dirty="0"/>
          </a:p>
        </p:txBody>
      </p:sp>
    </p:spTree>
    <p:extLst>
      <p:ext uri="{BB962C8B-B14F-4D97-AF65-F5344CB8AC3E}">
        <p14:creationId xmlns:p14="http://schemas.microsoft.com/office/powerpoint/2010/main" val="1015097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24056" cy="1143000"/>
          </a:xfrm>
        </p:spPr>
        <p:txBody>
          <a:bodyPr/>
          <a:lstStyle/>
          <a:p>
            <a:r>
              <a:rPr lang="en-US" sz="4400" dirty="0"/>
              <a:t>5. Subcutaneous fat necrosis</a:t>
            </a:r>
          </a:p>
        </p:txBody>
      </p:sp>
      <p:sp>
        <p:nvSpPr>
          <p:cNvPr id="3" name="Content Placeholder 2"/>
          <p:cNvSpPr>
            <a:spLocks noGrp="1"/>
          </p:cNvSpPr>
          <p:nvPr>
            <p:ph idx="1"/>
          </p:nvPr>
        </p:nvSpPr>
        <p:spPr>
          <a:xfrm>
            <a:off x="-39924" y="908720"/>
            <a:ext cx="8955324" cy="5445224"/>
          </a:xfrm>
        </p:spPr>
        <p:txBody>
          <a:bodyPr>
            <a:normAutofit/>
          </a:bodyPr>
          <a:lstStyle/>
          <a:p>
            <a:r>
              <a:rPr lang="en-US" sz="2000" dirty="0"/>
              <a:t>Irregular, hard, subcutaneous plaques with overlying dusky, red-purple discoloration on the extremities, face, trunk, or buttocks may be caused by pressure during delivery.</a:t>
            </a:r>
          </a:p>
          <a:p>
            <a:r>
              <a:rPr lang="en-US" sz="2000" dirty="0"/>
              <a:t>It occurs in the first weeks after birth. </a:t>
            </a:r>
          </a:p>
          <a:p>
            <a:r>
              <a:rPr lang="en-US" sz="2000" dirty="0"/>
              <a:t>it is a form of </a:t>
            </a:r>
            <a:r>
              <a:rPr lang="en-US" sz="2000" dirty="0" err="1"/>
              <a:t>panniculitis</a:t>
            </a:r>
            <a:r>
              <a:rPr lang="en-US" sz="2000" dirty="0"/>
              <a:t>. </a:t>
            </a:r>
          </a:p>
          <a:p>
            <a:endParaRPr lang="en-US" sz="2000" dirty="0"/>
          </a:p>
          <a:p>
            <a:r>
              <a:rPr lang="en-US" sz="2000" b="1" u="sng" dirty="0">
                <a:solidFill>
                  <a:srgbClr val="C00000"/>
                </a:solidFill>
              </a:rPr>
              <a:t>Risk factors </a:t>
            </a:r>
            <a:r>
              <a:rPr lang="en-US" sz="2000" dirty="0"/>
              <a:t>include:</a:t>
            </a:r>
          </a:p>
          <a:p>
            <a:pPr marL="114300" indent="0">
              <a:buNone/>
            </a:pPr>
            <a:r>
              <a:rPr lang="en-US" sz="2000" dirty="0"/>
              <a:t>1- Fetal distress during labor</a:t>
            </a:r>
          </a:p>
          <a:p>
            <a:pPr marL="114300" indent="0">
              <a:buNone/>
            </a:pPr>
            <a:r>
              <a:rPr lang="en-US" sz="2000" dirty="0"/>
              <a:t>2- Large birth weight </a:t>
            </a:r>
          </a:p>
          <a:p>
            <a:pPr marL="114300" indent="0">
              <a:buNone/>
            </a:pPr>
            <a:r>
              <a:rPr lang="en-US" sz="2000" dirty="0"/>
              <a:t>3- CS</a:t>
            </a:r>
          </a:p>
          <a:p>
            <a:pPr marL="114300" indent="0">
              <a:buNone/>
            </a:pPr>
            <a:r>
              <a:rPr lang="en-US" sz="2000" dirty="0"/>
              <a:t>4- low O2 level</a:t>
            </a:r>
          </a:p>
          <a:p>
            <a:pPr marL="114300" indent="0">
              <a:buNone/>
            </a:pPr>
            <a:r>
              <a:rPr lang="en-US" sz="2000" dirty="0"/>
              <a:t>5- cold </a:t>
            </a:r>
            <a:r>
              <a:rPr lang="en-US" sz="2000" dirty="0" err="1"/>
              <a:t>tempreture</a:t>
            </a:r>
            <a:endParaRPr lang="en-US" sz="2000" dirty="0"/>
          </a:p>
          <a:p>
            <a:pPr marL="114300" indent="0">
              <a:buNone/>
            </a:pPr>
            <a:r>
              <a:rPr lang="en-US" sz="2000" dirty="0"/>
              <a:t>6- infection</a:t>
            </a:r>
          </a:p>
        </p:txBody>
      </p:sp>
      <p:sp>
        <p:nvSpPr>
          <p:cNvPr id="4" name="Slide Number Placeholder 3"/>
          <p:cNvSpPr>
            <a:spLocks noGrp="1"/>
          </p:cNvSpPr>
          <p:nvPr>
            <p:ph type="sldNum" sz="quarter" idx="12"/>
          </p:nvPr>
        </p:nvSpPr>
        <p:spPr/>
        <p:txBody>
          <a:bodyPr/>
          <a:lstStyle/>
          <a:p>
            <a:fld id="{2B19053D-4B37-4D7B-8ABF-990319F02EEF}" type="slidenum">
              <a:rPr lang="en-US" smtClean="0"/>
              <a:pPr/>
              <a:t>62</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916205"/>
            <a:ext cx="3903712" cy="294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76400"/>
            <a:ext cx="3543127" cy="225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991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460432" cy="5616624"/>
          </a:xfrm>
        </p:spPr>
        <p:txBody>
          <a:bodyPr>
            <a:normAutofit fontScale="97500"/>
          </a:bodyPr>
          <a:lstStyle/>
          <a:p>
            <a:pPr fontAlgn="base"/>
            <a:r>
              <a:rPr lang="en-US" sz="2000" b="1" dirty="0">
                <a:latin typeface="Aparajita" pitchFamily="34" charset="0"/>
                <a:cs typeface="Aparajita" pitchFamily="34" charset="0"/>
              </a:rPr>
              <a:t>The most common complication of subcutaneous fat necrosis is </a:t>
            </a:r>
            <a:r>
              <a:rPr lang="en-US" sz="2000" b="1" dirty="0">
                <a:solidFill>
                  <a:srgbClr val="FF0000"/>
                </a:solidFill>
                <a:latin typeface="Aparajita" pitchFamily="34" charset="0"/>
                <a:cs typeface="Aparajita" pitchFamily="34" charset="0"/>
              </a:rPr>
              <a:t>HYPERCALCAEMIA</a:t>
            </a:r>
            <a:r>
              <a:rPr lang="en-US" sz="2000" b="1" dirty="0">
                <a:latin typeface="Aparajita" pitchFamily="34" charset="0"/>
                <a:cs typeface="Aparajita" pitchFamily="34" charset="0"/>
              </a:rPr>
              <a:t>  causing :  irritability, constipation, poor weight gain and, rarely heart rhythm disturbance.</a:t>
            </a:r>
          </a:p>
          <a:p>
            <a:pPr fontAlgn="base"/>
            <a:r>
              <a:rPr lang="en-US" sz="2000" b="1" dirty="0">
                <a:solidFill>
                  <a:srgbClr val="FF0000"/>
                </a:solidFill>
                <a:latin typeface="Aparajita" pitchFamily="34" charset="0"/>
                <a:cs typeface="Aparajita" pitchFamily="34" charset="0"/>
              </a:rPr>
              <a:t>Thrombocytopenia</a:t>
            </a:r>
            <a:r>
              <a:rPr lang="en-US" sz="2000" b="1" dirty="0">
                <a:latin typeface="Aparajita" pitchFamily="34" charset="0"/>
                <a:cs typeface="Aparajita" pitchFamily="34" charset="0"/>
              </a:rPr>
              <a:t> and </a:t>
            </a:r>
            <a:r>
              <a:rPr lang="en-US" sz="2000" b="1" dirty="0" err="1">
                <a:solidFill>
                  <a:srgbClr val="FF0000"/>
                </a:solidFill>
                <a:latin typeface="Aparajita" pitchFamily="34" charset="0"/>
                <a:cs typeface="Aparajita" pitchFamily="34" charset="0"/>
              </a:rPr>
              <a:t>hyperlipidaemia</a:t>
            </a:r>
            <a:r>
              <a:rPr lang="en-US" sz="2000" b="1" dirty="0">
                <a:solidFill>
                  <a:srgbClr val="FF0000"/>
                </a:solidFill>
                <a:latin typeface="Aparajita" pitchFamily="34" charset="0"/>
                <a:cs typeface="Aparajita" pitchFamily="34" charset="0"/>
              </a:rPr>
              <a:t> </a:t>
            </a:r>
            <a:r>
              <a:rPr lang="en-US" sz="2000" b="1" dirty="0">
                <a:latin typeface="Aparajita" pitchFamily="34" charset="0"/>
                <a:cs typeface="Aparajita" pitchFamily="34" charset="0"/>
              </a:rPr>
              <a:t> have also been observed.</a:t>
            </a:r>
          </a:p>
          <a:p>
            <a:pPr fontAlgn="base"/>
            <a:endParaRPr lang="en-US" sz="2000" b="1" dirty="0">
              <a:latin typeface="Aparajita" pitchFamily="34" charset="0"/>
              <a:cs typeface="Aparajita" pitchFamily="34" charset="0"/>
            </a:endParaRPr>
          </a:p>
          <a:p>
            <a:pPr marL="114300" indent="0" fontAlgn="base">
              <a:buNone/>
            </a:pPr>
            <a:endParaRPr lang="en-US" sz="2000" b="1" dirty="0">
              <a:latin typeface="Aparajita" pitchFamily="34" charset="0"/>
              <a:cs typeface="Aparajita" pitchFamily="34" charset="0"/>
            </a:endParaRPr>
          </a:p>
          <a:p>
            <a:pPr fontAlgn="base"/>
            <a:r>
              <a:rPr lang="en-US" sz="3600" b="1" dirty="0">
                <a:effectLst>
                  <a:outerShdw blurRad="38100" dist="38100" dir="2700000" algn="tl">
                    <a:srgbClr val="000000">
                      <a:alpha val="43137"/>
                    </a:srgbClr>
                  </a:outerShdw>
                </a:effectLst>
                <a:latin typeface="Aparajita" pitchFamily="34" charset="0"/>
                <a:cs typeface="Aparajita" pitchFamily="34" charset="0"/>
              </a:rPr>
              <a:t>Treatment</a:t>
            </a:r>
            <a:r>
              <a:rPr lang="en-US" sz="3600" b="1" dirty="0">
                <a:latin typeface="Aparajita" pitchFamily="34" charset="0"/>
                <a:cs typeface="Aparajita" pitchFamily="34" charset="0"/>
              </a:rPr>
              <a:t> </a:t>
            </a:r>
            <a:r>
              <a:rPr lang="en-US" sz="2000" b="1" dirty="0">
                <a:latin typeface="Aparajita" pitchFamily="34" charset="0"/>
                <a:cs typeface="Aparajita" pitchFamily="34" charset="0"/>
              </a:rPr>
              <a:t>:</a:t>
            </a:r>
          </a:p>
          <a:p>
            <a:pPr marL="114300" indent="0" fontAlgn="base">
              <a:buNone/>
            </a:pP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focusses</a:t>
            </a:r>
            <a:r>
              <a:rPr lang="en-US" sz="2000" b="1" dirty="0">
                <a:latin typeface="Aparajita" pitchFamily="34" charset="0"/>
                <a:cs typeface="Aparajita" pitchFamily="34" charset="0"/>
              </a:rPr>
              <a:t> on management of </a:t>
            </a:r>
            <a:r>
              <a:rPr lang="en-US" sz="2000" b="1" dirty="0" err="1">
                <a:latin typeface="Aparajita" pitchFamily="34" charset="0"/>
                <a:cs typeface="Aparajita" pitchFamily="34" charset="0"/>
              </a:rPr>
              <a:t>hypercalcaemia</a:t>
            </a:r>
            <a:r>
              <a:rPr lang="en-US" sz="2000" b="1" dirty="0">
                <a:latin typeface="Aparajita" pitchFamily="34" charset="0"/>
                <a:cs typeface="Aparajita" pitchFamily="34" charset="0"/>
              </a:rPr>
              <a:t>, if it occurs.</a:t>
            </a:r>
          </a:p>
          <a:p>
            <a:pPr marL="114300" indent="0" fontAlgn="base">
              <a:buNone/>
            </a:pPr>
            <a:r>
              <a:rPr lang="en-US" sz="2000" b="1" dirty="0">
                <a:latin typeface="Aparajita" pitchFamily="34" charset="0"/>
                <a:cs typeface="Aparajita" pitchFamily="34" charset="0"/>
              </a:rPr>
              <a:t> -</a:t>
            </a:r>
            <a:r>
              <a:rPr lang="en-US" sz="2000" b="1" dirty="0" err="1">
                <a:latin typeface="Aparajita" pitchFamily="34" charset="0"/>
                <a:cs typeface="Aparajita" pitchFamily="34" charset="0"/>
              </a:rPr>
              <a:t>Hypercalcaemia</a:t>
            </a:r>
            <a:r>
              <a:rPr lang="en-US" sz="2000" b="1" dirty="0">
                <a:latin typeface="Aparajita" pitchFamily="34" charset="0"/>
                <a:cs typeface="Aparajita" pitchFamily="34" charset="0"/>
              </a:rPr>
              <a:t> may be treated by increased fluid intake, low calcium milk feeds, </a:t>
            </a:r>
            <a:r>
              <a:rPr lang="en-US" sz="2000" b="1" dirty="0" err="1">
                <a:latin typeface="Aparajita" pitchFamily="34" charset="0"/>
                <a:cs typeface="Aparajita" pitchFamily="34" charset="0"/>
              </a:rPr>
              <a:t>frusemide</a:t>
            </a:r>
            <a:r>
              <a:rPr lang="en-US" sz="2000" b="1" dirty="0">
                <a:latin typeface="Aparajita" pitchFamily="34" charset="0"/>
                <a:cs typeface="Aparajita" pitchFamily="34" charset="0"/>
              </a:rPr>
              <a:t>.</a:t>
            </a:r>
          </a:p>
          <a:p>
            <a:pPr marL="114300" indent="0" fontAlgn="base">
              <a:buNone/>
            </a:pPr>
            <a:r>
              <a:rPr lang="en-US" sz="2000" b="1" dirty="0">
                <a:latin typeface="Aparajita" pitchFamily="34" charset="0"/>
                <a:cs typeface="Aparajita" pitchFamily="34" charset="0"/>
              </a:rPr>
              <a:t>-The inflammation of the fat often settles without specific treatment.</a:t>
            </a:r>
          </a:p>
          <a:p>
            <a:pPr fontAlgn="base"/>
            <a:endParaRPr lang="en-US" sz="2000" b="1" dirty="0">
              <a:latin typeface="Aparajita" pitchFamily="34" charset="0"/>
              <a:cs typeface="Aparajita" pitchFamily="34" charset="0"/>
            </a:endParaRPr>
          </a:p>
          <a:p>
            <a:pPr algn="l" rtl="0" fontAlgn="base"/>
            <a:endParaRPr lang="en-US" sz="2000" b="1" dirty="0">
              <a:latin typeface="Aparajita" pitchFamily="34" charset="0"/>
              <a:cs typeface="Aparajita" pitchFamily="34" charset="0"/>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63</a:t>
            </a:fld>
            <a:endParaRPr lang="en-US" dirty="0"/>
          </a:p>
        </p:txBody>
      </p:sp>
    </p:spTree>
    <p:extLst>
      <p:ext uri="{BB962C8B-B14F-4D97-AF65-F5344CB8AC3E}">
        <p14:creationId xmlns:p14="http://schemas.microsoft.com/office/powerpoint/2010/main" val="6283483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DF24-670C-4972-8871-EDAC002D333B}"/>
              </a:ext>
            </a:extLst>
          </p:cNvPr>
          <p:cNvSpPr>
            <a:spLocks noGrp="1"/>
          </p:cNvSpPr>
          <p:nvPr>
            <p:ph type="ctrTitle"/>
          </p:nvPr>
        </p:nvSpPr>
        <p:spPr>
          <a:xfrm>
            <a:off x="1143000" y="1193800"/>
            <a:ext cx="6858000" cy="2387600"/>
          </a:xfrm>
        </p:spPr>
        <p:txBody>
          <a:bodyPr/>
          <a:lstStyle/>
          <a:p>
            <a:r>
              <a:rPr lang="en-US" dirty="0"/>
              <a:t>Birth Injuries</a:t>
            </a:r>
            <a:br>
              <a:rPr lang="en-US" dirty="0"/>
            </a:br>
            <a:r>
              <a:rPr lang="en-US" dirty="0"/>
              <a:t>Continue..</a:t>
            </a:r>
          </a:p>
        </p:txBody>
      </p:sp>
    </p:spTree>
    <p:extLst>
      <p:ext uri="{BB962C8B-B14F-4D97-AF65-F5344CB8AC3E}">
        <p14:creationId xmlns:p14="http://schemas.microsoft.com/office/powerpoint/2010/main" val="1380117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D0EC-28F4-4B84-8CF9-5865EAA85F1E}"/>
              </a:ext>
            </a:extLst>
          </p:cNvPr>
          <p:cNvSpPr>
            <a:spLocks noGrp="1"/>
          </p:cNvSpPr>
          <p:nvPr>
            <p:ph type="title"/>
          </p:nvPr>
        </p:nvSpPr>
        <p:spPr/>
        <p:txBody>
          <a:bodyPr/>
          <a:lstStyle/>
          <a:p>
            <a:pPr algn="ctr"/>
            <a:r>
              <a:rPr lang="en-US" dirty="0"/>
              <a:t>The Brachial Plexus</a:t>
            </a:r>
          </a:p>
        </p:txBody>
      </p:sp>
      <p:sp>
        <p:nvSpPr>
          <p:cNvPr id="3" name="Content Placeholder 2">
            <a:extLst>
              <a:ext uri="{FF2B5EF4-FFF2-40B4-BE49-F238E27FC236}">
                <a16:creationId xmlns:a16="http://schemas.microsoft.com/office/drawing/2014/main" id="{C3CDF8B2-3399-4265-9E49-F9D5B5C8607D}"/>
              </a:ext>
            </a:extLst>
          </p:cNvPr>
          <p:cNvSpPr>
            <a:spLocks noGrp="1"/>
          </p:cNvSpPr>
          <p:nvPr>
            <p:ph idx="1"/>
          </p:nvPr>
        </p:nvSpPr>
        <p:spPr/>
        <p:txBody>
          <a:bodyPr>
            <a:normAutofit/>
          </a:bodyPr>
          <a:lstStyle/>
          <a:p>
            <a:r>
              <a:rPr lang="en-US" sz="2400" dirty="0"/>
              <a:t>The </a:t>
            </a:r>
            <a:r>
              <a:rPr lang="en-US" sz="2400" b="1" dirty="0"/>
              <a:t>brachial plexus</a:t>
            </a:r>
            <a:r>
              <a:rPr lang="en-US" sz="2400" dirty="0"/>
              <a:t> is a network of nerves (formed by the </a:t>
            </a:r>
            <a:r>
              <a:rPr lang="en-US" sz="2400" dirty="0">
                <a:hlinkClick r:id="rId2" tooltip="Anterior rami">
                  <a:extLst>
                    <a:ext uri="{A12FA001-AC4F-418D-AE19-62706E023703}">
                      <ahyp:hlinkClr xmlns:ahyp="http://schemas.microsoft.com/office/drawing/2018/hyperlinkcolor" val="tx"/>
                    </a:ext>
                  </a:extLst>
                </a:hlinkClick>
              </a:rPr>
              <a:t>anterior rami</a:t>
            </a:r>
            <a:r>
              <a:rPr lang="en-US" sz="2400" dirty="0"/>
              <a:t> of the lower four </a:t>
            </a:r>
            <a:r>
              <a:rPr lang="en-US" sz="2400" dirty="0">
                <a:hlinkClick r:id="rId3" tooltip="Spinal nerve">
                  <a:extLst>
                    <a:ext uri="{A12FA001-AC4F-418D-AE19-62706E023703}">
                      <ahyp:hlinkClr xmlns:ahyp="http://schemas.microsoft.com/office/drawing/2018/hyperlinkcolor" val="tx"/>
                    </a:ext>
                  </a:extLst>
                </a:hlinkClick>
              </a:rPr>
              <a:t>cervical nerves</a:t>
            </a:r>
            <a:r>
              <a:rPr lang="en-US" sz="2400" dirty="0"/>
              <a:t> and first </a:t>
            </a:r>
            <a:r>
              <a:rPr lang="en-US" sz="2400" dirty="0">
                <a:hlinkClick r:id="rId4" tooltip="Spinal nerve">
                  <a:extLst>
                    <a:ext uri="{A12FA001-AC4F-418D-AE19-62706E023703}">
                      <ahyp:hlinkClr xmlns:ahyp="http://schemas.microsoft.com/office/drawing/2018/hyperlinkcolor" val="tx"/>
                    </a:ext>
                  </a:extLst>
                </a:hlinkClick>
              </a:rPr>
              <a:t>thoracic nerve</a:t>
            </a:r>
            <a:r>
              <a:rPr lang="en-US" sz="2400" dirty="0"/>
              <a:t> (</a:t>
            </a:r>
            <a:r>
              <a:rPr lang="en-US" sz="2400" dirty="0">
                <a:hlinkClick r:id="rId5" tooltip="Cervical spinal nerve 5">
                  <a:extLst>
                    <a:ext uri="{A12FA001-AC4F-418D-AE19-62706E023703}">
                      <ahyp:hlinkClr xmlns:ahyp="http://schemas.microsoft.com/office/drawing/2018/hyperlinkcolor" val="tx"/>
                    </a:ext>
                  </a:extLst>
                </a:hlinkClick>
              </a:rPr>
              <a:t>C5</a:t>
            </a:r>
            <a:r>
              <a:rPr lang="en-US" sz="2400" dirty="0"/>
              <a:t>, </a:t>
            </a:r>
            <a:r>
              <a:rPr lang="en-US" sz="2400" dirty="0">
                <a:hlinkClick r:id="rId6" tooltip="Cervical spinal nerve 6">
                  <a:extLst>
                    <a:ext uri="{A12FA001-AC4F-418D-AE19-62706E023703}">
                      <ahyp:hlinkClr xmlns:ahyp="http://schemas.microsoft.com/office/drawing/2018/hyperlinkcolor" val="tx"/>
                    </a:ext>
                  </a:extLst>
                </a:hlinkClick>
              </a:rPr>
              <a:t>C6</a:t>
            </a:r>
            <a:r>
              <a:rPr lang="en-US" sz="2400" dirty="0"/>
              <a:t>, </a:t>
            </a:r>
            <a:r>
              <a:rPr lang="en-US" sz="2400" dirty="0">
                <a:hlinkClick r:id="rId7" tooltip="Cervical spinal nerve 7">
                  <a:extLst>
                    <a:ext uri="{A12FA001-AC4F-418D-AE19-62706E023703}">
                      <ahyp:hlinkClr xmlns:ahyp="http://schemas.microsoft.com/office/drawing/2018/hyperlinkcolor" val="tx"/>
                    </a:ext>
                  </a:extLst>
                </a:hlinkClick>
              </a:rPr>
              <a:t>C7</a:t>
            </a:r>
            <a:r>
              <a:rPr lang="en-US" sz="2400" dirty="0"/>
              <a:t>, </a:t>
            </a:r>
            <a:r>
              <a:rPr lang="en-US" sz="2400" dirty="0">
                <a:hlinkClick r:id="rId8" tooltip="Cervical spinal nerve 8">
                  <a:extLst>
                    <a:ext uri="{A12FA001-AC4F-418D-AE19-62706E023703}">
                      <ahyp:hlinkClr xmlns:ahyp="http://schemas.microsoft.com/office/drawing/2018/hyperlinkcolor" val="tx"/>
                    </a:ext>
                  </a:extLst>
                </a:hlinkClick>
              </a:rPr>
              <a:t>C8</a:t>
            </a:r>
            <a:r>
              <a:rPr lang="en-US" sz="2400" dirty="0"/>
              <a:t>, and </a:t>
            </a:r>
            <a:r>
              <a:rPr lang="en-US" sz="2400" dirty="0">
                <a:hlinkClick r:id="rId9" tooltip="Thoracic spinal nerve 1">
                  <a:extLst>
                    <a:ext uri="{A12FA001-AC4F-418D-AE19-62706E023703}">
                      <ahyp:hlinkClr xmlns:ahyp="http://schemas.microsoft.com/office/drawing/2018/hyperlinkcolor" val="tx"/>
                    </a:ext>
                  </a:extLst>
                </a:hlinkClick>
              </a:rPr>
              <a:t>T1</a:t>
            </a:r>
            <a:r>
              <a:rPr lang="en-US" sz="2400" dirty="0"/>
              <a:t>)).</a:t>
            </a:r>
          </a:p>
          <a:p>
            <a:r>
              <a:rPr lang="en-US" sz="2400" dirty="0"/>
              <a:t>It supplies </a:t>
            </a:r>
            <a:r>
              <a:rPr lang="en-US" sz="2400" dirty="0">
                <a:hlinkClick r:id="rId10" tooltip="Afferent nerve fiber">
                  <a:extLst>
                    <a:ext uri="{A12FA001-AC4F-418D-AE19-62706E023703}">
                      <ahyp:hlinkClr xmlns:ahyp="http://schemas.microsoft.com/office/drawing/2018/hyperlinkcolor" val="tx"/>
                    </a:ext>
                  </a:extLst>
                </a:hlinkClick>
              </a:rPr>
              <a:t>afferent</a:t>
            </a:r>
            <a:r>
              <a:rPr lang="en-US" sz="2400" dirty="0"/>
              <a:t> and </a:t>
            </a:r>
            <a:r>
              <a:rPr lang="en-US" sz="2400" dirty="0">
                <a:hlinkClick r:id="rId11" tooltip="Efferent nerve fiber">
                  <a:extLst>
                    <a:ext uri="{A12FA001-AC4F-418D-AE19-62706E023703}">
                      <ahyp:hlinkClr xmlns:ahyp="http://schemas.microsoft.com/office/drawing/2018/hyperlinkcolor" val="tx"/>
                    </a:ext>
                  </a:extLst>
                </a:hlinkClick>
              </a:rPr>
              <a:t>efferent nerve fibers</a:t>
            </a:r>
            <a:r>
              <a:rPr lang="en-US" sz="2400" dirty="0"/>
              <a:t> to the chest, shoulder, arm, forearm, and hand. </a:t>
            </a:r>
          </a:p>
        </p:txBody>
      </p:sp>
    </p:spTree>
    <p:extLst>
      <p:ext uri="{BB962C8B-B14F-4D97-AF65-F5344CB8AC3E}">
        <p14:creationId xmlns:p14="http://schemas.microsoft.com/office/powerpoint/2010/main" val="400651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0CB3-677E-4FD8-B476-3E12EF5BE93E}"/>
              </a:ext>
            </a:extLst>
          </p:cNvPr>
          <p:cNvSpPr>
            <a:spLocks noGrp="1"/>
          </p:cNvSpPr>
          <p:nvPr>
            <p:ph type="title"/>
          </p:nvPr>
        </p:nvSpPr>
        <p:spPr/>
        <p:txBody>
          <a:bodyPr/>
          <a:lstStyle/>
          <a:p>
            <a:pPr algn="ctr"/>
            <a:r>
              <a:rPr lang="en-US" dirty="0"/>
              <a:t>Brachial Plexus Injury</a:t>
            </a:r>
          </a:p>
        </p:txBody>
      </p:sp>
      <p:sp>
        <p:nvSpPr>
          <p:cNvPr id="3" name="Content Placeholder 2">
            <a:extLst>
              <a:ext uri="{FF2B5EF4-FFF2-40B4-BE49-F238E27FC236}">
                <a16:creationId xmlns:a16="http://schemas.microsoft.com/office/drawing/2014/main" id="{212A3DC4-3F2C-4C04-B045-270023A0C39E}"/>
              </a:ext>
            </a:extLst>
          </p:cNvPr>
          <p:cNvSpPr>
            <a:spLocks noGrp="1"/>
          </p:cNvSpPr>
          <p:nvPr>
            <p:ph idx="1"/>
          </p:nvPr>
        </p:nvSpPr>
        <p:spPr/>
        <p:txBody>
          <a:bodyPr>
            <a:normAutofit/>
          </a:bodyPr>
          <a:lstStyle/>
          <a:p>
            <a:pPr>
              <a:buFont typeface="Wingdings" panose="05000000000000000000" pitchFamily="2" charset="2"/>
              <a:buChar char="v"/>
            </a:pPr>
            <a:r>
              <a:rPr lang="en-US" dirty="0"/>
              <a:t>How does the injury happen ?</a:t>
            </a:r>
          </a:p>
          <a:p>
            <a:pPr>
              <a:buFont typeface="Wingdings" panose="05000000000000000000" pitchFamily="2" charset="2"/>
              <a:buChar char="ü"/>
            </a:pPr>
            <a:r>
              <a:rPr lang="en-US" dirty="0"/>
              <a:t>Injury to the nerves of the </a:t>
            </a:r>
            <a:r>
              <a:rPr lang="en-US" b="1" dirty="0"/>
              <a:t>brachial plexus </a:t>
            </a:r>
            <a:r>
              <a:rPr lang="en-US" dirty="0"/>
              <a:t>may result from excessive traction, on the neck, during birth.</a:t>
            </a:r>
          </a:p>
          <a:p>
            <a:pPr>
              <a:buFont typeface="Wingdings" panose="05000000000000000000" pitchFamily="2" charset="2"/>
              <a:buChar char="§"/>
            </a:pPr>
            <a:r>
              <a:rPr lang="en-US" dirty="0"/>
              <a:t>Approximately, 2 out of every 1000 baby delivered, suffer for a form of Brachial Plexus Birth Palsy (BPBP).</a:t>
            </a:r>
          </a:p>
          <a:p>
            <a:pPr>
              <a:buFont typeface="Wingdings" panose="05000000000000000000" pitchFamily="2" charset="2"/>
              <a:buChar char="ü"/>
            </a:pPr>
            <a:endParaRPr lang="en-US" dirty="0"/>
          </a:p>
          <a:p>
            <a:pPr>
              <a:buFont typeface="Wingdings" panose="05000000000000000000" pitchFamily="2" charset="2"/>
              <a:buChar char="q"/>
            </a:pPr>
            <a:r>
              <a:rPr lang="en-US" dirty="0"/>
              <a:t>This Injury can happen during difficult deliveries, such as:</a:t>
            </a:r>
          </a:p>
          <a:p>
            <a:pPr marL="385763" indent="-385763">
              <a:buFont typeface="+mj-lt"/>
              <a:buAutoNum type="arabicPeriod"/>
            </a:pPr>
            <a:r>
              <a:rPr lang="en-US" dirty="0"/>
              <a:t>Large baby.</a:t>
            </a:r>
          </a:p>
          <a:p>
            <a:pPr marL="385763" indent="-385763">
              <a:buFont typeface="+mj-lt"/>
              <a:buAutoNum type="arabicPeriod"/>
            </a:pPr>
            <a:r>
              <a:rPr lang="en-US" dirty="0"/>
              <a:t>Breech delivery (bottom first).</a:t>
            </a:r>
          </a:p>
          <a:p>
            <a:pPr marL="385763" indent="-385763">
              <a:buFont typeface="+mj-lt"/>
              <a:buAutoNum type="arabicPeriod"/>
            </a:pPr>
            <a:r>
              <a:rPr lang="en-US" dirty="0"/>
              <a:t>Prolonged delivery.</a:t>
            </a:r>
          </a:p>
          <a:p>
            <a:pPr marL="385763" indent="-385763">
              <a:buFont typeface="+mj-lt"/>
              <a:buAutoNum type="arabicPeriod"/>
            </a:pPr>
            <a:r>
              <a:rPr lang="en-US" dirty="0"/>
              <a:t>Shoulder dystocia.</a:t>
            </a:r>
          </a:p>
        </p:txBody>
      </p:sp>
    </p:spTree>
    <p:extLst>
      <p:ext uri="{BB962C8B-B14F-4D97-AF65-F5344CB8AC3E}">
        <p14:creationId xmlns:p14="http://schemas.microsoft.com/office/powerpoint/2010/main" val="4099919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81876F-8D10-4421-9CEC-BF5C916709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40" y="1129189"/>
            <a:ext cx="5292167" cy="3263504"/>
          </a:xfrm>
        </p:spPr>
      </p:pic>
      <p:sp>
        <p:nvSpPr>
          <p:cNvPr id="6" name="TextBox 5">
            <a:extLst>
              <a:ext uri="{FF2B5EF4-FFF2-40B4-BE49-F238E27FC236}">
                <a16:creationId xmlns:a16="http://schemas.microsoft.com/office/drawing/2014/main" id="{E85FDAB8-BD08-432F-A590-FC22DFAD6675}"/>
              </a:ext>
            </a:extLst>
          </p:cNvPr>
          <p:cNvSpPr txBox="1"/>
          <p:nvPr/>
        </p:nvSpPr>
        <p:spPr>
          <a:xfrm>
            <a:off x="5477207" y="1129189"/>
            <a:ext cx="3406541" cy="3416320"/>
          </a:xfrm>
          <a:prstGeom prst="rect">
            <a:avLst/>
          </a:prstGeom>
          <a:noFill/>
        </p:spPr>
        <p:txBody>
          <a:bodyPr wrap="square" rtlCol="0">
            <a:spAutoFit/>
          </a:bodyPr>
          <a:lstStyle/>
          <a:p>
            <a:r>
              <a:rPr lang="en-US" sz="2400" b="1" dirty="0"/>
              <a:t>Shoulder dystocia</a:t>
            </a:r>
            <a:r>
              <a:rPr lang="en-US" sz="2400" dirty="0"/>
              <a:t> is when, after delivery of the head, the baby's anterior shoulder gets caught above the mother's pubic bone.</a:t>
            </a:r>
          </a:p>
          <a:p>
            <a:r>
              <a:rPr lang="en-US" sz="2400" b="1" u="sng" dirty="0"/>
              <a:t>Stretching and injury</a:t>
            </a:r>
            <a:r>
              <a:rPr lang="en-US" sz="2400" dirty="0"/>
              <a:t> of the brachial plexus can happen.</a:t>
            </a:r>
          </a:p>
        </p:txBody>
      </p:sp>
    </p:spTree>
    <p:extLst>
      <p:ext uri="{BB962C8B-B14F-4D97-AF65-F5344CB8AC3E}">
        <p14:creationId xmlns:p14="http://schemas.microsoft.com/office/powerpoint/2010/main" val="2638514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0C9C-4B64-48F1-9167-A3A3505156B2}"/>
              </a:ext>
            </a:extLst>
          </p:cNvPr>
          <p:cNvSpPr>
            <a:spLocks noGrp="1"/>
          </p:cNvSpPr>
          <p:nvPr>
            <p:ph type="title"/>
          </p:nvPr>
        </p:nvSpPr>
        <p:spPr/>
        <p:txBody>
          <a:bodyPr/>
          <a:lstStyle/>
          <a:p>
            <a:pPr algn="ctr"/>
            <a:r>
              <a:rPr lang="en-US" dirty="0"/>
              <a:t>Erb’s Palsy (C5-C6)</a:t>
            </a:r>
          </a:p>
        </p:txBody>
      </p:sp>
      <p:sp>
        <p:nvSpPr>
          <p:cNvPr id="3" name="Content Placeholder 2">
            <a:extLst>
              <a:ext uri="{FF2B5EF4-FFF2-40B4-BE49-F238E27FC236}">
                <a16:creationId xmlns:a16="http://schemas.microsoft.com/office/drawing/2014/main" id="{0F8B36EE-0A83-4541-A342-6B279B3D735A}"/>
              </a:ext>
            </a:extLst>
          </p:cNvPr>
          <p:cNvSpPr>
            <a:spLocks noGrp="1"/>
          </p:cNvSpPr>
          <p:nvPr>
            <p:ph idx="1"/>
          </p:nvPr>
        </p:nvSpPr>
        <p:spPr/>
        <p:txBody>
          <a:bodyPr/>
          <a:lstStyle/>
          <a:p>
            <a:r>
              <a:rPr lang="en-US" dirty="0"/>
              <a:t>Most common form of brachial plexus birth palsy, accounting for 45% of all injuries.</a:t>
            </a:r>
          </a:p>
          <a:p>
            <a:r>
              <a:rPr lang="en-US" dirty="0"/>
              <a:t>C7 can be involved in 20% of the cases.</a:t>
            </a:r>
          </a:p>
          <a:p>
            <a:r>
              <a:rPr lang="en-US" dirty="0"/>
              <a:t>The usual picture is of: Painless adduction, internal rotation of the arm, and pronation of the forearm.</a:t>
            </a:r>
          </a:p>
          <a:p>
            <a:r>
              <a:rPr lang="en-US" dirty="0"/>
              <a:t>The </a:t>
            </a:r>
            <a:r>
              <a:rPr lang="en-US" b="1" dirty="0"/>
              <a:t>Moro reflex </a:t>
            </a:r>
            <a:r>
              <a:rPr lang="en-US" dirty="0"/>
              <a:t>is absent on the involved side, and the hand grasp is intact.</a:t>
            </a:r>
          </a:p>
        </p:txBody>
      </p:sp>
    </p:spTree>
    <p:extLst>
      <p:ext uri="{BB962C8B-B14F-4D97-AF65-F5344CB8AC3E}">
        <p14:creationId xmlns:p14="http://schemas.microsoft.com/office/powerpoint/2010/main" val="37557846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osing for the camera&#10;&#10;Description automatically generated">
            <a:extLst>
              <a:ext uri="{FF2B5EF4-FFF2-40B4-BE49-F238E27FC236}">
                <a16:creationId xmlns:a16="http://schemas.microsoft.com/office/drawing/2014/main" id="{DF820A5F-6D07-40DF-A762-37313E714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33400"/>
            <a:ext cx="5178016" cy="4142413"/>
          </a:xfrm>
          <a:prstGeom prst="rect">
            <a:avLst/>
          </a:prstGeom>
        </p:spPr>
      </p:pic>
      <p:sp>
        <p:nvSpPr>
          <p:cNvPr id="8" name="TextBox 7">
            <a:extLst>
              <a:ext uri="{FF2B5EF4-FFF2-40B4-BE49-F238E27FC236}">
                <a16:creationId xmlns:a16="http://schemas.microsoft.com/office/drawing/2014/main" id="{C76C9025-D599-4ED5-BC04-1D1FE97E795D}"/>
              </a:ext>
            </a:extLst>
          </p:cNvPr>
          <p:cNvSpPr txBox="1"/>
          <p:nvPr/>
        </p:nvSpPr>
        <p:spPr>
          <a:xfrm>
            <a:off x="2778369" y="4893755"/>
            <a:ext cx="3587261" cy="507831"/>
          </a:xfrm>
          <a:prstGeom prst="rect">
            <a:avLst/>
          </a:prstGeom>
          <a:noFill/>
        </p:spPr>
        <p:txBody>
          <a:bodyPr wrap="square" rtlCol="0">
            <a:spAutoFit/>
          </a:bodyPr>
          <a:lstStyle/>
          <a:p>
            <a:pPr algn="ctr"/>
            <a:r>
              <a:rPr lang="en-US" sz="2700" b="1" dirty="0"/>
              <a:t>Normal Moro Reflex</a:t>
            </a:r>
          </a:p>
        </p:txBody>
      </p:sp>
    </p:spTree>
    <p:extLst>
      <p:ext uri="{BB962C8B-B14F-4D97-AF65-F5344CB8AC3E}">
        <p14:creationId xmlns:p14="http://schemas.microsoft.com/office/powerpoint/2010/main" val="173257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600200"/>
          </a:xfrm>
        </p:spPr>
        <p:txBody>
          <a:bodyPr/>
          <a:lstStyle/>
          <a:p>
            <a:r>
              <a:rPr lang="en-US"/>
              <a:t>1- Airway </a:t>
            </a:r>
            <a:r>
              <a:rPr lang="en-US" dirty="0"/>
              <a:t>Obstruction </a:t>
            </a:r>
          </a:p>
        </p:txBody>
      </p:sp>
      <p:sp>
        <p:nvSpPr>
          <p:cNvPr id="4" name="عنصر نائب للمحتوى 7"/>
          <p:cNvSpPr>
            <a:spLocks noGrp="1"/>
          </p:cNvSpPr>
          <p:nvPr>
            <p:ph idx="1"/>
          </p:nvPr>
        </p:nvSpPr>
        <p:spPr/>
        <p:txBody>
          <a:bodyPr>
            <a:noAutofit/>
          </a:bodyPr>
          <a:lstStyle/>
          <a:p>
            <a:pPr algn="l" rtl="0">
              <a:buFont typeface="Arial" panose="020B0604020202020204" pitchFamily="34" charset="0"/>
              <a:buChar char="•"/>
            </a:pPr>
            <a:r>
              <a:rPr lang="en-US" sz="2000" dirty="0">
                <a:solidFill>
                  <a:schemeClr val="tx1"/>
                </a:solidFill>
                <a:latin typeface="Andalus" panose="02020603050405020304" pitchFamily="18" charset="-78"/>
                <a:cs typeface="Andalus" panose="02020603050405020304" pitchFamily="18" charset="-78"/>
              </a:rPr>
              <a:t> </a:t>
            </a:r>
            <a:r>
              <a:rPr lang="en-US" sz="2000" dirty="0">
                <a:solidFill>
                  <a:schemeClr val="tx1"/>
                </a:solidFill>
                <a:cs typeface="Andalus" panose="02020603050405020304" pitchFamily="18" charset="-78"/>
              </a:rPr>
              <a:t>Complete obstruction of the airways by </a:t>
            </a:r>
            <a:r>
              <a:rPr lang="en-US" sz="2000" dirty="0" err="1">
                <a:solidFill>
                  <a:schemeClr val="tx1"/>
                </a:solidFill>
                <a:cs typeface="Andalus" panose="02020603050405020304" pitchFamily="18" charset="-78"/>
              </a:rPr>
              <a:t>meconium</a:t>
            </a:r>
            <a:r>
              <a:rPr lang="en-US" sz="2000" dirty="0">
                <a:solidFill>
                  <a:schemeClr val="tx1"/>
                </a:solidFill>
                <a:cs typeface="Andalus" panose="02020603050405020304" pitchFamily="18" charset="-78"/>
              </a:rPr>
              <a:t> results in </a:t>
            </a:r>
            <a:br>
              <a:rPr lang="en-US" sz="2000" dirty="0">
                <a:solidFill>
                  <a:schemeClr val="tx1"/>
                </a:solidFill>
                <a:cs typeface="Andalus" panose="02020603050405020304" pitchFamily="18" charset="-78"/>
              </a:rPr>
            </a:br>
            <a:r>
              <a:rPr lang="en-US" sz="2000" dirty="0">
                <a:solidFill>
                  <a:schemeClr val="tx1"/>
                </a:solidFill>
                <a:cs typeface="Andalus" panose="02020603050405020304" pitchFamily="18" charset="-78"/>
              </a:rPr>
              <a:t>  </a:t>
            </a:r>
            <a:r>
              <a:rPr lang="en-US" sz="2000" b="1" dirty="0" err="1">
                <a:solidFill>
                  <a:schemeClr val="tx1"/>
                </a:solidFill>
                <a:cs typeface="Andalus" panose="02020603050405020304" pitchFamily="18" charset="-78"/>
              </a:rPr>
              <a:t>atelectasis</a:t>
            </a:r>
            <a:r>
              <a:rPr lang="en-US" sz="2000" dirty="0">
                <a:solidFill>
                  <a:schemeClr val="tx1"/>
                </a:solidFill>
                <a:cs typeface="Andalus" panose="02020603050405020304" pitchFamily="18" charset="-78"/>
              </a:rPr>
              <a:t>.</a:t>
            </a:r>
          </a:p>
          <a:p>
            <a:pPr algn="l" rtl="0">
              <a:buFont typeface="Arial" panose="020B0604020202020204" pitchFamily="34" charset="0"/>
              <a:buChar char="•"/>
            </a:pPr>
            <a:endParaRPr lang="en-US" sz="2000" dirty="0">
              <a:solidFill>
                <a:schemeClr val="tx1"/>
              </a:solidFill>
              <a:cs typeface="Andalus" panose="02020603050405020304" pitchFamily="18" charset="-78"/>
            </a:endParaRPr>
          </a:p>
          <a:p>
            <a:pPr algn="l" rtl="0">
              <a:buFont typeface="Arial" panose="020B0604020202020204" pitchFamily="34" charset="0"/>
              <a:buChar char="•"/>
            </a:pPr>
            <a:r>
              <a:rPr lang="en-US" sz="2000" dirty="0">
                <a:solidFill>
                  <a:schemeClr val="tx1"/>
                </a:solidFill>
                <a:cs typeface="Andalus" panose="02020603050405020304" pitchFamily="18" charset="-78"/>
              </a:rPr>
              <a:t> Partial obstruction causing </a:t>
            </a:r>
            <a:r>
              <a:rPr lang="en-US" sz="2000" b="1" u="sng" dirty="0">
                <a:solidFill>
                  <a:schemeClr val="tx1"/>
                </a:solidFill>
                <a:cs typeface="Andalus" panose="02020603050405020304" pitchFamily="18" charset="-78"/>
              </a:rPr>
              <a:t>ball-valve effect</a:t>
            </a:r>
            <a:r>
              <a:rPr lang="en-US" sz="2000" dirty="0">
                <a:solidFill>
                  <a:schemeClr val="tx1"/>
                </a:solidFill>
                <a:cs typeface="Andalus" panose="02020603050405020304" pitchFamily="18" charset="-78"/>
              </a:rPr>
              <a:t>. </a:t>
            </a:r>
          </a:p>
          <a:p>
            <a:pPr algn="l" rtl="0">
              <a:buFont typeface="Arial" panose="020B0604020202020204" pitchFamily="34" charset="0"/>
              <a:buChar char="•"/>
            </a:pPr>
            <a:endParaRPr lang="en-US" sz="2000" dirty="0">
              <a:solidFill>
                <a:schemeClr val="tx1"/>
              </a:solidFill>
              <a:cs typeface="Andalus" panose="02020603050405020304" pitchFamily="18" charset="-78"/>
            </a:endParaRPr>
          </a:p>
          <a:p>
            <a:pPr algn="l" rtl="0"/>
            <a:r>
              <a:rPr lang="en-US" sz="2000" dirty="0">
                <a:solidFill>
                  <a:schemeClr val="tx1"/>
                </a:solidFill>
                <a:cs typeface="Andalus" panose="02020603050405020304" pitchFamily="18" charset="-78"/>
              </a:rPr>
              <a:t> </a:t>
            </a:r>
            <a:r>
              <a:rPr lang="en-GB" sz="2000" dirty="0">
                <a:solidFill>
                  <a:schemeClr val="tx1"/>
                </a:solidFill>
              </a:rPr>
              <a:t>A </a:t>
            </a:r>
            <a:r>
              <a:rPr lang="en-GB" sz="2000" b="1" dirty="0">
                <a:solidFill>
                  <a:schemeClr val="tx1"/>
                </a:solidFill>
              </a:rPr>
              <a:t>ball valve effect</a:t>
            </a:r>
            <a:r>
              <a:rPr lang="en-GB" sz="2000" dirty="0">
                <a:solidFill>
                  <a:schemeClr val="tx1"/>
                </a:solidFill>
              </a:rPr>
              <a:t> (BVE) is a partial obstruction which causes an inflow of air during the inspiration phase of breathing and, on the other hand, as expiration begins, prevents outflow.</a:t>
            </a:r>
            <a:br>
              <a:rPr lang="en-US" sz="2000" dirty="0">
                <a:solidFill>
                  <a:schemeClr val="tx1"/>
                </a:solidFill>
                <a:cs typeface="Andalus" panose="02020603050405020304" pitchFamily="18" charset="-78"/>
              </a:rPr>
            </a:br>
            <a:r>
              <a:rPr lang="en-US" sz="2000" dirty="0">
                <a:solidFill>
                  <a:schemeClr val="tx1"/>
                </a:solidFill>
                <a:cs typeface="Andalus" panose="02020603050405020304" pitchFamily="18" charset="-78"/>
              </a:rPr>
              <a:t>  </a:t>
            </a:r>
          </a:p>
          <a:p>
            <a:pPr algn="l" rtl="0">
              <a:buFont typeface="Arial" panose="020B0604020202020204" pitchFamily="34" charset="0"/>
              <a:buChar char="•"/>
            </a:pPr>
            <a:r>
              <a:rPr lang="en-US" sz="2000" dirty="0">
                <a:solidFill>
                  <a:schemeClr val="tx1"/>
                </a:solidFill>
                <a:cs typeface="Andalus" panose="02020603050405020304" pitchFamily="18" charset="-78"/>
              </a:rPr>
              <a:t>This results in air trapping and Hyperdistention of the alveoli, may rupture or leak  into the pleura (</a:t>
            </a:r>
            <a:r>
              <a:rPr lang="en-US" sz="2000">
                <a:solidFill>
                  <a:schemeClr val="tx1"/>
                </a:solidFill>
                <a:cs typeface="Andalus" panose="02020603050405020304" pitchFamily="18" charset="-78"/>
              </a:rPr>
              <a:t>pneumothorax), mediastinum </a:t>
            </a:r>
            <a:r>
              <a:rPr lang="en-US" sz="2000" dirty="0">
                <a:solidFill>
                  <a:schemeClr val="tx1"/>
                </a:solidFill>
                <a:cs typeface="Andalus" panose="02020603050405020304" pitchFamily="18" charset="-78"/>
              </a:rPr>
              <a:t>(</a:t>
            </a:r>
            <a:r>
              <a:rPr lang="en-US" sz="2000" dirty="0" err="1">
                <a:solidFill>
                  <a:schemeClr val="tx1"/>
                </a:solidFill>
                <a:cs typeface="Andalus" panose="02020603050405020304" pitchFamily="18" charset="-78"/>
              </a:rPr>
              <a:t>pneumomediastinum</a:t>
            </a:r>
            <a:r>
              <a:rPr lang="en-US" sz="2000" dirty="0">
                <a:solidFill>
                  <a:schemeClr val="tx1"/>
                </a:solidFill>
                <a:cs typeface="Andalus" panose="02020603050405020304" pitchFamily="18" charset="-78"/>
              </a:rPr>
              <a:t>), </a:t>
            </a:r>
            <a:r>
              <a:rPr lang="en-US" sz="2000">
                <a:solidFill>
                  <a:schemeClr val="tx1"/>
                </a:solidFill>
                <a:cs typeface="Andalus" panose="02020603050405020304" pitchFamily="18" charset="-78"/>
              </a:rPr>
              <a:t>or pericardium(pneumopericardium</a:t>
            </a:r>
            <a:r>
              <a:rPr lang="en-US" sz="2000" dirty="0">
                <a:solidFill>
                  <a:schemeClr val="tx1"/>
                </a:solidFill>
                <a:cs typeface="Andalus" panose="02020603050405020304" pitchFamily="18" charset="-78"/>
              </a:rPr>
              <a:t>).</a:t>
            </a:r>
          </a:p>
          <a:p>
            <a:endParaRPr lang="ar-SA" sz="2000" dirty="0">
              <a:solidFill>
                <a:schemeClr val="tx1"/>
              </a:solidFill>
            </a:endParaRPr>
          </a:p>
        </p:txBody>
      </p:sp>
      <p:sp>
        <p:nvSpPr>
          <p:cNvPr id="2" name="Slide Number Placeholder 1"/>
          <p:cNvSpPr>
            <a:spLocks noGrp="1"/>
          </p:cNvSpPr>
          <p:nvPr>
            <p:ph type="sldNum" sz="quarter" idx="12"/>
          </p:nvPr>
        </p:nvSpPr>
        <p:spPr/>
        <p:txBody>
          <a:bodyPr/>
          <a:lstStyle/>
          <a:p>
            <a:fld id="{2B19053D-4B37-4D7B-8ABF-990319F02EEF}" type="slidenum">
              <a:rPr lang="en-US" smtClean="0"/>
              <a:pPr/>
              <a:t>7</a:t>
            </a:fld>
            <a:endParaRPr lang="en-US" dirty="0"/>
          </a:p>
        </p:txBody>
      </p:sp>
    </p:spTree>
    <p:extLst>
      <p:ext uri="{BB962C8B-B14F-4D97-AF65-F5344CB8AC3E}">
        <p14:creationId xmlns:p14="http://schemas.microsoft.com/office/powerpoint/2010/main" val="38013983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5EDC-8769-440E-89C4-F374669E1336}"/>
              </a:ext>
            </a:extLst>
          </p:cNvPr>
          <p:cNvSpPr>
            <a:spLocks noGrp="1"/>
          </p:cNvSpPr>
          <p:nvPr>
            <p:ph type="title"/>
          </p:nvPr>
        </p:nvSpPr>
        <p:spPr/>
        <p:txBody>
          <a:bodyPr/>
          <a:lstStyle/>
          <a:p>
            <a:pPr algn="ctr"/>
            <a:r>
              <a:rPr lang="en-US" b="1" dirty="0"/>
              <a:t>Klumpke’s Palsy</a:t>
            </a:r>
            <a:br>
              <a:rPr lang="en-US" b="1" dirty="0"/>
            </a:br>
            <a:r>
              <a:rPr lang="en-US" b="1" dirty="0"/>
              <a:t>(C7-C8-T1)</a:t>
            </a:r>
          </a:p>
        </p:txBody>
      </p:sp>
      <p:sp>
        <p:nvSpPr>
          <p:cNvPr id="3" name="Content Placeholder 2">
            <a:extLst>
              <a:ext uri="{FF2B5EF4-FFF2-40B4-BE49-F238E27FC236}">
                <a16:creationId xmlns:a16="http://schemas.microsoft.com/office/drawing/2014/main" id="{DEF06230-6438-4BCC-9761-8A2DDB69A6CD}"/>
              </a:ext>
            </a:extLst>
          </p:cNvPr>
          <p:cNvSpPr>
            <a:spLocks noGrp="1"/>
          </p:cNvSpPr>
          <p:nvPr>
            <p:ph idx="1"/>
          </p:nvPr>
        </p:nvSpPr>
        <p:spPr>
          <a:xfrm>
            <a:off x="628650" y="2226469"/>
            <a:ext cx="4794446" cy="3263504"/>
          </a:xfrm>
        </p:spPr>
        <p:txBody>
          <a:bodyPr>
            <a:normAutofit lnSpcReduction="10000"/>
          </a:bodyPr>
          <a:lstStyle/>
          <a:p>
            <a:r>
              <a:rPr lang="en-US" dirty="0"/>
              <a:t>It is a form of Brachial Plexus Birth Palsy (BPBP), and it is much less common than Erb’s Palsy.</a:t>
            </a:r>
          </a:p>
          <a:p>
            <a:r>
              <a:rPr lang="en-US" dirty="0"/>
              <a:t>is caused by injury to the seventh and eighth cervical nerves and the first thoracic nerve, resulting in a paralyzed hand (Claw hand).</a:t>
            </a:r>
          </a:p>
          <a:p>
            <a:r>
              <a:rPr lang="en-US" dirty="0"/>
              <a:t>If the sympathetic nerves are injured, an ipsilateral </a:t>
            </a:r>
            <a:r>
              <a:rPr lang="en-US" b="1" dirty="0"/>
              <a:t>Horner syndrome </a:t>
            </a:r>
            <a:r>
              <a:rPr lang="en-US" dirty="0"/>
              <a:t>happens.</a:t>
            </a:r>
          </a:p>
          <a:p>
            <a:r>
              <a:rPr lang="en-US" dirty="0"/>
              <a:t>Grasp Reflex is absent.</a:t>
            </a:r>
          </a:p>
        </p:txBody>
      </p:sp>
      <p:pic>
        <p:nvPicPr>
          <p:cNvPr id="5" name="Picture 4">
            <a:extLst>
              <a:ext uri="{FF2B5EF4-FFF2-40B4-BE49-F238E27FC236}">
                <a16:creationId xmlns:a16="http://schemas.microsoft.com/office/drawing/2014/main" id="{79378CD0-6AE0-43B1-88EF-9367AC4FF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935" y="1828171"/>
            <a:ext cx="2620712" cy="3201659"/>
          </a:xfrm>
          <a:prstGeom prst="rect">
            <a:avLst/>
          </a:prstGeom>
        </p:spPr>
      </p:pic>
    </p:spTree>
    <p:extLst>
      <p:ext uri="{BB962C8B-B14F-4D97-AF65-F5344CB8AC3E}">
        <p14:creationId xmlns:p14="http://schemas.microsoft.com/office/powerpoint/2010/main" val="11356672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6C64D4-8743-4335-A871-98255D398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70" y="857250"/>
            <a:ext cx="6386622" cy="4843546"/>
          </a:xfrm>
          <a:prstGeom prst="rect">
            <a:avLst/>
          </a:prstGeom>
        </p:spPr>
      </p:pic>
      <p:sp>
        <p:nvSpPr>
          <p:cNvPr id="8" name="TextBox 7">
            <a:extLst>
              <a:ext uri="{FF2B5EF4-FFF2-40B4-BE49-F238E27FC236}">
                <a16:creationId xmlns:a16="http://schemas.microsoft.com/office/drawing/2014/main" id="{5637CC59-A3FE-46C0-A900-6FFE9E364896}"/>
              </a:ext>
            </a:extLst>
          </p:cNvPr>
          <p:cNvSpPr txBox="1"/>
          <p:nvPr/>
        </p:nvSpPr>
        <p:spPr>
          <a:xfrm>
            <a:off x="6362114" y="1157204"/>
            <a:ext cx="2342271" cy="2169825"/>
          </a:xfrm>
          <a:prstGeom prst="rect">
            <a:avLst/>
          </a:prstGeom>
          <a:noFill/>
        </p:spPr>
        <p:txBody>
          <a:bodyPr wrap="square" rtlCol="0">
            <a:spAutoFit/>
          </a:bodyPr>
          <a:lstStyle/>
          <a:p>
            <a:r>
              <a:rPr lang="en-US" sz="2700" dirty="0"/>
              <a:t>Horner Syndrome:</a:t>
            </a:r>
          </a:p>
          <a:p>
            <a:r>
              <a:rPr lang="en-US" sz="2700" dirty="0"/>
              <a:t>Ptosis, Miosis and Ipsilateral anhidrosis.</a:t>
            </a:r>
          </a:p>
        </p:txBody>
      </p:sp>
    </p:spTree>
    <p:extLst>
      <p:ext uri="{BB962C8B-B14F-4D97-AF65-F5344CB8AC3E}">
        <p14:creationId xmlns:p14="http://schemas.microsoft.com/office/powerpoint/2010/main" val="11089665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1A6F-6C36-471B-A583-86C52DC395D7}"/>
              </a:ext>
            </a:extLst>
          </p:cNvPr>
          <p:cNvSpPr>
            <a:spLocks noGrp="1"/>
          </p:cNvSpPr>
          <p:nvPr>
            <p:ph type="title"/>
          </p:nvPr>
        </p:nvSpPr>
        <p:spPr/>
        <p:txBody>
          <a:bodyPr/>
          <a:lstStyle/>
          <a:p>
            <a:pPr algn="ctr"/>
            <a:r>
              <a:rPr lang="en-US" b="1" dirty="0"/>
              <a:t>How Is a Brachial Plexus Injury Treated?</a:t>
            </a:r>
            <a:endParaRPr lang="en-US" dirty="0"/>
          </a:p>
        </p:txBody>
      </p:sp>
      <p:sp>
        <p:nvSpPr>
          <p:cNvPr id="3" name="Content Placeholder 2">
            <a:extLst>
              <a:ext uri="{FF2B5EF4-FFF2-40B4-BE49-F238E27FC236}">
                <a16:creationId xmlns:a16="http://schemas.microsoft.com/office/drawing/2014/main" id="{126848F9-EA51-4473-92FF-0D8B962DB7A2}"/>
              </a:ext>
            </a:extLst>
          </p:cNvPr>
          <p:cNvSpPr>
            <a:spLocks noGrp="1"/>
          </p:cNvSpPr>
          <p:nvPr>
            <p:ph idx="1"/>
          </p:nvPr>
        </p:nvSpPr>
        <p:spPr/>
        <p:txBody>
          <a:bodyPr>
            <a:normAutofit/>
          </a:bodyPr>
          <a:lstStyle/>
          <a:p>
            <a:r>
              <a:rPr lang="en-US" dirty="0"/>
              <a:t>Most babies with a brachial plexus injury regain both movement and feeling in the affected arm. In mild cases, this might happen without treatment.</a:t>
            </a:r>
          </a:p>
          <a:p>
            <a:r>
              <a:rPr lang="en-US" dirty="0"/>
              <a:t>Other babies might need daily physical therapy.</a:t>
            </a:r>
          </a:p>
          <a:p>
            <a:r>
              <a:rPr lang="en-US" dirty="0"/>
              <a:t>If pain, weakness, or numbness continue, surgery often can help.</a:t>
            </a:r>
          </a:p>
          <a:p>
            <a:r>
              <a:rPr lang="en-US" dirty="0"/>
              <a:t>Surgical treatments include nerve grafting.</a:t>
            </a:r>
          </a:p>
        </p:txBody>
      </p:sp>
    </p:spTree>
    <p:extLst>
      <p:ext uri="{BB962C8B-B14F-4D97-AF65-F5344CB8AC3E}">
        <p14:creationId xmlns:p14="http://schemas.microsoft.com/office/powerpoint/2010/main" val="1915439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70C6-8402-49DB-949E-13D01E544664}"/>
              </a:ext>
            </a:extLst>
          </p:cNvPr>
          <p:cNvSpPr>
            <a:spLocks noGrp="1"/>
          </p:cNvSpPr>
          <p:nvPr>
            <p:ph type="title"/>
          </p:nvPr>
        </p:nvSpPr>
        <p:spPr/>
        <p:txBody>
          <a:bodyPr/>
          <a:lstStyle/>
          <a:p>
            <a:pPr algn="ctr"/>
            <a:r>
              <a:rPr lang="en-US" dirty="0"/>
              <a:t>Cranial Nerve Injuries</a:t>
            </a:r>
          </a:p>
        </p:txBody>
      </p:sp>
      <p:sp>
        <p:nvSpPr>
          <p:cNvPr id="3" name="Content Placeholder 2">
            <a:extLst>
              <a:ext uri="{FF2B5EF4-FFF2-40B4-BE49-F238E27FC236}">
                <a16:creationId xmlns:a16="http://schemas.microsoft.com/office/drawing/2014/main" id="{0935BFB7-88D4-402E-9897-3AA243DBCF0C}"/>
              </a:ext>
            </a:extLst>
          </p:cNvPr>
          <p:cNvSpPr>
            <a:spLocks noGrp="1"/>
          </p:cNvSpPr>
          <p:nvPr>
            <p:ph idx="1"/>
          </p:nvPr>
        </p:nvSpPr>
        <p:spPr/>
        <p:txBody>
          <a:bodyPr>
            <a:normAutofit/>
          </a:bodyPr>
          <a:lstStyle/>
          <a:p>
            <a:r>
              <a:rPr lang="en-US" sz="2400" dirty="0"/>
              <a:t>The nerves in a bundle that originates from the brain stem instead of the spinal cord are called cranial nerves and these can be damaged by stretching during childbirth. Depending on which nerve or nerves are damaged, a child may be born with various weaknesses or paralysis.</a:t>
            </a:r>
          </a:p>
        </p:txBody>
      </p:sp>
    </p:spTree>
    <p:extLst>
      <p:ext uri="{BB962C8B-B14F-4D97-AF65-F5344CB8AC3E}">
        <p14:creationId xmlns:p14="http://schemas.microsoft.com/office/powerpoint/2010/main" val="5949275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13C20-117A-4C33-895E-2880D0AC4EB7}"/>
              </a:ext>
            </a:extLst>
          </p:cNvPr>
          <p:cNvSpPr>
            <a:spLocks noGrp="1"/>
          </p:cNvSpPr>
          <p:nvPr>
            <p:ph type="title"/>
          </p:nvPr>
        </p:nvSpPr>
        <p:spPr/>
        <p:txBody>
          <a:bodyPr/>
          <a:lstStyle/>
          <a:p>
            <a:r>
              <a:rPr lang="en-US" b="1" dirty="0">
                <a:latin typeface="Arial Narrow" panose="020B0606020202030204" pitchFamily="34" charset="0"/>
              </a:rPr>
              <a:t>Facial Nerve injury</a:t>
            </a:r>
          </a:p>
        </p:txBody>
      </p:sp>
      <p:sp>
        <p:nvSpPr>
          <p:cNvPr id="3" name="Content Placeholder 2">
            <a:extLst>
              <a:ext uri="{FF2B5EF4-FFF2-40B4-BE49-F238E27FC236}">
                <a16:creationId xmlns:a16="http://schemas.microsoft.com/office/drawing/2014/main" id="{AA2F63BC-849A-4401-9F5C-2006417DD3F1}"/>
              </a:ext>
            </a:extLst>
          </p:cNvPr>
          <p:cNvSpPr>
            <a:spLocks noGrp="1"/>
          </p:cNvSpPr>
          <p:nvPr>
            <p:ph idx="1"/>
          </p:nvPr>
        </p:nvSpPr>
        <p:spPr>
          <a:xfrm>
            <a:off x="628650" y="2226469"/>
            <a:ext cx="3749919" cy="3263504"/>
          </a:xfrm>
        </p:spPr>
        <p:txBody>
          <a:bodyPr/>
          <a:lstStyle/>
          <a:p>
            <a:r>
              <a:rPr lang="en-US" b="1" dirty="0"/>
              <a:t>Facial nerve injury </a:t>
            </a:r>
            <a:r>
              <a:rPr lang="en-US" dirty="0"/>
              <a:t>may be the result of compression of the seventh nerve between the facial bone and the mother’s pelvic bones or the physician’s forceps.</a:t>
            </a:r>
          </a:p>
        </p:txBody>
      </p:sp>
      <p:pic>
        <p:nvPicPr>
          <p:cNvPr id="5" name="Picture 4">
            <a:extLst>
              <a:ext uri="{FF2B5EF4-FFF2-40B4-BE49-F238E27FC236}">
                <a16:creationId xmlns:a16="http://schemas.microsoft.com/office/drawing/2014/main" id="{7837E9FE-5A93-40A0-9F56-40D66500C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94637"/>
            <a:ext cx="3982037" cy="3772835"/>
          </a:xfrm>
          <a:prstGeom prst="rect">
            <a:avLst/>
          </a:prstGeom>
        </p:spPr>
      </p:pic>
    </p:spTree>
    <p:extLst>
      <p:ext uri="{BB962C8B-B14F-4D97-AF65-F5344CB8AC3E}">
        <p14:creationId xmlns:p14="http://schemas.microsoft.com/office/powerpoint/2010/main" val="2477007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9EC04C-0FE1-4680-B929-1D78F7840A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102" y="1698930"/>
            <a:ext cx="4775843" cy="4022225"/>
          </a:xfrm>
        </p:spPr>
      </p:pic>
      <p:sp>
        <p:nvSpPr>
          <p:cNvPr id="6" name="TextBox 5">
            <a:extLst>
              <a:ext uri="{FF2B5EF4-FFF2-40B4-BE49-F238E27FC236}">
                <a16:creationId xmlns:a16="http://schemas.microsoft.com/office/drawing/2014/main" id="{5BC9DFDC-E273-453E-AC29-8EFB5BA45738}"/>
              </a:ext>
            </a:extLst>
          </p:cNvPr>
          <p:cNvSpPr txBox="1"/>
          <p:nvPr/>
        </p:nvSpPr>
        <p:spPr>
          <a:xfrm>
            <a:off x="1382152" y="1152671"/>
            <a:ext cx="6615332" cy="415498"/>
          </a:xfrm>
          <a:prstGeom prst="rect">
            <a:avLst/>
          </a:prstGeom>
          <a:noFill/>
        </p:spPr>
        <p:txBody>
          <a:bodyPr wrap="square" rtlCol="0">
            <a:spAutoFit/>
          </a:bodyPr>
          <a:lstStyle/>
          <a:p>
            <a:pPr algn="ctr"/>
            <a:r>
              <a:rPr lang="en-US" sz="2100" b="1" dirty="0"/>
              <a:t>Facial Nerve Palsy</a:t>
            </a:r>
          </a:p>
        </p:txBody>
      </p:sp>
      <p:sp>
        <p:nvSpPr>
          <p:cNvPr id="7" name="TextBox 6">
            <a:extLst>
              <a:ext uri="{FF2B5EF4-FFF2-40B4-BE49-F238E27FC236}">
                <a16:creationId xmlns:a16="http://schemas.microsoft.com/office/drawing/2014/main" id="{E7BD1FB5-3971-4FBB-A94A-3950F436C8D3}"/>
              </a:ext>
            </a:extLst>
          </p:cNvPr>
          <p:cNvSpPr txBox="1"/>
          <p:nvPr/>
        </p:nvSpPr>
        <p:spPr>
          <a:xfrm>
            <a:off x="5454749" y="1844765"/>
            <a:ext cx="3112477" cy="3993401"/>
          </a:xfrm>
          <a:prstGeom prst="rect">
            <a:avLst/>
          </a:prstGeom>
          <a:noFill/>
        </p:spPr>
        <p:txBody>
          <a:bodyPr wrap="square" rtlCol="0">
            <a:spAutoFit/>
          </a:bodyPr>
          <a:lstStyle/>
          <a:p>
            <a:pPr marL="342900" indent="-342900">
              <a:buFont typeface="Wingdings" panose="05000000000000000000" pitchFamily="2" charset="2"/>
              <a:buChar char="v"/>
            </a:pPr>
            <a:r>
              <a:rPr lang="en-US" sz="1950" dirty="0"/>
              <a:t>Symptoms of this type of injury are:</a:t>
            </a:r>
          </a:p>
          <a:p>
            <a:pPr marL="342900" indent="-342900">
              <a:buFont typeface="Arial" panose="020B0604020202020204" pitchFamily="34" charset="0"/>
              <a:buChar char="•"/>
            </a:pPr>
            <a:r>
              <a:rPr lang="en-US" sz="1950" dirty="0"/>
              <a:t>Asymmetrical movements in the face</a:t>
            </a:r>
          </a:p>
          <a:p>
            <a:pPr marL="342900" indent="-342900">
              <a:buFont typeface="Arial" panose="020B0604020202020204" pitchFamily="34" charset="0"/>
              <a:buChar char="•"/>
            </a:pPr>
            <a:r>
              <a:rPr lang="en-US" sz="1950" dirty="0"/>
              <a:t>One side of the mouth being drawn toward the other side.</a:t>
            </a:r>
          </a:p>
          <a:p>
            <a:pPr marL="342900" indent="-342900">
              <a:buFont typeface="Arial" panose="020B0604020202020204" pitchFamily="34" charset="0"/>
              <a:buChar char="•"/>
            </a:pPr>
            <a:r>
              <a:rPr lang="en-US" sz="1950" dirty="0"/>
              <a:t>Smoother skin on the paralyzed side.</a:t>
            </a:r>
          </a:p>
          <a:p>
            <a:pPr marL="342900" indent="-342900">
              <a:buFont typeface="Arial" panose="020B0604020202020204" pitchFamily="34" charset="0"/>
              <a:buChar char="•"/>
            </a:pPr>
            <a:r>
              <a:rPr lang="en-US" sz="1950" dirty="0"/>
              <a:t>General lack of movement and expression on the affected side of the face.</a:t>
            </a:r>
          </a:p>
        </p:txBody>
      </p:sp>
    </p:spTree>
    <p:extLst>
      <p:ext uri="{BB962C8B-B14F-4D97-AF65-F5344CB8AC3E}">
        <p14:creationId xmlns:p14="http://schemas.microsoft.com/office/powerpoint/2010/main" val="16808794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D5DE-2845-4259-90A2-9BE790E3F419}"/>
              </a:ext>
            </a:extLst>
          </p:cNvPr>
          <p:cNvSpPr>
            <a:spLocks noGrp="1"/>
          </p:cNvSpPr>
          <p:nvPr>
            <p:ph type="title"/>
          </p:nvPr>
        </p:nvSpPr>
        <p:spPr/>
        <p:txBody>
          <a:bodyPr/>
          <a:lstStyle/>
          <a:p>
            <a:pPr algn="ctr"/>
            <a:r>
              <a:rPr lang="en-US" dirty="0"/>
              <a:t>Laryngeal Nerve Injury</a:t>
            </a:r>
          </a:p>
        </p:txBody>
      </p:sp>
      <p:sp>
        <p:nvSpPr>
          <p:cNvPr id="3" name="Content Placeholder 2">
            <a:extLst>
              <a:ext uri="{FF2B5EF4-FFF2-40B4-BE49-F238E27FC236}">
                <a16:creationId xmlns:a16="http://schemas.microsoft.com/office/drawing/2014/main" id="{D9D0466D-F36F-410D-88E3-2AC3EBD4A1F8}"/>
              </a:ext>
            </a:extLst>
          </p:cNvPr>
          <p:cNvSpPr>
            <a:spLocks noGrp="1"/>
          </p:cNvSpPr>
          <p:nvPr>
            <p:ph idx="1"/>
          </p:nvPr>
        </p:nvSpPr>
        <p:spPr/>
        <p:txBody>
          <a:bodyPr>
            <a:normAutofit/>
          </a:bodyPr>
          <a:lstStyle/>
          <a:p>
            <a:r>
              <a:rPr lang="en-US" sz="2400" dirty="0"/>
              <a:t>Damage to the laryngeal nerve may affect a child’s ability to breathe and swallow.</a:t>
            </a:r>
          </a:p>
          <a:p>
            <a:r>
              <a:rPr lang="en-US" sz="2400" dirty="0"/>
              <a:t>This damage often occurs when an infant’s head is turned to the side during childbirth.</a:t>
            </a:r>
          </a:p>
          <a:p>
            <a:r>
              <a:rPr lang="en-US" sz="2400" dirty="0"/>
              <a:t>If the nerve injury is </a:t>
            </a:r>
            <a:r>
              <a:rPr lang="en-US" sz="2400" b="1" dirty="0">
                <a:solidFill>
                  <a:srgbClr val="FF0000"/>
                </a:solidFill>
              </a:rPr>
              <a:t>Unilateral</a:t>
            </a:r>
            <a:r>
              <a:rPr lang="en-US" sz="2400" dirty="0"/>
              <a:t>, the baby will present with hoarse cry or stridor.</a:t>
            </a:r>
          </a:p>
          <a:p>
            <a:r>
              <a:rPr lang="en-US" sz="2400" dirty="0"/>
              <a:t>But if the injury is </a:t>
            </a:r>
            <a:r>
              <a:rPr lang="en-US" sz="2400" b="1" dirty="0">
                <a:solidFill>
                  <a:srgbClr val="FF0000"/>
                </a:solidFill>
              </a:rPr>
              <a:t>Bilateral</a:t>
            </a:r>
            <a:r>
              <a:rPr lang="en-US" sz="2400" dirty="0"/>
              <a:t>, </a:t>
            </a:r>
            <a:r>
              <a:rPr lang="en-US" sz="2400" dirty="0">
                <a:cs typeface="Andalus" panose="02020603050405020304" pitchFamily="18" charset="-78"/>
              </a:rPr>
              <a:t>the baby will have </a:t>
            </a:r>
            <a:r>
              <a:rPr lang="en-US" sz="2400" b="1" dirty="0">
                <a:cs typeface="Andalus" panose="02020603050405020304" pitchFamily="18" charset="-78"/>
              </a:rPr>
              <a:t>respiratory distress or asphyxia</a:t>
            </a:r>
            <a:r>
              <a:rPr lang="en-US" sz="2400" dirty="0">
                <a:cs typeface="Andalus" panose="02020603050405020304" pitchFamily="18" charset="-78"/>
              </a:rPr>
              <a:t>.</a:t>
            </a:r>
            <a:endParaRPr lang="en-US" sz="2400" dirty="0"/>
          </a:p>
          <a:p>
            <a:r>
              <a:rPr lang="en-US" sz="2400" dirty="0"/>
              <a:t>Most babies born with laryngeal nerve damage will recover within a few months.</a:t>
            </a:r>
          </a:p>
        </p:txBody>
      </p:sp>
    </p:spTree>
    <p:extLst>
      <p:ext uri="{BB962C8B-B14F-4D97-AF65-F5344CB8AC3E}">
        <p14:creationId xmlns:p14="http://schemas.microsoft.com/office/powerpoint/2010/main" val="2085846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C3CC-9EBE-4C5F-B90E-BFD2E595558F}"/>
              </a:ext>
            </a:extLst>
          </p:cNvPr>
          <p:cNvSpPr>
            <a:spLocks noGrp="1"/>
          </p:cNvSpPr>
          <p:nvPr>
            <p:ph type="title"/>
          </p:nvPr>
        </p:nvSpPr>
        <p:spPr/>
        <p:txBody>
          <a:bodyPr/>
          <a:lstStyle/>
          <a:p>
            <a:pPr algn="ctr"/>
            <a:r>
              <a:rPr lang="en-US" dirty="0"/>
              <a:t>Spinal Cord Injury</a:t>
            </a:r>
          </a:p>
        </p:txBody>
      </p:sp>
      <p:sp>
        <p:nvSpPr>
          <p:cNvPr id="3" name="Content Placeholder 2">
            <a:extLst>
              <a:ext uri="{FF2B5EF4-FFF2-40B4-BE49-F238E27FC236}">
                <a16:creationId xmlns:a16="http://schemas.microsoft.com/office/drawing/2014/main" id="{137DDE1E-800B-49C1-A519-DD61ACC45387}"/>
              </a:ext>
            </a:extLst>
          </p:cNvPr>
          <p:cNvSpPr>
            <a:spLocks noGrp="1"/>
          </p:cNvSpPr>
          <p:nvPr>
            <p:ph idx="1"/>
          </p:nvPr>
        </p:nvSpPr>
        <p:spPr/>
        <p:txBody>
          <a:bodyPr>
            <a:noAutofit/>
          </a:bodyPr>
          <a:lstStyle/>
          <a:p>
            <a:r>
              <a:rPr lang="en-US" sz="2400" dirty="0"/>
              <a:t>In very rare cases the spinal cord may be stretched and damaged. This is a serious injury.</a:t>
            </a:r>
          </a:p>
          <a:p>
            <a:r>
              <a:rPr lang="en-US" sz="2400" dirty="0"/>
              <a:t>The result is typically paralysis below where the damage occurred. These spinal cord injuries are most often permanent and leave a child with a lifelong paralysis of a part of the body.</a:t>
            </a:r>
          </a:p>
          <a:p>
            <a:r>
              <a:rPr lang="en-US" sz="2400" dirty="0">
                <a:cs typeface="Andalus" panose="02020603050405020304" pitchFamily="18" charset="-78"/>
              </a:rPr>
              <a:t>The clinical presentation is:</a:t>
            </a:r>
          </a:p>
          <a:p>
            <a:pPr marL="385763" indent="-385763">
              <a:buFont typeface="+mj-lt"/>
              <a:buAutoNum type="arabicPeriod"/>
            </a:pPr>
            <a:r>
              <a:rPr lang="en-US" sz="2400" b="1" dirty="0">
                <a:cs typeface="Andalus" panose="02020603050405020304" pitchFamily="18" charset="-78"/>
              </a:rPr>
              <a:t>Stillbirth</a:t>
            </a:r>
          </a:p>
          <a:p>
            <a:pPr marL="385763" indent="-385763">
              <a:buFont typeface="+mj-lt"/>
              <a:buAutoNum type="arabicPeriod"/>
            </a:pPr>
            <a:r>
              <a:rPr lang="en-US" sz="2400" dirty="0">
                <a:cs typeface="Andalus" panose="02020603050405020304" pitchFamily="18" charset="-78"/>
              </a:rPr>
              <a:t>Rapid </a:t>
            </a:r>
            <a:r>
              <a:rPr lang="en-US" sz="2400" b="1" dirty="0">
                <a:cs typeface="Andalus" panose="02020603050405020304" pitchFamily="18" charset="-78"/>
              </a:rPr>
              <a:t>neonatal death </a:t>
            </a:r>
            <a:r>
              <a:rPr lang="en-US" sz="2400" dirty="0">
                <a:cs typeface="Andalus" panose="02020603050405020304" pitchFamily="18" charset="-78"/>
              </a:rPr>
              <a:t>with failure to establish adequate </a:t>
            </a:r>
            <a:r>
              <a:rPr lang="en-US" sz="2400" b="1" dirty="0">
                <a:cs typeface="Andalus" panose="02020603050405020304" pitchFamily="18" charset="-78"/>
              </a:rPr>
              <a:t>respiratory function </a:t>
            </a:r>
            <a:r>
              <a:rPr lang="en-US" sz="2400" dirty="0">
                <a:cs typeface="Andalus" panose="02020603050405020304" pitchFamily="18" charset="-78"/>
              </a:rPr>
              <a:t>especially in cases involving the </a:t>
            </a:r>
            <a:r>
              <a:rPr lang="en-US" sz="2400" b="1" dirty="0">
                <a:cs typeface="Andalus" panose="02020603050405020304" pitchFamily="18" charset="-78"/>
              </a:rPr>
              <a:t>upper cervical cord or lower brainstem.</a:t>
            </a:r>
          </a:p>
          <a:p>
            <a:pPr marL="385763" indent="-385763">
              <a:buFont typeface="+mj-lt"/>
              <a:buAutoNum type="arabicPeriod"/>
            </a:pPr>
            <a:r>
              <a:rPr lang="en-US" sz="2400" dirty="0"/>
              <a:t>Lifelong paralysis of a part of the body.</a:t>
            </a:r>
            <a:endParaRPr lang="en-US" sz="2400" b="1" dirty="0">
              <a:cs typeface="Andalus" panose="02020603050405020304" pitchFamily="18" charset="-78"/>
            </a:endParaRPr>
          </a:p>
        </p:txBody>
      </p:sp>
    </p:spTree>
    <p:extLst>
      <p:ext uri="{BB962C8B-B14F-4D97-AF65-F5344CB8AC3E}">
        <p14:creationId xmlns:p14="http://schemas.microsoft.com/office/powerpoint/2010/main" val="911518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8364-39D1-464C-BEC5-B036E6AFD114}"/>
              </a:ext>
            </a:extLst>
          </p:cNvPr>
          <p:cNvSpPr>
            <a:spLocks noGrp="1"/>
          </p:cNvSpPr>
          <p:nvPr>
            <p:ph type="title"/>
          </p:nvPr>
        </p:nvSpPr>
        <p:spPr/>
        <p:txBody>
          <a:bodyPr/>
          <a:lstStyle/>
          <a:p>
            <a:pPr algn="ctr"/>
            <a:r>
              <a:rPr lang="en-US" b="1" dirty="0"/>
              <a:t>Bone Injury</a:t>
            </a:r>
          </a:p>
        </p:txBody>
      </p:sp>
      <p:sp>
        <p:nvSpPr>
          <p:cNvPr id="3" name="Content Placeholder 2">
            <a:extLst>
              <a:ext uri="{FF2B5EF4-FFF2-40B4-BE49-F238E27FC236}">
                <a16:creationId xmlns:a16="http://schemas.microsoft.com/office/drawing/2014/main" id="{71F3B08D-7D6D-493E-BC0C-3AD675A4F039}"/>
              </a:ext>
            </a:extLst>
          </p:cNvPr>
          <p:cNvSpPr>
            <a:spLocks noGrp="1"/>
          </p:cNvSpPr>
          <p:nvPr>
            <p:ph idx="1"/>
          </p:nvPr>
        </p:nvSpPr>
        <p:spPr/>
        <p:txBody>
          <a:bodyPr>
            <a:normAutofit/>
          </a:bodyPr>
          <a:lstStyle/>
          <a:p>
            <a:pPr algn="ctr"/>
            <a:r>
              <a:rPr lang="en-US" sz="3200" b="1" dirty="0"/>
              <a:t>Skull Fractures</a:t>
            </a:r>
          </a:p>
          <a:p>
            <a:r>
              <a:rPr lang="en-US" altLang="ar-SA" sz="2400" dirty="0">
                <a:latin typeface="Andalus" panose="02020603050405020304" pitchFamily="18" charset="-78"/>
                <a:cs typeface="Andalus" panose="02020603050405020304" pitchFamily="18" charset="-78"/>
              </a:rPr>
              <a:t>They are rare.</a:t>
            </a:r>
          </a:p>
          <a:p>
            <a:r>
              <a:rPr lang="en-US" altLang="ar-SA" sz="2400" dirty="0">
                <a:latin typeface="Andalus" panose="02020603050405020304" pitchFamily="18" charset="-78"/>
                <a:cs typeface="Andalus" panose="02020603050405020304" pitchFamily="18" charset="-78"/>
              </a:rPr>
              <a:t>May occur as a result of pressure from :</a:t>
            </a:r>
          </a:p>
          <a:p>
            <a:endParaRPr lang="en-US" altLang="ar-SA" sz="2400" dirty="0">
              <a:latin typeface="Andalus" panose="02020603050405020304" pitchFamily="18" charset="-78"/>
              <a:cs typeface="Andalus" panose="02020603050405020304" pitchFamily="18" charset="-78"/>
            </a:endParaRPr>
          </a:p>
          <a:p>
            <a:r>
              <a:rPr lang="en-US" altLang="ar-SA" sz="2400" dirty="0">
                <a:latin typeface="Andalus" panose="02020603050405020304" pitchFamily="18" charset="-78"/>
                <a:cs typeface="Andalus" panose="02020603050405020304" pitchFamily="18" charset="-78"/>
              </a:rPr>
              <a:t>1) Forceps</a:t>
            </a:r>
          </a:p>
          <a:p>
            <a:r>
              <a:rPr lang="en-US" altLang="ar-SA" sz="2400" dirty="0">
                <a:latin typeface="Andalus" panose="02020603050405020304" pitchFamily="18" charset="-78"/>
                <a:cs typeface="Andalus" panose="02020603050405020304" pitchFamily="18" charset="-78"/>
              </a:rPr>
              <a:t>2) Maternal symphysis pubis .</a:t>
            </a:r>
          </a:p>
        </p:txBody>
      </p:sp>
    </p:spTree>
    <p:extLst>
      <p:ext uri="{BB962C8B-B14F-4D97-AF65-F5344CB8AC3E}">
        <p14:creationId xmlns:p14="http://schemas.microsoft.com/office/powerpoint/2010/main" val="3320826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9828-BC01-441C-8DEE-3AD6CB6B81F9}"/>
              </a:ext>
            </a:extLst>
          </p:cNvPr>
          <p:cNvSpPr>
            <a:spLocks noGrp="1"/>
          </p:cNvSpPr>
          <p:nvPr>
            <p:ph type="title"/>
          </p:nvPr>
        </p:nvSpPr>
        <p:spPr>
          <a:xfrm>
            <a:off x="628650" y="1131094"/>
            <a:ext cx="7886700" cy="994172"/>
          </a:xfrm>
        </p:spPr>
        <p:txBody>
          <a:bodyPr/>
          <a:lstStyle/>
          <a:p>
            <a:r>
              <a:rPr lang="en-US" dirty="0"/>
              <a:t>Types of skull fracture</a:t>
            </a:r>
          </a:p>
        </p:txBody>
      </p:sp>
      <p:sp>
        <p:nvSpPr>
          <p:cNvPr id="3" name="Content Placeholder 2">
            <a:extLst>
              <a:ext uri="{FF2B5EF4-FFF2-40B4-BE49-F238E27FC236}">
                <a16:creationId xmlns:a16="http://schemas.microsoft.com/office/drawing/2014/main" id="{B31610B8-FEB1-44F1-8110-932FF59EA9A3}"/>
              </a:ext>
            </a:extLst>
          </p:cNvPr>
          <p:cNvSpPr>
            <a:spLocks noGrp="1"/>
          </p:cNvSpPr>
          <p:nvPr>
            <p:ph idx="1"/>
          </p:nvPr>
        </p:nvSpPr>
        <p:spPr>
          <a:xfrm>
            <a:off x="628651" y="2226469"/>
            <a:ext cx="5564651" cy="3263504"/>
          </a:xfrm>
        </p:spPr>
        <p:txBody>
          <a:bodyPr>
            <a:normAutofit/>
          </a:bodyPr>
          <a:lstStyle/>
          <a:p>
            <a:pPr marL="385763" indent="-385763">
              <a:buFont typeface="+mj-lt"/>
              <a:buAutoNum type="arabicPeriod"/>
            </a:pPr>
            <a:r>
              <a:rPr lang="en-US"/>
              <a:t>Linear Fractures: A linear fracture is a simple break, but one that does not cause the bone to move. These are not usually too serious, but there may be underlying bleeding.</a:t>
            </a:r>
          </a:p>
          <a:p>
            <a:pPr marL="385763" indent="-385763">
              <a:buFont typeface="+mj-lt"/>
              <a:buAutoNum type="arabicPeriod"/>
            </a:pPr>
            <a:endParaRPr lang="en-US"/>
          </a:p>
          <a:p>
            <a:pPr marL="385763" indent="-385763">
              <a:buFont typeface="+mj-lt"/>
              <a:buAutoNum type="arabicPeriod"/>
            </a:pPr>
            <a:r>
              <a:rPr lang="en-US"/>
              <a:t>Depressed Fractures: A depressed skull fracture has the potential to be much more serious. This occurs when the skull is actually sunken inwards. It is more likely to cause bleeding and to put pressure on the brain.</a:t>
            </a:r>
            <a:endParaRPr lang="en-US" dirty="0"/>
          </a:p>
        </p:txBody>
      </p:sp>
      <p:pic>
        <p:nvPicPr>
          <p:cNvPr id="5" name="Picture 4" descr="A close up&#10;&#10;Description automatically generated">
            <a:extLst>
              <a:ext uri="{FF2B5EF4-FFF2-40B4-BE49-F238E27FC236}">
                <a16:creationId xmlns:a16="http://schemas.microsoft.com/office/drawing/2014/main" id="{959ECBB8-5B8A-4E1A-A358-8D3B5BFB2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610" y="1273127"/>
            <a:ext cx="2857500" cy="2286000"/>
          </a:xfrm>
          <a:prstGeom prst="rect">
            <a:avLst/>
          </a:prstGeom>
        </p:spPr>
      </p:pic>
      <p:pic>
        <p:nvPicPr>
          <p:cNvPr id="7" name="Picture 6" descr="A close up of a baby&#10;&#10;Description automatically generated">
            <a:extLst>
              <a:ext uri="{FF2B5EF4-FFF2-40B4-BE49-F238E27FC236}">
                <a16:creationId xmlns:a16="http://schemas.microsoft.com/office/drawing/2014/main" id="{7F1EA6E5-053C-4B1A-BABB-D48667A8DF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2579" y="3701159"/>
            <a:ext cx="2162771" cy="2286000"/>
          </a:xfrm>
          <a:prstGeom prst="rect">
            <a:avLst/>
          </a:prstGeom>
        </p:spPr>
      </p:pic>
    </p:spTree>
    <p:extLst>
      <p:ext uri="{BB962C8B-B14F-4D97-AF65-F5344CB8AC3E}">
        <p14:creationId xmlns:p14="http://schemas.microsoft.com/office/powerpoint/2010/main" val="362980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Ball Valve effect :</a:t>
            </a:r>
          </a:p>
        </p:txBody>
      </p:sp>
      <p:pic>
        <p:nvPicPr>
          <p:cNvPr id="4" name="عنصر نائب للمحتوى 3" descr="B9780323082037000312_f031-003-9780323082037.jpg"/>
          <p:cNvPicPr>
            <a:picLocks noGrp="1" noChangeAspect="1"/>
          </p:cNvPicPr>
          <p:nvPr>
            <p:ph idx="1"/>
          </p:nvPr>
        </p:nvPicPr>
        <p:blipFill>
          <a:blip r:embed="rId2"/>
          <a:stretch>
            <a:fillRect/>
          </a:stretch>
        </p:blipFill>
        <p:spPr>
          <a:xfrm>
            <a:off x="762000" y="2057400"/>
            <a:ext cx="7899181" cy="2819400"/>
          </a:xfrm>
        </p:spPr>
      </p:pic>
      <p:sp>
        <p:nvSpPr>
          <p:cNvPr id="2" name="Slide Number Placeholder 1"/>
          <p:cNvSpPr>
            <a:spLocks noGrp="1"/>
          </p:cNvSpPr>
          <p:nvPr>
            <p:ph type="sldNum" sz="quarter" idx="12"/>
          </p:nvPr>
        </p:nvSpPr>
        <p:spPr/>
        <p:txBody>
          <a:bodyPr/>
          <a:lstStyle/>
          <a:p>
            <a:fld id="{2B19053D-4B37-4D7B-8ABF-990319F02EEF}" type="slidenum">
              <a:rPr lang="en-US" smtClean="0"/>
              <a:pPr/>
              <a:t>8</a:t>
            </a:fld>
            <a:endParaRPr lang="en-US" dirty="0"/>
          </a:p>
        </p:txBody>
      </p:sp>
    </p:spTree>
    <p:extLst>
      <p:ext uri="{BB962C8B-B14F-4D97-AF65-F5344CB8AC3E}">
        <p14:creationId xmlns:p14="http://schemas.microsoft.com/office/powerpoint/2010/main" val="30675806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4D5DB-0280-40F5-BE73-5397A8C3F6B0}"/>
              </a:ext>
            </a:extLst>
          </p:cNvPr>
          <p:cNvSpPr>
            <a:spLocks noGrp="1"/>
          </p:cNvSpPr>
          <p:nvPr>
            <p:ph idx="1"/>
          </p:nvPr>
        </p:nvSpPr>
        <p:spPr>
          <a:xfrm>
            <a:off x="523582" y="2316787"/>
            <a:ext cx="8096837" cy="3263504"/>
          </a:xfrm>
        </p:spPr>
        <p:txBody>
          <a:bodyPr/>
          <a:lstStyle/>
          <a:p>
            <a:pPr marL="0" indent="0">
              <a:buNone/>
            </a:pPr>
            <a:r>
              <a:rPr lang="en-US" dirty="0"/>
              <a:t>3. Basilar skull fracture: Basilar skull fractures are fractures to the bones at the base of the skull. The pressure from this type of fracture often causes bruising around the eyes and behind the ears.</a:t>
            </a:r>
          </a:p>
        </p:txBody>
      </p:sp>
      <p:pic>
        <p:nvPicPr>
          <p:cNvPr id="5" name="Picture 4" descr="A picture containing person, mouth, teeth, indoor&#10;&#10;Description automatically generated">
            <a:extLst>
              <a:ext uri="{FF2B5EF4-FFF2-40B4-BE49-F238E27FC236}">
                <a16:creationId xmlns:a16="http://schemas.microsoft.com/office/drawing/2014/main" id="{F1E6893E-E3E8-47BA-84B6-2A2DDF8A1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48" y="3429000"/>
            <a:ext cx="6167035" cy="2473782"/>
          </a:xfrm>
          <a:prstGeom prst="rect">
            <a:avLst/>
          </a:prstGeom>
        </p:spPr>
      </p:pic>
      <p:pic>
        <p:nvPicPr>
          <p:cNvPr id="7" name="Picture 6" descr="A close up of a screen&#10;&#10;Description automatically generated">
            <a:extLst>
              <a:ext uri="{FF2B5EF4-FFF2-40B4-BE49-F238E27FC236}">
                <a16:creationId xmlns:a16="http://schemas.microsoft.com/office/drawing/2014/main" id="{A7AF7DDB-B2C5-4343-9946-00FB0C6A6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057" y="3468566"/>
            <a:ext cx="2250596" cy="1664726"/>
          </a:xfrm>
          <a:prstGeom prst="rect">
            <a:avLst/>
          </a:prstGeom>
        </p:spPr>
      </p:pic>
      <p:sp>
        <p:nvSpPr>
          <p:cNvPr id="8" name="TextBox 7">
            <a:extLst>
              <a:ext uri="{FF2B5EF4-FFF2-40B4-BE49-F238E27FC236}">
                <a16:creationId xmlns:a16="http://schemas.microsoft.com/office/drawing/2014/main" id="{48EC6BC6-33F5-46A0-974D-5FAF34CD4ADF}"/>
              </a:ext>
            </a:extLst>
          </p:cNvPr>
          <p:cNvSpPr txBox="1"/>
          <p:nvPr/>
        </p:nvSpPr>
        <p:spPr>
          <a:xfrm>
            <a:off x="1061891" y="1147628"/>
            <a:ext cx="7020218" cy="1107996"/>
          </a:xfrm>
          <a:prstGeom prst="rect">
            <a:avLst/>
          </a:prstGeom>
          <a:noFill/>
        </p:spPr>
        <p:txBody>
          <a:bodyPr wrap="square" rtlCol="0">
            <a:spAutoFit/>
          </a:bodyPr>
          <a:lstStyle/>
          <a:p>
            <a:pPr algn="ctr"/>
            <a:r>
              <a:rPr lang="en-US" sz="3300" b="1" dirty="0">
                <a:latin typeface="+mj-lt"/>
              </a:rPr>
              <a:t>Types of Skull Fracture</a:t>
            </a:r>
          </a:p>
          <a:p>
            <a:pPr algn="ctr"/>
            <a:r>
              <a:rPr lang="en-US" sz="3300" b="1" dirty="0">
                <a:latin typeface="+mj-lt"/>
              </a:rPr>
              <a:t>Continued..</a:t>
            </a:r>
          </a:p>
        </p:txBody>
      </p:sp>
    </p:spTree>
    <p:extLst>
      <p:ext uri="{BB962C8B-B14F-4D97-AF65-F5344CB8AC3E}">
        <p14:creationId xmlns:p14="http://schemas.microsoft.com/office/powerpoint/2010/main" val="23034765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E024-0C34-437D-96CF-9671C22DA4A9}"/>
              </a:ext>
            </a:extLst>
          </p:cNvPr>
          <p:cNvSpPr>
            <a:spLocks noGrp="1"/>
          </p:cNvSpPr>
          <p:nvPr>
            <p:ph type="title"/>
          </p:nvPr>
        </p:nvSpPr>
        <p:spPr>
          <a:xfrm>
            <a:off x="628650" y="1296163"/>
            <a:ext cx="7886700" cy="994172"/>
          </a:xfrm>
        </p:spPr>
        <p:txBody>
          <a:bodyPr>
            <a:normAutofit/>
          </a:bodyPr>
          <a:lstStyle/>
          <a:p>
            <a:pPr algn="ctr"/>
            <a:r>
              <a:rPr lang="en-US" dirty="0">
                <a:solidFill>
                  <a:schemeClr val="bg1"/>
                </a:solidFill>
              </a:rPr>
              <a:t>Clavicle Fracture</a:t>
            </a:r>
          </a:p>
        </p:txBody>
      </p:sp>
      <p:sp>
        <p:nvSpPr>
          <p:cNvPr id="3" name="Content Placeholder 2">
            <a:extLst>
              <a:ext uri="{FF2B5EF4-FFF2-40B4-BE49-F238E27FC236}">
                <a16:creationId xmlns:a16="http://schemas.microsoft.com/office/drawing/2014/main" id="{3E27713B-72DB-4E0B-8287-55CFAD8C54D3}"/>
              </a:ext>
            </a:extLst>
          </p:cNvPr>
          <p:cNvSpPr>
            <a:spLocks noGrp="1"/>
          </p:cNvSpPr>
          <p:nvPr>
            <p:ph idx="1"/>
          </p:nvPr>
        </p:nvSpPr>
        <p:spPr>
          <a:xfrm>
            <a:off x="5257800" y="2608636"/>
            <a:ext cx="3483864" cy="3655967"/>
          </a:xfrm>
        </p:spPr>
        <p:txBody>
          <a:bodyPr anchor="ctr">
            <a:normAutofit/>
          </a:bodyPr>
          <a:lstStyle/>
          <a:p>
            <a:r>
              <a:rPr lang="en-US" sz="1800" dirty="0"/>
              <a:t>Fractures of the </a:t>
            </a:r>
            <a:r>
              <a:rPr lang="en-US" sz="1800" b="1" dirty="0"/>
              <a:t>clavicle </a:t>
            </a:r>
            <a:r>
              <a:rPr lang="en-US" sz="1800" dirty="0"/>
              <a:t>usually are unilateral and are noted in macrosomic infants, shoulder dystocia, and midforceps delivery. Often a snap is heard after a difficult delivery, and the infant exhibits an asymmetrical Moro response and decreased movement of the affected side.</a:t>
            </a:r>
          </a:p>
          <a:p>
            <a:r>
              <a:rPr lang="en-US" sz="1800" dirty="0">
                <a:cs typeface="Andalus" panose="02020603050405020304" pitchFamily="18" charset="-78"/>
              </a:rPr>
              <a:t>Examination may reveal </a:t>
            </a:r>
            <a:r>
              <a:rPr lang="en-US" sz="1800" b="1" dirty="0">
                <a:cs typeface="Andalus" panose="02020603050405020304" pitchFamily="18" charset="-78"/>
              </a:rPr>
              <a:t>crepitus, palpable bony irregularity, and sternocleidomastoid muscle spasm</a:t>
            </a:r>
            <a:r>
              <a:rPr lang="en-US" sz="1800" dirty="0">
                <a:cs typeface="Andalus" panose="02020603050405020304" pitchFamily="18" charset="-78"/>
              </a:rPr>
              <a:t>. Radiographic studies confirm the fracture.</a:t>
            </a:r>
          </a:p>
        </p:txBody>
      </p:sp>
      <p:pic>
        <p:nvPicPr>
          <p:cNvPr id="5" name="Picture 4">
            <a:extLst>
              <a:ext uri="{FF2B5EF4-FFF2-40B4-BE49-F238E27FC236}">
                <a16:creationId xmlns:a16="http://schemas.microsoft.com/office/drawing/2014/main" id="{02E1C4C9-BC81-4650-81FD-456E65A7E4A8}"/>
              </a:ext>
            </a:extLst>
          </p:cNvPr>
          <p:cNvPicPr>
            <a:picLocks noChangeAspect="1"/>
          </p:cNvPicPr>
          <p:nvPr/>
        </p:nvPicPr>
        <p:blipFill rotWithShape="1">
          <a:blip r:embed="rId2">
            <a:extLst>
              <a:ext uri="{28A0092B-C50C-407E-A947-70E740481C1C}">
                <a14:useLocalDpi xmlns:a14="http://schemas.microsoft.com/office/drawing/2010/main" val="0"/>
              </a:ext>
            </a:extLst>
          </a:blip>
          <a:srcRect l="2" t="4948" r="2" b="6536"/>
          <a:stretch/>
        </p:blipFill>
        <p:spPr>
          <a:xfrm>
            <a:off x="152400" y="2653433"/>
            <a:ext cx="4965968" cy="2880360"/>
          </a:xfrm>
          <a:prstGeom prst="rect">
            <a:avLst/>
          </a:prstGeom>
        </p:spPr>
      </p:pic>
      <p:sp>
        <p:nvSpPr>
          <p:cNvPr id="4" name="TextBox 3">
            <a:extLst>
              <a:ext uri="{FF2B5EF4-FFF2-40B4-BE49-F238E27FC236}">
                <a16:creationId xmlns:a16="http://schemas.microsoft.com/office/drawing/2014/main" id="{F6139984-BBA6-436B-B577-BAE3C57C2CA8}"/>
              </a:ext>
            </a:extLst>
          </p:cNvPr>
          <p:cNvSpPr txBox="1"/>
          <p:nvPr/>
        </p:nvSpPr>
        <p:spPr>
          <a:xfrm>
            <a:off x="1143000" y="457200"/>
            <a:ext cx="6858000" cy="769441"/>
          </a:xfrm>
          <a:prstGeom prst="rect">
            <a:avLst/>
          </a:prstGeom>
          <a:noFill/>
        </p:spPr>
        <p:txBody>
          <a:bodyPr wrap="square" rtlCol="0">
            <a:spAutoFit/>
          </a:bodyPr>
          <a:lstStyle/>
          <a:p>
            <a:pPr algn="ctr"/>
            <a:r>
              <a:rPr lang="en-US" sz="4400" dirty="0"/>
              <a:t>Clavicle Fracture</a:t>
            </a:r>
          </a:p>
        </p:txBody>
      </p:sp>
    </p:spTree>
    <p:extLst>
      <p:ext uri="{BB962C8B-B14F-4D97-AF65-F5344CB8AC3E}">
        <p14:creationId xmlns:p14="http://schemas.microsoft.com/office/powerpoint/2010/main" val="3170390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B19053D-4B37-4D7B-8ABF-990319F02EEF}" type="slidenum">
              <a:rPr lang="en-US" smtClean="0"/>
              <a:pPr/>
              <a:t>82</a:t>
            </a:fld>
            <a:endParaRPr lang="en-US" dirty="0"/>
          </a:p>
        </p:txBody>
      </p:sp>
      <p:pic>
        <p:nvPicPr>
          <p:cNvPr id="1026" name="Picture 2" descr="A Thank You Letter To A Stranger | Thank you images, Thank yo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2" y="0"/>
            <a:ext cx="9203172" cy="687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33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864" y="1219200"/>
            <a:ext cx="8471608" cy="4298613"/>
          </a:xfrm>
          <a:prstGeom prst="rect">
            <a:avLst/>
          </a:prstGeom>
        </p:spPr>
        <p:txBody>
          <a:bodyPr wrap="square">
            <a:spAutoFit/>
          </a:bodyPr>
          <a:lstStyle/>
          <a:p>
            <a:pPr algn="l" rtl="0"/>
            <a:endParaRPr lang="en-US" sz="2000" baseline="300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US" sz="2000" dirty="0">
                <a:solidFill>
                  <a:schemeClr val="tx1">
                    <a:lumMod val="95000"/>
                    <a:lumOff val="5000"/>
                  </a:schemeClr>
                </a:solidFill>
                <a:latin typeface="+mj-lt"/>
                <a:cs typeface="Andalus" panose="02020603050405020304" pitchFamily="18" charset="-78"/>
              </a:rPr>
              <a:t> </a:t>
            </a:r>
            <a:r>
              <a:rPr lang="en-GB" sz="2000" dirty="0"/>
              <a:t>The extent of surfactant inhibition depends on both the concentration of surfactant and meconium. If the surfactant concentration is low, even very highly diluted meconium can inhibit surfactant function whereas, in high surfactant concentrations, the effects of meconium are limited. Meconium may impact surfactant mechanisms by preventing surfactant from spreading over the alveolar surface, decreasing the concentration of surfactant proteins (</a:t>
            </a:r>
            <a:r>
              <a:rPr lang="en-GB" sz="2000" dirty="0">
                <a:hlinkClick r:id="rId2" tooltip="Surfactant protein A"/>
              </a:rPr>
              <a:t>SP-A</a:t>
            </a:r>
            <a:r>
              <a:rPr lang="en-GB" sz="2000" dirty="0"/>
              <a:t> and </a:t>
            </a:r>
            <a:r>
              <a:rPr lang="en-GB" sz="2000" dirty="0">
                <a:hlinkClick r:id="rId3" tooltip="Surfactant protein B"/>
              </a:rPr>
              <a:t>SP-B</a:t>
            </a:r>
            <a:r>
              <a:rPr lang="en-GB" sz="2000" dirty="0"/>
              <a:t>), and by changing the viscosity and structure of surfactant.</a:t>
            </a:r>
            <a:endParaRPr lang="en-US" sz="20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endParaRPr lang="en-GB" sz="2000"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r>
              <a:rPr lang="en-GB" sz="2000" dirty="0">
                <a:solidFill>
                  <a:schemeClr val="tx1">
                    <a:lumMod val="95000"/>
                    <a:lumOff val="5000"/>
                  </a:schemeClr>
                </a:solidFill>
                <a:latin typeface="+mj-lt"/>
                <a:cs typeface="Andalus" panose="02020603050405020304" pitchFamily="18" charset="-78"/>
              </a:rPr>
              <a:t>So interfere with the normal function of the surfactant</a:t>
            </a:r>
          </a:p>
          <a:p>
            <a:pPr algn="l" rtl="0"/>
            <a:r>
              <a:rPr lang="en-GB" sz="2000" dirty="0">
                <a:solidFill>
                  <a:schemeClr val="tx1">
                    <a:lumMod val="95000"/>
                    <a:lumOff val="5000"/>
                  </a:schemeClr>
                </a:solidFill>
                <a:latin typeface="+mj-lt"/>
                <a:cs typeface="Andalus" panose="02020603050405020304" pitchFamily="18" charset="-78"/>
              </a:rPr>
              <a:t>This will leads to </a:t>
            </a:r>
            <a:r>
              <a:rPr lang="en-GB" sz="2000" b="1" u="sng" dirty="0">
                <a:solidFill>
                  <a:schemeClr val="tx1">
                    <a:lumMod val="95000"/>
                    <a:lumOff val="5000"/>
                  </a:schemeClr>
                </a:solidFill>
                <a:latin typeface="+mj-lt"/>
                <a:cs typeface="Andalus" panose="02020603050405020304" pitchFamily="18" charset="-78"/>
              </a:rPr>
              <a:t>respiratory distress syndrome </a:t>
            </a:r>
            <a:endParaRPr lang="en-US" sz="2000" b="1" u="sng" dirty="0">
              <a:solidFill>
                <a:schemeClr val="tx1">
                  <a:lumMod val="95000"/>
                  <a:lumOff val="5000"/>
                </a:schemeClr>
              </a:solidFill>
              <a:latin typeface="+mj-lt"/>
              <a:cs typeface="Andalus" panose="02020603050405020304" pitchFamily="18" charset="-78"/>
            </a:endParaRPr>
          </a:p>
          <a:p>
            <a:pPr algn="l" rtl="0">
              <a:buFont typeface="Arial" panose="020B0604020202020204" pitchFamily="34" charset="0"/>
              <a:buChar char="•"/>
            </a:pPr>
            <a:endParaRPr lang="en-US" sz="2000" dirty="0">
              <a:solidFill>
                <a:schemeClr val="tx1">
                  <a:lumMod val="95000"/>
                  <a:lumOff val="5000"/>
                </a:schemeClr>
              </a:solidFill>
              <a:latin typeface="Andalus" panose="02020603050405020304" pitchFamily="18" charset="-78"/>
              <a:cs typeface="Andalus" panose="02020603050405020304" pitchFamily="18" charset="-78"/>
            </a:endParaRPr>
          </a:p>
        </p:txBody>
      </p:sp>
      <p:sp>
        <p:nvSpPr>
          <p:cNvPr id="5" name="TextBox 4"/>
          <p:cNvSpPr txBox="1"/>
          <p:nvPr/>
        </p:nvSpPr>
        <p:spPr>
          <a:xfrm>
            <a:off x="1066800" y="457200"/>
            <a:ext cx="184731" cy="369332"/>
          </a:xfrm>
          <a:prstGeom prst="rect">
            <a:avLst/>
          </a:prstGeom>
          <a:noFill/>
        </p:spPr>
        <p:txBody>
          <a:bodyPr wrap="none" rtlCol="0">
            <a:spAutoFit/>
          </a:bodyPr>
          <a:lstStyle/>
          <a:p>
            <a:endParaRPr lang="en-US" dirty="0"/>
          </a:p>
        </p:txBody>
      </p:sp>
      <p:sp>
        <p:nvSpPr>
          <p:cNvPr id="7" name="TextBox 6"/>
          <p:cNvSpPr txBox="1"/>
          <p:nvPr/>
        </p:nvSpPr>
        <p:spPr>
          <a:xfrm>
            <a:off x="895838" y="507877"/>
            <a:ext cx="3858749" cy="461665"/>
          </a:xfrm>
          <a:prstGeom prst="rect">
            <a:avLst/>
          </a:prstGeom>
          <a:noFill/>
        </p:spPr>
        <p:txBody>
          <a:bodyPr wrap="none" rtlCol="0">
            <a:spAutoFit/>
          </a:bodyPr>
          <a:lstStyle/>
          <a:p>
            <a:r>
              <a:rPr lang="en-US" sz="2400" b="1"/>
              <a:t>2- Surfactant </a:t>
            </a:r>
            <a:r>
              <a:rPr lang="en-US" sz="2400" b="1" dirty="0" err="1"/>
              <a:t>Dysfuncton</a:t>
            </a:r>
            <a:r>
              <a:rPr lang="en-US" sz="2400" b="1" dirty="0"/>
              <a:t> :</a:t>
            </a:r>
          </a:p>
        </p:txBody>
      </p:sp>
      <p:sp>
        <p:nvSpPr>
          <p:cNvPr id="2" name="Slide Number Placeholder 1"/>
          <p:cNvSpPr>
            <a:spLocks noGrp="1"/>
          </p:cNvSpPr>
          <p:nvPr>
            <p:ph type="sldNum" sz="quarter" idx="12"/>
          </p:nvPr>
        </p:nvSpPr>
        <p:spPr/>
        <p:txBody>
          <a:bodyPr/>
          <a:lstStyle/>
          <a:p>
            <a:fld id="{2B19053D-4B37-4D7B-8ABF-990319F02EEF}" type="slidenum">
              <a:rPr lang="en-US" smtClean="0"/>
              <a:pPr/>
              <a:t>9</a:t>
            </a:fld>
            <a:endParaRPr lang="en-US" dirty="0"/>
          </a:p>
        </p:txBody>
      </p:sp>
    </p:spTree>
    <p:extLst>
      <p:ext uri="{BB962C8B-B14F-4D97-AF65-F5344CB8AC3E}">
        <p14:creationId xmlns:p14="http://schemas.microsoft.com/office/powerpoint/2010/main" val="80955731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1692</TotalTime>
  <Words>3440</Words>
  <Application>Microsoft Office PowerPoint</Application>
  <PresentationFormat>عرض على الشاشة (4:3)</PresentationFormat>
  <Paragraphs>536</Paragraphs>
  <Slides>82</Slides>
  <Notes>16</Notes>
  <HiddenSlides>0</HiddenSlides>
  <MMClips>0</MMClips>
  <ScaleCrop>false</ScaleCrop>
  <HeadingPairs>
    <vt:vector size="4" baseType="variant">
      <vt:variant>
        <vt:lpstr>نسق</vt:lpstr>
      </vt:variant>
      <vt:variant>
        <vt:i4>2</vt:i4>
      </vt:variant>
      <vt:variant>
        <vt:lpstr>عناوين الشرائح</vt:lpstr>
      </vt:variant>
      <vt:variant>
        <vt:i4>82</vt:i4>
      </vt:variant>
    </vt:vector>
  </HeadingPairs>
  <TitlesOfParts>
    <vt:vector size="84" baseType="lpstr">
      <vt:lpstr>Office Theme</vt:lpstr>
      <vt:lpstr>مدير تنفيذي</vt:lpstr>
      <vt:lpstr>عرض تقديمي في PowerPoint</vt:lpstr>
      <vt:lpstr>عرض تقديمي في PowerPoint</vt:lpstr>
      <vt:lpstr>What is meconuim ?</vt:lpstr>
      <vt:lpstr>عرض تقديمي في PowerPoint</vt:lpstr>
      <vt:lpstr>Pathophysiology</vt:lpstr>
      <vt:lpstr>عرض تقديمي في PowerPoint</vt:lpstr>
      <vt:lpstr>1- Airway Obstruction </vt:lpstr>
      <vt:lpstr>Ball Valve effect :</vt:lpstr>
      <vt:lpstr>عرض تقديمي في PowerPoint</vt:lpstr>
      <vt:lpstr>3- Chemical pneumonitis:</vt:lpstr>
      <vt:lpstr>4- Persistent pulmonary hypertension</vt:lpstr>
      <vt:lpstr>Effect to the skin:</vt:lpstr>
      <vt:lpstr>Clinical presentation  :</vt:lpstr>
      <vt:lpstr>عرض تقديمي في PowerPoint</vt:lpstr>
      <vt:lpstr>Investigtion </vt:lpstr>
      <vt:lpstr>عرض تقديمي في PowerPoint</vt:lpstr>
      <vt:lpstr>عرض تقديمي في PowerPoint</vt:lpstr>
      <vt:lpstr>عرض تقديمي في PowerPoint</vt:lpstr>
      <vt:lpstr>عرض تقديمي في PowerPoint</vt:lpstr>
      <vt:lpstr>Air trapping and hyperexpansion :</vt:lpstr>
      <vt:lpstr>Acute atelectasis :</vt:lpstr>
      <vt:lpstr>Management of meconium aspiartion </vt:lpstr>
      <vt:lpstr>عرض تقديمي في PowerPoint</vt:lpstr>
      <vt:lpstr>عرض تقديمي في PowerPoint</vt:lpstr>
      <vt:lpstr>عرض تقديمي في PowerPoint</vt:lpstr>
      <vt:lpstr>Continued care in the NICU </vt:lpstr>
      <vt:lpstr>عرض تقديمي في PowerPoint</vt:lpstr>
      <vt:lpstr>Prevention :</vt:lpstr>
      <vt:lpstr>Prognosis :</vt:lpstr>
      <vt:lpstr>Complication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Birth injuries </vt:lpstr>
      <vt:lpstr>Definitions:</vt:lpstr>
      <vt:lpstr>Epidemiology :</vt:lpstr>
      <vt:lpstr>Risk factors:</vt:lpstr>
      <vt:lpstr>عرض تقديمي في PowerPoint</vt:lpstr>
      <vt:lpstr>عرض تقديمي في PowerPoint</vt:lpstr>
      <vt:lpstr>1. cephalohematoma</vt:lpstr>
      <vt:lpstr>عرض تقديمي في PowerPoint</vt:lpstr>
      <vt:lpstr>عرض تقديمي في PowerPoint</vt:lpstr>
      <vt:lpstr>DIAGNOSIS:</vt:lpstr>
      <vt:lpstr>MANAGEMENT:</vt:lpstr>
      <vt:lpstr>عرض تقديمي في PowerPoint</vt:lpstr>
      <vt:lpstr>2.Caput succedaneum </vt:lpstr>
      <vt:lpstr>عرض تقديمي في PowerPoint</vt:lpstr>
      <vt:lpstr>عرض تقديمي في PowerPoint</vt:lpstr>
      <vt:lpstr>3.Subgaleal hematoma</vt:lpstr>
      <vt:lpstr>DIAGNOSIS </vt:lpstr>
      <vt:lpstr>عرض تقديمي في PowerPoint</vt:lpstr>
      <vt:lpstr>4. Abrasions and lacerations</vt:lpstr>
      <vt:lpstr>عرض تقديمي في PowerPoint</vt:lpstr>
      <vt:lpstr>5. Subcutaneous fat necrosis</vt:lpstr>
      <vt:lpstr>عرض تقديمي في PowerPoint</vt:lpstr>
      <vt:lpstr>Birth Injuries Continue..</vt:lpstr>
      <vt:lpstr>The Brachial Plexus</vt:lpstr>
      <vt:lpstr>Brachial Plexus Injury</vt:lpstr>
      <vt:lpstr>عرض تقديمي في PowerPoint</vt:lpstr>
      <vt:lpstr>Erb’s Palsy (C5-C6)</vt:lpstr>
      <vt:lpstr>عرض تقديمي في PowerPoint</vt:lpstr>
      <vt:lpstr>Klumpke’s Palsy (C7-C8-T1)</vt:lpstr>
      <vt:lpstr>عرض تقديمي في PowerPoint</vt:lpstr>
      <vt:lpstr>How Is a Brachial Plexus Injury Treated?</vt:lpstr>
      <vt:lpstr>Cranial Nerve Injuries</vt:lpstr>
      <vt:lpstr>Facial Nerve injury</vt:lpstr>
      <vt:lpstr>عرض تقديمي في PowerPoint</vt:lpstr>
      <vt:lpstr>Laryngeal Nerve Injury</vt:lpstr>
      <vt:lpstr>Spinal Cord Injury</vt:lpstr>
      <vt:lpstr>Bone Injury</vt:lpstr>
      <vt:lpstr>Types of skull fracture</vt:lpstr>
      <vt:lpstr>عرض تقديمي في PowerPoint</vt:lpstr>
      <vt:lpstr>Clavicle Fracture</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mohammadbawab63@gmail.com</cp:lastModifiedBy>
  <cp:revision>59</cp:revision>
  <dcterms:created xsi:type="dcterms:W3CDTF">2020-07-19T17:49:58Z</dcterms:created>
  <dcterms:modified xsi:type="dcterms:W3CDTF">2022-10-12T11:29:44Z</dcterms:modified>
</cp:coreProperties>
</file>